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52"/>
  </p:notesMasterIdLst>
  <p:handoutMasterIdLst>
    <p:handoutMasterId r:id="rId53"/>
  </p:handoutMasterIdLst>
  <p:sldIdLst>
    <p:sldId id="665" r:id="rId2"/>
    <p:sldId id="834" r:id="rId3"/>
    <p:sldId id="835" r:id="rId4"/>
    <p:sldId id="698" r:id="rId5"/>
    <p:sldId id="854" r:id="rId6"/>
    <p:sldId id="894" r:id="rId7"/>
    <p:sldId id="836" r:id="rId8"/>
    <p:sldId id="837" r:id="rId9"/>
    <p:sldId id="838" r:id="rId10"/>
    <p:sldId id="839" r:id="rId11"/>
    <p:sldId id="843" r:id="rId12"/>
    <p:sldId id="845" r:id="rId13"/>
    <p:sldId id="882" r:id="rId14"/>
    <p:sldId id="846" r:id="rId15"/>
    <p:sldId id="848" r:id="rId16"/>
    <p:sldId id="883" r:id="rId17"/>
    <p:sldId id="703" r:id="rId18"/>
    <p:sldId id="851" r:id="rId19"/>
    <p:sldId id="706" r:id="rId20"/>
    <p:sldId id="707" r:id="rId21"/>
    <p:sldId id="884" r:id="rId22"/>
    <p:sldId id="852" r:id="rId23"/>
    <p:sldId id="708" r:id="rId24"/>
    <p:sldId id="709" r:id="rId25"/>
    <p:sldId id="710" r:id="rId26"/>
    <p:sldId id="711" r:id="rId27"/>
    <p:sldId id="712" r:id="rId28"/>
    <p:sldId id="885" r:id="rId29"/>
    <p:sldId id="886" r:id="rId30"/>
    <p:sldId id="855" r:id="rId31"/>
    <p:sldId id="897" r:id="rId32"/>
    <p:sldId id="898" r:id="rId33"/>
    <p:sldId id="896" r:id="rId34"/>
    <p:sldId id="716" r:id="rId35"/>
    <p:sldId id="899" r:id="rId36"/>
    <p:sldId id="858" r:id="rId37"/>
    <p:sldId id="895" r:id="rId38"/>
    <p:sldId id="859" r:id="rId39"/>
    <p:sldId id="865" r:id="rId40"/>
    <p:sldId id="888" r:id="rId41"/>
    <p:sldId id="872" r:id="rId42"/>
    <p:sldId id="873" r:id="rId43"/>
    <p:sldId id="878" r:id="rId44"/>
    <p:sldId id="891" r:id="rId45"/>
    <p:sldId id="722" r:id="rId46"/>
    <p:sldId id="892" r:id="rId47"/>
    <p:sldId id="723" r:id="rId48"/>
    <p:sldId id="893" r:id="rId49"/>
    <p:sldId id="881" r:id="rId50"/>
    <p:sldId id="726" r:id="rId51"/>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CC33"/>
    <a:srgbClr val="99CCFF"/>
    <a:srgbClr val="99FF99"/>
    <a:srgbClr val="FF33CC"/>
    <a:srgbClr val="3399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71" d="100"/>
          <a:sy n="71" d="100"/>
        </p:scale>
        <p:origin x="1320" y="53"/>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14368"/>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p:spPr>
        <p:txBody>
          <a:bodyPr vert="horz" wrap="square" lIns="99040" tIns="49520" rIns="99040" bIns="495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55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416A4C9-E7B7-4C2E-B97D-7ACA6D4D749A}"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556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556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1FA0D64-8CC5-4510-A3AD-8ABF037C8BA4}" type="slidenum">
              <a:rPr lang="en-AU" altLang="zh-TW" sz="1300">
                <a:latin typeface="Times New Roman" panose="02020603050405020304" pitchFamily="18" charset="0"/>
              </a:rPr>
              <a:pPr/>
              <a:t>22</a:t>
            </a:fld>
            <a:endParaRPr lang="en-AU" altLang="zh-TW" sz="1300">
              <a:latin typeface="Times New Roman" panose="02020603050405020304" pitchFamily="18" charset="0"/>
            </a:endParaRPr>
          </a:p>
        </p:txBody>
      </p:sp>
      <p:sp>
        <p:nvSpPr>
          <p:cNvPr id="155654" name="Rectangle 2"/>
          <p:cNvSpPr>
            <a:spLocks noGrp="1" noRot="1" noChangeAspect="1" noChangeArrowheads="1" noTextEdit="1"/>
          </p:cNvSpPr>
          <p:nvPr>
            <p:ph type="sldImg"/>
          </p:nvPr>
        </p:nvSpPr>
        <p:spPr>
          <a:ln/>
        </p:spPr>
      </p:sp>
      <p:sp>
        <p:nvSpPr>
          <p:cNvPr id="155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64590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56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521F3ACA-162A-4C56-AD66-BF5D5B3D3056}"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566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566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DD78330C-02E8-46BA-91CE-BC05437382E0}" type="slidenum">
              <a:rPr lang="en-AU" altLang="zh-TW" sz="1300">
                <a:latin typeface="Times New Roman" panose="02020603050405020304" pitchFamily="18" charset="0"/>
              </a:rPr>
              <a:pPr/>
              <a:t>23</a:t>
            </a:fld>
            <a:endParaRPr lang="en-AU" altLang="zh-TW" sz="1300">
              <a:latin typeface="Times New Roman" panose="02020603050405020304" pitchFamily="18" charset="0"/>
            </a:endParaRPr>
          </a:p>
        </p:txBody>
      </p:sp>
      <p:sp>
        <p:nvSpPr>
          <p:cNvPr id="156678" name="Rectangle 2"/>
          <p:cNvSpPr>
            <a:spLocks noGrp="1" noRot="1" noChangeAspect="1" noChangeArrowheads="1" noTextEdit="1"/>
          </p:cNvSpPr>
          <p:nvPr>
            <p:ph type="sldImg"/>
          </p:nvPr>
        </p:nvSpPr>
        <p:spPr>
          <a:ln/>
        </p:spPr>
      </p:sp>
      <p:sp>
        <p:nvSpPr>
          <p:cNvPr id="1566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33280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57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0955C46-672A-43E3-AC36-B970EA5AFDFD}"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57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57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967657B6-E157-4E9A-A014-92AECF3511F7}" type="slidenum">
              <a:rPr lang="en-AU" altLang="zh-TW" sz="1300">
                <a:latin typeface="Times New Roman" panose="02020603050405020304" pitchFamily="18" charset="0"/>
              </a:rPr>
              <a:pPr/>
              <a:t>24</a:t>
            </a:fld>
            <a:endParaRPr lang="en-AU" altLang="zh-TW" sz="1300">
              <a:latin typeface="Times New Roman" panose="02020603050405020304" pitchFamily="18" charset="0"/>
            </a:endParaRPr>
          </a:p>
        </p:txBody>
      </p:sp>
      <p:sp>
        <p:nvSpPr>
          <p:cNvPr id="157702" name="Rectangle 2"/>
          <p:cNvSpPr>
            <a:spLocks noGrp="1" noRot="1" noChangeAspect="1" noChangeArrowheads="1" noTextEdit="1"/>
          </p:cNvSpPr>
          <p:nvPr>
            <p:ph type="sldImg"/>
          </p:nvPr>
        </p:nvSpPr>
        <p:spPr>
          <a:ln/>
        </p:spPr>
      </p:sp>
      <p:sp>
        <p:nvSpPr>
          <p:cNvPr id="157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4064219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58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993537D-9031-45CE-ADA5-369858F9C7C2}"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58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58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E6C9499-5B62-4562-8A4C-8ADE92846E40}" type="slidenum">
              <a:rPr lang="en-AU" altLang="zh-TW" sz="1300">
                <a:latin typeface="Times New Roman" panose="02020603050405020304" pitchFamily="18" charset="0"/>
              </a:rPr>
              <a:pPr/>
              <a:t>25</a:t>
            </a:fld>
            <a:endParaRPr lang="en-AU" altLang="zh-TW" sz="1300">
              <a:latin typeface="Times New Roman" panose="02020603050405020304" pitchFamily="18" charset="0"/>
            </a:endParaRPr>
          </a:p>
        </p:txBody>
      </p:sp>
      <p:sp>
        <p:nvSpPr>
          <p:cNvPr id="158726" name="Rectangle 2"/>
          <p:cNvSpPr>
            <a:spLocks noGrp="1" noRot="1" noChangeAspect="1" noChangeArrowheads="1" noTextEdit="1"/>
          </p:cNvSpPr>
          <p:nvPr>
            <p:ph type="sldImg"/>
          </p:nvPr>
        </p:nvSpPr>
        <p:spPr>
          <a:ln/>
        </p:spPr>
      </p:sp>
      <p:sp>
        <p:nvSpPr>
          <p:cNvPr id="158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527917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59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BA56E58-0853-4623-8AC8-0778C2BCEE6C}"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59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59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65058F4B-A300-4CAF-B48D-904874621FA8}" type="slidenum">
              <a:rPr lang="en-AU" altLang="zh-TW" sz="1300">
                <a:latin typeface="Times New Roman" panose="02020603050405020304" pitchFamily="18" charset="0"/>
              </a:rPr>
              <a:pPr/>
              <a:t>26</a:t>
            </a:fld>
            <a:endParaRPr lang="en-AU" altLang="zh-TW" sz="1300">
              <a:latin typeface="Times New Roman" panose="02020603050405020304" pitchFamily="18" charset="0"/>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651390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1C19C1FC-6D30-481B-B9C9-34DBD4801FFE}" type="datetime3">
              <a:rPr lang="en-AU" altLang="en-US" sz="1300" smtClean="0">
                <a:latin typeface="Times New Roman" panose="02020603050405020304" pitchFamily="18" charset="0"/>
              </a:rPr>
              <a:pPr/>
              <a:t>12 April, 2023</a:t>
            </a:fld>
            <a:endParaRPr lang="en-AU" altLang="en-US" sz="1300">
              <a:latin typeface="Times New Roman" panose="02020603050405020304" pitchFamily="18" charset="0"/>
            </a:endParaRP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CDB0C44A-8788-40B6-9C8A-FE72B9593CAD}" type="slidenum">
              <a:rPr lang="en-AU" altLang="en-US" sz="1300" smtClean="0">
                <a:latin typeface="Times New Roman" panose="02020603050405020304" pitchFamily="18" charset="0"/>
              </a:rPr>
              <a:pPr/>
              <a:t>27</a:t>
            </a:fld>
            <a:endParaRPr lang="en-AU" altLang="en-US" sz="1300">
              <a:latin typeface="Times New Roman" panose="02020603050405020304" pitchFamily="18" charset="0"/>
            </a:endParaRPr>
          </a:p>
        </p:txBody>
      </p:sp>
      <p:sp>
        <p:nvSpPr>
          <p:cNvPr id="38918" name="Rectangle 2"/>
          <p:cNvSpPr>
            <a:spLocks noGrp="1" noRot="1" noChangeAspect="1" noChangeArrowheads="1" noTextEdit="1"/>
          </p:cNvSpPr>
          <p:nvPr>
            <p:ph type="sldImg"/>
          </p:nvPr>
        </p:nvSpPr>
        <p:spPr>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45385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EA36F08-5945-413D-938F-8FE533ED4E8B}"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BA3A3836-9CA9-4B22-88B4-4626A79C6CA9}" type="slidenum">
              <a:rPr lang="en-AU" altLang="zh-TW" sz="1300">
                <a:latin typeface="Times New Roman" panose="02020603050405020304" pitchFamily="18" charset="0"/>
              </a:rPr>
              <a:pPr/>
              <a:t>29</a:t>
            </a:fld>
            <a:endParaRPr lang="en-AU" altLang="zh-TW" sz="1300">
              <a:latin typeface="Times New Roman" panose="02020603050405020304" pitchFamily="18" charset="0"/>
            </a:endParaRPr>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628567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EA36F08-5945-413D-938F-8FE533ED4E8B}"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BA3A3836-9CA9-4B22-88B4-4626A79C6CA9}" type="slidenum">
              <a:rPr lang="en-AU" altLang="zh-TW" sz="1300">
                <a:latin typeface="Times New Roman" panose="02020603050405020304" pitchFamily="18" charset="0"/>
              </a:rPr>
              <a:pPr/>
              <a:t>30</a:t>
            </a:fld>
            <a:endParaRPr lang="en-AU" altLang="zh-TW" sz="1300">
              <a:latin typeface="Times New Roman" panose="02020603050405020304" pitchFamily="18" charset="0"/>
            </a:endParaRPr>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708954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EA36F08-5945-413D-938F-8FE533ED4E8B}"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BA3A3836-9CA9-4B22-88B4-4626A79C6CA9}" type="slidenum">
              <a:rPr lang="en-AU" altLang="zh-TW" sz="1300">
                <a:latin typeface="Times New Roman" panose="02020603050405020304" pitchFamily="18" charset="0"/>
              </a:rPr>
              <a:pPr/>
              <a:t>31</a:t>
            </a:fld>
            <a:endParaRPr lang="en-AU" altLang="zh-TW" sz="1300">
              <a:latin typeface="Times New Roman" panose="02020603050405020304" pitchFamily="18" charset="0"/>
            </a:endParaRPr>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693722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EA36F08-5945-413D-938F-8FE533ED4E8B}"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BA3A3836-9CA9-4B22-88B4-4626A79C6CA9}" type="slidenum">
              <a:rPr lang="en-AU" altLang="zh-TW" sz="1300">
                <a:latin typeface="Times New Roman" panose="02020603050405020304" pitchFamily="18" charset="0"/>
              </a:rPr>
              <a:pPr/>
              <a:t>32</a:t>
            </a:fld>
            <a:endParaRPr lang="en-AU" altLang="zh-TW" sz="1300">
              <a:latin typeface="Times New Roman" panose="02020603050405020304" pitchFamily="18" charset="0"/>
            </a:endParaRPr>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43336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a:t>
            </a:fld>
            <a:endParaRPr lang="zh-TW" altLang="zh-TW"/>
          </a:p>
        </p:txBody>
      </p:sp>
    </p:spTree>
    <p:extLst>
      <p:ext uri="{BB962C8B-B14F-4D97-AF65-F5344CB8AC3E}">
        <p14:creationId xmlns:p14="http://schemas.microsoft.com/office/powerpoint/2010/main" val="3573887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DBB50A79-EAD4-4F72-8ED8-5497DCB4F74A}"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68EC7BE9-EBD2-4469-B70E-0B9BBAAD52D9}" type="slidenum">
              <a:rPr lang="en-AU" altLang="zh-TW" sz="1300">
                <a:latin typeface="Times New Roman" panose="02020603050405020304" pitchFamily="18" charset="0"/>
              </a:rPr>
              <a:pPr/>
              <a:t>33</a:t>
            </a:fld>
            <a:endParaRPr lang="en-AU" altLang="zh-TW" sz="1300">
              <a:latin typeface="Times New Roman" panose="02020603050405020304" pitchFamily="18" charset="0"/>
            </a:endParaRPr>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t>First-cut </a:t>
            </a:r>
            <a:r>
              <a:rPr lang="en-US" altLang="zh-TW" dirty="0" err="1"/>
              <a:t>datapath</a:t>
            </a:r>
            <a:r>
              <a:rPr lang="en-US" altLang="zh-TW" dirty="0"/>
              <a:t> does one instruction in one clock cycle</a:t>
            </a:r>
          </a:p>
          <a:p>
            <a:pPr lvl="1" eaLnBrk="1" hangingPunct="1"/>
            <a:r>
              <a:rPr lang="en-US" altLang="zh-TW" dirty="0"/>
              <a:t>Each </a:t>
            </a:r>
            <a:r>
              <a:rPr lang="en-US" altLang="zh-TW" dirty="0" err="1"/>
              <a:t>datapath</a:t>
            </a:r>
            <a:r>
              <a:rPr lang="en-US" altLang="zh-TW" dirty="0"/>
              <a:t> element can only do one function at a time</a:t>
            </a:r>
          </a:p>
          <a:p>
            <a:pPr lvl="1" eaLnBrk="1" hangingPunct="1"/>
            <a:r>
              <a:rPr lang="en-US" altLang="zh-TW" dirty="0"/>
              <a:t>Hence, we need separate instruction and data memories</a:t>
            </a:r>
          </a:p>
          <a:p>
            <a:endParaRPr lang="en-US" altLang="zh-TW" dirty="0"/>
          </a:p>
        </p:txBody>
      </p:sp>
    </p:spTree>
    <p:extLst>
      <p:ext uri="{BB962C8B-B14F-4D97-AF65-F5344CB8AC3E}">
        <p14:creationId xmlns:p14="http://schemas.microsoft.com/office/powerpoint/2010/main" val="2726926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DBB50A79-EAD4-4F72-8ED8-5497DCB4F74A}"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68EC7BE9-EBD2-4469-B70E-0B9BBAAD52D9}" type="slidenum">
              <a:rPr lang="en-AU" altLang="zh-TW" sz="1300">
                <a:latin typeface="Times New Roman" panose="02020603050405020304" pitchFamily="18" charset="0"/>
              </a:rPr>
              <a:pPr/>
              <a:t>34</a:t>
            </a:fld>
            <a:endParaRPr lang="en-AU" altLang="zh-TW" sz="1300">
              <a:latin typeface="Times New Roman" panose="02020603050405020304" pitchFamily="18" charset="0"/>
            </a:endParaRPr>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t>First-cut </a:t>
            </a:r>
            <a:r>
              <a:rPr lang="en-US" altLang="zh-TW" dirty="0" err="1"/>
              <a:t>datapath</a:t>
            </a:r>
            <a:r>
              <a:rPr lang="en-US" altLang="zh-TW" dirty="0"/>
              <a:t> does one instruction in one clock cycle</a:t>
            </a:r>
          </a:p>
          <a:p>
            <a:pPr lvl="1" eaLnBrk="1" hangingPunct="1"/>
            <a:r>
              <a:rPr lang="en-US" altLang="zh-TW" dirty="0"/>
              <a:t>Each </a:t>
            </a:r>
            <a:r>
              <a:rPr lang="en-US" altLang="zh-TW" dirty="0" err="1"/>
              <a:t>datapath</a:t>
            </a:r>
            <a:r>
              <a:rPr lang="en-US" altLang="zh-TW" dirty="0"/>
              <a:t> element can only do one function at a time</a:t>
            </a:r>
          </a:p>
          <a:p>
            <a:pPr lvl="1" eaLnBrk="1" hangingPunct="1"/>
            <a:r>
              <a:rPr lang="en-US" altLang="zh-TW" dirty="0"/>
              <a:t>Hence, we need separate instruction and data memories</a:t>
            </a:r>
          </a:p>
          <a:p>
            <a:endParaRPr lang="en-US" altLang="zh-TW" dirty="0"/>
          </a:p>
        </p:txBody>
      </p:sp>
    </p:spTree>
    <p:extLst>
      <p:ext uri="{BB962C8B-B14F-4D97-AF65-F5344CB8AC3E}">
        <p14:creationId xmlns:p14="http://schemas.microsoft.com/office/powerpoint/2010/main" val="17963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35</a:t>
            </a:fld>
            <a:endParaRPr lang="zh-TW" altLang="zh-TW"/>
          </a:p>
        </p:txBody>
      </p:sp>
    </p:spTree>
    <p:extLst>
      <p:ext uri="{BB962C8B-B14F-4D97-AF65-F5344CB8AC3E}">
        <p14:creationId xmlns:p14="http://schemas.microsoft.com/office/powerpoint/2010/main" val="2173702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bwMode="auto">
          <a:xfrm>
            <a:off x="744538" y="3203575"/>
            <a:ext cx="8515350"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r>
              <a:rPr lang="en-US" altLang="zh-TW" dirty="0"/>
              <a:t>The Add and Subtract instructions use the R format.  The Op together with the </a:t>
            </a:r>
            <a:r>
              <a:rPr lang="en-US" altLang="zh-TW" dirty="0" err="1"/>
              <a:t>Func</a:t>
            </a:r>
            <a:r>
              <a:rPr lang="en-US" altLang="zh-TW" dirty="0"/>
              <a:t> fields together specified all the different kinds of add and subtract instructions.</a:t>
            </a:r>
          </a:p>
          <a:p>
            <a:r>
              <a:rPr lang="en-US" altLang="zh-TW" dirty="0" err="1"/>
              <a:t>Rs</a:t>
            </a:r>
            <a:r>
              <a:rPr lang="en-US" altLang="zh-TW" dirty="0"/>
              <a:t> and </a:t>
            </a:r>
            <a:r>
              <a:rPr lang="en-US" altLang="zh-TW" dirty="0" err="1"/>
              <a:t>Rt</a:t>
            </a:r>
            <a:r>
              <a:rPr lang="en-US" altLang="zh-TW" dirty="0"/>
              <a:t> specifies the source registers.  And the Rd field specifies the destination register.</a:t>
            </a:r>
          </a:p>
          <a:p>
            <a:r>
              <a:rPr lang="en-US" altLang="zh-TW" dirty="0"/>
              <a:t>The Or immediate instruction uses the I format.  It only uses one source register, </a:t>
            </a:r>
            <a:r>
              <a:rPr lang="en-US" altLang="zh-TW" dirty="0" err="1"/>
              <a:t>Rs</a:t>
            </a:r>
            <a:r>
              <a:rPr lang="en-US" altLang="zh-TW" dirty="0"/>
              <a:t>.  The other operand comes from the immediate field. The </a:t>
            </a:r>
            <a:r>
              <a:rPr lang="en-US" altLang="zh-TW" dirty="0" err="1"/>
              <a:t>Rt</a:t>
            </a:r>
            <a:r>
              <a:rPr lang="en-US" altLang="zh-TW" dirty="0"/>
              <a:t> field is used to specified the destination register. (Note that </a:t>
            </a:r>
            <a:r>
              <a:rPr lang="en-US" altLang="zh-TW" dirty="0" err="1"/>
              <a:t>dest</a:t>
            </a:r>
            <a:r>
              <a:rPr lang="en-US" altLang="zh-TW" dirty="0"/>
              <a:t> is the </a:t>
            </a:r>
            <a:r>
              <a:rPr lang="en-US" altLang="zh-TW" dirty="0" err="1"/>
              <a:t>Rt</a:t>
            </a:r>
            <a:r>
              <a:rPr lang="en-US" altLang="zh-TW" dirty="0"/>
              <a:t> field!)</a:t>
            </a:r>
          </a:p>
          <a:p>
            <a:r>
              <a:rPr lang="en-US" altLang="zh-TW" dirty="0"/>
              <a:t>Both the load and store instructions use the I format and both add the </a:t>
            </a:r>
            <a:r>
              <a:rPr lang="en-US" altLang="zh-TW" dirty="0" err="1"/>
              <a:t>Rs</a:t>
            </a:r>
            <a:r>
              <a:rPr lang="en-US" altLang="zh-TW" dirty="0"/>
              <a:t> and the immediate filed together to from the memory address.</a:t>
            </a:r>
          </a:p>
          <a:p>
            <a:r>
              <a:rPr lang="en-US" altLang="zh-TW" dirty="0"/>
              <a:t>The difference is that the load instruction will load the data from memory into </a:t>
            </a:r>
            <a:r>
              <a:rPr lang="en-US" altLang="zh-TW" dirty="0" err="1"/>
              <a:t>Rt</a:t>
            </a:r>
            <a:r>
              <a:rPr lang="en-US" altLang="zh-TW" dirty="0"/>
              <a:t> while the store instruction will store the data in </a:t>
            </a:r>
            <a:r>
              <a:rPr lang="en-US" altLang="zh-TW" dirty="0" err="1"/>
              <a:t>Rt</a:t>
            </a:r>
            <a:r>
              <a:rPr lang="en-US" altLang="zh-TW" dirty="0"/>
              <a:t> into the memory.</a:t>
            </a:r>
          </a:p>
          <a:p>
            <a:r>
              <a:rPr lang="en-US" altLang="zh-TW" dirty="0"/>
              <a:t>The branch on equal instruction also uses the I format.  Here </a:t>
            </a:r>
            <a:r>
              <a:rPr lang="en-US" altLang="zh-TW" dirty="0" err="1"/>
              <a:t>Rs</a:t>
            </a:r>
            <a:r>
              <a:rPr lang="en-US" altLang="zh-TW" dirty="0"/>
              <a:t> and </a:t>
            </a:r>
            <a:r>
              <a:rPr lang="en-US" altLang="zh-TW" dirty="0" err="1"/>
              <a:t>Rt</a:t>
            </a:r>
            <a:r>
              <a:rPr lang="en-US" altLang="zh-TW" dirty="0"/>
              <a:t> are used to specified the registers we need to compare.</a:t>
            </a:r>
          </a:p>
          <a:p>
            <a:r>
              <a:rPr lang="en-US" altLang="zh-TW" dirty="0"/>
              <a:t>If these two registers are equal, we will branch to a location offset by the immediate field.</a:t>
            </a:r>
          </a:p>
          <a:p>
            <a:r>
              <a:rPr lang="en-US" altLang="zh-TW" dirty="0"/>
              <a:t>Finally, the jump instruction uses the J format and always causes the program to jump to a memory location specified in the address field. </a:t>
            </a:r>
          </a:p>
          <a:p>
            <a:r>
              <a:rPr lang="en-US" altLang="zh-TW" dirty="0"/>
              <a:t>I know I went over this rather quickly and you may have missed something.  But don worry, this is just an overview.  You will keep seeing these (point to the format) all day today.</a:t>
            </a:r>
          </a:p>
          <a:p>
            <a:endParaRPr lang="en-US" altLang="zh-TW" dirty="0"/>
          </a:p>
          <a:p>
            <a:r>
              <a:rPr lang="en-US" altLang="zh-TW" dirty="0"/>
              <a:t>+3 = 13 min. (X:53)</a:t>
            </a:r>
          </a:p>
        </p:txBody>
      </p:sp>
      <p:sp>
        <p:nvSpPr>
          <p:cNvPr id="351235" name="Rectangle 3"/>
          <p:cNvSpPr>
            <a:spLocks noGrp="1" noRot="1" noChangeAspect="1" noChangeArrowheads="1"/>
          </p:cNvSpPr>
          <p:nvPr>
            <p:ph type="sldImg"/>
          </p:nvPr>
        </p:nvSpPr>
        <p:spPr bwMode="auto">
          <a:xfrm>
            <a:off x="3273425" y="434975"/>
            <a:ext cx="3357563" cy="2517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462097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body" idx="1"/>
          </p:nvPr>
        </p:nvSpPr>
        <p:spPr bwMode="auto">
          <a:xfrm>
            <a:off x="744538" y="3203575"/>
            <a:ext cx="8515350"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endParaRPr lang="zh-TW" altLang="en-US"/>
          </a:p>
        </p:txBody>
      </p:sp>
      <p:sp>
        <p:nvSpPr>
          <p:cNvPr id="382979" name="Rectangle 3"/>
          <p:cNvSpPr>
            <a:spLocks noGrp="1" noRot="1" noChangeAspect="1" noChangeArrowheads="1"/>
          </p:cNvSpPr>
          <p:nvPr>
            <p:ph type="sldImg"/>
          </p:nvPr>
        </p:nvSpPr>
        <p:spPr bwMode="auto">
          <a:xfrm>
            <a:off x="3254375" y="422275"/>
            <a:ext cx="3384550" cy="25384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43954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67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2F2DEAB-CB65-4AE7-91C8-843C6BD1CF8C}"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679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679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E8A3A57-B3BE-4569-A6D7-780C38ADA4F8}" type="slidenum">
              <a:rPr lang="en-AU" altLang="zh-TW" sz="1300">
                <a:latin typeface="Times New Roman" panose="02020603050405020304" pitchFamily="18" charset="0"/>
              </a:rPr>
              <a:pPr/>
              <a:t>38</a:t>
            </a:fld>
            <a:endParaRPr lang="en-AU" altLang="zh-TW" sz="1300">
              <a:latin typeface="Times New Roman" panose="02020603050405020304" pitchFamily="18" charset="0"/>
            </a:endParaRPr>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2647007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64FD2A40-F8FD-4612-91A7-40904CAB041B}" type="datetime3">
              <a:rPr lang="en-AU" altLang="en-US" sz="1300" smtClean="0">
                <a:latin typeface="Times New Roman" panose="02020603050405020304" pitchFamily="18" charset="0"/>
              </a:rPr>
              <a:pPr/>
              <a:t>12 April, 2023</a:t>
            </a:fld>
            <a:endParaRPr lang="en-AU" altLang="en-US" sz="1300">
              <a:latin typeface="Times New Roman" panose="02020603050405020304" pitchFamily="18" charset="0"/>
            </a:endParaRPr>
          </a:p>
        </p:txBody>
      </p:sp>
      <p:sp>
        <p:nvSpPr>
          <p:cNvPr id="471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471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10AE37F1-57E3-465D-B86B-1C19274B069A}" type="slidenum">
              <a:rPr lang="en-AU" altLang="en-US" sz="1300" smtClean="0">
                <a:latin typeface="Times New Roman" panose="02020603050405020304" pitchFamily="18" charset="0"/>
              </a:rPr>
              <a:pPr/>
              <a:t>39</a:t>
            </a:fld>
            <a:endParaRPr lang="en-AU" altLang="en-US" sz="1300">
              <a:latin typeface="Times New Roman" panose="02020603050405020304" pitchFamily="18" charset="0"/>
            </a:endParaRPr>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06778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65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1615997-5DE3-4BD9-AA77-94E8EED5B9DF}"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658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658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19CD597-57C9-4DAE-B67E-D30B9D428357}" type="slidenum">
              <a:rPr lang="en-AU" altLang="zh-TW" sz="1300">
                <a:latin typeface="Times New Roman" panose="02020603050405020304" pitchFamily="18" charset="0"/>
              </a:rPr>
              <a:pPr/>
              <a:t>40</a:t>
            </a:fld>
            <a:endParaRPr lang="en-AU" altLang="zh-TW" sz="1300">
              <a:latin typeface="Times New Roman" panose="02020603050405020304" pitchFamily="18" charset="0"/>
            </a:endParaRPr>
          </a:p>
        </p:txBody>
      </p:sp>
      <p:sp>
        <p:nvSpPr>
          <p:cNvPr id="165894" name="Rectangle 2"/>
          <p:cNvSpPr>
            <a:spLocks noGrp="1" noRot="1" noChangeAspect="1" noChangeArrowheads="1" noTextEdit="1"/>
          </p:cNvSpPr>
          <p:nvPr>
            <p:ph type="sldImg"/>
          </p:nvPr>
        </p:nvSpPr>
        <p:spPr>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404137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42</a:t>
            </a:fld>
            <a:endParaRPr lang="zh-TW" altLang="zh-TW"/>
          </a:p>
        </p:txBody>
      </p:sp>
    </p:spTree>
    <p:extLst>
      <p:ext uri="{BB962C8B-B14F-4D97-AF65-F5344CB8AC3E}">
        <p14:creationId xmlns:p14="http://schemas.microsoft.com/office/powerpoint/2010/main" val="1808046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69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AB9FFD0-467D-4743-96AA-23791A505BF1}"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699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699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5CC9610-797B-4609-A5D8-F8532385420E}" type="slidenum">
              <a:rPr lang="en-AU" altLang="zh-TW" sz="1300">
                <a:latin typeface="Times New Roman" panose="02020603050405020304" pitchFamily="18" charset="0"/>
              </a:rPr>
              <a:pPr/>
              <a:t>44</a:t>
            </a:fld>
            <a:endParaRPr lang="en-AU" altLang="zh-TW" sz="1300">
              <a:latin typeface="Times New Roman" panose="02020603050405020304" pitchFamily="18" charset="0"/>
            </a:endParaRPr>
          </a:p>
        </p:txBody>
      </p:sp>
      <p:sp>
        <p:nvSpPr>
          <p:cNvPr id="169990" name="Rectangle 2"/>
          <p:cNvSpPr>
            <a:spLocks noGrp="1" noRot="1" noChangeAspect="1" noChangeArrowheads="1" noTextEdit="1"/>
          </p:cNvSpPr>
          <p:nvPr>
            <p:ph type="sldImg"/>
          </p:nvPr>
        </p:nvSpPr>
        <p:spPr>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914940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454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571D8FB2-C2AB-43CF-B6FF-E01D96AD2346}"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454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454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9536F4EA-48C7-45F3-9BF4-63CF83CFD583}" type="slidenum">
              <a:rPr lang="en-AU" altLang="zh-TW" sz="1300">
                <a:latin typeface="Times New Roman" panose="02020603050405020304" pitchFamily="18" charset="0"/>
              </a:rPr>
              <a:pPr/>
              <a:t>3</a:t>
            </a:fld>
            <a:endParaRPr lang="en-AU" altLang="zh-TW" sz="1300">
              <a:latin typeface="Times New Roman" panose="02020603050405020304" pitchFamily="18" charset="0"/>
            </a:endParaRPr>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523155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71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F8F60BD-2D22-49F9-B407-36314B524C47}"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710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710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CBAB3AE3-C11F-45DD-AA26-847D1E59DA82}" type="slidenum">
              <a:rPr lang="en-AU" altLang="zh-TW" sz="1300">
                <a:latin typeface="Times New Roman" panose="02020603050405020304" pitchFamily="18" charset="0"/>
              </a:rPr>
              <a:pPr/>
              <a:t>46</a:t>
            </a:fld>
            <a:endParaRPr lang="en-AU" altLang="zh-TW" sz="1300">
              <a:latin typeface="Times New Roman" panose="02020603050405020304" pitchFamily="18" charset="0"/>
            </a:endParaRPr>
          </a:p>
        </p:txBody>
      </p:sp>
      <p:sp>
        <p:nvSpPr>
          <p:cNvPr id="171014" name="Rectangle 2"/>
          <p:cNvSpPr>
            <a:spLocks noGrp="1" noRot="1" noChangeAspect="1" noChangeArrowheads="1" noTextEdit="1"/>
          </p:cNvSpPr>
          <p:nvPr>
            <p:ph type="sldImg"/>
          </p:nvPr>
        </p:nvSpPr>
        <p:spPr>
          <a:ln/>
        </p:spPr>
      </p:sp>
      <p:sp>
        <p:nvSpPr>
          <p:cNvPr id="171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97902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74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99F9558-3708-48BF-A5AE-E96DA8082853}"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740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740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9787201-30B2-46E2-9257-5C224E26E5A6}" type="slidenum">
              <a:rPr lang="en-AU" altLang="zh-TW" sz="1300">
                <a:latin typeface="Times New Roman" panose="02020603050405020304" pitchFamily="18" charset="0"/>
              </a:rPr>
              <a:pPr/>
              <a:t>49</a:t>
            </a:fld>
            <a:endParaRPr lang="en-AU" altLang="zh-TW" sz="1300">
              <a:latin typeface="Times New Roman" panose="02020603050405020304" pitchFamily="18" charset="0"/>
            </a:endParaRPr>
          </a:p>
        </p:txBody>
      </p:sp>
      <p:sp>
        <p:nvSpPr>
          <p:cNvPr id="174086" name="Rectangle 2"/>
          <p:cNvSpPr>
            <a:spLocks noGrp="1" noRot="1" noChangeAspect="1" noChangeArrowheads="1" noTextEdit="1"/>
          </p:cNvSpPr>
          <p:nvPr>
            <p:ph type="sldImg"/>
          </p:nvPr>
        </p:nvSpPr>
        <p:spPr>
          <a:ln/>
        </p:spPr>
      </p:sp>
      <p:sp>
        <p:nvSpPr>
          <p:cNvPr id="1740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11532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bwMode="auto">
          <a:xfrm>
            <a:off x="744538" y="3203575"/>
            <a:ext cx="8515350"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r>
              <a:rPr lang="en-US" altLang="zh-TW" dirty="0"/>
              <a:t>The Add and Subtract instructions use the R format.  The Op together with the </a:t>
            </a:r>
            <a:r>
              <a:rPr lang="en-US" altLang="zh-TW" dirty="0" err="1"/>
              <a:t>Func</a:t>
            </a:r>
            <a:r>
              <a:rPr lang="en-US" altLang="zh-TW" dirty="0"/>
              <a:t> fields together specified all the different kinds of add and subtract instructions.</a:t>
            </a:r>
          </a:p>
          <a:p>
            <a:r>
              <a:rPr lang="en-US" altLang="zh-TW" dirty="0" err="1"/>
              <a:t>Rs</a:t>
            </a:r>
            <a:r>
              <a:rPr lang="en-US" altLang="zh-TW" dirty="0"/>
              <a:t> and </a:t>
            </a:r>
            <a:r>
              <a:rPr lang="en-US" altLang="zh-TW" dirty="0" err="1"/>
              <a:t>Rt</a:t>
            </a:r>
            <a:r>
              <a:rPr lang="en-US" altLang="zh-TW" dirty="0"/>
              <a:t> specifies the source registers.  And the Rd field specifies the destination register.</a:t>
            </a:r>
          </a:p>
          <a:p>
            <a:r>
              <a:rPr lang="en-US" altLang="zh-TW" dirty="0"/>
              <a:t>The Or immediate instruction uses the I format.  It only uses one source register, </a:t>
            </a:r>
            <a:r>
              <a:rPr lang="en-US" altLang="zh-TW" dirty="0" err="1"/>
              <a:t>Rs</a:t>
            </a:r>
            <a:r>
              <a:rPr lang="en-US" altLang="zh-TW" dirty="0"/>
              <a:t>.  The other operand comes from the immediate field. The </a:t>
            </a:r>
            <a:r>
              <a:rPr lang="en-US" altLang="zh-TW" dirty="0" err="1"/>
              <a:t>Rt</a:t>
            </a:r>
            <a:r>
              <a:rPr lang="en-US" altLang="zh-TW" dirty="0"/>
              <a:t> field is used to specified the destination register. (Note that </a:t>
            </a:r>
            <a:r>
              <a:rPr lang="en-US" altLang="zh-TW" dirty="0" err="1"/>
              <a:t>dest</a:t>
            </a:r>
            <a:r>
              <a:rPr lang="en-US" altLang="zh-TW" dirty="0"/>
              <a:t> is the </a:t>
            </a:r>
            <a:r>
              <a:rPr lang="en-US" altLang="zh-TW" dirty="0" err="1"/>
              <a:t>Rt</a:t>
            </a:r>
            <a:r>
              <a:rPr lang="en-US" altLang="zh-TW" dirty="0"/>
              <a:t> field!)</a:t>
            </a:r>
          </a:p>
          <a:p>
            <a:r>
              <a:rPr lang="en-US" altLang="zh-TW" dirty="0"/>
              <a:t>Both the load and store instructions use the I format and both add the </a:t>
            </a:r>
            <a:r>
              <a:rPr lang="en-US" altLang="zh-TW" dirty="0" err="1"/>
              <a:t>Rs</a:t>
            </a:r>
            <a:r>
              <a:rPr lang="en-US" altLang="zh-TW" dirty="0"/>
              <a:t> and the immediate filed together to from the memory address.</a:t>
            </a:r>
          </a:p>
          <a:p>
            <a:r>
              <a:rPr lang="en-US" altLang="zh-TW" dirty="0"/>
              <a:t>The difference is that the load instruction will load the data from memory into </a:t>
            </a:r>
            <a:r>
              <a:rPr lang="en-US" altLang="zh-TW" dirty="0" err="1"/>
              <a:t>Rt</a:t>
            </a:r>
            <a:r>
              <a:rPr lang="en-US" altLang="zh-TW" dirty="0"/>
              <a:t> while the store instruction will store the data in </a:t>
            </a:r>
            <a:r>
              <a:rPr lang="en-US" altLang="zh-TW" dirty="0" err="1"/>
              <a:t>Rt</a:t>
            </a:r>
            <a:r>
              <a:rPr lang="en-US" altLang="zh-TW" dirty="0"/>
              <a:t> into the memory.</a:t>
            </a:r>
          </a:p>
          <a:p>
            <a:r>
              <a:rPr lang="en-US" altLang="zh-TW" dirty="0"/>
              <a:t>The branch on equal instruction also uses the I format.  Here </a:t>
            </a:r>
            <a:r>
              <a:rPr lang="en-US" altLang="zh-TW" dirty="0" err="1"/>
              <a:t>Rs</a:t>
            </a:r>
            <a:r>
              <a:rPr lang="en-US" altLang="zh-TW" dirty="0"/>
              <a:t> and </a:t>
            </a:r>
            <a:r>
              <a:rPr lang="en-US" altLang="zh-TW" dirty="0" err="1"/>
              <a:t>Rt</a:t>
            </a:r>
            <a:r>
              <a:rPr lang="en-US" altLang="zh-TW" dirty="0"/>
              <a:t> are used to specified the registers we need to compare.</a:t>
            </a:r>
          </a:p>
          <a:p>
            <a:r>
              <a:rPr lang="en-US" altLang="zh-TW" dirty="0"/>
              <a:t>If these two registers are equal, we will branch to a location offset by the immediate field.</a:t>
            </a:r>
          </a:p>
          <a:p>
            <a:r>
              <a:rPr lang="en-US" altLang="zh-TW" dirty="0"/>
              <a:t>Finally, the jump instruction uses the J format and always causes the program to jump to a memory location specified in the address field. </a:t>
            </a:r>
          </a:p>
          <a:p>
            <a:r>
              <a:rPr lang="en-US" altLang="zh-TW" dirty="0"/>
              <a:t>I know I went over this rather quickly and you may have missed something.  But don worry, this is just an overview.  You will keep seeing these (point to the format) all day today.</a:t>
            </a:r>
          </a:p>
          <a:p>
            <a:endParaRPr lang="en-US" altLang="zh-TW" dirty="0"/>
          </a:p>
          <a:p>
            <a:r>
              <a:rPr lang="en-US" altLang="zh-TW" dirty="0"/>
              <a:t>+3 = 13 min. (X:53)</a:t>
            </a:r>
          </a:p>
        </p:txBody>
      </p:sp>
      <p:sp>
        <p:nvSpPr>
          <p:cNvPr id="351235" name="Rectangle 3"/>
          <p:cNvSpPr>
            <a:spLocks noGrp="1" noRot="1" noChangeAspect="1" noChangeArrowheads="1"/>
          </p:cNvSpPr>
          <p:nvPr>
            <p:ph type="sldImg"/>
          </p:nvPr>
        </p:nvSpPr>
        <p:spPr bwMode="auto">
          <a:xfrm>
            <a:off x="3273425" y="434975"/>
            <a:ext cx="3357563" cy="2517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082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bwMode="auto">
          <a:xfrm>
            <a:off x="744538" y="3203575"/>
            <a:ext cx="8515350"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r>
              <a:rPr lang="en-US" altLang="zh-TW" dirty="0"/>
              <a:t>The Add and Subtract instructions use the R format.  The Op together with the </a:t>
            </a:r>
            <a:r>
              <a:rPr lang="en-US" altLang="zh-TW" dirty="0" err="1"/>
              <a:t>Func</a:t>
            </a:r>
            <a:r>
              <a:rPr lang="en-US" altLang="zh-TW" dirty="0"/>
              <a:t> fields together specified all the different kinds of add and subtract instructions.</a:t>
            </a:r>
          </a:p>
          <a:p>
            <a:r>
              <a:rPr lang="en-US" altLang="zh-TW" dirty="0" err="1"/>
              <a:t>Rs</a:t>
            </a:r>
            <a:r>
              <a:rPr lang="en-US" altLang="zh-TW" dirty="0"/>
              <a:t> and </a:t>
            </a:r>
            <a:r>
              <a:rPr lang="en-US" altLang="zh-TW" dirty="0" err="1"/>
              <a:t>Rt</a:t>
            </a:r>
            <a:r>
              <a:rPr lang="en-US" altLang="zh-TW" dirty="0"/>
              <a:t> specifies the source registers.  And the Rd field specifies the destination register.</a:t>
            </a:r>
          </a:p>
          <a:p>
            <a:r>
              <a:rPr lang="en-US" altLang="zh-TW" dirty="0"/>
              <a:t>The Or immediate instruction uses the I format.  It only uses one source register, </a:t>
            </a:r>
            <a:r>
              <a:rPr lang="en-US" altLang="zh-TW" dirty="0" err="1"/>
              <a:t>Rs</a:t>
            </a:r>
            <a:r>
              <a:rPr lang="en-US" altLang="zh-TW" dirty="0"/>
              <a:t>.  The other operand comes from the immediate field. The </a:t>
            </a:r>
            <a:r>
              <a:rPr lang="en-US" altLang="zh-TW" dirty="0" err="1"/>
              <a:t>Rt</a:t>
            </a:r>
            <a:r>
              <a:rPr lang="en-US" altLang="zh-TW" dirty="0"/>
              <a:t> field is used to specified the destination register. (Note that </a:t>
            </a:r>
            <a:r>
              <a:rPr lang="en-US" altLang="zh-TW" dirty="0" err="1"/>
              <a:t>dest</a:t>
            </a:r>
            <a:r>
              <a:rPr lang="en-US" altLang="zh-TW" dirty="0"/>
              <a:t> is the </a:t>
            </a:r>
            <a:r>
              <a:rPr lang="en-US" altLang="zh-TW" dirty="0" err="1"/>
              <a:t>Rt</a:t>
            </a:r>
            <a:r>
              <a:rPr lang="en-US" altLang="zh-TW" dirty="0"/>
              <a:t> field!)</a:t>
            </a:r>
          </a:p>
          <a:p>
            <a:r>
              <a:rPr lang="en-US" altLang="zh-TW" dirty="0"/>
              <a:t>Both the load and store instructions use the I format and both add the </a:t>
            </a:r>
            <a:r>
              <a:rPr lang="en-US" altLang="zh-TW" dirty="0" err="1"/>
              <a:t>Rs</a:t>
            </a:r>
            <a:r>
              <a:rPr lang="en-US" altLang="zh-TW" dirty="0"/>
              <a:t> and the immediate filed together to from the memory address.</a:t>
            </a:r>
          </a:p>
          <a:p>
            <a:r>
              <a:rPr lang="en-US" altLang="zh-TW" dirty="0"/>
              <a:t>The difference is that the load instruction will load the data from memory into </a:t>
            </a:r>
            <a:r>
              <a:rPr lang="en-US" altLang="zh-TW" dirty="0" err="1"/>
              <a:t>Rt</a:t>
            </a:r>
            <a:r>
              <a:rPr lang="en-US" altLang="zh-TW" dirty="0"/>
              <a:t> while the store instruction will store the data in </a:t>
            </a:r>
            <a:r>
              <a:rPr lang="en-US" altLang="zh-TW" dirty="0" err="1"/>
              <a:t>Rt</a:t>
            </a:r>
            <a:r>
              <a:rPr lang="en-US" altLang="zh-TW" dirty="0"/>
              <a:t> into the memory.</a:t>
            </a:r>
          </a:p>
          <a:p>
            <a:r>
              <a:rPr lang="en-US" altLang="zh-TW" dirty="0"/>
              <a:t>The branch on equal instruction also uses the I format.  Here </a:t>
            </a:r>
            <a:r>
              <a:rPr lang="en-US" altLang="zh-TW" dirty="0" err="1"/>
              <a:t>Rs</a:t>
            </a:r>
            <a:r>
              <a:rPr lang="en-US" altLang="zh-TW" dirty="0"/>
              <a:t> and </a:t>
            </a:r>
            <a:r>
              <a:rPr lang="en-US" altLang="zh-TW" dirty="0" err="1"/>
              <a:t>Rt</a:t>
            </a:r>
            <a:r>
              <a:rPr lang="en-US" altLang="zh-TW" dirty="0"/>
              <a:t> are used to specified the registers we need to compare.</a:t>
            </a:r>
          </a:p>
          <a:p>
            <a:r>
              <a:rPr lang="en-US" altLang="zh-TW" dirty="0"/>
              <a:t>If these two registers are equal, we will branch to a location offset by the immediate field.</a:t>
            </a:r>
          </a:p>
          <a:p>
            <a:r>
              <a:rPr lang="en-US" altLang="zh-TW" dirty="0"/>
              <a:t>Finally, the jump instruction uses the J format and always causes the program to jump to a memory location specified in the address field. </a:t>
            </a:r>
          </a:p>
          <a:p>
            <a:r>
              <a:rPr lang="en-US" altLang="zh-TW" dirty="0"/>
              <a:t>I know I went over this rather quickly and you may have missed something.  But don worry, this is just an overview.  You will keep seeing these (point to the format) all day today.</a:t>
            </a:r>
          </a:p>
          <a:p>
            <a:endParaRPr lang="en-US" altLang="zh-TW" dirty="0"/>
          </a:p>
          <a:p>
            <a:r>
              <a:rPr lang="en-US" altLang="zh-TW" dirty="0"/>
              <a:t>+3 = 13 min. (X:53)</a:t>
            </a:r>
          </a:p>
        </p:txBody>
      </p:sp>
      <p:sp>
        <p:nvSpPr>
          <p:cNvPr id="351235" name="Rectangle 3"/>
          <p:cNvSpPr>
            <a:spLocks noGrp="1" noRot="1" noChangeAspect="1" noChangeArrowheads="1"/>
          </p:cNvSpPr>
          <p:nvPr>
            <p:ph type="sldImg"/>
          </p:nvPr>
        </p:nvSpPr>
        <p:spPr bwMode="auto">
          <a:xfrm>
            <a:off x="3273425" y="434975"/>
            <a:ext cx="3357563" cy="2517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16123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AE51E06-84D0-4B2F-91D0-C61CFF439046}"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43233AB-7A5A-4D06-B90A-D4AC7E248DF7}" type="slidenum">
              <a:rPr lang="en-AU" altLang="zh-TW" sz="1300">
                <a:latin typeface="Times New Roman" panose="02020603050405020304" pitchFamily="18" charset="0"/>
              </a:rPr>
              <a:pPr/>
              <a:t>16</a:t>
            </a:fld>
            <a:endParaRPr lang="en-AU" altLang="zh-TW" sz="1300">
              <a:latin typeface="Times New Roman" panose="02020603050405020304" pitchFamily="18"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654565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AE51E06-84D0-4B2F-91D0-C61CFF439046}"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43233AB-7A5A-4D06-B90A-D4AC7E248DF7}" type="slidenum">
              <a:rPr lang="en-AU" altLang="zh-TW" sz="1300">
                <a:latin typeface="Times New Roman" panose="02020603050405020304" pitchFamily="18" charset="0"/>
              </a:rPr>
              <a:pPr/>
              <a:t>17</a:t>
            </a:fld>
            <a:endParaRPr lang="en-AU" altLang="zh-TW" sz="1300">
              <a:latin typeface="Times New Roman" panose="02020603050405020304" pitchFamily="18"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382310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A2719FD-58D3-4EC8-AA01-19C8F34497E0}"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BE7470DC-294A-4639-A154-7C43DDF6962B}" type="slidenum">
              <a:rPr lang="en-AU" altLang="zh-TW" sz="1300">
                <a:latin typeface="Times New Roman" panose="02020603050405020304" pitchFamily="18" charset="0"/>
              </a:rPr>
              <a:pPr/>
              <a:t>18</a:t>
            </a:fld>
            <a:endParaRPr lang="en-AU" altLang="zh-TW" sz="1300">
              <a:latin typeface="Times New Roman" panose="02020603050405020304" pitchFamily="18"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410969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Morgan Kaufmann Publishers</a:t>
            </a: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C230414E-7F60-4F5C-827B-1D1E3FB6BA7F}" type="datetime3">
              <a:rPr lang="en-AU" altLang="zh-TW" sz="1300" smtClean="0">
                <a:latin typeface="Times New Roman" panose="02020603050405020304" pitchFamily="18" charset="0"/>
              </a:rPr>
              <a:pPr/>
              <a:t>12 April, 2023</a:t>
            </a:fld>
            <a:endParaRPr lang="en-AU" altLang="zh-TW" sz="1300">
              <a:latin typeface="Times New Roman" panose="02020603050405020304" pitchFamily="18" charset="0"/>
            </a:endParaRPr>
          </a:p>
        </p:txBody>
      </p:sp>
      <p:sp>
        <p:nvSpPr>
          <p:cNvPr id="154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a:latin typeface="Times New Roman" panose="02020603050405020304" pitchFamily="18" charset="0"/>
              </a:rPr>
              <a:t>Chapter 4 — The Processor</a:t>
            </a:r>
          </a:p>
        </p:txBody>
      </p:sp>
      <p:sp>
        <p:nvSpPr>
          <p:cNvPr id="154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B0043B6-869D-4C2B-9B31-F372730F0389}" type="slidenum">
              <a:rPr lang="en-AU" altLang="zh-TW" sz="1300">
                <a:latin typeface="Times New Roman" panose="02020603050405020304" pitchFamily="18" charset="0"/>
              </a:rPr>
              <a:pPr/>
              <a:t>19</a:t>
            </a:fld>
            <a:endParaRPr lang="en-AU" altLang="zh-TW" sz="1300">
              <a:latin typeface="Times New Roman" panose="02020603050405020304" pitchFamily="18" charset="0"/>
            </a:endParaRPr>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dirty="0"/>
              <a:t>Fig. 4.3: </a:t>
            </a:r>
            <a:r>
              <a:rPr lang="en-US" altLang="zh-TW" sz="1200" dirty="0">
                <a:solidFill>
                  <a:srgbClr val="000000"/>
                </a:solidFill>
                <a:ea typeface="Times New Roman" panose="02020603050405020304" pitchFamily="18" charset="0"/>
                <a:cs typeface="MinionPro-Regular" charset="0"/>
              </a:rPr>
              <a:t>In a synchronous digital system, the clock determines when elements with state will write values into internal storage. Any inputs to a state element must reach a stable value (that is, have reached a value from which they will not change until after the clock edge) before the active clock edge causes the state to be updated.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dirty="0"/>
              <a:t>Fig. 4.4: </a:t>
            </a:r>
            <a:r>
              <a:rPr lang="en-US" altLang="zh-TW" sz="1200" dirty="0">
                <a:solidFill>
                  <a:srgbClr val="000000"/>
                </a:solidFill>
                <a:ea typeface="Times New Roman" panose="02020603050405020304" pitchFamily="18" charset="0"/>
                <a:cs typeface="ITCFranklinGothicStd-Hvy" charset="0"/>
              </a:rPr>
              <a:t>An edge-triggered methodology allows a state element to be read and written in the same clock cycle without creating a race that could lead to indeterminate data values. </a:t>
            </a:r>
            <a:r>
              <a:rPr lang="en-US" altLang="zh-TW" sz="1200" dirty="0">
                <a:solidFill>
                  <a:srgbClr val="000000"/>
                </a:solidFill>
                <a:ea typeface="Times New Roman" panose="02020603050405020304" pitchFamily="18" charset="0"/>
                <a:cs typeface="MinionPro-Regular" charset="0"/>
              </a:rPr>
              <a:t>Of course, the clock cycle still must be long enough so that the input values are stable when the active clock edge occurs. Feedback cannot occur within one clock cycle because of the edge-triggered update of the state element. </a:t>
            </a:r>
          </a:p>
        </p:txBody>
      </p:sp>
    </p:spTree>
    <p:extLst>
      <p:ext uri="{BB962C8B-B14F-4D97-AF65-F5344CB8AC3E}">
        <p14:creationId xmlns:p14="http://schemas.microsoft.com/office/powerpoint/2010/main" val="668903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a:t>Outline-3</a:t>
            </a:r>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AU" altLang="zh-TW"/>
              <a:t>Outline-3</a:t>
            </a:r>
          </a:p>
        </p:txBody>
      </p:sp>
    </p:spTree>
    <p:extLst>
      <p:ext uri="{BB962C8B-B14F-4D97-AF65-F5344CB8AC3E}">
        <p14:creationId xmlns:p14="http://schemas.microsoft.com/office/powerpoint/2010/main" val="40342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06400" y="1052736"/>
            <a:ext cx="4032250"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052736"/>
            <a:ext cx="4157414"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5"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a:t>Outline-3</a:t>
            </a:r>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736850"/>
          </a:xfrm>
        </p:spPr>
        <p:txBody>
          <a:bodyPr/>
          <a:lstStyle/>
          <a:p>
            <a:r>
              <a:rPr lang="en-US" altLang="zh-TW" sz="3600" dirty="0">
                <a:solidFill>
                  <a:srgbClr val="C00000"/>
                </a:solidFill>
                <a:latin typeface="+mn-lt"/>
              </a:rPr>
              <a:t>EECS4030: Computer Architecture</a:t>
            </a:r>
            <a:br>
              <a:rPr lang="zh-TW" altLang="en-US" dirty="0"/>
            </a:br>
            <a:br>
              <a:rPr lang="zh-TW" altLang="en-US" dirty="0"/>
            </a:br>
            <a:r>
              <a:rPr lang="en-US" altLang="zh-TW" dirty="0">
                <a:solidFill>
                  <a:srgbClr val="0000FF"/>
                </a:solidFill>
              </a:rPr>
              <a:t>The Processor (I)</a:t>
            </a:r>
          </a:p>
        </p:txBody>
      </p:sp>
      <p:sp>
        <p:nvSpPr>
          <p:cNvPr id="157701" name="Rectangle 5"/>
          <p:cNvSpPr>
            <a:spLocks noGrp="1" noChangeArrowheads="1"/>
          </p:cNvSpPr>
          <p:nvPr>
            <p:ph type="subTitle" idx="1"/>
          </p:nvPr>
        </p:nvSpPr>
        <p:spPr>
          <a:xfrm>
            <a:off x="755650" y="3861593"/>
            <a:ext cx="7778750" cy="1727647"/>
          </a:xfrm>
        </p:spPr>
        <p:txBody>
          <a:bodyPr/>
          <a:lstStyle/>
          <a:p>
            <a:r>
              <a:rPr lang="en-US" altLang="zh-TW" dirty="0"/>
              <a:t>Prof. Chung-Ta King</a:t>
            </a:r>
          </a:p>
          <a:p>
            <a:r>
              <a:rPr lang="en-US" altLang="zh-TW" sz="2800" dirty="0"/>
              <a:t>Department of Computer Science</a:t>
            </a:r>
          </a:p>
          <a:p>
            <a:r>
              <a:rPr lang="en-US" altLang="zh-TW" sz="2800" dirty="0"/>
              <a:t>National Tsing Hua University, Taiwan</a:t>
            </a:r>
            <a:endParaRPr lang="zh-TW" altLang="en-US" sz="2800" dirty="0"/>
          </a:p>
        </p:txBody>
      </p:sp>
      <p:sp>
        <p:nvSpPr>
          <p:cNvPr id="2" name="文字方塊 1">
            <a:extLst>
              <a:ext uri="{FF2B5EF4-FFF2-40B4-BE49-F238E27FC236}">
                <a16:creationId xmlns:a16="http://schemas.microsoft.com/office/drawing/2014/main" id="{66B12CE2-904D-AA21-FCC9-ACD744C1BABA}"/>
              </a:ext>
            </a:extLst>
          </p:cNvPr>
          <p:cNvSpPr txBox="1"/>
          <p:nvPr/>
        </p:nvSpPr>
        <p:spPr>
          <a:xfrm>
            <a:off x="543283" y="5877272"/>
            <a:ext cx="8146333" cy="276999"/>
          </a:xfrm>
          <a:prstGeom prst="rect">
            <a:avLst/>
          </a:prstGeom>
          <a:noFill/>
        </p:spPr>
        <p:txBody>
          <a:bodyPr wrap="none" rtlCol="0" anchor="ctr" anchorCtr="1">
            <a:spAutoFit/>
          </a:bodyPr>
          <a:lstStyle/>
          <a:p>
            <a:r>
              <a:rPr lang="en-US" altLang="zh-TW" sz="1200" dirty="0">
                <a:latin typeface="+mn-lt"/>
                <a:ea typeface="標楷體" pitchFamily="65" charset="-120"/>
                <a:cs typeface="Calibri" pitchFamily="34" charset="0"/>
              </a:rPr>
              <a:t>(Adapted from textbook slides https://www.elsevier.com/books-and-journals/book-companion/9780128122754/lecture-slides) </a:t>
            </a:r>
            <a:endParaRPr lang="zh-TW" altLang="en-US" sz="1200" dirty="0">
              <a:latin typeface="+mn-lt"/>
              <a:ea typeface="標楷體" pitchFamily="65" charset="-120"/>
              <a:cs typeface="Calibri" pitchFamily="34" charset="0"/>
            </a:endParaRPr>
          </a:p>
        </p:txBody>
      </p:sp>
    </p:spTree>
    <p:extLst>
      <p:ext uri="{BB962C8B-B14F-4D97-AF65-F5344CB8AC3E}">
        <p14:creationId xmlns:p14="http://schemas.microsoft.com/office/powerpoint/2010/main" val="102785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3 (cont.)</a:t>
            </a:r>
          </a:p>
          <a:p>
            <a:pPr lvl="1"/>
            <a:r>
              <a:rPr lang="en-US" altLang="zh-TW" u="sng" dirty="0"/>
              <a:t>Memory reference</a:t>
            </a:r>
            <a:r>
              <a:rPr lang="en-US" altLang="zh-TW" dirty="0"/>
              <a:t>: </a:t>
            </a:r>
            <a:r>
              <a:rPr lang="en-US" altLang="zh-TW" dirty="0" err="1"/>
              <a:t>ld</a:t>
            </a:r>
            <a:r>
              <a:rPr lang="en-US" altLang="zh-TW" dirty="0"/>
              <a:t>, </a:t>
            </a:r>
            <a:r>
              <a:rPr lang="en-US" altLang="zh-TW" dirty="0" err="1"/>
              <a:t>sd</a:t>
            </a:r>
            <a:endParaRPr lang="en-US" altLang="zh-TW" dirty="0"/>
          </a:p>
          <a:p>
            <a:pPr lvl="2"/>
            <a:r>
              <a:rPr lang="en-US" altLang="zh-TW" dirty="0"/>
              <a:t>Calculate memory address = rs1 + 12-bit immediate </a:t>
            </a: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V</a:t>
            </a: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p:spPr>
        <p:txBody>
          <a:bodyPr wrap="none" anchor="t" anchorCtr="0"/>
          <a:lstStyle/>
          <a:p>
            <a:pPr algn="ctr"/>
            <a:r>
              <a:rPr lang="en-US" altLang="zh-TW" b="1" dirty="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0008…10</a:t>
            </a: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a:latin typeface="+mn-lt"/>
              </a:rPr>
              <a:t>PC</a:t>
            </a:r>
            <a:endParaRPr lang="zh-TW" altLang="en-US" dirty="0">
              <a:latin typeface="+mn-lt"/>
            </a:endParaRPr>
          </a:p>
        </p:txBody>
      </p:sp>
      <p:sp>
        <p:nvSpPr>
          <p:cNvPr id="24" name="文字方塊 23"/>
          <p:cNvSpPr txBox="1"/>
          <p:nvPr/>
        </p:nvSpPr>
        <p:spPr>
          <a:xfrm>
            <a:off x="5936194" y="4450380"/>
            <a:ext cx="1156086" cy="400110"/>
          </a:xfrm>
          <a:prstGeom prst="rect">
            <a:avLst/>
          </a:prstGeom>
          <a:noFill/>
        </p:spPr>
        <p:txBody>
          <a:bodyPr wrap="none" rtlCol="0">
            <a:spAutoFit/>
          </a:bodyPr>
          <a:lstStyle/>
          <a:p>
            <a:pPr marL="0"/>
            <a:r>
              <a:rPr lang="en-US" altLang="zh-TW" sz="2000" dirty="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r>
              <a:rPr lang="en-US" altLang="zh-TW" sz="2000" dirty="0">
                <a:latin typeface="+mn-lt"/>
                <a:ea typeface="標楷體" panose="03000509000000000000" pitchFamily="65" charset="-120"/>
              </a:rPr>
              <a:t>078A3683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p:spPr>
        <p:txBody>
          <a:bodyPr wrap="none" anchor="t" anchorCtr="0"/>
          <a:lstStyle/>
          <a:p>
            <a:pPr algn="ctr"/>
            <a:r>
              <a:rPr lang="en-US" altLang="zh-TW" sz="2000" dirty="0">
                <a:solidFill>
                  <a:srgbClr val="FF0000"/>
                </a:solidFill>
                <a:latin typeface="+mn-lt"/>
                <a:ea typeface="標楷體" panose="03000509000000000000" pitchFamily="65" charset="-120"/>
              </a:rPr>
              <a:t>078A3683</a:t>
            </a:r>
            <a:endParaRPr lang="zh-TW" altLang="en-US" sz="2000" dirty="0">
              <a:solidFill>
                <a:srgbClr val="FF0000"/>
              </a:solidFill>
              <a:latin typeface="+mn-lt"/>
              <a:ea typeface="標楷體" panose="03000509000000000000" pitchFamily="65" charset="-120"/>
            </a:endParaRPr>
          </a:p>
        </p:txBody>
      </p:sp>
      <p:grpSp>
        <p:nvGrpSpPr>
          <p:cNvPr id="51" name="群組 50"/>
          <p:cNvGrpSpPr/>
          <p:nvPr/>
        </p:nvGrpSpPr>
        <p:grpSpPr>
          <a:xfrm>
            <a:off x="3338197" y="3140968"/>
            <a:ext cx="2200957" cy="338554"/>
            <a:chOff x="3338197" y="3140968"/>
            <a:chExt cx="2200957" cy="338554"/>
          </a:xfrm>
        </p:grpSpPr>
        <p:sp>
          <p:nvSpPr>
            <p:cNvPr id="45" name="Rectangle 2065"/>
            <p:cNvSpPr>
              <a:spLocks noChangeArrowheads="1"/>
            </p:cNvSpPr>
            <p:nvPr/>
          </p:nvSpPr>
          <p:spPr bwMode="auto">
            <a:xfrm>
              <a:off x="3685443" y="3197525"/>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25" name="文字方塊 24"/>
            <p:cNvSpPr txBox="1"/>
            <p:nvPr/>
          </p:nvSpPr>
          <p:spPr>
            <a:xfrm>
              <a:off x="3338197" y="3140968"/>
              <a:ext cx="393056" cy="338554"/>
            </a:xfrm>
            <a:prstGeom prst="rect">
              <a:avLst/>
            </a:prstGeom>
            <a:noFill/>
          </p:spPr>
          <p:txBody>
            <a:bodyPr wrap="none" rtlCol="0">
              <a:spAutoFit/>
            </a:bodyPr>
            <a:lstStyle/>
            <a:p>
              <a:pPr marL="0"/>
              <a:r>
                <a:rPr lang="en-US" altLang="zh-TW" sz="1600" b="1" dirty="0">
                  <a:latin typeface="+mn-lt"/>
                </a:rPr>
                <a:t>20</a:t>
              </a:r>
              <a:endParaRPr lang="zh-TW" altLang="en-US" sz="1600" b="1" dirty="0">
                <a:latin typeface="+mn-lt"/>
              </a:endParaRPr>
            </a:p>
          </p:txBody>
        </p:sp>
      </p:gr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393056" cy="338554"/>
            </a:xfrm>
            <a:prstGeom prst="rect">
              <a:avLst/>
            </a:prstGeom>
            <a:noFill/>
          </p:spPr>
          <p:txBody>
            <a:bodyPr wrap="none" rtlCol="0">
              <a:spAutoFit/>
            </a:bodyPr>
            <a:lstStyle/>
            <a:p>
              <a:pPr marL="0"/>
              <a:r>
                <a:rPr lang="en-US" altLang="zh-TW" sz="1600" b="1" dirty="0">
                  <a:latin typeface="+mn-lt"/>
                </a:rPr>
                <a:t>21</a:t>
              </a:r>
              <a:endParaRPr lang="zh-TW" altLang="en-US" sz="1600" b="1" dirty="0">
                <a:latin typeface="+mn-lt"/>
              </a:endParaRPr>
            </a:p>
          </p:txBody>
        </p:sp>
      </p:grpSp>
      <p:cxnSp>
        <p:nvCxnSpPr>
          <p:cNvPr id="47" name="直線單箭頭接點 46"/>
          <p:cNvCxnSpPr/>
          <p:nvPr/>
        </p:nvCxnSpPr>
        <p:spPr bwMode="auto">
          <a:xfrm>
            <a:off x="4143313" y="3310245"/>
            <a:ext cx="0" cy="90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a:solidFill>
                  <a:srgbClr val="FF0000"/>
                </a:solidFill>
                <a:latin typeface="+mn-lt"/>
              </a:rPr>
              <a:t>+</a:t>
            </a:r>
          </a:p>
        </p:txBody>
      </p:sp>
      <p:cxnSp>
        <p:nvCxnSpPr>
          <p:cNvPr id="48" name="直線單箭頭接點 47"/>
          <p:cNvCxnSpPr/>
          <p:nvPr/>
        </p:nvCxnSpPr>
        <p:spPr bwMode="auto">
          <a:xfrm>
            <a:off x="5041797" y="3104569"/>
            <a:ext cx="0" cy="684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4" name="Text Box 2082"/>
          <p:cNvSpPr txBox="1">
            <a:spLocks noChangeArrowheads="1"/>
          </p:cNvSpPr>
          <p:nvPr/>
        </p:nvSpPr>
        <p:spPr bwMode="auto">
          <a:xfrm>
            <a:off x="4844410" y="3587674"/>
            <a:ext cx="4106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dirty="0">
                <a:solidFill>
                  <a:srgbClr val="FF0000"/>
                </a:solidFill>
                <a:latin typeface="+mn-lt"/>
              </a:rPr>
              <a:t>X</a:t>
            </a:r>
          </a:p>
        </p:txBody>
      </p:sp>
      <p:cxnSp>
        <p:nvCxnSpPr>
          <p:cNvPr id="30" name="肘形接點 29"/>
          <p:cNvCxnSpPr/>
          <p:nvPr/>
        </p:nvCxnSpPr>
        <p:spPr bwMode="auto">
          <a:xfrm rot="10800000" flipV="1">
            <a:off x="5263448" y="3789040"/>
            <a:ext cx="540000" cy="432000"/>
          </a:xfrm>
          <a:prstGeom prst="bentConnector2">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9"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9</a:t>
            </a:fld>
            <a:endParaRPr lang="zh-TW" altLang="zh-TW"/>
          </a:p>
        </p:txBody>
      </p:sp>
      <p:grpSp>
        <p:nvGrpSpPr>
          <p:cNvPr id="55" name="群組 54"/>
          <p:cNvGrpSpPr/>
          <p:nvPr/>
        </p:nvGrpSpPr>
        <p:grpSpPr>
          <a:xfrm>
            <a:off x="5908680" y="5121782"/>
            <a:ext cx="1399624" cy="467458"/>
            <a:chOff x="5724160" y="5129632"/>
            <a:chExt cx="1399624" cy="467458"/>
          </a:xfrm>
        </p:grpSpPr>
        <p:sp>
          <p:nvSpPr>
            <p:cNvPr id="56" name="Rectangle 2073"/>
            <p:cNvSpPr>
              <a:spLocks noChangeArrowheads="1"/>
            </p:cNvSpPr>
            <p:nvPr/>
          </p:nvSpPr>
          <p:spPr bwMode="auto">
            <a:xfrm>
              <a:off x="5926564" y="5129632"/>
              <a:ext cx="1197220" cy="467458"/>
            </a:xfrm>
            <a:prstGeom prst="rect">
              <a:avLst/>
            </a:prstGeom>
            <a:noFill/>
            <a:ln w="38100">
              <a:noFill/>
              <a:miter lim="800000"/>
              <a:headEnd/>
              <a:tailEnd/>
            </a:ln>
            <a:effectLst/>
          </p:spPr>
          <p:txBody>
            <a:bodyPr wrap="none" anchor="ctr"/>
            <a:lstStyle/>
            <a:p>
              <a:pPr algn="ctr"/>
              <a:r>
                <a:rPr lang="en-US" altLang="zh-TW" sz="2000" dirty="0">
                  <a:solidFill>
                    <a:srgbClr val="FF0000"/>
                  </a:solidFill>
                  <a:latin typeface="+mn-lt"/>
                </a:rPr>
                <a:t>0008…14</a:t>
              </a:r>
            </a:p>
          </p:txBody>
        </p:sp>
        <p:cxnSp>
          <p:nvCxnSpPr>
            <p:cNvPr id="57" name="直線單箭頭接點 56"/>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0481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1"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500"/>
                                        <p:tgtEl>
                                          <p:spTgt spid="48"/>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3 (cont.)</a:t>
            </a:r>
          </a:p>
          <a:p>
            <a:pPr lvl="1"/>
            <a:r>
              <a:rPr lang="en-US" altLang="zh-TW" u="sng" dirty="0"/>
              <a:t>Conditional branch</a:t>
            </a:r>
            <a:r>
              <a:rPr lang="en-US" altLang="zh-TW" dirty="0"/>
              <a:t>: </a:t>
            </a:r>
            <a:r>
              <a:rPr lang="en-US" altLang="zh-TW" dirty="0" err="1"/>
              <a:t>beq</a:t>
            </a:r>
            <a:endParaRPr lang="en-US" altLang="zh-TW" dirty="0"/>
          </a:p>
          <a:p>
            <a:pPr lvl="2"/>
            <a:r>
              <a:rPr lang="en-US" altLang="zh-TW" dirty="0"/>
              <a:t>Compare; calculate target address = PC + {immediate | 0}</a:t>
            </a: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V</a:t>
            </a: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p:spPr>
        <p:txBody>
          <a:bodyPr wrap="none" anchor="t" anchorCtr="0"/>
          <a:lstStyle/>
          <a:p>
            <a:pPr algn="ctr"/>
            <a:r>
              <a:rPr lang="en-US" altLang="zh-TW" b="1" dirty="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0008…10</a:t>
            </a: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295977" y="3566402"/>
            <a:ext cx="1686185" cy="800168"/>
          </a:xfrm>
          <a:prstGeom prst="bentConnector4">
            <a:avLst>
              <a:gd name="adj1" fmla="val -10290"/>
              <a:gd name="adj2" fmla="val 128569"/>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a:latin typeface="+mn-lt"/>
              </a:rPr>
              <a:t>PC</a:t>
            </a:r>
            <a:endParaRPr lang="zh-TW" altLang="en-US" dirty="0">
              <a:latin typeface="+mn-lt"/>
            </a:endParaRPr>
          </a:p>
        </p:txBody>
      </p:sp>
      <p:sp>
        <p:nvSpPr>
          <p:cNvPr id="24" name="文字方塊 23"/>
          <p:cNvSpPr txBox="1"/>
          <p:nvPr/>
        </p:nvSpPr>
        <p:spPr>
          <a:xfrm>
            <a:off x="5936194" y="4450380"/>
            <a:ext cx="1156086" cy="400110"/>
          </a:xfrm>
          <a:prstGeom prst="rect">
            <a:avLst/>
          </a:prstGeom>
          <a:noFill/>
        </p:spPr>
        <p:txBody>
          <a:bodyPr wrap="none" rtlCol="0">
            <a:spAutoFit/>
          </a:bodyPr>
          <a:lstStyle/>
          <a:p>
            <a:pPr marL="0"/>
            <a:r>
              <a:rPr lang="en-US" altLang="zh-TW" sz="2000" dirty="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r>
              <a:rPr lang="en-US" altLang="zh-TW" sz="2000" dirty="0">
                <a:latin typeface="+mn-lt"/>
                <a:ea typeface="標楷體" panose="03000509000000000000" pitchFamily="65" charset="-120"/>
              </a:rPr>
              <a:t>FF5A06E7</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p:spPr>
        <p:txBody>
          <a:bodyPr wrap="none" anchor="t" anchorCtr="0"/>
          <a:lstStyle/>
          <a:p>
            <a:pPr algn="ctr"/>
            <a:r>
              <a:rPr lang="en-US" altLang="zh-TW" sz="2000" dirty="0">
                <a:solidFill>
                  <a:srgbClr val="FF0000"/>
                </a:solidFill>
                <a:latin typeface="+mn-lt"/>
                <a:ea typeface="標楷體" panose="03000509000000000000" pitchFamily="65" charset="-120"/>
              </a:rPr>
              <a:t>FF5A06E7</a:t>
            </a:r>
            <a:endParaRPr lang="zh-TW" altLang="en-US" sz="2000" dirty="0">
              <a:solidFill>
                <a:srgbClr val="FF0000"/>
              </a:solidFill>
              <a:latin typeface="+mn-lt"/>
              <a:ea typeface="標楷體" panose="03000509000000000000" pitchFamily="65" charset="-120"/>
            </a:endParaRPr>
          </a:p>
        </p:txBody>
      </p:sp>
      <p:grpSp>
        <p:nvGrpSpPr>
          <p:cNvPr id="51" name="群組 50"/>
          <p:cNvGrpSpPr/>
          <p:nvPr/>
        </p:nvGrpSpPr>
        <p:grpSpPr>
          <a:xfrm>
            <a:off x="3338197" y="3140968"/>
            <a:ext cx="2200957" cy="338554"/>
            <a:chOff x="3338197" y="3140968"/>
            <a:chExt cx="2200957" cy="338554"/>
          </a:xfrm>
        </p:grpSpPr>
        <p:sp>
          <p:nvSpPr>
            <p:cNvPr id="45" name="Rectangle 2065"/>
            <p:cNvSpPr>
              <a:spLocks noChangeArrowheads="1"/>
            </p:cNvSpPr>
            <p:nvPr/>
          </p:nvSpPr>
          <p:spPr bwMode="auto">
            <a:xfrm>
              <a:off x="3685443" y="3197525"/>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25" name="文字方塊 24"/>
            <p:cNvSpPr txBox="1"/>
            <p:nvPr/>
          </p:nvSpPr>
          <p:spPr>
            <a:xfrm>
              <a:off x="3338197" y="3140968"/>
              <a:ext cx="393056" cy="338554"/>
            </a:xfrm>
            <a:prstGeom prst="rect">
              <a:avLst/>
            </a:prstGeom>
            <a:noFill/>
          </p:spPr>
          <p:txBody>
            <a:bodyPr wrap="none" rtlCol="0">
              <a:spAutoFit/>
            </a:bodyPr>
            <a:lstStyle/>
            <a:p>
              <a:pPr marL="0"/>
              <a:r>
                <a:rPr lang="en-US" altLang="zh-TW" sz="1600" b="1" dirty="0">
                  <a:latin typeface="+mn-lt"/>
                </a:rPr>
                <a:t>20</a:t>
              </a:r>
              <a:endParaRPr lang="zh-TW" altLang="en-US" sz="1600" b="1" dirty="0">
                <a:latin typeface="+mn-lt"/>
              </a:endParaRPr>
            </a:p>
          </p:txBody>
        </p:sp>
      </p:gr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393056" cy="338554"/>
            </a:xfrm>
            <a:prstGeom prst="rect">
              <a:avLst/>
            </a:prstGeom>
            <a:noFill/>
          </p:spPr>
          <p:txBody>
            <a:bodyPr wrap="none" rtlCol="0">
              <a:spAutoFit/>
            </a:bodyPr>
            <a:lstStyle/>
            <a:p>
              <a:pPr marL="0"/>
              <a:r>
                <a:rPr lang="en-US" altLang="zh-TW" sz="1600" b="1" dirty="0">
                  <a:latin typeface="+mn-lt"/>
                </a:rPr>
                <a:t>21</a:t>
              </a:r>
              <a:endParaRPr lang="zh-TW" altLang="en-US" sz="1600" b="1" dirty="0">
                <a:latin typeface="+mn-lt"/>
              </a:endParaRPr>
            </a:p>
          </p:txBody>
        </p:sp>
      </p:grpSp>
      <p:sp>
        <p:nvSpPr>
          <p:cNvPr id="53" name="Text Box 2082"/>
          <p:cNvSpPr txBox="1">
            <a:spLocks noChangeArrowheads="1"/>
          </p:cNvSpPr>
          <p:nvPr/>
        </p:nvSpPr>
        <p:spPr bwMode="auto">
          <a:xfrm>
            <a:off x="4544061" y="4317135"/>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a:solidFill>
                  <a:srgbClr val="FF0000"/>
                </a:solidFill>
                <a:latin typeface="+mn-lt"/>
              </a:rPr>
              <a:t>+</a:t>
            </a:r>
          </a:p>
        </p:txBody>
      </p:sp>
      <p:cxnSp>
        <p:nvCxnSpPr>
          <p:cNvPr id="48" name="直線單箭頭接點 47"/>
          <p:cNvCxnSpPr/>
          <p:nvPr/>
        </p:nvCxnSpPr>
        <p:spPr bwMode="auto">
          <a:xfrm>
            <a:off x="5041797" y="3104569"/>
            <a:ext cx="0" cy="684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0" name="肘形接點 29"/>
          <p:cNvCxnSpPr/>
          <p:nvPr/>
        </p:nvCxnSpPr>
        <p:spPr bwMode="auto">
          <a:xfrm rot="10800000" flipV="1">
            <a:off x="5263448" y="3789040"/>
            <a:ext cx="540000" cy="432000"/>
          </a:xfrm>
          <a:prstGeom prst="bentConnector2">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直線單箭頭接點 48"/>
          <p:cNvCxnSpPr/>
          <p:nvPr/>
        </p:nvCxnSpPr>
        <p:spPr bwMode="auto">
          <a:xfrm>
            <a:off x="4143313" y="3310245"/>
            <a:ext cx="0" cy="4770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6"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cxnSp>
        <p:nvCxnSpPr>
          <p:cNvPr id="42" name="直線單箭頭接點 41"/>
          <p:cNvCxnSpPr/>
          <p:nvPr/>
        </p:nvCxnSpPr>
        <p:spPr bwMode="auto">
          <a:xfrm>
            <a:off x="4933911" y="5589240"/>
            <a:ext cx="0" cy="288032"/>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 name="直線接點 56"/>
          <p:cNvCxnSpPr/>
          <p:nvPr/>
        </p:nvCxnSpPr>
        <p:spPr bwMode="auto">
          <a:xfrm flipH="1">
            <a:off x="3563888" y="5877272"/>
            <a:ext cx="1370023"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8" name="直線接點 57"/>
          <p:cNvCxnSpPr/>
          <p:nvPr/>
        </p:nvCxnSpPr>
        <p:spPr bwMode="auto">
          <a:xfrm flipV="1">
            <a:off x="3563888" y="3914963"/>
            <a:ext cx="0" cy="1962309"/>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 name="直線接點 59"/>
          <p:cNvCxnSpPr/>
          <p:nvPr/>
        </p:nvCxnSpPr>
        <p:spPr bwMode="auto">
          <a:xfrm flipH="1">
            <a:off x="3563889" y="3914963"/>
            <a:ext cx="579424" cy="14462"/>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2" name="直線單箭頭接點 61"/>
          <p:cNvCxnSpPr/>
          <p:nvPr/>
        </p:nvCxnSpPr>
        <p:spPr bwMode="auto">
          <a:xfrm>
            <a:off x="4117797" y="3897088"/>
            <a:ext cx="0" cy="324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10</a:t>
            </a:fld>
            <a:endParaRPr lang="zh-TW" altLang="zh-TW"/>
          </a:p>
        </p:txBody>
      </p:sp>
      <p:grpSp>
        <p:nvGrpSpPr>
          <p:cNvPr id="59" name="群組 58"/>
          <p:cNvGrpSpPr/>
          <p:nvPr/>
        </p:nvGrpSpPr>
        <p:grpSpPr>
          <a:xfrm>
            <a:off x="5908680" y="5121782"/>
            <a:ext cx="1399624" cy="467458"/>
            <a:chOff x="5724160" y="5129632"/>
            <a:chExt cx="1399624" cy="467458"/>
          </a:xfrm>
        </p:grpSpPr>
        <p:sp>
          <p:nvSpPr>
            <p:cNvPr id="61" name="Rectangle 2073"/>
            <p:cNvSpPr>
              <a:spLocks noChangeArrowheads="1"/>
            </p:cNvSpPr>
            <p:nvPr/>
          </p:nvSpPr>
          <p:spPr bwMode="auto">
            <a:xfrm>
              <a:off x="5926564" y="5129632"/>
              <a:ext cx="1197220" cy="467458"/>
            </a:xfrm>
            <a:prstGeom prst="rect">
              <a:avLst/>
            </a:prstGeom>
            <a:noFill/>
            <a:ln w="38100">
              <a:noFill/>
              <a:miter lim="800000"/>
              <a:headEnd/>
              <a:tailEnd/>
            </a:ln>
            <a:effectLst/>
          </p:spPr>
          <p:txBody>
            <a:bodyPr wrap="none" anchor="ctr"/>
            <a:lstStyle/>
            <a:p>
              <a:pPr algn="ctr"/>
              <a:r>
                <a:rPr lang="en-US" altLang="zh-TW" sz="2000" dirty="0">
                  <a:solidFill>
                    <a:srgbClr val="FF0000"/>
                  </a:solidFill>
                  <a:latin typeface="+mn-lt"/>
                </a:rPr>
                <a:t>0008…14</a:t>
              </a:r>
            </a:p>
          </p:txBody>
        </p:sp>
        <p:cxnSp>
          <p:nvCxnSpPr>
            <p:cNvPr id="63" name="直線單箭頭接點 62"/>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64" name="Freeform 2051">
            <a:extLst>
              <a:ext uri="{FF2B5EF4-FFF2-40B4-BE49-F238E27FC236}">
                <a16:creationId xmlns:a16="http://schemas.microsoft.com/office/drawing/2014/main" id="{DBB18E68-51BF-4C17-BA25-EB027092B472}"/>
              </a:ext>
            </a:extLst>
          </p:cNvPr>
          <p:cNvSpPr>
            <a:spLocks/>
          </p:cNvSpPr>
          <p:nvPr/>
        </p:nvSpPr>
        <p:spPr bwMode="auto">
          <a:xfrm>
            <a:off x="4142372" y="3796340"/>
            <a:ext cx="905878" cy="229559"/>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chemeClr val="accent1">
              <a:lumMod val="60000"/>
              <a:lumOff val="40000"/>
            </a:schemeClr>
          </a:solidFill>
          <a:ln w="38100" cap="rnd" cmpd="sng">
            <a:solidFill>
              <a:srgbClr val="FF9900"/>
            </a:solidFill>
            <a:prstDash val="solid"/>
            <a:round/>
            <a:headEnd type="none" w="med" len="med"/>
            <a:tailEnd type="none" w="med" len="med"/>
          </a:ln>
          <a:effectLst/>
        </p:spPr>
        <p:txBody>
          <a:bodyPr wrap="none" lIns="0" tIns="0" rIns="0" bIns="0" anchor="t" anchorCtr="1"/>
          <a:lstStyle/>
          <a:p>
            <a:pPr algn="ctr"/>
            <a:r>
              <a:rPr lang="en-US" altLang="zh-TW" sz="1600" b="1" dirty="0">
                <a:latin typeface="Symbol" panose="05050102010706020507" pitchFamily="18" charset="2"/>
              </a:rPr>
              <a:t>-</a:t>
            </a:r>
            <a:endParaRPr lang="zh-TW" altLang="en-US" sz="1600" b="1" dirty="0">
              <a:latin typeface="Symbol" panose="05050102010706020507" pitchFamily="18" charset="2"/>
            </a:endParaRPr>
          </a:p>
        </p:txBody>
      </p:sp>
    </p:spTree>
    <p:extLst>
      <p:ext uri="{BB962C8B-B14F-4D97-AF65-F5344CB8AC3E}">
        <p14:creationId xmlns:p14="http://schemas.microsoft.com/office/powerpoint/2010/main" val="309577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par>
                                <p:cTn id="8" presetID="22" presetClass="entr" presetSubtype="1"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500"/>
                                        <p:tgtEl>
                                          <p:spTgt spid="4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fade">
                                      <p:cBhvr>
                                        <p:cTn id="14" dur="500"/>
                                        <p:tgtEl>
                                          <p:spTgt spid="6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up)">
                                      <p:cBhvr>
                                        <p:cTn id="19" dur="500"/>
                                        <p:tgtEl>
                                          <p:spTgt spid="42"/>
                                        </p:tgtEl>
                                      </p:cBhvr>
                                    </p:animEffec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right)">
                                      <p:cBhvr>
                                        <p:cTn id="23" dur="500"/>
                                        <p:tgtEl>
                                          <p:spTgt spid="57"/>
                                        </p:tgtEl>
                                      </p:cBhvr>
                                    </p:animEffect>
                                  </p:childTnLst>
                                </p:cTn>
                              </p:par>
                            </p:childTnLst>
                          </p:cTn>
                        </p:par>
                        <p:par>
                          <p:cTn id="24" fill="hold">
                            <p:stCondLst>
                              <p:cond delay="1000"/>
                            </p:stCondLst>
                            <p:childTnLst>
                              <p:par>
                                <p:cTn id="25" presetID="22" presetClass="entr" presetSubtype="4" fill="hold" nodeType="after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down)">
                                      <p:cBhvr>
                                        <p:cTn id="27" dur="500"/>
                                        <p:tgtEl>
                                          <p:spTgt spid="58"/>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left)">
                                      <p:cBhvr>
                                        <p:cTn id="31" dur="500"/>
                                        <p:tgtEl>
                                          <p:spTgt spid="60"/>
                                        </p:tgtEl>
                                      </p:cBhvr>
                                    </p:animEffect>
                                  </p:childTnLst>
                                </p:cTn>
                              </p:par>
                            </p:childTnLst>
                          </p:cTn>
                        </p:par>
                        <p:par>
                          <p:cTn id="32" fill="hold">
                            <p:stCondLst>
                              <p:cond delay="2000"/>
                            </p:stCondLst>
                            <p:childTnLst>
                              <p:par>
                                <p:cTn id="33" presetID="22" presetClass="entr" presetSubtype="1" fill="hold" nodeType="after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wipe(up)">
                                      <p:cBhvr>
                                        <p:cTn id="35" dur="500"/>
                                        <p:tgtEl>
                                          <p:spTgt spid="62"/>
                                        </p:tgtEl>
                                      </p:cBhvr>
                                    </p:animEffect>
                                  </p:childTnLst>
                                </p:cTn>
                              </p:par>
                            </p:childTnLst>
                          </p:cTn>
                        </p:par>
                        <p:par>
                          <p:cTn id="36" fill="hold">
                            <p:stCondLst>
                              <p:cond delay="2500"/>
                            </p:stCondLst>
                            <p:childTnLst>
                              <p:par>
                                <p:cTn id="37" presetID="22" presetClass="entr" presetSubtype="1"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par>
                          <p:cTn id="40" fill="hold">
                            <p:stCondLst>
                              <p:cond delay="3000"/>
                            </p:stCondLst>
                            <p:childTnLst>
                              <p:par>
                                <p:cTn id="41" presetID="1" presetClass="entr" presetSubtype="0"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4: </a:t>
            </a:r>
            <a:r>
              <a:rPr lang="en-US" altLang="zh-TW" dirty="0">
                <a:solidFill>
                  <a:srgbClr val="FF0000"/>
                </a:solidFill>
              </a:rPr>
              <a:t>write register back and memory access</a:t>
            </a:r>
            <a:endParaRPr lang="en-US" altLang="zh-TW" dirty="0"/>
          </a:p>
          <a:p>
            <a:pPr lvl="1"/>
            <a:r>
              <a:rPr lang="en-US" altLang="zh-TW" u="sng" dirty="0"/>
              <a:t>Arithmetic/logical</a:t>
            </a:r>
            <a:r>
              <a:rPr lang="en-US" altLang="zh-TW" dirty="0"/>
              <a:t>: add, sub, and, or</a:t>
            </a:r>
          </a:p>
          <a:p>
            <a:pPr lvl="2"/>
            <a:r>
              <a:rPr lang="en-US" altLang="zh-TW" dirty="0"/>
              <a:t>Write ALU result back to register </a:t>
            </a:r>
            <a:r>
              <a:rPr lang="en-US" altLang="zh-TW" dirty="0" err="1"/>
              <a:t>rd</a:t>
            </a:r>
            <a:r>
              <a:rPr lang="en-US" altLang="zh-TW" dirty="0"/>
              <a:t>, write (PC + 4) into PC</a:t>
            </a:r>
          </a:p>
          <a:p>
            <a:pPr lvl="2"/>
            <a:r>
              <a:rPr lang="en-US" altLang="zh-TW" b="1" dirty="0">
                <a:solidFill>
                  <a:srgbClr val="FF0000"/>
                </a:solidFill>
              </a:rPr>
              <a:t>Go to Step 1</a:t>
            </a: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V</a:t>
            </a: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p:spPr>
        <p:txBody>
          <a:bodyPr wrap="none" anchor="t" anchorCtr="0"/>
          <a:lstStyle/>
          <a:p>
            <a:pPr algn="ctr"/>
            <a:r>
              <a:rPr lang="en-US" altLang="zh-TW" b="1" dirty="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0008…10</a:t>
            </a: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852936"/>
            <a:ext cx="2215833" cy="319194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a:latin typeface="+mn-lt"/>
              </a:rPr>
              <a:t>PC</a:t>
            </a:r>
            <a:endParaRPr lang="zh-TW" altLang="en-US" dirty="0">
              <a:latin typeface="+mn-lt"/>
            </a:endParaRPr>
          </a:p>
        </p:txBody>
      </p:sp>
      <p:sp>
        <p:nvSpPr>
          <p:cNvPr id="24" name="文字方塊 23"/>
          <p:cNvSpPr txBox="1"/>
          <p:nvPr/>
        </p:nvSpPr>
        <p:spPr>
          <a:xfrm>
            <a:off x="5936194" y="4450380"/>
            <a:ext cx="1156086" cy="400110"/>
          </a:xfrm>
          <a:prstGeom prst="rect">
            <a:avLst/>
          </a:prstGeom>
          <a:noFill/>
        </p:spPr>
        <p:txBody>
          <a:bodyPr wrap="none" rtlCol="0">
            <a:spAutoFit/>
          </a:bodyPr>
          <a:lstStyle/>
          <a:p>
            <a:pPr marL="0"/>
            <a:r>
              <a:rPr lang="en-US" altLang="zh-TW" sz="2000" dirty="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r>
              <a:rPr lang="en-US" altLang="zh-TW" sz="2000" dirty="0">
                <a:latin typeface="+mn-lt"/>
                <a:ea typeface="標楷體" panose="03000509000000000000" pitchFamily="65" charset="-120"/>
              </a:rPr>
              <a:t>015A04B3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p:spPr>
        <p:txBody>
          <a:bodyPr wrap="none" anchor="t" anchorCtr="0"/>
          <a:lstStyle/>
          <a:p>
            <a:pPr algn="ctr"/>
            <a:r>
              <a:rPr lang="en-US" altLang="zh-TW" sz="2000" dirty="0">
                <a:solidFill>
                  <a:srgbClr val="FF0000"/>
                </a:solidFill>
                <a:latin typeface="+mn-lt"/>
                <a:ea typeface="標楷體" panose="03000509000000000000" pitchFamily="65" charset="-120"/>
              </a:rPr>
              <a:t>015A04B3</a:t>
            </a:r>
            <a:endParaRPr lang="zh-TW" altLang="en-US" sz="2000" dirty="0">
              <a:solidFill>
                <a:srgbClr val="FF0000"/>
              </a:solidFill>
              <a:latin typeface="+mn-lt"/>
              <a:ea typeface="標楷體" panose="03000509000000000000" pitchFamily="65" charset="-120"/>
            </a:endParaRPr>
          </a:p>
        </p:txBody>
      </p:sp>
      <p:grpSp>
        <p:nvGrpSpPr>
          <p:cNvPr id="50" name="群組 49"/>
          <p:cNvGrpSpPr/>
          <p:nvPr/>
        </p:nvGrpSpPr>
        <p:grpSpPr>
          <a:xfrm>
            <a:off x="3419042" y="2924944"/>
            <a:ext cx="2120112" cy="338554"/>
            <a:chOff x="3419042" y="2924944"/>
            <a:chExt cx="2120112"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419042" y="2924944"/>
              <a:ext cx="288862" cy="338554"/>
            </a:xfrm>
            <a:prstGeom prst="rect">
              <a:avLst/>
            </a:prstGeom>
            <a:noFill/>
          </p:spPr>
          <p:txBody>
            <a:bodyPr wrap="none" rtlCol="0">
              <a:spAutoFit/>
            </a:bodyPr>
            <a:lstStyle/>
            <a:p>
              <a:pPr marL="0"/>
              <a:r>
                <a:rPr lang="en-US" altLang="zh-TW" sz="1600" b="1" dirty="0">
                  <a:latin typeface="+mn-lt"/>
                </a:rPr>
                <a:t>9</a:t>
              </a:r>
              <a:endParaRPr lang="zh-TW" altLang="en-US" sz="1600" b="1" dirty="0">
                <a:latin typeface="+mn-lt"/>
              </a:endParaRPr>
            </a:p>
          </p:txBody>
        </p:sp>
      </p:grp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a:solidFill>
                  <a:srgbClr val="FF0000"/>
                </a:solidFill>
                <a:latin typeface="+mn-lt"/>
              </a:rPr>
              <a:t>+</a:t>
            </a:r>
          </a:p>
        </p:txBody>
      </p:sp>
      <p:sp>
        <p:nvSpPr>
          <p:cNvPr id="48"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cxnSp>
        <p:nvCxnSpPr>
          <p:cNvPr id="54" name="肘形接點 53"/>
          <p:cNvCxnSpPr/>
          <p:nvPr/>
        </p:nvCxnSpPr>
        <p:spPr bwMode="auto">
          <a:xfrm rot="5400000" flipH="1" flipV="1">
            <a:off x="4286818" y="3547279"/>
            <a:ext cx="1673759" cy="802039"/>
          </a:xfrm>
          <a:prstGeom prst="bentConnector4">
            <a:avLst>
              <a:gd name="adj1" fmla="val -13658"/>
              <a:gd name="adj2" fmla="val 128502"/>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11</a:t>
            </a:fld>
            <a:endParaRPr lang="zh-TW" altLang="zh-TW"/>
          </a:p>
        </p:txBody>
      </p:sp>
      <p:sp>
        <p:nvSpPr>
          <p:cNvPr id="43" name="Rectangle 2073"/>
          <p:cNvSpPr>
            <a:spLocks noChangeArrowheads="1"/>
          </p:cNvSpPr>
          <p:nvPr/>
        </p:nvSpPr>
        <p:spPr bwMode="auto">
          <a:xfrm>
            <a:off x="4644008"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solidFill>
                  <a:srgbClr val="FF0000"/>
                </a:solidFill>
                <a:latin typeface="+mn-lt"/>
              </a:rPr>
              <a:t>0008…14</a:t>
            </a:r>
          </a:p>
        </p:txBody>
      </p:sp>
      <p:sp>
        <p:nvSpPr>
          <p:cNvPr id="41" name="圓角矩形 40"/>
          <p:cNvSpPr/>
          <p:nvPr/>
        </p:nvSpPr>
        <p:spPr bwMode="auto">
          <a:xfrm>
            <a:off x="7695934" y="836712"/>
            <a:ext cx="1340561" cy="1131801"/>
          </a:xfrm>
          <a:prstGeom prst="roundRect">
            <a:avLst>
              <a:gd name="adj" fmla="val 23572"/>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TW" sz="1800" i="1" dirty="0">
                <a:latin typeface="+mn-lt"/>
              </a:rPr>
              <a:t>Note: write into storage, end of clock cycle!</a:t>
            </a:r>
            <a:endParaRPr lang="zh-TW" altLang="en-US" sz="1800" i="1" dirty="0">
              <a:latin typeface="+mn-lt"/>
            </a:endParaRPr>
          </a:p>
        </p:txBody>
      </p:sp>
    </p:spTree>
    <p:extLst>
      <p:ext uri="{BB962C8B-B14F-4D97-AF65-F5344CB8AC3E}">
        <p14:creationId xmlns:p14="http://schemas.microsoft.com/office/powerpoint/2010/main" val="119376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4 (cont.)</a:t>
            </a:r>
          </a:p>
          <a:p>
            <a:pPr lvl="1"/>
            <a:r>
              <a:rPr lang="en-US" altLang="zh-TW" u="sng" dirty="0"/>
              <a:t>Memory reference</a:t>
            </a:r>
            <a:r>
              <a:rPr lang="en-US" altLang="zh-TW" dirty="0"/>
              <a:t>: </a:t>
            </a:r>
            <a:r>
              <a:rPr lang="en-US" altLang="zh-TW" dirty="0" err="1"/>
              <a:t>ld</a:t>
            </a:r>
            <a:endParaRPr lang="en-US" altLang="zh-TW" dirty="0"/>
          </a:p>
          <a:p>
            <a:pPr lvl="2"/>
            <a:r>
              <a:rPr lang="en-US" altLang="zh-TW" dirty="0"/>
              <a:t>Load memory from target address </a:t>
            </a: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V</a:t>
            </a: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p:spPr>
        <p:txBody>
          <a:bodyPr wrap="none" anchor="t" anchorCtr="0"/>
          <a:lstStyle/>
          <a:p>
            <a:pPr algn="ctr"/>
            <a:r>
              <a:rPr lang="en-US" altLang="zh-TW" b="1" dirty="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0008…10</a:t>
            </a: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852936"/>
            <a:ext cx="2215833" cy="319194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a:latin typeface="+mn-lt"/>
              </a:rPr>
              <a:t>PC</a:t>
            </a:r>
            <a:endParaRPr lang="zh-TW" altLang="en-US" dirty="0">
              <a:latin typeface="+mn-lt"/>
            </a:endParaRPr>
          </a:p>
        </p:txBody>
      </p:sp>
      <p:sp>
        <p:nvSpPr>
          <p:cNvPr id="24" name="文字方塊 23"/>
          <p:cNvSpPr txBox="1"/>
          <p:nvPr/>
        </p:nvSpPr>
        <p:spPr>
          <a:xfrm>
            <a:off x="5936194" y="4450380"/>
            <a:ext cx="1156086" cy="400110"/>
          </a:xfrm>
          <a:prstGeom prst="rect">
            <a:avLst/>
          </a:prstGeom>
          <a:noFill/>
        </p:spPr>
        <p:txBody>
          <a:bodyPr wrap="none" rtlCol="0">
            <a:spAutoFit/>
          </a:bodyPr>
          <a:lstStyle/>
          <a:p>
            <a:pPr marL="0"/>
            <a:r>
              <a:rPr lang="en-US" altLang="zh-TW" sz="2000" dirty="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r>
              <a:rPr lang="en-US" altLang="zh-TW" sz="2000" dirty="0">
                <a:latin typeface="+mn-lt"/>
                <a:ea typeface="標楷體" panose="03000509000000000000" pitchFamily="65" charset="-120"/>
              </a:rPr>
              <a:t>078A3683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p:spPr>
        <p:txBody>
          <a:bodyPr wrap="none" anchor="t" anchorCtr="0"/>
          <a:lstStyle/>
          <a:p>
            <a:pPr algn="ctr"/>
            <a:r>
              <a:rPr lang="en-US" altLang="zh-TW" sz="2000" dirty="0">
                <a:solidFill>
                  <a:srgbClr val="FF0000"/>
                </a:solidFill>
                <a:latin typeface="+mn-lt"/>
                <a:ea typeface="標楷體" panose="03000509000000000000" pitchFamily="65" charset="-120"/>
              </a:rPr>
              <a:t>078A3683</a:t>
            </a:r>
            <a:endParaRPr lang="zh-TW" altLang="en-US" sz="2000" dirty="0">
              <a:solidFill>
                <a:srgbClr val="FF0000"/>
              </a:solidFill>
              <a:latin typeface="+mn-lt"/>
              <a:ea typeface="標楷體" panose="03000509000000000000" pitchFamily="65" charset="-120"/>
            </a:endParaRPr>
          </a:p>
        </p:txBody>
      </p: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a:solidFill>
                  <a:srgbClr val="FF0000"/>
                </a:solidFill>
                <a:latin typeface="+mn-lt"/>
              </a:rPr>
              <a:t>+</a:t>
            </a:r>
          </a:p>
        </p:txBody>
      </p:sp>
      <p:sp>
        <p:nvSpPr>
          <p:cNvPr id="49"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cxnSp>
        <p:nvCxnSpPr>
          <p:cNvPr id="39" name="直線單箭頭接點 38"/>
          <p:cNvCxnSpPr/>
          <p:nvPr/>
        </p:nvCxnSpPr>
        <p:spPr bwMode="auto">
          <a:xfrm>
            <a:off x="4577432" y="4806042"/>
            <a:ext cx="0" cy="1038779"/>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a:off x="4572000" y="5844821"/>
            <a:ext cx="316800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直線單箭頭接點 55"/>
          <p:cNvCxnSpPr/>
          <p:nvPr/>
        </p:nvCxnSpPr>
        <p:spPr bwMode="auto">
          <a:xfrm flipV="1">
            <a:off x="7706578" y="5095661"/>
            <a:ext cx="0" cy="72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7" name="Rectangle 2071"/>
          <p:cNvSpPr>
            <a:spLocks noChangeArrowheads="1"/>
          </p:cNvSpPr>
          <p:nvPr/>
        </p:nvSpPr>
        <p:spPr bwMode="auto">
          <a:xfrm>
            <a:off x="7003309" y="3354716"/>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endParaRPr lang="zh-TW" altLang="en-US" sz="2000" dirty="0">
              <a:latin typeface="+mn-lt"/>
              <a:ea typeface="標楷體" panose="03000509000000000000" pitchFamily="65" charset="-12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12</a:t>
            </a:fld>
            <a:endParaRPr lang="zh-TW" altLang="zh-TW"/>
          </a:p>
        </p:txBody>
      </p:sp>
      <p:grpSp>
        <p:nvGrpSpPr>
          <p:cNvPr id="43" name="群組 42"/>
          <p:cNvGrpSpPr/>
          <p:nvPr/>
        </p:nvGrpSpPr>
        <p:grpSpPr>
          <a:xfrm>
            <a:off x="5908680" y="5121782"/>
            <a:ext cx="1399624" cy="467458"/>
            <a:chOff x="5724160" y="5129632"/>
            <a:chExt cx="1399624" cy="467458"/>
          </a:xfrm>
        </p:grpSpPr>
        <p:sp>
          <p:nvSpPr>
            <p:cNvPr id="45" name="Rectangle 2073"/>
            <p:cNvSpPr>
              <a:spLocks noChangeArrowheads="1"/>
            </p:cNvSpPr>
            <p:nvPr/>
          </p:nvSpPr>
          <p:spPr bwMode="auto">
            <a:xfrm>
              <a:off x="5926564" y="5129632"/>
              <a:ext cx="1197220" cy="467458"/>
            </a:xfrm>
            <a:prstGeom prst="rect">
              <a:avLst/>
            </a:prstGeom>
            <a:noFill/>
            <a:ln w="38100">
              <a:noFill/>
              <a:miter lim="800000"/>
              <a:headEnd/>
              <a:tailEnd/>
            </a:ln>
            <a:effectLst/>
          </p:spPr>
          <p:txBody>
            <a:bodyPr wrap="none" anchor="ctr"/>
            <a:lstStyle/>
            <a:p>
              <a:pPr algn="ctr"/>
              <a:r>
                <a:rPr lang="en-US" altLang="zh-TW" sz="2000" dirty="0">
                  <a:solidFill>
                    <a:srgbClr val="FF0000"/>
                  </a:solidFill>
                  <a:latin typeface="+mn-lt"/>
                </a:rPr>
                <a:t>0008…14</a:t>
              </a:r>
            </a:p>
          </p:txBody>
        </p:sp>
        <p:cxnSp>
          <p:nvCxnSpPr>
            <p:cNvPr id="47" name="直線單箭頭接點 46"/>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cxnSp>
        <p:nvCxnSpPr>
          <p:cNvPr id="19" name="肘形接點 18"/>
          <p:cNvCxnSpPr>
            <a:endCxn id="57" idx="1"/>
          </p:cNvCxnSpPr>
          <p:nvPr/>
        </p:nvCxnSpPr>
        <p:spPr bwMode="auto">
          <a:xfrm>
            <a:off x="5539154" y="3090982"/>
            <a:ext cx="1464155" cy="448199"/>
          </a:xfrm>
          <a:prstGeom prst="bentConnector3">
            <a:avLst>
              <a:gd name="adj1" fmla="val 15511"/>
            </a:avLst>
          </a:prstGeom>
          <a:solidFill>
            <a:schemeClr val="accent1"/>
          </a:solidFill>
          <a:ln w="57150"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圓角矩形 45"/>
          <p:cNvSpPr/>
          <p:nvPr/>
        </p:nvSpPr>
        <p:spPr bwMode="auto">
          <a:xfrm>
            <a:off x="6472364" y="1665582"/>
            <a:ext cx="2380881" cy="576064"/>
          </a:xfrm>
          <a:prstGeom prst="roundRect">
            <a:avLst>
              <a:gd name="adj" fmla="val 38561"/>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TW" sz="1800" i="1" dirty="0">
                <a:latin typeface="+mn-lt"/>
              </a:rPr>
              <a:t>Note: still no write into any storage yet! </a:t>
            </a:r>
            <a:endParaRPr lang="zh-TW" altLang="en-US" sz="1800" i="1" dirty="0">
              <a:latin typeface="+mn-lt"/>
            </a:endParaRPr>
          </a:p>
        </p:txBody>
      </p:sp>
    </p:spTree>
    <p:extLst>
      <p:ext uri="{BB962C8B-B14F-4D97-AF65-F5344CB8AC3E}">
        <p14:creationId xmlns:p14="http://schemas.microsoft.com/office/powerpoint/2010/main" val="428082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down)">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righ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4 (cont.)</a:t>
            </a:r>
          </a:p>
          <a:p>
            <a:pPr lvl="1"/>
            <a:r>
              <a:rPr lang="en-US" altLang="zh-TW" u="sng" dirty="0"/>
              <a:t>Memory reference</a:t>
            </a:r>
            <a:r>
              <a:rPr lang="en-US" altLang="zh-TW" dirty="0"/>
              <a:t>: </a:t>
            </a:r>
            <a:r>
              <a:rPr lang="en-US" altLang="zh-TW" dirty="0" err="1"/>
              <a:t>sd</a:t>
            </a:r>
            <a:endParaRPr lang="en-US" altLang="zh-TW" dirty="0"/>
          </a:p>
          <a:p>
            <a:pPr lvl="2"/>
            <a:r>
              <a:rPr lang="en-US" altLang="zh-TW" dirty="0"/>
              <a:t>Store rs2 to memory, write (PC + 4) into PC </a:t>
            </a:r>
          </a:p>
          <a:p>
            <a:pPr lvl="2"/>
            <a:r>
              <a:rPr lang="en-US" altLang="zh-TW" b="1" dirty="0">
                <a:solidFill>
                  <a:srgbClr val="FF0000"/>
                </a:solidFill>
              </a:rPr>
              <a:t>Go to Step 1</a:t>
            </a:r>
            <a:endParaRPr lang="en-US" altLang="zh-TW" dirty="0"/>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V</a:t>
            </a: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p:spPr>
        <p:txBody>
          <a:bodyPr wrap="none" anchor="t" anchorCtr="0"/>
          <a:lstStyle/>
          <a:p>
            <a:pPr algn="ctr"/>
            <a:r>
              <a:rPr lang="en-US" altLang="zh-TW" b="1" dirty="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0008…10</a:t>
            </a: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852936"/>
            <a:ext cx="2215833" cy="319194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a:latin typeface="+mn-lt"/>
              </a:rPr>
              <a:t>PC</a:t>
            </a:r>
            <a:endParaRPr lang="zh-TW" altLang="en-US" dirty="0">
              <a:latin typeface="+mn-lt"/>
            </a:endParaRPr>
          </a:p>
        </p:txBody>
      </p:sp>
      <p:sp>
        <p:nvSpPr>
          <p:cNvPr id="24" name="文字方塊 23"/>
          <p:cNvSpPr txBox="1"/>
          <p:nvPr/>
        </p:nvSpPr>
        <p:spPr>
          <a:xfrm>
            <a:off x="5936194" y="4450380"/>
            <a:ext cx="1156086" cy="400110"/>
          </a:xfrm>
          <a:prstGeom prst="rect">
            <a:avLst/>
          </a:prstGeom>
          <a:noFill/>
        </p:spPr>
        <p:txBody>
          <a:bodyPr wrap="none" rtlCol="0">
            <a:spAutoFit/>
          </a:bodyPr>
          <a:lstStyle/>
          <a:p>
            <a:pPr marL="0"/>
            <a:r>
              <a:rPr lang="en-US" altLang="zh-TW" sz="2000" dirty="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r>
              <a:rPr lang="en-US" altLang="zh-TW" sz="2000" dirty="0">
                <a:latin typeface="+mn-lt"/>
                <a:ea typeface="標楷體" panose="03000509000000000000" pitchFamily="65" charset="-120"/>
              </a:rPr>
              <a:t>075A3C23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p:spPr>
        <p:txBody>
          <a:bodyPr wrap="none" anchor="t" anchorCtr="0"/>
          <a:lstStyle/>
          <a:p>
            <a:pPr algn="ctr"/>
            <a:r>
              <a:rPr lang="en-US" altLang="zh-TW" sz="2000" dirty="0">
                <a:solidFill>
                  <a:srgbClr val="FF0000"/>
                </a:solidFill>
                <a:latin typeface="+mn-lt"/>
                <a:ea typeface="標楷體" panose="03000509000000000000" pitchFamily="65" charset="-120"/>
              </a:rPr>
              <a:t>075A3C23</a:t>
            </a:r>
            <a:endParaRPr lang="zh-TW" altLang="en-US" sz="2000" dirty="0">
              <a:solidFill>
                <a:srgbClr val="FF0000"/>
              </a:solidFill>
              <a:latin typeface="+mn-lt"/>
              <a:ea typeface="標楷體" panose="03000509000000000000" pitchFamily="65" charset="-120"/>
            </a:endParaRPr>
          </a:p>
        </p:txBody>
      </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393056" cy="338554"/>
            </a:xfrm>
            <a:prstGeom prst="rect">
              <a:avLst/>
            </a:prstGeom>
            <a:noFill/>
          </p:spPr>
          <p:txBody>
            <a:bodyPr wrap="none" rtlCol="0">
              <a:spAutoFit/>
            </a:bodyPr>
            <a:lstStyle/>
            <a:p>
              <a:pPr marL="0"/>
              <a:r>
                <a:rPr lang="en-US" altLang="zh-TW" sz="1600" b="1" dirty="0">
                  <a:latin typeface="+mn-lt"/>
                </a:rPr>
                <a:t>21</a:t>
              </a:r>
              <a:endParaRPr lang="zh-TW" altLang="en-US" sz="1600" b="1" dirty="0">
                <a:latin typeface="+mn-lt"/>
              </a:endParaRPr>
            </a:p>
          </p:txBody>
        </p:sp>
      </p:grp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a:solidFill>
                  <a:srgbClr val="FF0000"/>
                </a:solidFill>
                <a:latin typeface="+mn-lt"/>
              </a:rPr>
              <a:t>+</a:t>
            </a:r>
          </a:p>
        </p:txBody>
      </p:sp>
      <p:sp>
        <p:nvSpPr>
          <p:cNvPr id="49"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cxnSp>
        <p:nvCxnSpPr>
          <p:cNvPr id="39" name="直線單箭頭接點 38"/>
          <p:cNvCxnSpPr/>
          <p:nvPr/>
        </p:nvCxnSpPr>
        <p:spPr bwMode="auto">
          <a:xfrm>
            <a:off x="4577432" y="4806042"/>
            <a:ext cx="0" cy="1038779"/>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a:off x="4572000" y="5844821"/>
            <a:ext cx="316800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直線單箭頭接點 55"/>
          <p:cNvCxnSpPr/>
          <p:nvPr/>
        </p:nvCxnSpPr>
        <p:spPr bwMode="auto">
          <a:xfrm flipV="1">
            <a:off x="7706578" y="5095661"/>
            <a:ext cx="0" cy="72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7" name="Rectangle 2071"/>
          <p:cNvSpPr>
            <a:spLocks noChangeArrowheads="1"/>
          </p:cNvSpPr>
          <p:nvPr/>
        </p:nvSpPr>
        <p:spPr bwMode="auto">
          <a:xfrm>
            <a:off x="7003309" y="3354716"/>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endParaRPr lang="zh-TW" altLang="en-US" sz="2000" dirty="0">
              <a:latin typeface="+mn-lt"/>
              <a:ea typeface="標楷體" panose="03000509000000000000" pitchFamily="65" charset="-12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13</a:t>
            </a:fld>
            <a:endParaRPr lang="zh-TW" altLang="zh-TW"/>
          </a:p>
        </p:txBody>
      </p:sp>
      <p:cxnSp>
        <p:nvCxnSpPr>
          <p:cNvPr id="19" name="肘形接點 18"/>
          <p:cNvCxnSpPr>
            <a:stCxn id="44" idx="3"/>
            <a:endCxn id="57" idx="1"/>
          </p:cNvCxnSpPr>
          <p:nvPr/>
        </p:nvCxnSpPr>
        <p:spPr bwMode="auto">
          <a:xfrm>
            <a:off x="5539154" y="3090982"/>
            <a:ext cx="1464155" cy="448199"/>
          </a:xfrm>
          <a:prstGeom prst="bentConnector3">
            <a:avLst>
              <a:gd name="adj1" fmla="val 1551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1" name="Rectangle 2073"/>
          <p:cNvSpPr>
            <a:spLocks noChangeArrowheads="1"/>
          </p:cNvSpPr>
          <p:nvPr/>
        </p:nvSpPr>
        <p:spPr bwMode="auto">
          <a:xfrm>
            <a:off x="4644008"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solidFill>
                  <a:srgbClr val="FF0000"/>
                </a:solidFill>
                <a:latin typeface="+mn-lt"/>
              </a:rPr>
              <a:t>0008…14</a:t>
            </a:r>
          </a:p>
        </p:txBody>
      </p:sp>
      <p:sp>
        <p:nvSpPr>
          <p:cNvPr id="47" name="圓角矩形 46"/>
          <p:cNvSpPr/>
          <p:nvPr/>
        </p:nvSpPr>
        <p:spPr bwMode="auto">
          <a:xfrm>
            <a:off x="7164288" y="1340768"/>
            <a:ext cx="1656184" cy="1018261"/>
          </a:xfrm>
          <a:prstGeom prst="roundRect">
            <a:avLst>
              <a:gd name="adj" fmla="val 23572"/>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TW" sz="1800" i="1" dirty="0">
                <a:latin typeface="+mn-lt"/>
              </a:rPr>
              <a:t>Note: write into storage, end of clock cycle!</a:t>
            </a:r>
            <a:endParaRPr lang="zh-TW" altLang="en-US" sz="1800" i="1" dirty="0">
              <a:latin typeface="+mn-lt"/>
            </a:endParaRPr>
          </a:p>
        </p:txBody>
      </p:sp>
    </p:spTree>
    <p:extLst>
      <p:ext uri="{BB962C8B-B14F-4D97-AF65-F5344CB8AC3E}">
        <p14:creationId xmlns:p14="http://schemas.microsoft.com/office/powerpoint/2010/main" val="418292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down)">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1"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4 (cont.)</a:t>
            </a:r>
          </a:p>
          <a:p>
            <a:pPr lvl="1"/>
            <a:r>
              <a:rPr lang="en-US" altLang="zh-TW" u="sng" dirty="0"/>
              <a:t>Conditional branch</a:t>
            </a:r>
            <a:r>
              <a:rPr lang="en-US" altLang="zh-TW" dirty="0"/>
              <a:t>: </a:t>
            </a:r>
            <a:r>
              <a:rPr lang="en-US" altLang="zh-TW" dirty="0" err="1"/>
              <a:t>beq</a:t>
            </a:r>
            <a:endParaRPr lang="en-US" altLang="zh-TW" dirty="0"/>
          </a:p>
          <a:p>
            <a:pPr lvl="2"/>
            <a:r>
              <a:rPr lang="en-US" altLang="zh-TW" dirty="0"/>
              <a:t>Load PC and </a:t>
            </a:r>
            <a:r>
              <a:rPr lang="en-US" altLang="zh-TW" b="1" dirty="0">
                <a:solidFill>
                  <a:srgbClr val="FF0000"/>
                </a:solidFill>
              </a:rPr>
              <a:t>go to Step 1</a:t>
            </a: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V</a:t>
            </a: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p:spPr>
        <p:txBody>
          <a:bodyPr wrap="none" anchor="t" anchorCtr="0"/>
          <a:lstStyle/>
          <a:p>
            <a:pPr algn="ctr"/>
            <a:r>
              <a:rPr lang="en-US" altLang="zh-TW" b="1" dirty="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0008…10</a:t>
            </a: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295977" y="3566402"/>
            <a:ext cx="1686185" cy="800168"/>
          </a:xfrm>
          <a:prstGeom prst="bentConnector4">
            <a:avLst>
              <a:gd name="adj1" fmla="val -10290"/>
              <a:gd name="adj2" fmla="val 128569"/>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a:latin typeface="+mn-lt"/>
              </a:rPr>
              <a:t>PC</a:t>
            </a:r>
            <a:endParaRPr lang="zh-TW" altLang="en-US" dirty="0">
              <a:latin typeface="+mn-lt"/>
            </a:endParaRPr>
          </a:p>
        </p:txBody>
      </p:sp>
      <p:sp>
        <p:nvSpPr>
          <p:cNvPr id="24" name="文字方塊 23"/>
          <p:cNvSpPr txBox="1"/>
          <p:nvPr/>
        </p:nvSpPr>
        <p:spPr>
          <a:xfrm>
            <a:off x="5936194" y="4450380"/>
            <a:ext cx="1156086" cy="400110"/>
          </a:xfrm>
          <a:prstGeom prst="rect">
            <a:avLst/>
          </a:prstGeom>
          <a:noFill/>
        </p:spPr>
        <p:txBody>
          <a:bodyPr wrap="none" rtlCol="0">
            <a:spAutoFit/>
          </a:bodyPr>
          <a:lstStyle/>
          <a:p>
            <a:pPr marL="0"/>
            <a:r>
              <a:rPr lang="en-US" altLang="zh-TW" sz="2000" dirty="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r>
              <a:rPr lang="en-US" altLang="zh-TW" sz="2000" dirty="0">
                <a:latin typeface="+mn-lt"/>
                <a:ea typeface="標楷體" panose="03000509000000000000" pitchFamily="65" charset="-120"/>
              </a:rPr>
              <a:t>FF5A06E7</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p:spPr>
        <p:txBody>
          <a:bodyPr wrap="none" anchor="t" anchorCtr="0"/>
          <a:lstStyle/>
          <a:p>
            <a:pPr algn="ctr"/>
            <a:r>
              <a:rPr lang="en-US" altLang="zh-TW" sz="2000" dirty="0">
                <a:solidFill>
                  <a:srgbClr val="FF0000"/>
                </a:solidFill>
                <a:latin typeface="+mn-lt"/>
                <a:ea typeface="標楷體" panose="03000509000000000000" pitchFamily="65" charset="-120"/>
              </a:rPr>
              <a:t>FF5A06E7</a:t>
            </a:r>
            <a:endParaRPr lang="zh-TW" altLang="en-US" sz="2000" dirty="0">
              <a:solidFill>
                <a:srgbClr val="FF0000"/>
              </a:solidFill>
              <a:latin typeface="+mn-lt"/>
              <a:ea typeface="標楷體" panose="03000509000000000000" pitchFamily="65" charset="-120"/>
            </a:endParaRPr>
          </a:p>
        </p:txBody>
      </p:sp>
      <p:sp>
        <p:nvSpPr>
          <p:cNvPr id="53" name="Text Box 2082"/>
          <p:cNvSpPr txBox="1">
            <a:spLocks noChangeArrowheads="1"/>
          </p:cNvSpPr>
          <p:nvPr/>
        </p:nvSpPr>
        <p:spPr bwMode="auto">
          <a:xfrm>
            <a:off x="4544061" y="4317135"/>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a:solidFill>
                  <a:srgbClr val="FF0000"/>
                </a:solidFill>
                <a:latin typeface="+mn-lt"/>
              </a:rPr>
              <a:t>+</a:t>
            </a:r>
          </a:p>
        </p:txBody>
      </p:sp>
      <p:sp>
        <p:nvSpPr>
          <p:cNvPr id="56"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cxnSp>
        <p:nvCxnSpPr>
          <p:cNvPr id="42" name="直線單箭頭接點 41"/>
          <p:cNvCxnSpPr/>
          <p:nvPr/>
        </p:nvCxnSpPr>
        <p:spPr bwMode="auto">
          <a:xfrm>
            <a:off x="4738985" y="4812753"/>
            <a:ext cx="0" cy="288032"/>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9"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solidFill>
                  <a:srgbClr val="FF0000"/>
                </a:solidFill>
                <a:latin typeface="+mn-lt"/>
              </a:rPr>
              <a:t>0008…94</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14</a:t>
            </a:fld>
            <a:endParaRPr lang="zh-TW" altLang="zh-TW"/>
          </a:p>
        </p:txBody>
      </p:sp>
      <p:grpSp>
        <p:nvGrpSpPr>
          <p:cNvPr id="38" name="群組 37"/>
          <p:cNvGrpSpPr/>
          <p:nvPr/>
        </p:nvGrpSpPr>
        <p:grpSpPr>
          <a:xfrm>
            <a:off x="5908680" y="5121782"/>
            <a:ext cx="1399624" cy="467458"/>
            <a:chOff x="5724160" y="5129632"/>
            <a:chExt cx="1399624" cy="467458"/>
          </a:xfrm>
        </p:grpSpPr>
        <p:sp>
          <p:nvSpPr>
            <p:cNvPr id="39" name="Rectangle 2073"/>
            <p:cNvSpPr>
              <a:spLocks noChangeArrowheads="1"/>
            </p:cNvSpPr>
            <p:nvPr/>
          </p:nvSpPr>
          <p:spPr bwMode="auto">
            <a:xfrm>
              <a:off x="5926564" y="5129632"/>
              <a:ext cx="1197220" cy="467458"/>
            </a:xfrm>
            <a:prstGeom prst="rect">
              <a:avLst/>
            </a:prstGeom>
            <a:noFill/>
            <a:ln w="38100">
              <a:noFill/>
              <a:miter lim="800000"/>
              <a:headEnd/>
              <a:tailEnd/>
            </a:ln>
            <a:effectLst/>
          </p:spPr>
          <p:txBody>
            <a:bodyPr wrap="none" anchor="ctr"/>
            <a:lstStyle/>
            <a:p>
              <a:pPr algn="ctr"/>
              <a:r>
                <a:rPr lang="en-US" altLang="zh-TW" sz="2000" dirty="0">
                  <a:solidFill>
                    <a:srgbClr val="FF0000"/>
                  </a:solidFill>
                  <a:latin typeface="+mn-lt"/>
                </a:rPr>
                <a:t>0008…14</a:t>
              </a:r>
            </a:p>
          </p:txBody>
        </p:sp>
        <p:cxnSp>
          <p:nvCxnSpPr>
            <p:cNvPr id="40" name="直線單箭頭接點 39"/>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3" name="圓角矩形 42"/>
          <p:cNvSpPr/>
          <p:nvPr/>
        </p:nvSpPr>
        <p:spPr bwMode="auto">
          <a:xfrm>
            <a:off x="7164288" y="1340768"/>
            <a:ext cx="1656184" cy="1018261"/>
          </a:xfrm>
          <a:prstGeom prst="roundRect">
            <a:avLst>
              <a:gd name="adj" fmla="val 23572"/>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TW" sz="1800" i="1" dirty="0">
                <a:latin typeface="+mn-lt"/>
              </a:rPr>
              <a:t>Note: write into storage, end of clock cycle!</a:t>
            </a:r>
            <a:endParaRPr lang="zh-TW" altLang="en-US" sz="1800" i="1" dirty="0">
              <a:latin typeface="+mn-lt"/>
            </a:endParaRPr>
          </a:p>
        </p:txBody>
      </p:sp>
    </p:spTree>
    <p:extLst>
      <p:ext uri="{BB962C8B-B14F-4D97-AF65-F5344CB8AC3E}">
        <p14:creationId xmlns:p14="http://schemas.microsoft.com/office/powerpoint/2010/main" val="134015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500"/>
                                        <p:tgtEl>
                                          <p:spTgt spid="59"/>
                                        </p:tgtEl>
                                      </p:cBhvr>
                                    </p:animEffect>
                                  </p:childTnLst>
                                </p:cTn>
                              </p:par>
                            </p:childTnLst>
                          </p:cTn>
                        </p:par>
                        <p:par>
                          <p:cTn id="12" fill="hold">
                            <p:stCondLst>
                              <p:cond delay="1000"/>
                            </p:stCondLst>
                            <p:childTnLst>
                              <p:par>
                                <p:cTn id="13" presetID="1" presetClass="exit" presetSubtype="0" fill="hold" nodeType="afterEffect">
                                  <p:stCondLst>
                                    <p:cond delay="0"/>
                                  </p:stCondLst>
                                  <p:childTnLst>
                                    <p:set>
                                      <p:cBhvr>
                                        <p:cTn id="14" dur="1" fill="hold">
                                          <p:stCondLst>
                                            <p:cond delay="0"/>
                                          </p:stCondLst>
                                        </p:cTn>
                                        <p:tgtEl>
                                          <p:spTgt spid="3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5: write register back</a:t>
            </a:r>
          </a:p>
          <a:p>
            <a:pPr lvl="1"/>
            <a:r>
              <a:rPr lang="en-US" altLang="zh-TW" u="sng" dirty="0"/>
              <a:t>Memory reference</a:t>
            </a:r>
            <a:r>
              <a:rPr lang="en-US" altLang="zh-TW" dirty="0"/>
              <a:t>: </a:t>
            </a:r>
            <a:r>
              <a:rPr lang="en-US" altLang="zh-TW" dirty="0" err="1"/>
              <a:t>ld</a:t>
            </a:r>
            <a:endParaRPr lang="en-US" altLang="zh-TW" dirty="0"/>
          </a:p>
          <a:p>
            <a:pPr lvl="2"/>
            <a:r>
              <a:rPr lang="en-US" altLang="zh-TW" dirty="0"/>
              <a:t>Load </a:t>
            </a:r>
            <a:r>
              <a:rPr lang="en-US" altLang="zh-TW" dirty="0" err="1"/>
              <a:t>rd</a:t>
            </a:r>
            <a:r>
              <a:rPr lang="en-US" altLang="zh-TW" dirty="0"/>
              <a:t> from memory, write (PC + 4) into PC</a:t>
            </a:r>
          </a:p>
          <a:p>
            <a:pPr lvl="2"/>
            <a:r>
              <a:rPr lang="en-US" altLang="zh-TW" b="1" dirty="0">
                <a:solidFill>
                  <a:srgbClr val="FF0000"/>
                </a:solidFill>
              </a:rPr>
              <a:t>Go to Step 1</a:t>
            </a: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V</a:t>
            </a: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p:spPr>
        <p:txBody>
          <a:bodyPr wrap="none" anchor="t" anchorCtr="0"/>
          <a:lstStyle/>
          <a:p>
            <a:pPr algn="ctr"/>
            <a:r>
              <a:rPr lang="en-US" altLang="zh-TW" b="1" dirty="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00080010</a:t>
            </a: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852936"/>
            <a:ext cx="2215833" cy="319194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a:latin typeface="+mn-lt"/>
              </a:rPr>
              <a:t>PC</a:t>
            </a:r>
            <a:endParaRPr lang="zh-TW" altLang="en-US" dirty="0">
              <a:latin typeface="+mn-lt"/>
            </a:endParaRPr>
          </a:p>
        </p:txBody>
      </p:sp>
      <p:sp>
        <p:nvSpPr>
          <p:cNvPr id="24" name="文字方塊 23"/>
          <p:cNvSpPr txBox="1"/>
          <p:nvPr/>
        </p:nvSpPr>
        <p:spPr>
          <a:xfrm>
            <a:off x="5848561" y="4450380"/>
            <a:ext cx="1223412" cy="400110"/>
          </a:xfrm>
          <a:prstGeom prst="rect">
            <a:avLst/>
          </a:prstGeom>
          <a:noFill/>
        </p:spPr>
        <p:txBody>
          <a:bodyPr wrap="none" rtlCol="0">
            <a:spAutoFit/>
          </a:bodyPr>
          <a:lstStyle/>
          <a:p>
            <a:pPr marL="0"/>
            <a:r>
              <a:rPr lang="en-US" altLang="zh-TW" sz="2000" dirty="0">
                <a:latin typeface="+mn-lt"/>
              </a:rPr>
              <a:t>00080010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r>
              <a:rPr lang="en-US" altLang="zh-TW" sz="2000" dirty="0">
                <a:latin typeface="+mn-lt"/>
                <a:ea typeface="標楷體" panose="03000509000000000000" pitchFamily="65" charset="-120"/>
              </a:rPr>
              <a:t>078A3683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p:spPr>
        <p:txBody>
          <a:bodyPr wrap="none" anchor="t" anchorCtr="0"/>
          <a:lstStyle/>
          <a:p>
            <a:pPr algn="ctr"/>
            <a:r>
              <a:rPr lang="en-US" altLang="zh-TW" sz="2000" dirty="0">
                <a:solidFill>
                  <a:srgbClr val="FF0000"/>
                </a:solidFill>
                <a:latin typeface="+mn-lt"/>
                <a:ea typeface="標楷體" panose="03000509000000000000" pitchFamily="65" charset="-120"/>
              </a:rPr>
              <a:t>078A3683</a:t>
            </a:r>
            <a:endParaRPr lang="zh-TW" altLang="en-US" sz="2000" dirty="0">
              <a:solidFill>
                <a:srgbClr val="FF0000"/>
              </a:solidFill>
              <a:latin typeface="+mn-lt"/>
              <a:ea typeface="標楷體" panose="03000509000000000000" pitchFamily="65" charset="-120"/>
            </a:endParaRPr>
          </a:p>
        </p:txBody>
      </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288862" cy="338554"/>
            </a:xfrm>
            <a:prstGeom prst="rect">
              <a:avLst/>
            </a:prstGeom>
            <a:noFill/>
          </p:spPr>
          <p:txBody>
            <a:bodyPr wrap="none" rtlCol="0">
              <a:spAutoFit/>
            </a:bodyPr>
            <a:lstStyle/>
            <a:p>
              <a:pPr marL="0"/>
              <a:r>
                <a:rPr lang="en-US" altLang="zh-TW" sz="1600" b="1" dirty="0">
                  <a:latin typeface="+mn-lt"/>
                </a:rPr>
                <a:t>9</a:t>
              </a:r>
              <a:endParaRPr lang="zh-TW" altLang="en-US" sz="1600" b="1" dirty="0">
                <a:latin typeface="+mn-lt"/>
              </a:endParaRPr>
            </a:p>
          </p:txBody>
        </p:sp>
      </p:grp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a:solidFill>
                  <a:srgbClr val="FF0000"/>
                </a:solidFill>
                <a:latin typeface="+mn-lt"/>
              </a:rPr>
              <a:t>+</a:t>
            </a:r>
          </a:p>
        </p:txBody>
      </p:sp>
      <p:sp>
        <p:nvSpPr>
          <p:cNvPr id="49"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57" name="Rectangle 2071"/>
          <p:cNvSpPr>
            <a:spLocks noChangeArrowheads="1"/>
          </p:cNvSpPr>
          <p:nvPr/>
        </p:nvSpPr>
        <p:spPr bwMode="auto">
          <a:xfrm>
            <a:off x="7003309" y="3354716"/>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endParaRPr lang="zh-TW" altLang="en-US" sz="2000" dirty="0">
              <a:latin typeface="+mn-lt"/>
              <a:ea typeface="標楷體" panose="03000509000000000000" pitchFamily="65" charset="-12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15</a:t>
            </a:fld>
            <a:endParaRPr lang="zh-TW" altLang="zh-TW"/>
          </a:p>
        </p:txBody>
      </p:sp>
      <p:cxnSp>
        <p:nvCxnSpPr>
          <p:cNvPr id="19" name="肘形接點 18"/>
          <p:cNvCxnSpPr/>
          <p:nvPr/>
        </p:nvCxnSpPr>
        <p:spPr bwMode="auto">
          <a:xfrm>
            <a:off x="5220072" y="3090982"/>
            <a:ext cx="1080120" cy="918007"/>
          </a:xfrm>
          <a:prstGeom prst="bentConnector3">
            <a:avLst>
              <a:gd name="adj1" fmla="val 50000"/>
            </a:avLst>
          </a:prstGeom>
          <a:solidFill>
            <a:schemeClr val="accent1"/>
          </a:solidFill>
          <a:ln w="57150"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8" name="Rectangle 2073"/>
          <p:cNvSpPr>
            <a:spLocks noChangeArrowheads="1"/>
          </p:cNvSpPr>
          <p:nvPr/>
        </p:nvSpPr>
        <p:spPr bwMode="auto">
          <a:xfrm>
            <a:off x="4644008"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solidFill>
                  <a:srgbClr val="FF0000"/>
                </a:solidFill>
                <a:latin typeface="+mn-lt"/>
              </a:rPr>
              <a:t>0008…14</a:t>
            </a:r>
          </a:p>
        </p:txBody>
      </p:sp>
      <p:sp>
        <p:nvSpPr>
          <p:cNvPr id="43" name="圓角矩形 42"/>
          <p:cNvSpPr/>
          <p:nvPr/>
        </p:nvSpPr>
        <p:spPr bwMode="auto">
          <a:xfrm>
            <a:off x="7164288" y="1340768"/>
            <a:ext cx="1656184" cy="1018261"/>
          </a:xfrm>
          <a:prstGeom prst="roundRect">
            <a:avLst>
              <a:gd name="adj" fmla="val 23572"/>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TW" sz="1800" i="1" dirty="0">
                <a:latin typeface="+mn-lt"/>
              </a:rPr>
              <a:t>Note: write into storage, end of clock cycle!</a:t>
            </a:r>
            <a:endParaRPr lang="zh-TW" altLang="en-US" sz="1800" i="1" dirty="0">
              <a:latin typeface="+mn-lt"/>
            </a:endParaRPr>
          </a:p>
        </p:txBody>
      </p:sp>
    </p:spTree>
    <p:extLst>
      <p:ext uri="{BB962C8B-B14F-4D97-AF65-F5344CB8AC3E}">
        <p14:creationId xmlns:p14="http://schemas.microsoft.com/office/powerpoint/2010/main" val="124035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TW"/>
              <a:t>Logic Design Basics</a:t>
            </a:r>
            <a:endParaRPr lang="en-AU" altLang="zh-TW"/>
          </a:p>
        </p:txBody>
      </p:sp>
      <p:sp>
        <p:nvSpPr>
          <p:cNvPr id="9221" name="Rectangle 4"/>
          <p:cNvSpPr>
            <a:spLocks noGrp="1" noChangeArrowheads="1"/>
          </p:cNvSpPr>
          <p:nvPr>
            <p:ph type="body" idx="1"/>
          </p:nvPr>
        </p:nvSpPr>
        <p:spPr/>
        <p:txBody>
          <a:bodyPr/>
          <a:lstStyle/>
          <a:p>
            <a:r>
              <a:rPr lang="en-US" altLang="zh-TW" dirty="0">
                <a:solidFill>
                  <a:srgbClr val="FF0000"/>
                </a:solidFill>
              </a:rPr>
              <a:t>Combinational element</a:t>
            </a:r>
          </a:p>
          <a:p>
            <a:pPr lvl="1"/>
            <a:r>
              <a:rPr lang="en-US" altLang="zh-TW" dirty="0"/>
              <a:t>Operate on data</a:t>
            </a:r>
          </a:p>
          <a:p>
            <a:pPr lvl="1"/>
            <a:r>
              <a:rPr lang="en-US" altLang="zh-TW" dirty="0"/>
              <a:t>Output is a function of input, no memory</a:t>
            </a:r>
          </a:p>
          <a:p>
            <a:pPr lvl="1"/>
            <a:endParaRPr lang="en-US" altLang="zh-TW" dirty="0"/>
          </a:p>
          <a:p>
            <a:pPr marL="457200" lvl="1" indent="0">
              <a:buNone/>
            </a:pPr>
            <a:r>
              <a:rPr lang="en-US" altLang="zh-TW" dirty="0"/>
              <a:t>AND gate: Y = A &amp; B		Adder: Y = A + B</a:t>
            </a:r>
          </a:p>
          <a:p>
            <a:pPr lvl="1"/>
            <a:endParaRPr lang="en-US" altLang="zh-TW" dirty="0"/>
          </a:p>
          <a:p>
            <a:pPr lvl="1"/>
            <a:endParaRPr lang="en-US" altLang="zh-TW" dirty="0"/>
          </a:p>
          <a:p>
            <a:pPr lvl="1"/>
            <a:endParaRPr lang="en-US" altLang="zh-TW" dirty="0"/>
          </a:p>
          <a:p>
            <a:pPr marL="457200" lvl="1" indent="0">
              <a:buNone/>
            </a:pPr>
            <a:r>
              <a:rPr lang="en-US" altLang="zh-TW" dirty="0"/>
              <a:t>Multiplexer: Y = S ? I</a:t>
            </a:r>
            <a:r>
              <a:rPr lang="en-US" altLang="zh-TW" baseline="-25000" dirty="0"/>
              <a:t>1</a:t>
            </a:r>
            <a:r>
              <a:rPr lang="en-US" altLang="zh-TW" dirty="0"/>
              <a:t> : I</a:t>
            </a:r>
            <a:r>
              <a:rPr lang="en-US" altLang="zh-TW" baseline="-25000" dirty="0"/>
              <a:t>0		</a:t>
            </a:r>
            <a:r>
              <a:rPr lang="en-US" altLang="zh-TW" dirty="0"/>
              <a:t>ALU: Y = F(A, B)</a:t>
            </a:r>
            <a:endParaRPr lang="en-AU" altLang="zh-TW" dirty="0"/>
          </a:p>
          <a:p>
            <a:pPr lvl="1"/>
            <a:endParaRPr lang="en-US" altLang="zh-TW" dirty="0"/>
          </a:p>
        </p:txBody>
      </p:sp>
      <p:grpSp>
        <p:nvGrpSpPr>
          <p:cNvPr id="6" name="Group 4"/>
          <p:cNvGrpSpPr>
            <a:grpSpLocks/>
          </p:cNvGrpSpPr>
          <p:nvPr/>
        </p:nvGrpSpPr>
        <p:grpSpPr bwMode="auto">
          <a:xfrm>
            <a:off x="1259632" y="3205413"/>
            <a:ext cx="1533525" cy="688976"/>
            <a:chOff x="249" y="2299"/>
            <a:chExt cx="966" cy="434"/>
          </a:xfrm>
        </p:grpSpPr>
        <p:grpSp>
          <p:nvGrpSpPr>
            <p:cNvPr id="7" name="Group 5"/>
            <p:cNvGrpSpPr>
              <a:grpSpLocks/>
            </p:cNvGrpSpPr>
            <p:nvPr/>
          </p:nvGrpSpPr>
          <p:grpSpPr bwMode="auto">
            <a:xfrm>
              <a:off x="476" y="2387"/>
              <a:ext cx="544" cy="273"/>
              <a:chOff x="431" y="1888"/>
              <a:chExt cx="544" cy="273"/>
            </a:xfrm>
          </p:grpSpPr>
          <p:sp>
            <p:nvSpPr>
              <p:cNvPr id="11" name="Arc 6"/>
              <p:cNvSpPr>
                <a:spLocks/>
              </p:cNvSpPr>
              <p:nvPr/>
            </p:nvSpPr>
            <p:spPr bwMode="auto">
              <a:xfrm>
                <a:off x="701" y="1889"/>
                <a:ext cx="139" cy="272"/>
              </a:xfrm>
              <a:custGeom>
                <a:avLst/>
                <a:gdLst>
                  <a:gd name="T0" fmla="*/ 0 w 22080"/>
                  <a:gd name="T1" fmla="*/ 0 h 43200"/>
                  <a:gd name="T2" fmla="*/ 0 w 22080"/>
                  <a:gd name="T3" fmla="*/ 0 h 43200"/>
                  <a:gd name="T4" fmla="*/ 0 w 22080"/>
                  <a:gd name="T5" fmla="*/ 0 h 43200"/>
                  <a:gd name="T6" fmla="*/ 0 60000 65536"/>
                  <a:gd name="T7" fmla="*/ 0 60000 65536"/>
                  <a:gd name="T8" fmla="*/ 0 60000 65536"/>
                  <a:gd name="T9" fmla="*/ 0 w 22080"/>
                  <a:gd name="T10" fmla="*/ 0 h 43200"/>
                  <a:gd name="T11" fmla="*/ 22080 w 22080"/>
                  <a:gd name="T12" fmla="*/ 43200 h 43200"/>
                </a:gdLst>
                <a:ahLst/>
                <a:cxnLst>
                  <a:cxn ang="T6">
                    <a:pos x="T0" y="T1"/>
                  </a:cxn>
                  <a:cxn ang="T7">
                    <a:pos x="T2" y="T3"/>
                  </a:cxn>
                  <a:cxn ang="T8">
                    <a:pos x="T4" y="T5"/>
                  </a:cxn>
                </a:cxnLst>
                <a:rect l="T9" t="T10" r="T11" b="T12"/>
                <a:pathLst>
                  <a:path w="22080" h="43200" fill="none" extrusionOk="0">
                    <a:moveTo>
                      <a:pt x="479" y="0"/>
                    </a:moveTo>
                    <a:cubicBezTo>
                      <a:pt x="12409" y="0"/>
                      <a:pt x="22080" y="9670"/>
                      <a:pt x="22080" y="21600"/>
                    </a:cubicBezTo>
                    <a:cubicBezTo>
                      <a:pt x="22080" y="33529"/>
                      <a:pt x="12409" y="43200"/>
                      <a:pt x="480" y="43200"/>
                    </a:cubicBezTo>
                    <a:cubicBezTo>
                      <a:pt x="319" y="43200"/>
                      <a:pt x="159" y="43198"/>
                      <a:pt x="0" y="43194"/>
                    </a:cubicBezTo>
                  </a:path>
                  <a:path w="22080" h="43200" stroke="0" extrusionOk="0">
                    <a:moveTo>
                      <a:pt x="479" y="0"/>
                    </a:moveTo>
                    <a:cubicBezTo>
                      <a:pt x="12409" y="0"/>
                      <a:pt x="22080" y="9670"/>
                      <a:pt x="22080" y="21600"/>
                    </a:cubicBezTo>
                    <a:cubicBezTo>
                      <a:pt x="22080" y="33529"/>
                      <a:pt x="12409" y="43200"/>
                      <a:pt x="480" y="43200"/>
                    </a:cubicBezTo>
                    <a:cubicBezTo>
                      <a:pt x="319" y="43200"/>
                      <a:pt x="159" y="43198"/>
                      <a:pt x="0" y="43194"/>
                    </a:cubicBezTo>
                    <a:lnTo>
                      <a:pt x="480" y="21600"/>
                    </a:lnTo>
                    <a:lnTo>
                      <a:pt x="479"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000">
                  <a:latin typeface="+mn-lt"/>
                </a:endParaRPr>
              </a:p>
            </p:txBody>
          </p:sp>
          <p:sp>
            <p:nvSpPr>
              <p:cNvPr id="12" name="Line 7"/>
              <p:cNvSpPr>
                <a:spLocks noChangeShapeType="1"/>
              </p:cNvSpPr>
              <p:nvPr/>
            </p:nvSpPr>
            <p:spPr bwMode="auto">
              <a:xfrm>
                <a:off x="567" y="1888"/>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3" name="Line 8"/>
              <p:cNvSpPr>
                <a:spLocks noChangeShapeType="1"/>
              </p:cNvSpPr>
              <p:nvPr/>
            </p:nvSpPr>
            <p:spPr bwMode="auto">
              <a:xfrm>
                <a:off x="567" y="1888"/>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4" name="Line 9"/>
              <p:cNvSpPr>
                <a:spLocks noChangeShapeType="1"/>
              </p:cNvSpPr>
              <p:nvPr/>
            </p:nvSpPr>
            <p:spPr bwMode="auto">
              <a:xfrm>
                <a:off x="567" y="216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5" name="Line 10"/>
              <p:cNvSpPr>
                <a:spLocks noChangeShapeType="1"/>
              </p:cNvSpPr>
              <p:nvPr/>
            </p:nvSpPr>
            <p:spPr bwMode="auto">
              <a:xfrm>
                <a:off x="431" y="1933"/>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6" name="Line 11"/>
              <p:cNvSpPr>
                <a:spLocks noChangeShapeType="1"/>
              </p:cNvSpPr>
              <p:nvPr/>
            </p:nvSpPr>
            <p:spPr bwMode="auto">
              <a:xfrm>
                <a:off x="431" y="2115"/>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7" name="Line 12"/>
              <p:cNvSpPr>
                <a:spLocks noChangeShapeType="1"/>
              </p:cNvSpPr>
              <p:nvPr/>
            </p:nvSpPr>
            <p:spPr bwMode="auto">
              <a:xfrm>
                <a:off x="839" y="202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grpSp>
        <p:sp>
          <p:nvSpPr>
            <p:cNvPr id="8" name="Text Box 13"/>
            <p:cNvSpPr txBox="1">
              <a:spLocks noChangeArrowheads="1"/>
            </p:cNvSpPr>
            <p:nvPr/>
          </p:nvSpPr>
          <p:spPr bwMode="auto">
            <a:xfrm>
              <a:off x="249" y="2299"/>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A</a:t>
              </a:r>
              <a:endParaRPr lang="en-AU" altLang="zh-TW" sz="2000">
                <a:latin typeface="+mn-lt"/>
              </a:endParaRPr>
            </a:p>
          </p:txBody>
        </p:sp>
        <p:sp>
          <p:nvSpPr>
            <p:cNvPr id="9" name="Text Box 14"/>
            <p:cNvSpPr txBox="1">
              <a:spLocks noChangeArrowheads="1"/>
            </p:cNvSpPr>
            <p:nvPr/>
          </p:nvSpPr>
          <p:spPr bwMode="auto">
            <a:xfrm>
              <a:off x="249" y="2481"/>
              <a:ext cx="2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B</a:t>
              </a:r>
              <a:endParaRPr lang="en-AU" altLang="zh-TW" sz="2000">
                <a:latin typeface="+mn-lt"/>
              </a:endParaRPr>
            </a:p>
          </p:txBody>
        </p:sp>
        <p:sp>
          <p:nvSpPr>
            <p:cNvPr id="10" name="Text Box 15"/>
            <p:cNvSpPr txBox="1">
              <a:spLocks noChangeArrowheads="1"/>
            </p:cNvSpPr>
            <p:nvPr/>
          </p:nvSpPr>
          <p:spPr bwMode="auto">
            <a:xfrm>
              <a:off x="1020" y="2390"/>
              <a:ext cx="1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Y</a:t>
              </a:r>
              <a:endParaRPr lang="en-AU" altLang="zh-TW" sz="2000">
                <a:latin typeface="+mn-lt"/>
              </a:endParaRPr>
            </a:p>
          </p:txBody>
        </p:sp>
      </p:grpSp>
      <p:grpSp>
        <p:nvGrpSpPr>
          <p:cNvPr id="20" name="Group 16"/>
          <p:cNvGrpSpPr>
            <a:grpSpLocks/>
          </p:cNvGrpSpPr>
          <p:nvPr/>
        </p:nvGrpSpPr>
        <p:grpSpPr bwMode="auto">
          <a:xfrm>
            <a:off x="1331640" y="4829646"/>
            <a:ext cx="1553540" cy="1263650"/>
            <a:chOff x="113" y="2840"/>
            <a:chExt cx="849" cy="796"/>
          </a:xfrm>
        </p:grpSpPr>
        <p:sp>
          <p:nvSpPr>
            <p:cNvPr id="21" name="Line 17"/>
            <p:cNvSpPr>
              <a:spLocks noChangeShapeType="1"/>
            </p:cNvSpPr>
            <p:nvPr/>
          </p:nvSpPr>
          <p:spPr bwMode="auto">
            <a:xfrm>
              <a:off x="340" y="2976"/>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2" name="Line 18"/>
            <p:cNvSpPr>
              <a:spLocks noChangeShapeType="1"/>
            </p:cNvSpPr>
            <p:nvPr/>
          </p:nvSpPr>
          <p:spPr bwMode="auto">
            <a:xfrm>
              <a:off x="340" y="315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3" name="Line 19"/>
            <p:cNvSpPr>
              <a:spLocks noChangeShapeType="1"/>
            </p:cNvSpPr>
            <p:nvPr/>
          </p:nvSpPr>
          <p:spPr bwMode="auto">
            <a:xfrm>
              <a:off x="657" y="3067"/>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4" name="Text Box 20"/>
            <p:cNvSpPr txBox="1">
              <a:spLocks noChangeArrowheads="1"/>
            </p:cNvSpPr>
            <p:nvPr/>
          </p:nvSpPr>
          <p:spPr bwMode="auto">
            <a:xfrm>
              <a:off x="113" y="2843"/>
              <a:ext cx="1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I</a:t>
              </a:r>
              <a:r>
                <a:rPr lang="en-US" altLang="zh-TW" sz="2000" baseline="-25000" dirty="0">
                  <a:latin typeface="+mn-lt"/>
                </a:rPr>
                <a:t>0</a:t>
              </a:r>
              <a:endParaRPr lang="en-AU" altLang="zh-TW" sz="2000" baseline="-25000" dirty="0">
                <a:latin typeface="+mn-lt"/>
              </a:endParaRPr>
            </a:p>
          </p:txBody>
        </p:sp>
        <p:sp>
          <p:nvSpPr>
            <p:cNvPr id="25" name="Text Box 21"/>
            <p:cNvSpPr txBox="1">
              <a:spLocks noChangeArrowheads="1"/>
            </p:cNvSpPr>
            <p:nvPr/>
          </p:nvSpPr>
          <p:spPr bwMode="auto">
            <a:xfrm>
              <a:off x="113" y="3025"/>
              <a:ext cx="1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I</a:t>
              </a:r>
              <a:r>
                <a:rPr lang="en-US" altLang="zh-TW" sz="2000" baseline="-25000" dirty="0">
                  <a:latin typeface="+mn-lt"/>
                </a:rPr>
                <a:t>1</a:t>
              </a:r>
              <a:endParaRPr lang="en-AU" altLang="zh-TW" sz="2000" baseline="-25000" dirty="0">
                <a:latin typeface="+mn-lt"/>
              </a:endParaRPr>
            </a:p>
          </p:txBody>
        </p:sp>
        <p:sp>
          <p:nvSpPr>
            <p:cNvPr id="26" name="Text Box 22"/>
            <p:cNvSpPr txBox="1">
              <a:spLocks noChangeArrowheads="1"/>
            </p:cNvSpPr>
            <p:nvPr/>
          </p:nvSpPr>
          <p:spPr bwMode="auto">
            <a:xfrm>
              <a:off x="793" y="2934"/>
              <a:ext cx="1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Y</a:t>
              </a:r>
              <a:endParaRPr lang="en-AU" altLang="zh-TW" sz="2000">
                <a:latin typeface="+mn-lt"/>
              </a:endParaRPr>
            </a:p>
          </p:txBody>
        </p:sp>
        <p:sp>
          <p:nvSpPr>
            <p:cNvPr id="27" name="Line 23"/>
            <p:cNvSpPr>
              <a:spLocks noChangeShapeType="1"/>
            </p:cNvSpPr>
            <p:nvPr/>
          </p:nvSpPr>
          <p:spPr bwMode="auto">
            <a:xfrm>
              <a:off x="476" y="2931"/>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8" name="Arc 24"/>
            <p:cNvSpPr>
              <a:spLocks/>
            </p:cNvSpPr>
            <p:nvPr/>
          </p:nvSpPr>
          <p:spPr bwMode="auto">
            <a:xfrm>
              <a:off x="567" y="2840"/>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000">
                <a:latin typeface="+mn-lt"/>
              </a:endParaRPr>
            </a:p>
          </p:txBody>
        </p:sp>
        <p:sp>
          <p:nvSpPr>
            <p:cNvPr id="29" name="Arc 25"/>
            <p:cNvSpPr>
              <a:spLocks/>
            </p:cNvSpPr>
            <p:nvPr/>
          </p:nvSpPr>
          <p:spPr bwMode="auto">
            <a:xfrm flipH="1">
              <a:off x="476" y="2840"/>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000">
                <a:latin typeface="+mn-lt"/>
              </a:endParaRPr>
            </a:p>
          </p:txBody>
        </p:sp>
        <p:sp>
          <p:nvSpPr>
            <p:cNvPr id="30" name="Arc 26"/>
            <p:cNvSpPr>
              <a:spLocks/>
            </p:cNvSpPr>
            <p:nvPr/>
          </p:nvSpPr>
          <p:spPr bwMode="auto">
            <a:xfrm flipV="1">
              <a:off x="567" y="3203"/>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000">
                <a:latin typeface="+mn-lt"/>
              </a:endParaRPr>
            </a:p>
          </p:txBody>
        </p:sp>
        <p:sp>
          <p:nvSpPr>
            <p:cNvPr id="31" name="Arc 27"/>
            <p:cNvSpPr>
              <a:spLocks/>
            </p:cNvSpPr>
            <p:nvPr/>
          </p:nvSpPr>
          <p:spPr bwMode="auto">
            <a:xfrm flipH="1" flipV="1">
              <a:off x="476" y="3203"/>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000">
                <a:latin typeface="+mn-lt"/>
              </a:endParaRPr>
            </a:p>
          </p:txBody>
        </p:sp>
        <p:sp>
          <p:nvSpPr>
            <p:cNvPr id="32" name="Line 28"/>
            <p:cNvSpPr>
              <a:spLocks noChangeShapeType="1"/>
            </p:cNvSpPr>
            <p:nvPr/>
          </p:nvSpPr>
          <p:spPr bwMode="auto">
            <a:xfrm>
              <a:off x="657" y="2931"/>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3" name="Text Box 29"/>
            <p:cNvSpPr txBox="1">
              <a:spLocks noChangeArrowheads="1"/>
            </p:cNvSpPr>
            <p:nvPr/>
          </p:nvSpPr>
          <p:spPr bwMode="auto">
            <a:xfrm>
              <a:off x="522" y="2858"/>
              <a:ext cx="10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nSpc>
                  <a:spcPts val="1800"/>
                </a:lnSpc>
              </a:pPr>
              <a:r>
                <a:rPr lang="en-US" altLang="zh-TW" sz="1800" dirty="0">
                  <a:latin typeface="+mn-lt"/>
                </a:rPr>
                <a:t>Mux</a:t>
              </a:r>
              <a:endParaRPr lang="en-AU" altLang="zh-TW" sz="1800" dirty="0">
                <a:latin typeface="+mn-lt"/>
              </a:endParaRPr>
            </a:p>
          </p:txBody>
        </p:sp>
        <p:sp>
          <p:nvSpPr>
            <p:cNvPr id="34" name="Line 30"/>
            <p:cNvSpPr>
              <a:spLocks noChangeShapeType="1"/>
            </p:cNvSpPr>
            <p:nvPr/>
          </p:nvSpPr>
          <p:spPr bwMode="auto">
            <a:xfrm flipV="1">
              <a:off x="567" y="3294"/>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5" name="Text Box 31"/>
            <p:cNvSpPr txBox="1">
              <a:spLocks noChangeArrowheads="1"/>
            </p:cNvSpPr>
            <p:nvPr/>
          </p:nvSpPr>
          <p:spPr bwMode="auto">
            <a:xfrm>
              <a:off x="498" y="3384"/>
              <a:ext cx="16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S</a:t>
              </a:r>
              <a:endParaRPr lang="en-AU" altLang="zh-TW" sz="2000" dirty="0">
                <a:latin typeface="+mn-lt"/>
              </a:endParaRPr>
            </a:p>
          </p:txBody>
        </p:sp>
      </p:grpSp>
      <p:grpSp>
        <p:nvGrpSpPr>
          <p:cNvPr id="36" name="Group 33"/>
          <p:cNvGrpSpPr>
            <a:grpSpLocks/>
          </p:cNvGrpSpPr>
          <p:nvPr/>
        </p:nvGrpSpPr>
        <p:grpSpPr bwMode="auto">
          <a:xfrm>
            <a:off x="5364087" y="3174925"/>
            <a:ext cx="1577975" cy="1046163"/>
            <a:chOff x="1111" y="2659"/>
            <a:chExt cx="994" cy="659"/>
          </a:xfrm>
        </p:grpSpPr>
        <p:sp>
          <p:nvSpPr>
            <p:cNvPr id="37" name="Line 34"/>
            <p:cNvSpPr>
              <a:spLocks noChangeShapeType="1"/>
            </p:cNvSpPr>
            <p:nvPr/>
          </p:nvSpPr>
          <p:spPr bwMode="auto">
            <a:xfrm>
              <a:off x="1338" y="2795"/>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8" name="Line 35"/>
            <p:cNvSpPr>
              <a:spLocks noChangeShapeType="1"/>
            </p:cNvSpPr>
            <p:nvPr/>
          </p:nvSpPr>
          <p:spPr bwMode="auto">
            <a:xfrm>
              <a:off x="1338" y="315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9" name="Line 36"/>
            <p:cNvSpPr>
              <a:spLocks noChangeShapeType="1"/>
            </p:cNvSpPr>
            <p:nvPr/>
          </p:nvSpPr>
          <p:spPr bwMode="auto">
            <a:xfrm>
              <a:off x="1791" y="2976"/>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0" name="Text Box 37"/>
            <p:cNvSpPr txBox="1">
              <a:spLocks noChangeArrowheads="1"/>
            </p:cNvSpPr>
            <p:nvPr/>
          </p:nvSpPr>
          <p:spPr bwMode="auto">
            <a:xfrm>
              <a:off x="1111" y="2662"/>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A</a:t>
              </a:r>
              <a:endParaRPr lang="en-AU" altLang="zh-TW" sz="2000">
                <a:latin typeface="+mn-lt"/>
              </a:endParaRPr>
            </a:p>
          </p:txBody>
        </p:sp>
        <p:sp>
          <p:nvSpPr>
            <p:cNvPr id="41" name="Text Box 38"/>
            <p:cNvSpPr txBox="1">
              <a:spLocks noChangeArrowheads="1"/>
            </p:cNvSpPr>
            <p:nvPr/>
          </p:nvSpPr>
          <p:spPr bwMode="auto">
            <a:xfrm>
              <a:off x="1111" y="3066"/>
              <a:ext cx="2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B</a:t>
              </a:r>
              <a:endParaRPr lang="en-AU" altLang="zh-TW" sz="2000">
                <a:latin typeface="+mn-lt"/>
              </a:endParaRPr>
            </a:p>
          </p:txBody>
        </p:sp>
        <p:sp>
          <p:nvSpPr>
            <p:cNvPr id="42" name="Text Box 39"/>
            <p:cNvSpPr txBox="1">
              <a:spLocks noChangeArrowheads="1"/>
            </p:cNvSpPr>
            <p:nvPr/>
          </p:nvSpPr>
          <p:spPr bwMode="auto">
            <a:xfrm>
              <a:off x="1910" y="2843"/>
              <a:ext cx="1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Y</a:t>
              </a:r>
              <a:endParaRPr lang="en-AU" altLang="zh-TW" sz="2000">
                <a:latin typeface="+mn-lt"/>
              </a:endParaRPr>
            </a:p>
          </p:txBody>
        </p:sp>
        <p:sp>
          <p:nvSpPr>
            <p:cNvPr id="43" name="Line 40"/>
            <p:cNvSpPr>
              <a:spLocks noChangeShapeType="1"/>
            </p:cNvSpPr>
            <p:nvPr/>
          </p:nvSpPr>
          <p:spPr bwMode="auto">
            <a:xfrm>
              <a:off x="1474" y="265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4" name="Line 41"/>
            <p:cNvSpPr>
              <a:spLocks noChangeShapeType="1"/>
            </p:cNvSpPr>
            <p:nvPr/>
          </p:nvSpPr>
          <p:spPr bwMode="auto">
            <a:xfrm>
              <a:off x="1474" y="306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5" name="Line 42"/>
            <p:cNvSpPr>
              <a:spLocks noChangeShapeType="1"/>
            </p:cNvSpPr>
            <p:nvPr/>
          </p:nvSpPr>
          <p:spPr bwMode="auto">
            <a:xfrm>
              <a:off x="1474" y="2886"/>
              <a:ext cx="91"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6" name="Line 43"/>
            <p:cNvSpPr>
              <a:spLocks noChangeShapeType="1"/>
            </p:cNvSpPr>
            <p:nvPr/>
          </p:nvSpPr>
          <p:spPr bwMode="auto">
            <a:xfrm flipH="1">
              <a:off x="1474" y="2976"/>
              <a:ext cx="91"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7" name="Line 44"/>
            <p:cNvSpPr>
              <a:spLocks noChangeShapeType="1"/>
            </p:cNvSpPr>
            <p:nvPr/>
          </p:nvSpPr>
          <p:spPr bwMode="auto">
            <a:xfrm>
              <a:off x="1474" y="2659"/>
              <a:ext cx="317"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8" name="Line 45"/>
            <p:cNvSpPr>
              <a:spLocks noChangeShapeType="1"/>
            </p:cNvSpPr>
            <p:nvPr/>
          </p:nvSpPr>
          <p:spPr bwMode="auto">
            <a:xfrm flipV="1">
              <a:off x="1474" y="3113"/>
              <a:ext cx="317"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9" name="Line 46"/>
            <p:cNvSpPr>
              <a:spLocks noChangeShapeType="1"/>
            </p:cNvSpPr>
            <p:nvPr/>
          </p:nvSpPr>
          <p:spPr bwMode="auto">
            <a:xfrm>
              <a:off x="1791" y="2840"/>
              <a:ext cx="0" cy="2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0" name="Text Box 47"/>
            <p:cNvSpPr txBox="1">
              <a:spLocks noChangeArrowheads="1"/>
            </p:cNvSpPr>
            <p:nvPr/>
          </p:nvSpPr>
          <p:spPr bwMode="auto">
            <a:xfrm>
              <a:off x="1620" y="2889"/>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a:t>
              </a:r>
              <a:endParaRPr lang="en-AU" altLang="zh-TW" sz="2000">
                <a:latin typeface="+mn-lt"/>
              </a:endParaRPr>
            </a:p>
          </p:txBody>
        </p:sp>
      </p:grpSp>
      <p:grpSp>
        <p:nvGrpSpPr>
          <p:cNvPr id="51" name="Group 48"/>
          <p:cNvGrpSpPr>
            <a:grpSpLocks/>
          </p:cNvGrpSpPr>
          <p:nvPr/>
        </p:nvGrpSpPr>
        <p:grpSpPr bwMode="auto">
          <a:xfrm>
            <a:off x="5381800" y="4804816"/>
            <a:ext cx="1649413" cy="1360488"/>
            <a:chOff x="2699" y="2750"/>
            <a:chExt cx="1039" cy="857"/>
          </a:xfrm>
        </p:grpSpPr>
        <p:sp>
          <p:nvSpPr>
            <p:cNvPr id="52" name="Line 49"/>
            <p:cNvSpPr>
              <a:spLocks noChangeShapeType="1"/>
            </p:cNvSpPr>
            <p:nvPr/>
          </p:nvSpPr>
          <p:spPr bwMode="auto">
            <a:xfrm>
              <a:off x="2926" y="2886"/>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3" name="Line 50"/>
            <p:cNvSpPr>
              <a:spLocks noChangeShapeType="1"/>
            </p:cNvSpPr>
            <p:nvPr/>
          </p:nvSpPr>
          <p:spPr bwMode="auto">
            <a:xfrm>
              <a:off x="2926" y="3339"/>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4" name="Line 51"/>
            <p:cNvSpPr>
              <a:spLocks noChangeShapeType="1"/>
            </p:cNvSpPr>
            <p:nvPr/>
          </p:nvSpPr>
          <p:spPr bwMode="auto">
            <a:xfrm>
              <a:off x="3424" y="3113"/>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 name="Text Box 52"/>
            <p:cNvSpPr txBox="1">
              <a:spLocks noChangeArrowheads="1"/>
            </p:cNvSpPr>
            <p:nvPr/>
          </p:nvSpPr>
          <p:spPr bwMode="auto">
            <a:xfrm>
              <a:off x="2699" y="2753"/>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A</a:t>
              </a:r>
              <a:endParaRPr lang="en-AU" altLang="zh-TW" sz="2000">
                <a:latin typeface="+mn-lt"/>
              </a:endParaRPr>
            </a:p>
          </p:txBody>
        </p:sp>
        <p:sp>
          <p:nvSpPr>
            <p:cNvPr id="56" name="Text Box 53"/>
            <p:cNvSpPr txBox="1">
              <a:spLocks noChangeArrowheads="1"/>
            </p:cNvSpPr>
            <p:nvPr/>
          </p:nvSpPr>
          <p:spPr bwMode="auto">
            <a:xfrm>
              <a:off x="2699" y="3247"/>
              <a:ext cx="2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B</a:t>
              </a:r>
              <a:endParaRPr lang="en-AU" altLang="zh-TW" sz="2000">
                <a:latin typeface="+mn-lt"/>
              </a:endParaRPr>
            </a:p>
          </p:txBody>
        </p:sp>
        <p:sp>
          <p:nvSpPr>
            <p:cNvPr id="57" name="Text Box 54"/>
            <p:cNvSpPr txBox="1">
              <a:spLocks noChangeArrowheads="1"/>
            </p:cNvSpPr>
            <p:nvPr/>
          </p:nvSpPr>
          <p:spPr bwMode="auto">
            <a:xfrm>
              <a:off x="3543" y="2979"/>
              <a:ext cx="1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Y</a:t>
              </a:r>
              <a:endParaRPr lang="en-AU" altLang="zh-TW" sz="2000" dirty="0">
                <a:latin typeface="+mn-lt"/>
              </a:endParaRPr>
            </a:p>
          </p:txBody>
        </p:sp>
        <p:sp>
          <p:nvSpPr>
            <p:cNvPr id="58" name="Line 55"/>
            <p:cNvSpPr>
              <a:spLocks noChangeShapeType="1"/>
            </p:cNvSpPr>
            <p:nvPr/>
          </p:nvSpPr>
          <p:spPr bwMode="auto">
            <a:xfrm>
              <a:off x="3061" y="2750"/>
              <a:ext cx="1"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9" name="Line 56"/>
            <p:cNvSpPr>
              <a:spLocks noChangeShapeType="1"/>
            </p:cNvSpPr>
            <p:nvPr/>
          </p:nvSpPr>
          <p:spPr bwMode="auto">
            <a:xfrm flipH="1">
              <a:off x="3061" y="3203"/>
              <a:ext cx="1"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0" name="Line 57"/>
            <p:cNvSpPr>
              <a:spLocks noChangeShapeType="1"/>
            </p:cNvSpPr>
            <p:nvPr/>
          </p:nvSpPr>
          <p:spPr bwMode="auto">
            <a:xfrm>
              <a:off x="3062" y="3022"/>
              <a:ext cx="91"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1" name="Line 58"/>
            <p:cNvSpPr>
              <a:spLocks noChangeShapeType="1"/>
            </p:cNvSpPr>
            <p:nvPr/>
          </p:nvSpPr>
          <p:spPr bwMode="auto">
            <a:xfrm flipH="1">
              <a:off x="3062" y="3112"/>
              <a:ext cx="91"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2" name="Line 59"/>
            <p:cNvSpPr>
              <a:spLocks noChangeShapeType="1"/>
            </p:cNvSpPr>
            <p:nvPr/>
          </p:nvSpPr>
          <p:spPr bwMode="auto">
            <a:xfrm>
              <a:off x="3061" y="2750"/>
              <a:ext cx="363"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3" name="Line 60"/>
            <p:cNvSpPr>
              <a:spLocks noChangeShapeType="1"/>
            </p:cNvSpPr>
            <p:nvPr/>
          </p:nvSpPr>
          <p:spPr bwMode="auto">
            <a:xfrm flipV="1">
              <a:off x="3061" y="3294"/>
              <a:ext cx="363"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4" name="Line 61"/>
            <p:cNvSpPr>
              <a:spLocks noChangeShapeType="1"/>
            </p:cNvSpPr>
            <p:nvPr/>
          </p:nvSpPr>
          <p:spPr bwMode="auto">
            <a:xfrm>
              <a:off x="3424" y="2931"/>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5" name="Text Box 62"/>
            <p:cNvSpPr txBox="1">
              <a:spLocks noChangeArrowheads="1"/>
            </p:cNvSpPr>
            <p:nvPr/>
          </p:nvSpPr>
          <p:spPr bwMode="auto">
            <a:xfrm>
              <a:off x="3152" y="3025"/>
              <a:ext cx="2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ALU</a:t>
              </a:r>
              <a:endParaRPr lang="en-AU" altLang="zh-TW" sz="2000">
                <a:latin typeface="+mn-lt"/>
              </a:endParaRPr>
            </a:p>
          </p:txBody>
        </p:sp>
        <p:sp>
          <p:nvSpPr>
            <p:cNvPr id="66" name="Line 63"/>
            <p:cNvSpPr>
              <a:spLocks noChangeShapeType="1"/>
            </p:cNvSpPr>
            <p:nvPr/>
          </p:nvSpPr>
          <p:spPr bwMode="auto">
            <a:xfrm>
              <a:off x="3243" y="3385"/>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7" name="Text Box 64"/>
            <p:cNvSpPr txBox="1">
              <a:spLocks noChangeArrowheads="1"/>
            </p:cNvSpPr>
            <p:nvPr/>
          </p:nvSpPr>
          <p:spPr bwMode="auto">
            <a:xfrm>
              <a:off x="3272" y="3355"/>
              <a:ext cx="1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F</a:t>
              </a:r>
              <a:endParaRPr lang="en-AU" altLang="zh-TW" sz="2000" dirty="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16</a:t>
            </a:fld>
            <a:endParaRPr lang="zh-TW" altLang="zh-TW"/>
          </a:p>
        </p:txBody>
      </p:sp>
    </p:spTree>
    <p:extLst>
      <p:ext uri="{BB962C8B-B14F-4D97-AF65-F5344CB8AC3E}">
        <p14:creationId xmlns:p14="http://schemas.microsoft.com/office/powerpoint/2010/main" val="3443332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TW" dirty="0"/>
              <a:t>Logic Design Basics</a:t>
            </a:r>
            <a:endParaRPr lang="en-AU" altLang="zh-TW" dirty="0"/>
          </a:p>
        </p:txBody>
      </p:sp>
      <p:sp>
        <p:nvSpPr>
          <p:cNvPr id="9221" name="Rectangle 4"/>
          <p:cNvSpPr>
            <a:spLocks noGrp="1" noChangeArrowheads="1"/>
          </p:cNvSpPr>
          <p:nvPr>
            <p:ph type="body" idx="1"/>
          </p:nvPr>
        </p:nvSpPr>
        <p:spPr/>
        <p:txBody>
          <a:bodyPr/>
          <a:lstStyle/>
          <a:p>
            <a:r>
              <a:rPr lang="en-US" altLang="zh-TW" dirty="0">
                <a:solidFill>
                  <a:srgbClr val="FF0000"/>
                </a:solidFill>
              </a:rPr>
              <a:t>State (</a:t>
            </a:r>
            <a:r>
              <a:rPr lang="en-US" altLang="zh-TW" i="1" dirty="0">
                <a:solidFill>
                  <a:srgbClr val="FF0000"/>
                </a:solidFill>
              </a:rPr>
              <a:t>sequential</a:t>
            </a:r>
            <a:r>
              <a:rPr lang="en-US" altLang="zh-TW" dirty="0">
                <a:solidFill>
                  <a:srgbClr val="FF0000"/>
                </a:solidFill>
              </a:rPr>
              <a:t>) element</a:t>
            </a:r>
          </a:p>
          <a:p>
            <a:pPr lvl="1"/>
            <a:r>
              <a:rPr lang="en-US" altLang="zh-TW" dirty="0"/>
              <a:t>e.g., flip-flops; storage to store data; clock-driven or not</a:t>
            </a:r>
          </a:p>
          <a:p>
            <a:r>
              <a:rPr lang="en-US" altLang="zh-TW" dirty="0"/>
              <a:t>Register with clock control</a:t>
            </a:r>
          </a:p>
          <a:p>
            <a:pPr lvl="1"/>
            <a:r>
              <a:rPr lang="en-US" altLang="zh-TW" dirty="0"/>
              <a:t>Use clock signal to determine when to update stored value</a:t>
            </a:r>
          </a:p>
          <a:p>
            <a:pPr lvl="1"/>
            <a:r>
              <a:rPr lang="en-US" altLang="zh-TW" i="1" dirty="0">
                <a:solidFill>
                  <a:srgbClr val="FF0000"/>
                </a:solidFill>
              </a:rPr>
              <a:t>Level-triggered</a:t>
            </a:r>
            <a:r>
              <a:rPr lang="en-US" altLang="zh-TW" dirty="0"/>
              <a:t>: update during </a:t>
            </a:r>
            <a:r>
              <a:rPr lang="en-US" altLang="zh-TW" dirty="0" err="1"/>
              <a:t>Clk</a:t>
            </a:r>
            <a:r>
              <a:rPr lang="en-US" altLang="zh-TW" dirty="0"/>
              <a:t>=1 or 0 </a:t>
            </a:r>
            <a:br>
              <a:rPr lang="en-US" altLang="zh-TW" dirty="0"/>
            </a:br>
            <a:r>
              <a:rPr lang="en-US" altLang="zh-TW" dirty="0">
                <a:sym typeface="Wingdings" panose="05000000000000000000" pitchFamily="2" charset="2"/>
              </a:rPr>
              <a:t> behave like combinational circuit during </a:t>
            </a:r>
            <a:r>
              <a:rPr lang="en-US" altLang="zh-TW" dirty="0" err="1">
                <a:sym typeface="Wingdings" panose="05000000000000000000" pitchFamily="2" charset="2"/>
              </a:rPr>
              <a:t>Clk</a:t>
            </a:r>
            <a:r>
              <a:rPr lang="en-US" altLang="zh-TW" dirty="0">
                <a:sym typeface="Wingdings" panose="05000000000000000000" pitchFamily="2" charset="2"/>
              </a:rPr>
              <a:t>=1 or 0</a:t>
            </a:r>
            <a:endParaRPr lang="en-US" altLang="zh-TW" dirty="0"/>
          </a:p>
          <a:p>
            <a:pPr lvl="1"/>
            <a:r>
              <a:rPr lang="en-US" altLang="zh-TW" i="1" dirty="0">
                <a:solidFill>
                  <a:srgbClr val="FF0000"/>
                </a:solidFill>
              </a:rPr>
              <a:t>Edge-triggered</a:t>
            </a:r>
            <a:r>
              <a:rPr lang="en-US" altLang="zh-TW" dirty="0"/>
              <a:t>: update when </a:t>
            </a:r>
            <a:r>
              <a:rPr lang="en-US" altLang="zh-TW" dirty="0" err="1"/>
              <a:t>Clk</a:t>
            </a:r>
            <a:r>
              <a:rPr lang="en-US" altLang="zh-TW" dirty="0"/>
              <a:t> changes from 0 to 1</a:t>
            </a:r>
          </a:p>
          <a:p>
            <a:pPr lvl="2"/>
            <a:r>
              <a:rPr lang="en-US" altLang="zh-TW" dirty="0"/>
              <a:t>Avoid race condition</a:t>
            </a:r>
          </a:p>
        </p:txBody>
      </p:sp>
      <p:grpSp>
        <p:nvGrpSpPr>
          <p:cNvPr id="4" name="Group 4"/>
          <p:cNvGrpSpPr>
            <a:grpSpLocks/>
          </p:cNvGrpSpPr>
          <p:nvPr/>
        </p:nvGrpSpPr>
        <p:grpSpPr bwMode="auto">
          <a:xfrm>
            <a:off x="1117872" y="4581301"/>
            <a:ext cx="2085976" cy="1223963"/>
            <a:chOff x="657" y="2296"/>
            <a:chExt cx="1314" cy="771"/>
          </a:xfrm>
        </p:grpSpPr>
        <p:sp>
          <p:nvSpPr>
            <p:cNvPr id="5" name="Rectangle 5"/>
            <p:cNvSpPr>
              <a:spLocks noChangeArrowheads="1"/>
            </p:cNvSpPr>
            <p:nvPr/>
          </p:nvSpPr>
          <p:spPr bwMode="auto">
            <a:xfrm>
              <a:off x="1111" y="2296"/>
              <a:ext cx="499" cy="7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TW" sz="2000">
                <a:latin typeface="+mn-lt"/>
              </a:endParaRPr>
            </a:p>
          </p:txBody>
        </p:sp>
        <p:sp>
          <p:nvSpPr>
            <p:cNvPr id="6" name="Line 6"/>
            <p:cNvSpPr>
              <a:spLocks noChangeShapeType="1"/>
            </p:cNvSpPr>
            <p:nvPr/>
          </p:nvSpPr>
          <p:spPr bwMode="auto">
            <a:xfrm>
              <a:off x="975" y="247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7" name="Line 7"/>
            <p:cNvSpPr>
              <a:spLocks noChangeShapeType="1"/>
            </p:cNvSpPr>
            <p:nvPr/>
          </p:nvSpPr>
          <p:spPr bwMode="auto">
            <a:xfrm>
              <a:off x="975" y="2886"/>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8" name="Line 8"/>
            <p:cNvSpPr>
              <a:spLocks noChangeShapeType="1"/>
            </p:cNvSpPr>
            <p:nvPr/>
          </p:nvSpPr>
          <p:spPr bwMode="auto">
            <a:xfrm>
              <a:off x="1610" y="247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9" name="Text Box 9"/>
            <p:cNvSpPr txBox="1">
              <a:spLocks noChangeArrowheads="1"/>
            </p:cNvSpPr>
            <p:nvPr/>
          </p:nvSpPr>
          <p:spPr bwMode="auto">
            <a:xfrm>
              <a:off x="748" y="2345"/>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D</a:t>
              </a:r>
              <a:endParaRPr lang="en-AU" altLang="zh-TW" sz="2000">
                <a:latin typeface="+mn-lt"/>
              </a:endParaRPr>
            </a:p>
          </p:txBody>
        </p:sp>
        <p:sp>
          <p:nvSpPr>
            <p:cNvPr id="10" name="Text Box 10"/>
            <p:cNvSpPr txBox="1">
              <a:spLocks noChangeArrowheads="1"/>
            </p:cNvSpPr>
            <p:nvPr/>
          </p:nvSpPr>
          <p:spPr bwMode="auto">
            <a:xfrm>
              <a:off x="657" y="2753"/>
              <a:ext cx="3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Clk</a:t>
              </a:r>
              <a:endParaRPr lang="en-AU" altLang="zh-TW" sz="2000">
                <a:latin typeface="+mn-lt"/>
              </a:endParaRPr>
            </a:p>
          </p:txBody>
        </p:sp>
        <p:sp>
          <p:nvSpPr>
            <p:cNvPr id="11" name="Text Box 11"/>
            <p:cNvSpPr txBox="1">
              <a:spLocks noChangeArrowheads="1"/>
            </p:cNvSpPr>
            <p:nvPr/>
          </p:nvSpPr>
          <p:spPr bwMode="auto">
            <a:xfrm>
              <a:off x="1746" y="2345"/>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Q</a:t>
              </a:r>
              <a:endParaRPr lang="en-AU" altLang="zh-TW" sz="2000">
                <a:latin typeface="+mn-lt"/>
              </a:endParaRPr>
            </a:p>
          </p:txBody>
        </p:sp>
        <p:sp>
          <p:nvSpPr>
            <p:cNvPr id="12" name="Line 12"/>
            <p:cNvSpPr>
              <a:spLocks noChangeShapeType="1"/>
            </p:cNvSpPr>
            <p:nvPr/>
          </p:nvSpPr>
          <p:spPr bwMode="auto">
            <a:xfrm>
              <a:off x="1111" y="2840"/>
              <a:ext cx="91"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3" name="Line 13"/>
            <p:cNvSpPr>
              <a:spLocks noChangeShapeType="1"/>
            </p:cNvSpPr>
            <p:nvPr/>
          </p:nvSpPr>
          <p:spPr bwMode="auto">
            <a:xfrm flipV="1">
              <a:off x="1111" y="2886"/>
              <a:ext cx="91"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grpSp>
      <p:grpSp>
        <p:nvGrpSpPr>
          <p:cNvPr id="14" name="Group 44"/>
          <p:cNvGrpSpPr>
            <a:grpSpLocks/>
          </p:cNvGrpSpPr>
          <p:nvPr/>
        </p:nvGrpSpPr>
        <p:grpSpPr bwMode="auto">
          <a:xfrm>
            <a:off x="3757240" y="4221063"/>
            <a:ext cx="4775200" cy="1800225"/>
            <a:chOff x="2154" y="2523"/>
            <a:chExt cx="3008" cy="1134"/>
          </a:xfrm>
        </p:grpSpPr>
        <p:sp>
          <p:nvSpPr>
            <p:cNvPr id="15" name="Line 18"/>
            <p:cNvSpPr>
              <a:spLocks noChangeShapeType="1"/>
            </p:cNvSpPr>
            <p:nvPr/>
          </p:nvSpPr>
          <p:spPr bwMode="auto">
            <a:xfrm>
              <a:off x="2712" y="2614"/>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6" name="Line 19"/>
            <p:cNvSpPr>
              <a:spLocks noChangeShapeType="1"/>
            </p:cNvSpPr>
            <p:nvPr/>
          </p:nvSpPr>
          <p:spPr bwMode="auto">
            <a:xfrm>
              <a:off x="2712"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7" name="Line 20"/>
            <p:cNvSpPr>
              <a:spLocks noChangeShapeType="1"/>
            </p:cNvSpPr>
            <p:nvPr/>
          </p:nvSpPr>
          <p:spPr bwMode="auto">
            <a:xfrm>
              <a:off x="3256"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8" name="Line 21"/>
            <p:cNvSpPr>
              <a:spLocks noChangeShapeType="1"/>
            </p:cNvSpPr>
            <p:nvPr/>
          </p:nvSpPr>
          <p:spPr bwMode="auto">
            <a:xfrm>
              <a:off x="3256" y="2795"/>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9" name="Line 22"/>
            <p:cNvSpPr>
              <a:spLocks noChangeShapeType="1"/>
            </p:cNvSpPr>
            <p:nvPr/>
          </p:nvSpPr>
          <p:spPr bwMode="auto">
            <a:xfrm>
              <a:off x="2531" y="2795"/>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0" name="Line 23"/>
            <p:cNvSpPr>
              <a:spLocks noChangeShapeType="1"/>
            </p:cNvSpPr>
            <p:nvPr/>
          </p:nvSpPr>
          <p:spPr bwMode="auto">
            <a:xfrm>
              <a:off x="3801" y="2614"/>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1" name="Line 24"/>
            <p:cNvSpPr>
              <a:spLocks noChangeShapeType="1"/>
            </p:cNvSpPr>
            <p:nvPr/>
          </p:nvSpPr>
          <p:spPr bwMode="auto">
            <a:xfrm>
              <a:off x="3801"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2" name="Line 25"/>
            <p:cNvSpPr>
              <a:spLocks noChangeShapeType="1"/>
            </p:cNvSpPr>
            <p:nvPr/>
          </p:nvSpPr>
          <p:spPr bwMode="auto">
            <a:xfrm>
              <a:off x="4345"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3" name="Line 26"/>
            <p:cNvSpPr>
              <a:spLocks noChangeShapeType="1"/>
            </p:cNvSpPr>
            <p:nvPr/>
          </p:nvSpPr>
          <p:spPr bwMode="auto">
            <a:xfrm>
              <a:off x="4345" y="2795"/>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4" name="Line 27"/>
            <p:cNvSpPr>
              <a:spLocks noChangeShapeType="1"/>
            </p:cNvSpPr>
            <p:nvPr/>
          </p:nvSpPr>
          <p:spPr bwMode="auto">
            <a:xfrm>
              <a:off x="4889"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5" name="Line 28"/>
            <p:cNvSpPr>
              <a:spLocks noChangeShapeType="1"/>
            </p:cNvSpPr>
            <p:nvPr/>
          </p:nvSpPr>
          <p:spPr bwMode="auto">
            <a:xfrm flipV="1">
              <a:off x="4890" y="2613"/>
              <a:ext cx="227"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6" name="Line 29"/>
            <p:cNvSpPr>
              <a:spLocks noChangeShapeType="1"/>
            </p:cNvSpPr>
            <p:nvPr/>
          </p:nvSpPr>
          <p:spPr bwMode="auto">
            <a:xfrm>
              <a:off x="2531" y="3657"/>
              <a:ext cx="26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7" name="Line 30"/>
            <p:cNvSpPr>
              <a:spLocks noChangeShapeType="1"/>
            </p:cNvSpPr>
            <p:nvPr/>
          </p:nvSpPr>
          <p:spPr bwMode="auto">
            <a:xfrm flipV="1">
              <a:off x="2531" y="2523"/>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8" name="Text Box 31"/>
            <p:cNvSpPr txBox="1">
              <a:spLocks noChangeArrowheads="1"/>
            </p:cNvSpPr>
            <p:nvPr/>
          </p:nvSpPr>
          <p:spPr bwMode="auto">
            <a:xfrm>
              <a:off x="2154" y="2617"/>
              <a:ext cx="3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Clk</a:t>
              </a:r>
              <a:endParaRPr lang="en-AU" altLang="zh-TW" sz="2000">
                <a:latin typeface="+mn-lt"/>
              </a:endParaRPr>
            </a:p>
          </p:txBody>
        </p:sp>
        <p:sp>
          <p:nvSpPr>
            <p:cNvPr id="29" name="Text Box 32"/>
            <p:cNvSpPr txBox="1">
              <a:spLocks noChangeArrowheads="1"/>
            </p:cNvSpPr>
            <p:nvPr/>
          </p:nvSpPr>
          <p:spPr bwMode="auto">
            <a:xfrm>
              <a:off x="2154" y="2949"/>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D</a:t>
              </a:r>
              <a:endParaRPr lang="en-AU" altLang="zh-TW" sz="2000">
                <a:latin typeface="+mn-lt"/>
              </a:endParaRPr>
            </a:p>
          </p:txBody>
        </p:sp>
        <p:sp>
          <p:nvSpPr>
            <p:cNvPr id="30" name="Text Box 33"/>
            <p:cNvSpPr txBox="1">
              <a:spLocks noChangeArrowheads="1"/>
            </p:cNvSpPr>
            <p:nvPr/>
          </p:nvSpPr>
          <p:spPr bwMode="auto">
            <a:xfrm>
              <a:off x="2154" y="3297"/>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Q</a:t>
              </a:r>
              <a:endParaRPr lang="en-AU" altLang="zh-TW" sz="2000">
                <a:latin typeface="+mn-lt"/>
              </a:endParaRPr>
            </a:p>
          </p:txBody>
        </p:sp>
        <p:sp>
          <p:nvSpPr>
            <p:cNvPr id="31" name="Freeform 34"/>
            <p:cNvSpPr>
              <a:spLocks/>
            </p:cNvSpPr>
            <p:nvPr/>
          </p:nvSpPr>
          <p:spPr bwMode="auto">
            <a:xfrm>
              <a:off x="2531" y="2976"/>
              <a:ext cx="635" cy="182"/>
            </a:xfrm>
            <a:custGeom>
              <a:avLst/>
              <a:gdLst>
                <a:gd name="T0" fmla="*/ 0 w 635"/>
                <a:gd name="T1" fmla="*/ 0 h 182"/>
                <a:gd name="T2" fmla="*/ 590 w 635"/>
                <a:gd name="T3" fmla="*/ 0 h 182"/>
                <a:gd name="T4" fmla="*/ 635 w 635"/>
                <a:gd name="T5" fmla="*/ 91 h 182"/>
                <a:gd name="T6" fmla="*/ 590 w 635"/>
                <a:gd name="T7" fmla="*/ 182 h 182"/>
                <a:gd name="T8" fmla="*/ 0 w 635"/>
                <a:gd name="T9" fmla="*/ 182 h 182"/>
                <a:gd name="T10" fmla="*/ 0 60000 65536"/>
                <a:gd name="T11" fmla="*/ 0 60000 65536"/>
                <a:gd name="T12" fmla="*/ 0 60000 65536"/>
                <a:gd name="T13" fmla="*/ 0 60000 65536"/>
                <a:gd name="T14" fmla="*/ 0 60000 65536"/>
                <a:gd name="T15" fmla="*/ 0 w 635"/>
                <a:gd name="T16" fmla="*/ 0 h 182"/>
                <a:gd name="T17" fmla="*/ 635 w 635"/>
                <a:gd name="T18" fmla="*/ 182 h 182"/>
              </a:gdLst>
              <a:ahLst/>
              <a:cxnLst>
                <a:cxn ang="T10">
                  <a:pos x="T0" y="T1"/>
                </a:cxn>
                <a:cxn ang="T11">
                  <a:pos x="T2" y="T3"/>
                </a:cxn>
                <a:cxn ang="T12">
                  <a:pos x="T4" y="T5"/>
                </a:cxn>
                <a:cxn ang="T13">
                  <a:pos x="T6" y="T7"/>
                </a:cxn>
                <a:cxn ang="T14">
                  <a:pos x="T8" y="T9"/>
                </a:cxn>
              </a:cxnLst>
              <a:rect l="T15" t="T16" r="T17" b="T18"/>
              <a:pathLst>
                <a:path w="635" h="182">
                  <a:moveTo>
                    <a:pt x="0" y="0"/>
                  </a:moveTo>
                  <a:lnTo>
                    <a:pt x="590" y="0"/>
                  </a:lnTo>
                  <a:lnTo>
                    <a:pt x="635" y="91"/>
                  </a:lnTo>
                  <a:lnTo>
                    <a:pt x="590" y="182"/>
                  </a:lnTo>
                  <a:lnTo>
                    <a:pt x="0" y="182"/>
                  </a:lnTo>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32" name="Freeform 35"/>
            <p:cNvSpPr>
              <a:spLocks/>
            </p:cNvSpPr>
            <p:nvPr/>
          </p:nvSpPr>
          <p:spPr bwMode="auto">
            <a:xfrm>
              <a:off x="3166" y="2976"/>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33" name="Freeform 36"/>
            <p:cNvSpPr>
              <a:spLocks/>
            </p:cNvSpPr>
            <p:nvPr/>
          </p:nvSpPr>
          <p:spPr bwMode="auto">
            <a:xfrm>
              <a:off x="3892" y="3339"/>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34" name="Freeform 37"/>
            <p:cNvSpPr>
              <a:spLocks/>
            </p:cNvSpPr>
            <p:nvPr/>
          </p:nvSpPr>
          <p:spPr bwMode="auto">
            <a:xfrm>
              <a:off x="2803" y="3339"/>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35" name="Freeform 38"/>
            <p:cNvSpPr>
              <a:spLocks/>
            </p:cNvSpPr>
            <p:nvPr/>
          </p:nvSpPr>
          <p:spPr bwMode="auto">
            <a:xfrm>
              <a:off x="2531" y="3340"/>
              <a:ext cx="272" cy="181"/>
            </a:xfrm>
            <a:custGeom>
              <a:avLst/>
              <a:gdLst>
                <a:gd name="T0" fmla="*/ 0 w 272"/>
                <a:gd name="T1" fmla="*/ 0 h 181"/>
                <a:gd name="T2" fmla="*/ 227 w 272"/>
                <a:gd name="T3" fmla="*/ 0 h 181"/>
                <a:gd name="T4" fmla="*/ 272 w 272"/>
                <a:gd name="T5" fmla="*/ 90 h 181"/>
                <a:gd name="T6" fmla="*/ 227 w 272"/>
                <a:gd name="T7" fmla="*/ 181 h 181"/>
                <a:gd name="T8" fmla="*/ 0 w 272"/>
                <a:gd name="T9" fmla="*/ 181 h 181"/>
                <a:gd name="T10" fmla="*/ 0 60000 65536"/>
                <a:gd name="T11" fmla="*/ 0 60000 65536"/>
                <a:gd name="T12" fmla="*/ 0 60000 65536"/>
                <a:gd name="T13" fmla="*/ 0 60000 65536"/>
                <a:gd name="T14" fmla="*/ 0 60000 65536"/>
                <a:gd name="T15" fmla="*/ 0 w 272"/>
                <a:gd name="T16" fmla="*/ 0 h 181"/>
                <a:gd name="T17" fmla="*/ 272 w 272"/>
                <a:gd name="T18" fmla="*/ 181 h 181"/>
              </a:gdLst>
              <a:ahLst/>
              <a:cxnLst>
                <a:cxn ang="T10">
                  <a:pos x="T0" y="T1"/>
                </a:cxn>
                <a:cxn ang="T11">
                  <a:pos x="T2" y="T3"/>
                </a:cxn>
                <a:cxn ang="T12">
                  <a:pos x="T4" y="T5"/>
                </a:cxn>
                <a:cxn ang="T13">
                  <a:pos x="T6" y="T7"/>
                </a:cxn>
                <a:cxn ang="T14">
                  <a:pos x="T8" y="T9"/>
                </a:cxn>
              </a:cxnLst>
              <a:rect l="T15" t="T16" r="T17" b="T18"/>
              <a:pathLst>
                <a:path w="272" h="181">
                  <a:moveTo>
                    <a:pt x="0" y="0"/>
                  </a:moveTo>
                  <a:lnTo>
                    <a:pt x="227" y="0"/>
                  </a:lnTo>
                  <a:lnTo>
                    <a:pt x="272" y="90"/>
                  </a:lnTo>
                  <a:lnTo>
                    <a:pt x="227" y="181"/>
                  </a:lnTo>
                  <a:lnTo>
                    <a:pt x="0" y="181"/>
                  </a:lnTo>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36" name="Freeform 39"/>
            <p:cNvSpPr>
              <a:spLocks/>
            </p:cNvSpPr>
            <p:nvPr/>
          </p:nvSpPr>
          <p:spPr bwMode="auto">
            <a:xfrm>
              <a:off x="2712" y="3067"/>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952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 name="Freeform 40"/>
            <p:cNvSpPr>
              <a:spLocks/>
            </p:cNvSpPr>
            <p:nvPr/>
          </p:nvSpPr>
          <p:spPr bwMode="auto">
            <a:xfrm>
              <a:off x="3801" y="3067"/>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952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8" name="Freeform 41"/>
            <p:cNvSpPr>
              <a:spLocks/>
            </p:cNvSpPr>
            <p:nvPr/>
          </p:nvSpPr>
          <p:spPr bwMode="auto">
            <a:xfrm>
              <a:off x="4980" y="3339"/>
              <a:ext cx="136" cy="182"/>
            </a:xfrm>
            <a:custGeom>
              <a:avLst/>
              <a:gdLst>
                <a:gd name="T0" fmla="*/ 136 w 136"/>
                <a:gd name="T1" fmla="*/ 0 h 182"/>
                <a:gd name="T2" fmla="*/ 45 w 136"/>
                <a:gd name="T3" fmla="*/ 0 h 182"/>
                <a:gd name="T4" fmla="*/ 0 w 136"/>
                <a:gd name="T5" fmla="*/ 91 h 182"/>
                <a:gd name="T6" fmla="*/ 45 w 136"/>
                <a:gd name="T7" fmla="*/ 182 h 182"/>
                <a:gd name="T8" fmla="*/ 136 w 136"/>
                <a:gd name="T9" fmla="*/ 182 h 182"/>
                <a:gd name="T10" fmla="*/ 0 60000 65536"/>
                <a:gd name="T11" fmla="*/ 0 60000 65536"/>
                <a:gd name="T12" fmla="*/ 0 60000 65536"/>
                <a:gd name="T13" fmla="*/ 0 60000 65536"/>
                <a:gd name="T14" fmla="*/ 0 60000 65536"/>
                <a:gd name="T15" fmla="*/ 0 w 136"/>
                <a:gd name="T16" fmla="*/ 0 h 182"/>
                <a:gd name="T17" fmla="*/ 136 w 136"/>
                <a:gd name="T18" fmla="*/ 182 h 182"/>
              </a:gdLst>
              <a:ahLst/>
              <a:cxnLst>
                <a:cxn ang="T10">
                  <a:pos x="T0" y="T1"/>
                </a:cxn>
                <a:cxn ang="T11">
                  <a:pos x="T2" y="T3"/>
                </a:cxn>
                <a:cxn ang="T12">
                  <a:pos x="T4" y="T5"/>
                </a:cxn>
                <a:cxn ang="T13">
                  <a:pos x="T6" y="T7"/>
                </a:cxn>
                <a:cxn ang="T14">
                  <a:pos x="T8" y="T9"/>
                </a:cxn>
              </a:cxnLst>
              <a:rect l="T15" t="T16" r="T17" b="T18"/>
              <a:pathLst>
                <a:path w="136" h="182">
                  <a:moveTo>
                    <a:pt x="136" y="0"/>
                  </a:moveTo>
                  <a:lnTo>
                    <a:pt x="45" y="0"/>
                  </a:lnTo>
                  <a:lnTo>
                    <a:pt x="0" y="91"/>
                  </a:lnTo>
                  <a:lnTo>
                    <a:pt x="45" y="182"/>
                  </a:lnTo>
                  <a:lnTo>
                    <a:pt x="136" y="182"/>
                  </a:lnTo>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39" name="Freeform 42"/>
            <p:cNvSpPr>
              <a:spLocks/>
            </p:cNvSpPr>
            <p:nvPr/>
          </p:nvSpPr>
          <p:spPr bwMode="auto">
            <a:xfrm>
              <a:off x="4255" y="2976"/>
              <a:ext cx="862" cy="182"/>
            </a:xfrm>
            <a:custGeom>
              <a:avLst/>
              <a:gdLst>
                <a:gd name="T0" fmla="*/ 862 w 862"/>
                <a:gd name="T1" fmla="*/ 0 h 182"/>
                <a:gd name="T2" fmla="*/ 46 w 862"/>
                <a:gd name="T3" fmla="*/ 0 h 182"/>
                <a:gd name="T4" fmla="*/ 0 w 862"/>
                <a:gd name="T5" fmla="*/ 91 h 182"/>
                <a:gd name="T6" fmla="*/ 46 w 862"/>
                <a:gd name="T7" fmla="*/ 182 h 182"/>
                <a:gd name="T8" fmla="*/ 862 w 862"/>
                <a:gd name="T9" fmla="*/ 182 h 182"/>
                <a:gd name="T10" fmla="*/ 0 60000 65536"/>
                <a:gd name="T11" fmla="*/ 0 60000 65536"/>
                <a:gd name="T12" fmla="*/ 0 60000 65536"/>
                <a:gd name="T13" fmla="*/ 0 60000 65536"/>
                <a:gd name="T14" fmla="*/ 0 60000 65536"/>
                <a:gd name="T15" fmla="*/ 0 w 862"/>
                <a:gd name="T16" fmla="*/ 0 h 182"/>
                <a:gd name="T17" fmla="*/ 862 w 862"/>
                <a:gd name="T18" fmla="*/ 182 h 182"/>
              </a:gdLst>
              <a:ahLst/>
              <a:cxnLst>
                <a:cxn ang="T10">
                  <a:pos x="T0" y="T1"/>
                </a:cxn>
                <a:cxn ang="T11">
                  <a:pos x="T2" y="T3"/>
                </a:cxn>
                <a:cxn ang="T12">
                  <a:pos x="T4" y="T5"/>
                </a:cxn>
                <a:cxn ang="T13">
                  <a:pos x="T6" y="T7"/>
                </a:cxn>
                <a:cxn ang="T14">
                  <a:pos x="T8" y="T9"/>
                </a:cxn>
              </a:cxnLst>
              <a:rect l="T15" t="T16" r="T17" b="T18"/>
              <a:pathLst>
                <a:path w="862" h="182">
                  <a:moveTo>
                    <a:pt x="862" y="0"/>
                  </a:moveTo>
                  <a:lnTo>
                    <a:pt x="46" y="0"/>
                  </a:lnTo>
                  <a:lnTo>
                    <a:pt x="0" y="91"/>
                  </a:lnTo>
                  <a:lnTo>
                    <a:pt x="46" y="182"/>
                  </a:lnTo>
                  <a:lnTo>
                    <a:pt x="862" y="182"/>
                  </a:lnTo>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40" name="Freeform 43"/>
            <p:cNvSpPr>
              <a:spLocks/>
            </p:cNvSpPr>
            <p:nvPr/>
          </p:nvSpPr>
          <p:spPr bwMode="auto">
            <a:xfrm>
              <a:off x="4890" y="3067"/>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952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41" name="Line 15"/>
            <p:cNvSpPr>
              <a:spLocks noChangeShapeType="1"/>
            </p:cNvSpPr>
            <p:nvPr/>
          </p:nvSpPr>
          <p:spPr bwMode="auto">
            <a:xfrm>
              <a:off x="2712" y="2523"/>
              <a:ext cx="0"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2" name="Line 16"/>
            <p:cNvSpPr>
              <a:spLocks noChangeShapeType="1"/>
            </p:cNvSpPr>
            <p:nvPr/>
          </p:nvSpPr>
          <p:spPr bwMode="auto">
            <a:xfrm>
              <a:off x="3801" y="2523"/>
              <a:ext cx="0"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3" name="Line 17"/>
            <p:cNvSpPr>
              <a:spLocks noChangeShapeType="1"/>
            </p:cNvSpPr>
            <p:nvPr/>
          </p:nvSpPr>
          <p:spPr bwMode="auto">
            <a:xfrm>
              <a:off x="4889" y="2523"/>
              <a:ext cx="1"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17</a:t>
            </a:fld>
            <a:endParaRPr lang="zh-TW" altLang="zh-TW"/>
          </a:p>
        </p:txBody>
      </p:sp>
    </p:spTree>
    <p:extLst>
      <p:ext uri="{BB962C8B-B14F-4D97-AF65-F5344CB8AC3E}">
        <p14:creationId xmlns:p14="http://schemas.microsoft.com/office/powerpoint/2010/main" val="107445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TW" dirty="0"/>
              <a:t>Logic Design Basics</a:t>
            </a:r>
            <a:endParaRPr lang="en-AU" altLang="zh-TW" dirty="0"/>
          </a:p>
        </p:txBody>
      </p:sp>
      <p:sp>
        <p:nvSpPr>
          <p:cNvPr id="12292" name="Rectangle 3"/>
          <p:cNvSpPr>
            <a:spLocks noGrp="1" noChangeArrowheads="1"/>
          </p:cNvSpPr>
          <p:nvPr>
            <p:ph type="body" idx="1"/>
          </p:nvPr>
        </p:nvSpPr>
        <p:spPr/>
        <p:txBody>
          <a:bodyPr/>
          <a:lstStyle/>
          <a:p>
            <a:r>
              <a:rPr lang="en-US" altLang="zh-TW" dirty="0"/>
              <a:t>Register with write control</a:t>
            </a:r>
          </a:p>
          <a:p>
            <a:pPr lvl="1"/>
            <a:r>
              <a:rPr lang="en-US" altLang="zh-TW" dirty="0"/>
              <a:t>Updated on (1) clock edge as well as (2) write control input being 1 </a:t>
            </a:r>
            <a:r>
              <a:rPr lang="en-US" altLang="zh-TW" dirty="0">
                <a:sym typeface="Wingdings" panose="05000000000000000000" pitchFamily="2" charset="2"/>
              </a:rPr>
              <a:t> d</a:t>
            </a:r>
            <a:r>
              <a:rPr lang="en-US" altLang="zh-TW" dirty="0"/>
              <a:t>o not update on every cycle</a:t>
            </a:r>
          </a:p>
          <a:p>
            <a:pPr lvl="1"/>
            <a:r>
              <a:rPr lang="en-US" altLang="zh-TW" dirty="0"/>
              <a:t>Used when stored value is required later</a:t>
            </a:r>
            <a:endParaRPr lang="en-AU" altLang="zh-TW" dirty="0"/>
          </a:p>
        </p:txBody>
      </p:sp>
      <p:grpSp>
        <p:nvGrpSpPr>
          <p:cNvPr id="12293" name="Group 4"/>
          <p:cNvGrpSpPr>
            <a:grpSpLocks/>
          </p:cNvGrpSpPr>
          <p:nvPr/>
        </p:nvGrpSpPr>
        <p:grpSpPr bwMode="auto">
          <a:xfrm>
            <a:off x="683568" y="4365625"/>
            <a:ext cx="2301876" cy="1223963"/>
            <a:chOff x="340" y="2750"/>
            <a:chExt cx="1450" cy="771"/>
          </a:xfrm>
        </p:grpSpPr>
        <p:sp>
          <p:nvSpPr>
            <p:cNvPr id="12330" name="Rectangle 5"/>
            <p:cNvSpPr>
              <a:spLocks noChangeArrowheads="1"/>
            </p:cNvSpPr>
            <p:nvPr/>
          </p:nvSpPr>
          <p:spPr bwMode="auto">
            <a:xfrm>
              <a:off x="930" y="2750"/>
              <a:ext cx="499" cy="7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TW" sz="2000">
                <a:latin typeface="+mn-lt"/>
              </a:endParaRPr>
            </a:p>
          </p:txBody>
        </p:sp>
        <p:sp>
          <p:nvSpPr>
            <p:cNvPr id="12331" name="Line 6"/>
            <p:cNvSpPr>
              <a:spLocks noChangeShapeType="1"/>
            </p:cNvSpPr>
            <p:nvPr/>
          </p:nvSpPr>
          <p:spPr bwMode="auto">
            <a:xfrm>
              <a:off x="794" y="2932"/>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32" name="Line 7"/>
            <p:cNvSpPr>
              <a:spLocks noChangeShapeType="1"/>
            </p:cNvSpPr>
            <p:nvPr/>
          </p:nvSpPr>
          <p:spPr bwMode="auto">
            <a:xfrm>
              <a:off x="794" y="3340"/>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33" name="Line 8"/>
            <p:cNvSpPr>
              <a:spLocks noChangeShapeType="1"/>
            </p:cNvSpPr>
            <p:nvPr/>
          </p:nvSpPr>
          <p:spPr bwMode="auto">
            <a:xfrm>
              <a:off x="1429" y="2932"/>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34" name="Text Box 9"/>
            <p:cNvSpPr txBox="1">
              <a:spLocks noChangeArrowheads="1"/>
            </p:cNvSpPr>
            <p:nvPr/>
          </p:nvSpPr>
          <p:spPr bwMode="auto">
            <a:xfrm>
              <a:off x="567" y="2799"/>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D</a:t>
              </a:r>
              <a:endParaRPr lang="en-AU" altLang="zh-TW" sz="2000">
                <a:latin typeface="+mn-lt"/>
              </a:endParaRPr>
            </a:p>
          </p:txBody>
        </p:sp>
        <p:sp>
          <p:nvSpPr>
            <p:cNvPr id="12335" name="Text Box 10"/>
            <p:cNvSpPr txBox="1">
              <a:spLocks noChangeArrowheads="1"/>
            </p:cNvSpPr>
            <p:nvPr/>
          </p:nvSpPr>
          <p:spPr bwMode="auto">
            <a:xfrm>
              <a:off x="476" y="3207"/>
              <a:ext cx="3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Clk</a:t>
              </a:r>
              <a:endParaRPr lang="en-AU" altLang="zh-TW" sz="2000">
                <a:latin typeface="+mn-lt"/>
              </a:endParaRPr>
            </a:p>
          </p:txBody>
        </p:sp>
        <p:sp>
          <p:nvSpPr>
            <p:cNvPr id="12336" name="Text Box 11"/>
            <p:cNvSpPr txBox="1">
              <a:spLocks noChangeArrowheads="1"/>
            </p:cNvSpPr>
            <p:nvPr/>
          </p:nvSpPr>
          <p:spPr bwMode="auto">
            <a:xfrm>
              <a:off x="1565" y="2799"/>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Q</a:t>
              </a:r>
              <a:endParaRPr lang="en-AU" altLang="zh-TW" sz="2000">
                <a:latin typeface="+mn-lt"/>
              </a:endParaRPr>
            </a:p>
          </p:txBody>
        </p:sp>
        <p:sp>
          <p:nvSpPr>
            <p:cNvPr id="12337" name="Line 12"/>
            <p:cNvSpPr>
              <a:spLocks noChangeShapeType="1"/>
            </p:cNvSpPr>
            <p:nvPr/>
          </p:nvSpPr>
          <p:spPr bwMode="auto">
            <a:xfrm>
              <a:off x="930" y="3294"/>
              <a:ext cx="91"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38" name="Line 13"/>
            <p:cNvSpPr>
              <a:spLocks noChangeShapeType="1"/>
            </p:cNvSpPr>
            <p:nvPr/>
          </p:nvSpPr>
          <p:spPr bwMode="auto">
            <a:xfrm flipV="1">
              <a:off x="930" y="3340"/>
              <a:ext cx="91"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39" name="Line 14"/>
            <p:cNvSpPr>
              <a:spLocks noChangeShapeType="1"/>
            </p:cNvSpPr>
            <p:nvPr/>
          </p:nvSpPr>
          <p:spPr bwMode="auto">
            <a:xfrm>
              <a:off x="793" y="3154"/>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40" name="Text Box 15"/>
            <p:cNvSpPr txBox="1">
              <a:spLocks noChangeArrowheads="1"/>
            </p:cNvSpPr>
            <p:nvPr/>
          </p:nvSpPr>
          <p:spPr bwMode="auto">
            <a:xfrm>
              <a:off x="340" y="3021"/>
              <a:ext cx="4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Write</a:t>
              </a:r>
              <a:endParaRPr lang="en-AU" altLang="zh-TW" sz="2000">
                <a:latin typeface="+mn-lt"/>
              </a:endParaRPr>
            </a:p>
          </p:txBody>
        </p:sp>
      </p:grpSp>
      <p:grpSp>
        <p:nvGrpSpPr>
          <p:cNvPr id="12294" name="Group 52"/>
          <p:cNvGrpSpPr>
            <a:grpSpLocks/>
          </p:cNvGrpSpPr>
          <p:nvPr/>
        </p:nvGrpSpPr>
        <p:grpSpPr bwMode="auto">
          <a:xfrm>
            <a:off x="3203575" y="3644900"/>
            <a:ext cx="4991100" cy="2376488"/>
            <a:chOff x="2004" y="2387"/>
            <a:chExt cx="3144" cy="1497"/>
          </a:xfrm>
        </p:grpSpPr>
        <p:sp>
          <p:nvSpPr>
            <p:cNvPr id="12295" name="Line 20"/>
            <p:cNvSpPr>
              <a:spLocks noChangeShapeType="1"/>
            </p:cNvSpPr>
            <p:nvPr/>
          </p:nvSpPr>
          <p:spPr bwMode="auto">
            <a:xfrm>
              <a:off x="2517" y="2840"/>
              <a:ext cx="8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296" name="Line 21"/>
            <p:cNvSpPr>
              <a:spLocks noChangeShapeType="1"/>
            </p:cNvSpPr>
            <p:nvPr/>
          </p:nvSpPr>
          <p:spPr bwMode="auto">
            <a:xfrm>
              <a:off x="3334" y="2840"/>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297" name="Line 22"/>
            <p:cNvSpPr>
              <a:spLocks noChangeShapeType="1"/>
            </p:cNvSpPr>
            <p:nvPr/>
          </p:nvSpPr>
          <p:spPr bwMode="auto">
            <a:xfrm>
              <a:off x="3334" y="3022"/>
              <a:ext cx="12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298" name="Line 23"/>
            <p:cNvSpPr>
              <a:spLocks noChangeShapeType="1"/>
            </p:cNvSpPr>
            <p:nvPr/>
          </p:nvSpPr>
          <p:spPr bwMode="auto">
            <a:xfrm>
              <a:off x="4558" y="2840"/>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299" name="Line 24"/>
            <p:cNvSpPr>
              <a:spLocks noChangeShapeType="1"/>
            </p:cNvSpPr>
            <p:nvPr/>
          </p:nvSpPr>
          <p:spPr bwMode="auto">
            <a:xfrm flipV="1">
              <a:off x="4558" y="2840"/>
              <a:ext cx="5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00" name="Line 25"/>
            <p:cNvSpPr>
              <a:spLocks noChangeShapeType="1"/>
            </p:cNvSpPr>
            <p:nvPr/>
          </p:nvSpPr>
          <p:spPr bwMode="auto">
            <a:xfrm>
              <a:off x="2517" y="3884"/>
              <a:ext cx="26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01" name="Line 26"/>
            <p:cNvSpPr>
              <a:spLocks noChangeShapeType="1"/>
            </p:cNvSpPr>
            <p:nvPr/>
          </p:nvSpPr>
          <p:spPr bwMode="auto">
            <a:xfrm flipH="1" flipV="1">
              <a:off x="2503" y="2387"/>
              <a:ext cx="14" cy="14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02" name="Text Box 27"/>
            <p:cNvSpPr txBox="1">
              <a:spLocks noChangeArrowheads="1"/>
            </p:cNvSpPr>
            <p:nvPr/>
          </p:nvSpPr>
          <p:spPr bwMode="auto">
            <a:xfrm>
              <a:off x="2004" y="2844"/>
              <a:ext cx="4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Write</a:t>
              </a:r>
              <a:endParaRPr lang="en-AU" altLang="zh-TW" sz="2000">
                <a:latin typeface="+mn-lt"/>
              </a:endParaRPr>
            </a:p>
          </p:txBody>
        </p:sp>
        <p:sp>
          <p:nvSpPr>
            <p:cNvPr id="12303" name="Text Box 28"/>
            <p:cNvSpPr txBox="1">
              <a:spLocks noChangeArrowheads="1"/>
            </p:cNvSpPr>
            <p:nvPr/>
          </p:nvSpPr>
          <p:spPr bwMode="auto">
            <a:xfrm>
              <a:off x="2140" y="3176"/>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D</a:t>
              </a:r>
              <a:endParaRPr lang="en-AU" altLang="zh-TW" sz="2000">
                <a:latin typeface="+mn-lt"/>
              </a:endParaRPr>
            </a:p>
          </p:txBody>
        </p:sp>
        <p:sp>
          <p:nvSpPr>
            <p:cNvPr id="12304" name="Text Box 29"/>
            <p:cNvSpPr txBox="1">
              <a:spLocks noChangeArrowheads="1"/>
            </p:cNvSpPr>
            <p:nvPr/>
          </p:nvSpPr>
          <p:spPr bwMode="auto">
            <a:xfrm>
              <a:off x="2140" y="3524"/>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Q</a:t>
              </a:r>
              <a:endParaRPr lang="en-AU" altLang="zh-TW" sz="2000">
                <a:latin typeface="+mn-lt"/>
              </a:endParaRPr>
            </a:p>
          </p:txBody>
        </p:sp>
        <p:sp>
          <p:nvSpPr>
            <p:cNvPr id="12305" name="Freeform 30"/>
            <p:cNvSpPr>
              <a:spLocks/>
            </p:cNvSpPr>
            <p:nvPr/>
          </p:nvSpPr>
          <p:spPr bwMode="auto">
            <a:xfrm>
              <a:off x="2517" y="3203"/>
              <a:ext cx="635" cy="182"/>
            </a:xfrm>
            <a:custGeom>
              <a:avLst/>
              <a:gdLst>
                <a:gd name="T0" fmla="*/ 0 w 635"/>
                <a:gd name="T1" fmla="*/ 0 h 182"/>
                <a:gd name="T2" fmla="*/ 590 w 635"/>
                <a:gd name="T3" fmla="*/ 0 h 182"/>
                <a:gd name="T4" fmla="*/ 635 w 635"/>
                <a:gd name="T5" fmla="*/ 91 h 182"/>
                <a:gd name="T6" fmla="*/ 590 w 635"/>
                <a:gd name="T7" fmla="*/ 182 h 182"/>
                <a:gd name="T8" fmla="*/ 0 w 635"/>
                <a:gd name="T9" fmla="*/ 182 h 182"/>
                <a:gd name="T10" fmla="*/ 0 60000 65536"/>
                <a:gd name="T11" fmla="*/ 0 60000 65536"/>
                <a:gd name="T12" fmla="*/ 0 60000 65536"/>
                <a:gd name="T13" fmla="*/ 0 60000 65536"/>
                <a:gd name="T14" fmla="*/ 0 60000 65536"/>
                <a:gd name="T15" fmla="*/ 0 w 635"/>
                <a:gd name="T16" fmla="*/ 0 h 182"/>
                <a:gd name="T17" fmla="*/ 635 w 635"/>
                <a:gd name="T18" fmla="*/ 182 h 182"/>
              </a:gdLst>
              <a:ahLst/>
              <a:cxnLst>
                <a:cxn ang="T10">
                  <a:pos x="T0" y="T1"/>
                </a:cxn>
                <a:cxn ang="T11">
                  <a:pos x="T2" y="T3"/>
                </a:cxn>
                <a:cxn ang="T12">
                  <a:pos x="T4" y="T5"/>
                </a:cxn>
                <a:cxn ang="T13">
                  <a:pos x="T6" y="T7"/>
                </a:cxn>
                <a:cxn ang="T14">
                  <a:pos x="T8" y="T9"/>
                </a:cxn>
              </a:cxnLst>
              <a:rect l="T15" t="T16" r="T17" b="T18"/>
              <a:pathLst>
                <a:path w="635" h="182">
                  <a:moveTo>
                    <a:pt x="0" y="0"/>
                  </a:moveTo>
                  <a:lnTo>
                    <a:pt x="590" y="0"/>
                  </a:lnTo>
                  <a:lnTo>
                    <a:pt x="635" y="91"/>
                  </a:lnTo>
                  <a:lnTo>
                    <a:pt x="590" y="182"/>
                  </a:lnTo>
                  <a:lnTo>
                    <a:pt x="0" y="182"/>
                  </a:lnTo>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12306" name="Freeform 31"/>
            <p:cNvSpPr>
              <a:spLocks/>
            </p:cNvSpPr>
            <p:nvPr/>
          </p:nvSpPr>
          <p:spPr bwMode="auto">
            <a:xfrm>
              <a:off x="3152" y="3203"/>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12307" name="Freeform 32"/>
            <p:cNvSpPr>
              <a:spLocks/>
            </p:cNvSpPr>
            <p:nvPr/>
          </p:nvSpPr>
          <p:spPr bwMode="auto">
            <a:xfrm>
              <a:off x="2517" y="3567"/>
              <a:ext cx="272" cy="181"/>
            </a:xfrm>
            <a:custGeom>
              <a:avLst/>
              <a:gdLst>
                <a:gd name="T0" fmla="*/ 0 w 272"/>
                <a:gd name="T1" fmla="*/ 0 h 181"/>
                <a:gd name="T2" fmla="*/ 227 w 272"/>
                <a:gd name="T3" fmla="*/ 0 h 181"/>
                <a:gd name="T4" fmla="*/ 272 w 272"/>
                <a:gd name="T5" fmla="*/ 90 h 181"/>
                <a:gd name="T6" fmla="*/ 227 w 272"/>
                <a:gd name="T7" fmla="*/ 181 h 181"/>
                <a:gd name="T8" fmla="*/ 0 w 272"/>
                <a:gd name="T9" fmla="*/ 181 h 181"/>
                <a:gd name="T10" fmla="*/ 0 60000 65536"/>
                <a:gd name="T11" fmla="*/ 0 60000 65536"/>
                <a:gd name="T12" fmla="*/ 0 60000 65536"/>
                <a:gd name="T13" fmla="*/ 0 60000 65536"/>
                <a:gd name="T14" fmla="*/ 0 60000 65536"/>
                <a:gd name="T15" fmla="*/ 0 w 272"/>
                <a:gd name="T16" fmla="*/ 0 h 181"/>
                <a:gd name="T17" fmla="*/ 272 w 272"/>
                <a:gd name="T18" fmla="*/ 181 h 181"/>
              </a:gdLst>
              <a:ahLst/>
              <a:cxnLst>
                <a:cxn ang="T10">
                  <a:pos x="T0" y="T1"/>
                </a:cxn>
                <a:cxn ang="T11">
                  <a:pos x="T2" y="T3"/>
                </a:cxn>
                <a:cxn ang="T12">
                  <a:pos x="T4" y="T5"/>
                </a:cxn>
                <a:cxn ang="T13">
                  <a:pos x="T6" y="T7"/>
                </a:cxn>
                <a:cxn ang="T14">
                  <a:pos x="T8" y="T9"/>
                </a:cxn>
              </a:cxnLst>
              <a:rect l="T15" t="T16" r="T17" b="T18"/>
              <a:pathLst>
                <a:path w="272" h="181">
                  <a:moveTo>
                    <a:pt x="0" y="0"/>
                  </a:moveTo>
                  <a:lnTo>
                    <a:pt x="227" y="0"/>
                  </a:lnTo>
                  <a:lnTo>
                    <a:pt x="272" y="90"/>
                  </a:lnTo>
                  <a:lnTo>
                    <a:pt x="227" y="181"/>
                  </a:lnTo>
                  <a:lnTo>
                    <a:pt x="0" y="181"/>
                  </a:lnTo>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12308" name="Freeform 33"/>
            <p:cNvSpPr>
              <a:spLocks/>
            </p:cNvSpPr>
            <p:nvPr/>
          </p:nvSpPr>
          <p:spPr bwMode="auto">
            <a:xfrm>
              <a:off x="2698" y="3294"/>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127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12309" name="Freeform 34"/>
            <p:cNvSpPr>
              <a:spLocks/>
            </p:cNvSpPr>
            <p:nvPr/>
          </p:nvSpPr>
          <p:spPr bwMode="auto">
            <a:xfrm>
              <a:off x="2699" y="2840"/>
              <a:ext cx="157" cy="688"/>
            </a:xfrm>
            <a:custGeom>
              <a:avLst/>
              <a:gdLst>
                <a:gd name="T0" fmla="*/ 0 w 157"/>
                <a:gd name="T1" fmla="*/ 0 h 688"/>
                <a:gd name="T2" fmla="*/ 45 w 157"/>
                <a:gd name="T3" fmla="*/ 190 h 688"/>
                <a:gd name="T4" fmla="*/ 137 w 157"/>
                <a:gd name="T5" fmla="*/ 158 h 688"/>
                <a:gd name="T6" fmla="*/ 157 w 157"/>
                <a:gd name="T7" fmla="*/ 688 h 688"/>
                <a:gd name="T8" fmla="*/ 0 60000 65536"/>
                <a:gd name="T9" fmla="*/ 0 60000 65536"/>
                <a:gd name="T10" fmla="*/ 0 60000 65536"/>
                <a:gd name="T11" fmla="*/ 0 60000 65536"/>
                <a:gd name="T12" fmla="*/ 0 w 157"/>
                <a:gd name="T13" fmla="*/ 0 h 688"/>
                <a:gd name="T14" fmla="*/ 157 w 157"/>
                <a:gd name="T15" fmla="*/ 688 h 688"/>
              </a:gdLst>
              <a:ahLst/>
              <a:cxnLst>
                <a:cxn ang="T8">
                  <a:pos x="T0" y="T1"/>
                </a:cxn>
                <a:cxn ang="T9">
                  <a:pos x="T2" y="T3"/>
                </a:cxn>
                <a:cxn ang="T10">
                  <a:pos x="T4" y="T5"/>
                </a:cxn>
                <a:cxn ang="T11">
                  <a:pos x="T6" y="T7"/>
                </a:cxn>
              </a:cxnLst>
              <a:rect l="T12" t="T13" r="T14" b="T15"/>
              <a:pathLst>
                <a:path w="157" h="688">
                  <a:moveTo>
                    <a:pt x="0" y="0"/>
                  </a:moveTo>
                  <a:cubicBezTo>
                    <a:pt x="7" y="32"/>
                    <a:pt x="22" y="164"/>
                    <a:pt x="45" y="190"/>
                  </a:cubicBezTo>
                  <a:cubicBezTo>
                    <a:pt x="68" y="216"/>
                    <a:pt x="118" y="75"/>
                    <a:pt x="137" y="158"/>
                  </a:cubicBezTo>
                  <a:cubicBezTo>
                    <a:pt x="156" y="241"/>
                    <a:pt x="153" y="578"/>
                    <a:pt x="157" y="688"/>
                  </a:cubicBezTo>
                </a:path>
              </a:pathLst>
            </a:custGeom>
            <a:noFill/>
            <a:ln w="12700" cmpd="sng">
              <a:solidFill>
                <a:srgbClr val="FF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12310" name="Freeform 35"/>
            <p:cNvSpPr>
              <a:spLocks/>
            </p:cNvSpPr>
            <p:nvPr/>
          </p:nvSpPr>
          <p:spPr bwMode="auto">
            <a:xfrm>
              <a:off x="4966" y="3566"/>
              <a:ext cx="136" cy="182"/>
            </a:xfrm>
            <a:custGeom>
              <a:avLst/>
              <a:gdLst>
                <a:gd name="T0" fmla="*/ 136 w 136"/>
                <a:gd name="T1" fmla="*/ 0 h 182"/>
                <a:gd name="T2" fmla="*/ 45 w 136"/>
                <a:gd name="T3" fmla="*/ 0 h 182"/>
                <a:gd name="T4" fmla="*/ 0 w 136"/>
                <a:gd name="T5" fmla="*/ 91 h 182"/>
                <a:gd name="T6" fmla="*/ 45 w 136"/>
                <a:gd name="T7" fmla="*/ 182 h 182"/>
                <a:gd name="T8" fmla="*/ 136 w 136"/>
                <a:gd name="T9" fmla="*/ 182 h 182"/>
                <a:gd name="T10" fmla="*/ 0 60000 65536"/>
                <a:gd name="T11" fmla="*/ 0 60000 65536"/>
                <a:gd name="T12" fmla="*/ 0 60000 65536"/>
                <a:gd name="T13" fmla="*/ 0 60000 65536"/>
                <a:gd name="T14" fmla="*/ 0 60000 65536"/>
                <a:gd name="T15" fmla="*/ 0 w 136"/>
                <a:gd name="T16" fmla="*/ 0 h 182"/>
                <a:gd name="T17" fmla="*/ 136 w 136"/>
                <a:gd name="T18" fmla="*/ 182 h 182"/>
              </a:gdLst>
              <a:ahLst/>
              <a:cxnLst>
                <a:cxn ang="T10">
                  <a:pos x="T0" y="T1"/>
                </a:cxn>
                <a:cxn ang="T11">
                  <a:pos x="T2" y="T3"/>
                </a:cxn>
                <a:cxn ang="T12">
                  <a:pos x="T4" y="T5"/>
                </a:cxn>
                <a:cxn ang="T13">
                  <a:pos x="T6" y="T7"/>
                </a:cxn>
                <a:cxn ang="T14">
                  <a:pos x="T8" y="T9"/>
                </a:cxn>
              </a:cxnLst>
              <a:rect l="T15" t="T16" r="T17" b="T18"/>
              <a:pathLst>
                <a:path w="136" h="182">
                  <a:moveTo>
                    <a:pt x="136" y="0"/>
                  </a:moveTo>
                  <a:lnTo>
                    <a:pt x="45" y="0"/>
                  </a:lnTo>
                  <a:lnTo>
                    <a:pt x="0" y="91"/>
                  </a:lnTo>
                  <a:lnTo>
                    <a:pt x="45" y="182"/>
                  </a:lnTo>
                  <a:lnTo>
                    <a:pt x="136" y="182"/>
                  </a:lnTo>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12311" name="Freeform 36"/>
            <p:cNvSpPr>
              <a:spLocks/>
            </p:cNvSpPr>
            <p:nvPr/>
          </p:nvSpPr>
          <p:spPr bwMode="auto">
            <a:xfrm>
              <a:off x="4241" y="3203"/>
              <a:ext cx="862" cy="182"/>
            </a:xfrm>
            <a:custGeom>
              <a:avLst/>
              <a:gdLst>
                <a:gd name="T0" fmla="*/ 862 w 862"/>
                <a:gd name="T1" fmla="*/ 0 h 182"/>
                <a:gd name="T2" fmla="*/ 46 w 862"/>
                <a:gd name="T3" fmla="*/ 0 h 182"/>
                <a:gd name="T4" fmla="*/ 0 w 862"/>
                <a:gd name="T5" fmla="*/ 91 h 182"/>
                <a:gd name="T6" fmla="*/ 46 w 862"/>
                <a:gd name="T7" fmla="*/ 182 h 182"/>
                <a:gd name="T8" fmla="*/ 862 w 862"/>
                <a:gd name="T9" fmla="*/ 182 h 182"/>
                <a:gd name="T10" fmla="*/ 0 60000 65536"/>
                <a:gd name="T11" fmla="*/ 0 60000 65536"/>
                <a:gd name="T12" fmla="*/ 0 60000 65536"/>
                <a:gd name="T13" fmla="*/ 0 60000 65536"/>
                <a:gd name="T14" fmla="*/ 0 60000 65536"/>
                <a:gd name="T15" fmla="*/ 0 w 862"/>
                <a:gd name="T16" fmla="*/ 0 h 182"/>
                <a:gd name="T17" fmla="*/ 862 w 862"/>
                <a:gd name="T18" fmla="*/ 182 h 182"/>
              </a:gdLst>
              <a:ahLst/>
              <a:cxnLst>
                <a:cxn ang="T10">
                  <a:pos x="T0" y="T1"/>
                </a:cxn>
                <a:cxn ang="T11">
                  <a:pos x="T2" y="T3"/>
                </a:cxn>
                <a:cxn ang="T12">
                  <a:pos x="T4" y="T5"/>
                </a:cxn>
                <a:cxn ang="T13">
                  <a:pos x="T6" y="T7"/>
                </a:cxn>
                <a:cxn ang="T14">
                  <a:pos x="T8" y="T9"/>
                </a:cxn>
              </a:cxnLst>
              <a:rect l="T15" t="T16" r="T17" b="T18"/>
              <a:pathLst>
                <a:path w="862" h="182">
                  <a:moveTo>
                    <a:pt x="862" y="0"/>
                  </a:moveTo>
                  <a:lnTo>
                    <a:pt x="46" y="0"/>
                  </a:lnTo>
                  <a:lnTo>
                    <a:pt x="0" y="91"/>
                  </a:lnTo>
                  <a:lnTo>
                    <a:pt x="46" y="182"/>
                  </a:lnTo>
                  <a:lnTo>
                    <a:pt x="862" y="182"/>
                  </a:lnTo>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12312" name="Line 37"/>
            <p:cNvSpPr>
              <a:spLocks noChangeShapeType="1"/>
            </p:cNvSpPr>
            <p:nvPr/>
          </p:nvSpPr>
          <p:spPr bwMode="auto">
            <a:xfrm>
              <a:off x="2698" y="2478"/>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3" name="Line 38"/>
            <p:cNvSpPr>
              <a:spLocks noChangeShapeType="1"/>
            </p:cNvSpPr>
            <p:nvPr/>
          </p:nvSpPr>
          <p:spPr bwMode="auto">
            <a:xfrm>
              <a:off x="2698"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4" name="Line 39"/>
            <p:cNvSpPr>
              <a:spLocks noChangeShapeType="1"/>
            </p:cNvSpPr>
            <p:nvPr/>
          </p:nvSpPr>
          <p:spPr bwMode="auto">
            <a:xfrm>
              <a:off x="3242"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5" name="Line 40"/>
            <p:cNvSpPr>
              <a:spLocks noChangeShapeType="1"/>
            </p:cNvSpPr>
            <p:nvPr/>
          </p:nvSpPr>
          <p:spPr bwMode="auto">
            <a:xfrm>
              <a:off x="3242" y="2659"/>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6" name="Line 41"/>
            <p:cNvSpPr>
              <a:spLocks noChangeShapeType="1"/>
            </p:cNvSpPr>
            <p:nvPr/>
          </p:nvSpPr>
          <p:spPr bwMode="auto">
            <a:xfrm>
              <a:off x="2517" y="2659"/>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7" name="Line 42"/>
            <p:cNvSpPr>
              <a:spLocks noChangeShapeType="1"/>
            </p:cNvSpPr>
            <p:nvPr/>
          </p:nvSpPr>
          <p:spPr bwMode="auto">
            <a:xfrm>
              <a:off x="3787" y="2478"/>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8" name="Line 43"/>
            <p:cNvSpPr>
              <a:spLocks noChangeShapeType="1"/>
            </p:cNvSpPr>
            <p:nvPr/>
          </p:nvSpPr>
          <p:spPr bwMode="auto">
            <a:xfrm>
              <a:off x="3787"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9" name="Line 44"/>
            <p:cNvSpPr>
              <a:spLocks noChangeShapeType="1"/>
            </p:cNvSpPr>
            <p:nvPr/>
          </p:nvSpPr>
          <p:spPr bwMode="auto">
            <a:xfrm>
              <a:off x="4331"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0" name="Line 45"/>
            <p:cNvSpPr>
              <a:spLocks noChangeShapeType="1"/>
            </p:cNvSpPr>
            <p:nvPr/>
          </p:nvSpPr>
          <p:spPr bwMode="auto">
            <a:xfrm>
              <a:off x="4331" y="2659"/>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1" name="Line 46"/>
            <p:cNvSpPr>
              <a:spLocks noChangeShapeType="1"/>
            </p:cNvSpPr>
            <p:nvPr/>
          </p:nvSpPr>
          <p:spPr bwMode="auto">
            <a:xfrm>
              <a:off x="4875"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2" name="Line 47"/>
            <p:cNvSpPr>
              <a:spLocks noChangeShapeType="1"/>
            </p:cNvSpPr>
            <p:nvPr/>
          </p:nvSpPr>
          <p:spPr bwMode="auto">
            <a:xfrm flipV="1">
              <a:off x="4876" y="2477"/>
              <a:ext cx="227"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3" name="Text Box 48"/>
            <p:cNvSpPr txBox="1">
              <a:spLocks noChangeArrowheads="1"/>
            </p:cNvSpPr>
            <p:nvPr/>
          </p:nvSpPr>
          <p:spPr bwMode="auto">
            <a:xfrm>
              <a:off x="2140" y="2481"/>
              <a:ext cx="3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Clk</a:t>
              </a:r>
              <a:endParaRPr lang="en-AU" altLang="zh-TW" sz="2000">
                <a:latin typeface="+mn-lt"/>
              </a:endParaRPr>
            </a:p>
          </p:txBody>
        </p:sp>
        <p:sp>
          <p:nvSpPr>
            <p:cNvPr id="12324" name="Freeform 49"/>
            <p:cNvSpPr>
              <a:spLocks/>
            </p:cNvSpPr>
            <p:nvPr/>
          </p:nvSpPr>
          <p:spPr bwMode="auto">
            <a:xfrm>
              <a:off x="2789" y="3566"/>
              <a:ext cx="2178" cy="182"/>
            </a:xfrm>
            <a:custGeom>
              <a:avLst/>
              <a:gdLst>
                <a:gd name="T0" fmla="*/ 0 w 2178"/>
                <a:gd name="T1" fmla="*/ 91 h 182"/>
                <a:gd name="T2" fmla="*/ 46 w 2178"/>
                <a:gd name="T3" fmla="*/ 0 h 182"/>
                <a:gd name="T4" fmla="*/ 2132 w 2178"/>
                <a:gd name="T5" fmla="*/ 0 h 182"/>
                <a:gd name="T6" fmla="*/ 2178 w 2178"/>
                <a:gd name="T7" fmla="*/ 91 h 182"/>
                <a:gd name="T8" fmla="*/ 2132 w 2178"/>
                <a:gd name="T9" fmla="*/ 182 h 182"/>
                <a:gd name="T10" fmla="*/ 46 w 2178"/>
                <a:gd name="T11" fmla="*/ 182 h 182"/>
                <a:gd name="T12" fmla="*/ 0 w 2178"/>
                <a:gd name="T13" fmla="*/ 91 h 182"/>
                <a:gd name="T14" fmla="*/ 0 60000 65536"/>
                <a:gd name="T15" fmla="*/ 0 60000 65536"/>
                <a:gd name="T16" fmla="*/ 0 60000 65536"/>
                <a:gd name="T17" fmla="*/ 0 60000 65536"/>
                <a:gd name="T18" fmla="*/ 0 60000 65536"/>
                <a:gd name="T19" fmla="*/ 0 60000 65536"/>
                <a:gd name="T20" fmla="*/ 0 60000 65536"/>
                <a:gd name="T21" fmla="*/ 0 w 2178"/>
                <a:gd name="T22" fmla="*/ 0 h 182"/>
                <a:gd name="T23" fmla="*/ 2178 w 2178"/>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8" h="182">
                  <a:moveTo>
                    <a:pt x="0" y="91"/>
                  </a:moveTo>
                  <a:lnTo>
                    <a:pt x="46" y="0"/>
                  </a:lnTo>
                  <a:lnTo>
                    <a:pt x="2132" y="0"/>
                  </a:lnTo>
                  <a:lnTo>
                    <a:pt x="2178" y="91"/>
                  </a:lnTo>
                  <a:lnTo>
                    <a:pt x="2132" y="182"/>
                  </a:lnTo>
                  <a:lnTo>
                    <a:pt x="46" y="182"/>
                  </a:lnTo>
                  <a:lnTo>
                    <a:pt x="0" y="91"/>
                  </a:lnTo>
                  <a:close/>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12325" name="Freeform 50"/>
            <p:cNvSpPr>
              <a:spLocks/>
            </p:cNvSpPr>
            <p:nvPr/>
          </p:nvSpPr>
          <p:spPr bwMode="auto">
            <a:xfrm>
              <a:off x="4875" y="3294"/>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127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12326" name="Freeform 51"/>
            <p:cNvSpPr>
              <a:spLocks/>
            </p:cNvSpPr>
            <p:nvPr/>
          </p:nvSpPr>
          <p:spPr bwMode="auto">
            <a:xfrm>
              <a:off x="4876" y="2840"/>
              <a:ext cx="157" cy="688"/>
            </a:xfrm>
            <a:custGeom>
              <a:avLst/>
              <a:gdLst>
                <a:gd name="T0" fmla="*/ 0 w 157"/>
                <a:gd name="T1" fmla="*/ 0 h 688"/>
                <a:gd name="T2" fmla="*/ 45 w 157"/>
                <a:gd name="T3" fmla="*/ 190 h 688"/>
                <a:gd name="T4" fmla="*/ 137 w 157"/>
                <a:gd name="T5" fmla="*/ 158 h 688"/>
                <a:gd name="T6" fmla="*/ 157 w 157"/>
                <a:gd name="T7" fmla="*/ 688 h 688"/>
                <a:gd name="T8" fmla="*/ 0 60000 65536"/>
                <a:gd name="T9" fmla="*/ 0 60000 65536"/>
                <a:gd name="T10" fmla="*/ 0 60000 65536"/>
                <a:gd name="T11" fmla="*/ 0 60000 65536"/>
                <a:gd name="T12" fmla="*/ 0 w 157"/>
                <a:gd name="T13" fmla="*/ 0 h 688"/>
                <a:gd name="T14" fmla="*/ 157 w 157"/>
                <a:gd name="T15" fmla="*/ 688 h 688"/>
              </a:gdLst>
              <a:ahLst/>
              <a:cxnLst>
                <a:cxn ang="T8">
                  <a:pos x="T0" y="T1"/>
                </a:cxn>
                <a:cxn ang="T9">
                  <a:pos x="T2" y="T3"/>
                </a:cxn>
                <a:cxn ang="T10">
                  <a:pos x="T4" y="T5"/>
                </a:cxn>
                <a:cxn ang="T11">
                  <a:pos x="T6" y="T7"/>
                </a:cxn>
              </a:cxnLst>
              <a:rect l="T12" t="T13" r="T14" b="T15"/>
              <a:pathLst>
                <a:path w="157" h="688">
                  <a:moveTo>
                    <a:pt x="0" y="0"/>
                  </a:moveTo>
                  <a:cubicBezTo>
                    <a:pt x="7" y="32"/>
                    <a:pt x="22" y="164"/>
                    <a:pt x="45" y="190"/>
                  </a:cubicBezTo>
                  <a:cubicBezTo>
                    <a:pt x="68" y="216"/>
                    <a:pt x="118" y="75"/>
                    <a:pt x="137" y="158"/>
                  </a:cubicBezTo>
                  <a:cubicBezTo>
                    <a:pt x="156" y="241"/>
                    <a:pt x="153" y="578"/>
                    <a:pt x="157" y="688"/>
                  </a:cubicBezTo>
                </a:path>
              </a:pathLst>
            </a:custGeom>
            <a:noFill/>
            <a:ln w="12700" cmpd="sng">
              <a:solidFill>
                <a:srgbClr val="FF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12327" name="Line 17"/>
            <p:cNvSpPr>
              <a:spLocks noChangeShapeType="1"/>
            </p:cNvSpPr>
            <p:nvPr/>
          </p:nvSpPr>
          <p:spPr bwMode="auto">
            <a:xfrm>
              <a:off x="2698" y="2387"/>
              <a:ext cx="0" cy="14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8" name="Line 18"/>
            <p:cNvSpPr>
              <a:spLocks noChangeShapeType="1"/>
            </p:cNvSpPr>
            <p:nvPr/>
          </p:nvSpPr>
          <p:spPr bwMode="auto">
            <a:xfrm>
              <a:off x="3787" y="2387"/>
              <a:ext cx="0" cy="14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9" name="Line 19"/>
            <p:cNvSpPr>
              <a:spLocks noChangeShapeType="1"/>
            </p:cNvSpPr>
            <p:nvPr/>
          </p:nvSpPr>
          <p:spPr bwMode="auto">
            <a:xfrm>
              <a:off x="4875" y="2387"/>
              <a:ext cx="1" cy="14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84497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fr-FR" altLang="zh-TW" dirty="0"/>
              <a:t>Problem statement and logic review (Sec. 4.1, 4.2)</a:t>
            </a:r>
          </a:p>
          <a:p>
            <a:r>
              <a:rPr lang="en-US" altLang="zh-TW" dirty="0"/>
              <a:t>Building a simple RISC-V processor with </a:t>
            </a:r>
            <a:r>
              <a:rPr lang="en-US" altLang="zh-TW" dirty="0" err="1"/>
              <a:t>datapath</a:t>
            </a:r>
            <a:r>
              <a:rPr lang="en-US" altLang="zh-TW" dirty="0"/>
              <a:t> and control (Sec. 4.3, 4.4)</a:t>
            </a:r>
          </a:p>
          <a:p>
            <a:r>
              <a:rPr lang="en-US" altLang="zh-TW" dirty="0"/>
              <a:t>Building a pipelined RISC-V processor with </a:t>
            </a:r>
            <a:r>
              <a:rPr lang="en-US" altLang="zh-TW" dirty="0" err="1"/>
              <a:t>datapath</a:t>
            </a:r>
            <a:r>
              <a:rPr lang="en-US" altLang="zh-TW" dirty="0"/>
              <a:t> and control (Sec. 4.5, 4.6)</a:t>
            </a:r>
          </a:p>
          <a:p>
            <a:r>
              <a:rPr lang="en-US" altLang="zh-TW" dirty="0"/>
              <a:t>Dealing hazards in pipelined processor: data and control hazards (Sec. 4.7, 4.8)</a:t>
            </a:r>
          </a:p>
          <a:p>
            <a:r>
              <a:rPr lang="en-US" altLang="zh-TW" dirty="0"/>
              <a:t>Handling exceptions (Sec. 4.9)</a:t>
            </a:r>
          </a:p>
          <a:p>
            <a:r>
              <a:rPr lang="en-US" altLang="zh-TW" dirty="0">
                <a:solidFill>
                  <a:schemeClr val="bg1">
                    <a:lumMod val="65000"/>
                  </a:schemeClr>
                </a:solidFill>
              </a:rPr>
              <a:t>More advanced topics: parallelism via instructions, ARM Cortex-A53 and Intel Core i7 Pipelines, instruction-level parallelism  (Sec. 4.10, 4.11, 4.12)</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a:t>
            </a:fld>
            <a:endParaRPr lang="zh-TW" altLang="zh-TW"/>
          </a:p>
        </p:txBody>
      </p:sp>
    </p:spTree>
    <p:extLst>
      <p:ext uri="{BB962C8B-B14F-4D97-AF65-F5344CB8AC3E}">
        <p14:creationId xmlns:p14="http://schemas.microsoft.com/office/powerpoint/2010/main" val="17382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zh-TW"/>
              <a:t>Clocking Methodology</a:t>
            </a:r>
            <a:endParaRPr lang="en-AU" altLang="zh-TW"/>
          </a:p>
        </p:txBody>
      </p:sp>
      <p:sp>
        <p:nvSpPr>
          <p:cNvPr id="13316" name="Rectangle 3"/>
          <p:cNvSpPr>
            <a:spLocks noGrp="1" noChangeArrowheads="1"/>
          </p:cNvSpPr>
          <p:nvPr>
            <p:ph type="body" idx="1"/>
          </p:nvPr>
        </p:nvSpPr>
        <p:spPr/>
        <p:txBody>
          <a:bodyPr/>
          <a:lstStyle/>
          <a:p>
            <a:r>
              <a:rPr lang="en-US" altLang="zh-TW" dirty="0"/>
              <a:t>Combinational logic transforms data during clock cycles</a:t>
            </a:r>
          </a:p>
          <a:p>
            <a:pPr lvl="1"/>
            <a:r>
              <a:rPr lang="en-US" altLang="zh-TW" dirty="0"/>
              <a:t>Between clock edges if </a:t>
            </a:r>
            <a:r>
              <a:rPr lang="en-US" altLang="zh-TW" i="1" dirty="0"/>
              <a:t>edge-triggered</a:t>
            </a:r>
          </a:p>
          <a:p>
            <a:pPr lvl="1"/>
            <a:r>
              <a:rPr lang="en-US" altLang="zh-TW" dirty="0"/>
              <a:t>Input from state elements, output to state element</a:t>
            </a:r>
          </a:p>
          <a:p>
            <a:pPr lvl="1"/>
            <a:r>
              <a:rPr lang="en-US" altLang="zh-TW" dirty="0"/>
              <a:t>Longest delay determines clock period</a:t>
            </a:r>
            <a:endParaRPr lang="en-AU" altLang="zh-TW" dirty="0"/>
          </a:p>
        </p:txBody>
      </p:sp>
      <p:pic>
        <p:nvPicPr>
          <p:cNvPr id="13317" name="Picture 6" descr="f04-0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7" y="4993735"/>
            <a:ext cx="4395103" cy="1027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7" descr="f04-03-P3744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157" y="3284984"/>
            <a:ext cx="5367613"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p:cNvSpPr txBox="1"/>
          <p:nvPr/>
        </p:nvSpPr>
        <p:spPr>
          <a:xfrm>
            <a:off x="6413527" y="3846239"/>
            <a:ext cx="1074333" cy="461665"/>
          </a:xfrm>
          <a:prstGeom prst="rect">
            <a:avLst/>
          </a:prstGeom>
          <a:noFill/>
        </p:spPr>
        <p:txBody>
          <a:bodyPr wrap="none" rtlCol="0">
            <a:spAutoFit/>
          </a:bodyPr>
          <a:lstStyle/>
          <a:p>
            <a:pPr marL="0"/>
            <a:r>
              <a:rPr lang="en-US" altLang="zh-TW" dirty="0">
                <a:latin typeface="+mn-lt"/>
              </a:rPr>
              <a:t>Fig. 4.3</a:t>
            </a:r>
            <a:endParaRPr lang="zh-TW" altLang="en-US" dirty="0">
              <a:latin typeface="+mn-lt"/>
            </a:endParaRPr>
          </a:p>
        </p:txBody>
      </p:sp>
      <p:sp>
        <p:nvSpPr>
          <p:cNvPr id="7" name="文字方塊 6"/>
          <p:cNvSpPr txBox="1"/>
          <p:nvPr/>
        </p:nvSpPr>
        <p:spPr>
          <a:xfrm>
            <a:off x="2627784" y="5480301"/>
            <a:ext cx="1074333" cy="461665"/>
          </a:xfrm>
          <a:prstGeom prst="rect">
            <a:avLst/>
          </a:prstGeom>
          <a:noFill/>
        </p:spPr>
        <p:txBody>
          <a:bodyPr wrap="none" rtlCol="0">
            <a:spAutoFit/>
          </a:bodyPr>
          <a:lstStyle/>
          <a:p>
            <a:pPr marL="0"/>
            <a:r>
              <a:rPr lang="en-US" altLang="zh-TW" dirty="0">
                <a:latin typeface="+mn-lt"/>
              </a:rPr>
              <a:t>Fig. 4.4</a:t>
            </a:r>
            <a:endParaRPr lang="zh-TW" altLang="en-US" dirty="0">
              <a:latin typeface="+mn-lt"/>
            </a:endParaRPr>
          </a:p>
        </p:txBody>
      </p:sp>
      <p:sp>
        <p:nvSpPr>
          <p:cNvPr id="8" name="Freeform 33"/>
          <p:cNvSpPr>
            <a:spLocks/>
          </p:cNvSpPr>
          <p:nvPr/>
        </p:nvSpPr>
        <p:spPr bwMode="auto">
          <a:xfrm>
            <a:off x="1835696" y="4005064"/>
            <a:ext cx="216024" cy="30284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12700" cmpd="sng">
            <a:solidFill>
              <a:srgbClr val="FF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9" name="Freeform 33"/>
          <p:cNvSpPr>
            <a:spLocks/>
          </p:cNvSpPr>
          <p:nvPr/>
        </p:nvSpPr>
        <p:spPr bwMode="auto">
          <a:xfrm>
            <a:off x="5436096" y="4030223"/>
            <a:ext cx="216024" cy="30284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12700" cmpd="sng">
            <a:solidFill>
              <a:srgbClr val="FF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 name="直線圖說文字 1 2"/>
          <p:cNvSpPr/>
          <p:nvPr/>
        </p:nvSpPr>
        <p:spPr bwMode="auto">
          <a:xfrm>
            <a:off x="7297257" y="4372508"/>
            <a:ext cx="1728192" cy="556623"/>
          </a:xfrm>
          <a:prstGeom prst="borderCallout1">
            <a:avLst>
              <a:gd name="adj1" fmla="val 48439"/>
              <a:gd name="adj2" fmla="val -683"/>
              <a:gd name="adj3" fmla="val 114479"/>
              <a:gd name="adj4" fmla="val -23671"/>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No race if edge-triggered </a:t>
            </a:r>
            <a:endParaRPr lang="zh-TW" altLang="en-US" sz="2000" i="1"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19</a:t>
            </a:fld>
            <a:endParaRPr lang="zh-TW" altLang="zh-TW"/>
          </a:p>
        </p:txBody>
      </p:sp>
    </p:spTree>
    <p:extLst>
      <p:ext uri="{BB962C8B-B14F-4D97-AF65-F5344CB8AC3E}">
        <p14:creationId xmlns:p14="http://schemas.microsoft.com/office/powerpoint/2010/main" val="314777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Notes on Instruction Execution</a:t>
            </a:r>
            <a:endParaRPr lang="zh-TW" altLang="en-US" dirty="0"/>
          </a:p>
        </p:txBody>
      </p:sp>
      <p:sp>
        <p:nvSpPr>
          <p:cNvPr id="3" name="內容版面配置區 2"/>
          <p:cNvSpPr>
            <a:spLocks noGrp="1"/>
          </p:cNvSpPr>
          <p:nvPr>
            <p:ph idx="1"/>
          </p:nvPr>
        </p:nvSpPr>
        <p:spPr/>
        <p:txBody>
          <a:bodyPr/>
          <a:lstStyle/>
          <a:p>
            <a:r>
              <a:rPr lang="en-US" altLang="zh-TW" dirty="0"/>
              <a:t>The processor is a big sequential circuit</a:t>
            </a:r>
          </a:p>
          <a:p>
            <a:pPr lvl="2"/>
            <a:endParaRPr lang="en-US" altLang="zh-TW" dirty="0"/>
          </a:p>
          <a:p>
            <a:r>
              <a:rPr lang="en-US" altLang="zh-TW" dirty="0"/>
              <a:t>For simplified implementation of the RISC-V processor (one cycle/instruction), all steps for executing an instruction are performed within one big clock cycle</a:t>
            </a:r>
          </a:p>
          <a:p>
            <a:pPr lvl="1"/>
            <a:r>
              <a:rPr lang="en-US" altLang="zh-TW" dirty="0"/>
              <a:t>No matter whether the instruction takes 3, 4, or 5 steps</a:t>
            </a:r>
          </a:p>
          <a:p>
            <a:pPr lvl="1"/>
            <a:r>
              <a:rPr lang="en-US" altLang="zh-TW" dirty="0">
                <a:solidFill>
                  <a:srgbClr val="0000FF"/>
                </a:solidFill>
              </a:rPr>
              <a:t>Register/memory behaves like a combinational circuit if it is read not written</a:t>
            </a:r>
          </a:p>
          <a:p>
            <a:pPr lvl="2"/>
            <a:endParaRPr lang="en-US" altLang="zh-TW" dirty="0"/>
          </a:p>
          <a:p>
            <a:r>
              <a:rPr lang="en-US" altLang="zh-TW" dirty="0"/>
              <a:t>Write register/memory occurs only after the last step</a:t>
            </a:r>
          </a:p>
          <a:p>
            <a:pPr lvl="1"/>
            <a:r>
              <a:rPr lang="en-US" altLang="zh-TW" dirty="0"/>
              <a:t>Recall edge-triggered update of state elements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20</a:t>
            </a:fld>
            <a:endParaRPr lang="zh-TW" altLang="zh-TW"/>
          </a:p>
        </p:txBody>
      </p:sp>
    </p:spTree>
    <p:extLst>
      <p:ext uri="{BB962C8B-B14F-4D97-AF65-F5344CB8AC3E}">
        <p14:creationId xmlns:p14="http://schemas.microsoft.com/office/powerpoint/2010/main" val="4173945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fr-FR" altLang="zh-TW" dirty="0"/>
              <a:t>Problem statement and logic review (Sec. 4.1, 4.2)</a:t>
            </a:r>
          </a:p>
          <a:p>
            <a:r>
              <a:rPr lang="en-US" altLang="zh-TW" dirty="0">
                <a:solidFill>
                  <a:srgbClr val="FF0000"/>
                </a:solidFill>
              </a:rPr>
              <a:t>Building a simple RISC-V processor with </a:t>
            </a:r>
            <a:r>
              <a:rPr lang="en-US" altLang="zh-TW" dirty="0" err="1">
                <a:solidFill>
                  <a:srgbClr val="FF0000"/>
                </a:solidFill>
              </a:rPr>
              <a:t>datapath</a:t>
            </a:r>
            <a:r>
              <a:rPr lang="en-US" altLang="zh-TW" dirty="0">
                <a:solidFill>
                  <a:srgbClr val="FF0000"/>
                </a:solidFill>
              </a:rPr>
              <a:t> and control (Sec. 4.3, 4.4)</a:t>
            </a:r>
          </a:p>
          <a:p>
            <a:r>
              <a:rPr lang="en-US" altLang="zh-TW" dirty="0"/>
              <a:t>Building a pipelined RISC-V processor with </a:t>
            </a:r>
            <a:r>
              <a:rPr lang="en-US" altLang="zh-TW" dirty="0" err="1"/>
              <a:t>datapath</a:t>
            </a:r>
            <a:r>
              <a:rPr lang="en-US" altLang="zh-TW" dirty="0"/>
              <a:t> and control (Sec. 4.5, 4.6)</a:t>
            </a:r>
          </a:p>
          <a:p>
            <a:r>
              <a:rPr lang="en-US" altLang="zh-TW" dirty="0"/>
              <a:t>Dealing hazards in pipelined processor: data and control hazards (Sec. 4.7, 4.8)</a:t>
            </a:r>
          </a:p>
          <a:p>
            <a:r>
              <a:rPr lang="en-US" altLang="zh-TW" dirty="0"/>
              <a:t>Handling exceptions (Sec. 4.9)</a:t>
            </a:r>
          </a:p>
          <a:p>
            <a:r>
              <a:rPr lang="en-US" altLang="zh-TW" dirty="0">
                <a:solidFill>
                  <a:schemeClr val="bg1">
                    <a:lumMod val="65000"/>
                  </a:schemeClr>
                </a:solidFill>
              </a:rPr>
              <a:t>More advanced topics: parallelism via instructions, ARM Cortex-A53 and Intel Core i7 Pipelines, instruction-level parallelism  (Sec. 4.10, 4.11, 4.12)</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21</a:t>
            </a:fld>
            <a:endParaRPr lang="zh-TW" altLang="zh-TW"/>
          </a:p>
        </p:txBody>
      </p:sp>
    </p:spTree>
    <p:extLst>
      <p:ext uri="{BB962C8B-B14F-4D97-AF65-F5344CB8AC3E}">
        <p14:creationId xmlns:p14="http://schemas.microsoft.com/office/powerpoint/2010/main" val="3106971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TW"/>
              <a:t>Building a Datapath</a:t>
            </a:r>
            <a:endParaRPr lang="en-AU" altLang="zh-TW">
              <a:ea typeface="新細明體" panose="02020500000000000000" pitchFamily="18" charset="-120"/>
            </a:endParaRPr>
          </a:p>
        </p:txBody>
      </p:sp>
      <p:sp>
        <p:nvSpPr>
          <p:cNvPr id="14340" name="Rectangle 3"/>
          <p:cNvSpPr>
            <a:spLocks noGrp="1" noChangeArrowheads="1"/>
          </p:cNvSpPr>
          <p:nvPr>
            <p:ph type="body" idx="1"/>
          </p:nvPr>
        </p:nvSpPr>
        <p:spPr/>
        <p:txBody>
          <a:bodyPr/>
          <a:lstStyle/>
          <a:p>
            <a:pPr eaLnBrk="1" hangingPunct="1"/>
            <a:r>
              <a:rPr lang="en-US" altLang="zh-TW" i="1" dirty="0" err="1"/>
              <a:t>Datapath</a:t>
            </a:r>
            <a:endParaRPr lang="en-US" altLang="zh-TW" i="1" dirty="0"/>
          </a:p>
          <a:p>
            <a:pPr lvl="1" eaLnBrk="1" hangingPunct="1"/>
            <a:r>
              <a:rPr lang="en-US" altLang="zh-TW" dirty="0"/>
              <a:t>Elements that process data and addresses in the CPU</a:t>
            </a:r>
          </a:p>
          <a:p>
            <a:pPr lvl="2" eaLnBrk="1" hangingPunct="1"/>
            <a:r>
              <a:rPr lang="en-US" altLang="zh-TW" dirty="0"/>
              <a:t>Registers, ALUs, mux’s, memories, …</a:t>
            </a:r>
          </a:p>
          <a:p>
            <a:pPr eaLnBrk="1" hangingPunct="1"/>
            <a:endParaRPr lang="en-US" altLang="zh-TW" dirty="0"/>
          </a:p>
          <a:p>
            <a:pPr eaLnBrk="1" hangingPunct="1"/>
            <a:r>
              <a:rPr lang="en-US" altLang="zh-TW" dirty="0"/>
              <a:t>We will build a RISC-V </a:t>
            </a:r>
            <a:r>
              <a:rPr lang="en-US" altLang="zh-TW" dirty="0" err="1"/>
              <a:t>datapath</a:t>
            </a:r>
            <a:r>
              <a:rPr lang="en-US" altLang="zh-TW" dirty="0"/>
              <a:t> incrementally for the subset of instructions</a:t>
            </a:r>
          </a:p>
          <a:p>
            <a:pPr lvl="1"/>
            <a:r>
              <a:rPr lang="en-US" altLang="zh-TW" dirty="0"/>
              <a:t>Memory reference: </a:t>
            </a:r>
            <a:r>
              <a:rPr lang="en-US" altLang="zh-TW" b="1" dirty="0" err="1"/>
              <a:t>ld</a:t>
            </a:r>
            <a:r>
              <a:rPr lang="en-US" altLang="zh-TW" dirty="0"/>
              <a:t>, </a:t>
            </a:r>
            <a:r>
              <a:rPr lang="en-US" altLang="zh-TW" b="1" dirty="0" err="1"/>
              <a:t>sd</a:t>
            </a:r>
            <a:endParaRPr lang="en-US" altLang="zh-TW" b="1" dirty="0"/>
          </a:p>
          <a:p>
            <a:pPr lvl="1"/>
            <a:r>
              <a:rPr lang="en-US" altLang="zh-TW" dirty="0"/>
              <a:t>Arithmetic/logical: </a:t>
            </a:r>
            <a:r>
              <a:rPr lang="en-US" altLang="zh-TW" b="1" dirty="0"/>
              <a:t>add</a:t>
            </a:r>
            <a:r>
              <a:rPr lang="en-US" altLang="zh-TW" dirty="0"/>
              <a:t>, </a:t>
            </a:r>
            <a:r>
              <a:rPr lang="en-US" altLang="zh-TW" b="1" dirty="0"/>
              <a:t>sub</a:t>
            </a:r>
            <a:r>
              <a:rPr lang="en-US" altLang="zh-TW" dirty="0"/>
              <a:t>, </a:t>
            </a:r>
            <a:r>
              <a:rPr lang="en-US" altLang="zh-TW" b="1" dirty="0"/>
              <a:t>and</a:t>
            </a:r>
            <a:r>
              <a:rPr lang="en-US" altLang="zh-TW" dirty="0"/>
              <a:t>, </a:t>
            </a:r>
            <a:r>
              <a:rPr lang="en-US" altLang="zh-TW" b="1" dirty="0"/>
              <a:t>or</a:t>
            </a:r>
          </a:p>
          <a:p>
            <a:pPr lvl="1"/>
            <a:r>
              <a:rPr lang="en-US" altLang="zh-TW" dirty="0"/>
              <a:t>Control transfer: </a:t>
            </a:r>
            <a:r>
              <a:rPr lang="en-US" altLang="zh-TW" b="1" dirty="0" err="1"/>
              <a:t>beq</a:t>
            </a:r>
            <a:endParaRPr lang="en-US" altLang="zh-TW" b="1" dirty="0"/>
          </a:p>
          <a:p>
            <a:pPr eaLnBrk="1" hangingPunct="1"/>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22</a:t>
            </a:fld>
            <a:endParaRPr lang="zh-TW" altLang="zh-TW"/>
          </a:p>
        </p:txBody>
      </p:sp>
    </p:spTree>
    <p:extLst>
      <p:ext uri="{BB962C8B-B14F-4D97-AF65-F5344CB8AC3E}">
        <p14:creationId xmlns:p14="http://schemas.microsoft.com/office/powerpoint/2010/main" val="3399544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TW" dirty="0" err="1"/>
              <a:t>Datapath</a:t>
            </a:r>
            <a:r>
              <a:rPr lang="en-US" altLang="zh-TW" dirty="0"/>
              <a:t> for Instruction Fetch</a:t>
            </a:r>
            <a:endParaRPr lang="en-AU" altLang="zh-TW" dirty="0">
              <a:ea typeface="新細明體" panose="02020500000000000000" pitchFamily="18" charset="-120"/>
            </a:endParaRPr>
          </a:p>
        </p:txBody>
      </p:sp>
      <p:sp>
        <p:nvSpPr>
          <p:cNvPr id="2" name="內容版面配置區 1"/>
          <p:cNvSpPr>
            <a:spLocks noGrp="1"/>
          </p:cNvSpPr>
          <p:nvPr>
            <p:ph idx="1"/>
          </p:nvPr>
        </p:nvSpPr>
        <p:spPr/>
        <p:txBody>
          <a:bodyPr/>
          <a:lstStyle/>
          <a:p>
            <a:r>
              <a:rPr lang="en-US" altLang="zh-TW" dirty="0"/>
              <a:t>Recall Step 1 in instruction execution:</a:t>
            </a:r>
          </a:p>
          <a:p>
            <a:pPr lvl="1"/>
            <a:r>
              <a:rPr lang="en-US" altLang="zh-TW" dirty="0">
                <a:solidFill>
                  <a:srgbClr val="FF0000"/>
                </a:solidFill>
              </a:rPr>
              <a:t>Fetch</a:t>
            </a:r>
            <a:r>
              <a:rPr lang="en-US" altLang="zh-TW" dirty="0"/>
              <a:t> next instruction pointed to by </a:t>
            </a:r>
            <a:r>
              <a:rPr lang="en-US" altLang="zh-TW" u="sng" dirty="0"/>
              <a:t>PC</a:t>
            </a:r>
            <a:r>
              <a:rPr lang="en-US" altLang="zh-TW" dirty="0"/>
              <a:t> from </a:t>
            </a:r>
            <a:r>
              <a:rPr lang="en-US" altLang="zh-TW" u="sng" dirty="0"/>
              <a:t>instruction memory</a:t>
            </a:r>
            <a:r>
              <a:rPr lang="en-US" altLang="zh-TW" dirty="0"/>
              <a:t> and perform</a:t>
            </a:r>
            <a:r>
              <a:rPr lang="en-US" altLang="zh-TW" dirty="0">
                <a:sym typeface="Wingdings" panose="05000000000000000000" pitchFamily="2" charset="2"/>
              </a:rPr>
              <a:t> </a:t>
            </a:r>
            <a:r>
              <a:rPr lang="en-US" altLang="zh-TW" u="sng" dirty="0">
                <a:sym typeface="Wingdings" panose="05000000000000000000" pitchFamily="2" charset="2"/>
              </a:rPr>
              <a:t>PC + 4</a:t>
            </a:r>
            <a:endParaRPr lang="zh-TW" altLang="en-US" dirty="0"/>
          </a:p>
          <a:p>
            <a:pPr lvl="1"/>
            <a:endParaRPr lang="zh-TW" altLang="en-US" dirty="0"/>
          </a:p>
        </p:txBody>
      </p:sp>
      <p:pic>
        <p:nvPicPr>
          <p:cNvPr id="15366" name="Picture 6" descr="f04-06-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492896"/>
            <a:ext cx="4567783" cy="356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5508104" y="5648846"/>
            <a:ext cx="1074333" cy="461665"/>
          </a:xfrm>
          <a:prstGeom prst="rect">
            <a:avLst/>
          </a:prstGeom>
          <a:noFill/>
        </p:spPr>
        <p:txBody>
          <a:bodyPr wrap="none" rtlCol="0">
            <a:spAutoFit/>
          </a:bodyPr>
          <a:lstStyle/>
          <a:p>
            <a:pPr marL="0"/>
            <a:r>
              <a:rPr lang="en-US" altLang="zh-TW" dirty="0">
                <a:latin typeface="+mn-lt"/>
              </a:rPr>
              <a:t>Fig. 4.6</a:t>
            </a:r>
            <a:endParaRPr lang="zh-TW" altLang="en-US"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23</a:t>
            </a:fld>
            <a:endParaRPr lang="zh-TW" altLang="zh-TW"/>
          </a:p>
        </p:txBody>
      </p:sp>
      <p:sp>
        <p:nvSpPr>
          <p:cNvPr id="15364" name="AutoShape 4"/>
          <p:cNvSpPr>
            <a:spLocks/>
          </p:cNvSpPr>
          <p:nvPr/>
        </p:nvSpPr>
        <p:spPr bwMode="auto">
          <a:xfrm>
            <a:off x="1133166" y="5252684"/>
            <a:ext cx="1058044" cy="792137"/>
          </a:xfrm>
          <a:prstGeom prst="borderCallout1">
            <a:avLst>
              <a:gd name="adj1" fmla="val 26041"/>
              <a:gd name="adj2" fmla="val 100146"/>
              <a:gd name="adj3" fmla="val -21639"/>
              <a:gd name="adj4" fmla="val 136913"/>
            </a:avLst>
          </a:prstGeom>
          <a:solidFill>
            <a:srgbClr val="FFFF00"/>
          </a:solidFill>
          <a:ln w="9525">
            <a:solidFill>
              <a:schemeClr val="accent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000" dirty="0">
                <a:latin typeface="+mn-lt"/>
              </a:rPr>
              <a:t>64-bit register</a:t>
            </a:r>
            <a:endParaRPr lang="en-AU" altLang="zh-TW" sz="2000" dirty="0">
              <a:latin typeface="+mn-lt"/>
            </a:endParaRPr>
          </a:p>
        </p:txBody>
      </p:sp>
      <p:sp>
        <p:nvSpPr>
          <p:cNvPr id="10" name="Line 7"/>
          <p:cNvSpPr>
            <a:spLocks noChangeShapeType="1"/>
          </p:cNvSpPr>
          <p:nvPr/>
        </p:nvSpPr>
        <p:spPr bwMode="auto">
          <a:xfrm>
            <a:off x="2844000" y="4572000"/>
            <a:ext cx="252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1" name="Line 10"/>
          <p:cNvSpPr>
            <a:spLocks noChangeShapeType="1"/>
          </p:cNvSpPr>
          <p:nvPr/>
        </p:nvSpPr>
        <p:spPr bwMode="auto">
          <a:xfrm>
            <a:off x="3096000" y="2961144"/>
            <a:ext cx="0" cy="162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6" name="Line 18"/>
          <p:cNvSpPr>
            <a:spLocks noChangeShapeType="1"/>
          </p:cNvSpPr>
          <p:nvPr/>
        </p:nvSpPr>
        <p:spPr bwMode="auto">
          <a:xfrm flipH="1">
            <a:off x="2195736" y="2492896"/>
            <a:ext cx="4572000" cy="0"/>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9" name="Line 39"/>
          <p:cNvSpPr>
            <a:spLocks noChangeShapeType="1"/>
          </p:cNvSpPr>
          <p:nvPr/>
        </p:nvSpPr>
        <p:spPr bwMode="auto">
          <a:xfrm flipV="1">
            <a:off x="2208626" y="2492896"/>
            <a:ext cx="0" cy="2052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1" name="Line 36"/>
          <p:cNvSpPr>
            <a:spLocks noChangeShapeType="1"/>
          </p:cNvSpPr>
          <p:nvPr/>
        </p:nvSpPr>
        <p:spPr bwMode="auto">
          <a:xfrm flipH="1" flipV="1">
            <a:off x="2195736" y="4572000"/>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2" name="Line 11"/>
          <p:cNvSpPr>
            <a:spLocks noChangeShapeType="1"/>
          </p:cNvSpPr>
          <p:nvPr/>
        </p:nvSpPr>
        <p:spPr bwMode="auto">
          <a:xfrm flipH="1">
            <a:off x="3092014" y="2961144"/>
            <a:ext cx="252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3" name="Line 17"/>
          <p:cNvSpPr>
            <a:spLocks noChangeShapeType="1"/>
          </p:cNvSpPr>
          <p:nvPr/>
        </p:nvSpPr>
        <p:spPr bwMode="auto">
          <a:xfrm>
            <a:off x="6768000" y="2484000"/>
            <a:ext cx="0" cy="972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5" name="Line 26"/>
          <p:cNvSpPr>
            <a:spLocks noChangeShapeType="1"/>
          </p:cNvSpPr>
          <p:nvPr/>
        </p:nvSpPr>
        <p:spPr bwMode="auto">
          <a:xfrm flipH="1">
            <a:off x="5076056" y="3970428"/>
            <a:ext cx="54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6" name="Line 27"/>
          <p:cNvSpPr>
            <a:spLocks noChangeShapeType="1"/>
          </p:cNvSpPr>
          <p:nvPr/>
        </p:nvSpPr>
        <p:spPr bwMode="auto">
          <a:xfrm flipV="1">
            <a:off x="5602198" y="3464896"/>
            <a:ext cx="769802" cy="495025"/>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7" name="Line 27"/>
          <p:cNvSpPr>
            <a:spLocks noChangeShapeType="1"/>
          </p:cNvSpPr>
          <p:nvPr/>
        </p:nvSpPr>
        <p:spPr bwMode="auto">
          <a:xfrm>
            <a:off x="5602198" y="2950565"/>
            <a:ext cx="770002" cy="478435"/>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8" name="Line 26"/>
          <p:cNvSpPr>
            <a:spLocks noChangeShapeType="1"/>
          </p:cNvSpPr>
          <p:nvPr/>
        </p:nvSpPr>
        <p:spPr bwMode="auto">
          <a:xfrm flipH="1">
            <a:off x="6372000" y="3456000"/>
            <a:ext cx="396000" cy="0"/>
          </a:xfrm>
          <a:prstGeom prst="line">
            <a:avLst/>
          </a:prstGeom>
          <a:noFill/>
          <a:ln w="38100">
            <a:solidFill>
              <a:srgbClr val="FF0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5365" name="AutoShape 5"/>
          <p:cNvSpPr>
            <a:spLocks/>
          </p:cNvSpPr>
          <p:nvPr/>
        </p:nvSpPr>
        <p:spPr bwMode="auto">
          <a:xfrm>
            <a:off x="6415223" y="4126057"/>
            <a:ext cx="1666053" cy="1008360"/>
          </a:xfrm>
          <a:prstGeom prst="borderCallout1">
            <a:avLst>
              <a:gd name="adj1" fmla="val 980"/>
              <a:gd name="adj2" fmla="val -39"/>
              <a:gd name="adj3" fmla="val -25410"/>
              <a:gd name="adj4" fmla="val -22342"/>
            </a:avLst>
          </a:prstGeom>
          <a:solidFill>
            <a:srgbClr val="FFFF00"/>
          </a:solidFill>
          <a:ln w="9525">
            <a:solidFill>
              <a:schemeClr val="accent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000" dirty="0">
                <a:latin typeface="+mn-lt"/>
              </a:rPr>
              <a:t>Increment by 4 for next instruction</a:t>
            </a:r>
            <a:endParaRPr lang="en-AU" altLang="zh-TW" sz="2000" dirty="0">
              <a:latin typeface="+mn-lt"/>
            </a:endParaRPr>
          </a:p>
        </p:txBody>
      </p:sp>
      <p:sp>
        <p:nvSpPr>
          <p:cNvPr id="29" name="AutoShape 5"/>
          <p:cNvSpPr>
            <a:spLocks/>
          </p:cNvSpPr>
          <p:nvPr/>
        </p:nvSpPr>
        <p:spPr bwMode="auto">
          <a:xfrm>
            <a:off x="300140" y="2924820"/>
            <a:ext cx="1516968" cy="936228"/>
          </a:xfrm>
          <a:prstGeom prst="borderCallout1">
            <a:avLst>
              <a:gd name="adj1" fmla="val 98649"/>
              <a:gd name="adj2" fmla="val 100425"/>
              <a:gd name="adj3" fmla="val 155290"/>
              <a:gd name="adj4" fmla="val 133731"/>
            </a:avLst>
          </a:prstGeom>
          <a:solidFill>
            <a:schemeClr val="accent3">
              <a:lumMod val="20000"/>
              <a:lumOff val="80000"/>
            </a:schemeClr>
          </a:solidFill>
          <a:ln w="9525">
            <a:solidFill>
              <a:schemeClr val="accent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1800" dirty="0">
                <a:latin typeface="+mn-lt"/>
              </a:rPr>
              <a:t>New value of PC+4 waits outside of PC</a:t>
            </a:r>
            <a:endParaRPr lang="en-AU" altLang="zh-TW" sz="1800" dirty="0">
              <a:latin typeface="+mn-lt"/>
            </a:endParaRPr>
          </a:p>
        </p:txBody>
      </p:sp>
      <p:sp>
        <p:nvSpPr>
          <p:cNvPr id="30" name="AutoShape 5"/>
          <p:cNvSpPr>
            <a:spLocks/>
          </p:cNvSpPr>
          <p:nvPr/>
        </p:nvSpPr>
        <p:spPr bwMode="auto">
          <a:xfrm>
            <a:off x="7206596" y="2182143"/>
            <a:ext cx="1613876" cy="598785"/>
          </a:xfrm>
          <a:prstGeom prst="borderCallout1">
            <a:avLst>
              <a:gd name="adj1" fmla="val 67054"/>
              <a:gd name="adj2" fmla="val -1170"/>
              <a:gd name="adj3" fmla="val 103245"/>
              <a:gd name="adj4" fmla="val -25480"/>
            </a:avLst>
          </a:prstGeom>
          <a:solidFill>
            <a:schemeClr val="accent2">
              <a:lumMod val="20000"/>
              <a:lumOff val="80000"/>
            </a:schemeClr>
          </a:solidFill>
          <a:ln w="9525">
            <a:solidFill>
              <a:schemeClr val="accent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1800" dirty="0">
                <a:latin typeface="+mn-lt"/>
              </a:rPr>
              <a:t>Combinational circuit</a:t>
            </a:r>
            <a:endParaRPr lang="en-AU" altLang="zh-TW" sz="1800" dirty="0">
              <a:latin typeface="+mn-lt"/>
            </a:endParaRPr>
          </a:p>
        </p:txBody>
      </p:sp>
      <p:sp>
        <p:nvSpPr>
          <p:cNvPr id="24" name="AutoShape 41">
            <a:extLst>
              <a:ext uri="{FF2B5EF4-FFF2-40B4-BE49-F238E27FC236}">
                <a16:creationId xmlns:a16="http://schemas.microsoft.com/office/drawing/2014/main" id="{4EB0EF9D-0135-424D-85A9-2E6152CAE927}"/>
              </a:ext>
            </a:extLst>
          </p:cNvPr>
          <p:cNvSpPr>
            <a:spLocks noChangeArrowheads="1"/>
          </p:cNvSpPr>
          <p:nvPr/>
        </p:nvSpPr>
        <p:spPr bwMode="auto">
          <a:xfrm>
            <a:off x="2308227" y="4365104"/>
            <a:ext cx="152400" cy="351692"/>
          </a:xfrm>
          <a:prstGeom prst="flowChartCollate">
            <a:avLst/>
          </a:prstGeom>
          <a:solidFill>
            <a:schemeClr val="bg1"/>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Tree>
    <p:extLst>
      <p:ext uri="{BB962C8B-B14F-4D97-AF65-F5344CB8AC3E}">
        <p14:creationId xmlns:p14="http://schemas.microsoft.com/office/powerpoint/2010/main" val="50183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100000">
                                          <p:val>
                                            <p:strVal val="#ppt_x"/>
                                          </p:val>
                                        </p:tav>
                                      </p:tavLst>
                                    </p:anim>
                                    <p:anim calcmode="lin" valueType="num">
                                      <p:cBhvr>
                                        <p:cTn id="15" dur="500" fill="hold"/>
                                        <p:tgtEl>
                                          <p:spTgt spid="11"/>
                                        </p:tgtEl>
                                        <p:attrNameLst>
                                          <p:attrName>ppt_y</p:attrName>
                                        </p:attrNameLst>
                                      </p:cBhvr>
                                      <p:tavLst>
                                        <p:tav tm="0">
                                          <p:val>
                                            <p:strVal val="#ppt_y+#ppt_h/2"/>
                                          </p:val>
                                        </p:tav>
                                        <p:tav tm="100000">
                                          <p:val>
                                            <p:strVal val="#ppt_y"/>
                                          </p:val>
                                        </p:tav>
                                      </p:tavLst>
                                    </p:anim>
                                    <p:anim calcmode="lin" valueType="num">
                                      <p:cBhvr>
                                        <p:cTn id="16" dur="500" fill="hold"/>
                                        <p:tgtEl>
                                          <p:spTgt spid="11"/>
                                        </p:tgtEl>
                                        <p:attrNameLst>
                                          <p:attrName>ppt_w</p:attrName>
                                        </p:attrNameLst>
                                      </p:cBhvr>
                                      <p:tavLst>
                                        <p:tav tm="0">
                                          <p:val>
                                            <p:strVal val="#ppt_w"/>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ppt_x</p:attrName>
                                        </p:attrNameLst>
                                      </p:cBhvr>
                                      <p:tavLst>
                                        <p:tav tm="0">
                                          <p:val>
                                            <p:strVal val="#ppt_x-#ppt_w/2"/>
                                          </p:val>
                                        </p:tav>
                                        <p:tav tm="100000">
                                          <p:val>
                                            <p:strVal val="#ppt_x"/>
                                          </p:val>
                                        </p:tav>
                                      </p:tavLst>
                                    </p:anim>
                                    <p:anim calcmode="lin" valueType="num">
                                      <p:cBhvr>
                                        <p:cTn id="22" dur="500" fill="hold"/>
                                        <p:tgtEl>
                                          <p:spTgt spid="22"/>
                                        </p:tgtEl>
                                        <p:attrNameLst>
                                          <p:attrName>ppt_y</p:attrName>
                                        </p:attrNameLst>
                                      </p:cBhvr>
                                      <p:tavLst>
                                        <p:tav tm="0">
                                          <p:val>
                                            <p:strVal val="#ppt_y"/>
                                          </p:val>
                                        </p:tav>
                                        <p:tav tm="100000">
                                          <p:val>
                                            <p:strVal val="#ppt_y"/>
                                          </p:val>
                                        </p:tav>
                                      </p:tavLst>
                                    </p:anim>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strVal val="#ppt_h"/>
                                          </p:val>
                                        </p:tav>
                                        <p:tav tm="100000">
                                          <p:val>
                                            <p:strVal val="#ppt_h"/>
                                          </p:val>
                                        </p:tav>
                                      </p:tavLst>
                                    </p:anim>
                                  </p:childTnLst>
                                </p:cTn>
                              </p:par>
                              <p:par>
                                <p:cTn id="25" presetID="17" presetClass="entr" presetSubtype="8"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ppt_x</p:attrName>
                                        </p:attrNameLst>
                                      </p:cBhvr>
                                      <p:tavLst>
                                        <p:tav tm="0">
                                          <p:val>
                                            <p:strVal val="#ppt_x-#ppt_w/2"/>
                                          </p:val>
                                        </p:tav>
                                        <p:tav tm="100000">
                                          <p:val>
                                            <p:strVal val="#ppt_x"/>
                                          </p:val>
                                        </p:tav>
                                      </p:tavLst>
                                    </p:anim>
                                    <p:anim calcmode="lin" valueType="num">
                                      <p:cBhvr>
                                        <p:cTn id="28" dur="500" fill="hold"/>
                                        <p:tgtEl>
                                          <p:spTgt spid="25"/>
                                        </p:tgtEl>
                                        <p:attrNameLst>
                                          <p:attrName>ppt_y</p:attrName>
                                        </p:attrNameLst>
                                      </p:cBhvr>
                                      <p:tavLst>
                                        <p:tav tm="0">
                                          <p:val>
                                            <p:strVal val="#ppt_y"/>
                                          </p:val>
                                        </p:tav>
                                        <p:tav tm="100000">
                                          <p:val>
                                            <p:strVal val="#ppt_y"/>
                                          </p:val>
                                        </p:tav>
                                      </p:tavLst>
                                    </p:anim>
                                    <p:anim calcmode="lin" valueType="num">
                                      <p:cBhvr>
                                        <p:cTn id="29" dur="500" fill="hold"/>
                                        <p:tgtEl>
                                          <p:spTgt spid="25"/>
                                        </p:tgtEl>
                                        <p:attrNameLst>
                                          <p:attrName>ppt_w</p:attrName>
                                        </p:attrNameLst>
                                      </p:cBhvr>
                                      <p:tavLst>
                                        <p:tav tm="0">
                                          <p:val>
                                            <p:fltVal val="0"/>
                                          </p:val>
                                        </p:tav>
                                        <p:tav tm="100000">
                                          <p:val>
                                            <p:strVal val="#ppt_w"/>
                                          </p:val>
                                        </p:tav>
                                      </p:tavLst>
                                    </p:anim>
                                    <p:anim calcmode="lin" valueType="num">
                                      <p:cBhvr>
                                        <p:cTn id="30" dur="500" fill="hold"/>
                                        <p:tgtEl>
                                          <p:spTgt spid="25"/>
                                        </p:tgtEl>
                                        <p:attrNameLst>
                                          <p:attrName>ppt_h</p:attrName>
                                        </p:attrNameLst>
                                      </p:cBhvr>
                                      <p:tavLst>
                                        <p:tav tm="0">
                                          <p:val>
                                            <p:strVal val="#ppt_h"/>
                                          </p:val>
                                        </p:tav>
                                        <p:tav tm="100000">
                                          <p:val>
                                            <p:strVal val="#ppt_h"/>
                                          </p:val>
                                        </p:tav>
                                      </p:tavLst>
                                    </p:anim>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par>
                          <p:cTn id="38" fill="hold">
                            <p:stCondLst>
                              <p:cond delay="2000"/>
                            </p:stCondLst>
                            <p:childTnLst>
                              <p:par>
                                <p:cTn id="39" presetID="17" presetClass="entr" presetSubtype="8"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ppt_x</p:attrName>
                                        </p:attrNameLst>
                                      </p:cBhvr>
                                      <p:tavLst>
                                        <p:tav tm="0">
                                          <p:val>
                                            <p:strVal val="#ppt_x-#ppt_w/2"/>
                                          </p:val>
                                        </p:tav>
                                        <p:tav tm="100000">
                                          <p:val>
                                            <p:strVal val="#ppt_x"/>
                                          </p:val>
                                        </p:tav>
                                      </p:tavLst>
                                    </p:anim>
                                    <p:anim calcmode="lin" valueType="num">
                                      <p:cBhvr>
                                        <p:cTn id="42" dur="500" fill="hold"/>
                                        <p:tgtEl>
                                          <p:spTgt spid="28"/>
                                        </p:tgtEl>
                                        <p:attrNameLst>
                                          <p:attrName>ppt_y</p:attrName>
                                        </p:attrNameLst>
                                      </p:cBhvr>
                                      <p:tavLst>
                                        <p:tav tm="0">
                                          <p:val>
                                            <p:strVal val="#ppt_y"/>
                                          </p:val>
                                        </p:tav>
                                        <p:tav tm="100000">
                                          <p:val>
                                            <p:strVal val="#ppt_y"/>
                                          </p:val>
                                        </p:tav>
                                      </p:tavLst>
                                    </p:anim>
                                    <p:anim calcmode="lin" valueType="num">
                                      <p:cBhvr>
                                        <p:cTn id="43" dur="500" fill="hold"/>
                                        <p:tgtEl>
                                          <p:spTgt spid="28"/>
                                        </p:tgtEl>
                                        <p:attrNameLst>
                                          <p:attrName>ppt_w</p:attrName>
                                        </p:attrNameLst>
                                      </p:cBhvr>
                                      <p:tavLst>
                                        <p:tav tm="0">
                                          <p:val>
                                            <p:fltVal val="0"/>
                                          </p:val>
                                        </p:tav>
                                        <p:tav tm="100000">
                                          <p:val>
                                            <p:strVal val="#ppt_w"/>
                                          </p:val>
                                        </p:tav>
                                      </p:tavLst>
                                    </p:anim>
                                    <p:anim calcmode="lin" valueType="num">
                                      <p:cBhvr>
                                        <p:cTn id="44" dur="500" fill="hold"/>
                                        <p:tgtEl>
                                          <p:spTgt spid="28"/>
                                        </p:tgtEl>
                                        <p:attrNameLst>
                                          <p:attrName>ppt_h</p:attrName>
                                        </p:attrNameLst>
                                      </p:cBhvr>
                                      <p:tavLst>
                                        <p:tav tm="0">
                                          <p:val>
                                            <p:strVal val="#ppt_h"/>
                                          </p:val>
                                        </p:tav>
                                        <p:tav tm="100000">
                                          <p:val>
                                            <p:strVal val="#ppt_h"/>
                                          </p:val>
                                        </p:tav>
                                      </p:tavLst>
                                    </p:anim>
                                  </p:childTnLst>
                                </p:cTn>
                              </p:par>
                            </p:childTnLst>
                          </p:cTn>
                        </p:par>
                        <p:par>
                          <p:cTn id="45" fill="hold">
                            <p:stCondLst>
                              <p:cond delay="2500"/>
                            </p:stCondLst>
                            <p:childTnLst>
                              <p:par>
                                <p:cTn id="46" presetID="17" presetClass="entr" presetSubtype="4"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500" fill="hold"/>
                                        <p:tgtEl>
                                          <p:spTgt spid="23"/>
                                        </p:tgtEl>
                                        <p:attrNameLst>
                                          <p:attrName>ppt_x</p:attrName>
                                        </p:attrNameLst>
                                      </p:cBhvr>
                                      <p:tavLst>
                                        <p:tav tm="0">
                                          <p:val>
                                            <p:strVal val="#ppt_x"/>
                                          </p:val>
                                        </p:tav>
                                        <p:tav tm="100000">
                                          <p:val>
                                            <p:strVal val="#ppt_x"/>
                                          </p:val>
                                        </p:tav>
                                      </p:tavLst>
                                    </p:anim>
                                    <p:anim calcmode="lin" valueType="num">
                                      <p:cBhvr>
                                        <p:cTn id="49" dur="500" fill="hold"/>
                                        <p:tgtEl>
                                          <p:spTgt spid="23"/>
                                        </p:tgtEl>
                                        <p:attrNameLst>
                                          <p:attrName>ppt_y</p:attrName>
                                        </p:attrNameLst>
                                      </p:cBhvr>
                                      <p:tavLst>
                                        <p:tav tm="0">
                                          <p:val>
                                            <p:strVal val="#ppt_y+#ppt_h/2"/>
                                          </p:val>
                                        </p:tav>
                                        <p:tav tm="100000">
                                          <p:val>
                                            <p:strVal val="#ppt_y"/>
                                          </p:val>
                                        </p:tav>
                                      </p:tavLst>
                                    </p:anim>
                                    <p:anim calcmode="lin" valueType="num">
                                      <p:cBhvr>
                                        <p:cTn id="50" dur="500" fill="hold"/>
                                        <p:tgtEl>
                                          <p:spTgt spid="23"/>
                                        </p:tgtEl>
                                        <p:attrNameLst>
                                          <p:attrName>ppt_w</p:attrName>
                                        </p:attrNameLst>
                                      </p:cBhvr>
                                      <p:tavLst>
                                        <p:tav tm="0">
                                          <p:val>
                                            <p:strVal val="#ppt_w"/>
                                          </p:val>
                                        </p:tav>
                                        <p:tav tm="100000">
                                          <p:val>
                                            <p:strVal val="#ppt_w"/>
                                          </p:val>
                                        </p:tav>
                                      </p:tavLst>
                                    </p:anim>
                                    <p:anim calcmode="lin" valueType="num">
                                      <p:cBhvr>
                                        <p:cTn id="51" dur="500" fill="hold"/>
                                        <p:tgtEl>
                                          <p:spTgt spid="23"/>
                                        </p:tgtEl>
                                        <p:attrNameLst>
                                          <p:attrName>ppt_h</p:attrName>
                                        </p:attrNameLst>
                                      </p:cBhvr>
                                      <p:tavLst>
                                        <p:tav tm="0">
                                          <p:val>
                                            <p:fltVal val="0"/>
                                          </p:val>
                                        </p:tav>
                                        <p:tav tm="100000">
                                          <p:val>
                                            <p:strVal val="#ppt_h"/>
                                          </p:val>
                                        </p:tav>
                                      </p:tavLst>
                                    </p:anim>
                                  </p:childTnLst>
                                </p:cTn>
                              </p:par>
                            </p:childTnLst>
                          </p:cTn>
                        </p:par>
                        <p:par>
                          <p:cTn id="52" fill="hold">
                            <p:stCondLst>
                              <p:cond delay="3000"/>
                            </p:stCondLst>
                            <p:childTnLst>
                              <p:par>
                                <p:cTn id="53" presetID="17" presetClass="entr" presetSubtype="2"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ppt_x</p:attrName>
                                        </p:attrNameLst>
                                      </p:cBhvr>
                                      <p:tavLst>
                                        <p:tav tm="0">
                                          <p:val>
                                            <p:strVal val="#ppt_x+#ppt_w/2"/>
                                          </p:val>
                                        </p:tav>
                                        <p:tav tm="100000">
                                          <p:val>
                                            <p:strVal val="#ppt_x"/>
                                          </p:val>
                                        </p:tav>
                                      </p:tavLst>
                                    </p:anim>
                                    <p:anim calcmode="lin" valueType="num">
                                      <p:cBhvr>
                                        <p:cTn id="56" dur="500" fill="hold"/>
                                        <p:tgtEl>
                                          <p:spTgt spid="16"/>
                                        </p:tgtEl>
                                        <p:attrNameLst>
                                          <p:attrName>ppt_y</p:attrName>
                                        </p:attrNameLst>
                                      </p:cBhvr>
                                      <p:tavLst>
                                        <p:tav tm="0">
                                          <p:val>
                                            <p:strVal val="#ppt_y"/>
                                          </p:val>
                                        </p:tav>
                                        <p:tav tm="100000">
                                          <p:val>
                                            <p:strVal val="#ppt_y"/>
                                          </p:val>
                                        </p:tav>
                                      </p:tavLst>
                                    </p:anim>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strVal val="#ppt_h"/>
                                          </p:val>
                                        </p:tav>
                                        <p:tav tm="100000">
                                          <p:val>
                                            <p:strVal val="#ppt_h"/>
                                          </p:val>
                                        </p:tav>
                                      </p:tavLst>
                                    </p:anim>
                                  </p:childTnLst>
                                </p:cTn>
                              </p:par>
                            </p:childTnLst>
                          </p:cTn>
                        </p:par>
                        <p:par>
                          <p:cTn id="59" fill="hold">
                            <p:stCondLst>
                              <p:cond delay="3500"/>
                            </p:stCondLst>
                            <p:childTnLst>
                              <p:par>
                                <p:cTn id="60" presetID="17" presetClass="entr" presetSubtype="1"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ppt_x</p:attrName>
                                        </p:attrNameLst>
                                      </p:cBhvr>
                                      <p:tavLst>
                                        <p:tav tm="0">
                                          <p:val>
                                            <p:strVal val="#ppt_x"/>
                                          </p:val>
                                        </p:tav>
                                        <p:tav tm="100000">
                                          <p:val>
                                            <p:strVal val="#ppt_x"/>
                                          </p:val>
                                        </p:tav>
                                      </p:tavLst>
                                    </p:anim>
                                    <p:anim calcmode="lin" valueType="num">
                                      <p:cBhvr>
                                        <p:cTn id="63" dur="500" fill="hold"/>
                                        <p:tgtEl>
                                          <p:spTgt spid="19"/>
                                        </p:tgtEl>
                                        <p:attrNameLst>
                                          <p:attrName>ppt_y</p:attrName>
                                        </p:attrNameLst>
                                      </p:cBhvr>
                                      <p:tavLst>
                                        <p:tav tm="0">
                                          <p:val>
                                            <p:strVal val="#ppt_y-#ppt_h/2"/>
                                          </p:val>
                                        </p:tav>
                                        <p:tav tm="100000">
                                          <p:val>
                                            <p:strVal val="#ppt_y"/>
                                          </p:val>
                                        </p:tav>
                                      </p:tavLst>
                                    </p:anim>
                                    <p:anim calcmode="lin" valueType="num">
                                      <p:cBhvr>
                                        <p:cTn id="64" dur="500" fill="hold"/>
                                        <p:tgtEl>
                                          <p:spTgt spid="19"/>
                                        </p:tgtEl>
                                        <p:attrNameLst>
                                          <p:attrName>ppt_w</p:attrName>
                                        </p:attrNameLst>
                                      </p:cBhvr>
                                      <p:tavLst>
                                        <p:tav tm="0">
                                          <p:val>
                                            <p:strVal val="#ppt_w"/>
                                          </p:val>
                                        </p:tav>
                                        <p:tav tm="100000">
                                          <p:val>
                                            <p:strVal val="#ppt_w"/>
                                          </p:val>
                                        </p:tav>
                                      </p:tavLst>
                                    </p:anim>
                                    <p:anim calcmode="lin" valueType="num">
                                      <p:cBhvr>
                                        <p:cTn id="65" dur="500" fill="hold"/>
                                        <p:tgtEl>
                                          <p:spTgt spid="19"/>
                                        </p:tgtEl>
                                        <p:attrNameLst>
                                          <p:attrName>ppt_h</p:attrName>
                                        </p:attrNameLst>
                                      </p:cBhvr>
                                      <p:tavLst>
                                        <p:tav tm="0">
                                          <p:val>
                                            <p:fltVal val="0"/>
                                          </p:val>
                                        </p:tav>
                                        <p:tav tm="100000">
                                          <p:val>
                                            <p:strVal val="#ppt_h"/>
                                          </p:val>
                                        </p:tav>
                                      </p:tavLst>
                                    </p:anim>
                                  </p:childTnLst>
                                </p:cTn>
                              </p:par>
                            </p:childTnLst>
                          </p:cTn>
                        </p:par>
                        <p:par>
                          <p:cTn id="66" fill="hold">
                            <p:stCondLst>
                              <p:cond delay="4000"/>
                            </p:stCondLst>
                            <p:childTnLst>
                              <p:par>
                                <p:cTn id="67" presetID="17" presetClass="entr" presetSubtype="8"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ppt_x</p:attrName>
                                        </p:attrNameLst>
                                      </p:cBhvr>
                                      <p:tavLst>
                                        <p:tav tm="0">
                                          <p:val>
                                            <p:strVal val="#ppt_x-#ppt_w/2"/>
                                          </p:val>
                                        </p:tav>
                                        <p:tav tm="100000">
                                          <p:val>
                                            <p:strVal val="#ppt_x"/>
                                          </p:val>
                                        </p:tav>
                                      </p:tavLst>
                                    </p:anim>
                                    <p:anim calcmode="lin" valueType="num">
                                      <p:cBhvr>
                                        <p:cTn id="70" dur="500" fill="hold"/>
                                        <p:tgtEl>
                                          <p:spTgt spid="21"/>
                                        </p:tgtEl>
                                        <p:attrNameLst>
                                          <p:attrName>ppt_y</p:attrName>
                                        </p:attrNameLst>
                                      </p:cBhvr>
                                      <p:tavLst>
                                        <p:tav tm="0">
                                          <p:val>
                                            <p:strVal val="#ppt_y"/>
                                          </p:val>
                                        </p:tav>
                                        <p:tav tm="100000">
                                          <p:val>
                                            <p:strVal val="#ppt_y"/>
                                          </p:val>
                                        </p:tav>
                                      </p:tavLst>
                                    </p:anim>
                                    <p:anim calcmode="lin" valueType="num">
                                      <p:cBhvr>
                                        <p:cTn id="71" dur="500" fill="hold"/>
                                        <p:tgtEl>
                                          <p:spTgt spid="21"/>
                                        </p:tgtEl>
                                        <p:attrNameLst>
                                          <p:attrName>ppt_w</p:attrName>
                                        </p:attrNameLst>
                                      </p:cBhvr>
                                      <p:tavLst>
                                        <p:tav tm="0">
                                          <p:val>
                                            <p:fltVal val="0"/>
                                          </p:val>
                                        </p:tav>
                                        <p:tav tm="100000">
                                          <p:val>
                                            <p:strVal val="#ppt_w"/>
                                          </p:val>
                                        </p:tav>
                                      </p:tavLst>
                                    </p:anim>
                                    <p:anim calcmode="lin" valueType="num">
                                      <p:cBhvr>
                                        <p:cTn id="72" dur="500" fill="hold"/>
                                        <p:tgtEl>
                                          <p:spTgt spid="21"/>
                                        </p:tgtEl>
                                        <p:attrNameLst>
                                          <p:attrName>ppt_h</p:attrName>
                                        </p:attrNameLst>
                                      </p:cBhvr>
                                      <p:tavLst>
                                        <p:tav tm="0">
                                          <p:val>
                                            <p:strVal val="#ppt_h"/>
                                          </p:val>
                                        </p:tav>
                                        <p:tav tm="100000">
                                          <p:val>
                                            <p:strVal val="#ppt_h"/>
                                          </p:val>
                                        </p:tav>
                                      </p:tavLst>
                                    </p:anim>
                                  </p:childTnLst>
                                </p:cTn>
                              </p:par>
                            </p:childTnLst>
                          </p:cTn>
                        </p:par>
                        <p:par>
                          <p:cTn id="73" fill="hold">
                            <p:stCondLst>
                              <p:cond delay="4500"/>
                            </p:stCondLst>
                            <p:childTnLst>
                              <p:par>
                                <p:cTn id="74" presetID="1" presetClass="entr" presetSubtype="0" fill="hold" grpId="0" nodeType="afterEffect">
                                  <p:stCondLst>
                                    <p:cond delay="0"/>
                                  </p:stCondLst>
                                  <p:childTnLst>
                                    <p:set>
                                      <p:cBhvr>
                                        <p:cTn id="75" dur="1" fill="hold">
                                          <p:stCondLst>
                                            <p:cond delay="499"/>
                                          </p:stCondLst>
                                        </p:cTn>
                                        <p:tgtEl>
                                          <p:spTgt spid="24"/>
                                        </p:tgtEl>
                                        <p:attrNameLst>
                                          <p:attrName>style.visibility</p:attrName>
                                        </p:attrNameLst>
                                      </p:cBhvr>
                                      <p:to>
                                        <p:strVal val="visible"/>
                                      </p:to>
                                    </p:se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9" grpId="0" animBg="1"/>
      <p:bldP spid="21" grpId="0" animBg="1"/>
      <p:bldP spid="22" grpId="0" animBg="1"/>
      <p:bldP spid="23" grpId="0" animBg="1"/>
      <p:bldP spid="25" grpId="0" animBg="1"/>
      <p:bldP spid="26" grpId="0" animBg="1"/>
      <p:bldP spid="27" grpId="0" animBg="1"/>
      <p:bldP spid="28" grpId="0" animBg="1"/>
      <p:bldP spid="29" grpId="0" animBg="1"/>
      <p:bldP spid="30"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ltLang="zh-TW" dirty="0"/>
              <a:t>Components for R-Type Instructions</a:t>
            </a:r>
            <a:endParaRPr lang="en-AU" altLang="zh-TW" dirty="0"/>
          </a:p>
        </p:txBody>
      </p:sp>
      <p:sp>
        <p:nvSpPr>
          <p:cNvPr id="16389" name="Rectangle 3"/>
          <p:cNvSpPr>
            <a:spLocks noGrp="1" noChangeArrowheads="1"/>
          </p:cNvSpPr>
          <p:nvPr>
            <p:ph type="body" idx="1"/>
          </p:nvPr>
        </p:nvSpPr>
        <p:spPr/>
        <p:txBody>
          <a:bodyPr/>
          <a:lstStyle/>
          <a:p>
            <a:r>
              <a:rPr lang="en-US" altLang="zh-TW" dirty="0"/>
              <a:t>Read </a:t>
            </a:r>
            <a:r>
              <a:rPr lang="en-US" altLang="zh-TW" b="1" dirty="0">
                <a:solidFill>
                  <a:srgbClr val="FF0000"/>
                </a:solidFill>
              </a:rPr>
              <a:t>two</a:t>
            </a:r>
            <a:r>
              <a:rPr lang="en-US" altLang="zh-TW" dirty="0"/>
              <a:t> register operands from </a:t>
            </a:r>
            <a:r>
              <a:rPr lang="en-US" altLang="zh-TW" u="sng" dirty="0"/>
              <a:t>register file</a:t>
            </a:r>
          </a:p>
          <a:p>
            <a:r>
              <a:rPr lang="en-US" altLang="zh-TW" dirty="0"/>
              <a:t>Perform arithmetic/logical operation on </a:t>
            </a:r>
            <a:r>
              <a:rPr lang="en-US" altLang="zh-TW" u="sng" dirty="0"/>
              <a:t>ALU</a:t>
            </a:r>
          </a:p>
          <a:p>
            <a:r>
              <a:rPr lang="en-US" altLang="zh-TW" dirty="0"/>
              <a:t>Write register result back to </a:t>
            </a:r>
            <a:r>
              <a:rPr lang="en-US" altLang="zh-TW" u="sng" dirty="0"/>
              <a:t>register file</a:t>
            </a:r>
            <a:endParaRPr lang="en-AU" altLang="zh-TW" u="sng" dirty="0"/>
          </a:p>
        </p:txBody>
      </p:sp>
      <p:sp>
        <p:nvSpPr>
          <p:cNvPr id="9" name="文字方塊 8"/>
          <p:cNvSpPr txBox="1"/>
          <p:nvPr/>
        </p:nvSpPr>
        <p:spPr>
          <a:xfrm>
            <a:off x="7488222" y="5648846"/>
            <a:ext cx="1074333" cy="461665"/>
          </a:xfrm>
          <a:prstGeom prst="rect">
            <a:avLst/>
          </a:prstGeom>
          <a:noFill/>
        </p:spPr>
        <p:txBody>
          <a:bodyPr wrap="none" rtlCol="0">
            <a:spAutoFit/>
          </a:bodyPr>
          <a:lstStyle/>
          <a:p>
            <a:pPr marL="0"/>
            <a:r>
              <a:rPr lang="en-US" altLang="zh-TW" dirty="0">
                <a:latin typeface="+mn-lt"/>
              </a:rPr>
              <a:t>Fig. 4.7</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24</a:t>
            </a:fld>
            <a:endParaRPr lang="zh-TW" altLang="zh-TW"/>
          </a:p>
        </p:txBody>
      </p:sp>
      <p:pic>
        <p:nvPicPr>
          <p:cNvPr id="52" name="Picture 6" descr="f04-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501008"/>
            <a:ext cx="6316662"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群組 3"/>
          <p:cNvGrpSpPr/>
          <p:nvPr/>
        </p:nvGrpSpPr>
        <p:grpSpPr>
          <a:xfrm>
            <a:off x="827584" y="2420888"/>
            <a:ext cx="5904656" cy="984973"/>
            <a:chOff x="827584" y="2420888"/>
            <a:chExt cx="5904656" cy="984973"/>
          </a:xfrm>
        </p:grpSpPr>
        <p:sp>
          <p:nvSpPr>
            <p:cNvPr id="25" name="Rectangle 25"/>
            <p:cNvSpPr>
              <a:spLocks noChangeArrowheads="1"/>
            </p:cNvSpPr>
            <p:nvPr/>
          </p:nvSpPr>
          <p:spPr bwMode="auto">
            <a:xfrm>
              <a:off x="6443351" y="2420888"/>
              <a:ext cx="288889" cy="36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0</a:t>
              </a:r>
            </a:p>
          </p:txBody>
        </p:sp>
        <p:sp>
          <p:nvSpPr>
            <p:cNvPr id="26" name="Rectangle 26"/>
            <p:cNvSpPr>
              <a:spLocks noChangeArrowheads="1"/>
            </p:cNvSpPr>
            <p:nvPr/>
          </p:nvSpPr>
          <p:spPr bwMode="auto">
            <a:xfrm>
              <a:off x="5507247" y="2420888"/>
              <a:ext cx="288889" cy="36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6</a:t>
              </a:r>
            </a:p>
          </p:txBody>
        </p:sp>
        <p:sp>
          <p:nvSpPr>
            <p:cNvPr id="27" name="Rectangle 27"/>
            <p:cNvSpPr>
              <a:spLocks noChangeArrowheads="1"/>
            </p:cNvSpPr>
            <p:nvPr/>
          </p:nvSpPr>
          <p:spPr bwMode="auto">
            <a:xfrm>
              <a:off x="4283968"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1</a:t>
              </a:r>
              <a:r>
                <a:rPr lang="en-US" altLang="zh-TW" sz="1800" dirty="0">
                  <a:latin typeface="+mn-lt"/>
                </a:rPr>
                <a:t>2</a:t>
              </a:r>
              <a:endParaRPr lang="zh-TW" altLang="en-US" sz="1800" dirty="0">
                <a:latin typeface="+mn-lt"/>
              </a:endParaRPr>
            </a:p>
          </p:txBody>
        </p:sp>
        <p:sp>
          <p:nvSpPr>
            <p:cNvPr id="28" name="Rectangle 28"/>
            <p:cNvSpPr>
              <a:spLocks noChangeArrowheads="1"/>
            </p:cNvSpPr>
            <p:nvPr/>
          </p:nvSpPr>
          <p:spPr bwMode="auto">
            <a:xfrm>
              <a:off x="3481557"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1</a:t>
              </a:r>
              <a:r>
                <a:rPr lang="en-US" altLang="zh-TW" sz="1800" dirty="0">
                  <a:latin typeface="+mn-lt"/>
                </a:rPr>
                <a:t>5</a:t>
              </a:r>
              <a:endParaRPr lang="zh-TW" altLang="en-US" sz="1800" dirty="0">
                <a:latin typeface="+mn-lt"/>
              </a:endParaRPr>
            </a:p>
          </p:txBody>
        </p:sp>
        <p:sp>
          <p:nvSpPr>
            <p:cNvPr id="29" name="Rectangle 29"/>
            <p:cNvSpPr>
              <a:spLocks noChangeArrowheads="1"/>
            </p:cNvSpPr>
            <p:nvPr/>
          </p:nvSpPr>
          <p:spPr bwMode="auto">
            <a:xfrm>
              <a:off x="2548222"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2</a:t>
              </a:r>
              <a:r>
                <a:rPr lang="en-US" altLang="zh-TW" sz="1800" dirty="0">
                  <a:latin typeface="+mn-lt"/>
                </a:rPr>
                <a:t>0</a:t>
              </a:r>
              <a:endParaRPr lang="zh-TW" altLang="en-US" sz="1800" dirty="0">
                <a:latin typeface="+mn-lt"/>
              </a:endParaRPr>
            </a:p>
          </p:txBody>
        </p:sp>
        <p:sp>
          <p:nvSpPr>
            <p:cNvPr id="30" name="Rectangle 30"/>
            <p:cNvSpPr>
              <a:spLocks noChangeArrowheads="1"/>
            </p:cNvSpPr>
            <p:nvPr/>
          </p:nvSpPr>
          <p:spPr bwMode="auto">
            <a:xfrm>
              <a:off x="1614887"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2</a:t>
              </a:r>
              <a:r>
                <a:rPr lang="en-US" altLang="zh-TW" sz="1800" dirty="0">
                  <a:latin typeface="+mn-lt"/>
                </a:rPr>
                <a:t>5</a:t>
              </a:r>
              <a:endParaRPr lang="zh-TW" altLang="en-US" sz="1800" dirty="0">
                <a:latin typeface="+mn-lt"/>
              </a:endParaRPr>
            </a:p>
          </p:txBody>
        </p:sp>
        <p:sp>
          <p:nvSpPr>
            <p:cNvPr id="31" name="Rectangle 31"/>
            <p:cNvSpPr>
              <a:spLocks noChangeArrowheads="1"/>
            </p:cNvSpPr>
            <p:nvPr/>
          </p:nvSpPr>
          <p:spPr bwMode="auto">
            <a:xfrm>
              <a:off x="827584" y="2420888"/>
              <a:ext cx="406350" cy="36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31</a:t>
              </a:r>
            </a:p>
          </p:txBody>
        </p:sp>
        <p:sp>
          <p:nvSpPr>
            <p:cNvPr id="53" name="Text Box 5"/>
            <p:cNvSpPr txBox="1">
              <a:spLocks noChangeArrowheads="1"/>
            </p:cNvSpPr>
            <p:nvPr/>
          </p:nvSpPr>
          <p:spPr bwMode="auto">
            <a:xfrm>
              <a:off x="898590" y="2697846"/>
              <a:ext cx="1103293"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funct7</a:t>
              </a:r>
              <a:endParaRPr lang="en-AU" altLang="en-US" sz="2000" dirty="0">
                <a:latin typeface="+mn-lt"/>
              </a:endParaRPr>
            </a:p>
          </p:txBody>
        </p:sp>
        <p:sp>
          <p:nvSpPr>
            <p:cNvPr id="54" name="Text Box 6"/>
            <p:cNvSpPr txBox="1">
              <a:spLocks noChangeArrowheads="1"/>
            </p:cNvSpPr>
            <p:nvPr/>
          </p:nvSpPr>
          <p:spPr bwMode="auto">
            <a:xfrm>
              <a:off x="2001883" y="2697846"/>
              <a:ext cx="918286"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rs2</a:t>
              </a:r>
              <a:endParaRPr lang="en-AU" altLang="en-US" sz="2000">
                <a:latin typeface="+mn-lt"/>
              </a:endParaRPr>
            </a:p>
          </p:txBody>
        </p:sp>
        <p:sp>
          <p:nvSpPr>
            <p:cNvPr id="55" name="Text Box 7"/>
            <p:cNvSpPr txBox="1">
              <a:spLocks noChangeArrowheads="1"/>
            </p:cNvSpPr>
            <p:nvPr/>
          </p:nvSpPr>
          <p:spPr bwMode="auto">
            <a:xfrm>
              <a:off x="2920169" y="2697846"/>
              <a:ext cx="918286"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56" name="Text Box 8"/>
            <p:cNvSpPr txBox="1">
              <a:spLocks noChangeArrowheads="1"/>
            </p:cNvSpPr>
            <p:nvPr/>
          </p:nvSpPr>
          <p:spPr bwMode="auto">
            <a:xfrm>
              <a:off x="4637651" y="2697846"/>
              <a:ext cx="918286"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latin typeface="+mn-lt"/>
                </a:rPr>
                <a:t>rd</a:t>
              </a:r>
              <a:endParaRPr lang="en-AU" altLang="en-US" sz="2000" dirty="0">
                <a:latin typeface="+mn-lt"/>
              </a:endParaRPr>
            </a:p>
          </p:txBody>
        </p:sp>
        <p:sp>
          <p:nvSpPr>
            <p:cNvPr id="57" name="Text Box 9"/>
            <p:cNvSpPr txBox="1">
              <a:spLocks noChangeArrowheads="1"/>
            </p:cNvSpPr>
            <p:nvPr/>
          </p:nvSpPr>
          <p:spPr bwMode="auto">
            <a:xfrm>
              <a:off x="3839805" y="2697846"/>
              <a:ext cx="796495"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58" name="Text Box 10"/>
            <p:cNvSpPr txBox="1">
              <a:spLocks noChangeArrowheads="1"/>
            </p:cNvSpPr>
            <p:nvPr/>
          </p:nvSpPr>
          <p:spPr bwMode="auto">
            <a:xfrm>
              <a:off x="5555937" y="2697846"/>
              <a:ext cx="1103293"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59" name="Text Box 11"/>
            <p:cNvSpPr txBox="1">
              <a:spLocks noChangeArrowheads="1"/>
            </p:cNvSpPr>
            <p:nvPr/>
          </p:nvSpPr>
          <p:spPr bwMode="auto">
            <a:xfrm>
              <a:off x="1156573" y="304943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60" name="Text Box 12"/>
            <p:cNvSpPr txBox="1">
              <a:spLocks noChangeArrowheads="1"/>
            </p:cNvSpPr>
            <p:nvPr/>
          </p:nvSpPr>
          <p:spPr bwMode="auto">
            <a:xfrm>
              <a:off x="5813919" y="305171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61" name="Text Box 13"/>
            <p:cNvSpPr txBox="1">
              <a:spLocks noChangeArrowheads="1"/>
            </p:cNvSpPr>
            <p:nvPr/>
          </p:nvSpPr>
          <p:spPr bwMode="auto">
            <a:xfrm>
              <a:off x="2197745" y="304943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62" name="Text Box 14"/>
            <p:cNvSpPr txBox="1">
              <a:spLocks noChangeArrowheads="1"/>
            </p:cNvSpPr>
            <p:nvPr/>
          </p:nvSpPr>
          <p:spPr bwMode="auto">
            <a:xfrm>
              <a:off x="3117381" y="304943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63" name="Text Box 15"/>
            <p:cNvSpPr txBox="1">
              <a:spLocks noChangeArrowheads="1"/>
            </p:cNvSpPr>
            <p:nvPr/>
          </p:nvSpPr>
          <p:spPr bwMode="auto">
            <a:xfrm>
              <a:off x="4834863" y="305171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64" name="Text Box 16"/>
            <p:cNvSpPr txBox="1">
              <a:spLocks noChangeArrowheads="1"/>
            </p:cNvSpPr>
            <p:nvPr/>
          </p:nvSpPr>
          <p:spPr bwMode="auto">
            <a:xfrm>
              <a:off x="3913877" y="304943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3 bits</a:t>
              </a:r>
              <a:endParaRPr lang="en-AU" altLang="en-US" sz="2000" dirty="0">
                <a:latin typeface="+mn-lt"/>
              </a:endParaRPr>
            </a:p>
          </p:txBody>
        </p:sp>
        <p:sp>
          <p:nvSpPr>
            <p:cNvPr id="65" name="Rectangle 29"/>
            <p:cNvSpPr>
              <a:spLocks noChangeArrowheads="1"/>
            </p:cNvSpPr>
            <p:nvPr/>
          </p:nvSpPr>
          <p:spPr bwMode="auto">
            <a:xfrm>
              <a:off x="1907704"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2</a:t>
              </a:r>
              <a:r>
                <a:rPr lang="en-US" altLang="zh-TW" sz="1800" dirty="0">
                  <a:latin typeface="+mn-lt"/>
                </a:rPr>
                <a:t>4</a:t>
              </a:r>
              <a:endParaRPr lang="zh-TW" altLang="en-US" sz="1800" dirty="0">
                <a:latin typeface="+mn-lt"/>
              </a:endParaRPr>
            </a:p>
          </p:txBody>
        </p:sp>
        <p:sp>
          <p:nvSpPr>
            <p:cNvPr id="66" name="Rectangle 29"/>
            <p:cNvSpPr>
              <a:spLocks noChangeArrowheads="1"/>
            </p:cNvSpPr>
            <p:nvPr/>
          </p:nvSpPr>
          <p:spPr bwMode="auto">
            <a:xfrm>
              <a:off x="2870174"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19</a:t>
              </a:r>
              <a:endParaRPr lang="zh-TW" altLang="en-US" sz="1800" dirty="0">
                <a:latin typeface="+mn-lt"/>
              </a:endParaRPr>
            </a:p>
          </p:txBody>
        </p:sp>
        <p:sp>
          <p:nvSpPr>
            <p:cNvPr id="67" name="Rectangle 29"/>
            <p:cNvSpPr>
              <a:spLocks noChangeArrowheads="1"/>
            </p:cNvSpPr>
            <p:nvPr/>
          </p:nvSpPr>
          <p:spPr bwMode="auto">
            <a:xfrm>
              <a:off x="3779912"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14</a:t>
              </a:r>
              <a:endParaRPr lang="zh-TW" altLang="en-US" sz="1800" dirty="0">
                <a:latin typeface="+mn-lt"/>
              </a:endParaRPr>
            </a:p>
          </p:txBody>
        </p:sp>
        <p:sp>
          <p:nvSpPr>
            <p:cNvPr id="68" name="Rectangle 29"/>
            <p:cNvSpPr>
              <a:spLocks noChangeArrowheads="1"/>
            </p:cNvSpPr>
            <p:nvPr/>
          </p:nvSpPr>
          <p:spPr bwMode="auto">
            <a:xfrm>
              <a:off x="4598366"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11</a:t>
              </a:r>
              <a:endParaRPr lang="zh-TW" altLang="en-US" sz="1800" dirty="0">
                <a:latin typeface="+mn-lt"/>
              </a:endParaRPr>
            </a:p>
          </p:txBody>
        </p:sp>
        <p:sp>
          <p:nvSpPr>
            <p:cNvPr id="69" name="Rectangle 29"/>
            <p:cNvSpPr>
              <a:spLocks noChangeArrowheads="1"/>
            </p:cNvSpPr>
            <p:nvPr/>
          </p:nvSpPr>
          <p:spPr bwMode="auto">
            <a:xfrm>
              <a:off x="5291448" y="2420888"/>
              <a:ext cx="28866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7</a:t>
              </a:r>
              <a:endParaRPr lang="zh-TW" altLang="en-US" sz="1800" dirty="0">
                <a:latin typeface="+mn-lt"/>
              </a:endParaRPr>
            </a:p>
          </p:txBody>
        </p:sp>
      </p:grpSp>
      <p:cxnSp>
        <p:nvCxnSpPr>
          <p:cNvPr id="3" name="直線單箭頭接點 2"/>
          <p:cNvCxnSpPr/>
          <p:nvPr/>
        </p:nvCxnSpPr>
        <p:spPr bwMode="auto">
          <a:xfrm>
            <a:off x="4112714" y="3978534"/>
            <a:ext cx="1692000" cy="0"/>
          </a:xfrm>
          <a:prstGeom prst="straightConnector1">
            <a:avLst/>
          </a:prstGeom>
          <a:solidFill>
            <a:schemeClr val="accent1"/>
          </a:solidFill>
          <a:ln w="57150" cap="flat" cmpd="sng" algn="ctr">
            <a:solidFill>
              <a:srgbClr val="FF0000"/>
            </a:solidFill>
            <a:prstDash val="sysDot"/>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線單箭頭接點 6"/>
          <p:cNvCxnSpPr/>
          <p:nvPr/>
        </p:nvCxnSpPr>
        <p:spPr bwMode="auto">
          <a:xfrm>
            <a:off x="4112714" y="5013176"/>
            <a:ext cx="1692000" cy="0"/>
          </a:xfrm>
          <a:prstGeom prst="straightConnector1">
            <a:avLst/>
          </a:prstGeom>
          <a:solidFill>
            <a:schemeClr val="accent1"/>
          </a:solidFill>
          <a:ln w="57150" cap="flat" cmpd="sng" algn="ctr">
            <a:solidFill>
              <a:srgbClr val="FF0000"/>
            </a:solidFill>
            <a:prstDash val="sysDot"/>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6" name="群組 5"/>
          <p:cNvGrpSpPr/>
          <p:nvPr/>
        </p:nvGrpSpPr>
        <p:grpSpPr>
          <a:xfrm>
            <a:off x="1628234" y="4653136"/>
            <a:ext cx="5688000" cy="1110023"/>
            <a:chOff x="1763688" y="4149080"/>
            <a:chExt cx="6624736" cy="1440159"/>
          </a:xfrm>
        </p:grpSpPr>
        <p:cxnSp>
          <p:nvCxnSpPr>
            <p:cNvPr id="8" name="直線單箭頭接點 7"/>
            <p:cNvCxnSpPr/>
            <p:nvPr/>
          </p:nvCxnSpPr>
          <p:spPr bwMode="auto">
            <a:xfrm>
              <a:off x="7743068" y="4149080"/>
              <a:ext cx="645356" cy="0"/>
            </a:xfrm>
            <a:prstGeom prst="straightConnector1">
              <a:avLst/>
            </a:prstGeom>
            <a:solidFill>
              <a:schemeClr val="accent1"/>
            </a:solidFill>
            <a:ln w="5715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rot="5400000">
              <a:off x="7668424" y="4869080"/>
              <a:ext cx="1440000" cy="0"/>
            </a:xfrm>
            <a:prstGeom prst="straightConnector1">
              <a:avLst/>
            </a:prstGeom>
            <a:solidFill>
              <a:schemeClr val="accent1"/>
            </a:solidFill>
            <a:ln w="5715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a:off x="1764424" y="5589080"/>
              <a:ext cx="6624000" cy="0"/>
            </a:xfrm>
            <a:prstGeom prst="straightConnector1">
              <a:avLst/>
            </a:prstGeom>
            <a:solidFill>
              <a:schemeClr val="accent1"/>
            </a:solidFill>
            <a:ln w="5715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直線單箭頭接點 12"/>
            <p:cNvCxnSpPr/>
            <p:nvPr/>
          </p:nvCxnSpPr>
          <p:spPr bwMode="auto">
            <a:xfrm rot="5400000">
              <a:off x="1424864" y="5250416"/>
              <a:ext cx="677647" cy="0"/>
            </a:xfrm>
            <a:prstGeom prst="straightConnector1">
              <a:avLst/>
            </a:prstGeom>
            <a:solidFill>
              <a:schemeClr val="accent1"/>
            </a:solidFill>
            <a:ln w="5715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a:off x="1763688" y="4911518"/>
              <a:ext cx="468000" cy="0"/>
            </a:xfrm>
            <a:prstGeom prst="straightConnector1">
              <a:avLst/>
            </a:prstGeom>
            <a:solidFill>
              <a:schemeClr val="accent1"/>
            </a:solidFill>
            <a:ln w="57150" cap="flat" cmpd="sng" algn="ctr">
              <a:solidFill>
                <a:srgbClr val="FF0000"/>
              </a:solidFill>
              <a:prstDash val="sysDot"/>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5" name="文字方塊 4"/>
          <p:cNvSpPr txBox="1"/>
          <p:nvPr/>
        </p:nvSpPr>
        <p:spPr>
          <a:xfrm>
            <a:off x="1344582" y="3548267"/>
            <a:ext cx="467629" cy="369332"/>
          </a:xfrm>
          <a:prstGeom prst="rect">
            <a:avLst/>
          </a:prstGeom>
          <a:noFill/>
        </p:spPr>
        <p:txBody>
          <a:bodyPr wrap="none" rtlCol="0">
            <a:spAutoFit/>
          </a:bodyPr>
          <a:lstStyle/>
          <a:p>
            <a:pPr marL="0"/>
            <a:r>
              <a:rPr lang="en-US" altLang="zh-TW" sz="1800" b="1" dirty="0">
                <a:solidFill>
                  <a:srgbClr val="FF0000"/>
                </a:solidFill>
                <a:latin typeface="+mn-lt"/>
              </a:rPr>
              <a:t>rs1</a:t>
            </a:r>
            <a:endParaRPr lang="zh-TW" altLang="en-US" sz="1800" b="1" dirty="0">
              <a:solidFill>
                <a:srgbClr val="FF0000"/>
              </a:solidFill>
              <a:latin typeface="+mn-lt"/>
            </a:endParaRPr>
          </a:p>
        </p:txBody>
      </p:sp>
      <p:sp>
        <p:nvSpPr>
          <p:cNvPr id="70" name="文字方塊 69"/>
          <p:cNvSpPr txBox="1"/>
          <p:nvPr/>
        </p:nvSpPr>
        <p:spPr>
          <a:xfrm>
            <a:off x="1340202" y="4067780"/>
            <a:ext cx="467629" cy="369332"/>
          </a:xfrm>
          <a:prstGeom prst="rect">
            <a:avLst/>
          </a:prstGeom>
          <a:noFill/>
        </p:spPr>
        <p:txBody>
          <a:bodyPr wrap="none" rtlCol="0">
            <a:spAutoFit/>
          </a:bodyPr>
          <a:lstStyle/>
          <a:p>
            <a:pPr marL="0"/>
            <a:r>
              <a:rPr lang="en-US" altLang="zh-TW" sz="1800" b="1" dirty="0">
                <a:solidFill>
                  <a:srgbClr val="FF0000"/>
                </a:solidFill>
                <a:latin typeface="+mn-lt"/>
              </a:rPr>
              <a:t>rs2</a:t>
            </a:r>
            <a:endParaRPr lang="zh-TW" altLang="en-US" sz="1800" b="1" dirty="0">
              <a:solidFill>
                <a:srgbClr val="FF0000"/>
              </a:solidFill>
              <a:latin typeface="+mn-lt"/>
            </a:endParaRPr>
          </a:p>
        </p:txBody>
      </p:sp>
      <p:sp>
        <p:nvSpPr>
          <p:cNvPr id="71" name="文字方塊 70"/>
          <p:cNvSpPr txBox="1"/>
          <p:nvPr/>
        </p:nvSpPr>
        <p:spPr>
          <a:xfrm>
            <a:off x="1340202" y="4509120"/>
            <a:ext cx="383503" cy="369332"/>
          </a:xfrm>
          <a:prstGeom prst="rect">
            <a:avLst/>
          </a:prstGeom>
          <a:noFill/>
        </p:spPr>
        <p:txBody>
          <a:bodyPr wrap="none" rtlCol="0">
            <a:spAutoFit/>
          </a:bodyPr>
          <a:lstStyle/>
          <a:p>
            <a:pPr marL="0"/>
            <a:r>
              <a:rPr lang="en-US" altLang="zh-TW" sz="1800" b="1" dirty="0" err="1">
                <a:solidFill>
                  <a:srgbClr val="FF0000"/>
                </a:solidFill>
                <a:latin typeface="+mn-lt"/>
              </a:rPr>
              <a:t>rd</a:t>
            </a:r>
            <a:endParaRPr lang="zh-TW" altLang="en-US" sz="1800" b="1" dirty="0">
              <a:solidFill>
                <a:srgbClr val="FF0000"/>
              </a:solidFill>
              <a:latin typeface="+mn-lt"/>
            </a:endParaRPr>
          </a:p>
        </p:txBody>
      </p:sp>
      <p:sp>
        <p:nvSpPr>
          <p:cNvPr id="11" name="圓角矩形 10"/>
          <p:cNvSpPr/>
          <p:nvPr/>
        </p:nvSpPr>
        <p:spPr bwMode="auto">
          <a:xfrm>
            <a:off x="7563711" y="4319156"/>
            <a:ext cx="1399832" cy="864096"/>
          </a:xfrm>
          <a:prstGeom prst="round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a:latin typeface="+mn-lt"/>
              </a:rPr>
              <a:t>2 read,</a:t>
            </a:r>
          </a:p>
          <a:p>
            <a:pPr algn="ctr" eaLnBrk="1" hangingPunct="1"/>
            <a:r>
              <a:rPr lang="en-US" altLang="zh-TW" sz="2000" dirty="0">
                <a:latin typeface="+mn-lt"/>
              </a:rPr>
              <a:t>1 write </a:t>
            </a:r>
          </a:p>
          <a:p>
            <a:pPr algn="ctr" eaLnBrk="1" hangingPunct="1"/>
            <a:r>
              <a:rPr lang="en-US" altLang="zh-TW" sz="2000" dirty="0">
                <a:latin typeface="+mn-lt"/>
              </a:rPr>
              <a:t>per cycle</a:t>
            </a:r>
            <a:endParaRPr lang="zh-TW" altLang="en-US" sz="2000" dirty="0">
              <a:latin typeface="+mn-lt"/>
            </a:endParaRPr>
          </a:p>
        </p:txBody>
      </p:sp>
      <p:sp>
        <p:nvSpPr>
          <p:cNvPr id="15" name="橢圓 14">
            <a:extLst>
              <a:ext uri="{FF2B5EF4-FFF2-40B4-BE49-F238E27FC236}">
                <a16:creationId xmlns:a16="http://schemas.microsoft.com/office/drawing/2014/main" id="{E0E65208-0C32-4FCC-97F4-CEF70506C143}"/>
              </a:ext>
            </a:extLst>
          </p:cNvPr>
          <p:cNvSpPr/>
          <p:nvPr/>
        </p:nvSpPr>
        <p:spPr bwMode="auto">
          <a:xfrm>
            <a:off x="5652120" y="3501008"/>
            <a:ext cx="1492126" cy="427034"/>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5" name="橢圓 44">
            <a:extLst>
              <a:ext uri="{FF2B5EF4-FFF2-40B4-BE49-F238E27FC236}">
                <a16:creationId xmlns:a16="http://schemas.microsoft.com/office/drawing/2014/main" id="{73256436-31A6-4D67-97F0-E19F706B6339}"/>
              </a:ext>
            </a:extLst>
          </p:cNvPr>
          <p:cNvSpPr/>
          <p:nvPr/>
        </p:nvSpPr>
        <p:spPr bwMode="auto">
          <a:xfrm>
            <a:off x="2645402" y="5384339"/>
            <a:ext cx="1492126" cy="427034"/>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6" name="AutoShape 5">
            <a:extLst>
              <a:ext uri="{FF2B5EF4-FFF2-40B4-BE49-F238E27FC236}">
                <a16:creationId xmlns:a16="http://schemas.microsoft.com/office/drawing/2014/main" id="{ADBF7E3C-2E10-4CE0-A8F9-EC819A3F8B7B}"/>
              </a:ext>
            </a:extLst>
          </p:cNvPr>
          <p:cNvSpPr>
            <a:spLocks/>
          </p:cNvSpPr>
          <p:nvPr/>
        </p:nvSpPr>
        <p:spPr bwMode="auto">
          <a:xfrm>
            <a:off x="7628309" y="3091818"/>
            <a:ext cx="944963" cy="641115"/>
          </a:xfrm>
          <a:prstGeom prst="borderCallout1">
            <a:avLst>
              <a:gd name="adj1" fmla="val 48431"/>
              <a:gd name="adj2" fmla="val 1746"/>
              <a:gd name="adj3" fmla="val 91108"/>
              <a:gd name="adj4" fmla="val -53753"/>
            </a:avLst>
          </a:prstGeom>
          <a:solidFill>
            <a:schemeClr val="accent1">
              <a:lumMod val="20000"/>
              <a:lumOff val="80000"/>
            </a:schemeClr>
          </a:solidFill>
          <a:ln w="9525">
            <a:solidFill>
              <a:schemeClr val="accent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1800" i="1" dirty="0">
                <a:latin typeface="+mn-lt"/>
              </a:rPr>
              <a:t>Control signals</a:t>
            </a:r>
            <a:endParaRPr lang="en-AU" altLang="zh-TW" sz="1800" i="1" dirty="0">
              <a:latin typeface="+mn-lt"/>
            </a:endParaRPr>
          </a:p>
        </p:txBody>
      </p:sp>
      <p:cxnSp>
        <p:nvCxnSpPr>
          <p:cNvPr id="17" name="直線單箭頭接點 16">
            <a:extLst>
              <a:ext uri="{FF2B5EF4-FFF2-40B4-BE49-F238E27FC236}">
                <a16:creationId xmlns:a16="http://schemas.microsoft.com/office/drawing/2014/main" id="{6657EEC5-362A-401E-9419-B7224C43B737}"/>
              </a:ext>
            </a:extLst>
          </p:cNvPr>
          <p:cNvCxnSpPr>
            <a:stCxn id="46" idx="2"/>
          </p:cNvCxnSpPr>
          <p:nvPr/>
        </p:nvCxnSpPr>
        <p:spPr bwMode="auto">
          <a:xfrm flipH="1">
            <a:off x="4137528" y="3412376"/>
            <a:ext cx="3490781" cy="2089630"/>
          </a:xfrm>
          <a:prstGeom prst="straightConnector1">
            <a:avLst/>
          </a:prstGeom>
          <a:solidFill>
            <a:schemeClr val="accent1"/>
          </a:solidFill>
          <a:ln w="9525" cap="flat" cmpd="sng" algn="ctr">
            <a:solidFill>
              <a:schemeClr val="accent5">
                <a:lumMod val="60000"/>
                <a:lumOff val="4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2369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right)">
                                      <p:cBhvr>
                                        <p:cTn id="23" dur="500"/>
                                        <p:tgtEl>
                                          <p:spTgt spid="46"/>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45" grpId="0"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zh-TW" dirty="0"/>
              <a:t>Components for Load/Store Instructions</a:t>
            </a:r>
            <a:endParaRPr lang="en-AU" altLang="zh-TW" dirty="0"/>
          </a:p>
        </p:txBody>
      </p:sp>
      <p:sp>
        <p:nvSpPr>
          <p:cNvPr id="17413" name="Rectangle 3"/>
          <p:cNvSpPr>
            <a:spLocks noGrp="1" noChangeArrowheads="1"/>
          </p:cNvSpPr>
          <p:nvPr>
            <p:ph type="body" idx="1"/>
          </p:nvPr>
        </p:nvSpPr>
        <p:spPr/>
        <p:txBody>
          <a:bodyPr/>
          <a:lstStyle/>
          <a:p>
            <a:r>
              <a:rPr lang="en-US" altLang="zh-TW" dirty="0"/>
              <a:t>Read register operands</a:t>
            </a:r>
          </a:p>
          <a:p>
            <a:r>
              <a:rPr lang="en-US" altLang="zh-TW" dirty="0"/>
              <a:t>Calculate address using 12-bit offset</a:t>
            </a:r>
          </a:p>
          <a:p>
            <a:pPr lvl="1"/>
            <a:r>
              <a:rPr lang="en-US" altLang="zh-TW" dirty="0"/>
              <a:t>Use ALU, but </a:t>
            </a:r>
            <a:r>
              <a:rPr lang="en-US" altLang="zh-TW" u="sng" dirty="0"/>
              <a:t>sign-extend</a:t>
            </a:r>
            <a:r>
              <a:rPr lang="en-US" altLang="zh-TW" dirty="0"/>
              <a:t> offset</a:t>
            </a:r>
          </a:p>
          <a:p>
            <a:r>
              <a:rPr lang="en-US" altLang="zh-TW" dirty="0"/>
              <a:t>Load: Read </a:t>
            </a:r>
            <a:r>
              <a:rPr lang="en-US" altLang="zh-TW" u="sng" dirty="0"/>
              <a:t>data memory </a:t>
            </a:r>
            <a:r>
              <a:rPr lang="en-US" altLang="zh-TW" dirty="0"/>
              <a:t>and update register</a:t>
            </a:r>
          </a:p>
          <a:p>
            <a:r>
              <a:rPr lang="en-US" altLang="zh-TW" dirty="0"/>
              <a:t>Store: Write register value to </a:t>
            </a:r>
            <a:r>
              <a:rPr lang="en-US" altLang="zh-TW" u="sng" dirty="0"/>
              <a:t>data memory</a:t>
            </a:r>
            <a:endParaRPr lang="en-AU" altLang="zh-TW" u="sng" dirty="0"/>
          </a:p>
        </p:txBody>
      </p:sp>
      <p:sp>
        <p:nvSpPr>
          <p:cNvPr id="5" name="文字方塊 4"/>
          <p:cNvSpPr txBox="1"/>
          <p:nvPr/>
        </p:nvSpPr>
        <p:spPr>
          <a:xfrm>
            <a:off x="6377987" y="5669776"/>
            <a:ext cx="1074333" cy="461665"/>
          </a:xfrm>
          <a:prstGeom prst="rect">
            <a:avLst/>
          </a:prstGeom>
          <a:noFill/>
        </p:spPr>
        <p:txBody>
          <a:bodyPr wrap="none" rtlCol="0">
            <a:spAutoFit/>
          </a:bodyPr>
          <a:lstStyle/>
          <a:p>
            <a:pPr marL="0"/>
            <a:r>
              <a:rPr lang="en-US" altLang="zh-TW" dirty="0">
                <a:latin typeface="+mn-lt"/>
              </a:rPr>
              <a:t>Fig. 4.8</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25</a:t>
            </a:fld>
            <a:endParaRPr lang="zh-TW" altLang="zh-TW"/>
          </a:p>
        </p:txBody>
      </p:sp>
      <p:pic>
        <p:nvPicPr>
          <p:cNvPr id="2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682" y="3356992"/>
            <a:ext cx="5241486" cy="273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4"/>
          <p:cNvSpPr>
            <a:spLocks/>
          </p:cNvSpPr>
          <p:nvPr/>
        </p:nvSpPr>
        <p:spPr bwMode="auto">
          <a:xfrm>
            <a:off x="3275856" y="5013176"/>
            <a:ext cx="1368152" cy="734889"/>
          </a:xfrm>
          <a:prstGeom prst="borderCallout1">
            <a:avLst>
              <a:gd name="adj1" fmla="val -887"/>
              <a:gd name="adj2" fmla="val 52265"/>
              <a:gd name="adj3" fmla="val -62097"/>
              <a:gd name="adj4" fmla="val 61424"/>
            </a:avLst>
          </a:prstGeom>
          <a:solidFill>
            <a:srgbClr val="FFFF00"/>
          </a:solidFill>
          <a:ln w="9525">
            <a:solidFill>
              <a:srgbClr val="FF0000"/>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000" dirty="0">
                <a:latin typeface="+mn-lt"/>
              </a:rPr>
              <a:t>32-bit instruction</a:t>
            </a:r>
            <a:endParaRPr lang="en-AU" altLang="zh-TW" sz="2000" dirty="0">
              <a:latin typeface="+mn-lt"/>
            </a:endParaRPr>
          </a:p>
        </p:txBody>
      </p:sp>
      <p:sp>
        <p:nvSpPr>
          <p:cNvPr id="30" name="AutoShape 4"/>
          <p:cNvSpPr>
            <a:spLocks/>
          </p:cNvSpPr>
          <p:nvPr/>
        </p:nvSpPr>
        <p:spPr bwMode="auto">
          <a:xfrm>
            <a:off x="5436096" y="4995709"/>
            <a:ext cx="1512168" cy="734889"/>
          </a:xfrm>
          <a:prstGeom prst="borderCallout1">
            <a:avLst>
              <a:gd name="adj1" fmla="val -887"/>
              <a:gd name="adj2" fmla="val 52265"/>
              <a:gd name="adj3" fmla="val -55597"/>
              <a:gd name="adj4" fmla="val 8555"/>
            </a:avLst>
          </a:prstGeom>
          <a:solidFill>
            <a:srgbClr val="FFFF00"/>
          </a:solidFill>
          <a:ln w="9525">
            <a:solidFill>
              <a:srgbClr val="FF0000"/>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000" dirty="0">
                <a:latin typeface="+mn-lt"/>
              </a:rPr>
              <a:t>64-bit immediate</a:t>
            </a:r>
            <a:endParaRPr lang="en-AU" altLang="zh-TW" sz="2000" dirty="0">
              <a:latin typeface="+mn-lt"/>
            </a:endParaRPr>
          </a:p>
        </p:txBody>
      </p:sp>
      <p:sp>
        <p:nvSpPr>
          <p:cNvPr id="9" name="橢圓 8">
            <a:extLst>
              <a:ext uri="{FF2B5EF4-FFF2-40B4-BE49-F238E27FC236}">
                <a16:creationId xmlns:a16="http://schemas.microsoft.com/office/drawing/2014/main" id="{269B7E2A-49C0-4C45-8F8E-89AFEA22BE67}"/>
              </a:ext>
            </a:extLst>
          </p:cNvPr>
          <p:cNvSpPr/>
          <p:nvPr/>
        </p:nvSpPr>
        <p:spPr bwMode="auto">
          <a:xfrm>
            <a:off x="1779166" y="3310766"/>
            <a:ext cx="1492126" cy="427034"/>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0" name="橢圓 9">
            <a:extLst>
              <a:ext uri="{FF2B5EF4-FFF2-40B4-BE49-F238E27FC236}">
                <a16:creationId xmlns:a16="http://schemas.microsoft.com/office/drawing/2014/main" id="{21B48EFE-D5F7-433B-955C-AC3B88C0B61E}"/>
              </a:ext>
            </a:extLst>
          </p:cNvPr>
          <p:cNvSpPr/>
          <p:nvPr/>
        </p:nvSpPr>
        <p:spPr bwMode="auto">
          <a:xfrm>
            <a:off x="1700439" y="5380620"/>
            <a:ext cx="1492126" cy="427034"/>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1" name="AutoShape 5">
            <a:extLst>
              <a:ext uri="{FF2B5EF4-FFF2-40B4-BE49-F238E27FC236}">
                <a16:creationId xmlns:a16="http://schemas.microsoft.com/office/drawing/2014/main" id="{482D11AC-ED31-42C5-9F95-7163CE657A0E}"/>
              </a:ext>
            </a:extLst>
          </p:cNvPr>
          <p:cNvSpPr>
            <a:spLocks/>
          </p:cNvSpPr>
          <p:nvPr/>
        </p:nvSpPr>
        <p:spPr bwMode="auto">
          <a:xfrm>
            <a:off x="6099755" y="3429000"/>
            <a:ext cx="944963" cy="641115"/>
          </a:xfrm>
          <a:prstGeom prst="borderCallout1">
            <a:avLst>
              <a:gd name="adj1" fmla="val 48431"/>
              <a:gd name="adj2" fmla="val 1746"/>
              <a:gd name="adj3" fmla="val 10881"/>
              <a:gd name="adj4" fmla="val -302925"/>
            </a:avLst>
          </a:prstGeom>
          <a:solidFill>
            <a:schemeClr val="accent1">
              <a:lumMod val="20000"/>
              <a:lumOff val="80000"/>
            </a:schemeClr>
          </a:solidFill>
          <a:ln w="9525">
            <a:solidFill>
              <a:schemeClr val="accent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1800" i="1" dirty="0">
                <a:latin typeface="+mn-lt"/>
              </a:rPr>
              <a:t>Control signals</a:t>
            </a:r>
            <a:endParaRPr lang="en-AU" altLang="zh-TW" sz="1800" i="1" dirty="0">
              <a:latin typeface="+mn-lt"/>
            </a:endParaRPr>
          </a:p>
        </p:txBody>
      </p:sp>
      <p:cxnSp>
        <p:nvCxnSpPr>
          <p:cNvPr id="12" name="直線單箭頭接點 11">
            <a:extLst>
              <a:ext uri="{FF2B5EF4-FFF2-40B4-BE49-F238E27FC236}">
                <a16:creationId xmlns:a16="http://schemas.microsoft.com/office/drawing/2014/main" id="{59962817-2943-4CE7-BAB6-2A3AD575FB01}"/>
              </a:ext>
            </a:extLst>
          </p:cNvPr>
          <p:cNvCxnSpPr>
            <a:cxnSpLocks/>
            <a:stCxn id="11" idx="2"/>
            <a:endCxn id="10" idx="7"/>
          </p:cNvCxnSpPr>
          <p:nvPr/>
        </p:nvCxnSpPr>
        <p:spPr bwMode="auto">
          <a:xfrm flipH="1">
            <a:off x="2974048" y="3749558"/>
            <a:ext cx="3125707" cy="1693600"/>
          </a:xfrm>
          <a:prstGeom prst="straightConnector1">
            <a:avLst/>
          </a:prstGeom>
          <a:solidFill>
            <a:schemeClr val="accent1"/>
          </a:solidFill>
          <a:ln w="9525" cap="flat" cmpd="sng" algn="ctr">
            <a:solidFill>
              <a:schemeClr val="accent5">
                <a:lumMod val="60000"/>
                <a:lumOff val="40000"/>
              </a:schemeClr>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017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500"/>
                                        <p:tgtEl>
                                          <p:spTgt spid="12"/>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TW" dirty="0"/>
              <a:t>Components for Branch Instructions</a:t>
            </a:r>
            <a:endParaRPr lang="en-AU" altLang="zh-TW" dirty="0"/>
          </a:p>
        </p:txBody>
      </p:sp>
      <p:sp>
        <p:nvSpPr>
          <p:cNvPr id="18436" name="Rectangle 3"/>
          <p:cNvSpPr>
            <a:spLocks noGrp="1" noChangeArrowheads="1"/>
          </p:cNvSpPr>
          <p:nvPr>
            <p:ph type="body" idx="1"/>
          </p:nvPr>
        </p:nvSpPr>
        <p:spPr/>
        <p:txBody>
          <a:bodyPr/>
          <a:lstStyle/>
          <a:p>
            <a:r>
              <a:rPr lang="en-US" altLang="zh-TW" dirty="0"/>
              <a:t>Read register operands</a:t>
            </a:r>
          </a:p>
          <a:p>
            <a:r>
              <a:rPr lang="en-US" altLang="zh-TW" dirty="0"/>
              <a:t>Compare operands</a:t>
            </a:r>
          </a:p>
          <a:p>
            <a:pPr lvl="1"/>
            <a:r>
              <a:rPr lang="en-US" altLang="zh-TW" dirty="0"/>
              <a:t>Use </a:t>
            </a:r>
            <a:r>
              <a:rPr lang="en-US" altLang="zh-TW" u="sng" dirty="0"/>
              <a:t>ALU</a:t>
            </a:r>
            <a:r>
              <a:rPr lang="en-US" altLang="zh-TW" dirty="0"/>
              <a:t>, subtract register operands and check Zero output</a:t>
            </a:r>
          </a:p>
          <a:p>
            <a:r>
              <a:rPr lang="en-US" altLang="zh-TW" dirty="0"/>
              <a:t>Calculate target address</a:t>
            </a:r>
          </a:p>
          <a:p>
            <a:pPr lvl="1"/>
            <a:r>
              <a:rPr lang="en-US" altLang="zh-TW" dirty="0"/>
              <a:t>Use an extra </a:t>
            </a:r>
            <a:r>
              <a:rPr lang="en-US" altLang="zh-TW" u="sng" dirty="0"/>
              <a:t>adder</a:t>
            </a:r>
          </a:p>
          <a:p>
            <a:pPr lvl="1"/>
            <a:r>
              <a:rPr lang="en-US" altLang="zh-TW" dirty="0"/>
              <a:t>Target address = PC + {immediate|0}</a:t>
            </a:r>
          </a:p>
          <a:p>
            <a:pPr lvl="1" eaLnBrk="1" hangingPunct="1"/>
            <a:r>
              <a:rPr lang="en-US" altLang="en-US" dirty="0"/>
              <a:t>Sign-extend immediate (displacement)</a:t>
            </a:r>
          </a:p>
          <a:p>
            <a:pPr lvl="1" eaLnBrk="1" hangingPunct="1"/>
            <a:r>
              <a:rPr lang="en-US" altLang="en-US" dirty="0"/>
              <a:t>Shift left 1 bit (</a:t>
            </a:r>
            <a:r>
              <a:rPr lang="en-US" altLang="en-US" dirty="0" err="1"/>
              <a:t>halfword</a:t>
            </a:r>
            <a:r>
              <a:rPr lang="en-US" altLang="en-US" dirty="0"/>
              <a:t> displacement)</a:t>
            </a:r>
          </a:p>
          <a:p>
            <a:pPr lvl="1" eaLnBrk="1" hangingPunct="1"/>
            <a:r>
              <a:rPr lang="en-US" altLang="en-US" dirty="0"/>
              <a:t>Add to PC value</a:t>
            </a:r>
          </a:p>
          <a:p>
            <a:pPr lvl="2"/>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26</a:t>
            </a:fld>
            <a:endParaRPr lang="zh-TW" altLang="zh-TW"/>
          </a:p>
        </p:txBody>
      </p:sp>
      <p:grpSp>
        <p:nvGrpSpPr>
          <p:cNvPr id="3" name="群組 2"/>
          <p:cNvGrpSpPr/>
          <p:nvPr/>
        </p:nvGrpSpPr>
        <p:grpSpPr>
          <a:xfrm>
            <a:off x="2267744" y="4901187"/>
            <a:ext cx="6570590" cy="1192109"/>
            <a:chOff x="2699792" y="4149080"/>
            <a:chExt cx="6138542" cy="1192109"/>
          </a:xfrm>
        </p:grpSpPr>
        <p:sp>
          <p:nvSpPr>
            <p:cNvPr id="26" name="Text Box 5"/>
            <p:cNvSpPr txBox="1">
              <a:spLocks noChangeArrowheads="1"/>
            </p:cNvSpPr>
            <p:nvPr/>
          </p:nvSpPr>
          <p:spPr bwMode="auto">
            <a:xfrm>
              <a:off x="3078334" y="4513362"/>
              <a:ext cx="1103171"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endParaRPr lang="en-AU" altLang="en-US" sz="2000" dirty="0">
                <a:solidFill>
                  <a:srgbClr val="FF0000"/>
                </a:solidFill>
                <a:latin typeface="+mn-lt"/>
              </a:endParaRPr>
            </a:p>
          </p:txBody>
        </p:sp>
        <p:sp>
          <p:nvSpPr>
            <p:cNvPr id="27" name="Text Box 6"/>
            <p:cNvSpPr txBox="1">
              <a:spLocks noChangeArrowheads="1"/>
            </p:cNvSpPr>
            <p:nvPr/>
          </p:nvSpPr>
          <p:spPr bwMode="auto">
            <a:xfrm>
              <a:off x="4181505" y="4513362"/>
              <a:ext cx="916832"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28" name="Text Box 7"/>
            <p:cNvSpPr txBox="1">
              <a:spLocks noChangeArrowheads="1"/>
            </p:cNvSpPr>
            <p:nvPr/>
          </p:nvSpPr>
          <p:spPr bwMode="auto">
            <a:xfrm>
              <a:off x="5095811" y="4513362"/>
              <a:ext cx="920785"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29" name="Text Box 8"/>
            <p:cNvSpPr txBox="1">
              <a:spLocks noChangeArrowheads="1"/>
            </p:cNvSpPr>
            <p:nvPr/>
          </p:nvSpPr>
          <p:spPr bwMode="auto">
            <a:xfrm>
              <a:off x="6811576" y="4513362"/>
              <a:ext cx="923587"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30" name="Text Box 9"/>
            <p:cNvSpPr txBox="1">
              <a:spLocks noChangeArrowheads="1"/>
            </p:cNvSpPr>
            <p:nvPr/>
          </p:nvSpPr>
          <p:spPr bwMode="auto">
            <a:xfrm>
              <a:off x="6019223" y="4513362"/>
              <a:ext cx="792353"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31" name="Text Box 10"/>
            <p:cNvSpPr txBox="1">
              <a:spLocks noChangeArrowheads="1"/>
            </p:cNvSpPr>
            <p:nvPr/>
          </p:nvSpPr>
          <p:spPr bwMode="auto">
            <a:xfrm>
              <a:off x="7722702" y="4513362"/>
              <a:ext cx="1115632"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32" name="Text Box 15"/>
            <p:cNvSpPr txBox="1">
              <a:spLocks noChangeArrowheads="1"/>
            </p:cNvSpPr>
            <p:nvPr/>
          </p:nvSpPr>
          <p:spPr bwMode="auto">
            <a:xfrm>
              <a:off x="6893090" y="4540298"/>
              <a:ext cx="433716" cy="348322"/>
            </a:xfrm>
            <a:prstGeom prst="rect">
              <a:avLst/>
            </a:prstGeom>
            <a:solidFill>
              <a:srgbClr val="FFFF00"/>
            </a:solidFill>
            <a:ln>
              <a:noFill/>
            </a:ln>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a:t>
              </a:r>
              <a:br>
                <a:rPr lang="en-US" altLang="en-US" sz="1800" dirty="0">
                  <a:latin typeface="+mn-lt"/>
                </a:rPr>
              </a:br>
              <a:r>
                <a:rPr lang="en-US" altLang="en-US" sz="1800" dirty="0">
                  <a:latin typeface="+mn-lt"/>
                </a:rPr>
                <a:t>[4:1]</a:t>
              </a:r>
              <a:endParaRPr lang="en-AU" altLang="en-US" sz="1800" dirty="0">
                <a:latin typeface="+mn-lt"/>
              </a:endParaRPr>
            </a:p>
          </p:txBody>
        </p:sp>
        <p:sp>
          <p:nvSpPr>
            <p:cNvPr id="33" name="Text Box 11"/>
            <p:cNvSpPr txBox="1">
              <a:spLocks noChangeArrowheads="1"/>
            </p:cNvSpPr>
            <p:nvPr/>
          </p:nvSpPr>
          <p:spPr bwMode="auto">
            <a:xfrm>
              <a:off x="2699792" y="5034054"/>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imm</a:t>
              </a:r>
              <a:r>
                <a:rPr lang="en-US" altLang="en-US" sz="1800" dirty="0">
                  <a:latin typeface="+mn-lt"/>
                </a:rPr>
                <a:t>[12]</a:t>
              </a:r>
              <a:endParaRPr lang="en-AU" altLang="en-US" sz="1800" dirty="0">
                <a:latin typeface="+mn-lt"/>
              </a:endParaRPr>
            </a:p>
          </p:txBody>
        </p:sp>
        <p:cxnSp>
          <p:nvCxnSpPr>
            <p:cNvPr id="34" name="Straight Arrow Connector 2"/>
            <p:cNvCxnSpPr>
              <a:cxnSpLocks noChangeShapeType="1"/>
              <a:stCxn id="33" idx="0"/>
            </p:cNvCxnSpPr>
            <p:nvPr/>
          </p:nvCxnSpPr>
          <p:spPr bwMode="auto">
            <a:xfrm flipV="1">
              <a:off x="3190472" y="4692742"/>
              <a:ext cx="0"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 name="Text Box 11"/>
            <p:cNvSpPr txBox="1">
              <a:spLocks noChangeArrowheads="1"/>
            </p:cNvSpPr>
            <p:nvPr/>
          </p:nvSpPr>
          <p:spPr bwMode="auto">
            <a:xfrm>
              <a:off x="7092280" y="5034054"/>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imm</a:t>
              </a:r>
              <a:r>
                <a:rPr lang="en-US" altLang="en-US" sz="1800" dirty="0">
                  <a:latin typeface="+mn-lt"/>
                </a:rPr>
                <a:t>[11]</a:t>
              </a:r>
              <a:endParaRPr lang="en-AU" altLang="en-US" sz="1800" dirty="0">
                <a:latin typeface="+mn-lt"/>
              </a:endParaRPr>
            </a:p>
          </p:txBody>
        </p:sp>
        <p:cxnSp>
          <p:nvCxnSpPr>
            <p:cNvPr id="36" name="Straight Arrow Connector 33"/>
            <p:cNvCxnSpPr>
              <a:cxnSpLocks noChangeShapeType="1"/>
              <a:stCxn id="35" idx="0"/>
            </p:cNvCxnSpPr>
            <p:nvPr/>
          </p:nvCxnSpPr>
          <p:spPr bwMode="auto">
            <a:xfrm flipH="1" flipV="1">
              <a:off x="7582314" y="4692742"/>
              <a:ext cx="646"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Text Box 11"/>
            <p:cNvSpPr txBox="1">
              <a:spLocks noChangeArrowheads="1"/>
            </p:cNvSpPr>
            <p:nvPr/>
          </p:nvSpPr>
          <p:spPr bwMode="auto">
            <a:xfrm>
              <a:off x="3212388" y="4149080"/>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38" name="Text Box 12"/>
            <p:cNvSpPr txBox="1">
              <a:spLocks noChangeArrowheads="1"/>
            </p:cNvSpPr>
            <p:nvPr/>
          </p:nvSpPr>
          <p:spPr bwMode="auto">
            <a:xfrm>
              <a:off x="7869218" y="415171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7 bits</a:t>
              </a:r>
              <a:endParaRPr lang="en-AU" altLang="en-US" sz="2000" dirty="0">
                <a:latin typeface="+mn-lt"/>
              </a:endParaRPr>
            </a:p>
          </p:txBody>
        </p:sp>
        <p:sp>
          <p:nvSpPr>
            <p:cNvPr id="39" name="Text Box 13"/>
            <p:cNvSpPr txBox="1">
              <a:spLocks noChangeArrowheads="1"/>
            </p:cNvSpPr>
            <p:nvPr/>
          </p:nvSpPr>
          <p:spPr bwMode="auto">
            <a:xfrm>
              <a:off x="4253447" y="4149080"/>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5 bits</a:t>
              </a:r>
              <a:endParaRPr lang="en-AU" altLang="en-US" sz="2000" dirty="0">
                <a:latin typeface="+mn-lt"/>
              </a:endParaRPr>
            </a:p>
          </p:txBody>
        </p:sp>
        <p:sp>
          <p:nvSpPr>
            <p:cNvPr id="40" name="Text Box 14"/>
            <p:cNvSpPr txBox="1">
              <a:spLocks noChangeArrowheads="1"/>
            </p:cNvSpPr>
            <p:nvPr/>
          </p:nvSpPr>
          <p:spPr bwMode="auto">
            <a:xfrm>
              <a:off x="5172981" y="4149080"/>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41" name="Text Box 15"/>
            <p:cNvSpPr txBox="1">
              <a:spLocks noChangeArrowheads="1"/>
            </p:cNvSpPr>
            <p:nvPr/>
          </p:nvSpPr>
          <p:spPr bwMode="auto">
            <a:xfrm>
              <a:off x="6890273" y="415171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42" name="Text Box 16"/>
            <p:cNvSpPr txBox="1">
              <a:spLocks noChangeArrowheads="1"/>
            </p:cNvSpPr>
            <p:nvPr/>
          </p:nvSpPr>
          <p:spPr bwMode="auto">
            <a:xfrm>
              <a:off x="5969387" y="4149080"/>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3 bits</a:t>
              </a:r>
              <a:endParaRPr lang="en-AU" altLang="en-US" sz="2000">
                <a:latin typeface="+mn-lt"/>
              </a:endParaRPr>
            </a:p>
          </p:txBody>
        </p:sp>
        <p:sp>
          <p:nvSpPr>
            <p:cNvPr id="43" name="Text Box 5"/>
            <p:cNvSpPr txBox="1">
              <a:spLocks noChangeArrowheads="1"/>
            </p:cNvSpPr>
            <p:nvPr/>
          </p:nvSpPr>
          <p:spPr bwMode="auto">
            <a:xfrm>
              <a:off x="3199299" y="4582886"/>
              <a:ext cx="1103171" cy="270547"/>
            </a:xfrm>
            <a:prstGeom prst="rect">
              <a:avLst/>
            </a:prstGeom>
            <a:noFill/>
            <a:ln w="19050">
              <a:noFill/>
              <a:miter lim="800000"/>
              <a:headEnd/>
              <a:tailEnd/>
            </a:ln>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latin typeface="+mn-lt"/>
                </a:rPr>
                <a:t>im</a:t>
              </a:r>
              <a:r>
                <a:rPr lang="en-US" altLang="en-US" sz="2000" dirty="0">
                  <a:latin typeface="+mn-lt"/>
                </a:rPr>
                <a:t>[10:5]</a:t>
              </a:r>
              <a:endParaRPr lang="en-AU" altLang="en-US" sz="2000" dirty="0">
                <a:latin typeface="+mn-lt"/>
              </a:endParaRPr>
            </a:p>
          </p:txBody>
        </p:sp>
        <p:cxnSp>
          <p:nvCxnSpPr>
            <p:cNvPr id="44" name="直線接點 43"/>
            <p:cNvCxnSpPr/>
            <p:nvPr/>
          </p:nvCxnSpPr>
          <p:spPr bwMode="auto">
            <a:xfrm flipV="1">
              <a:off x="7470822" y="4523606"/>
              <a:ext cx="0" cy="415925"/>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直線接點 44"/>
            <p:cNvCxnSpPr/>
            <p:nvPr/>
          </p:nvCxnSpPr>
          <p:spPr bwMode="auto">
            <a:xfrm flipV="1">
              <a:off x="3294358" y="4523607"/>
              <a:ext cx="0" cy="415925"/>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647365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1112292"/>
            <a:ext cx="6951662" cy="500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2"/>
          <p:cNvSpPr>
            <a:spLocks noGrp="1" noChangeArrowheads="1"/>
          </p:cNvSpPr>
          <p:nvPr>
            <p:ph type="title"/>
          </p:nvPr>
        </p:nvSpPr>
        <p:spPr/>
        <p:txBody>
          <a:bodyPr/>
          <a:lstStyle/>
          <a:p>
            <a:pPr eaLnBrk="1" hangingPunct="1"/>
            <a:r>
              <a:rPr lang="en-US" altLang="en-US" dirty="0"/>
              <a:t>Components for Branch Instructions</a:t>
            </a:r>
            <a:endParaRPr lang="en-AU" altLang="en-US" dirty="0"/>
          </a:p>
        </p:txBody>
      </p:sp>
      <p:sp>
        <p:nvSpPr>
          <p:cNvPr id="37892" name="AutoShape 4"/>
          <p:cNvSpPr>
            <a:spLocks/>
          </p:cNvSpPr>
          <p:nvPr/>
        </p:nvSpPr>
        <p:spPr bwMode="auto">
          <a:xfrm>
            <a:off x="1547664" y="1556792"/>
            <a:ext cx="2231454" cy="431502"/>
          </a:xfrm>
          <a:prstGeom prst="borderCallout1">
            <a:avLst>
              <a:gd name="adj1" fmla="val 51072"/>
              <a:gd name="adj2" fmla="val 100351"/>
              <a:gd name="adj3" fmla="val 134242"/>
              <a:gd name="adj4" fmla="val 163557"/>
            </a:avLst>
          </a:prstGeom>
          <a:solidFill>
            <a:srgbClr val="FFFF00"/>
          </a:solidFill>
          <a:ln w="9525">
            <a:solidFill>
              <a:srgbClr val="0000FF"/>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Just re-routes wires</a:t>
            </a:r>
            <a:endParaRPr lang="en-AU" altLang="en-US" sz="2000" dirty="0">
              <a:latin typeface="+mn-lt"/>
            </a:endParaRPr>
          </a:p>
        </p:txBody>
      </p:sp>
      <p:sp>
        <p:nvSpPr>
          <p:cNvPr id="37893" name="AutoShape 5"/>
          <p:cNvSpPr>
            <a:spLocks/>
          </p:cNvSpPr>
          <p:nvPr/>
        </p:nvSpPr>
        <p:spPr bwMode="auto">
          <a:xfrm>
            <a:off x="5364163" y="5373216"/>
            <a:ext cx="2592213" cy="670048"/>
          </a:xfrm>
          <a:prstGeom prst="borderCallout1">
            <a:avLst>
              <a:gd name="adj1" fmla="val 44166"/>
              <a:gd name="adj2" fmla="val -552"/>
              <a:gd name="adj3" fmla="val 27177"/>
              <a:gd name="adj4" fmla="val -36589"/>
            </a:avLst>
          </a:prstGeom>
          <a:solidFill>
            <a:srgbClr val="FFFF00"/>
          </a:solidFill>
          <a:ln w="9525">
            <a:solidFill>
              <a:srgbClr val="0000FF"/>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Sign-bit wire replicated</a:t>
            </a:r>
          </a:p>
          <a:p>
            <a:pPr algn="ctr">
              <a:spcBef>
                <a:spcPct val="0"/>
              </a:spcBef>
              <a:buClrTx/>
              <a:buSzTx/>
              <a:buFontTx/>
              <a:buNone/>
            </a:pPr>
            <a:r>
              <a:rPr lang="en-US" altLang="en-US" sz="2000" dirty="0">
                <a:latin typeface="+mn-lt"/>
              </a:rPr>
              <a:t>for sign-extending </a:t>
            </a:r>
            <a:r>
              <a:rPr lang="en-US" altLang="en-US" sz="2000" dirty="0" err="1">
                <a:latin typeface="+mn-lt"/>
              </a:rPr>
              <a:t>imm</a:t>
            </a:r>
            <a:endParaRPr lang="en-AU" altLang="en-US" sz="2000"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27</a:t>
            </a:fld>
            <a:endParaRPr lang="zh-TW" altLang="zh-TW"/>
          </a:p>
        </p:txBody>
      </p:sp>
      <p:sp>
        <p:nvSpPr>
          <p:cNvPr id="8" name="AutoShape 5"/>
          <p:cNvSpPr>
            <a:spLocks/>
          </p:cNvSpPr>
          <p:nvPr/>
        </p:nvSpPr>
        <p:spPr bwMode="auto">
          <a:xfrm>
            <a:off x="7164288" y="4221088"/>
            <a:ext cx="1152128" cy="720080"/>
          </a:xfrm>
          <a:prstGeom prst="borderCallout1">
            <a:avLst>
              <a:gd name="adj1" fmla="val 35406"/>
              <a:gd name="adj2" fmla="val -1012"/>
              <a:gd name="adj3" fmla="val -27032"/>
              <a:gd name="adj4" fmla="val -39718"/>
            </a:avLst>
          </a:prstGeom>
          <a:solidFill>
            <a:srgbClr val="FFFF00"/>
          </a:solidFill>
          <a:ln w="9525">
            <a:solidFill>
              <a:srgbClr val="0000FF"/>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000" dirty="0">
                <a:latin typeface="+mn-lt"/>
              </a:rPr>
              <a:t>Compare operands</a:t>
            </a:r>
            <a:endParaRPr lang="en-AU" altLang="zh-TW" sz="2000" dirty="0">
              <a:latin typeface="+mn-lt"/>
            </a:endParaRPr>
          </a:p>
        </p:txBody>
      </p:sp>
      <p:sp>
        <p:nvSpPr>
          <p:cNvPr id="9" name="文字方塊 8"/>
          <p:cNvSpPr txBox="1"/>
          <p:nvPr/>
        </p:nvSpPr>
        <p:spPr>
          <a:xfrm>
            <a:off x="467544" y="5661248"/>
            <a:ext cx="1074333" cy="461665"/>
          </a:xfrm>
          <a:prstGeom prst="rect">
            <a:avLst/>
          </a:prstGeom>
          <a:noFill/>
        </p:spPr>
        <p:txBody>
          <a:bodyPr wrap="none" rtlCol="0">
            <a:spAutoFit/>
          </a:bodyPr>
          <a:lstStyle/>
          <a:p>
            <a:pPr marL="0"/>
            <a:r>
              <a:rPr lang="en-US" altLang="zh-TW" dirty="0">
                <a:latin typeface="+mn-lt"/>
              </a:rPr>
              <a:t>Fig. 4.9</a:t>
            </a:r>
            <a:endParaRPr lang="zh-TW" altLang="en-US" dirty="0">
              <a:latin typeface="+mn-lt"/>
            </a:endParaRPr>
          </a:p>
        </p:txBody>
      </p:sp>
    </p:spTree>
    <p:extLst>
      <p:ext uri="{BB962C8B-B14F-4D97-AF65-F5344CB8AC3E}">
        <p14:creationId xmlns:p14="http://schemas.microsoft.com/office/powerpoint/2010/main" val="3457557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US" altLang="en-US" dirty="0"/>
              <a:t>Composing the Elements into CPU</a:t>
            </a:r>
            <a:endParaRPr lang="zh-TW" altLang="en-US" dirty="0"/>
          </a:p>
        </p:txBody>
      </p:sp>
      <p:sp>
        <p:nvSpPr>
          <p:cNvPr id="5" name="內容版面配置區 4"/>
          <p:cNvSpPr>
            <a:spLocks noGrp="1"/>
          </p:cNvSpPr>
          <p:nvPr>
            <p:ph idx="1"/>
          </p:nvPr>
        </p:nvSpPr>
        <p:spPr/>
        <p:txBody>
          <a:bodyPr/>
          <a:lstStyle/>
          <a:p>
            <a:r>
              <a:rPr lang="en-US" altLang="en-US" dirty="0"/>
              <a:t>First-cut data path does one instruction in one clock cycle</a:t>
            </a:r>
          </a:p>
          <a:p>
            <a:pPr lvl="1"/>
            <a:r>
              <a:rPr lang="en-US" altLang="en-US" dirty="0"/>
              <a:t>Each </a:t>
            </a:r>
            <a:r>
              <a:rPr lang="en-US" altLang="en-US" dirty="0" err="1"/>
              <a:t>datapath</a:t>
            </a:r>
            <a:r>
              <a:rPr lang="en-US" altLang="en-US" dirty="0"/>
              <a:t> element can only do one function at a time</a:t>
            </a:r>
          </a:p>
          <a:p>
            <a:pPr lvl="1"/>
            <a:r>
              <a:rPr lang="en-US" altLang="en-US" dirty="0">
                <a:solidFill>
                  <a:srgbClr val="0000FF"/>
                </a:solidFill>
              </a:rPr>
              <a:t>Hence, we need separate instruction and data memories</a:t>
            </a:r>
          </a:p>
          <a:p>
            <a:endParaRPr lang="en-US" altLang="en-US" dirty="0"/>
          </a:p>
          <a:p>
            <a:r>
              <a:rPr lang="en-US" altLang="en-US" dirty="0"/>
              <a:t>Use multiplexers where alternate data sources are used for different instructions</a:t>
            </a:r>
            <a:endParaRPr lang="en-AU" altLang="en-US" dirty="0"/>
          </a:p>
          <a:p>
            <a:endParaRPr lang="zh-TW" altLang="en-US" dirty="0"/>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28</a:t>
            </a:fld>
            <a:endParaRPr lang="zh-TW" altLang="zh-TW"/>
          </a:p>
        </p:txBody>
      </p:sp>
    </p:spTree>
    <p:extLst>
      <p:ext uri="{BB962C8B-B14F-4D97-AF65-F5344CB8AC3E}">
        <p14:creationId xmlns:p14="http://schemas.microsoft.com/office/powerpoint/2010/main" val="314844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 Statement: Design a RISC-V CPU</a:t>
            </a:r>
            <a:endParaRPr lang="zh-TW" altLang="en-US" dirty="0"/>
          </a:p>
        </p:txBody>
      </p:sp>
      <p:sp>
        <p:nvSpPr>
          <p:cNvPr id="3" name="內容版面配置區 2"/>
          <p:cNvSpPr>
            <a:spLocks noGrp="1"/>
          </p:cNvSpPr>
          <p:nvPr>
            <p:ph idx="1"/>
          </p:nvPr>
        </p:nvSpPr>
        <p:spPr/>
        <p:txBody>
          <a:bodyPr/>
          <a:lstStyle/>
          <a:p>
            <a:r>
              <a:rPr lang="en-US" altLang="zh-TW" dirty="0"/>
              <a:t>We have already seen the design of a simple 64-bit ALU that performs and/or/add/sub/set-less-than/nor operations</a:t>
            </a:r>
          </a:p>
          <a:p>
            <a:r>
              <a:rPr lang="en-US" altLang="zh-TW" dirty="0"/>
              <a:t>We are now ready to design the whole processor: </a:t>
            </a:r>
            <a:r>
              <a:rPr lang="en-US" altLang="zh-TW" dirty="0" err="1"/>
              <a:t>datapath</a:t>
            </a:r>
            <a:r>
              <a:rPr lang="en-US" altLang="zh-TW" dirty="0"/>
              <a:t> + control</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60243685"/>
              </p:ext>
            </p:extLst>
          </p:nvPr>
        </p:nvGraphicFramePr>
        <p:xfrm>
          <a:off x="1187624" y="3429000"/>
          <a:ext cx="2952329" cy="2557653"/>
        </p:xfrm>
        <a:graphic>
          <a:graphicData uri="http://schemas.openxmlformats.org/drawingml/2006/table">
            <a:tbl>
              <a:tblPr firstRow="1" bandRow="1">
                <a:solidFill>
                  <a:srgbClr val="99FF99"/>
                </a:solidFill>
                <a:tableStyleId>{21E4AEA4-8DFA-4A89-87EB-49C32662AFE0}</a:tableStyleId>
              </a:tblPr>
              <a:tblGrid>
                <a:gridCol w="1330331">
                  <a:extLst>
                    <a:ext uri="{9D8B030D-6E8A-4147-A177-3AD203B41FA5}">
                      <a16:colId xmlns:a16="http://schemas.microsoft.com/office/drawing/2014/main" val="20000"/>
                    </a:ext>
                  </a:extLst>
                </a:gridCol>
                <a:gridCol w="1621998">
                  <a:extLst>
                    <a:ext uri="{9D8B030D-6E8A-4147-A177-3AD203B41FA5}">
                      <a16:colId xmlns:a16="http://schemas.microsoft.com/office/drawing/2014/main" val="20001"/>
                    </a:ext>
                  </a:extLst>
                </a:gridCol>
              </a:tblGrid>
              <a:tr h="365379">
                <a:tc>
                  <a:txBody>
                    <a:bodyPr/>
                    <a:lstStyle/>
                    <a:p>
                      <a:pPr algn="ctr">
                        <a:lnSpc>
                          <a:spcPts val="2000"/>
                        </a:lnSpc>
                      </a:pPr>
                      <a:r>
                        <a:rPr lang="en-US" altLang="zh-TW" sz="2000" dirty="0" err="1">
                          <a:solidFill>
                            <a:schemeClr val="tx1"/>
                          </a:solidFill>
                        </a:rPr>
                        <a:t>ALUop</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tc>
                  <a:txBody>
                    <a:bodyPr/>
                    <a:lstStyle/>
                    <a:p>
                      <a:pPr algn="ctr">
                        <a:lnSpc>
                          <a:spcPts val="2000"/>
                        </a:lnSpc>
                      </a:pPr>
                      <a:r>
                        <a:rPr lang="en-US" altLang="zh-TW" sz="2000" dirty="0">
                          <a:solidFill>
                            <a:schemeClr val="tx1"/>
                          </a:solidFill>
                        </a:rPr>
                        <a:t>Function</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extLst>
                  <a:ext uri="{0D108BD9-81ED-4DB2-BD59-A6C34878D82A}">
                    <a16:rowId xmlns:a16="http://schemas.microsoft.com/office/drawing/2014/main" val="10000"/>
                  </a:ext>
                </a:extLst>
              </a:tr>
              <a:tr h="365379">
                <a:tc>
                  <a:txBody>
                    <a:bodyPr/>
                    <a:lstStyle/>
                    <a:p>
                      <a:pPr algn="ctr">
                        <a:lnSpc>
                          <a:spcPts val="2000"/>
                        </a:lnSpc>
                      </a:pPr>
                      <a:r>
                        <a:rPr lang="en-US" altLang="zh-TW" sz="2000" dirty="0">
                          <a:solidFill>
                            <a:schemeClr val="tx1"/>
                          </a:solidFill>
                        </a:rPr>
                        <a:t>0000</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a:solidFill>
                            <a:schemeClr val="tx1"/>
                          </a:solidFill>
                        </a:rPr>
                        <a:t>and</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1"/>
                  </a:ext>
                </a:extLst>
              </a:tr>
              <a:tr h="365379">
                <a:tc>
                  <a:txBody>
                    <a:bodyPr/>
                    <a:lstStyle/>
                    <a:p>
                      <a:pPr algn="ctr">
                        <a:lnSpc>
                          <a:spcPts val="2000"/>
                        </a:lnSpc>
                      </a:pPr>
                      <a:r>
                        <a:rPr lang="en-US" altLang="zh-TW" sz="2000" dirty="0">
                          <a:solidFill>
                            <a:schemeClr val="tx1"/>
                          </a:solidFill>
                        </a:rPr>
                        <a:t>0001</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a:solidFill>
                            <a:schemeClr val="tx1"/>
                          </a:solidFill>
                        </a:rPr>
                        <a:t>or</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2"/>
                  </a:ext>
                </a:extLst>
              </a:tr>
              <a:tr h="365379">
                <a:tc>
                  <a:txBody>
                    <a:bodyPr/>
                    <a:lstStyle/>
                    <a:p>
                      <a:pPr algn="ctr">
                        <a:lnSpc>
                          <a:spcPts val="2000"/>
                        </a:lnSpc>
                      </a:pPr>
                      <a:r>
                        <a:rPr lang="en-US" altLang="zh-TW" sz="2000" dirty="0">
                          <a:solidFill>
                            <a:schemeClr val="tx1"/>
                          </a:solidFill>
                        </a:rPr>
                        <a:t>0010</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a:solidFill>
                            <a:schemeClr val="tx1"/>
                          </a:solidFill>
                        </a:rPr>
                        <a:t>add</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3"/>
                  </a:ext>
                </a:extLst>
              </a:tr>
              <a:tr h="365379">
                <a:tc>
                  <a:txBody>
                    <a:bodyPr/>
                    <a:lstStyle/>
                    <a:p>
                      <a:pPr algn="ctr">
                        <a:lnSpc>
                          <a:spcPts val="2000"/>
                        </a:lnSpc>
                      </a:pPr>
                      <a:r>
                        <a:rPr lang="en-US" altLang="zh-TW" sz="2000" dirty="0"/>
                        <a:t>0110</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a:t>sub</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4"/>
                  </a:ext>
                </a:extLst>
              </a:tr>
              <a:tr h="365379">
                <a:tc>
                  <a:txBody>
                    <a:bodyPr/>
                    <a:lstStyle/>
                    <a:p>
                      <a:pPr algn="ctr">
                        <a:lnSpc>
                          <a:spcPts val="2000"/>
                        </a:lnSpc>
                      </a:pPr>
                      <a:r>
                        <a:rPr lang="en-US" altLang="zh-TW" sz="2000" dirty="0"/>
                        <a:t>0111</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a:t>set-less-than</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5"/>
                  </a:ext>
                </a:extLst>
              </a:tr>
              <a:tr h="365379">
                <a:tc>
                  <a:txBody>
                    <a:bodyPr/>
                    <a:lstStyle/>
                    <a:p>
                      <a:pPr algn="ctr">
                        <a:lnSpc>
                          <a:spcPts val="2000"/>
                        </a:lnSpc>
                      </a:pPr>
                      <a:r>
                        <a:rPr lang="en-US" altLang="zh-TW" sz="2000" dirty="0"/>
                        <a:t>1100</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a:t>nor</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6"/>
                  </a:ext>
                </a:extLst>
              </a:tr>
            </a:tbl>
          </a:graphicData>
        </a:graphic>
      </p:graphicFrame>
      <p:sp>
        <p:nvSpPr>
          <p:cNvPr id="6" name="Line 2052"/>
          <p:cNvSpPr>
            <a:spLocks noChangeShapeType="1"/>
          </p:cNvSpPr>
          <p:nvPr/>
        </p:nvSpPr>
        <p:spPr bwMode="auto">
          <a:xfrm>
            <a:off x="8057143" y="4010289"/>
            <a:ext cx="0" cy="50485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7038197" y="4198369"/>
            <a:ext cx="0" cy="316769"/>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Rectangle 2065"/>
          <p:cNvSpPr>
            <a:spLocks noChangeArrowheads="1"/>
          </p:cNvSpPr>
          <p:nvPr/>
        </p:nvSpPr>
        <p:spPr bwMode="auto">
          <a:xfrm>
            <a:off x="6744320" y="3236316"/>
            <a:ext cx="1623383" cy="775386"/>
          </a:xfrm>
          <a:prstGeom prst="rect">
            <a:avLst/>
          </a:prstGeom>
          <a:solidFill>
            <a:srgbClr val="FFFF00"/>
          </a:solidFill>
          <a:ln w="38100">
            <a:solidFill>
              <a:srgbClr val="FFC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9" name="Line 2069"/>
          <p:cNvSpPr>
            <a:spLocks noChangeShapeType="1"/>
          </p:cNvSpPr>
          <p:nvPr/>
        </p:nvSpPr>
        <p:spPr bwMode="auto">
          <a:xfrm>
            <a:off x="7038197" y="4041399"/>
            <a:ext cx="0" cy="473739"/>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grpSp>
        <p:nvGrpSpPr>
          <p:cNvPr id="10" name="群組 9"/>
          <p:cNvGrpSpPr/>
          <p:nvPr/>
        </p:nvGrpSpPr>
        <p:grpSpPr>
          <a:xfrm>
            <a:off x="6782819" y="4503827"/>
            <a:ext cx="1688832" cy="596771"/>
            <a:chOff x="6056121" y="4895056"/>
            <a:chExt cx="1928446" cy="618392"/>
          </a:xfrm>
        </p:grpSpPr>
        <p:sp>
          <p:nvSpPr>
            <p:cNvPr id="11" name="Freeform 2051"/>
            <p:cNvSpPr>
              <a:spLocks/>
            </p:cNvSpPr>
            <p:nvPr/>
          </p:nvSpPr>
          <p:spPr bwMode="auto">
            <a:xfrm>
              <a:off x="6056121" y="4895056"/>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C000"/>
            </a:solidFill>
            <a:ln w="9525" cap="rnd" cmpd="sng">
              <a:solidFill>
                <a:schemeClr val="tx2"/>
              </a:solidFill>
              <a:prstDash val="solid"/>
              <a:round/>
              <a:headEnd type="none" w="med" len="med"/>
              <a:tailEnd type="none" w="med" len="med"/>
            </a:ln>
            <a:effectLst/>
          </p:spPr>
          <p:txBody>
            <a:bodyPr/>
            <a:lstStyle/>
            <a:p>
              <a:endParaRPr lang="zh-TW" altLang="en-US">
                <a:latin typeface="+mn-lt"/>
              </a:endParaRPr>
            </a:p>
          </p:txBody>
        </p:sp>
        <p:sp>
          <p:nvSpPr>
            <p:cNvPr id="12" name="Text Box 2082"/>
            <p:cNvSpPr txBox="1">
              <a:spLocks noChangeArrowheads="1"/>
            </p:cNvSpPr>
            <p:nvPr/>
          </p:nvSpPr>
          <p:spPr bwMode="auto">
            <a:xfrm>
              <a:off x="6672106" y="5029871"/>
              <a:ext cx="791702" cy="47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grpSp>
      <p:cxnSp>
        <p:nvCxnSpPr>
          <p:cNvPr id="14" name="肘形接點 13"/>
          <p:cNvCxnSpPr>
            <a:stCxn id="12" idx="2"/>
            <a:endCxn id="8" idx="3"/>
          </p:cNvCxnSpPr>
          <p:nvPr/>
        </p:nvCxnSpPr>
        <p:spPr bwMode="auto">
          <a:xfrm rot="5400000" flipH="1" flipV="1">
            <a:off x="7282525" y="4010415"/>
            <a:ext cx="1471584" cy="698771"/>
          </a:xfrm>
          <a:prstGeom prst="bentConnector4">
            <a:avLst>
              <a:gd name="adj1" fmla="val -15534"/>
              <a:gd name="adj2" fmla="val 132715"/>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肘形接點 14"/>
          <p:cNvCxnSpPr/>
          <p:nvPr/>
        </p:nvCxnSpPr>
        <p:spPr bwMode="auto">
          <a:xfrm rot="5400000">
            <a:off x="6558140" y="4446837"/>
            <a:ext cx="163966" cy="154800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肘形接點 15"/>
          <p:cNvCxnSpPr/>
          <p:nvPr/>
        </p:nvCxnSpPr>
        <p:spPr bwMode="auto">
          <a:xfrm rot="5400000">
            <a:off x="6532523" y="4447449"/>
            <a:ext cx="311037" cy="165600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 name="文字方塊 16"/>
          <p:cNvSpPr txBox="1"/>
          <p:nvPr/>
        </p:nvSpPr>
        <p:spPr>
          <a:xfrm>
            <a:off x="5407607" y="3349265"/>
            <a:ext cx="800220" cy="523220"/>
          </a:xfrm>
          <a:prstGeom prst="rect">
            <a:avLst/>
          </a:prstGeom>
          <a:noFill/>
        </p:spPr>
        <p:txBody>
          <a:bodyPr wrap="none" rtlCol="0">
            <a:spAutoFit/>
          </a:bodyPr>
          <a:lstStyle/>
          <a:p>
            <a:pPr marL="0" algn="ctr"/>
            <a:r>
              <a:rPr lang="en-US" altLang="zh-TW" sz="2800" b="1" dirty="0">
                <a:latin typeface="+mn-lt"/>
              </a:rPr>
              <a:t>CPU</a:t>
            </a:r>
          </a:p>
        </p:txBody>
      </p:sp>
      <p:cxnSp>
        <p:nvCxnSpPr>
          <p:cNvPr id="18" name="直線單箭頭接點 17"/>
          <p:cNvCxnSpPr/>
          <p:nvPr/>
        </p:nvCxnSpPr>
        <p:spPr bwMode="auto">
          <a:xfrm>
            <a:off x="5735347" y="4756797"/>
            <a:ext cx="1135095" cy="0"/>
          </a:xfrm>
          <a:prstGeom prst="straightConnector1">
            <a:avLst/>
          </a:prstGeom>
          <a:solidFill>
            <a:schemeClr val="accent1"/>
          </a:solidFill>
          <a:ln w="38100"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Rectangle 35"/>
          <p:cNvSpPr>
            <a:spLocks noChangeArrowheads="1"/>
          </p:cNvSpPr>
          <p:nvPr/>
        </p:nvSpPr>
        <p:spPr bwMode="auto">
          <a:xfrm>
            <a:off x="5980773" y="4362462"/>
            <a:ext cx="690678" cy="35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err="1">
                <a:solidFill>
                  <a:srgbClr val="0000FF"/>
                </a:solidFill>
                <a:latin typeface="+mn-lt"/>
              </a:rPr>
              <a:t>ALUop</a:t>
            </a:r>
            <a:endParaRPr lang="en-US" altLang="zh-TW" sz="1800" dirty="0">
              <a:solidFill>
                <a:srgbClr val="0000FF"/>
              </a:solidFill>
              <a:latin typeface="+mn-lt"/>
            </a:endParaRPr>
          </a:p>
        </p:txBody>
      </p:sp>
      <p:sp>
        <p:nvSpPr>
          <p:cNvPr id="21" name="Rectangle 35"/>
          <p:cNvSpPr>
            <a:spLocks noChangeArrowheads="1"/>
          </p:cNvSpPr>
          <p:nvPr/>
        </p:nvSpPr>
        <p:spPr bwMode="auto">
          <a:xfrm>
            <a:off x="6081429" y="4965569"/>
            <a:ext cx="252797" cy="320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dirty="0">
                <a:solidFill>
                  <a:srgbClr val="0000FF"/>
                </a:solidFill>
                <a:latin typeface="+mn-lt"/>
              </a:rPr>
              <a:t>V</a:t>
            </a:r>
          </a:p>
        </p:txBody>
      </p:sp>
      <p:sp>
        <p:nvSpPr>
          <p:cNvPr id="22" name="Rectangle 35"/>
          <p:cNvSpPr>
            <a:spLocks noChangeArrowheads="1"/>
          </p:cNvSpPr>
          <p:nvPr/>
        </p:nvSpPr>
        <p:spPr bwMode="auto">
          <a:xfrm>
            <a:off x="6107098" y="5411275"/>
            <a:ext cx="234546" cy="320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dirty="0">
                <a:solidFill>
                  <a:srgbClr val="0000FF"/>
                </a:solidFill>
                <a:latin typeface="+mn-lt"/>
              </a:rPr>
              <a:t>Z</a:t>
            </a:r>
          </a:p>
        </p:txBody>
      </p:sp>
      <p:sp>
        <p:nvSpPr>
          <p:cNvPr id="24" name="Rectangle 2073"/>
          <p:cNvSpPr>
            <a:spLocks noChangeArrowheads="1"/>
          </p:cNvSpPr>
          <p:nvPr/>
        </p:nvSpPr>
        <p:spPr bwMode="auto">
          <a:xfrm>
            <a:off x="7562463" y="5699733"/>
            <a:ext cx="1197220" cy="321555"/>
          </a:xfrm>
          <a:prstGeom prst="rect">
            <a:avLst/>
          </a:prstGeom>
          <a:solidFill>
            <a:srgbClr val="FFFF00"/>
          </a:solidFill>
          <a:ln w="38100">
            <a:solidFill>
              <a:srgbClr val="FFC000"/>
            </a:solidFill>
            <a:miter lim="800000"/>
            <a:headEnd/>
            <a:tailEnd/>
          </a:ln>
          <a:effectLst/>
        </p:spPr>
        <p:txBody>
          <a:bodyPr wrap="none" anchor="ctr"/>
          <a:lstStyle/>
          <a:p>
            <a:pPr algn="ctr"/>
            <a:r>
              <a:rPr lang="en-US" altLang="zh-TW" b="1" dirty="0">
                <a:latin typeface="+mn-lt"/>
              </a:rPr>
              <a:t>PC</a:t>
            </a:r>
          </a:p>
        </p:txBody>
      </p:sp>
      <p:sp>
        <p:nvSpPr>
          <p:cNvPr id="26" name="Rectangle 2080"/>
          <p:cNvSpPr>
            <a:spLocks noChangeArrowheads="1"/>
          </p:cNvSpPr>
          <p:nvPr/>
        </p:nvSpPr>
        <p:spPr bwMode="auto">
          <a:xfrm>
            <a:off x="4699477" y="4086572"/>
            <a:ext cx="1179886"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27" name="Line 2083"/>
          <p:cNvSpPr>
            <a:spLocks noChangeShapeType="1"/>
          </p:cNvSpPr>
          <p:nvPr/>
        </p:nvSpPr>
        <p:spPr bwMode="auto">
          <a:xfrm>
            <a:off x="5052646" y="5537303"/>
            <a:ext cx="0" cy="2880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8" name="Rectangle 2084"/>
          <p:cNvSpPr>
            <a:spLocks noChangeArrowheads="1"/>
          </p:cNvSpPr>
          <p:nvPr/>
        </p:nvSpPr>
        <p:spPr bwMode="auto">
          <a:xfrm>
            <a:off x="4572000" y="5805264"/>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a:t>
            </a:fld>
            <a:endParaRPr lang="zh-TW" altLang="zh-TW"/>
          </a:p>
        </p:txBody>
      </p:sp>
      <p:cxnSp>
        <p:nvCxnSpPr>
          <p:cNvPr id="19" name="直線單箭頭接點 18">
            <a:extLst>
              <a:ext uri="{FF2B5EF4-FFF2-40B4-BE49-F238E27FC236}">
                <a16:creationId xmlns:a16="http://schemas.microsoft.com/office/drawing/2014/main" id="{34C426B5-86FD-49E8-D526-5CD060B7FEA4}"/>
              </a:ext>
            </a:extLst>
          </p:cNvPr>
          <p:cNvCxnSpPr>
            <a:endCxn id="11" idx="0"/>
          </p:cNvCxnSpPr>
          <p:nvPr/>
        </p:nvCxnSpPr>
        <p:spPr bwMode="auto">
          <a:xfrm>
            <a:off x="1403648" y="1844824"/>
            <a:ext cx="5379171" cy="2659003"/>
          </a:xfrm>
          <a:prstGeom prst="straightConnector1">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9346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1"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773485"/>
            <a:ext cx="8861328" cy="431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2"/>
          <p:cNvSpPr>
            <a:spLocks noGrp="1" noChangeArrowheads="1"/>
          </p:cNvSpPr>
          <p:nvPr>
            <p:ph type="title"/>
          </p:nvPr>
        </p:nvSpPr>
        <p:spPr/>
        <p:txBody>
          <a:bodyPr/>
          <a:lstStyle/>
          <a:p>
            <a:pPr eaLnBrk="1" hangingPunct="1"/>
            <a:r>
              <a:rPr lang="en-US" altLang="zh-TW" dirty="0"/>
              <a:t>R-Type Datapath</a:t>
            </a:r>
            <a:endParaRPr lang="en-AU" altLang="zh-TW" dirty="0">
              <a:ea typeface="新細明體" panose="02020500000000000000" pitchFamily="18" charset="-120"/>
            </a:endParaRPr>
          </a:p>
        </p:txBody>
      </p:sp>
      <p:sp>
        <p:nvSpPr>
          <p:cNvPr id="5" name="內容版面配置區 4">
            <a:extLst>
              <a:ext uri="{FF2B5EF4-FFF2-40B4-BE49-F238E27FC236}">
                <a16:creationId xmlns:a16="http://schemas.microsoft.com/office/drawing/2014/main" id="{80D9DCC0-B6E6-485A-B2DE-8AED4AD130E9}"/>
              </a:ext>
            </a:extLst>
          </p:cNvPr>
          <p:cNvSpPr>
            <a:spLocks noGrp="1"/>
          </p:cNvSpPr>
          <p:nvPr>
            <p:ph idx="1"/>
          </p:nvPr>
        </p:nvSpPr>
        <p:spPr/>
        <p:txBody>
          <a:bodyPr/>
          <a:lstStyle/>
          <a:p>
            <a:pPr marL="0" indent="0">
              <a:buNone/>
            </a:pPr>
            <a:r>
              <a:rPr lang="en-US" altLang="zh-TW" dirty="0" err="1"/>
              <a:t>rd</a:t>
            </a:r>
            <a:r>
              <a:rPr lang="en-US" altLang="zh-TW" dirty="0"/>
              <a:t> </a:t>
            </a:r>
            <a:r>
              <a:rPr lang="en-US" altLang="zh-TW" dirty="0">
                <a:sym typeface="Wingdings" panose="05000000000000000000" pitchFamily="2" charset="2"/>
              </a:rPr>
              <a:t> rs1 op rs2</a:t>
            </a:r>
            <a:endParaRPr lang="zh-TW" altLang="en-US" dirty="0"/>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29</a:t>
            </a:fld>
            <a:endParaRPr lang="zh-TW" altLang="zh-TW"/>
          </a:p>
        </p:txBody>
      </p:sp>
      <p:sp>
        <p:nvSpPr>
          <p:cNvPr id="2" name="文字方塊 1"/>
          <p:cNvSpPr txBox="1"/>
          <p:nvPr/>
        </p:nvSpPr>
        <p:spPr>
          <a:xfrm>
            <a:off x="5039970" y="5486829"/>
            <a:ext cx="1229824" cy="461665"/>
          </a:xfrm>
          <a:prstGeom prst="rect">
            <a:avLst/>
          </a:prstGeom>
          <a:noFill/>
        </p:spPr>
        <p:txBody>
          <a:bodyPr wrap="none" rtlCol="0">
            <a:spAutoFit/>
          </a:bodyPr>
          <a:lstStyle/>
          <a:p>
            <a:pPr marL="0"/>
            <a:r>
              <a:rPr lang="en-US" altLang="zh-TW" dirty="0">
                <a:latin typeface="+mn-lt"/>
              </a:rPr>
              <a:t>Fig. 4.10</a:t>
            </a:r>
            <a:endParaRPr lang="zh-TW" altLang="en-US" dirty="0">
              <a:latin typeface="+mn-lt"/>
            </a:endParaRPr>
          </a:p>
        </p:txBody>
      </p:sp>
      <p:sp>
        <p:nvSpPr>
          <p:cNvPr id="20" name="Line 7"/>
          <p:cNvSpPr>
            <a:spLocks noChangeShapeType="1"/>
          </p:cNvSpPr>
          <p:nvPr/>
        </p:nvSpPr>
        <p:spPr bwMode="auto">
          <a:xfrm>
            <a:off x="116385" y="2924944"/>
            <a:ext cx="9144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3" name="Line 12"/>
          <p:cNvSpPr>
            <a:spLocks noChangeShapeType="1"/>
          </p:cNvSpPr>
          <p:nvPr/>
        </p:nvSpPr>
        <p:spPr bwMode="auto">
          <a:xfrm>
            <a:off x="1044000" y="2088040"/>
            <a:ext cx="0" cy="828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4" name="Line 13"/>
          <p:cNvSpPr>
            <a:spLocks noChangeShapeType="1"/>
          </p:cNvSpPr>
          <p:nvPr/>
        </p:nvSpPr>
        <p:spPr bwMode="auto">
          <a:xfrm flipH="1">
            <a:off x="1030785" y="2091323"/>
            <a:ext cx="68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5" name="Line 14"/>
          <p:cNvSpPr>
            <a:spLocks noChangeShapeType="1"/>
          </p:cNvSpPr>
          <p:nvPr/>
        </p:nvSpPr>
        <p:spPr bwMode="auto">
          <a:xfrm flipH="1">
            <a:off x="1043608" y="2664040"/>
            <a:ext cx="576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6" name="Line 19"/>
          <p:cNvSpPr>
            <a:spLocks noChangeShapeType="1"/>
          </p:cNvSpPr>
          <p:nvPr/>
        </p:nvSpPr>
        <p:spPr bwMode="auto">
          <a:xfrm>
            <a:off x="1704996" y="2097932"/>
            <a:ext cx="1838303" cy="27294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7" name="Line 20"/>
          <p:cNvSpPr>
            <a:spLocks noChangeShapeType="1"/>
          </p:cNvSpPr>
          <p:nvPr/>
        </p:nvSpPr>
        <p:spPr bwMode="auto">
          <a:xfrm>
            <a:off x="3543298" y="2370874"/>
            <a:ext cx="12192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8" name="Line 21"/>
          <p:cNvSpPr>
            <a:spLocks noChangeShapeType="1"/>
          </p:cNvSpPr>
          <p:nvPr/>
        </p:nvSpPr>
        <p:spPr bwMode="auto">
          <a:xfrm>
            <a:off x="1619607" y="2668866"/>
            <a:ext cx="1923691" cy="544109"/>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9" name="Line 22"/>
          <p:cNvSpPr>
            <a:spLocks noChangeShapeType="1"/>
          </p:cNvSpPr>
          <p:nvPr/>
        </p:nvSpPr>
        <p:spPr bwMode="auto">
          <a:xfrm flipV="1">
            <a:off x="3543297" y="3148429"/>
            <a:ext cx="2513165" cy="64545"/>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0" name="Line 23"/>
          <p:cNvSpPr>
            <a:spLocks noChangeShapeType="1"/>
          </p:cNvSpPr>
          <p:nvPr/>
        </p:nvSpPr>
        <p:spPr bwMode="auto">
          <a:xfrm>
            <a:off x="4762498" y="2378337"/>
            <a:ext cx="1177654" cy="762631"/>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1" name="Line 24"/>
          <p:cNvSpPr>
            <a:spLocks noChangeShapeType="1"/>
          </p:cNvSpPr>
          <p:nvPr/>
        </p:nvSpPr>
        <p:spPr bwMode="auto">
          <a:xfrm>
            <a:off x="6056463" y="3140968"/>
            <a:ext cx="0" cy="162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2" name="Line 26"/>
          <p:cNvSpPr>
            <a:spLocks noChangeShapeType="1"/>
          </p:cNvSpPr>
          <p:nvPr/>
        </p:nvSpPr>
        <p:spPr bwMode="auto">
          <a:xfrm>
            <a:off x="8054047" y="3789040"/>
            <a:ext cx="0" cy="972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3" name="Line 27"/>
          <p:cNvSpPr>
            <a:spLocks noChangeShapeType="1"/>
          </p:cNvSpPr>
          <p:nvPr/>
        </p:nvSpPr>
        <p:spPr bwMode="auto">
          <a:xfrm>
            <a:off x="8054047" y="3789040"/>
            <a:ext cx="288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 name="Line 29"/>
          <p:cNvSpPr>
            <a:spLocks noChangeShapeType="1"/>
          </p:cNvSpPr>
          <p:nvPr/>
        </p:nvSpPr>
        <p:spPr bwMode="auto">
          <a:xfrm flipV="1">
            <a:off x="8354914" y="3501007"/>
            <a:ext cx="321541" cy="29483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 name="Line 30"/>
          <p:cNvSpPr>
            <a:spLocks noChangeShapeType="1"/>
          </p:cNvSpPr>
          <p:nvPr/>
        </p:nvSpPr>
        <p:spPr bwMode="auto">
          <a:xfrm>
            <a:off x="8672264" y="3501007"/>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8" name="Line 32"/>
          <p:cNvSpPr>
            <a:spLocks noChangeShapeType="1"/>
          </p:cNvSpPr>
          <p:nvPr/>
        </p:nvSpPr>
        <p:spPr bwMode="auto">
          <a:xfrm>
            <a:off x="8856000" y="3501007"/>
            <a:ext cx="0" cy="2592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9" name="Line 33"/>
          <p:cNvSpPr>
            <a:spLocks noChangeShapeType="1"/>
          </p:cNvSpPr>
          <p:nvPr/>
        </p:nvSpPr>
        <p:spPr bwMode="auto">
          <a:xfrm flipH="1">
            <a:off x="1187624" y="6077702"/>
            <a:ext cx="7668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0" name="Line 34"/>
          <p:cNvSpPr>
            <a:spLocks noChangeShapeType="1"/>
          </p:cNvSpPr>
          <p:nvPr/>
        </p:nvSpPr>
        <p:spPr bwMode="auto">
          <a:xfrm flipH="1" flipV="1">
            <a:off x="1211081" y="3861048"/>
            <a:ext cx="0" cy="2196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3" name="Line 33"/>
          <p:cNvSpPr>
            <a:spLocks noChangeShapeType="1"/>
          </p:cNvSpPr>
          <p:nvPr/>
        </p:nvSpPr>
        <p:spPr bwMode="auto">
          <a:xfrm flipH="1">
            <a:off x="6056462" y="4771416"/>
            <a:ext cx="19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4" name="Line 30"/>
          <p:cNvSpPr>
            <a:spLocks noChangeShapeType="1"/>
          </p:cNvSpPr>
          <p:nvPr/>
        </p:nvSpPr>
        <p:spPr bwMode="auto">
          <a:xfrm>
            <a:off x="1211081" y="3861048"/>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 name="AutoShape 5"/>
          <p:cNvSpPr>
            <a:spLocks/>
          </p:cNvSpPr>
          <p:nvPr/>
        </p:nvSpPr>
        <p:spPr bwMode="auto">
          <a:xfrm>
            <a:off x="3731230" y="1141925"/>
            <a:ext cx="2712978" cy="598785"/>
          </a:xfrm>
          <a:prstGeom prst="borderCallout1">
            <a:avLst>
              <a:gd name="adj1" fmla="val 67054"/>
              <a:gd name="adj2" fmla="val -1170"/>
              <a:gd name="adj3" fmla="val 103245"/>
              <a:gd name="adj4" fmla="val -25480"/>
            </a:avLst>
          </a:prstGeom>
          <a:solidFill>
            <a:schemeClr val="accent2">
              <a:lumMod val="20000"/>
              <a:lumOff val="80000"/>
            </a:schemeClr>
          </a:solidFill>
          <a:ln w="9525">
            <a:solidFill>
              <a:schemeClr val="accent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1800" dirty="0">
                <a:latin typeface="+mn-lt"/>
              </a:rPr>
              <a:t>Treated as combinational circuit on register reads</a:t>
            </a:r>
            <a:endParaRPr lang="en-AU" altLang="zh-TW" sz="1800" dirty="0">
              <a:latin typeface="+mn-lt"/>
            </a:endParaRPr>
          </a:p>
        </p:txBody>
      </p:sp>
      <p:sp>
        <p:nvSpPr>
          <p:cNvPr id="41" name="AutoShape 41">
            <a:extLst>
              <a:ext uri="{FF2B5EF4-FFF2-40B4-BE49-F238E27FC236}">
                <a16:creationId xmlns:a16="http://schemas.microsoft.com/office/drawing/2014/main" id="{FFB22441-B97C-4B21-99B0-9C2A10AF957B}"/>
              </a:ext>
            </a:extLst>
          </p:cNvPr>
          <p:cNvSpPr>
            <a:spLocks noChangeArrowheads="1"/>
          </p:cNvSpPr>
          <p:nvPr/>
        </p:nvSpPr>
        <p:spPr bwMode="auto">
          <a:xfrm>
            <a:off x="1314881" y="3685202"/>
            <a:ext cx="152400" cy="351692"/>
          </a:xfrm>
          <a:prstGeom prst="flowChartCollate">
            <a:avLst/>
          </a:prstGeom>
          <a:solidFill>
            <a:schemeClr val="bg1"/>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Tree>
    <p:extLst>
      <p:ext uri="{BB962C8B-B14F-4D97-AF65-F5344CB8AC3E}">
        <p14:creationId xmlns:p14="http://schemas.microsoft.com/office/powerpoint/2010/main" val="24655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ppt_w/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ppt_w</p:attrName>
                                        </p:attrNameLst>
                                      </p:cBhvr>
                                      <p:tavLst>
                                        <p:tav tm="0">
                                          <p:val>
                                            <p:fltVal val="0"/>
                                          </p:val>
                                        </p:tav>
                                        <p:tav tm="100000">
                                          <p:val>
                                            <p:strVal val="#ppt_w"/>
                                          </p:val>
                                        </p:tav>
                                      </p:tavLst>
                                    </p:anim>
                                    <p:anim calcmode="lin" valueType="num">
                                      <p:cBhvr>
                                        <p:cTn id="10" dur="500" fill="hold"/>
                                        <p:tgtEl>
                                          <p:spTgt spid="2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ppt_x</p:attrName>
                                        </p:attrNameLst>
                                      </p:cBhvr>
                                      <p:tavLst>
                                        <p:tav tm="0">
                                          <p:val>
                                            <p:strVal val="#ppt_x"/>
                                          </p:val>
                                        </p:tav>
                                        <p:tav tm="100000">
                                          <p:val>
                                            <p:strVal val="#ppt_x"/>
                                          </p:val>
                                        </p:tav>
                                      </p:tavLst>
                                    </p:anim>
                                    <p:anim calcmode="lin" valueType="num">
                                      <p:cBhvr>
                                        <p:cTn id="15" dur="500" fill="hold"/>
                                        <p:tgtEl>
                                          <p:spTgt spid="23"/>
                                        </p:tgtEl>
                                        <p:attrNameLst>
                                          <p:attrName>ppt_y</p:attrName>
                                        </p:attrNameLst>
                                      </p:cBhvr>
                                      <p:tavLst>
                                        <p:tav tm="0">
                                          <p:val>
                                            <p:strVal val="#ppt_y+#ppt_h/2"/>
                                          </p:val>
                                        </p:tav>
                                        <p:tav tm="100000">
                                          <p:val>
                                            <p:strVal val="#ppt_y"/>
                                          </p:val>
                                        </p:tav>
                                      </p:tavLst>
                                    </p:anim>
                                    <p:anim calcmode="lin" valueType="num">
                                      <p:cBhvr>
                                        <p:cTn id="16" dur="500" fill="hold"/>
                                        <p:tgtEl>
                                          <p:spTgt spid="23"/>
                                        </p:tgtEl>
                                        <p:attrNameLst>
                                          <p:attrName>ppt_w</p:attrName>
                                        </p:attrNameLst>
                                      </p:cBhvr>
                                      <p:tavLst>
                                        <p:tav tm="0">
                                          <p:val>
                                            <p:strVal val="#ppt_w"/>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ppt_x</p:attrName>
                                        </p:attrNameLst>
                                      </p:cBhvr>
                                      <p:tavLst>
                                        <p:tav tm="0">
                                          <p:val>
                                            <p:strVal val="#ppt_x-#ppt_w/2"/>
                                          </p:val>
                                        </p:tav>
                                        <p:tav tm="100000">
                                          <p:val>
                                            <p:strVal val="#ppt_x"/>
                                          </p:val>
                                        </p:tav>
                                      </p:tavLst>
                                    </p:anim>
                                    <p:anim calcmode="lin" valueType="num">
                                      <p:cBhvr>
                                        <p:cTn id="22" dur="500" fill="hold"/>
                                        <p:tgtEl>
                                          <p:spTgt spid="24"/>
                                        </p:tgtEl>
                                        <p:attrNameLst>
                                          <p:attrName>ppt_y</p:attrName>
                                        </p:attrNameLst>
                                      </p:cBhvr>
                                      <p:tavLst>
                                        <p:tav tm="0">
                                          <p:val>
                                            <p:strVal val="#ppt_y"/>
                                          </p:val>
                                        </p:tav>
                                        <p:tav tm="100000">
                                          <p:val>
                                            <p:strVal val="#ppt_y"/>
                                          </p:val>
                                        </p:tav>
                                      </p:tavLst>
                                    </p:anim>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strVal val="#ppt_h"/>
                                          </p:val>
                                        </p:tav>
                                        <p:tav tm="100000">
                                          <p:val>
                                            <p:strVal val="#ppt_h"/>
                                          </p:val>
                                        </p:tav>
                                      </p:tavLst>
                                    </p:anim>
                                  </p:childTnLst>
                                </p:cTn>
                              </p:par>
                            </p:childTnLst>
                          </p:cTn>
                        </p:par>
                        <p:par>
                          <p:cTn id="25" fill="hold">
                            <p:stCondLst>
                              <p:cond delay="1500"/>
                            </p:stCondLst>
                            <p:childTnLst>
                              <p:par>
                                <p:cTn id="26" presetID="17" presetClass="entr" presetSubtype="8"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ppt_x</p:attrName>
                                        </p:attrNameLst>
                                      </p:cBhvr>
                                      <p:tavLst>
                                        <p:tav tm="0">
                                          <p:val>
                                            <p:strVal val="#ppt_x-#ppt_w/2"/>
                                          </p:val>
                                        </p:tav>
                                        <p:tav tm="100000">
                                          <p:val>
                                            <p:strVal val="#ppt_x"/>
                                          </p:val>
                                        </p:tav>
                                      </p:tavLst>
                                    </p:anim>
                                    <p:anim calcmode="lin" valueType="num">
                                      <p:cBhvr>
                                        <p:cTn id="29" dur="500" fill="hold"/>
                                        <p:tgtEl>
                                          <p:spTgt spid="25"/>
                                        </p:tgtEl>
                                        <p:attrNameLst>
                                          <p:attrName>ppt_y</p:attrName>
                                        </p:attrNameLst>
                                      </p:cBhvr>
                                      <p:tavLst>
                                        <p:tav tm="0">
                                          <p:val>
                                            <p:strVal val="#ppt_y"/>
                                          </p:val>
                                        </p:tav>
                                        <p:tav tm="100000">
                                          <p:val>
                                            <p:strVal val="#ppt_y"/>
                                          </p:val>
                                        </p:tav>
                                      </p:tavLst>
                                    </p:anim>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up)">
                                      <p:cBhvr>
                                        <p:cTn id="36" dur="500"/>
                                        <p:tgtEl>
                                          <p:spTgt spid="26"/>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up)">
                                      <p:cBhvr>
                                        <p:cTn id="39" dur="500"/>
                                        <p:tgtEl>
                                          <p:spTgt spid="28"/>
                                        </p:tgtEl>
                                      </p:cBhvr>
                                    </p:animEffect>
                                  </p:childTnLst>
                                </p:cTn>
                              </p:par>
                            </p:childTnLst>
                          </p:cTn>
                        </p:par>
                        <p:par>
                          <p:cTn id="40" fill="hold">
                            <p:stCondLst>
                              <p:cond delay="500"/>
                            </p:stCondLst>
                            <p:childTnLst>
                              <p:par>
                                <p:cTn id="41" presetID="17" presetClass="entr" presetSubtype="8"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ppt_x</p:attrName>
                                        </p:attrNameLst>
                                      </p:cBhvr>
                                      <p:tavLst>
                                        <p:tav tm="0">
                                          <p:val>
                                            <p:strVal val="#ppt_x-#ppt_w/2"/>
                                          </p:val>
                                        </p:tav>
                                        <p:tav tm="100000">
                                          <p:val>
                                            <p:strVal val="#ppt_x"/>
                                          </p:val>
                                        </p:tav>
                                      </p:tavLst>
                                    </p:anim>
                                    <p:anim calcmode="lin" valueType="num">
                                      <p:cBhvr>
                                        <p:cTn id="44" dur="500" fill="hold"/>
                                        <p:tgtEl>
                                          <p:spTgt spid="27"/>
                                        </p:tgtEl>
                                        <p:attrNameLst>
                                          <p:attrName>ppt_y</p:attrName>
                                        </p:attrNameLst>
                                      </p:cBhvr>
                                      <p:tavLst>
                                        <p:tav tm="0">
                                          <p:val>
                                            <p:strVal val="#ppt_y"/>
                                          </p:val>
                                        </p:tav>
                                        <p:tav tm="100000">
                                          <p:val>
                                            <p:strVal val="#ppt_y"/>
                                          </p:val>
                                        </p:tav>
                                      </p:tavLst>
                                    </p:anim>
                                    <p:anim calcmode="lin" valueType="num">
                                      <p:cBhvr>
                                        <p:cTn id="45" dur="500" fill="hold"/>
                                        <p:tgtEl>
                                          <p:spTgt spid="27"/>
                                        </p:tgtEl>
                                        <p:attrNameLst>
                                          <p:attrName>ppt_w</p:attrName>
                                        </p:attrNameLst>
                                      </p:cBhvr>
                                      <p:tavLst>
                                        <p:tav tm="0">
                                          <p:val>
                                            <p:fltVal val="0"/>
                                          </p:val>
                                        </p:tav>
                                        <p:tav tm="100000">
                                          <p:val>
                                            <p:strVal val="#ppt_w"/>
                                          </p:val>
                                        </p:tav>
                                      </p:tavLst>
                                    </p:anim>
                                    <p:anim calcmode="lin" valueType="num">
                                      <p:cBhvr>
                                        <p:cTn id="46" dur="500" fill="hold"/>
                                        <p:tgtEl>
                                          <p:spTgt spid="27"/>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1"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p:cTn id="60" dur="500" fill="hold"/>
                                        <p:tgtEl>
                                          <p:spTgt spid="31"/>
                                        </p:tgtEl>
                                        <p:attrNameLst>
                                          <p:attrName>ppt_x</p:attrName>
                                        </p:attrNameLst>
                                      </p:cBhvr>
                                      <p:tavLst>
                                        <p:tav tm="0">
                                          <p:val>
                                            <p:strVal val="#ppt_x"/>
                                          </p:val>
                                        </p:tav>
                                        <p:tav tm="100000">
                                          <p:val>
                                            <p:strVal val="#ppt_x"/>
                                          </p:val>
                                        </p:tav>
                                      </p:tavLst>
                                    </p:anim>
                                    <p:anim calcmode="lin" valueType="num">
                                      <p:cBhvr>
                                        <p:cTn id="61" dur="500" fill="hold"/>
                                        <p:tgtEl>
                                          <p:spTgt spid="31"/>
                                        </p:tgtEl>
                                        <p:attrNameLst>
                                          <p:attrName>ppt_y</p:attrName>
                                        </p:attrNameLst>
                                      </p:cBhvr>
                                      <p:tavLst>
                                        <p:tav tm="0">
                                          <p:val>
                                            <p:strVal val="#ppt_y-#ppt_h/2"/>
                                          </p:val>
                                        </p:tav>
                                        <p:tav tm="100000">
                                          <p:val>
                                            <p:strVal val="#ppt_y"/>
                                          </p:val>
                                        </p:tav>
                                      </p:tavLst>
                                    </p:anim>
                                    <p:anim calcmode="lin" valueType="num">
                                      <p:cBhvr>
                                        <p:cTn id="62" dur="500" fill="hold"/>
                                        <p:tgtEl>
                                          <p:spTgt spid="31"/>
                                        </p:tgtEl>
                                        <p:attrNameLst>
                                          <p:attrName>ppt_w</p:attrName>
                                        </p:attrNameLst>
                                      </p:cBhvr>
                                      <p:tavLst>
                                        <p:tav tm="0">
                                          <p:val>
                                            <p:strVal val="#ppt_w"/>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500"/>
                                        <p:tgtEl>
                                          <p:spTgt spid="43"/>
                                        </p:tgtEl>
                                      </p:cBhvr>
                                    </p:animEffect>
                                  </p:childTnLst>
                                </p:cTn>
                              </p:par>
                            </p:childTnLst>
                          </p:cTn>
                        </p:par>
                        <p:par>
                          <p:cTn id="68" fill="hold">
                            <p:stCondLst>
                              <p:cond delay="1000"/>
                            </p:stCondLst>
                            <p:childTnLst>
                              <p:par>
                                <p:cTn id="69" presetID="17"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 calcmode="lin" valueType="num">
                                      <p:cBhvr>
                                        <p:cTn id="71" dur="500" fill="hold"/>
                                        <p:tgtEl>
                                          <p:spTgt spid="32"/>
                                        </p:tgtEl>
                                        <p:attrNameLst>
                                          <p:attrName>ppt_x</p:attrName>
                                        </p:attrNameLst>
                                      </p:cBhvr>
                                      <p:tavLst>
                                        <p:tav tm="0">
                                          <p:val>
                                            <p:strVal val="#ppt_x"/>
                                          </p:val>
                                        </p:tav>
                                        <p:tav tm="100000">
                                          <p:val>
                                            <p:strVal val="#ppt_x"/>
                                          </p:val>
                                        </p:tav>
                                      </p:tavLst>
                                    </p:anim>
                                    <p:anim calcmode="lin" valueType="num">
                                      <p:cBhvr>
                                        <p:cTn id="72" dur="500" fill="hold"/>
                                        <p:tgtEl>
                                          <p:spTgt spid="32"/>
                                        </p:tgtEl>
                                        <p:attrNameLst>
                                          <p:attrName>ppt_y</p:attrName>
                                        </p:attrNameLst>
                                      </p:cBhvr>
                                      <p:tavLst>
                                        <p:tav tm="0">
                                          <p:val>
                                            <p:strVal val="#ppt_y+#ppt_h/2"/>
                                          </p:val>
                                        </p:tav>
                                        <p:tav tm="100000">
                                          <p:val>
                                            <p:strVal val="#ppt_y"/>
                                          </p:val>
                                        </p:tav>
                                      </p:tavLst>
                                    </p:anim>
                                    <p:anim calcmode="lin" valueType="num">
                                      <p:cBhvr>
                                        <p:cTn id="73" dur="500" fill="hold"/>
                                        <p:tgtEl>
                                          <p:spTgt spid="32"/>
                                        </p:tgtEl>
                                        <p:attrNameLst>
                                          <p:attrName>ppt_w</p:attrName>
                                        </p:attrNameLst>
                                      </p:cBhvr>
                                      <p:tavLst>
                                        <p:tav tm="0">
                                          <p:val>
                                            <p:strVal val="#ppt_w"/>
                                          </p:val>
                                        </p:tav>
                                        <p:tav tm="100000">
                                          <p:val>
                                            <p:strVal val="#ppt_w"/>
                                          </p:val>
                                        </p:tav>
                                      </p:tavLst>
                                    </p:anim>
                                    <p:anim calcmode="lin" valueType="num">
                                      <p:cBhvr>
                                        <p:cTn id="74" dur="500" fill="hold"/>
                                        <p:tgtEl>
                                          <p:spTgt spid="32"/>
                                        </p:tgtEl>
                                        <p:attrNameLst>
                                          <p:attrName>ppt_h</p:attrName>
                                        </p:attrNameLst>
                                      </p:cBhvr>
                                      <p:tavLst>
                                        <p:tav tm="0">
                                          <p:val>
                                            <p:fltVal val="0"/>
                                          </p:val>
                                        </p:tav>
                                        <p:tav tm="100000">
                                          <p:val>
                                            <p:strVal val="#ppt_h"/>
                                          </p:val>
                                        </p:tav>
                                      </p:tavLst>
                                    </p:anim>
                                  </p:childTnLst>
                                </p:cTn>
                              </p:par>
                            </p:childTnLst>
                          </p:cTn>
                        </p:par>
                        <p:par>
                          <p:cTn id="75" fill="hold">
                            <p:stCondLst>
                              <p:cond delay="1500"/>
                            </p:stCondLst>
                            <p:childTnLst>
                              <p:par>
                                <p:cTn id="76" presetID="17" presetClass="entr" presetSubtype="8" fill="hold" grpId="0" nodeType="after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p:cTn id="78" dur="500" fill="hold"/>
                                        <p:tgtEl>
                                          <p:spTgt spid="33"/>
                                        </p:tgtEl>
                                        <p:attrNameLst>
                                          <p:attrName>ppt_x</p:attrName>
                                        </p:attrNameLst>
                                      </p:cBhvr>
                                      <p:tavLst>
                                        <p:tav tm="0">
                                          <p:val>
                                            <p:strVal val="#ppt_x-#ppt_w/2"/>
                                          </p:val>
                                        </p:tav>
                                        <p:tav tm="100000">
                                          <p:val>
                                            <p:strVal val="#ppt_x"/>
                                          </p:val>
                                        </p:tav>
                                      </p:tavLst>
                                    </p:anim>
                                    <p:anim calcmode="lin" valueType="num">
                                      <p:cBhvr>
                                        <p:cTn id="79" dur="500" fill="hold"/>
                                        <p:tgtEl>
                                          <p:spTgt spid="33"/>
                                        </p:tgtEl>
                                        <p:attrNameLst>
                                          <p:attrName>ppt_y</p:attrName>
                                        </p:attrNameLst>
                                      </p:cBhvr>
                                      <p:tavLst>
                                        <p:tav tm="0">
                                          <p:val>
                                            <p:strVal val="#ppt_y"/>
                                          </p:val>
                                        </p:tav>
                                        <p:tav tm="100000">
                                          <p:val>
                                            <p:strVal val="#ppt_y"/>
                                          </p:val>
                                        </p:tav>
                                      </p:tavLst>
                                    </p:anim>
                                    <p:anim calcmode="lin" valueType="num">
                                      <p:cBhvr>
                                        <p:cTn id="80" dur="500" fill="hold"/>
                                        <p:tgtEl>
                                          <p:spTgt spid="33"/>
                                        </p:tgtEl>
                                        <p:attrNameLst>
                                          <p:attrName>ppt_w</p:attrName>
                                        </p:attrNameLst>
                                      </p:cBhvr>
                                      <p:tavLst>
                                        <p:tav tm="0">
                                          <p:val>
                                            <p:fltVal val="0"/>
                                          </p:val>
                                        </p:tav>
                                        <p:tav tm="100000">
                                          <p:val>
                                            <p:strVal val="#ppt_w"/>
                                          </p:val>
                                        </p:tav>
                                      </p:tavLst>
                                    </p:anim>
                                    <p:anim calcmode="lin" valueType="num">
                                      <p:cBhvr>
                                        <p:cTn id="81" dur="500" fill="hold"/>
                                        <p:tgtEl>
                                          <p:spTgt spid="33"/>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wipe(down)">
                                      <p:cBhvr>
                                        <p:cTn id="86" dur="500"/>
                                        <p:tgtEl>
                                          <p:spTgt spid="35"/>
                                        </p:tgtEl>
                                      </p:cBhvr>
                                    </p:animEffect>
                                  </p:childTnLst>
                                </p:cTn>
                              </p:par>
                            </p:childTnLst>
                          </p:cTn>
                        </p:par>
                        <p:par>
                          <p:cTn id="87" fill="hold">
                            <p:stCondLst>
                              <p:cond delay="500"/>
                            </p:stCondLst>
                            <p:childTnLst>
                              <p:par>
                                <p:cTn id="88" presetID="17" presetClass="entr" presetSubtype="8"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ppt_x</p:attrName>
                                        </p:attrNameLst>
                                      </p:cBhvr>
                                      <p:tavLst>
                                        <p:tav tm="0">
                                          <p:val>
                                            <p:strVal val="#ppt_x-#ppt_w/2"/>
                                          </p:val>
                                        </p:tav>
                                        <p:tav tm="100000">
                                          <p:val>
                                            <p:strVal val="#ppt_x"/>
                                          </p:val>
                                        </p:tav>
                                      </p:tavLst>
                                    </p:anim>
                                    <p:anim calcmode="lin" valueType="num">
                                      <p:cBhvr>
                                        <p:cTn id="91" dur="500" fill="hold"/>
                                        <p:tgtEl>
                                          <p:spTgt spid="36"/>
                                        </p:tgtEl>
                                        <p:attrNameLst>
                                          <p:attrName>ppt_y</p:attrName>
                                        </p:attrNameLst>
                                      </p:cBhvr>
                                      <p:tavLst>
                                        <p:tav tm="0">
                                          <p:val>
                                            <p:strVal val="#ppt_y"/>
                                          </p:val>
                                        </p:tav>
                                        <p:tav tm="100000">
                                          <p:val>
                                            <p:strVal val="#ppt_y"/>
                                          </p:val>
                                        </p:tav>
                                      </p:tavLst>
                                    </p:anim>
                                    <p:anim calcmode="lin" valueType="num">
                                      <p:cBhvr>
                                        <p:cTn id="92" dur="500" fill="hold"/>
                                        <p:tgtEl>
                                          <p:spTgt spid="36"/>
                                        </p:tgtEl>
                                        <p:attrNameLst>
                                          <p:attrName>ppt_w</p:attrName>
                                        </p:attrNameLst>
                                      </p:cBhvr>
                                      <p:tavLst>
                                        <p:tav tm="0">
                                          <p:val>
                                            <p:fltVal val="0"/>
                                          </p:val>
                                        </p:tav>
                                        <p:tav tm="100000">
                                          <p:val>
                                            <p:strVal val="#ppt_w"/>
                                          </p:val>
                                        </p:tav>
                                      </p:tavLst>
                                    </p:anim>
                                    <p:anim calcmode="lin" valueType="num">
                                      <p:cBhvr>
                                        <p:cTn id="93"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17" presetClass="entr" presetSubtype="1" fill="hold" grpId="0" nodeType="clickEffect">
                                  <p:stCondLst>
                                    <p:cond delay="0"/>
                                  </p:stCondLst>
                                  <p:childTnLst>
                                    <p:set>
                                      <p:cBhvr>
                                        <p:cTn id="97" dur="1" fill="hold">
                                          <p:stCondLst>
                                            <p:cond delay="0"/>
                                          </p:stCondLst>
                                        </p:cTn>
                                        <p:tgtEl>
                                          <p:spTgt spid="38"/>
                                        </p:tgtEl>
                                        <p:attrNameLst>
                                          <p:attrName>style.visibility</p:attrName>
                                        </p:attrNameLst>
                                      </p:cBhvr>
                                      <p:to>
                                        <p:strVal val="visible"/>
                                      </p:to>
                                    </p:set>
                                    <p:anim calcmode="lin" valueType="num">
                                      <p:cBhvr>
                                        <p:cTn id="98" dur="500" fill="hold"/>
                                        <p:tgtEl>
                                          <p:spTgt spid="38"/>
                                        </p:tgtEl>
                                        <p:attrNameLst>
                                          <p:attrName>ppt_x</p:attrName>
                                        </p:attrNameLst>
                                      </p:cBhvr>
                                      <p:tavLst>
                                        <p:tav tm="0">
                                          <p:val>
                                            <p:strVal val="#ppt_x"/>
                                          </p:val>
                                        </p:tav>
                                        <p:tav tm="100000">
                                          <p:val>
                                            <p:strVal val="#ppt_x"/>
                                          </p:val>
                                        </p:tav>
                                      </p:tavLst>
                                    </p:anim>
                                    <p:anim calcmode="lin" valueType="num">
                                      <p:cBhvr>
                                        <p:cTn id="99" dur="500" fill="hold"/>
                                        <p:tgtEl>
                                          <p:spTgt spid="38"/>
                                        </p:tgtEl>
                                        <p:attrNameLst>
                                          <p:attrName>ppt_y</p:attrName>
                                        </p:attrNameLst>
                                      </p:cBhvr>
                                      <p:tavLst>
                                        <p:tav tm="0">
                                          <p:val>
                                            <p:strVal val="#ppt_y-#ppt_h/2"/>
                                          </p:val>
                                        </p:tav>
                                        <p:tav tm="100000">
                                          <p:val>
                                            <p:strVal val="#ppt_y"/>
                                          </p:val>
                                        </p:tav>
                                      </p:tavLst>
                                    </p:anim>
                                    <p:anim calcmode="lin" valueType="num">
                                      <p:cBhvr>
                                        <p:cTn id="100" dur="500" fill="hold"/>
                                        <p:tgtEl>
                                          <p:spTgt spid="38"/>
                                        </p:tgtEl>
                                        <p:attrNameLst>
                                          <p:attrName>ppt_w</p:attrName>
                                        </p:attrNameLst>
                                      </p:cBhvr>
                                      <p:tavLst>
                                        <p:tav tm="0">
                                          <p:val>
                                            <p:strVal val="#ppt_w"/>
                                          </p:val>
                                        </p:tav>
                                        <p:tav tm="100000">
                                          <p:val>
                                            <p:strVal val="#ppt_w"/>
                                          </p:val>
                                        </p:tav>
                                      </p:tavLst>
                                    </p:anim>
                                    <p:anim calcmode="lin" valueType="num">
                                      <p:cBhvr>
                                        <p:cTn id="101" dur="500" fill="hold"/>
                                        <p:tgtEl>
                                          <p:spTgt spid="38"/>
                                        </p:tgtEl>
                                        <p:attrNameLst>
                                          <p:attrName>ppt_h</p:attrName>
                                        </p:attrNameLst>
                                      </p:cBhvr>
                                      <p:tavLst>
                                        <p:tav tm="0">
                                          <p:val>
                                            <p:fltVal val="0"/>
                                          </p:val>
                                        </p:tav>
                                        <p:tav tm="100000">
                                          <p:val>
                                            <p:strVal val="#ppt_h"/>
                                          </p:val>
                                        </p:tav>
                                      </p:tavLst>
                                    </p:anim>
                                  </p:childTnLst>
                                </p:cTn>
                              </p:par>
                            </p:childTnLst>
                          </p:cTn>
                        </p:par>
                        <p:par>
                          <p:cTn id="102" fill="hold">
                            <p:stCondLst>
                              <p:cond delay="500"/>
                            </p:stCondLst>
                            <p:childTnLst>
                              <p:par>
                                <p:cTn id="103" presetID="17" presetClass="entr" presetSubtype="2" fill="hold" grpId="0" nodeType="afterEffect">
                                  <p:stCondLst>
                                    <p:cond delay="0"/>
                                  </p:stCondLst>
                                  <p:childTnLst>
                                    <p:set>
                                      <p:cBhvr>
                                        <p:cTn id="104" dur="1" fill="hold">
                                          <p:stCondLst>
                                            <p:cond delay="0"/>
                                          </p:stCondLst>
                                        </p:cTn>
                                        <p:tgtEl>
                                          <p:spTgt spid="39"/>
                                        </p:tgtEl>
                                        <p:attrNameLst>
                                          <p:attrName>style.visibility</p:attrName>
                                        </p:attrNameLst>
                                      </p:cBhvr>
                                      <p:to>
                                        <p:strVal val="visible"/>
                                      </p:to>
                                    </p:set>
                                    <p:anim calcmode="lin" valueType="num">
                                      <p:cBhvr>
                                        <p:cTn id="105" dur="500" fill="hold"/>
                                        <p:tgtEl>
                                          <p:spTgt spid="39"/>
                                        </p:tgtEl>
                                        <p:attrNameLst>
                                          <p:attrName>ppt_x</p:attrName>
                                        </p:attrNameLst>
                                      </p:cBhvr>
                                      <p:tavLst>
                                        <p:tav tm="0">
                                          <p:val>
                                            <p:strVal val="#ppt_x+#ppt_w/2"/>
                                          </p:val>
                                        </p:tav>
                                        <p:tav tm="100000">
                                          <p:val>
                                            <p:strVal val="#ppt_x"/>
                                          </p:val>
                                        </p:tav>
                                      </p:tavLst>
                                    </p:anim>
                                    <p:anim calcmode="lin" valueType="num">
                                      <p:cBhvr>
                                        <p:cTn id="106" dur="500" fill="hold"/>
                                        <p:tgtEl>
                                          <p:spTgt spid="39"/>
                                        </p:tgtEl>
                                        <p:attrNameLst>
                                          <p:attrName>ppt_y</p:attrName>
                                        </p:attrNameLst>
                                      </p:cBhvr>
                                      <p:tavLst>
                                        <p:tav tm="0">
                                          <p:val>
                                            <p:strVal val="#ppt_y"/>
                                          </p:val>
                                        </p:tav>
                                        <p:tav tm="100000">
                                          <p:val>
                                            <p:strVal val="#ppt_y"/>
                                          </p:val>
                                        </p:tav>
                                      </p:tavLst>
                                    </p:anim>
                                    <p:anim calcmode="lin" valueType="num">
                                      <p:cBhvr>
                                        <p:cTn id="107" dur="500" fill="hold"/>
                                        <p:tgtEl>
                                          <p:spTgt spid="39"/>
                                        </p:tgtEl>
                                        <p:attrNameLst>
                                          <p:attrName>ppt_w</p:attrName>
                                        </p:attrNameLst>
                                      </p:cBhvr>
                                      <p:tavLst>
                                        <p:tav tm="0">
                                          <p:val>
                                            <p:fltVal val="0"/>
                                          </p:val>
                                        </p:tav>
                                        <p:tav tm="100000">
                                          <p:val>
                                            <p:strVal val="#ppt_w"/>
                                          </p:val>
                                        </p:tav>
                                      </p:tavLst>
                                    </p:anim>
                                    <p:anim calcmode="lin" valueType="num">
                                      <p:cBhvr>
                                        <p:cTn id="108" dur="500" fill="hold"/>
                                        <p:tgtEl>
                                          <p:spTgt spid="39"/>
                                        </p:tgtEl>
                                        <p:attrNameLst>
                                          <p:attrName>ppt_h</p:attrName>
                                        </p:attrNameLst>
                                      </p:cBhvr>
                                      <p:tavLst>
                                        <p:tav tm="0">
                                          <p:val>
                                            <p:strVal val="#ppt_h"/>
                                          </p:val>
                                        </p:tav>
                                        <p:tav tm="100000">
                                          <p:val>
                                            <p:strVal val="#ppt_h"/>
                                          </p:val>
                                        </p:tav>
                                      </p:tavLst>
                                    </p:anim>
                                  </p:childTnLst>
                                </p:cTn>
                              </p:par>
                            </p:childTnLst>
                          </p:cTn>
                        </p:par>
                        <p:par>
                          <p:cTn id="109" fill="hold">
                            <p:stCondLst>
                              <p:cond delay="1000"/>
                            </p:stCondLst>
                            <p:childTnLst>
                              <p:par>
                                <p:cTn id="110" presetID="17" presetClass="entr" presetSubtype="4" fill="hold" grpId="0" nodeType="afterEffect">
                                  <p:stCondLst>
                                    <p:cond delay="0"/>
                                  </p:stCondLst>
                                  <p:childTnLst>
                                    <p:set>
                                      <p:cBhvr>
                                        <p:cTn id="111" dur="1" fill="hold">
                                          <p:stCondLst>
                                            <p:cond delay="0"/>
                                          </p:stCondLst>
                                        </p:cTn>
                                        <p:tgtEl>
                                          <p:spTgt spid="40"/>
                                        </p:tgtEl>
                                        <p:attrNameLst>
                                          <p:attrName>style.visibility</p:attrName>
                                        </p:attrNameLst>
                                      </p:cBhvr>
                                      <p:to>
                                        <p:strVal val="visible"/>
                                      </p:to>
                                    </p:set>
                                    <p:anim calcmode="lin" valueType="num">
                                      <p:cBhvr>
                                        <p:cTn id="112" dur="500" fill="hold"/>
                                        <p:tgtEl>
                                          <p:spTgt spid="40"/>
                                        </p:tgtEl>
                                        <p:attrNameLst>
                                          <p:attrName>ppt_x</p:attrName>
                                        </p:attrNameLst>
                                      </p:cBhvr>
                                      <p:tavLst>
                                        <p:tav tm="0">
                                          <p:val>
                                            <p:strVal val="#ppt_x"/>
                                          </p:val>
                                        </p:tav>
                                        <p:tav tm="100000">
                                          <p:val>
                                            <p:strVal val="#ppt_x"/>
                                          </p:val>
                                        </p:tav>
                                      </p:tavLst>
                                    </p:anim>
                                    <p:anim calcmode="lin" valueType="num">
                                      <p:cBhvr>
                                        <p:cTn id="113" dur="500" fill="hold"/>
                                        <p:tgtEl>
                                          <p:spTgt spid="40"/>
                                        </p:tgtEl>
                                        <p:attrNameLst>
                                          <p:attrName>ppt_y</p:attrName>
                                        </p:attrNameLst>
                                      </p:cBhvr>
                                      <p:tavLst>
                                        <p:tav tm="0">
                                          <p:val>
                                            <p:strVal val="#ppt_y+#ppt_h/2"/>
                                          </p:val>
                                        </p:tav>
                                        <p:tav tm="100000">
                                          <p:val>
                                            <p:strVal val="#ppt_y"/>
                                          </p:val>
                                        </p:tav>
                                      </p:tavLst>
                                    </p:anim>
                                    <p:anim calcmode="lin" valueType="num">
                                      <p:cBhvr>
                                        <p:cTn id="114" dur="500" fill="hold"/>
                                        <p:tgtEl>
                                          <p:spTgt spid="40"/>
                                        </p:tgtEl>
                                        <p:attrNameLst>
                                          <p:attrName>ppt_w</p:attrName>
                                        </p:attrNameLst>
                                      </p:cBhvr>
                                      <p:tavLst>
                                        <p:tav tm="0">
                                          <p:val>
                                            <p:strVal val="#ppt_w"/>
                                          </p:val>
                                        </p:tav>
                                        <p:tav tm="100000">
                                          <p:val>
                                            <p:strVal val="#ppt_w"/>
                                          </p:val>
                                        </p:tav>
                                      </p:tavLst>
                                    </p:anim>
                                    <p:anim calcmode="lin" valueType="num">
                                      <p:cBhvr>
                                        <p:cTn id="115" dur="500" fill="hold"/>
                                        <p:tgtEl>
                                          <p:spTgt spid="40"/>
                                        </p:tgtEl>
                                        <p:attrNameLst>
                                          <p:attrName>ppt_h</p:attrName>
                                        </p:attrNameLst>
                                      </p:cBhvr>
                                      <p:tavLst>
                                        <p:tav tm="0">
                                          <p:val>
                                            <p:fltVal val="0"/>
                                          </p:val>
                                        </p:tav>
                                        <p:tav tm="100000">
                                          <p:val>
                                            <p:strVal val="#ppt_h"/>
                                          </p:val>
                                        </p:tav>
                                      </p:tavLst>
                                    </p:anim>
                                  </p:childTnLst>
                                </p:cTn>
                              </p:par>
                            </p:childTnLst>
                          </p:cTn>
                        </p:par>
                        <p:par>
                          <p:cTn id="116" fill="hold">
                            <p:stCondLst>
                              <p:cond delay="1500"/>
                            </p:stCondLst>
                            <p:childTnLst>
                              <p:par>
                                <p:cTn id="117" presetID="17" presetClass="entr" presetSubtype="8" fill="hold" grpId="0" nodeType="afterEffect">
                                  <p:stCondLst>
                                    <p:cond delay="0"/>
                                  </p:stCondLst>
                                  <p:childTnLst>
                                    <p:set>
                                      <p:cBhvr>
                                        <p:cTn id="118" dur="1" fill="hold">
                                          <p:stCondLst>
                                            <p:cond delay="0"/>
                                          </p:stCondLst>
                                        </p:cTn>
                                        <p:tgtEl>
                                          <p:spTgt spid="54"/>
                                        </p:tgtEl>
                                        <p:attrNameLst>
                                          <p:attrName>style.visibility</p:attrName>
                                        </p:attrNameLst>
                                      </p:cBhvr>
                                      <p:to>
                                        <p:strVal val="visible"/>
                                      </p:to>
                                    </p:set>
                                    <p:anim calcmode="lin" valueType="num">
                                      <p:cBhvr>
                                        <p:cTn id="119" dur="500" fill="hold"/>
                                        <p:tgtEl>
                                          <p:spTgt spid="54"/>
                                        </p:tgtEl>
                                        <p:attrNameLst>
                                          <p:attrName>ppt_x</p:attrName>
                                        </p:attrNameLst>
                                      </p:cBhvr>
                                      <p:tavLst>
                                        <p:tav tm="0">
                                          <p:val>
                                            <p:strVal val="#ppt_x-#ppt_w/2"/>
                                          </p:val>
                                        </p:tav>
                                        <p:tav tm="100000">
                                          <p:val>
                                            <p:strVal val="#ppt_x"/>
                                          </p:val>
                                        </p:tav>
                                      </p:tavLst>
                                    </p:anim>
                                    <p:anim calcmode="lin" valueType="num">
                                      <p:cBhvr>
                                        <p:cTn id="120" dur="500" fill="hold"/>
                                        <p:tgtEl>
                                          <p:spTgt spid="54"/>
                                        </p:tgtEl>
                                        <p:attrNameLst>
                                          <p:attrName>ppt_y</p:attrName>
                                        </p:attrNameLst>
                                      </p:cBhvr>
                                      <p:tavLst>
                                        <p:tav tm="0">
                                          <p:val>
                                            <p:strVal val="#ppt_y"/>
                                          </p:val>
                                        </p:tav>
                                        <p:tav tm="100000">
                                          <p:val>
                                            <p:strVal val="#ppt_y"/>
                                          </p:val>
                                        </p:tav>
                                      </p:tavLst>
                                    </p:anim>
                                    <p:anim calcmode="lin" valueType="num">
                                      <p:cBhvr>
                                        <p:cTn id="121" dur="500" fill="hold"/>
                                        <p:tgtEl>
                                          <p:spTgt spid="54"/>
                                        </p:tgtEl>
                                        <p:attrNameLst>
                                          <p:attrName>ppt_w</p:attrName>
                                        </p:attrNameLst>
                                      </p:cBhvr>
                                      <p:tavLst>
                                        <p:tav tm="0">
                                          <p:val>
                                            <p:fltVal val="0"/>
                                          </p:val>
                                        </p:tav>
                                        <p:tav tm="100000">
                                          <p:val>
                                            <p:strVal val="#ppt_w"/>
                                          </p:val>
                                        </p:tav>
                                      </p:tavLst>
                                    </p:anim>
                                    <p:anim calcmode="lin" valueType="num">
                                      <p:cBhvr>
                                        <p:cTn id="122" dur="500" fill="hold"/>
                                        <p:tgtEl>
                                          <p:spTgt spid="54"/>
                                        </p:tgtEl>
                                        <p:attrNameLst>
                                          <p:attrName>ppt_h</p:attrName>
                                        </p:attrNameLst>
                                      </p:cBhvr>
                                      <p:tavLst>
                                        <p:tav tm="0">
                                          <p:val>
                                            <p:strVal val="#ppt_h"/>
                                          </p:val>
                                        </p:tav>
                                        <p:tav tm="100000">
                                          <p:val>
                                            <p:strVal val="#ppt_h"/>
                                          </p:val>
                                        </p:tav>
                                      </p:tavLst>
                                    </p:anim>
                                  </p:childTnLst>
                                </p:cTn>
                              </p:par>
                            </p:childTnLst>
                          </p:cTn>
                        </p:par>
                        <p:par>
                          <p:cTn id="123" fill="hold">
                            <p:stCondLst>
                              <p:cond delay="2000"/>
                            </p:stCondLst>
                            <p:childTnLst>
                              <p:par>
                                <p:cTn id="124" presetID="1" presetClass="entr" presetSubtype="0" fill="hold" grpId="0" nodeType="afterEffect">
                                  <p:stCondLst>
                                    <p:cond delay="0"/>
                                  </p:stCondLst>
                                  <p:childTnLst>
                                    <p:set>
                                      <p:cBhvr>
                                        <p:cTn id="125" dur="1" fill="hold">
                                          <p:stCondLst>
                                            <p:cond delay="499"/>
                                          </p:stCondLst>
                                        </p:cTn>
                                        <p:tgtEl>
                                          <p:spTgt spid="41"/>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fade">
                                      <p:cBhvr>
                                        <p:cTn id="1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8" grpId="0" animBg="1"/>
      <p:bldP spid="39" grpId="0" animBg="1"/>
      <p:bldP spid="40" grpId="0" animBg="1"/>
      <p:bldP spid="43" grpId="0" animBg="1"/>
      <p:bldP spid="54" grpId="0" animBg="1"/>
      <p:bldP spid="37"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773485"/>
            <a:ext cx="8861328" cy="431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2"/>
          <p:cNvSpPr>
            <a:spLocks noGrp="1" noChangeArrowheads="1"/>
          </p:cNvSpPr>
          <p:nvPr>
            <p:ph type="title"/>
          </p:nvPr>
        </p:nvSpPr>
        <p:spPr/>
        <p:txBody>
          <a:bodyPr/>
          <a:lstStyle/>
          <a:p>
            <a:pPr eaLnBrk="1" hangingPunct="1"/>
            <a:r>
              <a:rPr lang="en-US" altLang="zh-TW" dirty="0"/>
              <a:t>Load Datapath</a:t>
            </a:r>
            <a:endParaRPr lang="en-AU" altLang="zh-TW" dirty="0">
              <a:ea typeface="新細明體" panose="02020500000000000000" pitchFamily="18" charset="-120"/>
            </a:endParaRPr>
          </a:p>
        </p:txBody>
      </p:sp>
      <p:sp>
        <p:nvSpPr>
          <p:cNvPr id="5" name="內容版面配置區 4">
            <a:extLst>
              <a:ext uri="{FF2B5EF4-FFF2-40B4-BE49-F238E27FC236}">
                <a16:creationId xmlns:a16="http://schemas.microsoft.com/office/drawing/2014/main" id="{F5D68319-19A4-44D8-9B1A-136CB12D887E}"/>
              </a:ext>
            </a:extLst>
          </p:cNvPr>
          <p:cNvSpPr>
            <a:spLocks noGrp="1"/>
          </p:cNvSpPr>
          <p:nvPr>
            <p:ph idx="1"/>
          </p:nvPr>
        </p:nvSpPr>
        <p:spPr/>
        <p:txBody>
          <a:bodyPr/>
          <a:lstStyle/>
          <a:p>
            <a:pPr marL="0" indent="0">
              <a:buNone/>
            </a:pPr>
            <a:r>
              <a:rPr lang="en-US" altLang="zh-TW" dirty="0" err="1"/>
              <a:t>rd</a:t>
            </a:r>
            <a:r>
              <a:rPr lang="en-US" altLang="zh-TW" dirty="0"/>
              <a:t> </a:t>
            </a:r>
            <a:r>
              <a:rPr lang="en-US" altLang="zh-TW" dirty="0">
                <a:sym typeface="Wingdings" panose="05000000000000000000" pitchFamily="2" charset="2"/>
              </a:rPr>
              <a:t> M[rs1 + imm12] </a:t>
            </a:r>
            <a:endParaRPr lang="zh-TW" altLang="en-US" dirty="0"/>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30</a:t>
            </a:fld>
            <a:endParaRPr lang="zh-TW" altLang="zh-TW"/>
          </a:p>
        </p:txBody>
      </p:sp>
      <p:sp>
        <p:nvSpPr>
          <p:cNvPr id="20" name="Line 7"/>
          <p:cNvSpPr>
            <a:spLocks noChangeShapeType="1"/>
          </p:cNvSpPr>
          <p:nvPr/>
        </p:nvSpPr>
        <p:spPr bwMode="auto">
          <a:xfrm>
            <a:off x="116385" y="2924944"/>
            <a:ext cx="9144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3" name="Line 12"/>
          <p:cNvSpPr>
            <a:spLocks noChangeShapeType="1"/>
          </p:cNvSpPr>
          <p:nvPr/>
        </p:nvSpPr>
        <p:spPr bwMode="auto">
          <a:xfrm>
            <a:off x="1044000" y="2088040"/>
            <a:ext cx="0" cy="828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4" name="Line 13"/>
          <p:cNvSpPr>
            <a:spLocks noChangeShapeType="1"/>
          </p:cNvSpPr>
          <p:nvPr/>
        </p:nvSpPr>
        <p:spPr bwMode="auto">
          <a:xfrm flipH="1">
            <a:off x="1030785" y="2091323"/>
            <a:ext cx="68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5" name="Line 14"/>
          <p:cNvSpPr>
            <a:spLocks noChangeShapeType="1"/>
          </p:cNvSpPr>
          <p:nvPr/>
        </p:nvSpPr>
        <p:spPr bwMode="auto">
          <a:xfrm flipH="1">
            <a:off x="1043607" y="5084944"/>
            <a:ext cx="1512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6" name="Line 19"/>
          <p:cNvSpPr>
            <a:spLocks noChangeShapeType="1"/>
          </p:cNvSpPr>
          <p:nvPr/>
        </p:nvSpPr>
        <p:spPr bwMode="auto">
          <a:xfrm>
            <a:off x="1704996" y="2097932"/>
            <a:ext cx="1838303" cy="27294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7" name="Line 20"/>
          <p:cNvSpPr>
            <a:spLocks noChangeShapeType="1"/>
          </p:cNvSpPr>
          <p:nvPr/>
        </p:nvSpPr>
        <p:spPr bwMode="auto">
          <a:xfrm>
            <a:off x="3543298" y="2370874"/>
            <a:ext cx="12192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8" name="Line 21"/>
          <p:cNvSpPr>
            <a:spLocks noChangeShapeType="1"/>
          </p:cNvSpPr>
          <p:nvPr/>
        </p:nvSpPr>
        <p:spPr bwMode="auto">
          <a:xfrm>
            <a:off x="2520000" y="5084944"/>
            <a:ext cx="1301745"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9" name="Line 22"/>
          <p:cNvSpPr>
            <a:spLocks noChangeShapeType="1"/>
          </p:cNvSpPr>
          <p:nvPr/>
        </p:nvSpPr>
        <p:spPr bwMode="auto">
          <a:xfrm flipV="1">
            <a:off x="4762498" y="3148428"/>
            <a:ext cx="1293964" cy="31670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0" name="Line 23"/>
          <p:cNvSpPr>
            <a:spLocks noChangeShapeType="1"/>
          </p:cNvSpPr>
          <p:nvPr/>
        </p:nvSpPr>
        <p:spPr bwMode="auto">
          <a:xfrm>
            <a:off x="4762498" y="2378337"/>
            <a:ext cx="1177654" cy="762631"/>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1" name="Line 24"/>
          <p:cNvSpPr>
            <a:spLocks noChangeShapeType="1"/>
          </p:cNvSpPr>
          <p:nvPr/>
        </p:nvSpPr>
        <p:spPr bwMode="auto">
          <a:xfrm>
            <a:off x="6056462" y="3140968"/>
            <a:ext cx="504000" cy="0"/>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2" name="Line 26"/>
          <p:cNvSpPr>
            <a:spLocks noChangeShapeType="1"/>
          </p:cNvSpPr>
          <p:nvPr/>
        </p:nvSpPr>
        <p:spPr bwMode="auto">
          <a:xfrm flipH="1">
            <a:off x="3823414" y="3814672"/>
            <a:ext cx="36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3" name="Line 27"/>
          <p:cNvSpPr>
            <a:spLocks noChangeShapeType="1"/>
          </p:cNvSpPr>
          <p:nvPr/>
        </p:nvSpPr>
        <p:spPr bwMode="auto">
          <a:xfrm flipV="1">
            <a:off x="4183414" y="3465130"/>
            <a:ext cx="317350" cy="34954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 name="Line 29"/>
          <p:cNvSpPr>
            <a:spLocks noChangeShapeType="1"/>
          </p:cNvSpPr>
          <p:nvPr/>
        </p:nvSpPr>
        <p:spPr bwMode="auto">
          <a:xfrm>
            <a:off x="8354914" y="3162449"/>
            <a:ext cx="321542" cy="33855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 name="Line 30"/>
          <p:cNvSpPr>
            <a:spLocks noChangeShapeType="1"/>
          </p:cNvSpPr>
          <p:nvPr/>
        </p:nvSpPr>
        <p:spPr bwMode="auto">
          <a:xfrm>
            <a:off x="8672264" y="3501007"/>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8" name="Line 32"/>
          <p:cNvSpPr>
            <a:spLocks noChangeShapeType="1"/>
          </p:cNvSpPr>
          <p:nvPr/>
        </p:nvSpPr>
        <p:spPr bwMode="auto">
          <a:xfrm>
            <a:off x="8856000" y="3501007"/>
            <a:ext cx="0" cy="2592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9" name="Line 33"/>
          <p:cNvSpPr>
            <a:spLocks noChangeShapeType="1"/>
          </p:cNvSpPr>
          <p:nvPr/>
        </p:nvSpPr>
        <p:spPr bwMode="auto">
          <a:xfrm flipH="1">
            <a:off x="1187624" y="6077702"/>
            <a:ext cx="7668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0" name="Line 34"/>
          <p:cNvSpPr>
            <a:spLocks noChangeShapeType="1"/>
          </p:cNvSpPr>
          <p:nvPr/>
        </p:nvSpPr>
        <p:spPr bwMode="auto">
          <a:xfrm flipH="1" flipV="1">
            <a:off x="1211081" y="3861048"/>
            <a:ext cx="0" cy="2196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3" name="Line 33"/>
          <p:cNvSpPr>
            <a:spLocks noChangeShapeType="1"/>
          </p:cNvSpPr>
          <p:nvPr/>
        </p:nvSpPr>
        <p:spPr bwMode="auto">
          <a:xfrm flipH="1">
            <a:off x="3816000" y="3816040"/>
            <a:ext cx="7414" cy="126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 name="Line 12"/>
          <p:cNvSpPr>
            <a:spLocks noChangeShapeType="1"/>
          </p:cNvSpPr>
          <p:nvPr/>
        </p:nvSpPr>
        <p:spPr bwMode="auto">
          <a:xfrm>
            <a:off x="1043608" y="2924944"/>
            <a:ext cx="0" cy="216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 name="Line 26"/>
          <p:cNvSpPr>
            <a:spLocks noChangeShapeType="1"/>
          </p:cNvSpPr>
          <p:nvPr/>
        </p:nvSpPr>
        <p:spPr bwMode="auto">
          <a:xfrm flipH="1">
            <a:off x="4479622" y="3469595"/>
            <a:ext cx="288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1" name="文字方塊 40">
            <a:extLst>
              <a:ext uri="{FF2B5EF4-FFF2-40B4-BE49-F238E27FC236}">
                <a16:creationId xmlns:a16="http://schemas.microsoft.com/office/drawing/2014/main" id="{6F9B5659-D220-406B-BD3B-6C3E7BDC7692}"/>
              </a:ext>
            </a:extLst>
          </p:cNvPr>
          <p:cNvSpPr txBox="1"/>
          <p:nvPr/>
        </p:nvSpPr>
        <p:spPr>
          <a:xfrm>
            <a:off x="5039970" y="5486829"/>
            <a:ext cx="1229824" cy="461665"/>
          </a:xfrm>
          <a:prstGeom prst="rect">
            <a:avLst/>
          </a:prstGeom>
          <a:noFill/>
        </p:spPr>
        <p:txBody>
          <a:bodyPr wrap="none" rtlCol="0">
            <a:spAutoFit/>
          </a:bodyPr>
          <a:lstStyle/>
          <a:p>
            <a:pPr marL="0"/>
            <a:r>
              <a:rPr lang="en-US" altLang="zh-TW" dirty="0">
                <a:latin typeface="+mn-lt"/>
              </a:rPr>
              <a:t>Fig. 4.10</a:t>
            </a:r>
            <a:endParaRPr lang="zh-TW" altLang="en-US" dirty="0">
              <a:latin typeface="+mn-lt"/>
            </a:endParaRPr>
          </a:p>
        </p:txBody>
      </p:sp>
      <p:sp>
        <p:nvSpPr>
          <p:cNvPr id="42" name="Line 24"/>
          <p:cNvSpPr>
            <a:spLocks noChangeShapeType="1"/>
          </p:cNvSpPr>
          <p:nvPr/>
        </p:nvSpPr>
        <p:spPr bwMode="auto">
          <a:xfrm>
            <a:off x="7562914" y="3148428"/>
            <a:ext cx="792000" cy="0"/>
          </a:xfrm>
          <a:prstGeom prst="line">
            <a:avLst/>
          </a:prstGeom>
          <a:noFill/>
          <a:ln w="38100">
            <a:solidFill>
              <a:srgbClr val="FF0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4" name="Line 30"/>
          <p:cNvSpPr>
            <a:spLocks noChangeShapeType="1"/>
          </p:cNvSpPr>
          <p:nvPr/>
        </p:nvSpPr>
        <p:spPr bwMode="auto">
          <a:xfrm>
            <a:off x="1211081" y="3861048"/>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5" name="AutoShape 5"/>
          <p:cNvSpPr>
            <a:spLocks/>
          </p:cNvSpPr>
          <p:nvPr/>
        </p:nvSpPr>
        <p:spPr bwMode="auto">
          <a:xfrm>
            <a:off x="6306762" y="1118736"/>
            <a:ext cx="2545501" cy="598785"/>
          </a:xfrm>
          <a:prstGeom prst="borderCallout1">
            <a:avLst>
              <a:gd name="adj1" fmla="val 100404"/>
              <a:gd name="adj2" fmla="val 46411"/>
              <a:gd name="adj3" fmla="val 234891"/>
              <a:gd name="adj4" fmla="val 27335"/>
            </a:avLst>
          </a:prstGeom>
          <a:solidFill>
            <a:schemeClr val="accent2">
              <a:lumMod val="20000"/>
              <a:lumOff val="80000"/>
            </a:schemeClr>
          </a:solidFill>
          <a:ln w="9525">
            <a:solidFill>
              <a:schemeClr val="accent1"/>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1800" dirty="0">
                <a:latin typeface="+mn-lt"/>
              </a:rPr>
              <a:t>Treated as combinational circuit on read</a:t>
            </a:r>
            <a:endParaRPr lang="en-AU" altLang="zh-TW" sz="1800" dirty="0">
              <a:latin typeface="+mn-lt"/>
            </a:endParaRPr>
          </a:p>
        </p:txBody>
      </p:sp>
      <p:cxnSp>
        <p:nvCxnSpPr>
          <p:cNvPr id="4" name="直線單箭頭接點 3"/>
          <p:cNvCxnSpPr>
            <a:cxnSpLocks/>
            <a:stCxn id="45" idx="2"/>
          </p:cNvCxnSpPr>
          <p:nvPr/>
        </p:nvCxnSpPr>
        <p:spPr bwMode="auto">
          <a:xfrm flipH="1">
            <a:off x="3543300" y="1418129"/>
            <a:ext cx="2763462" cy="498703"/>
          </a:xfrm>
          <a:prstGeom prst="straightConnector1">
            <a:avLst/>
          </a:prstGeom>
          <a:solidFill>
            <a:schemeClr val="accent1"/>
          </a:solidFill>
          <a:ln w="9525" cap="flat" cmpd="sng" algn="ctr">
            <a:solidFill>
              <a:schemeClr val="accent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AutoShape 41">
            <a:extLst>
              <a:ext uri="{FF2B5EF4-FFF2-40B4-BE49-F238E27FC236}">
                <a16:creationId xmlns:a16="http://schemas.microsoft.com/office/drawing/2014/main" id="{F4BF00F7-F275-4BDE-AA84-EAB71643677E}"/>
              </a:ext>
            </a:extLst>
          </p:cNvPr>
          <p:cNvSpPr>
            <a:spLocks noChangeArrowheads="1"/>
          </p:cNvSpPr>
          <p:nvPr/>
        </p:nvSpPr>
        <p:spPr bwMode="auto">
          <a:xfrm>
            <a:off x="1314881" y="3648800"/>
            <a:ext cx="152400" cy="351692"/>
          </a:xfrm>
          <a:prstGeom prst="flowChartCollate">
            <a:avLst/>
          </a:prstGeom>
          <a:solidFill>
            <a:schemeClr val="bg1"/>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Tree>
    <p:extLst>
      <p:ext uri="{BB962C8B-B14F-4D97-AF65-F5344CB8AC3E}">
        <p14:creationId xmlns:p14="http://schemas.microsoft.com/office/powerpoint/2010/main" val="208585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ppt_w/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ppt_w</p:attrName>
                                        </p:attrNameLst>
                                      </p:cBhvr>
                                      <p:tavLst>
                                        <p:tav tm="0">
                                          <p:val>
                                            <p:fltVal val="0"/>
                                          </p:val>
                                        </p:tav>
                                        <p:tav tm="100000">
                                          <p:val>
                                            <p:strVal val="#ppt_w"/>
                                          </p:val>
                                        </p:tav>
                                      </p:tavLst>
                                    </p:anim>
                                    <p:anim calcmode="lin" valueType="num">
                                      <p:cBhvr>
                                        <p:cTn id="10" dur="500" fill="hold"/>
                                        <p:tgtEl>
                                          <p:spTgt spid="2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ppt_x</p:attrName>
                                        </p:attrNameLst>
                                      </p:cBhvr>
                                      <p:tavLst>
                                        <p:tav tm="0">
                                          <p:val>
                                            <p:strVal val="#ppt_x"/>
                                          </p:val>
                                        </p:tav>
                                        <p:tav tm="100000">
                                          <p:val>
                                            <p:strVal val="#ppt_x"/>
                                          </p:val>
                                        </p:tav>
                                      </p:tavLst>
                                    </p:anim>
                                    <p:anim calcmode="lin" valueType="num">
                                      <p:cBhvr>
                                        <p:cTn id="15" dur="500" fill="hold"/>
                                        <p:tgtEl>
                                          <p:spTgt spid="23"/>
                                        </p:tgtEl>
                                        <p:attrNameLst>
                                          <p:attrName>ppt_y</p:attrName>
                                        </p:attrNameLst>
                                      </p:cBhvr>
                                      <p:tavLst>
                                        <p:tav tm="0">
                                          <p:val>
                                            <p:strVal val="#ppt_y+#ppt_h/2"/>
                                          </p:val>
                                        </p:tav>
                                        <p:tav tm="100000">
                                          <p:val>
                                            <p:strVal val="#ppt_y"/>
                                          </p:val>
                                        </p:tav>
                                      </p:tavLst>
                                    </p:anim>
                                    <p:anim calcmode="lin" valueType="num">
                                      <p:cBhvr>
                                        <p:cTn id="16" dur="500" fill="hold"/>
                                        <p:tgtEl>
                                          <p:spTgt spid="23"/>
                                        </p:tgtEl>
                                        <p:attrNameLst>
                                          <p:attrName>ppt_w</p:attrName>
                                        </p:attrNameLst>
                                      </p:cBhvr>
                                      <p:tavLst>
                                        <p:tav tm="0">
                                          <p:val>
                                            <p:strVal val="#ppt_w"/>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childTnLst>
                                </p:cTn>
                              </p:par>
                              <p:par>
                                <p:cTn id="18" presetID="17" presetClass="entr" presetSubtype="1"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ppt_x</p:attrName>
                                        </p:attrNameLst>
                                      </p:cBhvr>
                                      <p:tavLst>
                                        <p:tav tm="0">
                                          <p:val>
                                            <p:strVal val="#ppt_x"/>
                                          </p:val>
                                        </p:tav>
                                        <p:tav tm="100000">
                                          <p:val>
                                            <p:strVal val="#ppt_x"/>
                                          </p:val>
                                        </p:tav>
                                      </p:tavLst>
                                    </p:anim>
                                    <p:anim calcmode="lin" valueType="num">
                                      <p:cBhvr>
                                        <p:cTn id="21" dur="500" fill="hold"/>
                                        <p:tgtEl>
                                          <p:spTgt spid="34"/>
                                        </p:tgtEl>
                                        <p:attrNameLst>
                                          <p:attrName>ppt_y</p:attrName>
                                        </p:attrNameLst>
                                      </p:cBhvr>
                                      <p:tavLst>
                                        <p:tav tm="0">
                                          <p:val>
                                            <p:strVal val="#ppt_y-#ppt_h/2"/>
                                          </p:val>
                                        </p:tav>
                                        <p:tav tm="100000">
                                          <p:val>
                                            <p:strVal val="#ppt_y"/>
                                          </p:val>
                                        </p:tav>
                                      </p:tavLst>
                                    </p:anim>
                                    <p:anim calcmode="lin" valueType="num">
                                      <p:cBhvr>
                                        <p:cTn id="22" dur="500" fill="hold"/>
                                        <p:tgtEl>
                                          <p:spTgt spid="34"/>
                                        </p:tgtEl>
                                        <p:attrNameLst>
                                          <p:attrName>ppt_w</p:attrName>
                                        </p:attrNameLst>
                                      </p:cBhvr>
                                      <p:tavLst>
                                        <p:tav tm="0">
                                          <p:val>
                                            <p:strVal val="#ppt_w"/>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childTnLst>
                                </p:cTn>
                              </p:par>
                            </p:childTnLst>
                          </p:cTn>
                        </p:par>
                        <p:par>
                          <p:cTn id="24" fill="hold">
                            <p:stCondLst>
                              <p:cond delay="1000"/>
                            </p:stCondLst>
                            <p:childTnLst>
                              <p:par>
                                <p:cTn id="25" presetID="17"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ppt_x-#ppt_w/2"/>
                                          </p:val>
                                        </p:tav>
                                        <p:tav tm="100000">
                                          <p:val>
                                            <p:strVal val="#ppt_x"/>
                                          </p:val>
                                        </p:tav>
                                      </p:tavLst>
                                    </p:anim>
                                    <p:anim calcmode="lin" valueType="num">
                                      <p:cBhvr>
                                        <p:cTn id="28" dur="500" fill="hold"/>
                                        <p:tgtEl>
                                          <p:spTgt spid="24"/>
                                        </p:tgtEl>
                                        <p:attrNameLst>
                                          <p:attrName>ppt_y</p:attrName>
                                        </p:attrNameLst>
                                      </p:cBhvr>
                                      <p:tavLst>
                                        <p:tav tm="0">
                                          <p:val>
                                            <p:strVal val="#ppt_y"/>
                                          </p:val>
                                        </p:tav>
                                        <p:tav tm="100000">
                                          <p:val>
                                            <p:strVal val="#ppt_y"/>
                                          </p:val>
                                        </p:tav>
                                      </p:tavLst>
                                    </p:anim>
                                    <p:anim calcmode="lin" valueType="num">
                                      <p:cBhvr>
                                        <p:cTn id="29" dur="500" fill="hold"/>
                                        <p:tgtEl>
                                          <p:spTgt spid="24"/>
                                        </p:tgtEl>
                                        <p:attrNameLst>
                                          <p:attrName>ppt_w</p:attrName>
                                        </p:attrNameLst>
                                      </p:cBhvr>
                                      <p:tavLst>
                                        <p:tav tm="0">
                                          <p:val>
                                            <p:fltVal val="0"/>
                                          </p:val>
                                        </p:tav>
                                        <p:tav tm="100000">
                                          <p:val>
                                            <p:strVal val="#ppt_w"/>
                                          </p:val>
                                        </p:tav>
                                      </p:tavLst>
                                    </p:anim>
                                    <p:anim calcmode="lin" valueType="num">
                                      <p:cBhvr>
                                        <p:cTn id="30" dur="500" fill="hold"/>
                                        <p:tgtEl>
                                          <p:spTgt spid="24"/>
                                        </p:tgtEl>
                                        <p:attrNameLst>
                                          <p:attrName>ppt_h</p:attrName>
                                        </p:attrNameLst>
                                      </p:cBhvr>
                                      <p:tavLst>
                                        <p:tav tm="0">
                                          <p:val>
                                            <p:strVal val="#ppt_h"/>
                                          </p:val>
                                        </p:tav>
                                        <p:tav tm="100000">
                                          <p:val>
                                            <p:strVal val="#ppt_h"/>
                                          </p:val>
                                        </p:tav>
                                      </p:tavLst>
                                    </p:anim>
                                  </p:childTnLst>
                                </p:cTn>
                              </p:par>
                              <p:par>
                                <p:cTn id="31" presetID="17" presetClass="entr" presetSubtype="8"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ppt_x</p:attrName>
                                        </p:attrNameLst>
                                      </p:cBhvr>
                                      <p:tavLst>
                                        <p:tav tm="0">
                                          <p:val>
                                            <p:strVal val="#ppt_x-#ppt_w/2"/>
                                          </p:val>
                                        </p:tav>
                                        <p:tav tm="100000">
                                          <p:val>
                                            <p:strVal val="#ppt_x"/>
                                          </p:val>
                                        </p:tav>
                                      </p:tavLst>
                                    </p:anim>
                                    <p:anim calcmode="lin" valueType="num">
                                      <p:cBhvr>
                                        <p:cTn id="34" dur="500" fill="hold"/>
                                        <p:tgtEl>
                                          <p:spTgt spid="25"/>
                                        </p:tgtEl>
                                        <p:attrNameLst>
                                          <p:attrName>ppt_y</p:attrName>
                                        </p:attrNameLst>
                                      </p:cBhvr>
                                      <p:tavLst>
                                        <p:tav tm="0">
                                          <p:val>
                                            <p:strVal val="#ppt_y"/>
                                          </p:val>
                                        </p:tav>
                                        <p:tav tm="100000">
                                          <p:val>
                                            <p:strVal val="#ppt_y"/>
                                          </p:val>
                                        </p:tav>
                                      </p:tavLst>
                                    </p:anim>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up)">
                                      <p:cBhvr>
                                        <p:cTn id="41" dur="500"/>
                                        <p:tgtEl>
                                          <p:spTgt spid="2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up)">
                                      <p:cBhvr>
                                        <p:cTn id="44" dur="500"/>
                                        <p:tgtEl>
                                          <p:spTgt spid="28"/>
                                        </p:tgtEl>
                                      </p:cBhvr>
                                    </p:animEffect>
                                  </p:childTnLst>
                                </p:cTn>
                              </p:par>
                            </p:childTnLst>
                          </p:cTn>
                        </p:par>
                        <p:par>
                          <p:cTn id="45" fill="hold">
                            <p:stCondLst>
                              <p:cond delay="500"/>
                            </p:stCondLst>
                            <p:childTnLst>
                              <p:par>
                                <p:cTn id="46" presetID="17" presetClass="entr" presetSubtype="8"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p:cTn id="48" dur="500" fill="hold"/>
                                        <p:tgtEl>
                                          <p:spTgt spid="27"/>
                                        </p:tgtEl>
                                        <p:attrNameLst>
                                          <p:attrName>ppt_x</p:attrName>
                                        </p:attrNameLst>
                                      </p:cBhvr>
                                      <p:tavLst>
                                        <p:tav tm="0">
                                          <p:val>
                                            <p:strVal val="#ppt_x-#ppt_w/2"/>
                                          </p:val>
                                        </p:tav>
                                        <p:tav tm="100000">
                                          <p:val>
                                            <p:strVal val="#ppt_x"/>
                                          </p:val>
                                        </p:tav>
                                      </p:tavLst>
                                    </p:anim>
                                    <p:anim calcmode="lin" valueType="num">
                                      <p:cBhvr>
                                        <p:cTn id="49" dur="500" fill="hold"/>
                                        <p:tgtEl>
                                          <p:spTgt spid="27"/>
                                        </p:tgtEl>
                                        <p:attrNameLst>
                                          <p:attrName>ppt_y</p:attrName>
                                        </p:attrNameLst>
                                      </p:cBhvr>
                                      <p:tavLst>
                                        <p:tav tm="0">
                                          <p:val>
                                            <p:strVal val="#ppt_y"/>
                                          </p:val>
                                        </p:tav>
                                        <p:tav tm="100000">
                                          <p:val>
                                            <p:strVal val="#ppt_y"/>
                                          </p:val>
                                        </p:tav>
                                      </p:tavLst>
                                    </p:anim>
                                    <p:anim calcmode="lin" valueType="num">
                                      <p:cBhvr>
                                        <p:cTn id="50" dur="500" fill="hold"/>
                                        <p:tgtEl>
                                          <p:spTgt spid="27"/>
                                        </p:tgtEl>
                                        <p:attrNameLst>
                                          <p:attrName>ppt_w</p:attrName>
                                        </p:attrNameLst>
                                      </p:cBhvr>
                                      <p:tavLst>
                                        <p:tav tm="0">
                                          <p:val>
                                            <p:fltVal val="0"/>
                                          </p:val>
                                        </p:tav>
                                        <p:tav tm="100000">
                                          <p:val>
                                            <p:strVal val="#ppt_w"/>
                                          </p:val>
                                        </p:tav>
                                      </p:tavLst>
                                    </p:anim>
                                    <p:anim calcmode="lin" valueType="num">
                                      <p:cBhvr>
                                        <p:cTn id="51" dur="500" fill="hold"/>
                                        <p:tgtEl>
                                          <p:spTgt spid="27"/>
                                        </p:tgtEl>
                                        <p:attrNameLst>
                                          <p:attrName>ppt_h</p:attrName>
                                        </p:attrNameLst>
                                      </p:cBhvr>
                                      <p:tavLst>
                                        <p:tav tm="0">
                                          <p:val>
                                            <p:strVal val="#ppt_h"/>
                                          </p:val>
                                        </p:tav>
                                        <p:tav tm="100000">
                                          <p:val>
                                            <p:strVal val="#ppt_h"/>
                                          </p:val>
                                        </p:tav>
                                      </p:tavLst>
                                    </p:anim>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500"/>
                                        <p:tgtEl>
                                          <p:spTgt spid="43"/>
                                        </p:tgtEl>
                                      </p:cBhvr>
                                    </p:animEffect>
                                  </p:childTnLst>
                                </p:cTn>
                              </p:par>
                            </p:childTnLst>
                          </p:cTn>
                        </p:par>
                        <p:par>
                          <p:cTn id="56" fill="hold">
                            <p:stCondLst>
                              <p:cond delay="1500"/>
                            </p:stCondLst>
                            <p:childTnLst>
                              <p:par>
                                <p:cTn id="57" presetID="17" presetClass="entr" presetSubtype="4"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ppt_x</p:attrName>
                                        </p:attrNameLst>
                                      </p:cBhvr>
                                      <p:tavLst>
                                        <p:tav tm="0">
                                          <p:val>
                                            <p:strVal val="#ppt_x"/>
                                          </p:val>
                                        </p:tav>
                                        <p:tav tm="100000">
                                          <p:val>
                                            <p:strVal val="#ppt_x"/>
                                          </p:val>
                                        </p:tav>
                                      </p:tavLst>
                                    </p:anim>
                                    <p:anim calcmode="lin" valueType="num">
                                      <p:cBhvr>
                                        <p:cTn id="60" dur="500" fill="hold"/>
                                        <p:tgtEl>
                                          <p:spTgt spid="32"/>
                                        </p:tgtEl>
                                        <p:attrNameLst>
                                          <p:attrName>ppt_y</p:attrName>
                                        </p:attrNameLst>
                                      </p:cBhvr>
                                      <p:tavLst>
                                        <p:tav tm="0">
                                          <p:val>
                                            <p:strVal val="#ppt_y+#ppt_h/2"/>
                                          </p:val>
                                        </p:tav>
                                        <p:tav tm="100000">
                                          <p:val>
                                            <p:strVal val="#ppt_y"/>
                                          </p:val>
                                        </p:tav>
                                      </p:tavLst>
                                    </p:anim>
                                    <p:anim calcmode="lin" valueType="num">
                                      <p:cBhvr>
                                        <p:cTn id="61" dur="500" fill="hold"/>
                                        <p:tgtEl>
                                          <p:spTgt spid="32"/>
                                        </p:tgtEl>
                                        <p:attrNameLst>
                                          <p:attrName>ppt_w</p:attrName>
                                        </p:attrNameLst>
                                      </p:cBhvr>
                                      <p:tavLst>
                                        <p:tav tm="0">
                                          <p:val>
                                            <p:strVal val="#ppt_w"/>
                                          </p:val>
                                        </p:tav>
                                        <p:tav tm="100000">
                                          <p:val>
                                            <p:strVal val="#ppt_w"/>
                                          </p:val>
                                        </p:tav>
                                      </p:tavLst>
                                    </p:anim>
                                    <p:anim calcmode="lin" valueType="num">
                                      <p:cBhvr>
                                        <p:cTn id="62" dur="500" fill="hold"/>
                                        <p:tgtEl>
                                          <p:spTgt spid="32"/>
                                        </p:tgtEl>
                                        <p:attrNameLst>
                                          <p:attrName>ppt_h</p:attrName>
                                        </p:attrNameLst>
                                      </p:cBhvr>
                                      <p:tavLst>
                                        <p:tav tm="0">
                                          <p:val>
                                            <p:fltVal val="0"/>
                                          </p:val>
                                        </p:tav>
                                        <p:tav tm="100000">
                                          <p:val>
                                            <p:strVal val="#ppt_h"/>
                                          </p:val>
                                        </p:tav>
                                      </p:tavLst>
                                    </p:anim>
                                  </p:childTnLst>
                                </p:cTn>
                              </p:par>
                            </p:childTnLst>
                          </p:cTn>
                        </p:par>
                        <p:par>
                          <p:cTn id="63" fill="hold">
                            <p:stCondLst>
                              <p:cond delay="2000"/>
                            </p:stCondLst>
                            <p:childTnLst>
                              <p:par>
                                <p:cTn id="64" presetID="22" presetClass="entr" presetSubtype="4" fill="hold" grpId="0" nodeType="after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wipe(down)">
                                      <p:cBhvr>
                                        <p:cTn id="66" dur="500"/>
                                        <p:tgtEl>
                                          <p:spTgt spid="33"/>
                                        </p:tgtEl>
                                      </p:cBhvr>
                                    </p:animEffect>
                                  </p:childTnLst>
                                </p:cTn>
                              </p:par>
                            </p:childTnLst>
                          </p:cTn>
                        </p:par>
                        <p:par>
                          <p:cTn id="67" fill="hold">
                            <p:stCondLst>
                              <p:cond delay="2500"/>
                            </p:stCondLst>
                            <p:childTnLst>
                              <p:par>
                                <p:cTn id="68" presetID="17" presetClass="entr" presetSubtype="4" fill="hold" grpId="0" nodeType="after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ppt_x</p:attrName>
                                        </p:attrNameLst>
                                      </p:cBhvr>
                                      <p:tavLst>
                                        <p:tav tm="0">
                                          <p:val>
                                            <p:strVal val="#ppt_x"/>
                                          </p:val>
                                        </p:tav>
                                        <p:tav tm="100000">
                                          <p:val>
                                            <p:strVal val="#ppt_x"/>
                                          </p:val>
                                        </p:tav>
                                      </p:tavLst>
                                    </p:anim>
                                    <p:anim calcmode="lin" valueType="num">
                                      <p:cBhvr>
                                        <p:cTn id="71" dur="500" fill="hold"/>
                                        <p:tgtEl>
                                          <p:spTgt spid="37"/>
                                        </p:tgtEl>
                                        <p:attrNameLst>
                                          <p:attrName>ppt_y</p:attrName>
                                        </p:attrNameLst>
                                      </p:cBhvr>
                                      <p:tavLst>
                                        <p:tav tm="0">
                                          <p:val>
                                            <p:strVal val="#ppt_y+#ppt_h/2"/>
                                          </p:val>
                                        </p:tav>
                                        <p:tav tm="100000">
                                          <p:val>
                                            <p:strVal val="#ppt_y"/>
                                          </p:val>
                                        </p:tav>
                                      </p:tavLst>
                                    </p:anim>
                                    <p:anim calcmode="lin" valueType="num">
                                      <p:cBhvr>
                                        <p:cTn id="72" dur="500" fill="hold"/>
                                        <p:tgtEl>
                                          <p:spTgt spid="37"/>
                                        </p:tgtEl>
                                        <p:attrNameLst>
                                          <p:attrName>ppt_w</p:attrName>
                                        </p:attrNameLst>
                                      </p:cBhvr>
                                      <p:tavLst>
                                        <p:tav tm="0">
                                          <p:val>
                                            <p:strVal val="#ppt_w"/>
                                          </p:val>
                                        </p:tav>
                                        <p:tav tm="100000">
                                          <p:val>
                                            <p:strVal val="#ppt_w"/>
                                          </p:val>
                                        </p:tav>
                                      </p:tavLst>
                                    </p:anim>
                                    <p:anim calcmode="lin" valueType="num">
                                      <p:cBhvr>
                                        <p:cTn id="73"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left)">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7" presetClass="entr" presetSubtype="8"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 calcmode="lin" valueType="num">
                                      <p:cBhvr>
                                        <p:cTn id="86" dur="500" fill="hold"/>
                                        <p:tgtEl>
                                          <p:spTgt spid="31"/>
                                        </p:tgtEl>
                                        <p:attrNameLst>
                                          <p:attrName>ppt_x</p:attrName>
                                        </p:attrNameLst>
                                      </p:cBhvr>
                                      <p:tavLst>
                                        <p:tav tm="0">
                                          <p:val>
                                            <p:strVal val="#ppt_x-#ppt_w/2"/>
                                          </p:val>
                                        </p:tav>
                                        <p:tav tm="100000">
                                          <p:val>
                                            <p:strVal val="#ppt_x"/>
                                          </p:val>
                                        </p:tav>
                                      </p:tavLst>
                                    </p:anim>
                                    <p:anim calcmode="lin" valueType="num">
                                      <p:cBhvr>
                                        <p:cTn id="87" dur="500" fill="hold"/>
                                        <p:tgtEl>
                                          <p:spTgt spid="31"/>
                                        </p:tgtEl>
                                        <p:attrNameLst>
                                          <p:attrName>ppt_y</p:attrName>
                                        </p:attrNameLst>
                                      </p:cBhvr>
                                      <p:tavLst>
                                        <p:tav tm="0">
                                          <p:val>
                                            <p:strVal val="#ppt_y"/>
                                          </p:val>
                                        </p:tav>
                                        <p:tav tm="100000">
                                          <p:val>
                                            <p:strVal val="#ppt_y"/>
                                          </p:val>
                                        </p:tav>
                                      </p:tavLst>
                                    </p:anim>
                                    <p:anim calcmode="lin" valueType="num">
                                      <p:cBhvr>
                                        <p:cTn id="88" dur="500" fill="hold"/>
                                        <p:tgtEl>
                                          <p:spTgt spid="31"/>
                                        </p:tgtEl>
                                        <p:attrNameLst>
                                          <p:attrName>ppt_w</p:attrName>
                                        </p:attrNameLst>
                                      </p:cBhvr>
                                      <p:tavLst>
                                        <p:tav tm="0">
                                          <p:val>
                                            <p:fltVal val="0"/>
                                          </p:val>
                                        </p:tav>
                                        <p:tav tm="100000">
                                          <p:val>
                                            <p:strVal val="#ppt_w"/>
                                          </p:val>
                                        </p:tav>
                                      </p:tavLst>
                                    </p:anim>
                                    <p:anim calcmode="lin" valueType="num">
                                      <p:cBhvr>
                                        <p:cTn id="89" dur="500" fill="hold"/>
                                        <p:tgtEl>
                                          <p:spTgt spid="31"/>
                                        </p:tgtEl>
                                        <p:attrNameLst>
                                          <p:attrName>ppt_h</p:attrName>
                                        </p:attrNameLst>
                                      </p:cBhvr>
                                      <p:tavLst>
                                        <p:tav tm="0">
                                          <p:val>
                                            <p:strVal val="#ppt_h"/>
                                          </p:val>
                                        </p:tav>
                                        <p:tav tm="100000">
                                          <p:val>
                                            <p:strVal val="#ppt_h"/>
                                          </p:val>
                                        </p:tav>
                                      </p:tavLst>
                                    </p:anim>
                                  </p:childTnLst>
                                </p:cTn>
                              </p:par>
                            </p:childTnLst>
                          </p:cTn>
                        </p:par>
                        <p:par>
                          <p:cTn id="90" fill="hold">
                            <p:stCondLst>
                              <p:cond delay="500"/>
                            </p:stCondLst>
                            <p:childTnLst>
                              <p:par>
                                <p:cTn id="91" presetID="17" presetClass="entr" presetSubtype="8" fill="hold" grpId="0" nodeType="afterEffect">
                                  <p:stCondLst>
                                    <p:cond delay="0"/>
                                  </p:stCondLst>
                                  <p:childTnLst>
                                    <p:set>
                                      <p:cBhvr>
                                        <p:cTn id="92" dur="1" fill="hold">
                                          <p:stCondLst>
                                            <p:cond delay="0"/>
                                          </p:stCondLst>
                                        </p:cTn>
                                        <p:tgtEl>
                                          <p:spTgt spid="42"/>
                                        </p:tgtEl>
                                        <p:attrNameLst>
                                          <p:attrName>style.visibility</p:attrName>
                                        </p:attrNameLst>
                                      </p:cBhvr>
                                      <p:to>
                                        <p:strVal val="visible"/>
                                      </p:to>
                                    </p:set>
                                    <p:anim calcmode="lin" valueType="num">
                                      <p:cBhvr>
                                        <p:cTn id="93" dur="500" fill="hold"/>
                                        <p:tgtEl>
                                          <p:spTgt spid="42"/>
                                        </p:tgtEl>
                                        <p:attrNameLst>
                                          <p:attrName>ppt_x</p:attrName>
                                        </p:attrNameLst>
                                      </p:cBhvr>
                                      <p:tavLst>
                                        <p:tav tm="0">
                                          <p:val>
                                            <p:strVal val="#ppt_x-#ppt_w/2"/>
                                          </p:val>
                                        </p:tav>
                                        <p:tav tm="100000">
                                          <p:val>
                                            <p:strVal val="#ppt_x"/>
                                          </p:val>
                                        </p:tav>
                                      </p:tavLst>
                                    </p:anim>
                                    <p:anim calcmode="lin" valueType="num">
                                      <p:cBhvr>
                                        <p:cTn id="94" dur="500" fill="hold"/>
                                        <p:tgtEl>
                                          <p:spTgt spid="42"/>
                                        </p:tgtEl>
                                        <p:attrNameLst>
                                          <p:attrName>ppt_y</p:attrName>
                                        </p:attrNameLst>
                                      </p:cBhvr>
                                      <p:tavLst>
                                        <p:tav tm="0">
                                          <p:val>
                                            <p:strVal val="#ppt_y"/>
                                          </p:val>
                                        </p:tav>
                                        <p:tav tm="100000">
                                          <p:val>
                                            <p:strVal val="#ppt_y"/>
                                          </p:val>
                                        </p:tav>
                                      </p:tavLst>
                                    </p:anim>
                                    <p:anim calcmode="lin" valueType="num">
                                      <p:cBhvr>
                                        <p:cTn id="95" dur="500" fill="hold"/>
                                        <p:tgtEl>
                                          <p:spTgt spid="42"/>
                                        </p:tgtEl>
                                        <p:attrNameLst>
                                          <p:attrName>ppt_w</p:attrName>
                                        </p:attrNameLst>
                                      </p:cBhvr>
                                      <p:tavLst>
                                        <p:tav tm="0">
                                          <p:val>
                                            <p:fltVal val="0"/>
                                          </p:val>
                                        </p:tav>
                                        <p:tav tm="100000">
                                          <p:val>
                                            <p:strVal val="#ppt_w"/>
                                          </p:val>
                                        </p:tav>
                                      </p:tavLst>
                                    </p:anim>
                                    <p:anim calcmode="lin" valueType="num">
                                      <p:cBhvr>
                                        <p:cTn id="96" dur="500" fill="hold"/>
                                        <p:tgtEl>
                                          <p:spTgt spid="42"/>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up)">
                                      <p:cBhvr>
                                        <p:cTn id="101" dur="500"/>
                                        <p:tgtEl>
                                          <p:spTgt spid="35"/>
                                        </p:tgtEl>
                                      </p:cBhvr>
                                    </p:animEffect>
                                  </p:childTnLst>
                                </p:cTn>
                              </p:par>
                            </p:childTnLst>
                          </p:cTn>
                        </p:par>
                        <p:par>
                          <p:cTn id="102" fill="hold">
                            <p:stCondLst>
                              <p:cond delay="500"/>
                            </p:stCondLst>
                            <p:childTnLst>
                              <p:par>
                                <p:cTn id="103" presetID="17" presetClass="entr" presetSubtype="8"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 calcmode="lin" valueType="num">
                                      <p:cBhvr>
                                        <p:cTn id="105" dur="500" fill="hold"/>
                                        <p:tgtEl>
                                          <p:spTgt spid="36"/>
                                        </p:tgtEl>
                                        <p:attrNameLst>
                                          <p:attrName>ppt_x</p:attrName>
                                        </p:attrNameLst>
                                      </p:cBhvr>
                                      <p:tavLst>
                                        <p:tav tm="0">
                                          <p:val>
                                            <p:strVal val="#ppt_x-#ppt_w/2"/>
                                          </p:val>
                                        </p:tav>
                                        <p:tav tm="100000">
                                          <p:val>
                                            <p:strVal val="#ppt_x"/>
                                          </p:val>
                                        </p:tav>
                                      </p:tavLst>
                                    </p:anim>
                                    <p:anim calcmode="lin" valueType="num">
                                      <p:cBhvr>
                                        <p:cTn id="106" dur="500" fill="hold"/>
                                        <p:tgtEl>
                                          <p:spTgt spid="36"/>
                                        </p:tgtEl>
                                        <p:attrNameLst>
                                          <p:attrName>ppt_y</p:attrName>
                                        </p:attrNameLst>
                                      </p:cBhvr>
                                      <p:tavLst>
                                        <p:tav tm="0">
                                          <p:val>
                                            <p:strVal val="#ppt_y"/>
                                          </p:val>
                                        </p:tav>
                                        <p:tav tm="100000">
                                          <p:val>
                                            <p:strVal val="#ppt_y"/>
                                          </p:val>
                                        </p:tav>
                                      </p:tavLst>
                                    </p:anim>
                                    <p:anim calcmode="lin" valueType="num">
                                      <p:cBhvr>
                                        <p:cTn id="107" dur="500" fill="hold"/>
                                        <p:tgtEl>
                                          <p:spTgt spid="36"/>
                                        </p:tgtEl>
                                        <p:attrNameLst>
                                          <p:attrName>ppt_w</p:attrName>
                                        </p:attrNameLst>
                                      </p:cBhvr>
                                      <p:tavLst>
                                        <p:tav tm="0">
                                          <p:val>
                                            <p:fltVal val="0"/>
                                          </p:val>
                                        </p:tav>
                                        <p:tav tm="100000">
                                          <p:val>
                                            <p:strVal val="#ppt_w"/>
                                          </p:val>
                                        </p:tav>
                                      </p:tavLst>
                                    </p:anim>
                                    <p:anim calcmode="lin" valueType="num">
                                      <p:cBhvr>
                                        <p:cTn id="108"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17" presetClass="entr" presetSubtype="1" fill="hold" grpId="0" nodeType="clickEffect">
                                  <p:stCondLst>
                                    <p:cond delay="0"/>
                                  </p:stCondLst>
                                  <p:childTnLst>
                                    <p:set>
                                      <p:cBhvr>
                                        <p:cTn id="112" dur="1" fill="hold">
                                          <p:stCondLst>
                                            <p:cond delay="0"/>
                                          </p:stCondLst>
                                        </p:cTn>
                                        <p:tgtEl>
                                          <p:spTgt spid="38"/>
                                        </p:tgtEl>
                                        <p:attrNameLst>
                                          <p:attrName>style.visibility</p:attrName>
                                        </p:attrNameLst>
                                      </p:cBhvr>
                                      <p:to>
                                        <p:strVal val="visible"/>
                                      </p:to>
                                    </p:set>
                                    <p:anim calcmode="lin" valueType="num">
                                      <p:cBhvr>
                                        <p:cTn id="113" dur="500" fill="hold"/>
                                        <p:tgtEl>
                                          <p:spTgt spid="38"/>
                                        </p:tgtEl>
                                        <p:attrNameLst>
                                          <p:attrName>ppt_x</p:attrName>
                                        </p:attrNameLst>
                                      </p:cBhvr>
                                      <p:tavLst>
                                        <p:tav tm="0">
                                          <p:val>
                                            <p:strVal val="#ppt_x"/>
                                          </p:val>
                                        </p:tav>
                                        <p:tav tm="100000">
                                          <p:val>
                                            <p:strVal val="#ppt_x"/>
                                          </p:val>
                                        </p:tav>
                                      </p:tavLst>
                                    </p:anim>
                                    <p:anim calcmode="lin" valueType="num">
                                      <p:cBhvr>
                                        <p:cTn id="114" dur="500" fill="hold"/>
                                        <p:tgtEl>
                                          <p:spTgt spid="38"/>
                                        </p:tgtEl>
                                        <p:attrNameLst>
                                          <p:attrName>ppt_y</p:attrName>
                                        </p:attrNameLst>
                                      </p:cBhvr>
                                      <p:tavLst>
                                        <p:tav tm="0">
                                          <p:val>
                                            <p:strVal val="#ppt_y-#ppt_h/2"/>
                                          </p:val>
                                        </p:tav>
                                        <p:tav tm="100000">
                                          <p:val>
                                            <p:strVal val="#ppt_y"/>
                                          </p:val>
                                        </p:tav>
                                      </p:tavLst>
                                    </p:anim>
                                    <p:anim calcmode="lin" valueType="num">
                                      <p:cBhvr>
                                        <p:cTn id="115" dur="500" fill="hold"/>
                                        <p:tgtEl>
                                          <p:spTgt spid="38"/>
                                        </p:tgtEl>
                                        <p:attrNameLst>
                                          <p:attrName>ppt_w</p:attrName>
                                        </p:attrNameLst>
                                      </p:cBhvr>
                                      <p:tavLst>
                                        <p:tav tm="0">
                                          <p:val>
                                            <p:strVal val="#ppt_w"/>
                                          </p:val>
                                        </p:tav>
                                        <p:tav tm="100000">
                                          <p:val>
                                            <p:strVal val="#ppt_w"/>
                                          </p:val>
                                        </p:tav>
                                      </p:tavLst>
                                    </p:anim>
                                    <p:anim calcmode="lin" valueType="num">
                                      <p:cBhvr>
                                        <p:cTn id="116" dur="500" fill="hold"/>
                                        <p:tgtEl>
                                          <p:spTgt spid="38"/>
                                        </p:tgtEl>
                                        <p:attrNameLst>
                                          <p:attrName>ppt_h</p:attrName>
                                        </p:attrNameLst>
                                      </p:cBhvr>
                                      <p:tavLst>
                                        <p:tav tm="0">
                                          <p:val>
                                            <p:fltVal val="0"/>
                                          </p:val>
                                        </p:tav>
                                        <p:tav tm="100000">
                                          <p:val>
                                            <p:strVal val="#ppt_h"/>
                                          </p:val>
                                        </p:tav>
                                      </p:tavLst>
                                    </p:anim>
                                  </p:childTnLst>
                                </p:cTn>
                              </p:par>
                            </p:childTnLst>
                          </p:cTn>
                        </p:par>
                        <p:par>
                          <p:cTn id="117" fill="hold">
                            <p:stCondLst>
                              <p:cond delay="500"/>
                            </p:stCondLst>
                            <p:childTnLst>
                              <p:par>
                                <p:cTn id="118" presetID="17" presetClass="entr" presetSubtype="2" fill="hold" grpId="0" nodeType="afterEffect">
                                  <p:stCondLst>
                                    <p:cond delay="0"/>
                                  </p:stCondLst>
                                  <p:childTnLst>
                                    <p:set>
                                      <p:cBhvr>
                                        <p:cTn id="119" dur="1" fill="hold">
                                          <p:stCondLst>
                                            <p:cond delay="0"/>
                                          </p:stCondLst>
                                        </p:cTn>
                                        <p:tgtEl>
                                          <p:spTgt spid="39"/>
                                        </p:tgtEl>
                                        <p:attrNameLst>
                                          <p:attrName>style.visibility</p:attrName>
                                        </p:attrNameLst>
                                      </p:cBhvr>
                                      <p:to>
                                        <p:strVal val="visible"/>
                                      </p:to>
                                    </p:set>
                                    <p:anim calcmode="lin" valueType="num">
                                      <p:cBhvr>
                                        <p:cTn id="120" dur="500" fill="hold"/>
                                        <p:tgtEl>
                                          <p:spTgt spid="39"/>
                                        </p:tgtEl>
                                        <p:attrNameLst>
                                          <p:attrName>ppt_x</p:attrName>
                                        </p:attrNameLst>
                                      </p:cBhvr>
                                      <p:tavLst>
                                        <p:tav tm="0">
                                          <p:val>
                                            <p:strVal val="#ppt_x+#ppt_w/2"/>
                                          </p:val>
                                        </p:tav>
                                        <p:tav tm="100000">
                                          <p:val>
                                            <p:strVal val="#ppt_x"/>
                                          </p:val>
                                        </p:tav>
                                      </p:tavLst>
                                    </p:anim>
                                    <p:anim calcmode="lin" valueType="num">
                                      <p:cBhvr>
                                        <p:cTn id="121" dur="500" fill="hold"/>
                                        <p:tgtEl>
                                          <p:spTgt spid="39"/>
                                        </p:tgtEl>
                                        <p:attrNameLst>
                                          <p:attrName>ppt_y</p:attrName>
                                        </p:attrNameLst>
                                      </p:cBhvr>
                                      <p:tavLst>
                                        <p:tav tm="0">
                                          <p:val>
                                            <p:strVal val="#ppt_y"/>
                                          </p:val>
                                        </p:tav>
                                        <p:tav tm="100000">
                                          <p:val>
                                            <p:strVal val="#ppt_y"/>
                                          </p:val>
                                        </p:tav>
                                      </p:tavLst>
                                    </p:anim>
                                    <p:anim calcmode="lin" valueType="num">
                                      <p:cBhvr>
                                        <p:cTn id="122" dur="500" fill="hold"/>
                                        <p:tgtEl>
                                          <p:spTgt spid="39"/>
                                        </p:tgtEl>
                                        <p:attrNameLst>
                                          <p:attrName>ppt_w</p:attrName>
                                        </p:attrNameLst>
                                      </p:cBhvr>
                                      <p:tavLst>
                                        <p:tav tm="0">
                                          <p:val>
                                            <p:fltVal val="0"/>
                                          </p:val>
                                        </p:tav>
                                        <p:tav tm="100000">
                                          <p:val>
                                            <p:strVal val="#ppt_w"/>
                                          </p:val>
                                        </p:tav>
                                      </p:tavLst>
                                    </p:anim>
                                    <p:anim calcmode="lin" valueType="num">
                                      <p:cBhvr>
                                        <p:cTn id="123" dur="500" fill="hold"/>
                                        <p:tgtEl>
                                          <p:spTgt spid="39"/>
                                        </p:tgtEl>
                                        <p:attrNameLst>
                                          <p:attrName>ppt_h</p:attrName>
                                        </p:attrNameLst>
                                      </p:cBhvr>
                                      <p:tavLst>
                                        <p:tav tm="0">
                                          <p:val>
                                            <p:strVal val="#ppt_h"/>
                                          </p:val>
                                        </p:tav>
                                        <p:tav tm="100000">
                                          <p:val>
                                            <p:strVal val="#ppt_h"/>
                                          </p:val>
                                        </p:tav>
                                      </p:tavLst>
                                    </p:anim>
                                  </p:childTnLst>
                                </p:cTn>
                              </p:par>
                            </p:childTnLst>
                          </p:cTn>
                        </p:par>
                        <p:par>
                          <p:cTn id="124" fill="hold">
                            <p:stCondLst>
                              <p:cond delay="1000"/>
                            </p:stCondLst>
                            <p:childTnLst>
                              <p:par>
                                <p:cTn id="125" presetID="17" presetClass="entr" presetSubtype="4" fill="hold" grpId="0" nodeType="afterEffect">
                                  <p:stCondLst>
                                    <p:cond delay="0"/>
                                  </p:stCondLst>
                                  <p:childTnLst>
                                    <p:set>
                                      <p:cBhvr>
                                        <p:cTn id="126" dur="1" fill="hold">
                                          <p:stCondLst>
                                            <p:cond delay="0"/>
                                          </p:stCondLst>
                                        </p:cTn>
                                        <p:tgtEl>
                                          <p:spTgt spid="40"/>
                                        </p:tgtEl>
                                        <p:attrNameLst>
                                          <p:attrName>style.visibility</p:attrName>
                                        </p:attrNameLst>
                                      </p:cBhvr>
                                      <p:to>
                                        <p:strVal val="visible"/>
                                      </p:to>
                                    </p:set>
                                    <p:anim calcmode="lin" valueType="num">
                                      <p:cBhvr>
                                        <p:cTn id="127" dur="500" fill="hold"/>
                                        <p:tgtEl>
                                          <p:spTgt spid="40"/>
                                        </p:tgtEl>
                                        <p:attrNameLst>
                                          <p:attrName>ppt_x</p:attrName>
                                        </p:attrNameLst>
                                      </p:cBhvr>
                                      <p:tavLst>
                                        <p:tav tm="0">
                                          <p:val>
                                            <p:strVal val="#ppt_x"/>
                                          </p:val>
                                        </p:tav>
                                        <p:tav tm="100000">
                                          <p:val>
                                            <p:strVal val="#ppt_x"/>
                                          </p:val>
                                        </p:tav>
                                      </p:tavLst>
                                    </p:anim>
                                    <p:anim calcmode="lin" valueType="num">
                                      <p:cBhvr>
                                        <p:cTn id="128" dur="500" fill="hold"/>
                                        <p:tgtEl>
                                          <p:spTgt spid="40"/>
                                        </p:tgtEl>
                                        <p:attrNameLst>
                                          <p:attrName>ppt_y</p:attrName>
                                        </p:attrNameLst>
                                      </p:cBhvr>
                                      <p:tavLst>
                                        <p:tav tm="0">
                                          <p:val>
                                            <p:strVal val="#ppt_y+#ppt_h/2"/>
                                          </p:val>
                                        </p:tav>
                                        <p:tav tm="100000">
                                          <p:val>
                                            <p:strVal val="#ppt_y"/>
                                          </p:val>
                                        </p:tav>
                                      </p:tavLst>
                                    </p:anim>
                                    <p:anim calcmode="lin" valueType="num">
                                      <p:cBhvr>
                                        <p:cTn id="129" dur="500" fill="hold"/>
                                        <p:tgtEl>
                                          <p:spTgt spid="40"/>
                                        </p:tgtEl>
                                        <p:attrNameLst>
                                          <p:attrName>ppt_w</p:attrName>
                                        </p:attrNameLst>
                                      </p:cBhvr>
                                      <p:tavLst>
                                        <p:tav tm="0">
                                          <p:val>
                                            <p:strVal val="#ppt_w"/>
                                          </p:val>
                                        </p:tav>
                                        <p:tav tm="100000">
                                          <p:val>
                                            <p:strVal val="#ppt_w"/>
                                          </p:val>
                                        </p:tav>
                                      </p:tavLst>
                                    </p:anim>
                                    <p:anim calcmode="lin" valueType="num">
                                      <p:cBhvr>
                                        <p:cTn id="130" dur="500" fill="hold"/>
                                        <p:tgtEl>
                                          <p:spTgt spid="40"/>
                                        </p:tgtEl>
                                        <p:attrNameLst>
                                          <p:attrName>ppt_h</p:attrName>
                                        </p:attrNameLst>
                                      </p:cBhvr>
                                      <p:tavLst>
                                        <p:tav tm="0">
                                          <p:val>
                                            <p:fltVal val="0"/>
                                          </p:val>
                                        </p:tav>
                                        <p:tav tm="100000">
                                          <p:val>
                                            <p:strVal val="#ppt_h"/>
                                          </p:val>
                                        </p:tav>
                                      </p:tavLst>
                                    </p:anim>
                                  </p:childTnLst>
                                </p:cTn>
                              </p:par>
                            </p:childTnLst>
                          </p:cTn>
                        </p:par>
                        <p:par>
                          <p:cTn id="131" fill="hold">
                            <p:stCondLst>
                              <p:cond delay="1500"/>
                            </p:stCondLst>
                            <p:childTnLst>
                              <p:par>
                                <p:cTn id="132" presetID="17" presetClass="entr" presetSubtype="8" fill="hold" grpId="0" nodeType="afterEffect">
                                  <p:stCondLst>
                                    <p:cond delay="0"/>
                                  </p:stCondLst>
                                  <p:childTnLst>
                                    <p:set>
                                      <p:cBhvr>
                                        <p:cTn id="133" dur="1" fill="hold">
                                          <p:stCondLst>
                                            <p:cond delay="0"/>
                                          </p:stCondLst>
                                        </p:cTn>
                                        <p:tgtEl>
                                          <p:spTgt spid="54"/>
                                        </p:tgtEl>
                                        <p:attrNameLst>
                                          <p:attrName>style.visibility</p:attrName>
                                        </p:attrNameLst>
                                      </p:cBhvr>
                                      <p:to>
                                        <p:strVal val="visible"/>
                                      </p:to>
                                    </p:set>
                                    <p:anim calcmode="lin" valueType="num">
                                      <p:cBhvr>
                                        <p:cTn id="134" dur="500" fill="hold"/>
                                        <p:tgtEl>
                                          <p:spTgt spid="54"/>
                                        </p:tgtEl>
                                        <p:attrNameLst>
                                          <p:attrName>ppt_x</p:attrName>
                                        </p:attrNameLst>
                                      </p:cBhvr>
                                      <p:tavLst>
                                        <p:tav tm="0">
                                          <p:val>
                                            <p:strVal val="#ppt_x-#ppt_w/2"/>
                                          </p:val>
                                        </p:tav>
                                        <p:tav tm="100000">
                                          <p:val>
                                            <p:strVal val="#ppt_x"/>
                                          </p:val>
                                        </p:tav>
                                      </p:tavLst>
                                    </p:anim>
                                    <p:anim calcmode="lin" valueType="num">
                                      <p:cBhvr>
                                        <p:cTn id="135" dur="500" fill="hold"/>
                                        <p:tgtEl>
                                          <p:spTgt spid="54"/>
                                        </p:tgtEl>
                                        <p:attrNameLst>
                                          <p:attrName>ppt_y</p:attrName>
                                        </p:attrNameLst>
                                      </p:cBhvr>
                                      <p:tavLst>
                                        <p:tav tm="0">
                                          <p:val>
                                            <p:strVal val="#ppt_y"/>
                                          </p:val>
                                        </p:tav>
                                        <p:tav tm="100000">
                                          <p:val>
                                            <p:strVal val="#ppt_y"/>
                                          </p:val>
                                        </p:tav>
                                      </p:tavLst>
                                    </p:anim>
                                    <p:anim calcmode="lin" valueType="num">
                                      <p:cBhvr>
                                        <p:cTn id="136" dur="500" fill="hold"/>
                                        <p:tgtEl>
                                          <p:spTgt spid="54"/>
                                        </p:tgtEl>
                                        <p:attrNameLst>
                                          <p:attrName>ppt_w</p:attrName>
                                        </p:attrNameLst>
                                      </p:cBhvr>
                                      <p:tavLst>
                                        <p:tav tm="0">
                                          <p:val>
                                            <p:fltVal val="0"/>
                                          </p:val>
                                        </p:tav>
                                        <p:tav tm="100000">
                                          <p:val>
                                            <p:strVal val="#ppt_w"/>
                                          </p:val>
                                        </p:tav>
                                      </p:tavLst>
                                    </p:anim>
                                    <p:anim calcmode="lin" valueType="num">
                                      <p:cBhvr>
                                        <p:cTn id="137" dur="500" fill="hold"/>
                                        <p:tgtEl>
                                          <p:spTgt spid="54"/>
                                        </p:tgtEl>
                                        <p:attrNameLst>
                                          <p:attrName>ppt_h</p:attrName>
                                        </p:attrNameLst>
                                      </p:cBhvr>
                                      <p:tavLst>
                                        <p:tav tm="0">
                                          <p:val>
                                            <p:strVal val="#ppt_h"/>
                                          </p:val>
                                        </p:tav>
                                        <p:tav tm="100000">
                                          <p:val>
                                            <p:strVal val="#ppt_h"/>
                                          </p:val>
                                        </p:tav>
                                      </p:tavLst>
                                    </p:anim>
                                  </p:childTnLst>
                                </p:cTn>
                              </p:par>
                            </p:childTnLst>
                          </p:cTn>
                        </p:par>
                        <p:par>
                          <p:cTn id="138" fill="hold">
                            <p:stCondLst>
                              <p:cond delay="2000"/>
                            </p:stCondLst>
                            <p:childTnLst>
                              <p:par>
                                <p:cTn id="139" presetID="1" presetClass="entr" presetSubtype="0" fill="hold" grpId="0" nodeType="afterEffect">
                                  <p:stCondLst>
                                    <p:cond delay="0"/>
                                  </p:stCondLst>
                                  <p:childTnLst>
                                    <p:set>
                                      <p:cBhvr>
                                        <p:cTn id="140" dur="1" fill="hold">
                                          <p:stCondLst>
                                            <p:cond delay="499"/>
                                          </p:stCondLst>
                                        </p:cTn>
                                        <p:tgtEl>
                                          <p:spTgt spid="4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45"/>
                                        </p:tgtEl>
                                        <p:attrNameLst>
                                          <p:attrName>style.visibility</p:attrName>
                                        </p:attrNameLst>
                                      </p:cBhvr>
                                      <p:to>
                                        <p:strVal val="visible"/>
                                      </p:to>
                                    </p:set>
                                    <p:animEffect transition="in" filter="fade">
                                      <p:cBhvr>
                                        <p:cTn id="145" dur="500"/>
                                        <p:tgtEl>
                                          <p:spTgt spid="45"/>
                                        </p:tgtEl>
                                      </p:cBhvr>
                                    </p:animEffect>
                                  </p:childTnLst>
                                </p:cTn>
                              </p:par>
                              <p:par>
                                <p:cTn id="146" presetID="10" presetClass="entr" presetSubtype="0" fill="hold" nodeType="withEffect">
                                  <p:stCondLst>
                                    <p:cond delay="0"/>
                                  </p:stCondLst>
                                  <p:childTnLst>
                                    <p:set>
                                      <p:cBhvr>
                                        <p:cTn id="147" dur="1" fill="hold">
                                          <p:stCondLst>
                                            <p:cond delay="0"/>
                                          </p:stCondLst>
                                        </p:cTn>
                                        <p:tgtEl>
                                          <p:spTgt spid="4"/>
                                        </p:tgtEl>
                                        <p:attrNameLst>
                                          <p:attrName>style.visibility</p:attrName>
                                        </p:attrNameLst>
                                      </p:cBhvr>
                                      <p:to>
                                        <p:strVal val="visible"/>
                                      </p:to>
                                    </p:set>
                                    <p:animEffect transition="in" filter="fade">
                                      <p:cBhvr>
                                        <p:cTn id="1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8" grpId="0" animBg="1"/>
      <p:bldP spid="39" grpId="0" animBg="1"/>
      <p:bldP spid="40" grpId="0" animBg="1"/>
      <p:bldP spid="43" grpId="0" animBg="1"/>
      <p:bldP spid="34" grpId="0" animBg="1"/>
      <p:bldP spid="37" grpId="0" animBg="1"/>
      <p:bldP spid="42" grpId="0" animBg="1"/>
      <p:bldP spid="54" grpId="0" animBg="1"/>
      <p:bldP spid="45" grpId="0" animBg="1"/>
      <p:bldP spid="4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773485"/>
            <a:ext cx="8861328" cy="431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2"/>
          <p:cNvSpPr>
            <a:spLocks noGrp="1" noChangeArrowheads="1"/>
          </p:cNvSpPr>
          <p:nvPr>
            <p:ph type="title"/>
          </p:nvPr>
        </p:nvSpPr>
        <p:spPr/>
        <p:txBody>
          <a:bodyPr/>
          <a:lstStyle/>
          <a:p>
            <a:pPr eaLnBrk="1" hangingPunct="1"/>
            <a:r>
              <a:rPr lang="en-US" altLang="zh-TW" dirty="0"/>
              <a:t>Store Datapath</a:t>
            </a:r>
            <a:endParaRPr lang="en-AU" altLang="zh-TW" dirty="0">
              <a:ea typeface="新細明體" panose="02020500000000000000" pitchFamily="18" charset="-120"/>
            </a:endParaRPr>
          </a:p>
        </p:txBody>
      </p:sp>
      <p:sp>
        <p:nvSpPr>
          <p:cNvPr id="5" name="內容版面配置區 4">
            <a:extLst>
              <a:ext uri="{FF2B5EF4-FFF2-40B4-BE49-F238E27FC236}">
                <a16:creationId xmlns:a16="http://schemas.microsoft.com/office/drawing/2014/main" id="{90FB1E86-29E5-418E-B3FA-5D867041D6BF}"/>
              </a:ext>
            </a:extLst>
          </p:cNvPr>
          <p:cNvSpPr>
            <a:spLocks noGrp="1"/>
          </p:cNvSpPr>
          <p:nvPr>
            <p:ph idx="1"/>
          </p:nvPr>
        </p:nvSpPr>
        <p:spPr/>
        <p:txBody>
          <a:bodyPr/>
          <a:lstStyle/>
          <a:p>
            <a:pPr marL="0" indent="0">
              <a:buNone/>
            </a:pPr>
            <a:r>
              <a:rPr lang="en-US" altLang="zh-TW" dirty="0"/>
              <a:t>M[rs1 + imm12] </a:t>
            </a:r>
            <a:r>
              <a:rPr lang="en-US" altLang="zh-TW" dirty="0">
                <a:sym typeface="Wingdings" panose="05000000000000000000" pitchFamily="2" charset="2"/>
              </a:rPr>
              <a:t> rs2</a:t>
            </a:r>
            <a:endParaRPr lang="zh-TW" altLang="en-US" dirty="0"/>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31</a:t>
            </a:fld>
            <a:endParaRPr lang="zh-TW" altLang="zh-TW"/>
          </a:p>
        </p:txBody>
      </p:sp>
      <p:sp>
        <p:nvSpPr>
          <p:cNvPr id="20" name="Line 7"/>
          <p:cNvSpPr>
            <a:spLocks noChangeShapeType="1"/>
          </p:cNvSpPr>
          <p:nvPr/>
        </p:nvSpPr>
        <p:spPr bwMode="auto">
          <a:xfrm>
            <a:off x="116385" y="2924944"/>
            <a:ext cx="9144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3" name="Line 12"/>
          <p:cNvSpPr>
            <a:spLocks noChangeShapeType="1"/>
          </p:cNvSpPr>
          <p:nvPr/>
        </p:nvSpPr>
        <p:spPr bwMode="auto">
          <a:xfrm>
            <a:off x="1044000" y="2088040"/>
            <a:ext cx="0" cy="828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4" name="Line 13"/>
          <p:cNvSpPr>
            <a:spLocks noChangeShapeType="1"/>
          </p:cNvSpPr>
          <p:nvPr/>
        </p:nvSpPr>
        <p:spPr bwMode="auto">
          <a:xfrm flipH="1">
            <a:off x="1030785" y="2091323"/>
            <a:ext cx="68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5" name="Line 14"/>
          <p:cNvSpPr>
            <a:spLocks noChangeShapeType="1"/>
          </p:cNvSpPr>
          <p:nvPr/>
        </p:nvSpPr>
        <p:spPr bwMode="auto">
          <a:xfrm flipH="1">
            <a:off x="1043607" y="5084944"/>
            <a:ext cx="1512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6" name="Line 19"/>
          <p:cNvSpPr>
            <a:spLocks noChangeShapeType="1"/>
          </p:cNvSpPr>
          <p:nvPr/>
        </p:nvSpPr>
        <p:spPr bwMode="auto">
          <a:xfrm>
            <a:off x="1704996" y="2097932"/>
            <a:ext cx="1838303" cy="27294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7" name="Line 20"/>
          <p:cNvSpPr>
            <a:spLocks noChangeShapeType="1"/>
          </p:cNvSpPr>
          <p:nvPr/>
        </p:nvSpPr>
        <p:spPr bwMode="auto">
          <a:xfrm>
            <a:off x="3543298" y="2370874"/>
            <a:ext cx="12192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8" name="Line 21"/>
          <p:cNvSpPr>
            <a:spLocks noChangeShapeType="1"/>
          </p:cNvSpPr>
          <p:nvPr/>
        </p:nvSpPr>
        <p:spPr bwMode="auto">
          <a:xfrm>
            <a:off x="2520000" y="5084944"/>
            <a:ext cx="1301745"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9" name="Line 22"/>
          <p:cNvSpPr>
            <a:spLocks noChangeShapeType="1"/>
          </p:cNvSpPr>
          <p:nvPr/>
        </p:nvSpPr>
        <p:spPr bwMode="auto">
          <a:xfrm flipV="1">
            <a:off x="4762498" y="3148428"/>
            <a:ext cx="1293964" cy="31670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0" name="Line 23"/>
          <p:cNvSpPr>
            <a:spLocks noChangeShapeType="1"/>
          </p:cNvSpPr>
          <p:nvPr/>
        </p:nvSpPr>
        <p:spPr bwMode="auto">
          <a:xfrm>
            <a:off x="4762498" y="2378337"/>
            <a:ext cx="1177654" cy="762631"/>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1" name="Line 24"/>
          <p:cNvSpPr>
            <a:spLocks noChangeShapeType="1"/>
          </p:cNvSpPr>
          <p:nvPr/>
        </p:nvSpPr>
        <p:spPr bwMode="auto">
          <a:xfrm>
            <a:off x="6056462" y="3140968"/>
            <a:ext cx="288000" cy="7459"/>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2" name="Line 26"/>
          <p:cNvSpPr>
            <a:spLocks noChangeShapeType="1"/>
          </p:cNvSpPr>
          <p:nvPr/>
        </p:nvSpPr>
        <p:spPr bwMode="auto">
          <a:xfrm flipH="1">
            <a:off x="3823414" y="3814672"/>
            <a:ext cx="36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3" name="Line 27"/>
          <p:cNvSpPr>
            <a:spLocks noChangeShapeType="1"/>
          </p:cNvSpPr>
          <p:nvPr/>
        </p:nvSpPr>
        <p:spPr bwMode="auto">
          <a:xfrm flipV="1">
            <a:off x="4183414" y="3465130"/>
            <a:ext cx="317350" cy="34954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 name="Line 29"/>
          <p:cNvSpPr>
            <a:spLocks noChangeShapeType="1"/>
          </p:cNvSpPr>
          <p:nvPr/>
        </p:nvSpPr>
        <p:spPr bwMode="auto">
          <a:xfrm flipH="1">
            <a:off x="3636001" y="3223417"/>
            <a:ext cx="0" cy="1008985"/>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 name="Line 30"/>
          <p:cNvSpPr>
            <a:spLocks noChangeShapeType="1"/>
          </p:cNvSpPr>
          <p:nvPr/>
        </p:nvSpPr>
        <p:spPr bwMode="auto">
          <a:xfrm>
            <a:off x="3643414" y="4232402"/>
            <a:ext cx="266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3" name="Line 33"/>
          <p:cNvSpPr>
            <a:spLocks noChangeShapeType="1"/>
          </p:cNvSpPr>
          <p:nvPr/>
        </p:nvSpPr>
        <p:spPr bwMode="auto">
          <a:xfrm flipH="1">
            <a:off x="3816000" y="3816040"/>
            <a:ext cx="7414" cy="126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 name="Line 12"/>
          <p:cNvSpPr>
            <a:spLocks noChangeShapeType="1"/>
          </p:cNvSpPr>
          <p:nvPr/>
        </p:nvSpPr>
        <p:spPr bwMode="auto">
          <a:xfrm>
            <a:off x="1043608" y="2924944"/>
            <a:ext cx="0" cy="216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 name="Line 26"/>
          <p:cNvSpPr>
            <a:spLocks noChangeShapeType="1"/>
          </p:cNvSpPr>
          <p:nvPr/>
        </p:nvSpPr>
        <p:spPr bwMode="auto">
          <a:xfrm flipH="1">
            <a:off x="4479622" y="3469595"/>
            <a:ext cx="288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1" name="Line 14"/>
          <p:cNvSpPr>
            <a:spLocks noChangeShapeType="1"/>
          </p:cNvSpPr>
          <p:nvPr/>
        </p:nvSpPr>
        <p:spPr bwMode="auto">
          <a:xfrm flipH="1">
            <a:off x="1043608" y="2664040"/>
            <a:ext cx="576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2" name="Line 21"/>
          <p:cNvSpPr>
            <a:spLocks noChangeShapeType="1"/>
          </p:cNvSpPr>
          <p:nvPr/>
        </p:nvSpPr>
        <p:spPr bwMode="auto">
          <a:xfrm>
            <a:off x="1619607" y="2668866"/>
            <a:ext cx="2020282" cy="554551"/>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8" name="文字方塊 37">
            <a:extLst>
              <a:ext uri="{FF2B5EF4-FFF2-40B4-BE49-F238E27FC236}">
                <a16:creationId xmlns:a16="http://schemas.microsoft.com/office/drawing/2014/main" id="{D9F470C7-DDC1-4B1B-8F01-4467AC715843}"/>
              </a:ext>
            </a:extLst>
          </p:cNvPr>
          <p:cNvSpPr txBox="1"/>
          <p:nvPr/>
        </p:nvSpPr>
        <p:spPr>
          <a:xfrm>
            <a:off x="5039970" y="5486829"/>
            <a:ext cx="1229824" cy="461665"/>
          </a:xfrm>
          <a:prstGeom prst="rect">
            <a:avLst/>
          </a:prstGeom>
          <a:noFill/>
        </p:spPr>
        <p:txBody>
          <a:bodyPr wrap="none" rtlCol="0">
            <a:spAutoFit/>
          </a:bodyPr>
          <a:lstStyle/>
          <a:p>
            <a:pPr marL="0"/>
            <a:r>
              <a:rPr lang="en-US" altLang="zh-TW" dirty="0">
                <a:latin typeface="+mn-lt"/>
              </a:rPr>
              <a:t>Fig. 4.10</a:t>
            </a:r>
            <a:endParaRPr lang="zh-TW" altLang="en-US" dirty="0">
              <a:latin typeface="+mn-lt"/>
            </a:endParaRPr>
          </a:p>
        </p:txBody>
      </p:sp>
      <p:sp>
        <p:nvSpPr>
          <p:cNvPr id="40" name="AutoShape 41">
            <a:extLst>
              <a:ext uri="{FF2B5EF4-FFF2-40B4-BE49-F238E27FC236}">
                <a16:creationId xmlns:a16="http://schemas.microsoft.com/office/drawing/2014/main" id="{D52948F5-1EE3-45E9-BECC-C15BD78597A9}"/>
              </a:ext>
            </a:extLst>
          </p:cNvPr>
          <p:cNvSpPr>
            <a:spLocks noChangeArrowheads="1"/>
          </p:cNvSpPr>
          <p:nvPr/>
        </p:nvSpPr>
        <p:spPr bwMode="auto">
          <a:xfrm>
            <a:off x="6193594" y="4051161"/>
            <a:ext cx="152400" cy="351692"/>
          </a:xfrm>
          <a:prstGeom prst="flowChartCollate">
            <a:avLst/>
          </a:prstGeom>
          <a:solidFill>
            <a:schemeClr val="bg1"/>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Tree>
    <p:extLst>
      <p:ext uri="{BB962C8B-B14F-4D97-AF65-F5344CB8AC3E}">
        <p14:creationId xmlns:p14="http://schemas.microsoft.com/office/powerpoint/2010/main" val="17091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ppt_w/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ppt_w</p:attrName>
                                        </p:attrNameLst>
                                      </p:cBhvr>
                                      <p:tavLst>
                                        <p:tav tm="0">
                                          <p:val>
                                            <p:fltVal val="0"/>
                                          </p:val>
                                        </p:tav>
                                        <p:tav tm="100000">
                                          <p:val>
                                            <p:strVal val="#ppt_w"/>
                                          </p:val>
                                        </p:tav>
                                      </p:tavLst>
                                    </p:anim>
                                    <p:anim calcmode="lin" valueType="num">
                                      <p:cBhvr>
                                        <p:cTn id="10" dur="500" fill="hold"/>
                                        <p:tgtEl>
                                          <p:spTgt spid="2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4"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ppt_x</p:attrName>
                                        </p:attrNameLst>
                                      </p:cBhvr>
                                      <p:tavLst>
                                        <p:tav tm="0">
                                          <p:val>
                                            <p:strVal val="#ppt_x"/>
                                          </p:val>
                                        </p:tav>
                                        <p:tav tm="100000">
                                          <p:val>
                                            <p:strVal val="#ppt_x"/>
                                          </p:val>
                                        </p:tav>
                                      </p:tavLst>
                                    </p:anim>
                                    <p:anim calcmode="lin" valueType="num">
                                      <p:cBhvr>
                                        <p:cTn id="15" dur="500" fill="hold"/>
                                        <p:tgtEl>
                                          <p:spTgt spid="23"/>
                                        </p:tgtEl>
                                        <p:attrNameLst>
                                          <p:attrName>ppt_y</p:attrName>
                                        </p:attrNameLst>
                                      </p:cBhvr>
                                      <p:tavLst>
                                        <p:tav tm="0">
                                          <p:val>
                                            <p:strVal val="#ppt_y+#ppt_h/2"/>
                                          </p:val>
                                        </p:tav>
                                        <p:tav tm="100000">
                                          <p:val>
                                            <p:strVal val="#ppt_y"/>
                                          </p:val>
                                        </p:tav>
                                      </p:tavLst>
                                    </p:anim>
                                    <p:anim calcmode="lin" valueType="num">
                                      <p:cBhvr>
                                        <p:cTn id="16" dur="500" fill="hold"/>
                                        <p:tgtEl>
                                          <p:spTgt spid="23"/>
                                        </p:tgtEl>
                                        <p:attrNameLst>
                                          <p:attrName>ppt_w</p:attrName>
                                        </p:attrNameLst>
                                      </p:cBhvr>
                                      <p:tavLst>
                                        <p:tav tm="0">
                                          <p:val>
                                            <p:strVal val="#ppt_w"/>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childTnLst>
                                </p:cTn>
                              </p:par>
                              <p:par>
                                <p:cTn id="18" presetID="17" presetClass="entr" presetSubtype="1"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ppt_x</p:attrName>
                                        </p:attrNameLst>
                                      </p:cBhvr>
                                      <p:tavLst>
                                        <p:tav tm="0">
                                          <p:val>
                                            <p:strVal val="#ppt_x"/>
                                          </p:val>
                                        </p:tav>
                                        <p:tav tm="100000">
                                          <p:val>
                                            <p:strVal val="#ppt_x"/>
                                          </p:val>
                                        </p:tav>
                                      </p:tavLst>
                                    </p:anim>
                                    <p:anim calcmode="lin" valueType="num">
                                      <p:cBhvr>
                                        <p:cTn id="21" dur="500" fill="hold"/>
                                        <p:tgtEl>
                                          <p:spTgt spid="34"/>
                                        </p:tgtEl>
                                        <p:attrNameLst>
                                          <p:attrName>ppt_y</p:attrName>
                                        </p:attrNameLst>
                                      </p:cBhvr>
                                      <p:tavLst>
                                        <p:tav tm="0">
                                          <p:val>
                                            <p:strVal val="#ppt_y-#ppt_h/2"/>
                                          </p:val>
                                        </p:tav>
                                        <p:tav tm="100000">
                                          <p:val>
                                            <p:strVal val="#ppt_y"/>
                                          </p:val>
                                        </p:tav>
                                      </p:tavLst>
                                    </p:anim>
                                    <p:anim calcmode="lin" valueType="num">
                                      <p:cBhvr>
                                        <p:cTn id="22" dur="500" fill="hold"/>
                                        <p:tgtEl>
                                          <p:spTgt spid="34"/>
                                        </p:tgtEl>
                                        <p:attrNameLst>
                                          <p:attrName>ppt_w</p:attrName>
                                        </p:attrNameLst>
                                      </p:cBhvr>
                                      <p:tavLst>
                                        <p:tav tm="0">
                                          <p:val>
                                            <p:strVal val="#ppt_w"/>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childTnLst>
                                </p:cTn>
                              </p:par>
                            </p:childTnLst>
                          </p:cTn>
                        </p:par>
                        <p:par>
                          <p:cTn id="24" fill="hold">
                            <p:stCondLst>
                              <p:cond delay="1000"/>
                            </p:stCondLst>
                            <p:childTnLst>
                              <p:par>
                                <p:cTn id="25" presetID="17" presetClass="entr" presetSubtype="8"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ppt_x-#ppt_w/2"/>
                                          </p:val>
                                        </p:tav>
                                        <p:tav tm="100000">
                                          <p:val>
                                            <p:strVal val="#ppt_x"/>
                                          </p:val>
                                        </p:tav>
                                      </p:tavLst>
                                    </p:anim>
                                    <p:anim calcmode="lin" valueType="num">
                                      <p:cBhvr>
                                        <p:cTn id="28" dur="500" fill="hold"/>
                                        <p:tgtEl>
                                          <p:spTgt spid="24"/>
                                        </p:tgtEl>
                                        <p:attrNameLst>
                                          <p:attrName>ppt_y</p:attrName>
                                        </p:attrNameLst>
                                      </p:cBhvr>
                                      <p:tavLst>
                                        <p:tav tm="0">
                                          <p:val>
                                            <p:strVal val="#ppt_y"/>
                                          </p:val>
                                        </p:tav>
                                        <p:tav tm="100000">
                                          <p:val>
                                            <p:strVal val="#ppt_y"/>
                                          </p:val>
                                        </p:tav>
                                      </p:tavLst>
                                    </p:anim>
                                    <p:anim calcmode="lin" valueType="num">
                                      <p:cBhvr>
                                        <p:cTn id="29" dur="500" fill="hold"/>
                                        <p:tgtEl>
                                          <p:spTgt spid="24"/>
                                        </p:tgtEl>
                                        <p:attrNameLst>
                                          <p:attrName>ppt_w</p:attrName>
                                        </p:attrNameLst>
                                      </p:cBhvr>
                                      <p:tavLst>
                                        <p:tav tm="0">
                                          <p:val>
                                            <p:fltVal val="0"/>
                                          </p:val>
                                        </p:tav>
                                        <p:tav tm="100000">
                                          <p:val>
                                            <p:strVal val="#ppt_w"/>
                                          </p:val>
                                        </p:tav>
                                      </p:tavLst>
                                    </p:anim>
                                    <p:anim calcmode="lin" valueType="num">
                                      <p:cBhvr>
                                        <p:cTn id="30" dur="500" fill="hold"/>
                                        <p:tgtEl>
                                          <p:spTgt spid="24"/>
                                        </p:tgtEl>
                                        <p:attrNameLst>
                                          <p:attrName>ppt_h</p:attrName>
                                        </p:attrNameLst>
                                      </p:cBhvr>
                                      <p:tavLst>
                                        <p:tav tm="0">
                                          <p:val>
                                            <p:strVal val="#ppt_h"/>
                                          </p:val>
                                        </p:tav>
                                        <p:tav tm="100000">
                                          <p:val>
                                            <p:strVal val="#ppt_h"/>
                                          </p:val>
                                        </p:tav>
                                      </p:tavLst>
                                    </p:anim>
                                  </p:childTnLst>
                                </p:cTn>
                              </p:par>
                              <p:par>
                                <p:cTn id="31" presetID="17" presetClass="entr" presetSubtype="8"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ppt_x</p:attrName>
                                        </p:attrNameLst>
                                      </p:cBhvr>
                                      <p:tavLst>
                                        <p:tav tm="0">
                                          <p:val>
                                            <p:strVal val="#ppt_x-#ppt_w/2"/>
                                          </p:val>
                                        </p:tav>
                                        <p:tav tm="100000">
                                          <p:val>
                                            <p:strVal val="#ppt_x"/>
                                          </p:val>
                                        </p:tav>
                                      </p:tavLst>
                                    </p:anim>
                                    <p:anim calcmode="lin" valueType="num">
                                      <p:cBhvr>
                                        <p:cTn id="34" dur="500" fill="hold"/>
                                        <p:tgtEl>
                                          <p:spTgt spid="41"/>
                                        </p:tgtEl>
                                        <p:attrNameLst>
                                          <p:attrName>ppt_y</p:attrName>
                                        </p:attrNameLst>
                                      </p:cBhvr>
                                      <p:tavLst>
                                        <p:tav tm="0">
                                          <p:val>
                                            <p:strVal val="#ppt_y"/>
                                          </p:val>
                                        </p:tav>
                                        <p:tav tm="100000">
                                          <p:val>
                                            <p:strVal val="#ppt_y"/>
                                          </p:val>
                                        </p:tav>
                                      </p:tavLst>
                                    </p:anim>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strVal val="#ppt_h"/>
                                          </p:val>
                                        </p:tav>
                                        <p:tav tm="100000">
                                          <p:val>
                                            <p:strVal val="#ppt_h"/>
                                          </p:val>
                                        </p:tav>
                                      </p:tavLst>
                                    </p:anim>
                                  </p:childTnLst>
                                </p:cTn>
                              </p:par>
                              <p:par>
                                <p:cTn id="37" presetID="17"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ppt_w/2"/>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ppt_w</p:attrName>
                                        </p:attrNameLst>
                                      </p:cBhvr>
                                      <p:tavLst>
                                        <p:tav tm="0">
                                          <p:val>
                                            <p:fltVal val="0"/>
                                          </p:val>
                                        </p:tav>
                                        <p:tav tm="100000">
                                          <p:val>
                                            <p:strVal val="#ppt_w"/>
                                          </p:val>
                                        </p:tav>
                                      </p:tavLst>
                                    </p:anim>
                                    <p:anim calcmode="lin" valueType="num">
                                      <p:cBhvr>
                                        <p:cTn id="42"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up)">
                                      <p:cBhvr>
                                        <p:cTn id="47" dur="500"/>
                                        <p:tgtEl>
                                          <p:spTgt spid="26"/>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up)">
                                      <p:cBhvr>
                                        <p:cTn id="50" dur="500"/>
                                        <p:tgtEl>
                                          <p:spTgt spid="2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up)">
                                      <p:cBhvr>
                                        <p:cTn id="53" dur="500"/>
                                        <p:tgtEl>
                                          <p:spTgt spid="42"/>
                                        </p:tgtEl>
                                      </p:cBhvr>
                                    </p:animEffect>
                                  </p:childTnLst>
                                </p:cTn>
                              </p:par>
                            </p:childTnLst>
                          </p:cTn>
                        </p:par>
                        <p:par>
                          <p:cTn id="54" fill="hold">
                            <p:stCondLst>
                              <p:cond delay="500"/>
                            </p:stCondLst>
                            <p:childTnLst>
                              <p:par>
                                <p:cTn id="55" presetID="17" presetClass="entr" presetSubtype="8"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ppt_x</p:attrName>
                                        </p:attrNameLst>
                                      </p:cBhvr>
                                      <p:tavLst>
                                        <p:tav tm="0">
                                          <p:val>
                                            <p:strVal val="#ppt_x-#ppt_w/2"/>
                                          </p:val>
                                        </p:tav>
                                        <p:tav tm="100000">
                                          <p:val>
                                            <p:strVal val="#ppt_x"/>
                                          </p:val>
                                        </p:tav>
                                      </p:tavLst>
                                    </p:anim>
                                    <p:anim calcmode="lin" valueType="num">
                                      <p:cBhvr>
                                        <p:cTn id="58" dur="500" fill="hold"/>
                                        <p:tgtEl>
                                          <p:spTgt spid="27"/>
                                        </p:tgtEl>
                                        <p:attrNameLst>
                                          <p:attrName>ppt_y</p:attrName>
                                        </p:attrNameLst>
                                      </p:cBhvr>
                                      <p:tavLst>
                                        <p:tav tm="0">
                                          <p:val>
                                            <p:strVal val="#ppt_y"/>
                                          </p:val>
                                        </p:tav>
                                        <p:tav tm="100000">
                                          <p:val>
                                            <p:strVal val="#ppt_y"/>
                                          </p:val>
                                        </p:tav>
                                      </p:tavLst>
                                    </p:anim>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strVal val="#ppt_h"/>
                                          </p:val>
                                        </p:tav>
                                        <p:tav tm="100000">
                                          <p:val>
                                            <p:strVal val="#ppt_h"/>
                                          </p:val>
                                        </p:tav>
                                      </p:tavLst>
                                    </p:anim>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wipe(left)">
                                      <p:cBhvr>
                                        <p:cTn id="64" dur="500"/>
                                        <p:tgtEl>
                                          <p:spTgt spid="43"/>
                                        </p:tgtEl>
                                      </p:cBhvr>
                                    </p:animEffect>
                                  </p:childTnLst>
                                </p:cTn>
                              </p:par>
                            </p:childTnLst>
                          </p:cTn>
                        </p:par>
                        <p:par>
                          <p:cTn id="65" fill="hold">
                            <p:stCondLst>
                              <p:cond delay="1500"/>
                            </p:stCondLst>
                            <p:childTnLst>
                              <p:par>
                                <p:cTn id="66" presetID="17" presetClass="entr" presetSubtype="4" fill="hold" grpId="0" nodeType="after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500" fill="hold"/>
                                        <p:tgtEl>
                                          <p:spTgt spid="32"/>
                                        </p:tgtEl>
                                        <p:attrNameLst>
                                          <p:attrName>ppt_x</p:attrName>
                                        </p:attrNameLst>
                                      </p:cBhvr>
                                      <p:tavLst>
                                        <p:tav tm="0">
                                          <p:val>
                                            <p:strVal val="#ppt_x"/>
                                          </p:val>
                                        </p:tav>
                                        <p:tav tm="100000">
                                          <p:val>
                                            <p:strVal val="#ppt_x"/>
                                          </p:val>
                                        </p:tav>
                                      </p:tavLst>
                                    </p:anim>
                                    <p:anim calcmode="lin" valueType="num">
                                      <p:cBhvr>
                                        <p:cTn id="69" dur="500" fill="hold"/>
                                        <p:tgtEl>
                                          <p:spTgt spid="32"/>
                                        </p:tgtEl>
                                        <p:attrNameLst>
                                          <p:attrName>ppt_y</p:attrName>
                                        </p:attrNameLst>
                                      </p:cBhvr>
                                      <p:tavLst>
                                        <p:tav tm="0">
                                          <p:val>
                                            <p:strVal val="#ppt_y+#ppt_h/2"/>
                                          </p:val>
                                        </p:tav>
                                        <p:tav tm="100000">
                                          <p:val>
                                            <p:strVal val="#ppt_y"/>
                                          </p:val>
                                        </p:tav>
                                      </p:tavLst>
                                    </p:anim>
                                    <p:anim calcmode="lin" valueType="num">
                                      <p:cBhvr>
                                        <p:cTn id="70" dur="500" fill="hold"/>
                                        <p:tgtEl>
                                          <p:spTgt spid="32"/>
                                        </p:tgtEl>
                                        <p:attrNameLst>
                                          <p:attrName>ppt_w</p:attrName>
                                        </p:attrNameLst>
                                      </p:cBhvr>
                                      <p:tavLst>
                                        <p:tav tm="0">
                                          <p:val>
                                            <p:strVal val="#ppt_w"/>
                                          </p:val>
                                        </p:tav>
                                        <p:tav tm="100000">
                                          <p:val>
                                            <p:strVal val="#ppt_w"/>
                                          </p:val>
                                        </p:tav>
                                      </p:tavLst>
                                    </p:anim>
                                    <p:anim calcmode="lin" valueType="num">
                                      <p:cBhvr>
                                        <p:cTn id="71" dur="500" fill="hold"/>
                                        <p:tgtEl>
                                          <p:spTgt spid="32"/>
                                        </p:tgtEl>
                                        <p:attrNameLst>
                                          <p:attrName>ppt_h</p:attrName>
                                        </p:attrNameLst>
                                      </p:cBhvr>
                                      <p:tavLst>
                                        <p:tav tm="0">
                                          <p:val>
                                            <p:fltVal val="0"/>
                                          </p:val>
                                        </p:tav>
                                        <p:tav tm="100000">
                                          <p:val>
                                            <p:strVal val="#ppt_h"/>
                                          </p:val>
                                        </p:tav>
                                      </p:tavLst>
                                    </p:anim>
                                  </p:childTnLst>
                                </p:cTn>
                              </p:par>
                            </p:childTnLst>
                          </p:cTn>
                        </p:par>
                        <p:par>
                          <p:cTn id="72" fill="hold">
                            <p:stCondLst>
                              <p:cond delay="2000"/>
                            </p:stCondLst>
                            <p:childTnLst>
                              <p:par>
                                <p:cTn id="73" presetID="22" presetClass="entr" presetSubtype="4" fill="hold" grpId="0" nodeType="after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down)">
                                      <p:cBhvr>
                                        <p:cTn id="75" dur="500"/>
                                        <p:tgtEl>
                                          <p:spTgt spid="33"/>
                                        </p:tgtEl>
                                      </p:cBhvr>
                                    </p:animEffect>
                                  </p:childTnLst>
                                </p:cTn>
                              </p:par>
                            </p:childTnLst>
                          </p:cTn>
                        </p:par>
                        <p:par>
                          <p:cTn id="76" fill="hold">
                            <p:stCondLst>
                              <p:cond delay="2500"/>
                            </p:stCondLst>
                            <p:childTnLst>
                              <p:par>
                                <p:cTn id="77" presetID="17" presetClass="entr" presetSubtype="4"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p:cTn id="79" dur="500" fill="hold"/>
                                        <p:tgtEl>
                                          <p:spTgt spid="37"/>
                                        </p:tgtEl>
                                        <p:attrNameLst>
                                          <p:attrName>ppt_x</p:attrName>
                                        </p:attrNameLst>
                                      </p:cBhvr>
                                      <p:tavLst>
                                        <p:tav tm="0">
                                          <p:val>
                                            <p:strVal val="#ppt_x"/>
                                          </p:val>
                                        </p:tav>
                                        <p:tav tm="100000">
                                          <p:val>
                                            <p:strVal val="#ppt_x"/>
                                          </p:val>
                                        </p:tav>
                                      </p:tavLst>
                                    </p:anim>
                                    <p:anim calcmode="lin" valueType="num">
                                      <p:cBhvr>
                                        <p:cTn id="80" dur="500" fill="hold"/>
                                        <p:tgtEl>
                                          <p:spTgt spid="37"/>
                                        </p:tgtEl>
                                        <p:attrNameLst>
                                          <p:attrName>ppt_y</p:attrName>
                                        </p:attrNameLst>
                                      </p:cBhvr>
                                      <p:tavLst>
                                        <p:tav tm="0">
                                          <p:val>
                                            <p:strVal val="#ppt_y+#ppt_h/2"/>
                                          </p:val>
                                        </p:tav>
                                        <p:tav tm="100000">
                                          <p:val>
                                            <p:strVal val="#ppt_y"/>
                                          </p:val>
                                        </p:tav>
                                      </p:tavLst>
                                    </p:anim>
                                    <p:anim calcmode="lin" valueType="num">
                                      <p:cBhvr>
                                        <p:cTn id="81" dur="500" fill="hold"/>
                                        <p:tgtEl>
                                          <p:spTgt spid="37"/>
                                        </p:tgtEl>
                                        <p:attrNameLst>
                                          <p:attrName>ppt_w</p:attrName>
                                        </p:attrNameLst>
                                      </p:cBhvr>
                                      <p:tavLst>
                                        <p:tav tm="0">
                                          <p:val>
                                            <p:strVal val="#ppt_w"/>
                                          </p:val>
                                        </p:tav>
                                        <p:tav tm="100000">
                                          <p:val>
                                            <p:strVal val="#ppt_w"/>
                                          </p:val>
                                        </p:tav>
                                      </p:tavLst>
                                    </p:anim>
                                    <p:anim calcmode="lin" valueType="num">
                                      <p:cBhvr>
                                        <p:cTn id="82"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wipe(left)">
                                      <p:cBhvr>
                                        <p:cTn id="90" dur="500"/>
                                        <p:tgtEl>
                                          <p:spTgt spid="29"/>
                                        </p:tgtEl>
                                      </p:cBhvr>
                                    </p:animEffect>
                                  </p:childTnLst>
                                </p:cTn>
                              </p:par>
                            </p:childTnLst>
                          </p:cTn>
                        </p:par>
                        <p:par>
                          <p:cTn id="91" fill="hold">
                            <p:stCondLst>
                              <p:cond delay="500"/>
                            </p:stCondLst>
                            <p:childTnLst>
                              <p:par>
                                <p:cTn id="92" presetID="17" presetClass="entr" presetSubtype="1" fill="hold" grpId="0" nodeType="afterEffect">
                                  <p:stCondLst>
                                    <p:cond delay="0"/>
                                  </p:stCondLst>
                                  <p:childTnLst>
                                    <p:set>
                                      <p:cBhvr>
                                        <p:cTn id="93" dur="1" fill="hold">
                                          <p:stCondLst>
                                            <p:cond delay="0"/>
                                          </p:stCondLst>
                                        </p:cTn>
                                        <p:tgtEl>
                                          <p:spTgt spid="31"/>
                                        </p:tgtEl>
                                        <p:attrNameLst>
                                          <p:attrName>style.visibility</p:attrName>
                                        </p:attrNameLst>
                                      </p:cBhvr>
                                      <p:to>
                                        <p:strVal val="visible"/>
                                      </p:to>
                                    </p:set>
                                    <p:anim calcmode="lin" valueType="num">
                                      <p:cBhvr>
                                        <p:cTn id="94" dur="500" fill="hold"/>
                                        <p:tgtEl>
                                          <p:spTgt spid="31"/>
                                        </p:tgtEl>
                                        <p:attrNameLst>
                                          <p:attrName>ppt_x</p:attrName>
                                        </p:attrNameLst>
                                      </p:cBhvr>
                                      <p:tavLst>
                                        <p:tav tm="0">
                                          <p:val>
                                            <p:strVal val="#ppt_x"/>
                                          </p:val>
                                        </p:tav>
                                        <p:tav tm="100000">
                                          <p:val>
                                            <p:strVal val="#ppt_x"/>
                                          </p:val>
                                        </p:tav>
                                      </p:tavLst>
                                    </p:anim>
                                    <p:anim calcmode="lin" valueType="num">
                                      <p:cBhvr>
                                        <p:cTn id="95" dur="500" fill="hold"/>
                                        <p:tgtEl>
                                          <p:spTgt spid="31"/>
                                        </p:tgtEl>
                                        <p:attrNameLst>
                                          <p:attrName>ppt_y</p:attrName>
                                        </p:attrNameLst>
                                      </p:cBhvr>
                                      <p:tavLst>
                                        <p:tav tm="0">
                                          <p:val>
                                            <p:strVal val="#ppt_y-#ppt_h/2"/>
                                          </p:val>
                                        </p:tav>
                                        <p:tav tm="100000">
                                          <p:val>
                                            <p:strVal val="#ppt_y"/>
                                          </p:val>
                                        </p:tav>
                                      </p:tavLst>
                                    </p:anim>
                                    <p:anim calcmode="lin" valueType="num">
                                      <p:cBhvr>
                                        <p:cTn id="96" dur="500" fill="hold"/>
                                        <p:tgtEl>
                                          <p:spTgt spid="31"/>
                                        </p:tgtEl>
                                        <p:attrNameLst>
                                          <p:attrName>ppt_w</p:attrName>
                                        </p:attrNameLst>
                                      </p:cBhvr>
                                      <p:tavLst>
                                        <p:tav tm="0">
                                          <p:val>
                                            <p:strVal val="#ppt_w"/>
                                          </p:val>
                                        </p:tav>
                                        <p:tav tm="100000">
                                          <p:val>
                                            <p:strVal val="#ppt_w"/>
                                          </p:val>
                                        </p:tav>
                                      </p:tavLst>
                                    </p:anim>
                                    <p:anim calcmode="lin" valueType="num">
                                      <p:cBhvr>
                                        <p:cTn id="97"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childTnLst>
                          </p:cTn>
                        </p:par>
                        <p:par>
                          <p:cTn id="103" fill="hold">
                            <p:stCondLst>
                              <p:cond delay="500"/>
                            </p:stCondLst>
                            <p:childTnLst>
                              <p:par>
                                <p:cTn id="104" presetID="17" presetClass="entr" presetSubtype="8" fill="hold" grpId="0" nodeType="afterEffect">
                                  <p:stCondLst>
                                    <p:cond delay="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500" fill="hold"/>
                                        <p:tgtEl>
                                          <p:spTgt spid="36"/>
                                        </p:tgtEl>
                                        <p:attrNameLst>
                                          <p:attrName>ppt_x</p:attrName>
                                        </p:attrNameLst>
                                      </p:cBhvr>
                                      <p:tavLst>
                                        <p:tav tm="0">
                                          <p:val>
                                            <p:strVal val="#ppt_x-#ppt_w/2"/>
                                          </p:val>
                                        </p:tav>
                                        <p:tav tm="100000">
                                          <p:val>
                                            <p:strVal val="#ppt_x"/>
                                          </p:val>
                                        </p:tav>
                                      </p:tavLst>
                                    </p:anim>
                                    <p:anim calcmode="lin" valueType="num">
                                      <p:cBhvr>
                                        <p:cTn id="107" dur="500" fill="hold"/>
                                        <p:tgtEl>
                                          <p:spTgt spid="36"/>
                                        </p:tgtEl>
                                        <p:attrNameLst>
                                          <p:attrName>ppt_y</p:attrName>
                                        </p:attrNameLst>
                                      </p:cBhvr>
                                      <p:tavLst>
                                        <p:tav tm="0">
                                          <p:val>
                                            <p:strVal val="#ppt_y"/>
                                          </p:val>
                                        </p:tav>
                                        <p:tav tm="100000">
                                          <p:val>
                                            <p:strVal val="#ppt_y"/>
                                          </p:val>
                                        </p:tav>
                                      </p:tavLst>
                                    </p:anim>
                                    <p:anim calcmode="lin" valueType="num">
                                      <p:cBhvr>
                                        <p:cTn id="108" dur="500" fill="hold"/>
                                        <p:tgtEl>
                                          <p:spTgt spid="36"/>
                                        </p:tgtEl>
                                        <p:attrNameLst>
                                          <p:attrName>ppt_w</p:attrName>
                                        </p:attrNameLst>
                                      </p:cBhvr>
                                      <p:tavLst>
                                        <p:tav tm="0">
                                          <p:val>
                                            <p:fltVal val="0"/>
                                          </p:val>
                                        </p:tav>
                                        <p:tav tm="100000">
                                          <p:val>
                                            <p:strVal val="#ppt_w"/>
                                          </p:val>
                                        </p:tav>
                                      </p:tavLst>
                                    </p:anim>
                                    <p:anim calcmode="lin" valueType="num">
                                      <p:cBhvr>
                                        <p:cTn id="109" dur="500" fill="hold"/>
                                        <p:tgtEl>
                                          <p:spTgt spid="36"/>
                                        </p:tgtEl>
                                        <p:attrNameLst>
                                          <p:attrName>ppt_h</p:attrName>
                                        </p:attrNameLst>
                                      </p:cBhvr>
                                      <p:tavLst>
                                        <p:tav tm="0">
                                          <p:val>
                                            <p:strVal val="#ppt_h"/>
                                          </p:val>
                                        </p:tav>
                                        <p:tav tm="100000">
                                          <p:val>
                                            <p:strVal val="#ppt_h"/>
                                          </p:val>
                                        </p:tav>
                                      </p:tavLst>
                                    </p:anim>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43" grpId="0" animBg="1"/>
      <p:bldP spid="34" grpId="0" animBg="1"/>
      <p:bldP spid="37" grpId="0" animBg="1"/>
      <p:bldP spid="41" grpId="0" animBg="1"/>
      <p:bldP spid="42" grpId="0" animBg="1"/>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24744"/>
            <a:ext cx="8861328" cy="431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2"/>
          <p:cNvSpPr>
            <a:spLocks noGrp="1" noChangeArrowheads="1"/>
          </p:cNvSpPr>
          <p:nvPr>
            <p:ph type="title"/>
          </p:nvPr>
        </p:nvSpPr>
        <p:spPr/>
        <p:txBody>
          <a:bodyPr/>
          <a:lstStyle/>
          <a:p>
            <a:pPr eaLnBrk="1" hangingPunct="1"/>
            <a:r>
              <a:rPr lang="en-US" altLang="zh-TW"/>
              <a:t>R-Type/Load/Store Datapath</a:t>
            </a:r>
            <a:endParaRPr lang="en-AU" altLang="zh-TW">
              <a:ea typeface="新細明體" panose="02020500000000000000" pitchFamily="18" charset="-120"/>
            </a:endParaRPr>
          </a:p>
        </p:txBody>
      </p:sp>
      <p:sp>
        <p:nvSpPr>
          <p:cNvPr id="2" name="文字方塊 1"/>
          <p:cNvSpPr txBox="1"/>
          <p:nvPr/>
        </p:nvSpPr>
        <p:spPr>
          <a:xfrm>
            <a:off x="107504" y="5631631"/>
            <a:ext cx="1229824" cy="461665"/>
          </a:xfrm>
          <a:prstGeom prst="rect">
            <a:avLst/>
          </a:prstGeom>
          <a:noFill/>
        </p:spPr>
        <p:txBody>
          <a:bodyPr wrap="none" rtlCol="0">
            <a:spAutoFit/>
          </a:bodyPr>
          <a:lstStyle/>
          <a:p>
            <a:pPr marL="0"/>
            <a:r>
              <a:rPr lang="en-US" altLang="zh-TW" dirty="0">
                <a:latin typeface="+mn-lt"/>
              </a:rPr>
              <a:t>Fig. 4.10</a:t>
            </a:r>
            <a:endParaRPr lang="zh-TW" altLang="en-US" dirty="0">
              <a:latin typeface="+mn-lt"/>
            </a:endParaRPr>
          </a:p>
        </p:txBody>
      </p:sp>
      <p:grpSp>
        <p:nvGrpSpPr>
          <p:cNvPr id="5" name="群組 4"/>
          <p:cNvGrpSpPr/>
          <p:nvPr/>
        </p:nvGrpSpPr>
        <p:grpSpPr>
          <a:xfrm>
            <a:off x="4067944" y="4134271"/>
            <a:ext cx="2969154" cy="1728192"/>
            <a:chOff x="3684496" y="2562379"/>
            <a:chExt cx="4072682" cy="3026861"/>
          </a:xfrm>
        </p:grpSpPr>
        <p:sp>
          <p:nvSpPr>
            <p:cNvPr id="6"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7"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Rectangle 2065"/>
            <p:cNvSpPr>
              <a:spLocks noChangeArrowheads="1"/>
            </p:cNvSpPr>
            <p:nvPr/>
          </p:nvSpPr>
          <p:spPr bwMode="auto">
            <a:xfrm>
              <a:off x="3684496"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zh-TW" sz="2000" b="1" dirty="0">
                  <a:latin typeface="+mn-lt"/>
                  <a:ea typeface="標楷體" panose="03000509000000000000" pitchFamily="65" charset="-120"/>
                </a:rPr>
                <a:t>Register</a:t>
              </a:r>
              <a:endParaRPr lang="zh-TW" altLang="en-US" sz="2000" b="1" dirty="0">
                <a:latin typeface="+mn-lt"/>
                <a:ea typeface="標楷體" panose="03000509000000000000" pitchFamily="65" charset="-120"/>
              </a:endParaRPr>
            </a:p>
          </p:txBody>
        </p:sp>
        <p:sp>
          <p:nvSpPr>
            <p:cNvPr id="10"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71"/>
            <p:cNvSpPr>
              <a:spLocks noChangeArrowheads="1"/>
            </p:cNvSpPr>
            <p:nvPr/>
          </p:nvSpPr>
          <p:spPr bwMode="auto">
            <a:xfrm>
              <a:off x="6372200" y="2852936"/>
              <a:ext cx="1384978" cy="2242725"/>
            </a:xfrm>
            <a:prstGeom prst="rect">
              <a:avLst/>
            </a:prstGeom>
            <a:solidFill>
              <a:srgbClr val="99FF99"/>
            </a:solidFill>
            <a:ln w="38100">
              <a:solidFill>
                <a:srgbClr val="339933"/>
              </a:solidFill>
              <a:miter lim="800000"/>
              <a:headEnd/>
              <a:tailEnd/>
            </a:ln>
            <a:effectLst/>
          </p:spPr>
          <p:txBody>
            <a:bodyPr wrap="none" anchor="ctr" anchorCtr="1"/>
            <a:lstStyle/>
            <a:p>
              <a:pPr algn="ctr"/>
              <a:r>
                <a:rPr lang="en-US" altLang="zh-TW" sz="2000" b="1" dirty="0">
                  <a:latin typeface="+mn-lt"/>
                  <a:ea typeface="標楷體" panose="03000509000000000000" pitchFamily="65" charset="-120"/>
                </a:rPr>
                <a:t>Memory</a:t>
              </a:r>
              <a:endParaRPr lang="zh-TW" altLang="en-US" sz="2000" b="1" dirty="0">
                <a:latin typeface="+mn-lt"/>
                <a:ea typeface="標楷體" panose="03000509000000000000" pitchFamily="65" charset="-120"/>
              </a:endParaRPr>
            </a:p>
          </p:txBody>
        </p:sp>
        <p:sp>
          <p:nvSpPr>
            <p:cNvPr id="12"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1" dirty="0">
                  <a:latin typeface="+mn-lt"/>
                </a:rPr>
                <a:t>PC</a:t>
              </a:r>
            </a:p>
          </p:txBody>
        </p:sp>
        <p:sp>
          <p:nvSpPr>
            <p:cNvPr id="13" name="Text Box 2082"/>
            <p:cNvSpPr txBox="1">
              <a:spLocks noChangeArrowheads="1"/>
            </p:cNvSpPr>
            <p:nvPr/>
          </p:nvSpPr>
          <p:spPr bwMode="auto">
            <a:xfrm>
              <a:off x="4255996" y="4227866"/>
              <a:ext cx="836153" cy="53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2000" b="1" dirty="0">
                  <a:latin typeface="+mn-lt"/>
                </a:rPr>
                <a:t>ALU</a:t>
              </a:r>
            </a:p>
          </p:txBody>
        </p:sp>
        <p:cxnSp>
          <p:nvCxnSpPr>
            <p:cNvPr id="14" name="肘形接點 13"/>
            <p:cNvCxnSpPr/>
            <p:nvPr/>
          </p:nvCxnSpPr>
          <p:spPr bwMode="auto">
            <a:xfrm rot="5400000" flipH="1" flipV="1">
              <a:off x="5904044" y="4401212"/>
              <a:ext cx="504056" cy="1872000"/>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5857453" y="4008990"/>
              <a:ext cx="543179"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肘形接點 15"/>
            <p:cNvCxnSpPr>
              <a:stCxn id="13" idx="2"/>
              <a:endCxn id="9" idx="3"/>
            </p:cNvCxnSpPr>
            <p:nvPr/>
          </p:nvCxnSpPr>
          <p:spPr bwMode="auto">
            <a:xfrm rot="5400000" flipH="1" flipV="1">
              <a:off x="4284373" y="3513092"/>
              <a:ext cx="1643533" cy="864135"/>
            </a:xfrm>
            <a:prstGeom prst="bentConnector4">
              <a:avLst>
                <a:gd name="adj1" fmla="val -12180"/>
                <a:gd name="adj2" fmla="val 136286"/>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32</a:t>
            </a:fld>
            <a:endParaRPr lang="zh-TW" altLang="zh-TW"/>
          </a:p>
        </p:txBody>
      </p:sp>
    </p:spTree>
    <p:extLst>
      <p:ext uri="{BB962C8B-B14F-4D97-AF65-F5344CB8AC3E}">
        <p14:creationId xmlns:p14="http://schemas.microsoft.com/office/powerpoint/2010/main" val="1300199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7692" y="1091821"/>
            <a:ext cx="8496796" cy="503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2"/>
          <p:cNvSpPr>
            <a:spLocks noGrp="1" noChangeArrowheads="1"/>
          </p:cNvSpPr>
          <p:nvPr>
            <p:ph type="title"/>
          </p:nvPr>
        </p:nvSpPr>
        <p:spPr/>
        <p:txBody>
          <a:bodyPr/>
          <a:lstStyle/>
          <a:p>
            <a:pPr eaLnBrk="1" hangingPunct="1"/>
            <a:r>
              <a:rPr lang="en-US" altLang="zh-TW"/>
              <a:t>Full Datapath</a:t>
            </a:r>
            <a:endParaRPr lang="en-AU" altLang="zh-TW">
              <a:ea typeface="新細明體" panose="02020500000000000000" pitchFamily="18" charset="-120"/>
            </a:endParaRPr>
          </a:p>
        </p:txBody>
      </p:sp>
      <p:sp>
        <p:nvSpPr>
          <p:cNvPr id="2" name="文字方塊 1"/>
          <p:cNvSpPr txBox="1"/>
          <p:nvPr/>
        </p:nvSpPr>
        <p:spPr>
          <a:xfrm>
            <a:off x="5148064" y="5589240"/>
            <a:ext cx="1229824" cy="461665"/>
          </a:xfrm>
          <a:prstGeom prst="rect">
            <a:avLst/>
          </a:prstGeom>
          <a:noFill/>
        </p:spPr>
        <p:txBody>
          <a:bodyPr wrap="none" rtlCol="0">
            <a:spAutoFit/>
          </a:bodyPr>
          <a:lstStyle/>
          <a:p>
            <a:pPr marL="0"/>
            <a:r>
              <a:rPr lang="en-US" altLang="zh-TW" dirty="0">
                <a:latin typeface="+mn-lt"/>
              </a:rPr>
              <a:t>Fig. 4.11</a:t>
            </a:r>
            <a:endParaRPr lang="zh-TW" altLang="en-US" dirty="0">
              <a:latin typeface="+mn-lt"/>
            </a:endParaRPr>
          </a:p>
        </p:txBody>
      </p:sp>
      <p:sp>
        <p:nvSpPr>
          <p:cNvPr id="5" name="投影片編號版面配置區 4"/>
          <p:cNvSpPr>
            <a:spLocks noGrp="1"/>
          </p:cNvSpPr>
          <p:nvPr>
            <p:ph type="sldNum" sz="quarter" idx="11"/>
          </p:nvPr>
        </p:nvSpPr>
        <p:spPr/>
        <p:txBody>
          <a:bodyPr/>
          <a:lstStyle/>
          <a:p>
            <a:fld id="{27E26518-2301-4288-8958-BDA5B1B754F8}" type="slidenum">
              <a:rPr lang="zh-TW" altLang="en-US" smtClean="0"/>
              <a:pPr/>
              <a:t>33</a:t>
            </a:fld>
            <a:endParaRPr lang="zh-TW" altLang="zh-TW"/>
          </a:p>
        </p:txBody>
      </p:sp>
      <p:sp>
        <p:nvSpPr>
          <p:cNvPr id="17" name="文字方塊 16"/>
          <p:cNvSpPr txBox="1"/>
          <p:nvPr/>
        </p:nvSpPr>
        <p:spPr>
          <a:xfrm>
            <a:off x="107504" y="4186612"/>
            <a:ext cx="2590774" cy="1938992"/>
          </a:xfrm>
          <a:prstGeom prst="rect">
            <a:avLst/>
          </a:prstGeom>
          <a:noFill/>
        </p:spPr>
        <p:txBody>
          <a:bodyPr wrap="none" rtlCol="0">
            <a:spAutoFit/>
          </a:bodyPr>
          <a:lstStyle/>
          <a:p>
            <a:pPr marL="0"/>
            <a:r>
              <a:rPr lang="en-US" altLang="zh-TW" b="1" dirty="0" err="1">
                <a:latin typeface="+mn-lt"/>
              </a:rPr>
              <a:t>beq</a:t>
            </a:r>
            <a:r>
              <a:rPr lang="en-US" altLang="zh-TW" b="1" dirty="0">
                <a:latin typeface="+mn-lt"/>
              </a:rPr>
              <a:t>:</a:t>
            </a:r>
          </a:p>
          <a:p>
            <a:pPr marL="0"/>
            <a:r>
              <a:rPr lang="en-US" altLang="zh-TW" dirty="0">
                <a:latin typeface="+mn-lt"/>
              </a:rPr>
              <a:t>rs1 – rs2</a:t>
            </a:r>
          </a:p>
          <a:p>
            <a:pPr marL="0"/>
            <a:r>
              <a:rPr lang="en-US" altLang="zh-TW" dirty="0">
                <a:latin typeface="+mn-lt"/>
              </a:rPr>
              <a:t>if Z=1,</a:t>
            </a:r>
          </a:p>
          <a:p>
            <a:pPr marL="0"/>
            <a:r>
              <a:rPr lang="en-US" altLang="zh-TW" dirty="0">
                <a:latin typeface="+mn-lt"/>
              </a:rPr>
              <a:t>  PC</a:t>
            </a:r>
            <a:r>
              <a:rPr lang="en-US" altLang="zh-TW" dirty="0">
                <a:latin typeface="+mn-lt"/>
                <a:sym typeface="Wingdings" panose="05000000000000000000" pitchFamily="2" charset="2"/>
              </a:rPr>
              <a:t>PC+imm12|0</a:t>
            </a:r>
          </a:p>
          <a:p>
            <a:pPr marL="0"/>
            <a:r>
              <a:rPr lang="en-US" altLang="zh-TW" dirty="0">
                <a:latin typeface="+mn-lt"/>
                <a:sym typeface="Wingdings" panose="05000000000000000000" pitchFamily="2" charset="2"/>
              </a:rPr>
              <a:t>else PCPC+4</a:t>
            </a:r>
            <a:endParaRPr lang="zh-TW" altLang="en-US" dirty="0">
              <a:latin typeface="+mn-lt"/>
            </a:endParaRPr>
          </a:p>
        </p:txBody>
      </p:sp>
      <p:sp>
        <p:nvSpPr>
          <p:cNvPr id="28" name="Line 7"/>
          <p:cNvSpPr>
            <a:spLocks noChangeShapeType="1"/>
          </p:cNvSpPr>
          <p:nvPr/>
        </p:nvSpPr>
        <p:spPr bwMode="auto">
          <a:xfrm>
            <a:off x="1043608" y="3330000"/>
            <a:ext cx="9144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9" name="Freeform 8"/>
          <p:cNvSpPr>
            <a:spLocks/>
          </p:cNvSpPr>
          <p:nvPr/>
        </p:nvSpPr>
        <p:spPr bwMode="auto">
          <a:xfrm>
            <a:off x="1924241" y="3645025"/>
            <a:ext cx="558000" cy="0"/>
          </a:xfrm>
          <a:custGeom>
            <a:avLst/>
            <a:gdLst>
              <a:gd name="T0" fmla="*/ 637 w 637"/>
              <a:gd name="T1" fmla="*/ 5 h 5"/>
              <a:gd name="T2" fmla="*/ 0 w 637"/>
              <a:gd name="T3" fmla="*/ 0 h 5"/>
            </a:gdLst>
            <a:ahLst/>
            <a:cxnLst>
              <a:cxn ang="0">
                <a:pos x="T0" y="T1"/>
              </a:cxn>
              <a:cxn ang="0">
                <a:pos x="T2" y="T3"/>
              </a:cxn>
            </a:cxnLst>
            <a:rect l="0" t="0" r="r" b="b"/>
            <a:pathLst>
              <a:path w="637" h="5">
                <a:moveTo>
                  <a:pt x="637" y="5"/>
                </a:moveTo>
                <a:lnTo>
                  <a:pt x="0" y="0"/>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0" name="Line 9"/>
          <p:cNvSpPr>
            <a:spLocks noChangeShapeType="1"/>
          </p:cNvSpPr>
          <p:nvPr/>
        </p:nvSpPr>
        <p:spPr bwMode="auto">
          <a:xfrm>
            <a:off x="1944000" y="3312000"/>
            <a:ext cx="0" cy="324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1" name="Line 10"/>
          <p:cNvSpPr>
            <a:spLocks noChangeShapeType="1"/>
          </p:cNvSpPr>
          <p:nvPr/>
        </p:nvSpPr>
        <p:spPr bwMode="auto">
          <a:xfrm>
            <a:off x="1115616" y="1556792"/>
            <a:ext cx="0" cy="1764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2" name="Line 11"/>
          <p:cNvSpPr>
            <a:spLocks noChangeShapeType="1"/>
          </p:cNvSpPr>
          <p:nvPr/>
        </p:nvSpPr>
        <p:spPr bwMode="auto">
          <a:xfrm flipH="1">
            <a:off x="1116000" y="1547977"/>
            <a:ext cx="72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3" name="Line 12"/>
          <p:cNvSpPr>
            <a:spLocks noChangeShapeType="1"/>
          </p:cNvSpPr>
          <p:nvPr/>
        </p:nvSpPr>
        <p:spPr bwMode="auto">
          <a:xfrm>
            <a:off x="2492750" y="3225622"/>
            <a:ext cx="0" cy="396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 name="Line 13"/>
          <p:cNvSpPr>
            <a:spLocks noChangeShapeType="1"/>
          </p:cNvSpPr>
          <p:nvPr/>
        </p:nvSpPr>
        <p:spPr bwMode="auto">
          <a:xfrm flipH="1">
            <a:off x="2492750" y="3225622"/>
            <a:ext cx="68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 name="Line 14"/>
          <p:cNvSpPr>
            <a:spLocks noChangeShapeType="1"/>
          </p:cNvSpPr>
          <p:nvPr/>
        </p:nvSpPr>
        <p:spPr bwMode="auto">
          <a:xfrm flipH="1">
            <a:off x="2492750" y="3645025"/>
            <a:ext cx="576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 name="Freeform 16"/>
          <p:cNvSpPr>
            <a:spLocks/>
          </p:cNvSpPr>
          <p:nvPr/>
        </p:nvSpPr>
        <p:spPr bwMode="auto">
          <a:xfrm>
            <a:off x="2339752" y="1916832"/>
            <a:ext cx="972000" cy="0"/>
          </a:xfrm>
          <a:custGeom>
            <a:avLst/>
            <a:gdLst>
              <a:gd name="T0" fmla="*/ 1542 w 1542"/>
              <a:gd name="T1" fmla="*/ 0 h 4"/>
              <a:gd name="T2" fmla="*/ 0 w 1542"/>
              <a:gd name="T3" fmla="*/ 4 h 4"/>
            </a:gdLst>
            <a:ahLst/>
            <a:cxnLst>
              <a:cxn ang="0">
                <a:pos x="T0" y="T1"/>
              </a:cxn>
              <a:cxn ang="0">
                <a:pos x="T2" y="T3"/>
              </a:cxn>
            </a:cxnLst>
            <a:rect l="0" t="0" r="r" b="b"/>
            <a:pathLst>
              <a:path w="1542" h="4">
                <a:moveTo>
                  <a:pt x="1542" y="0"/>
                </a:moveTo>
                <a:lnTo>
                  <a:pt x="0" y="4"/>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8" name="Line 17"/>
          <p:cNvSpPr>
            <a:spLocks noChangeShapeType="1"/>
          </p:cNvSpPr>
          <p:nvPr/>
        </p:nvSpPr>
        <p:spPr bwMode="auto">
          <a:xfrm>
            <a:off x="3311752" y="1584000"/>
            <a:ext cx="0" cy="324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9" name="Line 18"/>
          <p:cNvSpPr>
            <a:spLocks noChangeShapeType="1"/>
          </p:cNvSpPr>
          <p:nvPr/>
        </p:nvSpPr>
        <p:spPr bwMode="auto">
          <a:xfrm flipH="1">
            <a:off x="3311752" y="1584000"/>
            <a:ext cx="37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0" name="Line 19"/>
          <p:cNvSpPr>
            <a:spLocks noChangeShapeType="1"/>
          </p:cNvSpPr>
          <p:nvPr/>
        </p:nvSpPr>
        <p:spPr bwMode="auto">
          <a:xfrm>
            <a:off x="3176750" y="3215674"/>
            <a:ext cx="1341059" cy="21332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1" name="Line 20"/>
          <p:cNvSpPr>
            <a:spLocks noChangeShapeType="1"/>
          </p:cNvSpPr>
          <p:nvPr/>
        </p:nvSpPr>
        <p:spPr bwMode="auto">
          <a:xfrm>
            <a:off x="4517809" y="3456000"/>
            <a:ext cx="1008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2" name="Line 21"/>
          <p:cNvSpPr>
            <a:spLocks noChangeShapeType="1"/>
          </p:cNvSpPr>
          <p:nvPr/>
        </p:nvSpPr>
        <p:spPr bwMode="auto">
          <a:xfrm>
            <a:off x="3079260" y="3636000"/>
            <a:ext cx="1438549" cy="44107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3" name="Line 22"/>
          <p:cNvSpPr>
            <a:spLocks noChangeShapeType="1"/>
          </p:cNvSpPr>
          <p:nvPr/>
        </p:nvSpPr>
        <p:spPr bwMode="auto">
          <a:xfrm flipV="1">
            <a:off x="4517810" y="4029074"/>
            <a:ext cx="1968716" cy="4799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4" name="Line 23"/>
          <p:cNvSpPr>
            <a:spLocks noChangeShapeType="1"/>
          </p:cNvSpPr>
          <p:nvPr/>
        </p:nvSpPr>
        <p:spPr bwMode="auto">
          <a:xfrm>
            <a:off x="5525809" y="3456000"/>
            <a:ext cx="918399" cy="519695"/>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5" name="Line 35"/>
          <p:cNvSpPr>
            <a:spLocks noChangeShapeType="1"/>
          </p:cNvSpPr>
          <p:nvPr/>
        </p:nvSpPr>
        <p:spPr bwMode="auto">
          <a:xfrm flipH="1">
            <a:off x="7091752" y="1916830"/>
            <a:ext cx="288560" cy="349982"/>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 name="Line 36"/>
          <p:cNvSpPr>
            <a:spLocks noChangeShapeType="1"/>
          </p:cNvSpPr>
          <p:nvPr/>
        </p:nvSpPr>
        <p:spPr bwMode="auto">
          <a:xfrm flipH="1" flipV="1">
            <a:off x="7380312" y="1916831"/>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7" name="Line 37"/>
          <p:cNvSpPr>
            <a:spLocks noChangeShapeType="1"/>
          </p:cNvSpPr>
          <p:nvPr/>
        </p:nvSpPr>
        <p:spPr bwMode="auto">
          <a:xfrm flipH="1">
            <a:off x="7560312" y="1116000"/>
            <a:ext cx="0" cy="792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8" name="Freeform 38"/>
          <p:cNvSpPr>
            <a:spLocks/>
          </p:cNvSpPr>
          <p:nvPr/>
        </p:nvSpPr>
        <p:spPr bwMode="auto">
          <a:xfrm>
            <a:off x="468000" y="1080000"/>
            <a:ext cx="7092000" cy="0"/>
          </a:xfrm>
          <a:custGeom>
            <a:avLst/>
            <a:gdLst>
              <a:gd name="T0" fmla="*/ 4639 w 4639"/>
              <a:gd name="T1" fmla="*/ 0 h 6"/>
              <a:gd name="T2" fmla="*/ 0 w 4639"/>
              <a:gd name="T3" fmla="*/ 6 h 6"/>
            </a:gdLst>
            <a:ahLst/>
            <a:cxnLst>
              <a:cxn ang="0">
                <a:pos x="T0" y="T1"/>
              </a:cxn>
              <a:cxn ang="0">
                <a:pos x="T2" y="T3"/>
              </a:cxn>
            </a:cxnLst>
            <a:rect l="0" t="0" r="r" b="b"/>
            <a:pathLst>
              <a:path w="4639" h="6">
                <a:moveTo>
                  <a:pt x="4639" y="0"/>
                </a:moveTo>
                <a:lnTo>
                  <a:pt x="0" y="6"/>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9" name="Line 39"/>
          <p:cNvSpPr>
            <a:spLocks noChangeShapeType="1"/>
          </p:cNvSpPr>
          <p:nvPr/>
        </p:nvSpPr>
        <p:spPr bwMode="auto">
          <a:xfrm flipV="1">
            <a:off x="476440" y="1079999"/>
            <a:ext cx="0" cy="2232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2" name="Line 11"/>
          <p:cNvSpPr>
            <a:spLocks noChangeShapeType="1"/>
          </p:cNvSpPr>
          <p:nvPr/>
        </p:nvSpPr>
        <p:spPr bwMode="auto">
          <a:xfrm flipH="1" flipV="1">
            <a:off x="1836000" y="1563469"/>
            <a:ext cx="503752" cy="362195"/>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3" name="Line 36"/>
          <p:cNvSpPr>
            <a:spLocks noChangeShapeType="1"/>
          </p:cNvSpPr>
          <p:nvPr/>
        </p:nvSpPr>
        <p:spPr bwMode="auto">
          <a:xfrm flipH="1" flipV="1">
            <a:off x="467692" y="3332306"/>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4" name="Line 11"/>
          <p:cNvSpPr>
            <a:spLocks noChangeShapeType="1"/>
          </p:cNvSpPr>
          <p:nvPr/>
        </p:nvSpPr>
        <p:spPr bwMode="auto">
          <a:xfrm flipH="1">
            <a:off x="1115616" y="2808000"/>
            <a:ext cx="3312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5" name="Line 17"/>
          <p:cNvSpPr>
            <a:spLocks noChangeShapeType="1"/>
          </p:cNvSpPr>
          <p:nvPr/>
        </p:nvSpPr>
        <p:spPr bwMode="auto">
          <a:xfrm>
            <a:off x="4428000" y="1916832"/>
            <a:ext cx="0" cy="90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6" name="Freeform 16"/>
          <p:cNvSpPr>
            <a:spLocks/>
          </p:cNvSpPr>
          <p:nvPr/>
        </p:nvSpPr>
        <p:spPr bwMode="auto">
          <a:xfrm>
            <a:off x="4412916" y="1918446"/>
            <a:ext cx="1224000" cy="0"/>
          </a:xfrm>
          <a:custGeom>
            <a:avLst/>
            <a:gdLst>
              <a:gd name="T0" fmla="*/ 1542 w 1542"/>
              <a:gd name="T1" fmla="*/ 0 h 4"/>
              <a:gd name="T2" fmla="*/ 0 w 1542"/>
              <a:gd name="T3" fmla="*/ 4 h 4"/>
            </a:gdLst>
            <a:ahLst/>
            <a:cxnLst>
              <a:cxn ang="0">
                <a:pos x="T0" y="T1"/>
              </a:cxn>
              <a:cxn ang="0">
                <a:pos x="T2" y="T3"/>
              </a:cxn>
            </a:cxnLst>
            <a:rect l="0" t="0" r="r" b="b"/>
            <a:pathLst>
              <a:path w="1542" h="4">
                <a:moveTo>
                  <a:pt x="1542" y="0"/>
                </a:moveTo>
                <a:lnTo>
                  <a:pt x="0" y="4"/>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8" name="Line 14"/>
          <p:cNvSpPr>
            <a:spLocks noChangeShapeType="1"/>
          </p:cNvSpPr>
          <p:nvPr/>
        </p:nvSpPr>
        <p:spPr bwMode="auto">
          <a:xfrm flipH="1">
            <a:off x="2482241" y="5445264"/>
            <a:ext cx="126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9" name="Line 21"/>
          <p:cNvSpPr>
            <a:spLocks noChangeShapeType="1"/>
          </p:cNvSpPr>
          <p:nvPr/>
        </p:nvSpPr>
        <p:spPr bwMode="auto">
          <a:xfrm>
            <a:off x="3635896" y="5445264"/>
            <a:ext cx="1152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0" name="Line 26"/>
          <p:cNvSpPr>
            <a:spLocks noChangeShapeType="1"/>
          </p:cNvSpPr>
          <p:nvPr/>
        </p:nvSpPr>
        <p:spPr bwMode="auto">
          <a:xfrm flipH="1">
            <a:off x="4748014" y="2664000"/>
            <a:ext cx="90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1" name="Line 27"/>
          <p:cNvSpPr>
            <a:spLocks noChangeShapeType="1"/>
          </p:cNvSpPr>
          <p:nvPr/>
        </p:nvSpPr>
        <p:spPr bwMode="auto">
          <a:xfrm flipV="1">
            <a:off x="5648014" y="2276872"/>
            <a:ext cx="940210" cy="39601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2" name="Line 33"/>
          <p:cNvSpPr>
            <a:spLocks noChangeShapeType="1"/>
          </p:cNvSpPr>
          <p:nvPr/>
        </p:nvSpPr>
        <p:spPr bwMode="auto">
          <a:xfrm flipH="1">
            <a:off x="4748014" y="2648898"/>
            <a:ext cx="0" cy="2772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3" name="Line 12"/>
          <p:cNvSpPr>
            <a:spLocks noChangeShapeType="1"/>
          </p:cNvSpPr>
          <p:nvPr/>
        </p:nvSpPr>
        <p:spPr bwMode="auto">
          <a:xfrm>
            <a:off x="2492751" y="3645264"/>
            <a:ext cx="0" cy="180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4" name="Line 27"/>
          <p:cNvSpPr>
            <a:spLocks noChangeShapeType="1"/>
          </p:cNvSpPr>
          <p:nvPr/>
        </p:nvSpPr>
        <p:spPr bwMode="auto">
          <a:xfrm>
            <a:off x="5648014" y="1933548"/>
            <a:ext cx="940210" cy="34332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5" name="Line 26"/>
          <p:cNvSpPr>
            <a:spLocks noChangeShapeType="1"/>
          </p:cNvSpPr>
          <p:nvPr/>
        </p:nvSpPr>
        <p:spPr bwMode="auto">
          <a:xfrm flipH="1">
            <a:off x="6588224" y="2278633"/>
            <a:ext cx="50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6" name="Line 35"/>
          <p:cNvSpPr>
            <a:spLocks noChangeShapeType="1"/>
          </p:cNvSpPr>
          <p:nvPr/>
        </p:nvSpPr>
        <p:spPr bwMode="auto">
          <a:xfrm flipH="1">
            <a:off x="6486526" y="2378248"/>
            <a:ext cx="735476" cy="1338784"/>
          </a:xfrm>
          <a:prstGeom prst="line">
            <a:avLst/>
          </a:prstGeom>
          <a:noFill/>
          <a:ln w="38100">
            <a:solidFill>
              <a:srgbClr val="FF0000"/>
            </a:solidFill>
            <a:prstDash val="sysDash"/>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cxnSp>
        <p:nvCxnSpPr>
          <p:cNvPr id="4" name="直線接點 3"/>
          <p:cNvCxnSpPr>
            <a:endCxn id="66" idx="0"/>
          </p:cNvCxnSpPr>
          <p:nvPr/>
        </p:nvCxnSpPr>
        <p:spPr bwMode="auto">
          <a:xfrm flipV="1">
            <a:off x="6644836" y="2378248"/>
            <a:ext cx="577166" cy="13094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文字方塊 7"/>
          <p:cNvSpPr txBox="1"/>
          <p:nvPr/>
        </p:nvSpPr>
        <p:spPr>
          <a:xfrm>
            <a:off x="6581760" y="3517982"/>
            <a:ext cx="298480" cy="338554"/>
          </a:xfrm>
          <a:prstGeom prst="rect">
            <a:avLst/>
          </a:prstGeom>
          <a:noFill/>
        </p:spPr>
        <p:txBody>
          <a:bodyPr wrap="none" rtlCol="0">
            <a:spAutoFit/>
          </a:bodyPr>
          <a:lstStyle/>
          <a:p>
            <a:pPr marL="0"/>
            <a:r>
              <a:rPr lang="en-US" altLang="zh-TW" sz="1600" b="1" dirty="0">
                <a:solidFill>
                  <a:srgbClr val="FF0000"/>
                </a:solidFill>
                <a:latin typeface="+mn-lt"/>
              </a:rPr>
              <a:t>X</a:t>
            </a:r>
            <a:endParaRPr lang="zh-TW" altLang="en-US" sz="1600" b="1" dirty="0">
              <a:solidFill>
                <a:srgbClr val="FF0000"/>
              </a:solidFill>
              <a:latin typeface="+mn-lt"/>
            </a:endParaRPr>
          </a:p>
        </p:txBody>
      </p:sp>
      <p:sp>
        <p:nvSpPr>
          <p:cNvPr id="50" name="Line 26"/>
          <p:cNvSpPr>
            <a:spLocks noChangeShapeType="1"/>
          </p:cNvSpPr>
          <p:nvPr/>
        </p:nvSpPr>
        <p:spPr bwMode="auto">
          <a:xfrm flipH="1">
            <a:off x="1583728" y="2304000"/>
            <a:ext cx="27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1" name="Line 27"/>
          <p:cNvSpPr>
            <a:spLocks noChangeShapeType="1"/>
          </p:cNvSpPr>
          <p:nvPr/>
        </p:nvSpPr>
        <p:spPr bwMode="auto">
          <a:xfrm flipV="1">
            <a:off x="1850913" y="1925663"/>
            <a:ext cx="484717" cy="380795"/>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7" name="AutoShape 41">
            <a:extLst>
              <a:ext uri="{FF2B5EF4-FFF2-40B4-BE49-F238E27FC236}">
                <a16:creationId xmlns:a16="http://schemas.microsoft.com/office/drawing/2014/main" id="{DD6DA68C-06A1-4B8D-B637-CEAE7177D5AF}"/>
              </a:ext>
            </a:extLst>
          </p:cNvPr>
          <p:cNvSpPr>
            <a:spLocks noChangeArrowheads="1"/>
          </p:cNvSpPr>
          <p:nvPr/>
        </p:nvSpPr>
        <p:spPr bwMode="auto">
          <a:xfrm>
            <a:off x="558096" y="3174002"/>
            <a:ext cx="152400" cy="351692"/>
          </a:xfrm>
          <a:prstGeom prst="flowChartCollate">
            <a:avLst/>
          </a:prstGeom>
          <a:solidFill>
            <a:schemeClr val="bg1"/>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Tree>
    <p:extLst>
      <p:ext uri="{BB962C8B-B14F-4D97-AF65-F5344CB8AC3E}">
        <p14:creationId xmlns:p14="http://schemas.microsoft.com/office/powerpoint/2010/main" val="1467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ppt_x</p:attrName>
                                        </p:attrNameLst>
                                      </p:cBhvr>
                                      <p:tavLst>
                                        <p:tav tm="0">
                                          <p:val>
                                            <p:strVal val="#ppt_x-#ppt_w/2"/>
                                          </p:val>
                                        </p:tav>
                                        <p:tav tm="100000">
                                          <p:val>
                                            <p:strVal val="#ppt_x"/>
                                          </p:val>
                                        </p:tav>
                                      </p:tavLst>
                                    </p:anim>
                                    <p:anim calcmode="lin" valueType="num">
                                      <p:cBhvr>
                                        <p:cTn id="13" dur="500" fill="hold"/>
                                        <p:tgtEl>
                                          <p:spTgt spid="28"/>
                                        </p:tgtEl>
                                        <p:attrNameLst>
                                          <p:attrName>ppt_y</p:attrName>
                                        </p:attrNameLst>
                                      </p:cBhvr>
                                      <p:tavLst>
                                        <p:tav tm="0">
                                          <p:val>
                                            <p:strVal val="#ppt_y"/>
                                          </p:val>
                                        </p:tav>
                                        <p:tav tm="100000">
                                          <p:val>
                                            <p:strVal val="#ppt_y"/>
                                          </p:val>
                                        </p:tav>
                                      </p:tavLst>
                                    </p:anim>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17" presetClass="entr" presetSubtype="1"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p:cTn id="19" dur="500" fill="hold"/>
                                        <p:tgtEl>
                                          <p:spTgt spid="30"/>
                                        </p:tgtEl>
                                        <p:attrNameLst>
                                          <p:attrName>ppt_x</p:attrName>
                                        </p:attrNameLst>
                                      </p:cBhvr>
                                      <p:tavLst>
                                        <p:tav tm="0">
                                          <p:val>
                                            <p:strVal val="#ppt_x"/>
                                          </p:val>
                                        </p:tav>
                                        <p:tav tm="100000">
                                          <p:val>
                                            <p:strVal val="#ppt_x"/>
                                          </p:val>
                                        </p:tav>
                                      </p:tavLst>
                                    </p:anim>
                                    <p:anim calcmode="lin" valueType="num">
                                      <p:cBhvr>
                                        <p:cTn id="20" dur="500" fill="hold"/>
                                        <p:tgtEl>
                                          <p:spTgt spid="30"/>
                                        </p:tgtEl>
                                        <p:attrNameLst>
                                          <p:attrName>ppt_y</p:attrName>
                                        </p:attrNameLst>
                                      </p:cBhvr>
                                      <p:tavLst>
                                        <p:tav tm="0">
                                          <p:val>
                                            <p:strVal val="#ppt_y-#ppt_h/2"/>
                                          </p:val>
                                        </p:tav>
                                        <p:tav tm="100000">
                                          <p:val>
                                            <p:strVal val="#ppt_y"/>
                                          </p:val>
                                        </p:tav>
                                      </p:tavLst>
                                    </p:anim>
                                    <p:anim calcmode="lin" valueType="num">
                                      <p:cBhvr>
                                        <p:cTn id="21" dur="500" fill="hold"/>
                                        <p:tgtEl>
                                          <p:spTgt spid="30"/>
                                        </p:tgtEl>
                                        <p:attrNameLst>
                                          <p:attrName>ppt_w</p:attrName>
                                        </p:attrNameLst>
                                      </p:cBhvr>
                                      <p:tavLst>
                                        <p:tav tm="0">
                                          <p:val>
                                            <p:strVal val="#ppt_w"/>
                                          </p:val>
                                        </p:tav>
                                        <p:tav tm="100000">
                                          <p:val>
                                            <p:strVal val="#ppt_w"/>
                                          </p:val>
                                        </p:tav>
                                      </p:tavLst>
                                    </p:anim>
                                    <p:anim calcmode="lin" valueType="num">
                                      <p:cBhvr>
                                        <p:cTn id="22" dur="500" fill="hold"/>
                                        <p:tgtEl>
                                          <p:spTgt spid="30"/>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17" presetClass="entr" presetSubtype="8"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ppt_x</p:attrName>
                                        </p:attrNameLst>
                                      </p:cBhvr>
                                      <p:tavLst>
                                        <p:tav tm="0">
                                          <p:val>
                                            <p:strVal val="#ppt_x-#ppt_w/2"/>
                                          </p:val>
                                        </p:tav>
                                        <p:tav tm="100000">
                                          <p:val>
                                            <p:strVal val="#ppt_x"/>
                                          </p:val>
                                        </p:tav>
                                      </p:tavLst>
                                    </p:anim>
                                    <p:anim calcmode="lin" valueType="num">
                                      <p:cBhvr>
                                        <p:cTn id="27" dur="500" fill="hold"/>
                                        <p:tgtEl>
                                          <p:spTgt spid="29"/>
                                        </p:tgtEl>
                                        <p:attrNameLst>
                                          <p:attrName>ppt_y</p:attrName>
                                        </p:attrNameLst>
                                      </p:cBhvr>
                                      <p:tavLst>
                                        <p:tav tm="0">
                                          <p:val>
                                            <p:strVal val="#ppt_y"/>
                                          </p:val>
                                        </p:tav>
                                        <p:tav tm="100000">
                                          <p:val>
                                            <p:strVal val="#ppt_y"/>
                                          </p:val>
                                        </p:tav>
                                      </p:tavLst>
                                    </p:anim>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7" presetClass="entr" presetSubtype="4"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ppt_x</p:attrName>
                                        </p:attrNameLst>
                                      </p:cBhvr>
                                      <p:tavLst>
                                        <p:tav tm="0">
                                          <p:val>
                                            <p:strVal val="#ppt_x"/>
                                          </p:val>
                                        </p:tav>
                                        <p:tav tm="100000">
                                          <p:val>
                                            <p:strVal val="#ppt_x"/>
                                          </p:val>
                                        </p:tav>
                                      </p:tavLst>
                                    </p:anim>
                                    <p:anim calcmode="lin" valueType="num">
                                      <p:cBhvr>
                                        <p:cTn id="34" dur="500" fill="hold"/>
                                        <p:tgtEl>
                                          <p:spTgt spid="33"/>
                                        </p:tgtEl>
                                        <p:attrNameLst>
                                          <p:attrName>ppt_y</p:attrName>
                                        </p:attrNameLst>
                                      </p:cBhvr>
                                      <p:tavLst>
                                        <p:tav tm="0">
                                          <p:val>
                                            <p:strVal val="#ppt_y+#ppt_h/2"/>
                                          </p:val>
                                        </p:tav>
                                        <p:tav tm="100000">
                                          <p:val>
                                            <p:strVal val="#ppt_y"/>
                                          </p:val>
                                        </p:tav>
                                      </p:tavLst>
                                    </p:anim>
                                    <p:anim calcmode="lin" valueType="num">
                                      <p:cBhvr>
                                        <p:cTn id="35" dur="500" fill="hold"/>
                                        <p:tgtEl>
                                          <p:spTgt spid="33"/>
                                        </p:tgtEl>
                                        <p:attrNameLst>
                                          <p:attrName>ppt_w</p:attrName>
                                        </p:attrNameLst>
                                      </p:cBhvr>
                                      <p:tavLst>
                                        <p:tav tm="0">
                                          <p:val>
                                            <p:strVal val="#ppt_w"/>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childTnLst>
                                </p:cTn>
                              </p:par>
                              <p:par>
                                <p:cTn id="37" presetID="17" presetClass="entr" presetSubtype="1"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ppt_x</p:attrName>
                                        </p:attrNameLst>
                                      </p:cBhvr>
                                      <p:tavLst>
                                        <p:tav tm="0">
                                          <p:val>
                                            <p:strVal val="#ppt_x"/>
                                          </p:val>
                                        </p:tav>
                                        <p:tav tm="100000">
                                          <p:val>
                                            <p:strVal val="#ppt_x"/>
                                          </p:val>
                                        </p:tav>
                                      </p:tavLst>
                                    </p:anim>
                                    <p:anim calcmode="lin" valueType="num">
                                      <p:cBhvr>
                                        <p:cTn id="40" dur="500" fill="hold"/>
                                        <p:tgtEl>
                                          <p:spTgt spid="63"/>
                                        </p:tgtEl>
                                        <p:attrNameLst>
                                          <p:attrName>ppt_y</p:attrName>
                                        </p:attrNameLst>
                                      </p:cBhvr>
                                      <p:tavLst>
                                        <p:tav tm="0">
                                          <p:val>
                                            <p:strVal val="#ppt_y-#ppt_h/2"/>
                                          </p:val>
                                        </p:tav>
                                        <p:tav tm="100000">
                                          <p:val>
                                            <p:strVal val="#ppt_y"/>
                                          </p:val>
                                        </p:tav>
                                      </p:tavLst>
                                    </p:anim>
                                    <p:anim calcmode="lin" valueType="num">
                                      <p:cBhvr>
                                        <p:cTn id="41" dur="500" fill="hold"/>
                                        <p:tgtEl>
                                          <p:spTgt spid="63"/>
                                        </p:tgtEl>
                                        <p:attrNameLst>
                                          <p:attrName>ppt_w</p:attrName>
                                        </p:attrNameLst>
                                      </p:cBhvr>
                                      <p:tavLst>
                                        <p:tav tm="0">
                                          <p:val>
                                            <p:strVal val="#ppt_w"/>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childTnLst>
                                </p:cTn>
                              </p:par>
                            </p:childTnLst>
                          </p:cTn>
                        </p:par>
                        <p:par>
                          <p:cTn id="43" fill="hold">
                            <p:stCondLst>
                              <p:cond delay="2000"/>
                            </p:stCondLst>
                            <p:childTnLst>
                              <p:par>
                                <p:cTn id="44" presetID="17" presetClass="entr" presetSubtype="8" fill="hold" grpId="0" nodeType="after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ppt_x</p:attrName>
                                        </p:attrNameLst>
                                      </p:cBhvr>
                                      <p:tavLst>
                                        <p:tav tm="0">
                                          <p:val>
                                            <p:strVal val="#ppt_x-#ppt_w/2"/>
                                          </p:val>
                                        </p:tav>
                                        <p:tav tm="100000">
                                          <p:val>
                                            <p:strVal val="#ppt_x"/>
                                          </p:val>
                                        </p:tav>
                                      </p:tavLst>
                                    </p:anim>
                                    <p:anim calcmode="lin" valueType="num">
                                      <p:cBhvr>
                                        <p:cTn id="47" dur="500" fill="hold"/>
                                        <p:tgtEl>
                                          <p:spTgt spid="34"/>
                                        </p:tgtEl>
                                        <p:attrNameLst>
                                          <p:attrName>ppt_y</p:attrName>
                                        </p:attrNameLst>
                                      </p:cBhvr>
                                      <p:tavLst>
                                        <p:tav tm="0">
                                          <p:val>
                                            <p:strVal val="#ppt_y"/>
                                          </p:val>
                                        </p:tav>
                                        <p:tav tm="100000">
                                          <p:val>
                                            <p:strVal val="#ppt_y"/>
                                          </p:val>
                                        </p:tav>
                                      </p:tavLst>
                                    </p:anim>
                                    <p:anim calcmode="lin" valueType="num">
                                      <p:cBhvr>
                                        <p:cTn id="48" dur="500" fill="hold"/>
                                        <p:tgtEl>
                                          <p:spTgt spid="34"/>
                                        </p:tgtEl>
                                        <p:attrNameLst>
                                          <p:attrName>ppt_w</p:attrName>
                                        </p:attrNameLst>
                                      </p:cBhvr>
                                      <p:tavLst>
                                        <p:tav tm="0">
                                          <p:val>
                                            <p:fltVal val="0"/>
                                          </p:val>
                                        </p:tav>
                                        <p:tav tm="100000">
                                          <p:val>
                                            <p:strVal val="#ppt_w"/>
                                          </p:val>
                                        </p:tav>
                                      </p:tavLst>
                                    </p:anim>
                                    <p:anim calcmode="lin" valueType="num">
                                      <p:cBhvr>
                                        <p:cTn id="49" dur="500" fill="hold"/>
                                        <p:tgtEl>
                                          <p:spTgt spid="34"/>
                                        </p:tgtEl>
                                        <p:attrNameLst>
                                          <p:attrName>ppt_h</p:attrName>
                                        </p:attrNameLst>
                                      </p:cBhvr>
                                      <p:tavLst>
                                        <p:tav tm="0">
                                          <p:val>
                                            <p:strVal val="#ppt_h"/>
                                          </p:val>
                                        </p:tav>
                                        <p:tav tm="100000">
                                          <p:val>
                                            <p:strVal val="#ppt_h"/>
                                          </p:val>
                                        </p:tav>
                                      </p:tavLst>
                                    </p:anim>
                                  </p:childTnLst>
                                </p:cTn>
                              </p:par>
                            </p:childTnLst>
                          </p:cTn>
                        </p:par>
                        <p:par>
                          <p:cTn id="50" fill="hold">
                            <p:stCondLst>
                              <p:cond delay="2500"/>
                            </p:stCondLst>
                            <p:childTnLst>
                              <p:par>
                                <p:cTn id="51" presetID="17" presetClass="entr" presetSubtype="8"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ppt_x</p:attrName>
                                        </p:attrNameLst>
                                      </p:cBhvr>
                                      <p:tavLst>
                                        <p:tav tm="0">
                                          <p:val>
                                            <p:strVal val="#ppt_x-#ppt_w/2"/>
                                          </p:val>
                                        </p:tav>
                                        <p:tav tm="100000">
                                          <p:val>
                                            <p:strVal val="#ppt_x"/>
                                          </p:val>
                                        </p:tav>
                                      </p:tavLst>
                                    </p:anim>
                                    <p:anim calcmode="lin" valueType="num">
                                      <p:cBhvr>
                                        <p:cTn id="54" dur="500" fill="hold"/>
                                        <p:tgtEl>
                                          <p:spTgt spid="35"/>
                                        </p:tgtEl>
                                        <p:attrNameLst>
                                          <p:attrName>ppt_y</p:attrName>
                                        </p:attrNameLst>
                                      </p:cBhvr>
                                      <p:tavLst>
                                        <p:tav tm="0">
                                          <p:val>
                                            <p:strVal val="#ppt_y"/>
                                          </p:val>
                                        </p:tav>
                                        <p:tav tm="100000">
                                          <p:val>
                                            <p:strVal val="#ppt_y"/>
                                          </p:val>
                                        </p:tav>
                                      </p:tavLst>
                                    </p:anim>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strVal val="#ppt_h"/>
                                          </p:val>
                                        </p:tav>
                                        <p:tav tm="100000">
                                          <p:val>
                                            <p:strVal val="#ppt_h"/>
                                          </p:val>
                                        </p:tav>
                                      </p:tavLst>
                                    </p:anim>
                                  </p:childTnLst>
                                </p:cTn>
                              </p:par>
                              <p:par>
                                <p:cTn id="57" presetID="17" presetClass="entr" presetSubtype="8"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ppt_x</p:attrName>
                                        </p:attrNameLst>
                                      </p:cBhvr>
                                      <p:tavLst>
                                        <p:tav tm="0">
                                          <p:val>
                                            <p:strVal val="#ppt_x-#ppt_w/2"/>
                                          </p:val>
                                        </p:tav>
                                        <p:tav tm="100000">
                                          <p:val>
                                            <p:strVal val="#ppt_x"/>
                                          </p:val>
                                        </p:tav>
                                      </p:tavLst>
                                    </p:anim>
                                    <p:anim calcmode="lin" valueType="num">
                                      <p:cBhvr>
                                        <p:cTn id="60" dur="500" fill="hold"/>
                                        <p:tgtEl>
                                          <p:spTgt spid="58"/>
                                        </p:tgtEl>
                                        <p:attrNameLst>
                                          <p:attrName>ppt_y</p:attrName>
                                        </p:attrNameLst>
                                      </p:cBhvr>
                                      <p:tavLst>
                                        <p:tav tm="0">
                                          <p:val>
                                            <p:strVal val="#ppt_y"/>
                                          </p:val>
                                        </p:tav>
                                        <p:tav tm="100000">
                                          <p:val>
                                            <p:strVal val="#ppt_y"/>
                                          </p:val>
                                        </p:tav>
                                      </p:tavLst>
                                    </p:anim>
                                    <p:anim calcmode="lin" valueType="num">
                                      <p:cBhvr>
                                        <p:cTn id="61" dur="500" fill="hold"/>
                                        <p:tgtEl>
                                          <p:spTgt spid="58"/>
                                        </p:tgtEl>
                                        <p:attrNameLst>
                                          <p:attrName>ppt_w</p:attrName>
                                        </p:attrNameLst>
                                      </p:cBhvr>
                                      <p:tavLst>
                                        <p:tav tm="0">
                                          <p:val>
                                            <p:fltVal val="0"/>
                                          </p:val>
                                        </p:tav>
                                        <p:tav tm="100000">
                                          <p:val>
                                            <p:strVal val="#ppt_w"/>
                                          </p:val>
                                        </p:tav>
                                      </p:tavLst>
                                    </p:anim>
                                    <p:anim calcmode="lin" valueType="num">
                                      <p:cBhvr>
                                        <p:cTn id="62" dur="500" fill="hold"/>
                                        <p:tgtEl>
                                          <p:spTgt spid="58"/>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ppt_x</p:attrName>
                                        </p:attrNameLst>
                                      </p:cBhvr>
                                      <p:tavLst>
                                        <p:tav tm="0">
                                          <p:val>
                                            <p:strVal val="#ppt_x"/>
                                          </p:val>
                                        </p:tav>
                                        <p:tav tm="100000">
                                          <p:val>
                                            <p:strVal val="#ppt_x"/>
                                          </p:val>
                                        </p:tav>
                                      </p:tavLst>
                                    </p:anim>
                                    <p:anim calcmode="lin" valueType="num">
                                      <p:cBhvr>
                                        <p:cTn id="68" dur="500" fill="hold"/>
                                        <p:tgtEl>
                                          <p:spTgt spid="31"/>
                                        </p:tgtEl>
                                        <p:attrNameLst>
                                          <p:attrName>ppt_y</p:attrName>
                                        </p:attrNameLst>
                                      </p:cBhvr>
                                      <p:tavLst>
                                        <p:tav tm="0">
                                          <p:val>
                                            <p:strVal val="#ppt_y+#ppt_h/2"/>
                                          </p:val>
                                        </p:tav>
                                        <p:tav tm="100000">
                                          <p:val>
                                            <p:strVal val="#ppt_y"/>
                                          </p:val>
                                        </p:tav>
                                      </p:tavLst>
                                    </p:anim>
                                    <p:anim calcmode="lin" valueType="num">
                                      <p:cBhvr>
                                        <p:cTn id="69" dur="500" fill="hold"/>
                                        <p:tgtEl>
                                          <p:spTgt spid="31"/>
                                        </p:tgtEl>
                                        <p:attrNameLst>
                                          <p:attrName>ppt_w</p:attrName>
                                        </p:attrNameLst>
                                      </p:cBhvr>
                                      <p:tavLst>
                                        <p:tav tm="0">
                                          <p:val>
                                            <p:strVal val="#ppt_w"/>
                                          </p:val>
                                        </p:tav>
                                        <p:tav tm="100000">
                                          <p:val>
                                            <p:strVal val="#ppt_w"/>
                                          </p:val>
                                        </p:tav>
                                      </p:tavLst>
                                    </p:anim>
                                    <p:anim calcmode="lin" valueType="num">
                                      <p:cBhvr>
                                        <p:cTn id="70" dur="500" fill="hold"/>
                                        <p:tgtEl>
                                          <p:spTgt spid="31"/>
                                        </p:tgtEl>
                                        <p:attrNameLst>
                                          <p:attrName>ppt_h</p:attrName>
                                        </p:attrNameLst>
                                      </p:cBhvr>
                                      <p:tavLst>
                                        <p:tav tm="0">
                                          <p:val>
                                            <p:fltVal val="0"/>
                                          </p:val>
                                        </p:tav>
                                        <p:tav tm="100000">
                                          <p:val>
                                            <p:strVal val="#ppt_h"/>
                                          </p:val>
                                        </p:tav>
                                      </p:tavLst>
                                    </p:anim>
                                  </p:childTnLst>
                                </p:cTn>
                              </p:par>
                            </p:childTnLst>
                          </p:cTn>
                        </p:par>
                        <p:par>
                          <p:cTn id="71" fill="hold">
                            <p:stCondLst>
                              <p:cond delay="500"/>
                            </p:stCondLst>
                            <p:childTnLst>
                              <p:par>
                                <p:cTn id="72" presetID="17" presetClass="entr" presetSubtype="8" fill="hold" grpId="0" nodeType="afterEffect">
                                  <p:stCondLst>
                                    <p:cond delay="0"/>
                                  </p:stCondLst>
                                  <p:childTnLst>
                                    <p:set>
                                      <p:cBhvr>
                                        <p:cTn id="73" dur="1" fill="hold">
                                          <p:stCondLst>
                                            <p:cond delay="0"/>
                                          </p:stCondLst>
                                        </p:cTn>
                                        <p:tgtEl>
                                          <p:spTgt spid="54"/>
                                        </p:tgtEl>
                                        <p:attrNameLst>
                                          <p:attrName>style.visibility</p:attrName>
                                        </p:attrNameLst>
                                      </p:cBhvr>
                                      <p:to>
                                        <p:strVal val="visible"/>
                                      </p:to>
                                    </p:set>
                                    <p:anim calcmode="lin" valueType="num">
                                      <p:cBhvr>
                                        <p:cTn id="74" dur="500" fill="hold"/>
                                        <p:tgtEl>
                                          <p:spTgt spid="54"/>
                                        </p:tgtEl>
                                        <p:attrNameLst>
                                          <p:attrName>ppt_x</p:attrName>
                                        </p:attrNameLst>
                                      </p:cBhvr>
                                      <p:tavLst>
                                        <p:tav tm="0">
                                          <p:val>
                                            <p:strVal val="#ppt_x-#ppt_w/2"/>
                                          </p:val>
                                        </p:tav>
                                        <p:tav tm="100000">
                                          <p:val>
                                            <p:strVal val="#ppt_x"/>
                                          </p:val>
                                        </p:tav>
                                      </p:tavLst>
                                    </p:anim>
                                    <p:anim calcmode="lin" valueType="num">
                                      <p:cBhvr>
                                        <p:cTn id="75" dur="500" fill="hold"/>
                                        <p:tgtEl>
                                          <p:spTgt spid="54"/>
                                        </p:tgtEl>
                                        <p:attrNameLst>
                                          <p:attrName>ppt_y</p:attrName>
                                        </p:attrNameLst>
                                      </p:cBhvr>
                                      <p:tavLst>
                                        <p:tav tm="0">
                                          <p:val>
                                            <p:strVal val="#ppt_y"/>
                                          </p:val>
                                        </p:tav>
                                        <p:tav tm="100000">
                                          <p:val>
                                            <p:strVal val="#ppt_y"/>
                                          </p:val>
                                        </p:tav>
                                      </p:tavLst>
                                    </p:anim>
                                    <p:anim calcmode="lin" valueType="num">
                                      <p:cBhvr>
                                        <p:cTn id="76" dur="500" fill="hold"/>
                                        <p:tgtEl>
                                          <p:spTgt spid="54"/>
                                        </p:tgtEl>
                                        <p:attrNameLst>
                                          <p:attrName>ppt_w</p:attrName>
                                        </p:attrNameLst>
                                      </p:cBhvr>
                                      <p:tavLst>
                                        <p:tav tm="0">
                                          <p:val>
                                            <p:fltVal val="0"/>
                                          </p:val>
                                        </p:tav>
                                        <p:tav tm="100000">
                                          <p:val>
                                            <p:strVal val="#ppt_w"/>
                                          </p:val>
                                        </p:tav>
                                      </p:tavLst>
                                    </p:anim>
                                    <p:anim calcmode="lin" valueType="num">
                                      <p:cBhvr>
                                        <p:cTn id="77" dur="500" fill="hold"/>
                                        <p:tgtEl>
                                          <p:spTgt spid="54"/>
                                        </p:tgtEl>
                                        <p:attrNameLst>
                                          <p:attrName>ppt_h</p:attrName>
                                        </p:attrNameLst>
                                      </p:cBhvr>
                                      <p:tavLst>
                                        <p:tav tm="0">
                                          <p:val>
                                            <p:strVal val="#ppt_h"/>
                                          </p:val>
                                        </p:tav>
                                        <p:tav tm="100000">
                                          <p:val>
                                            <p:strVal val="#ppt_h"/>
                                          </p:val>
                                        </p:tav>
                                      </p:tavLst>
                                    </p:anim>
                                  </p:childTnLst>
                                </p:cTn>
                              </p:par>
                              <p:par>
                                <p:cTn id="78" presetID="17" presetClass="entr" presetSubtype="8" fill="hold" grpId="0" nodeType="withEffect">
                                  <p:stCondLst>
                                    <p:cond delay="0"/>
                                  </p:stCondLst>
                                  <p:childTnLst>
                                    <p:set>
                                      <p:cBhvr>
                                        <p:cTn id="79" dur="1" fill="hold">
                                          <p:stCondLst>
                                            <p:cond delay="0"/>
                                          </p:stCondLst>
                                        </p:cTn>
                                        <p:tgtEl>
                                          <p:spTgt spid="32"/>
                                        </p:tgtEl>
                                        <p:attrNameLst>
                                          <p:attrName>style.visibility</p:attrName>
                                        </p:attrNameLst>
                                      </p:cBhvr>
                                      <p:to>
                                        <p:strVal val="visible"/>
                                      </p:to>
                                    </p:set>
                                    <p:anim calcmode="lin" valueType="num">
                                      <p:cBhvr>
                                        <p:cTn id="80" dur="500" fill="hold"/>
                                        <p:tgtEl>
                                          <p:spTgt spid="32"/>
                                        </p:tgtEl>
                                        <p:attrNameLst>
                                          <p:attrName>ppt_x</p:attrName>
                                        </p:attrNameLst>
                                      </p:cBhvr>
                                      <p:tavLst>
                                        <p:tav tm="0">
                                          <p:val>
                                            <p:strVal val="#ppt_x-#ppt_w/2"/>
                                          </p:val>
                                        </p:tav>
                                        <p:tav tm="100000">
                                          <p:val>
                                            <p:strVal val="#ppt_x"/>
                                          </p:val>
                                        </p:tav>
                                      </p:tavLst>
                                    </p:anim>
                                    <p:anim calcmode="lin" valueType="num">
                                      <p:cBhvr>
                                        <p:cTn id="81" dur="500" fill="hold"/>
                                        <p:tgtEl>
                                          <p:spTgt spid="32"/>
                                        </p:tgtEl>
                                        <p:attrNameLst>
                                          <p:attrName>ppt_y</p:attrName>
                                        </p:attrNameLst>
                                      </p:cBhvr>
                                      <p:tavLst>
                                        <p:tav tm="0">
                                          <p:val>
                                            <p:strVal val="#ppt_y"/>
                                          </p:val>
                                        </p:tav>
                                        <p:tav tm="100000">
                                          <p:val>
                                            <p:strVal val="#ppt_y"/>
                                          </p:val>
                                        </p:tav>
                                      </p:tavLst>
                                    </p:anim>
                                    <p:anim calcmode="lin" valueType="num">
                                      <p:cBhvr>
                                        <p:cTn id="82" dur="500" fill="hold"/>
                                        <p:tgtEl>
                                          <p:spTgt spid="32"/>
                                        </p:tgtEl>
                                        <p:attrNameLst>
                                          <p:attrName>ppt_w</p:attrName>
                                        </p:attrNameLst>
                                      </p:cBhvr>
                                      <p:tavLst>
                                        <p:tav tm="0">
                                          <p:val>
                                            <p:fltVal val="0"/>
                                          </p:val>
                                        </p:tav>
                                        <p:tav tm="100000">
                                          <p:val>
                                            <p:strVal val="#ppt_w"/>
                                          </p:val>
                                        </p:tav>
                                      </p:tavLst>
                                    </p:anim>
                                    <p:anim calcmode="lin" valueType="num">
                                      <p:cBhvr>
                                        <p:cTn id="83" dur="500" fill="hold"/>
                                        <p:tgtEl>
                                          <p:spTgt spid="32"/>
                                        </p:tgtEl>
                                        <p:attrNameLst>
                                          <p:attrName>ppt_h</p:attrName>
                                        </p:attrNameLst>
                                      </p:cBhvr>
                                      <p:tavLst>
                                        <p:tav tm="0">
                                          <p:val>
                                            <p:strVal val="#ppt_h"/>
                                          </p:val>
                                        </p:tav>
                                        <p:tav tm="100000">
                                          <p:val>
                                            <p:strVal val="#ppt_h"/>
                                          </p:val>
                                        </p:tav>
                                      </p:tavLst>
                                    </p:anim>
                                  </p:childTnLst>
                                </p:cTn>
                              </p:par>
                              <p:par>
                                <p:cTn id="84" presetID="17" presetClass="entr" presetSubtype="8"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anim calcmode="lin" valueType="num">
                                      <p:cBhvr>
                                        <p:cTn id="86" dur="500" fill="hold"/>
                                        <p:tgtEl>
                                          <p:spTgt spid="50"/>
                                        </p:tgtEl>
                                        <p:attrNameLst>
                                          <p:attrName>ppt_x</p:attrName>
                                        </p:attrNameLst>
                                      </p:cBhvr>
                                      <p:tavLst>
                                        <p:tav tm="0">
                                          <p:val>
                                            <p:strVal val="#ppt_x-#ppt_w/2"/>
                                          </p:val>
                                        </p:tav>
                                        <p:tav tm="100000">
                                          <p:val>
                                            <p:strVal val="#ppt_x"/>
                                          </p:val>
                                        </p:tav>
                                      </p:tavLst>
                                    </p:anim>
                                    <p:anim calcmode="lin" valueType="num">
                                      <p:cBhvr>
                                        <p:cTn id="87" dur="500" fill="hold"/>
                                        <p:tgtEl>
                                          <p:spTgt spid="50"/>
                                        </p:tgtEl>
                                        <p:attrNameLst>
                                          <p:attrName>ppt_y</p:attrName>
                                        </p:attrNameLst>
                                      </p:cBhvr>
                                      <p:tavLst>
                                        <p:tav tm="0">
                                          <p:val>
                                            <p:strVal val="#ppt_y"/>
                                          </p:val>
                                        </p:tav>
                                        <p:tav tm="100000">
                                          <p:val>
                                            <p:strVal val="#ppt_y"/>
                                          </p:val>
                                        </p:tav>
                                      </p:tavLst>
                                    </p:anim>
                                    <p:anim calcmode="lin" valueType="num">
                                      <p:cBhvr>
                                        <p:cTn id="88" dur="500" fill="hold"/>
                                        <p:tgtEl>
                                          <p:spTgt spid="50"/>
                                        </p:tgtEl>
                                        <p:attrNameLst>
                                          <p:attrName>ppt_w</p:attrName>
                                        </p:attrNameLst>
                                      </p:cBhvr>
                                      <p:tavLst>
                                        <p:tav tm="0">
                                          <p:val>
                                            <p:fltVal val="0"/>
                                          </p:val>
                                        </p:tav>
                                        <p:tav tm="100000">
                                          <p:val>
                                            <p:strVal val="#ppt_w"/>
                                          </p:val>
                                        </p:tav>
                                      </p:tavLst>
                                    </p:anim>
                                    <p:anim calcmode="lin" valueType="num">
                                      <p:cBhvr>
                                        <p:cTn id="89" dur="5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wipe(left)">
                                      <p:cBhvr>
                                        <p:cTn id="94" dur="500"/>
                                        <p:tgtEl>
                                          <p:spTgt spid="52"/>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wipe(down)">
                                      <p:cBhvr>
                                        <p:cTn id="97" dur="500"/>
                                        <p:tgtEl>
                                          <p:spTgt spid="5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wipe(up)">
                                      <p:cBhvr>
                                        <p:cTn id="102" dur="500"/>
                                        <p:tgtEl>
                                          <p:spTgt spid="40"/>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up)">
                                      <p:cBhvr>
                                        <p:cTn id="105" dur="500"/>
                                        <p:tgtEl>
                                          <p:spTgt spid="42"/>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59"/>
                                        </p:tgtEl>
                                        <p:attrNameLst>
                                          <p:attrName>style.visibility</p:attrName>
                                        </p:attrNameLst>
                                      </p:cBhvr>
                                      <p:to>
                                        <p:strVal val="visible"/>
                                      </p:to>
                                    </p:set>
                                    <p:animEffect transition="in" filter="wipe(up)">
                                      <p:cBhvr>
                                        <p:cTn id="108" dur="500"/>
                                        <p:tgtEl>
                                          <p:spTgt spid="59"/>
                                        </p:tgtEl>
                                      </p:cBhvr>
                                    </p:animEffect>
                                  </p:childTnLst>
                                </p:cTn>
                              </p:par>
                            </p:childTnLst>
                          </p:cTn>
                        </p:par>
                        <p:par>
                          <p:cTn id="109" fill="hold">
                            <p:stCondLst>
                              <p:cond delay="500"/>
                            </p:stCondLst>
                            <p:childTnLst>
                              <p:par>
                                <p:cTn id="110" presetID="17" presetClass="entr" presetSubtype="8" fill="hold" grpId="0" nodeType="afterEffect">
                                  <p:stCondLst>
                                    <p:cond delay="0"/>
                                  </p:stCondLst>
                                  <p:childTnLst>
                                    <p:set>
                                      <p:cBhvr>
                                        <p:cTn id="111" dur="1" fill="hold">
                                          <p:stCondLst>
                                            <p:cond delay="0"/>
                                          </p:stCondLst>
                                        </p:cTn>
                                        <p:tgtEl>
                                          <p:spTgt spid="41"/>
                                        </p:tgtEl>
                                        <p:attrNameLst>
                                          <p:attrName>style.visibility</p:attrName>
                                        </p:attrNameLst>
                                      </p:cBhvr>
                                      <p:to>
                                        <p:strVal val="visible"/>
                                      </p:to>
                                    </p:set>
                                    <p:anim calcmode="lin" valueType="num">
                                      <p:cBhvr>
                                        <p:cTn id="112" dur="500" fill="hold"/>
                                        <p:tgtEl>
                                          <p:spTgt spid="41"/>
                                        </p:tgtEl>
                                        <p:attrNameLst>
                                          <p:attrName>ppt_x</p:attrName>
                                        </p:attrNameLst>
                                      </p:cBhvr>
                                      <p:tavLst>
                                        <p:tav tm="0">
                                          <p:val>
                                            <p:strVal val="#ppt_x-#ppt_w/2"/>
                                          </p:val>
                                        </p:tav>
                                        <p:tav tm="100000">
                                          <p:val>
                                            <p:strVal val="#ppt_x"/>
                                          </p:val>
                                        </p:tav>
                                      </p:tavLst>
                                    </p:anim>
                                    <p:anim calcmode="lin" valueType="num">
                                      <p:cBhvr>
                                        <p:cTn id="113" dur="500" fill="hold"/>
                                        <p:tgtEl>
                                          <p:spTgt spid="41"/>
                                        </p:tgtEl>
                                        <p:attrNameLst>
                                          <p:attrName>ppt_y</p:attrName>
                                        </p:attrNameLst>
                                      </p:cBhvr>
                                      <p:tavLst>
                                        <p:tav tm="0">
                                          <p:val>
                                            <p:strVal val="#ppt_y"/>
                                          </p:val>
                                        </p:tav>
                                        <p:tav tm="100000">
                                          <p:val>
                                            <p:strVal val="#ppt_y"/>
                                          </p:val>
                                        </p:tav>
                                      </p:tavLst>
                                    </p:anim>
                                    <p:anim calcmode="lin" valueType="num">
                                      <p:cBhvr>
                                        <p:cTn id="114" dur="500" fill="hold"/>
                                        <p:tgtEl>
                                          <p:spTgt spid="41"/>
                                        </p:tgtEl>
                                        <p:attrNameLst>
                                          <p:attrName>ppt_w</p:attrName>
                                        </p:attrNameLst>
                                      </p:cBhvr>
                                      <p:tavLst>
                                        <p:tav tm="0">
                                          <p:val>
                                            <p:fltVal val="0"/>
                                          </p:val>
                                        </p:tav>
                                        <p:tav tm="100000">
                                          <p:val>
                                            <p:strVal val="#ppt_w"/>
                                          </p:val>
                                        </p:tav>
                                      </p:tavLst>
                                    </p:anim>
                                    <p:anim calcmode="lin" valueType="num">
                                      <p:cBhvr>
                                        <p:cTn id="115" dur="500" fill="hold"/>
                                        <p:tgtEl>
                                          <p:spTgt spid="41"/>
                                        </p:tgtEl>
                                        <p:attrNameLst>
                                          <p:attrName>ppt_h</p:attrName>
                                        </p:attrNameLst>
                                      </p:cBhvr>
                                      <p:tavLst>
                                        <p:tav tm="0">
                                          <p:val>
                                            <p:strVal val="#ppt_h"/>
                                          </p:val>
                                        </p:tav>
                                        <p:tav tm="100000">
                                          <p:val>
                                            <p:strVal val="#ppt_h"/>
                                          </p:val>
                                        </p:tav>
                                      </p:tavLst>
                                    </p:anim>
                                  </p:childTnLst>
                                </p:cTn>
                              </p:par>
                              <p:par>
                                <p:cTn id="116" presetID="17" presetClass="entr" presetSubtype="8"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 calcmode="lin" valueType="num">
                                      <p:cBhvr>
                                        <p:cTn id="118" dur="500" fill="hold"/>
                                        <p:tgtEl>
                                          <p:spTgt spid="43"/>
                                        </p:tgtEl>
                                        <p:attrNameLst>
                                          <p:attrName>ppt_x</p:attrName>
                                        </p:attrNameLst>
                                      </p:cBhvr>
                                      <p:tavLst>
                                        <p:tav tm="0">
                                          <p:val>
                                            <p:strVal val="#ppt_x-#ppt_w/2"/>
                                          </p:val>
                                        </p:tav>
                                        <p:tav tm="100000">
                                          <p:val>
                                            <p:strVal val="#ppt_x"/>
                                          </p:val>
                                        </p:tav>
                                      </p:tavLst>
                                    </p:anim>
                                    <p:anim calcmode="lin" valueType="num">
                                      <p:cBhvr>
                                        <p:cTn id="119" dur="500" fill="hold"/>
                                        <p:tgtEl>
                                          <p:spTgt spid="43"/>
                                        </p:tgtEl>
                                        <p:attrNameLst>
                                          <p:attrName>ppt_y</p:attrName>
                                        </p:attrNameLst>
                                      </p:cBhvr>
                                      <p:tavLst>
                                        <p:tav tm="0">
                                          <p:val>
                                            <p:strVal val="#ppt_y"/>
                                          </p:val>
                                        </p:tav>
                                        <p:tav tm="100000">
                                          <p:val>
                                            <p:strVal val="#ppt_y"/>
                                          </p:val>
                                        </p:tav>
                                      </p:tavLst>
                                    </p:anim>
                                    <p:anim calcmode="lin" valueType="num">
                                      <p:cBhvr>
                                        <p:cTn id="120" dur="500" fill="hold"/>
                                        <p:tgtEl>
                                          <p:spTgt spid="43"/>
                                        </p:tgtEl>
                                        <p:attrNameLst>
                                          <p:attrName>ppt_w</p:attrName>
                                        </p:attrNameLst>
                                      </p:cBhvr>
                                      <p:tavLst>
                                        <p:tav tm="0">
                                          <p:val>
                                            <p:fltVal val="0"/>
                                          </p:val>
                                        </p:tav>
                                        <p:tav tm="100000">
                                          <p:val>
                                            <p:strVal val="#ppt_w"/>
                                          </p:val>
                                        </p:tav>
                                      </p:tavLst>
                                    </p:anim>
                                    <p:anim calcmode="lin" valueType="num">
                                      <p:cBhvr>
                                        <p:cTn id="121" dur="500" fill="hold"/>
                                        <p:tgtEl>
                                          <p:spTgt spid="43"/>
                                        </p:tgtEl>
                                        <p:attrNameLst>
                                          <p:attrName>ppt_h</p:attrName>
                                        </p:attrNameLst>
                                      </p:cBhvr>
                                      <p:tavLst>
                                        <p:tav tm="0">
                                          <p:val>
                                            <p:strVal val="#ppt_h"/>
                                          </p:val>
                                        </p:tav>
                                        <p:tav tm="100000">
                                          <p:val>
                                            <p:strVal val="#ppt_h"/>
                                          </p:val>
                                        </p:tav>
                                      </p:tavLst>
                                    </p:anim>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animEffect transition="in" filter="wipe(left)">
                                      <p:cBhvr>
                                        <p:cTn id="125" dur="500"/>
                                        <p:tgtEl>
                                          <p:spTgt spid="62"/>
                                        </p:tgtEl>
                                      </p:cBhvr>
                                    </p:animEffect>
                                  </p:childTnLst>
                                </p:cTn>
                              </p:par>
                            </p:childTnLst>
                          </p:cTn>
                        </p:par>
                        <p:par>
                          <p:cTn id="126" fill="hold">
                            <p:stCondLst>
                              <p:cond delay="1500"/>
                            </p:stCondLst>
                            <p:childTnLst>
                              <p:par>
                                <p:cTn id="127" presetID="22" presetClass="entr" presetSubtype="1" fill="hold" grpId="0" nodeType="after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wipe(up)">
                                      <p:cBhvr>
                                        <p:cTn id="129" dur="500"/>
                                        <p:tgtEl>
                                          <p:spTgt spid="44"/>
                                        </p:tgtEl>
                                      </p:cBhvr>
                                    </p:animEffect>
                                  </p:childTnLst>
                                </p:cTn>
                              </p:par>
                            </p:childTnLst>
                          </p:cTn>
                        </p:par>
                        <p:par>
                          <p:cTn id="130" fill="hold">
                            <p:stCondLst>
                              <p:cond delay="2000"/>
                            </p:stCondLst>
                            <p:childTnLst>
                              <p:par>
                                <p:cTn id="131" presetID="22" presetClass="entr" presetSubtype="8" fill="hold" grpId="0" nodeType="afterEffect">
                                  <p:stCondLst>
                                    <p:cond delay="0"/>
                                  </p:stCondLst>
                                  <p:childTnLst>
                                    <p:set>
                                      <p:cBhvr>
                                        <p:cTn id="132" dur="1" fill="hold">
                                          <p:stCondLst>
                                            <p:cond delay="0"/>
                                          </p:stCondLst>
                                        </p:cTn>
                                        <p:tgtEl>
                                          <p:spTgt spid="37"/>
                                        </p:tgtEl>
                                        <p:attrNameLst>
                                          <p:attrName>style.visibility</p:attrName>
                                        </p:attrNameLst>
                                      </p:cBhvr>
                                      <p:to>
                                        <p:strVal val="visible"/>
                                      </p:to>
                                    </p:set>
                                    <p:animEffect transition="in" filter="wipe(left)">
                                      <p:cBhvr>
                                        <p:cTn id="133" dur="500"/>
                                        <p:tgtEl>
                                          <p:spTgt spid="37"/>
                                        </p:tgtEl>
                                      </p:cBhvr>
                                    </p:animEffect>
                                  </p:childTnLst>
                                </p:cTn>
                              </p:par>
                            </p:childTnLst>
                          </p:cTn>
                        </p:par>
                        <p:par>
                          <p:cTn id="134" fill="hold">
                            <p:stCondLst>
                              <p:cond delay="2500"/>
                            </p:stCondLst>
                            <p:childTnLst>
                              <p:par>
                                <p:cTn id="135" presetID="17" presetClass="entr" presetSubtype="4" fill="hold" grpId="0" nodeType="afterEffect">
                                  <p:stCondLst>
                                    <p:cond delay="0"/>
                                  </p:stCondLst>
                                  <p:childTnLst>
                                    <p:set>
                                      <p:cBhvr>
                                        <p:cTn id="136" dur="1" fill="hold">
                                          <p:stCondLst>
                                            <p:cond delay="0"/>
                                          </p:stCondLst>
                                        </p:cTn>
                                        <p:tgtEl>
                                          <p:spTgt spid="38"/>
                                        </p:tgtEl>
                                        <p:attrNameLst>
                                          <p:attrName>style.visibility</p:attrName>
                                        </p:attrNameLst>
                                      </p:cBhvr>
                                      <p:to>
                                        <p:strVal val="visible"/>
                                      </p:to>
                                    </p:set>
                                    <p:anim calcmode="lin" valueType="num">
                                      <p:cBhvr>
                                        <p:cTn id="137" dur="500" fill="hold"/>
                                        <p:tgtEl>
                                          <p:spTgt spid="38"/>
                                        </p:tgtEl>
                                        <p:attrNameLst>
                                          <p:attrName>ppt_x</p:attrName>
                                        </p:attrNameLst>
                                      </p:cBhvr>
                                      <p:tavLst>
                                        <p:tav tm="0">
                                          <p:val>
                                            <p:strVal val="#ppt_x"/>
                                          </p:val>
                                        </p:tav>
                                        <p:tav tm="100000">
                                          <p:val>
                                            <p:strVal val="#ppt_x"/>
                                          </p:val>
                                        </p:tav>
                                      </p:tavLst>
                                    </p:anim>
                                    <p:anim calcmode="lin" valueType="num">
                                      <p:cBhvr>
                                        <p:cTn id="138" dur="500" fill="hold"/>
                                        <p:tgtEl>
                                          <p:spTgt spid="38"/>
                                        </p:tgtEl>
                                        <p:attrNameLst>
                                          <p:attrName>ppt_y</p:attrName>
                                        </p:attrNameLst>
                                      </p:cBhvr>
                                      <p:tavLst>
                                        <p:tav tm="0">
                                          <p:val>
                                            <p:strVal val="#ppt_y+#ppt_h/2"/>
                                          </p:val>
                                        </p:tav>
                                        <p:tav tm="100000">
                                          <p:val>
                                            <p:strVal val="#ppt_y"/>
                                          </p:val>
                                        </p:tav>
                                      </p:tavLst>
                                    </p:anim>
                                    <p:anim calcmode="lin" valueType="num">
                                      <p:cBhvr>
                                        <p:cTn id="139" dur="500" fill="hold"/>
                                        <p:tgtEl>
                                          <p:spTgt spid="38"/>
                                        </p:tgtEl>
                                        <p:attrNameLst>
                                          <p:attrName>ppt_w</p:attrName>
                                        </p:attrNameLst>
                                      </p:cBhvr>
                                      <p:tavLst>
                                        <p:tav tm="0">
                                          <p:val>
                                            <p:strVal val="#ppt_w"/>
                                          </p:val>
                                        </p:tav>
                                        <p:tav tm="100000">
                                          <p:val>
                                            <p:strVal val="#ppt_w"/>
                                          </p:val>
                                        </p:tav>
                                      </p:tavLst>
                                    </p:anim>
                                    <p:anim calcmode="lin" valueType="num">
                                      <p:cBhvr>
                                        <p:cTn id="140" dur="500" fill="hold"/>
                                        <p:tgtEl>
                                          <p:spTgt spid="38"/>
                                        </p:tgtEl>
                                        <p:attrNameLst>
                                          <p:attrName>ppt_h</p:attrName>
                                        </p:attrNameLst>
                                      </p:cBhvr>
                                      <p:tavLst>
                                        <p:tav tm="0">
                                          <p:val>
                                            <p:fltVal val="0"/>
                                          </p:val>
                                        </p:tav>
                                        <p:tav tm="100000">
                                          <p:val>
                                            <p:strVal val="#ppt_h"/>
                                          </p:val>
                                        </p:tav>
                                      </p:tavLst>
                                    </p:anim>
                                  </p:childTnLst>
                                </p:cTn>
                              </p:par>
                            </p:childTnLst>
                          </p:cTn>
                        </p:par>
                        <p:par>
                          <p:cTn id="141" fill="hold">
                            <p:stCondLst>
                              <p:cond delay="3000"/>
                            </p:stCondLst>
                            <p:childTnLst>
                              <p:par>
                                <p:cTn id="142" presetID="17" presetClass="entr" presetSubtype="4" fill="hold" grpId="0" nodeType="afterEffect">
                                  <p:stCondLst>
                                    <p:cond delay="0"/>
                                  </p:stCondLst>
                                  <p:childTnLst>
                                    <p:set>
                                      <p:cBhvr>
                                        <p:cTn id="143" dur="1" fill="hold">
                                          <p:stCondLst>
                                            <p:cond delay="0"/>
                                          </p:stCondLst>
                                        </p:cTn>
                                        <p:tgtEl>
                                          <p:spTgt spid="55"/>
                                        </p:tgtEl>
                                        <p:attrNameLst>
                                          <p:attrName>style.visibility</p:attrName>
                                        </p:attrNameLst>
                                      </p:cBhvr>
                                      <p:to>
                                        <p:strVal val="visible"/>
                                      </p:to>
                                    </p:set>
                                    <p:anim calcmode="lin" valueType="num">
                                      <p:cBhvr>
                                        <p:cTn id="144" dur="500" fill="hold"/>
                                        <p:tgtEl>
                                          <p:spTgt spid="55"/>
                                        </p:tgtEl>
                                        <p:attrNameLst>
                                          <p:attrName>ppt_x</p:attrName>
                                        </p:attrNameLst>
                                      </p:cBhvr>
                                      <p:tavLst>
                                        <p:tav tm="0">
                                          <p:val>
                                            <p:strVal val="#ppt_x"/>
                                          </p:val>
                                        </p:tav>
                                        <p:tav tm="100000">
                                          <p:val>
                                            <p:strVal val="#ppt_x"/>
                                          </p:val>
                                        </p:tav>
                                      </p:tavLst>
                                    </p:anim>
                                    <p:anim calcmode="lin" valueType="num">
                                      <p:cBhvr>
                                        <p:cTn id="145" dur="500" fill="hold"/>
                                        <p:tgtEl>
                                          <p:spTgt spid="55"/>
                                        </p:tgtEl>
                                        <p:attrNameLst>
                                          <p:attrName>ppt_y</p:attrName>
                                        </p:attrNameLst>
                                      </p:cBhvr>
                                      <p:tavLst>
                                        <p:tav tm="0">
                                          <p:val>
                                            <p:strVal val="#ppt_y+#ppt_h/2"/>
                                          </p:val>
                                        </p:tav>
                                        <p:tav tm="100000">
                                          <p:val>
                                            <p:strVal val="#ppt_y"/>
                                          </p:val>
                                        </p:tav>
                                      </p:tavLst>
                                    </p:anim>
                                    <p:anim calcmode="lin" valueType="num">
                                      <p:cBhvr>
                                        <p:cTn id="146" dur="500" fill="hold"/>
                                        <p:tgtEl>
                                          <p:spTgt spid="55"/>
                                        </p:tgtEl>
                                        <p:attrNameLst>
                                          <p:attrName>ppt_w</p:attrName>
                                        </p:attrNameLst>
                                      </p:cBhvr>
                                      <p:tavLst>
                                        <p:tav tm="0">
                                          <p:val>
                                            <p:strVal val="#ppt_w"/>
                                          </p:val>
                                        </p:tav>
                                        <p:tav tm="100000">
                                          <p:val>
                                            <p:strVal val="#ppt_w"/>
                                          </p:val>
                                        </p:tav>
                                      </p:tavLst>
                                    </p:anim>
                                    <p:anim calcmode="lin" valueType="num">
                                      <p:cBhvr>
                                        <p:cTn id="147" dur="500" fill="hold"/>
                                        <p:tgtEl>
                                          <p:spTgt spid="55"/>
                                        </p:tgtEl>
                                        <p:attrNameLst>
                                          <p:attrName>ppt_h</p:attrName>
                                        </p:attrNameLst>
                                      </p:cBhvr>
                                      <p:tavLst>
                                        <p:tav tm="0">
                                          <p:val>
                                            <p:fltVal val="0"/>
                                          </p:val>
                                        </p:tav>
                                        <p:tav tm="100000">
                                          <p:val>
                                            <p:strVal val="#ppt_h"/>
                                          </p:val>
                                        </p:tav>
                                      </p:tavLst>
                                    </p:anim>
                                  </p:childTnLst>
                                </p:cTn>
                              </p:par>
                            </p:childTnLst>
                          </p:cTn>
                        </p:par>
                        <p:par>
                          <p:cTn id="148" fill="hold">
                            <p:stCondLst>
                              <p:cond delay="3500"/>
                            </p:stCondLst>
                            <p:childTnLst>
                              <p:par>
                                <p:cTn id="149" presetID="17" presetClass="entr" presetSubtype="8" fill="hold" grpId="0" nodeType="afterEffect">
                                  <p:stCondLst>
                                    <p:cond delay="0"/>
                                  </p:stCondLst>
                                  <p:childTnLst>
                                    <p:set>
                                      <p:cBhvr>
                                        <p:cTn id="150" dur="1" fill="hold">
                                          <p:stCondLst>
                                            <p:cond delay="0"/>
                                          </p:stCondLst>
                                        </p:cTn>
                                        <p:tgtEl>
                                          <p:spTgt spid="39"/>
                                        </p:tgtEl>
                                        <p:attrNameLst>
                                          <p:attrName>style.visibility</p:attrName>
                                        </p:attrNameLst>
                                      </p:cBhvr>
                                      <p:to>
                                        <p:strVal val="visible"/>
                                      </p:to>
                                    </p:set>
                                    <p:anim calcmode="lin" valueType="num">
                                      <p:cBhvr>
                                        <p:cTn id="151" dur="500" fill="hold"/>
                                        <p:tgtEl>
                                          <p:spTgt spid="39"/>
                                        </p:tgtEl>
                                        <p:attrNameLst>
                                          <p:attrName>ppt_x</p:attrName>
                                        </p:attrNameLst>
                                      </p:cBhvr>
                                      <p:tavLst>
                                        <p:tav tm="0">
                                          <p:val>
                                            <p:strVal val="#ppt_x-#ppt_w/2"/>
                                          </p:val>
                                        </p:tav>
                                        <p:tav tm="100000">
                                          <p:val>
                                            <p:strVal val="#ppt_x"/>
                                          </p:val>
                                        </p:tav>
                                      </p:tavLst>
                                    </p:anim>
                                    <p:anim calcmode="lin" valueType="num">
                                      <p:cBhvr>
                                        <p:cTn id="152" dur="500" fill="hold"/>
                                        <p:tgtEl>
                                          <p:spTgt spid="39"/>
                                        </p:tgtEl>
                                        <p:attrNameLst>
                                          <p:attrName>ppt_y</p:attrName>
                                        </p:attrNameLst>
                                      </p:cBhvr>
                                      <p:tavLst>
                                        <p:tav tm="0">
                                          <p:val>
                                            <p:strVal val="#ppt_y"/>
                                          </p:val>
                                        </p:tav>
                                        <p:tav tm="100000">
                                          <p:val>
                                            <p:strVal val="#ppt_y"/>
                                          </p:val>
                                        </p:tav>
                                      </p:tavLst>
                                    </p:anim>
                                    <p:anim calcmode="lin" valueType="num">
                                      <p:cBhvr>
                                        <p:cTn id="153" dur="500" fill="hold"/>
                                        <p:tgtEl>
                                          <p:spTgt spid="39"/>
                                        </p:tgtEl>
                                        <p:attrNameLst>
                                          <p:attrName>ppt_w</p:attrName>
                                        </p:attrNameLst>
                                      </p:cBhvr>
                                      <p:tavLst>
                                        <p:tav tm="0">
                                          <p:val>
                                            <p:fltVal val="0"/>
                                          </p:val>
                                        </p:tav>
                                        <p:tav tm="100000">
                                          <p:val>
                                            <p:strVal val="#ppt_w"/>
                                          </p:val>
                                        </p:tav>
                                      </p:tavLst>
                                    </p:anim>
                                    <p:anim calcmode="lin" valueType="num">
                                      <p:cBhvr>
                                        <p:cTn id="154" dur="500" fill="hold"/>
                                        <p:tgtEl>
                                          <p:spTgt spid="39"/>
                                        </p:tgtEl>
                                        <p:attrNameLst>
                                          <p:attrName>ppt_h</p:attrName>
                                        </p:attrNameLst>
                                      </p:cBhvr>
                                      <p:tavLst>
                                        <p:tav tm="0">
                                          <p:val>
                                            <p:strVal val="#ppt_h"/>
                                          </p:val>
                                        </p:tav>
                                        <p:tav tm="100000">
                                          <p:val>
                                            <p:strVal val="#ppt_h"/>
                                          </p:val>
                                        </p:tav>
                                      </p:tavLst>
                                    </p:anim>
                                  </p:childTnLst>
                                </p:cTn>
                              </p:par>
                            </p:childTnLst>
                          </p:cTn>
                        </p:par>
                        <p:par>
                          <p:cTn id="155" fill="hold">
                            <p:stCondLst>
                              <p:cond delay="4000"/>
                            </p:stCondLst>
                            <p:childTnLst>
                              <p:par>
                                <p:cTn id="156" presetID="22" presetClass="entr" presetSubtype="8" fill="hold" grpId="0" nodeType="afterEffect">
                                  <p:stCondLst>
                                    <p:cond delay="0"/>
                                  </p:stCondLst>
                                  <p:childTnLst>
                                    <p:set>
                                      <p:cBhvr>
                                        <p:cTn id="157" dur="1" fill="hold">
                                          <p:stCondLst>
                                            <p:cond delay="0"/>
                                          </p:stCondLst>
                                        </p:cTn>
                                        <p:tgtEl>
                                          <p:spTgt spid="56"/>
                                        </p:tgtEl>
                                        <p:attrNameLst>
                                          <p:attrName>style.visibility</p:attrName>
                                        </p:attrNameLst>
                                      </p:cBhvr>
                                      <p:to>
                                        <p:strVal val="visible"/>
                                      </p:to>
                                    </p:set>
                                    <p:animEffect transition="in" filter="wipe(left)">
                                      <p:cBhvr>
                                        <p:cTn id="158" dur="500"/>
                                        <p:tgtEl>
                                          <p:spTgt spid="56"/>
                                        </p:tgtEl>
                                      </p:cBhvr>
                                    </p:animEffect>
                                  </p:childTnLst>
                                </p:cTn>
                              </p:par>
                            </p:childTnLst>
                          </p:cTn>
                        </p:par>
                        <p:par>
                          <p:cTn id="159" fill="hold">
                            <p:stCondLst>
                              <p:cond delay="4500"/>
                            </p:stCondLst>
                            <p:childTnLst>
                              <p:par>
                                <p:cTn id="160" presetID="17" presetClass="entr" presetSubtype="4" fill="hold" grpId="0" nodeType="afterEffect">
                                  <p:stCondLst>
                                    <p:cond delay="0"/>
                                  </p:stCondLst>
                                  <p:childTnLst>
                                    <p:set>
                                      <p:cBhvr>
                                        <p:cTn id="161" dur="1" fill="hold">
                                          <p:stCondLst>
                                            <p:cond delay="0"/>
                                          </p:stCondLst>
                                        </p:cTn>
                                        <p:tgtEl>
                                          <p:spTgt spid="60"/>
                                        </p:tgtEl>
                                        <p:attrNameLst>
                                          <p:attrName>style.visibility</p:attrName>
                                        </p:attrNameLst>
                                      </p:cBhvr>
                                      <p:to>
                                        <p:strVal val="visible"/>
                                      </p:to>
                                    </p:set>
                                    <p:anim calcmode="lin" valueType="num">
                                      <p:cBhvr>
                                        <p:cTn id="162" dur="500" fill="hold"/>
                                        <p:tgtEl>
                                          <p:spTgt spid="60"/>
                                        </p:tgtEl>
                                        <p:attrNameLst>
                                          <p:attrName>ppt_x</p:attrName>
                                        </p:attrNameLst>
                                      </p:cBhvr>
                                      <p:tavLst>
                                        <p:tav tm="0">
                                          <p:val>
                                            <p:strVal val="#ppt_x"/>
                                          </p:val>
                                        </p:tav>
                                        <p:tav tm="100000">
                                          <p:val>
                                            <p:strVal val="#ppt_x"/>
                                          </p:val>
                                        </p:tav>
                                      </p:tavLst>
                                    </p:anim>
                                    <p:anim calcmode="lin" valueType="num">
                                      <p:cBhvr>
                                        <p:cTn id="163" dur="500" fill="hold"/>
                                        <p:tgtEl>
                                          <p:spTgt spid="60"/>
                                        </p:tgtEl>
                                        <p:attrNameLst>
                                          <p:attrName>ppt_y</p:attrName>
                                        </p:attrNameLst>
                                      </p:cBhvr>
                                      <p:tavLst>
                                        <p:tav tm="0">
                                          <p:val>
                                            <p:strVal val="#ppt_y+#ppt_h/2"/>
                                          </p:val>
                                        </p:tav>
                                        <p:tav tm="100000">
                                          <p:val>
                                            <p:strVal val="#ppt_y"/>
                                          </p:val>
                                        </p:tav>
                                      </p:tavLst>
                                    </p:anim>
                                    <p:anim calcmode="lin" valueType="num">
                                      <p:cBhvr>
                                        <p:cTn id="164" dur="500" fill="hold"/>
                                        <p:tgtEl>
                                          <p:spTgt spid="60"/>
                                        </p:tgtEl>
                                        <p:attrNameLst>
                                          <p:attrName>ppt_w</p:attrName>
                                        </p:attrNameLst>
                                      </p:cBhvr>
                                      <p:tavLst>
                                        <p:tav tm="0">
                                          <p:val>
                                            <p:strVal val="#ppt_w"/>
                                          </p:val>
                                        </p:tav>
                                        <p:tav tm="100000">
                                          <p:val>
                                            <p:strVal val="#ppt_w"/>
                                          </p:val>
                                        </p:tav>
                                      </p:tavLst>
                                    </p:anim>
                                    <p:anim calcmode="lin" valueType="num">
                                      <p:cBhvr>
                                        <p:cTn id="165" dur="500" fill="hold"/>
                                        <p:tgtEl>
                                          <p:spTgt spid="60"/>
                                        </p:tgtEl>
                                        <p:attrNameLst>
                                          <p:attrName>ppt_h</p:attrName>
                                        </p:attrNameLst>
                                      </p:cBhvr>
                                      <p:tavLst>
                                        <p:tav tm="0">
                                          <p:val>
                                            <p:fltVal val="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64"/>
                                        </p:tgtEl>
                                        <p:attrNameLst>
                                          <p:attrName>style.visibility</p:attrName>
                                        </p:attrNameLst>
                                      </p:cBhvr>
                                      <p:to>
                                        <p:strVal val="visible"/>
                                      </p:to>
                                    </p:set>
                                    <p:animEffect transition="in" filter="wipe(left)">
                                      <p:cBhvr>
                                        <p:cTn id="170" dur="500"/>
                                        <p:tgtEl>
                                          <p:spTgt spid="64"/>
                                        </p:tgtEl>
                                      </p:cBhvr>
                                    </p:animEffect>
                                  </p:childTnLst>
                                </p:cTn>
                              </p:par>
                              <p:par>
                                <p:cTn id="171" presetID="22" presetClass="entr" presetSubtype="8" fill="hold" grpId="0" nodeType="withEffect">
                                  <p:stCondLst>
                                    <p:cond delay="0"/>
                                  </p:stCondLst>
                                  <p:childTnLst>
                                    <p:set>
                                      <p:cBhvr>
                                        <p:cTn id="172" dur="1" fill="hold">
                                          <p:stCondLst>
                                            <p:cond delay="0"/>
                                          </p:stCondLst>
                                        </p:cTn>
                                        <p:tgtEl>
                                          <p:spTgt spid="61"/>
                                        </p:tgtEl>
                                        <p:attrNameLst>
                                          <p:attrName>style.visibility</p:attrName>
                                        </p:attrNameLst>
                                      </p:cBhvr>
                                      <p:to>
                                        <p:strVal val="visible"/>
                                      </p:to>
                                    </p:set>
                                    <p:animEffect transition="in" filter="wipe(left)">
                                      <p:cBhvr>
                                        <p:cTn id="173" dur="500"/>
                                        <p:tgtEl>
                                          <p:spTgt spid="61"/>
                                        </p:tgtEl>
                                      </p:cBhvr>
                                    </p:animEffect>
                                  </p:childTnLst>
                                </p:cTn>
                              </p:par>
                            </p:childTnLst>
                          </p:cTn>
                        </p:par>
                        <p:par>
                          <p:cTn id="174" fill="hold">
                            <p:stCondLst>
                              <p:cond delay="500"/>
                            </p:stCondLst>
                            <p:childTnLst>
                              <p:par>
                                <p:cTn id="175" presetID="17" presetClass="entr" presetSubtype="4" fill="hold" grpId="0" nodeType="afterEffect">
                                  <p:stCondLst>
                                    <p:cond delay="0"/>
                                  </p:stCondLst>
                                  <p:childTnLst>
                                    <p:set>
                                      <p:cBhvr>
                                        <p:cTn id="176" dur="1" fill="hold">
                                          <p:stCondLst>
                                            <p:cond delay="0"/>
                                          </p:stCondLst>
                                        </p:cTn>
                                        <p:tgtEl>
                                          <p:spTgt spid="65"/>
                                        </p:tgtEl>
                                        <p:attrNameLst>
                                          <p:attrName>style.visibility</p:attrName>
                                        </p:attrNameLst>
                                      </p:cBhvr>
                                      <p:to>
                                        <p:strVal val="visible"/>
                                      </p:to>
                                    </p:set>
                                    <p:anim calcmode="lin" valueType="num">
                                      <p:cBhvr>
                                        <p:cTn id="177" dur="500" fill="hold"/>
                                        <p:tgtEl>
                                          <p:spTgt spid="65"/>
                                        </p:tgtEl>
                                        <p:attrNameLst>
                                          <p:attrName>ppt_x</p:attrName>
                                        </p:attrNameLst>
                                      </p:cBhvr>
                                      <p:tavLst>
                                        <p:tav tm="0">
                                          <p:val>
                                            <p:strVal val="#ppt_x"/>
                                          </p:val>
                                        </p:tav>
                                        <p:tav tm="100000">
                                          <p:val>
                                            <p:strVal val="#ppt_x"/>
                                          </p:val>
                                        </p:tav>
                                      </p:tavLst>
                                    </p:anim>
                                    <p:anim calcmode="lin" valueType="num">
                                      <p:cBhvr>
                                        <p:cTn id="178" dur="500" fill="hold"/>
                                        <p:tgtEl>
                                          <p:spTgt spid="65"/>
                                        </p:tgtEl>
                                        <p:attrNameLst>
                                          <p:attrName>ppt_y</p:attrName>
                                        </p:attrNameLst>
                                      </p:cBhvr>
                                      <p:tavLst>
                                        <p:tav tm="0">
                                          <p:val>
                                            <p:strVal val="#ppt_y+#ppt_h/2"/>
                                          </p:val>
                                        </p:tav>
                                        <p:tav tm="100000">
                                          <p:val>
                                            <p:strVal val="#ppt_y"/>
                                          </p:val>
                                        </p:tav>
                                      </p:tavLst>
                                    </p:anim>
                                    <p:anim calcmode="lin" valueType="num">
                                      <p:cBhvr>
                                        <p:cTn id="179" dur="500" fill="hold"/>
                                        <p:tgtEl>
                                          <p:spTgt spid="65"/>
                                        </p:tgtEl>
                                        <p:attrNameLst>
                                          <p:attrName>ppt_w</p:attrName>
                                        </p:attrNameLst>
                                      </p:cBhvr>
                                      <p:tavLst>
                                        <p:tav tm="0">
                                          <p:val>
                                            <p:strVal val="#ppt_w"/>
                                          </p:val>
                                        </p:tav>
                                        <p:tav tm="100000">
                                          <p:val>
                                            <p:strVal val="#ppt_w"/>
                                          </p:val>
                                        </p:tav>
                                      </p:tavLst>
                                    </p:anim>
                                    <p:anim calcmode="lin" valueType="num">
                                      <p:cBhvr>
                                        <p:cTn id="180" dur="500" fill="hold"/>
                                        <p:tgtEl>
                                          <p:spTgt spid="65"/>
                                        </p:tgtEl>
                                        <p:attrNameLst>
                                          <p:attrName>ppt_h</p:attrName>
                                        </p:attrNameLst>
                                      </p:cBhvr>
                                      <p:tavLst>
                                        <p:tav tm="0">
                                          <p:val>
                                            <p:fltVal val="0"/>
                                          </p:val>
                                        </p:tav>
                                        <p:tav tm="100000">
                                          <p:val>
                                            <p:strVal val="#ppt_h"/>
                                          </p:val>
                                        </p:tav>
                                      </p:tavLst>
                                    </p:anim>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66"/>
                                        </p:tgtEl>
                                        <p:attrNameLst>
                                          <p:attrName>style.visibility</p:attrName>
                                        </p:attrNameLst>
                                      </p:cBhvr>
                                      <p:to>
                                        <p:strVal val="visible"/>
                                      </p:to>
                                    </p:set>
                                    <p:animEffect transition="in" filter="wipe(down)">
                                      <p:cBhvr>
                                        <p:cTn id="185" dur="500"/>
                                        <p:tgtEl>
                                          <p:spTgt spid="66"/>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45"/>
                                        </p:tgtEl>
                                        <p:attrNameLst>
                                          <p:attrName>style.visibility</p:attrName>
                                        </p:attrNameLst>
                                      </p:cBhvr>
                                      <p:to>
                                        <p:strVal val="visible"/>
                                      </p:to>
                                    </p:set>
                                    <p:animEffect transition="in" filter="wipe(down)">
                                      <p:cBhvr>
                                        <p:cTn id="190" dur="500"/>
                                        <p:tgtEl>
                                          <p:spTgt spid="45"/>
                                        </p:tgtEl>
                                      </p:cBhvr>
                                    </p:animEffect>
                                  </p:childTnLst>
                                </p:cTn>
                              </p:par>
                            </p:childTnLst>
                          </p:cTn>
                        </p:par>
                        <p:par>
                          <p:cTn id="191" fill="hold">
                            <p:stCondLst>
                              <p:cond delay="500"/>
                            </p:stCondLst>
                            <p:childTnLst>
                              <p:par>
                                <p:cTn id="192" presetID="17" presetClass="entr" presetSubtype="8" fill="hold" grpId="0" nodeType="afterEffect">
                                  <p:stCondLst>
                                    <p:cond delay="0"/>
                                  </p:stCondLst>
                                  <p:childTnLst>
                                    <p:set>
                                      <p:cBhvr>
                                        <p:cTn id="193" dur="1" fill="hold">
                                          <p:stCondLst>
                                            <p:cond delay="0"/>
                                          </p:stCondLst>
                                        </p:cTn>
                                        <p:tgtEl>
                                          <p:spTgt spid="46"/>
                                        </p:tgtEl>
                                        <p:attrNameLst>
                                          <p:attrName>style.visibility</p:attrName>
                                        </p:attrNameLst>
                                      </p:cBhvr>
                                      <p:to>
                                        <p:strVal val="visible"/>
                                      </p:to>
                                    </p:set>
                                    <p:anim calcmode="lin" valueType="num">
                                      <p:cBhvr>
                                        <p:cTn id="194" dur="500" fill="hold"/>
                                        <p:tgtEl>
                                          <p:spTgt spid="46"/>
                                        </p:tgtEl>
                                        <p:attrNameLst>
                                          <p:attrName>ppt_x</p:attrName>
                                        </p:attrNameLst>
                                      </p:cBhvr>
                                      <p:tavLst>
                                        <p:tav tm="0">
                                          <p:val>
                                            <p:strVal val="#ppt_x-#ppt_w/2"/>
                                          </p:val>
                                        </p:tav>
                                        <p:tav tm="100000">
                                          <p:val>
                                            <p:strVal val="#ppt_x"/>
                                          </p:val>
                                        </p:tav>
                                      </p:tavLst>
                                    </p:anim>
                                    <p:anim calcmode="lin" valueType="num">
                                      <p:cBhvr>
                                        <p:cTn id="195" dur="500" fill="hold"/>
                                        <p:tgtEl>
                                          <p:spTgt spid="46"/>
                                        </p:tgtEl>
                                        <p:attrNameLst>
                                          <p:attrName>ppt_y</p:attrName>
                                        </p:attrNameLst>
                                      </p:cBhvr>
                                      <p:tavLst>
                                        <p:tav tm="0">
                                          <p:val>
                                            <p:strVal val="#ppt_y"/>
                                          </p:val>
                                        </p:tav>
                                        <p:tav tm="100000">
                                          <p:val>
                                            <p:strVal val="#ppt_y"/>
                                          </p:val>
                                        </p:tav>
                                      </p:tavLst>
                                    </p:anim>
                                    <p:anim calcmode="lin" valueType="num">
                                      <p:cBhvr>
                                        <p:cTn id="196" dur="500" fill="hold"/>
                                        <p:tgtEl>
                                          <p:spTgt spid="46"/>
                                        </p:tgtEl>
                                        <p:attrNameLst>
                                          <p:attrName>ppt_w</p:attrName>
                                        </p:attrNameLst>
                                      </p:cBhvr>
                                      <p:tavLst>
                                        <p:tav tm="0">
                                          <p:val>
                                            <p:fltVal val="0"/>
                                          </p:val>
                                        </p:tav>
                                        <p:tav tm="100000">
                                          <p:val>
                                            <p:strVal val="#ppt_w"/>
                                          </p:val>
                                        </p:tav>
                                      </p:tavLst>
                                    </p:anim>
                                    <p:anim calcmode="lin" valueType="num">
                                      <p:cBhvr>
                                        <p:cTn id="197" dur="500" fill="hold"/>
                                        <p:tgtEl>
                                          <p:spTgt spid="46"/>
                                        </p:tgtEl>
                                        <p:attrNameLst>
                                          <p:attrName>ppt_h</p:attrName>
                                        </p:attrNameLst>
                                      </p:cBhvr>
                                      <p:tavLst>
                                        <p:tav tm="0">
                                          <p:val>
                                            <p:strVal val="#ppt_h"/>
                                          </p:val>
                                        </p:tav>
                                        <p:tav tm="100000">
                                          <p:val>
                                            <p:strVal val="#ppt_h"/>
                                          </p:val>
                                        </p:tav>
                                      </p:tavLst>
                                    </p:anim>
                                  </p:childTnLst>
                                </p:cTn>
                              </p:par>
                            </p:childTnLst>
                          </p:cTn>
                        </p:par>
                        <p:par>
                          <p:cTn id="198" fill="hold">
                            <p:stCondLst>
                              <p:cond delay="1000"/>
                            </p:stCondLst>
                            <p:childTnLst>
                              <p:par>
                                <p:cTn id="199" presetID="17" presetClass="entr" presetSubtype="4" fill="hold" grpId="0" nodeType="afterEffect">
                                  <p:stCondLst>
                                    <p:cond delay="0"/>
                                  </p:stCondLst>
                                  <p:childTnLst>
                                    <p:set>
                                      <p:cBhvr>
                                        <p:cTn id="200" dur="1" fill="hold">
                                          <p:stCondLst>
                                            <p:cond delay="0"/>
                                          </p:stCondLst>
                                        </p:cTn>
                                        <p:tgtEl>
                                          <p:spTgt spid="47"/>
                                        </p:tgtEl>
                                        <p:attrNameLst>
                                          <p:attrName>style.visibility</p:attrName>
                                        </p:attrNameLst>
                                      </p:cBhvr>
                                      <p:to>
                                        <p:strVal val="visible"/>
                                      </p:to>
                                    </p:set>
                                    <p:anim calcmode="lin" valueType="num">
                                      <p:cBhvr>
                                        <p:cTn id="201" dur="500" fill="hold"/>
                                        <p:tgtEl>
                                          <p:spTgt spid="47"/>
                                        </p:tgtEl>
                                        <p:attrNameLst>
                                          <p:attrName>ppt_x</p:attrName>
                                        </p:attrNameLst>
                                      </p:cBhvr>
                                      <p:tavLst>
                                        <p:tav tm="0">
                                          <p:val>
                                            <p:strVal val="#ppt_x"/>
                                          </p:val>
                                        </p:tav>
                                        <p:tav tm="100000">
                                          <p:val>
                                            <p:strVal val="#ppt_x"/>
                                          </p:val>
                                        </p:tav>
                                      </p:tavLst>
                                    </p:anim>
                                    <p:anim calcmode="lin" valueType="num">
                                      <p:cBhvr>
                                        <p:cTn id="202" dur="500" fill="hold"/>
                                        <p:tgtEl>
                                          <p:spTgt spid="47"/>
                                        </p:tgtEl>
                                        <p:attrNameLst>
                                          <p:attrName>ppt_y</p:attrName>
                                        </p:attrNameLst>
                                      </p:cBhvr>
                                      <p:tavLst>
                                        <p:tav tm="0">
                                          <p:val>
                                            <p:strVal val="#ppt_y+#ppt_h/2"/>
                                          </p:val>
                                        </p:tav>
                                        <p:tav tm="100000">
                                          <p:val>
                                            <p:strVal val="#ppt_y"/>
                                          </p:val>
                                        </p:tav>
                                      </p:tavLst>
                                    </p:anim>
                                    <p:anim calcmode="lin" valueType="num">
                                      <p:cBhvr>
                                        <p:cTn id="203" dur="500" fill="hold"/>
                                        <p:tgtEl>
                                          <p:spTgt spid="47"/>
                                        </p:tgtEl>
                                        <p:attrNameLst>
                                          <p:attrName>ppt_w</p:attrName>
                                        </p:attrNameLst>
                                      </p:cBhvr>
                                      <p:tavLst>
                                        <p:tav tm="0">
                                          <p:val>
                                            <p:strVal val="#ppt_w"/>
                                          </p:val>
                                        </p:tav>
                                        <p:tav tm="100000">
                                          <p:val>
                                            <p:strVal val="#ppt_w"/>
                                          </p:val>
                                        </p:tav>
                                      </p:tavLst>
                                    </p:anim>
                                    <p:anim calcmode="lin" valueType="num">
                                      <p:cBhvr>
                                        <p:cTn id="204" dur="500" fill="hold"/>
                                        <p:tgtEl>
                                          <p:spTgt spid="47"/>
                                        </p:tgtEl>
                                        <p:attrNameLst>
                                          <p:attrName>ppt_h</p:attrName>
                                        </p:attrNameLst>
                                      </p:cBhvr>
                                      <p:tavLst>
                                        <p:tav tm="0">
                                          <p:val>
                                            <p:fltVal val="0"/>
                                          </p:val>
                                        </p:tav>
                                        <p:tav tm="100000">
                                          <p:val>
                                            <p:strVal val="#ppt_h"/>
                                          </p:val>
                                        </p:tav>
                                      </p:tavLst>
                                    </p:anim>
                                  </p:childTnLst>
                                </p:cTn>
                              </p:par>
                            </p:childTnLst>
                          </p:cTn>
                        </p:par>
                        <p:par>
                          <p:cTn id="205" fill="hold">
                            <p:stCondLst>
                              <p:cond delay="1500"/>
                            </p:stCondLst>
                            <p:childTnLst>
                              <p:par>
                                <p:cTn id="206" presetID="17" presetClass="entr" presetSubtype="2" fill="hold" grpId="0" nodeType="afterEffect">
                                  <p:stCondLst>
                                    <p:cond delay="0"/>
                                  </p:stCondLst>
                                  <p:childTnLst>
                                    <p:set>
                                      <p:cBhvr>
                                        <p:cTn id="207" dur="1" fill="hold">
                                          <p:stCondLst>
                                            <p:cond delay="0"/>
                                          </p:stCondLst>
                                        </p:cTn>
                                        <p:tgtEl>
                                          <p:spTgt spid="48"/>
                                        </p:tgtEl>
                                        <p:attrNameLst>
                                          <p:attrName>style.visibility</p:attrName>
                                        </p:attrNameLst>
                                      </p:cBhvr>
                                      <p:to>
                                        <p:strVal val="visible"/>
                                      </p:to>
                                    </p:set>
                                    <p:anim calcmode="lin" valueType="num">
                                      <p:cBhvr>
                                        <p:cTn id="208" dur="500" fill="hold"/>
                                        <p:tgtEl>
                                          <p:spTgt spid="48"/>
                                        </p:tgtEl>
                                        <p:attrNameLst>
                                          <p:attrName>ppt_x</p:attrName>
                                        </p:attrNameLst>
                                      </p:cBhvr>
                                      <p:tavLst>
                                        <p:tav tm="0">
                                          <p:val>
                                            <p:strVal val="#ppt_x+#ppt_w/2"/>
                                          </p:val>
                                        </p:tav>
                                        <p:tav tm="100000">
                                          <p:val>
                                            <p:strVal val="#ppt_x"/>
                                          </p:val>
                                        </p:tav>
                                      </p:tavLst>
                                    </p:anim>
                                    <p:anim calcmode="lin" valueType="num">
                                      <p:cBhvr>
                                        <p:cTn id="209" dur="500" fill="hold"/>
                                        <p:tgtEl>
                                          <p:spTgt spid="48"/>
                                        </p:tgtEl>
                                        <p:attrNameLst>
                                          <p:attrName>ppt_y</p:attrName>
                                        </p:attrNameLst>
                                      </p:cBhvr>
                                      <p:tavLst>
                                        <p:tav tm="0">
                                          <p:val>
                                            <p:strVal val="#ppt_y"/>
                                          </p:val>
                                        </p:tav>
                                        <p:tav tm="100000">
                                          <p:val>
                                            <p:strVal val="#ppt_y"/>
                                          </p:val>
                                        </p:tav>
                                      </p:tavLst>
                                    </p:anim>
                                    <p:anim calcmode="lin" valueType="num">
                                      <p:cBhvr>
                                        <p:cTn id="210" dur="500" fill="hold"/>
                                        <p:tgtEl>
                                          <p:spTgt spid="48"/>
                                        </p:tgtEl>
                                        <p:attrNameLst>
                                          <p:attrName>ppt_w</p:attrName>
                                        </p:attrNameLst>
                                      </p:cBhvr>
                                      <p:tavLst>
                                        <p:tav tm="0">
                                          <p:val>
                                            <p:fltVal val="0"/>
                                          </p:val>
                                        </p:tav>
                                        <p:tav tm="100000">
                                          <p:val>
                                            <p:strVal val="#ppt_w"/>
                                          </p:val>
                                        </p:tav>
                                      </p:tavLst>
                                    </p:anim>
                                    <p:anim calcmode="lin" valueType="num">
                                      <p:cBhvr>
                                        <p:cTn id="211" dur="500" fill="hold"/>
                                        <p:tgtEl>
                                          <p:spTgt spid="48"/>
                                        </p:tgtEl>
                                        <p:attrNameLst>
                                          <p:attrName>ppt_h</p:attrName>
                                        </p:attrNameLst>
                                      </p:cBhvr>
                                      <p:tavLst>
                                        <p:tav tm="0">
                                          <p:val>
                                            <p:strVal val="#ppt_h"/>
                                          </p:val>
                                        </p:tav>
                                        <p:tav tm="100000">
                                          <p:val>
                                            <p:strVal val="#ppt_h"/>
                                          </p:val>
                                        </p:tav>
                                      </p:tavLst>
                                    </p:anim>
                                  </p:childTnLst>
                                </p:cTn>
                              </p:par>
                            </p:childTnLst>
                          </p:cTn>
                        </p:par>
                        <p:par>
                          <p:cTn id="212" fill="hold">
                            <p:stCondLst>
                              <p:cond delay="2000"/>
                            </p:stCondLst>
                            <p:childTnLst>
                              <p:par>
                                <p:cTn id="213" presetID="17" presetClass="entr" presetSubtype="1" fill="hold" grpId="0" nodeType="afterEffect">
                                  <p:stCondLst>
                                    <p:cond delay="0"/>
                                  </p:stCondLst>
                                  <p:childTnLst>
                                    <p:set>
                                      <p:cBhvr>
                                        <p:cTn id="214" dur="1" fill="hold">
                                          <p:stCondLst>
                                            <p:cond delay="0"/>
                                          </p:stCondLst>
                                        </p:cTn>
                                        <p:tgtEl>
                                          <p:spTgt spid="49"/>
                                        </p:tgtEl>
                                        <p:attrNameLst>
                                          <p:attrName>style.visibility</p:attrName>
                                        </p:attrNameLst>
                                      </p:cBhvr>
                                      <p:to>
                                        <p:strVal val="visible"/>
                                      </p:to>
                                    </p:set>
                                    <p:anim calcmode="lin" valueType="num">
                                      <p:cBhvr>
                                        <p:cTn id="215" dur="500" fill="hold"/>
                                        <p:tgtEl>
                                          <p:spTgt spid="49"/>
                                        </p:tgtEl>
                                        <p:attrNameLst>
                                          <p:attrName>ppt_x</p:attrName>
                                        </p:attrNameLst>
                                      </p:cBhvr>
                                      <p:tavLst>
                                        <p:tav tm="0">
                                          <p:val>
                                            <p:strVal val="#ppt_x"/>
                                          </p:val>
                                        </p:tav>
                                        <p:tav tm="100000">
                                          <p:val>
                                            <p:strVal val="#ppt_x"/>
                                          </p:val>
                                        </p:tav>
                                      </p:tavLst>
                                    </p:anim>
                                    <p:anim calcmode="lin" valueType="num">
                                      <p:cBhvr>
                                        <p:cTn id="216" dur="500" fill="hold"/>
                                        <p:tgtEl>
                                          <p:spTgt spid="49"/>
                                        </p:tgtEl>
                                        <p:attrNameLst>
                                          <p:attrName>ppt_y</p:attrName>
                                        </p:attrNameLst>
                                      </p:cBhvr>
                                      <p:tavLst>
                                        <p:tav tm="0">
                                          <p:val>
                                            <p:strVal val="#ppt_y-#ppt_h/2"/>
                                          </p:val>
                                        </p:tav>
                                        <p:tav tm="100000">
                                          <p:val>
                                            <p:strVal val="#ppt_y"/>
                                          </p:val>
                                        </p:tav>
                                      </p:tavLst>
                                    </p:anim>
                                    <p:anim calcmode="lin" valueType="num">
                                      <p:cBhvr>
                                        <p:cTn id="217" dur="500" fill="hold"/>
                                        <p:tgtEl>
                                          <p:spTgt spid="49"/>
                                        </p:tgtEl>
                                        <p:attrNameLst>
                                          <p:attrName>ppt_w</p:attrName>
                                        </p:attrNameLst>
                                      </p:cBhvr>
                                      <p:tavLst>
                                        <p:tav tm="0">
                                          <p:val>
                                            <p:strVal val="#ppt_w"/>
                                          </p:val>
                                        </p:tav>
                                        <p:tav tm="100000">
                                          <p:val>
                                            <p:strVal val="#ppt_w"/>
                                          </p:val>
                                        </p:tav>
                                      </p:tavLst>
                                    </p:anim>
                                    <p:anim calcmode="lin" valueType="num">
                                      <p:cBhvr>
                                        <p:cTn id="218" dur="500" fill="hold"/>
                                        <p:tgtEl>
                                          <p:spTgt spid="49"/>
                                        </p:tgtEl>
                                        <p:attrNameLst>
                                          <p:attrName>ppt_h</p:attrName>
                                        </p:attrNameLst>
                                      </p:cBhvr>
                                      <p:tavLst>
                                        <p:tav tm="0">
                                          <p:val>
                                            <p:fltVal val="0"/>
                                          </p:val>
                                        </p:tav>
                                        <p:tav tm="100000">
                                          <p:val>
                                            <p:strVal val="#ppt_h"/>
                                          </p:val>
                                        </p:tav>
                                      </p:tavLst>
                                    </p:anim>
                                  </p:childTnLst>
                                </p:cTn>
                              </p:par>
                            </p:childTnLst>
                          </p:cTn>
                        </p:par>
                        <p:par>
                          <p:cTn id="219" fill="hold">
                            <p:stCondLst>
                              <p:cond delay="2500"/>
                            </p:stCondLst>
                            <p:childTnLst>
                              <p:par>
                                <p:cTn id="220" presetID="17" presetClass="entr" presetSubtype="8" fill="hold" grpId="0" nodeType="afterEffect">
                                  <p:stCondLst>
                                    <p:cond delay="0"/>
                                  </p:stCondLst>
                                  <p:childTnLst>
                                    <p:set>
                                      <p:cBhvr>
                                        <p:cTn id="221" dur="1" fill="hold">
                                          <p:stCondLst>
                                            <p:cond delay="0"/>
                                          </p:stCondLst>
                                        </p:cTn>
                                        <p:tgtEl>
                                          <p:spTgt spid="53"/>
                                        </p:tgtEl>
                                        <p:attrNameLst>
                                          <p:attrName>style.visibility</p:attrName>
                                        </p:attrNameLst>
                                      </p:cBhvr>
                                      <p:to>
                                        <p:strVal val="visible"/>
                                      </p:to>
                                    </p:set>
                                    <p:anim calcmode="lin" valueType="num">
                                      <p:cBhvr>
                                        <p:cTn id="222" dur="500" fill="hold"/>
                                        <p:tgtEl>
                                          <p:spTgt spid="53"/>
                                        </p:tgtEl>
                                        <p:attrNameLst>
                                          <p:attrName>ppt_x</p:attrName>
                                        </p:attrNameLst>
                                      </p:cBhvr>
                                      <p:tavLst>
                                        <p:tav tm="0">
                                          <p:val>
                                            <p:strVal val="#ppt_x-#ppt_w/2"/>
                                          </p:val>
                                        </p:tav>
                                        <p:tav tm="100000">
                                          <p:val>
                                            <p:strVal val="#ppt_x"/>
                                          </p:val>
                                        </p:tav>
                                      </p:tavLst>
                                    </p:anim>
                                    <p:anim calcmode="lin" valueType="num">
                                      <p:cBhvr>
                                        <p:cTn id="223" dur="500" fill="hold"/>
                                        <p:tgtEl>
                                          <p:spTgt spid="53"/>
                                        </p:tgtEl>
                                        <p:attrNameLst>
                                          <p:attrName>ppt_y</p:attrName>
                                        </p:attrNameLst>
                                      </p:cBhvr>
                                      <p:tavLst>
                                        <p:tav tm="0">
                                          <p:val>
                                            <p:strVal val="#ppt_y"/>
                                          </p:val>
                                        </p:tav>
                                        <p:tav tm="100000">
                                          <p:val>
                                            <p:strVal val="#ppt_y"/>
                                          </p:val>
                                        </p:tav>
                                      </p:tavLst>
                                    </p:anim>
                                    <p:anim calcmode="lin" valueType="num">
                                      <p:cBhvr>
                                        <p:cTn id="224" dur="500" fill="hold"/>
                                        <p:tgtEl>
                                          <p:spTgt spid="53"/>
                                        </p:tgtEl>
                                        <p:attrNameLst>
                                          <p:attrName>ppt_w</p:attrName>
                                        </p:attrNameLst>
                                      </p:cBhvr>
                                      <p:tavLst>
                                        <p:tav tm="0">
                                          <p:val>
                                            <p:fltVal val="0"/>
                                          </p:val>
                                        </p:tav>
                                        <p:tav tm="100000">
                                          <p:val>
                                            <p:strVal val="#ppt_w"/>
                                          </p:val>
                                        </p:tav>
                                      </p:tavLst>
                                    </p:anim>
                                    <p:anim calcmode="lin" valueType="num">
                                      <p:cBhvr>
                                        <p:cTn id="225" dur="500" fill="hold"/>
                                        <p:tgtEl>
                                          <p:spTgt spid="53"/>
                                        </p:tgtEl>
                                        <p:attrNameLst>
                                          <p:attrName>ppt_h</p:attrName>
                                        </p:attrNameLst>
                                      </p:cBhvr>
                                      <p:tavLst>
                                        <p:tav tm="0">
                                          <p:val>
                                            <p:strVal val="#ppt_h"/>
                                          </p:val>
                                        </p:tav>
                                        <p:tav tm="100000">
                                          <p:val>
                                            <p:strVal val="#ppt_h"/>
                                          </p:val>
                                        </p:tav>
                                      </p:tavLst>
                                    </p:anim>
                                  </p:childTnLst>
                                </p:cTn>
                              </p:par>
                            </p:childTnLst>
                          </p:cTn>
                        </p:par>
                        <p:par>
                          <p:cTn id="226" fill="hold">
                            <p:stCondLst>
                              <p:cond delay="3000"/>
                            </p:stCondLst>
                            <p:childTnLst>
                              <p:par>
                                <p:cTn id="227" presetID="1" presetClass="entr" presetSubtype="0" fill="hold" grpId="0" nodeType="afterEffect">
                                  <p:stCondLst>
                                    <p:cond delay="0"/>
                                  </p:stCondLst>
                                  <p:childTnLst>
                                    <p:set>
                                      <p:cBhvr>
                                        <p:cTn id="228" dur="1" fill="hold">
                                          <p:stCondLst>
                                            <p:cond delay="499"/>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animBg="1"/>
      <p:bldP spid="29" grpId="0" animBg="1"/>
      <p:bldP spid="30" grpId="0" animBg="1"/>
      <p:bldP spid="31" grpId="0" animBg="1"/>
      <p:bldP spid="32" grpId="0" animBg="1"/>
      <p:bldP spid="33" grpId="0" animBg="1"/>
      <p:bldP spid="34" grpId="0" animBg="1"/>
      <p:bldP spid="35"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2" grpId="0" animBg="1"/>
      <p:bldP spid="53" grpId="0" animBg="1"/>
      <p:bldP spid="54" grpId="0" animBg="1"/>
      <p:bldP spid="55"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50" grpId="0" animBg="1"/>
      <p:bldP spid="51" grpId="0" animBg="1"/>
      <p:bldP spid="6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661" y="1091821"/>
            <a:ext cx="7632700" cy="503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2"/>
          <p:cNvSpPr>
            <a:spLocks noGrp="1" noChangeArrowheads="1"/>
          </p:cNvSpPr>
          <p:nvPr>
            <p:ph type="title"/>
          </p:nvPr>
        </p:nvSpPr>
        <p:spPr/>
        <p:txBody>
          <a:bodyPr/>
          <a:lstStyle/>
          <a:p>
            <a:pPr eaLnBrk="1" hangingPunct="1"/>
            <a:r>
              <a:rPr lang="en-US" altLang="zh-TW"/>
              <a:t>Full Datapath</a:t>
            </a:r>
            <a:endParaRPr lang="en-AU" altLang="zh-TW">
              <a:ea typeface="新細明體" panose="02020500000000000000" pitchFamily="18" charset="-120"/>
            </a:endParaRPr>
          </a:p>
        </p:txBody>
      </p:sp>
      <p:sp>
        <p:nvSpPr>
          <p:cNvPr id="2" name="文字方塊 1"/>
          <p:cNvSpPr txBox="1"/>
          <p:nvPr/>
        </p:nvSpPr>
        <p:spPr>
          <a:xfrm>
            <a:off x="475185" y="5658946"/>
            <a:ext cx="1229824" cy="461665"/>
          </a:xfrm>
          <a:prstGeom prst="rect">
            <a:avLst/>
          </a:prstGeom>
          <a:noFill/>
        </p:spPr>
        <p:txBody>
          <a:bodyPr wrap="none" rtlCol="0">
            <a:spAutoFit/>
          </a:bodyPr>
          <a:lstStyle/>
          <a:p>
            <a:pPr marL="0"/>
            <a:r>
              <a:rPr lang="en-US" altLang="zh-TW" dirty="0">
                <a:latin typeface="+mn-lt"/>
              </a:rPr>
              <a:t>Fig. 4.11</a:t>
            </a:r>
            <a:endParaRPr lang="zh-TW" altLang="en-US" dirty="0">
              <a:latin typeface="+mn-lt"/>
            </a:endParaRPr>
          </a:p>
        </p:txBody>
      </p:sp>
      <p:sp>
        <p:nvSpPr>
          <p:cNvPr id="3" name="圓角矩形 2"/>
          <p:cNvSpPr/>
          <p:nvPr/>
        </p:nvSpPr>
        <p:spPr bwMode="auto">
          <a:xfrm>
            <a:off x="6731000" y="1124744"/>
            <a:ext cx="2305496" cy="2049147"/>
          </a:xfrm>
          <a:prstGeom prst="roundRect">
            <a:avLst>
              <a:gd name="adj" fmla="val 9416"/>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eaLnBrk="1" hangingPunct="1">
              <a:lnSpc>
                <a:spcPts val="2200"/>
              </a:lnSpc>
            </a:pPr>
            <a:r>
              <a:rPr lang="en-US" altLang="zh-TW" sz="2000" b="1" i="1" dirty="0">
                <a:solidFill>
                  <a:srgbClr val="FF0000"/>
                </a:solidFill>
                <a:latin typeface="+mn-lt"/>
              </a:rPr>
              <a:t>CPI = 1</a:t>
            </a:r>
          </a:p>
          <a:p>
            <a:pPr eaLnBrk="1" hangingPunct="1">
              <a:lnSpc>
                <a:spcPts val="2200"/>
              </a:lnSpc>
            </a:pPr>
            <a:r>
              <a:rPr lang="en-US" altLang="zh-TW" sz="2000" i="1" dirty="0">
                <a:latin typeface="+mn-lt"/>
              </a:rPr>
              <a:t>State elements:</a:t>
            </a:r>
          </a:p>
          <a:p>
            <a:pPr eaLnBrk="1" hangingPunct="1">
              <a:lnSpc>
                <a:spcPts val="2200"/>
              </a:lnSpc>
            </a:pPr>
            <a:r>
              <a:rPr lang="en-US" altLang="zh-TW" sz="2000" i="1" dirty="0">
                <a:latin typeface="+mn-lt"/>
              </a:rPr>
              <a:t>PC, registers, mem. (if they are written into, else act as combinational elements)</a:t>
            </a:r>
            <a:endParaRPr lang="zh-TW" altLang="en-US" sz="2000" i="1" dirty="0">
              <a:latin typeface="+mn-lt"/>
            </a:endParaRPr>
          </a:p>
        </p:txBody>
      </p:sp>
      <p:sp>
        <p:nvSpPr>
          <p:cNvPr id="4" name="橢圓 3"/>
          <p:cNvSpPr/>
          <p:nvPr/>
        </p:nvSpPr>
        <p:spPr bwMode="auto">
          <a:xfrm>
            <a:off x="262385" y="2780928"/>
            <a:ext cx="493192" cy="1080120"/>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5" name="投影片編號版面配置區 4"/>
          <p:cNvSpPr>
            <a:spLocks noGrp="1"/>
          </p:cNvSpPr>
          <p:nvPr>
            <p:ph type="sldNum" sz="quarter" idx="11"/>
          </p:nvPr>
        </p:nvSpPr>
        <p:spPr/>
        <p:txBody>
          <a:bodyPr/>
          <a:lstStyle/>
          <a:p>
            <a:fld id="{27E26518-2301-4288-8958-BDA5B1B754F8}" type="slidenum">
              <a:rPr lang="zh-TW" altLang="en-US" smtClean="0"/>
              <a:pPr/>
              <a:t>34</a:t>
            </a:fld>
            <a:endParaRPr lang="zh-TW" altLang="zh-TW"/>
          </a:p>
        </p:txBody>
      </p:sp>
      <p:grpSp>
        <p:nvGrpSpPr>
          <p:cNvPr id="10" name="群組 9"/>
          <p:cNvGrpSpPr/>
          <p:nvPr/>
        </p:nvGrpSpPr>
        <p:grpSpPr>
          <a:xfrm>
            <a:off x="5652121" y="3396747"/>
            <a:ext cx="1857442" cy="1904462"/>
            <a:chOff x="5580112" y="3304357"/>
            <a:chExt cx="2073258" cy="1996852"/>
          </a:xfrm>
        </p:grpSpPr>
        <p:sp>
          <p:nvSpPr>
            <p:cNvPr id="9" name="橢圓 8"/>
            <p:cNvSpPr/>
            <p:nvPr/>
          </p:nvSpPr>
          <p:spPr bwMode="auto">
            <a:xfrm>
              <a:off x="5580112" y="3304357"/>
              <a:ext cx="1728192" cy="1996852"/>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文字方塊 5"/>
            <p:cNvSpPr txBox="1"/>
            <p:nvPr/>
          </p:nvSpPr>
          <p:spPr>
            <a:xfrm>
              <a:off x="7132339" y="4710335"/>
              <a:ext cx="521031" cy="484061"/>
            </a:xfrm>
            <a:prstGeom prst="rect">
              <a:avLst/>
            </a:prstGeom>
            <a:noFill/>
          </p:spPr>
          <p:txBody>
            <a:bodyPr wrap="none" rtlCol="0">
              <a:spAutoFit/>
            </a:bodyPr>
            <a:lstStyle/>
            <a:p>
              <a:pPr marL="0"/>
              <a:r>
                <a:rPr lang="en-US" altLang="zh-TW" dirty="0" err="1">
                  <a:solidFill>
                    <a:srgbClr val="FF0000"/>
                  </a:solidFill>
                  <a:latin typeface="+mn-lt"/>
                </a:rPr>
                <a:t>sd</a:t>
              </a:r>
              <a:endParaRPr lang="zh-TW" altLang="en-US" dirty="0">
                <a:solidFill>
                  <a:srgbClr val="FF0000"/>
                </a:solidFill>
                <a:latin typeface="+mn-lt"/>
              </a:endParaRPr>
            </a:p>
          </p:txBody>
        </p:sp>
      </p:grpSp>
      <p:grpSp>
        <p:nvGrpSpPr>
          <p:cNvPr id="8" name="群組 7"/>
          <p:cNvGrpSpPr/>
          <p:nvPr/>
        </p:nvGrpSpPr>
        <p:grpSpPr>
          <a:xfrm>
            <a:off x="2051721" y="2780928"/>
            <a:ext cx="2966286" cy="2304256"/>
            <a:chOff x="2195736" y="2780928"/>
            <a:chExt cx="2966286" cy="2304256"/>
          </a:xfrm>
        </p:grpSpPr>
        <p:sp>
          <p:nvSpPr>
            <p:cNvPr id="7" name="橢圓 6"/>
            <p:cNvSpPr/>
            <p:nvPr/>
          </p:nvSpPr>
          <p:spPr bwMode="auto">
            <a:xfrm>
              <a:off x="2195736" y="2780928"/>
              <a:ext cx="1944216" cy="2160240"/>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1" name="文字方塊 10"/>
            <p:cNvSpPr txBox="1"/>
            <p:nvPr/>
          </p:nvSpPr>
          <p:spPr>
            <a:xfrm>
              <a:off x="3779912" y="4623519"/>
              <a:ext cx="1382110" cy="461665"/>
            </a:xfrm>
            <a:prstGeom prst="rect">
              <a:avLst/>
            </a:prstGeom>
            <a:noFill/>
          </p:spPr>
          <p:txBody>
            <a:bodyPr wrap="none" rtlCol="0">
              <a:spAutoFit/>
            </a:bodyPr>
            <a:lstStyle/>
            <a:p>
              <a:pPr marL="0"/>
              <a:r>
                <a:rPr lang="en-US" altLang="zh-TW" dirty="0">
                  <a:solidFill>
                    <a:srgbClr val="FF0000"/>
                  </a:solidFill>
                  <a:latin typeface="+mn-lt"/>
                </a:rPr>
                <a:t>R-type, </a:t>
              </a:r>
              <a:r>
                <a:rPr lang="en-US" altLang="zh-TW" dirty="0" err="1">
                  <a:solidFill>
                    <a:srgbClr val="FF0000"/>
                  </a:solidFill>
                  <a:latin typeface="+mn-lt"/>
                </a:rPr>
                <a:t>ld</a:t>
              </a:r>
              <a:endParaRPr lang="zh-TW" altLang="en-US" dirty="0">
                <a:solidFill>
                  <a:srgbClr val="FF0000"/>
                </a:solidFill>
                <a:latin typeface="+mn-lt"/>
              </a:endParaRPr>
            </a:p>
          </p:txBody>
        </p:sp>
      </p:grpSp>
      <p:sp>
        <p:nvSpPr>
          <p:cNvPr id="12" name="圓角矩形 11"/>
          <p:cNvSpPr/>
          <p:nvPr/>
        </p:nvSpPr>
        <p:spPr bwMode="auto">
          <a:xfrm>
            <a:off x="179512" y="4623519"/>
            <a:ext cx="1525145" cy="548481"/>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2 memories</a:t>
            </a:r>
            <a:endParaRPr lang="zh-TW" altLang="en-US" sz="2000" i="1" dirty="0">
              <a:latin typeface="+mn-lt"/>
            </a:endParaRPr>
          </a:p>
        </p:txBody>
      </p:sp>
      <p:sp>
        <p:nvSpPr>
          <p:cNvPr id="16" name="Rectangle 2"/>
          <p:cNvSpPr>
            <a:spLocks noChangeArrowheads="1"/>
          </p:cNvSpPr>
          <p:nvPr/>
        </p:nvSpPr>
        <p:spPr bwMode="auto">
          <a:xfrm>
            <a:off x="5148065" y="3140968"/>
            <a:ext cx="99879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dirty="0" err="1">
                <a:solidFill>
                  <a:srgbClr val="0000FF"/>
                </a:solidFill>
                <a:latin typeface="+mn-lt"/>
              </a:rPr>
              <a:t>ALUctr</a:t>
            </a:r>
            <a:endParaRPr lang="en-US" altLang="zh-TW" sz="1800" dirty="0">
              <a:solidFill>
                <a:srgbClr val="0000FF"/>
              </a:solidFill>
              <a:latin typeface="+mn-lt"/>
            </a:endParaRPr>
          </a:p>
        </p:txBody>
      </p:sp>
      <p:cxnSp>
        <p:nvCxnSpPr>
          <p:cNvPr id="17" name="直線接點 16"/>
          <p:cNvCxnSpPr/>
          <p:nvPr/>
        </p:nvCxnSpPr>
        <p:spPr bwMode="auto">
          <a:xfrm flipV="1">
            <a:off x="5715196" y="2420888"/>
            <a:ext cx="512988" cy="126677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8" name="文字方塊 17"/>
          <p:cNvSpPr txBox="1"/>
          <p:nvPr/>
        </p:nvSpPr>
        <p:spPr>
          <a:xfrm>
            <a:off x="5652120" y="3517982"/>
            <a:ext cx="298480" cy="338554"/>
          </a:xfrm>
          <a:prstGeom prst="rect">
            <a:avLst/>
          </a:prstGeom>
          <a:noFill/>
        </p:spPr>
        <p:txBody>
          <a:bodyPr wrap="none" rtlCol="0">
            <a:spAutoFit/>
          </a:bodyPr>
          <a:lstStyle/>
          <a:p>
            <a:pPr marL="0"/>
            <a:r>
              <a:rPr lang="en-US" altLang="zh-TW" sz="1600" b="1" dirty="0">
                <a:solidFill>
                  <a:srgbClr val="FF0000"/>
                </a:solidFill>
                <a:latin typeface="+mn-lt"/>
              </a:rPr>
              <a:t>X</a:t>
            </a:r>
            <a:endParaRPr lang="zh-TW" altLang="en-US" sz="1600" b="1" dirty="0">
              <a:solidFill>
                <a:srgbClr val="FF0000"/>
              </a:solidFill>
              <a:latin typeface="+mn-lt"/>
            </a:endParaRPr>
          </a:p>
        </p:txBody>
      </p:sp>
    </p:spTree>
    <p:extLst>
      <p:ext uri="{BB962C8B-B14F-4D97-AF65-F5344CB8AC3E}">
        <p14:creationId xmlns:p14="http://schemas.microsoft.com/office/powerpoint/2010/main" val="320198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44496" y="1341280"/>
            <a:ext cx="8892000" cy="46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35" name="Rectangle 3"/>
          <p:cNvSpPr>
            <a:spLocks noGrp="1" noChangeArrowheads="1"/>
          </p:cNvSpPr>
          <p:nvPr>
            <p:ph type="title"/>
          </p:nvPr>
        </p:nvSpPr>
        <p:spPr/>
        <p:txBody>
          <a:bodyPr/>
          <a:lstStyle/>
          <a:p>
            <a:r>
              <a:rPr lang="en-US" altLang="zh-TW" dirty="0"/>
              <a:t>Data Flow for </a:t>
            </a:r>
            <a:r>
              <a:rPr lang="en-US" altLang="zh-TW" dirty="0">
                <a:latin typeface="Courier New" panose="02070309020205020404" pitchFamily="49" charset="0"/>
              </a:rPr>
              <a:t>add</a:t>
            </a:r>
            <a:r>
              <a:rPr lang="en-US" altLang="zh-TW" dirty="0"/>
              <a:t> During the Cycle</a:t>
            </a:r>
          </a:p>
        </p:txBody>
      </p:sp>
      <p:sp>
        <p:nvSpPr>
          <p:cNvPr id="376838" name="Text Box 6"/>
          <p:cNvSpPr txBox="1">
            <a:spLocks noChangeArrowheads="1"/>
          </p:cNvSpPr>
          <p:nvPr/>
        </p:nvSpPr>
        <p:spPr bwMode="auto">
          <a:xfrm rot="5400000" flipH="1">
            <a:off x="-77059" y="3293924"/>
            <a:ext cx="1201615" cy="319639"/>
          </a:xfrm>
          <a:prstGeom prst="rect">
            <a:avLst/>
          </a:prstGeom>
          <a:noFill/>
          <a:ln w="12700">
            <a:noFill/>
            <a:prstDash val="sysDot"/>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77" b="1" dirty="0">
                <a:solidFill>
                  <a:srgbClr val="0000FF"/>
                </a:solidFill>
                <a:latin typeface="Courier New" panose="02070309020205020404" pitchFamily="49" charset="0"/>
              </a:rPr>
              <a:t>100..000</a:t>
            </a:r>
            <a:endParaRPr lang="zh-TW" altLang="en-US" sz="1662" dirty="0">
              <a:solidFill>
                <a:srgbClr val="0000FF"/>
              </a:solidFill>
              <a:latin typeface="Arial" panose="020B0604020202020204" pitchFamily="34" charset="0"/>
            </a:endParaRPr>
          </a:p>
        </p:txBody>
      </p:sp>
      <p:sp>
        <p:nvSpPr>
          <p:cNvPr id="376839" name="Line 7"/>
          <p:cNvSpPr>
            <a:spLocks noChangeShapeType="1"/>
          </p:cNvSpPr>
          <p:nvPr/>
        </p:nvSpPr>
        <p:spPr bwMode="auto">
          <a:xfrm>
            <a:off x="685800" y="3380583"/>
            <a:ext cx="9144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0" name="Freeform 8"/>
          <p:cNvSpPr>
            <a:spLocks/>
          </p:cNvSpPr>
          <p:nvPr/>
        </p:nvSpPr>
        <p:spPr bwMode="auto">
          <a:xfrm>
            <a:off x="1600201" y="3861048"/>
            <a:ext cx="648000" cy="7326"/>
          </a:xfrm>
          <a:custGeom>
            <a:avLst/>
            <a:gdLst>
              <a:gd name="T0" fmla="*/ 637 w 637"/>
              <a:gd name="T1" fmla="*/ 5 h 5"/>
              <a:gd name="T2" fmla="*/ 0 w 637"/>
              <a:gd name="T3" fmla="*/ 0 h 5"/>
            </a:gdLst>
            <a:ahLst/>
            <a:cxnLst>
              <a:cxn ang="0">
                <a:pos x="T0" y="T1"/>
              </a:cxn>
              <a:cxn ang="0">
                <a:pos x="T2" y="T3"/>
              </a:cxn>
            </a:cxnLst>
            <a:rect l="0" t="0" r="r" b="b"/>
            <a:pathLst>
              <a:path w="637" h="5">
                <a:moveTo>
                  <a:pt x="637" y="5"/>
                </a:moveTo>
                <a:lnTo>
                  <a:pt x="0" y="0"/>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1" name="Line 9"/>
          <p:cNvSpPr>
            <a:spLocks noChangeShapeType="1"/>
          </p:cNvSpPr>
          <p:nvPr/>
        </p:nvSpPr>
        <p:spPr bwMode="auto">
          <a:xfrm>
            <a:off x="1600200" y="3380582"/>
            <a:ext cx="0" cy="468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2" name="Line 10"/>
          <p:cNvSpPr>
            <a:spLocks noChangeShapeType="1"/>
          </p:cNvSpPr>
          <p:nvPr/>
        </p:nvSpPr>
        <p:spPr bwMode="auto">
          <a:xfrm>
            <a:off x="838200" y="1736992"/>
            <a:ext cx="0" cy="162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3" name="Line 11"/>
          <p:cNvSpPr>
            <a:spLocks noChangeShapeType="1"/>
          </p:cNvSpPr>
          <p:nvPr/>
        </p:nvSpPr>
        <p:spPr bwMode="auto">
          <a:xfrm flipH="1">
            <a:off x="838200" y="1764000"/>
            <a:ext cx="756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4" name="Line 12"/>
          <p:cNvSpPr>
            <a:spLocks noChangeShapeType="1"/>
          </p:cNvSpPr>
          <p:nvPr/>
        </p:nvSpPr>
        <p:spPr bwMode="auto">
          <a:xfrm>
            <a:off x="2267744" y="3310244"/>
            <a:ext cx="0" cy="54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5" name="Line 13"/>
          <p:cNvSpPr>
            <a:spLocks noChangeShapeType="1"/>
          </p:cNvSpPr>
          <p:nvPr/>
        </p:nvSpPr>
        <p:spPr bwMode="auto">
          <a:xfrm flipH="1">
            <a:off x="2267744" y="3310245"/>
            <a:ext cx="68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6" name="Line 14"/>
          <p:cNvSpPr>
            <a:spLocks noChangeShapeType="1"/>
          </p:cNvSpPr>
          <p:nvPr/>
        </p:nvSpPr>
        <p:spPr bwMode="auto">
          <a:xfrm flipH="1">
            <a:off x="2267744" y="3717032"/>
            <a:ext cx="576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7" name="Freeform 15"/>
          <p:cNvSpPr>
            <a:spLocks/>
          </p:cNvSpPr>
          <p:nvPr/>
        </p:nvSpPr>
        <p:spPr bwMode="auto">
          <a:xfrm>
            <a:off x="1594200" y="1762799"/>
            <a:ext cx="385512" cy="325201"/>
          </a:xfrm>
          <a:custGeom>
            <a:avLst/>
            <a:gdLst>
              <a:gd name="T0" fmla="*/ 288 w 290"/>
              <a:gd name="T1" fmla="*/ 192 h 244"/>
              <a:gd name="T2" fmla="*/ 290 w 290"/>
              <a:gd name="T3" fmla="*/ 244 h 244"/>
              <a:gd name="T4" fmla="*/ 0 w 290"/>
              <a:gd name="T5" fmla="*/ 0 h 244"/>
            </a:gdLst>
            <a:ahLst/>
            <a:cxnLst>
              <a:cxn ang="0">
                <a:pos x="T0" y="T1"/>
              </a:cxn>
              <a:cxn ang="0">
                <a:pos x="T2" y="T3"/>
              </a:cxn>
              <a:cxn ang="0">
                <a:pos x="T4" y="T5"/>
              </a:cxn>
            </a:cxnLst>
            <a:rect l="0" t="0" r="r" b="b"/>
            <a:pathLst>
              <a:path w="290" h="244">
                <a:moveTo>
                  <a:pt x="288" y="192"/>
                </a:moveTo>
                <a:lnTo>
                  <a:pt x="290" y="244"/>
                </a:lnTo>
                <a:lnTo>
                  <a:pt x="0" y="0"/>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8" name="Freeform 16"/>
          <p:cNvSpPr>
            <a:spLocks/>
          </p:cNvSpPr>
          <p:nvPr/>
        </p:nvSpPr>
        <p:spPr bwMode="auto">
          <a:xfrm>
            <a:off x="1943840" y="2088000"/>
            <a:ext cx="1188000" cy="0"/>
          </a:xfrm>
          <a:custGeom>
            <a:avLst/>
            <a:gdLst>
              <a:gd name="T0" fmla="*/ 1542 w 1542"/>
              <a:gd name="T1" fmla="*/ 0 h 4"/>
              <a:gd name="T2" fmla="*/ 0 w 1542"/>
              <a:gd name="T3" fmla="*/ 4 h 4"/>
            </a:gdLst>
            <a:ahLst/>
            <a:cxnLst>
              <a:cxn ang="0">
                <a:pos x="T0" y="T1"/>
              </a:cxn>
              <a:cxn ang="0">
                <a:pos x="T2" y="T3"/>
              </a:cxn>
            </a:cxnLst>
            <a:rect l="0" t="0" r="r" b="b"/>
            <a:pathLst>
              <a:path w="1542" h="4">
                <a:moveTo>
                  <a:pt x="1542" y="0"/>
                </a:moveTo>
                <a:lnTo>
                  <a:pt x="0" y="4"/>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9" name="Line 17"/>
          <p:cNvSpPr>
            <a:spLocks noChangeShapeType="1"/>
          </p:cNvSpPr>
          <p:nvPr/>
        </p:nvSpPr>
        <p:spPr bwMode="auto">
          <a:xfrm>
            <a:off x="3131840" y="1779494"/>
            <a:ext cx="0" cy="281354"/>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0" name="Line 18"/>
          <p:cNvSpPr>
            <a:spLocks noChangeShapeType="1"/>
          </p:cNvSpPr>
          <p:nvPr/>
        </p:nvSpPr>
        <p:spPr bwMode="auto">
          <a:xfrm flipH="1">
            <a:off x="3131840" y="1772816"/>
            <a:ext cx="396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1" name="Line 19"/>
          <p:cNvSpPr>
            <a:spLocks noChangeShapeType="1"/>
          </p:cNvSpPr>
          <p:nvPr/>
        </p:nvSpPr>
        <p:spPr bwMode="auto">
          <a:xfrm>
            <a:off x="2895600" y="3310245"/>
            <a:ext cx="1447800" cy="19038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2" name="Line 20"/>
          <p:cNvSpPr>
            <a:spLocks noChangeShapeType="1"/>
          </p:cNvSpPr>
          <p:nvPr/>
        </p:nvSpPr>
        <p:spPr bwMode="auto">
          <a:xfrm>
            <a:off x="4343400" y="3501008"/>
            <a:ext cx="12192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3" name="Line 21"/>
          <p:cNvSpPr>
            <a:spLocks noChangeShapeType="1"/>
          </p:cNvSpPr>
          <p:nvPr/>
        </p:nvSpPr>
        <p:spPr bwMode="auto">
          <a:xfrm>
            <a:off x="2819400" y="3711645"/>
            <a:ext cx="1521768" cy="34290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4" name="Line 22"/>
          <p:cNvSpPr>
            <a:spLocks noChangeShapeType="1"/>
          </p:cNvSpPr>
          <p:nvPr/>
        </p:nvSpPr>
        <p:spPr bwMode="auto">
          <a:xfrm>
            <a:off x="4320000" y="4068000"/>
            <a:ext cx="216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5" name="Line 23"/>
          <p:cNvSpPr>
            <a:spLocks noChangeShapeType="1"/>
          </p:cNvSpPr>
          <p:nvPr/>
        </p:nvSpPr>
        <p:spPr bwMode="auto">
          <a:xfrm>
            <a:off x="5562599" y="3500628"/>
            <a:ext cx="854224" cy="55392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6" name="Line 24"/>
          <p:cNvSpPr>
            <a:spLocks noChangeShapeType="1"/>
          </p:cNvSpPr>
          <p:nvPr/>
        </p:nvSpPr>
        <p:spPr bwMode="auto">
          <a:xfrm>
            <a:off x="6516216" y="4077216"/>
            <a:ext cx="0" cy="1296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8" name="Line 26"/>
          <p:cNvSpPr>
            <a:spLocks noChangeShapeType="1"/>
          </p:cNvSpPr>
          <p:nvPr/>
        </p:nvSpPr>
        <p:spPr bwMode="auto">
          <a:xfrm>
            <a:off x="8259885" y="4435660"/>
            <a:ext cx="0" cy="9144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9" name="Line 27"/>
          <p:cNvSpPr>
            <a:spLocks noChangeShapeType="1"/>
          </p:cNvSpPr>
          <p:nvPr/>
        </p:nvSpPr>
        <p:spPr bwMode="auto">
          <a:xfrm>
            <a:off x="8244408" y="4464000"/>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0" name="Line 28"/>
          <p:cNvSpPr>
            <a:spLocks noChangeShapeType="1"/>
          </p:cNvSpPr>
          <p:nvPr/>
        </p:nvSpPr>
        <p:spPr bwMode="auto">
          <a:xfrm>
            <a:off x="6444208" y="4077072"/>
            <a:ext cx="1752600" cy="0"/>
          </a:xfrm>
          <a:prstGeom prst="line">
            <a:avLst/>
          </a:prstGeom>
          <a:noFill/>
          <a:ln w="381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1" name="Line 29"/>
          <p:cNvSpPr>
            <a:spLocks noChangeShapeType="1"/>
          </p:cNvSpPr>
          <p:nvPr/>
        </p:nvSpPr>
        <p:spPr bwMode="auto">
          <a:xfrm flipV="1">
            <a:off x="8437108" y="4241170"/>
            <a:ext cx="274892" cy="222829"/>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2" name="Line 30"/>
          <p:cNvSpPr>
            <a:spLocks noChangeShapeType="1"/>
          </p:cNvSpPr>
          <p:nvPr/>
        </p:nvSpPr>
        <p:spPr bwMode="auto">
          <a:xfrm>
            <a:off x="8712000" y="4248000"/>
            <a:ext cx="1524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3" name="Text Box 31"/>
          <p:cNvSpPr txBox="1">
            <a:spLocks noChangeArrowheads="1"/>
          </p:cNvSpPr>
          <p:nvPr/>
        </p:nvSpPr>
        <p:spPr bwMode="auto">
          <a:xfrm>
            <a:off x="8100392" y="3746151"/>
            <a:ext cx="412292" cy="546945"/>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954" dirty="0">
                <a:solidFill>
                  <a:schemeClr val="hlink"/>
                </a:solidFill>
                <a:latin typeface="Arial" panose="020B0604020202020204" pitchFamily="34" charset="0"/>
                <a:sym typeface="Monotype Sorts" pitchFamily="2" charset="2"/>
              </a:rPr>
              <a:t></a:t>
            </a:r>
            <a:endParaRPr lang="zh-TW" altLang="en-US" sz="1662" dirty="0">
              <a:latin typeface="Arial" panose="020B0604020202020204" pitchFamily="34" charset="0"/>
            </a:endParaRPr>
          </a:p>
        </p:txBody>
      </p:sp>
      <p:sp>
        <p:nvSpPr>
          <p:cNvPr id="376864" name="Line 32"/>
          <p:cNvSpPr>
            <a:spLocks noChangeShapeType="1"/>
          </p:cNvSpPr>
          <p:nvPr/>
        </p:nvSpPr>
        <p:spPr bwMode="auto">
          <a:xfrm>
            <a:off x="8881160" y="4221088"/>
            <a:ext cx="0" cy="1746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5" name="Line 33"/>
          <p:cNvSpPr>
            <a:spLocks noChangeShapeType="1"/>
          </p:cNvSpPr>
          <p:nvPr/>
        </p:nvSpPr>
        <p:spPr bwMode="auto">
          <a:xfrm flipH="1">
            <a:off x="2411760" y="5953946"/>
            <a:ext cx="644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6" name="Line 34"/>
          <p:cNvSpPr>
            <a:spLocks noChangeShapeType="1"/>
          </p:cNvSpPr>
          <p:nvPr/>
        </p:nvSpPr>
        <p:spPr bwMode="auto">
          <a:xfrm flipH="1" flipV="1">
            <a:off x="2411760" y="4509120"/>
            <a:ext cx="0" cy="144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7" name="Line 35"/>
          <p:cNvSpPr>
            <a:spLocks noChangeShapeType="1"/>
          </p:cNvSpPr>
          <p:nvPr/>
        </p:nvSpPr>
        <p:spPr bwMode="auto">
          <a:xfrm flipH="1" flipV="1">
            <a:off x="7091840" y="1772813"/>
            <a:ext cx="288488" cy="31011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8" name="Line 36"/>
          <p:cNvSpPr>
            <a:spLocks noChangeShapeType="1"/>
          </p:cNvSpPr>
          <p:nvPr/>
        </p:nvSpPr>
        <p:spPr bwMode="auto">
          <a:xfrm flipH="1" flipV="1">
            <a:off x="7380328" y="2088000"/>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9" name="Line 37"/>
          <p:cNvSpPr>
            <a:spLocks noChangeShapeType="1"/>
          </p:cNvSpPr>
          <p:nvPr/>
        </p:nvSpPr>
        <p:spPr bwMode="auto">
          <a:xfrm flipH="1">
            <a:off x="7543800" y="1340767"/>
            <a:ext cx="0" cy="756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70" name="Freeform 38"/>
          <p:cNvSpPr>
            <a:spLocks/>
          </p:cNvSpPr>
          <p:nvPr/>
        </p:nvSpPr>
        <p:spPr bwMode="auto">
          <a:xfrm>
            <a:off x="178777" y="1343699"/>
            <a:ext cx="7365023" cy="8792"/>
          </a:xfrm>
          <a:custGeom>
            <a:avLst/>
            <a:gdLst>
              <a:gd name="T0" fmla="*/ 4639 w 4639"/>
              <a:gd name="T1" fmla="*/ 0 h 6"/>
              <a:gd name="T2" fmla="*/ 0 w 4639"/>
              <a:gd name="T3" fmla="*/ 6 h 6"/>
            </a:gdLst>
            <a:ahLst/>
            <a:cxnLst>
              <a:cxn ang="0">
                <a:pos x="T0" y="T1"/>
              </a:cxn>
              <a:cxn ang="0">
                <a:pos x="T2" y="T3"/>
              </a:cxn>
            </a:cxnLst>
            <a:rect l="0" t="0" r="r" b="b"/>
            <a:pathLst>
              <a:path w="4639" h="6">
                <a:moveTo>
                  <a:pt x="4639" y="0"/>
                </a:moveTo>
                <a:lnTo>
                  <a:pt x="0" y="6"/>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71" name="Line 39"/>
          <p:cNvSpPr>
            <a:spLocks noChangeShapeType="1"/>
          </p:cNvSpPr>
          <p:nvPr/>
        </p:nvSpPr>
        <p:spPr bwMode="auto">
          <a:xfrm flipV="1">
            <a:off x="152400" y="1340768"/>
            <a:ext cx="0" cy="2039815"/>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72" name="AutoShape 40"/>
          <p:cNvSpPr>
            <a:spLocks noChangeArrowheads="1"/>
          </p:cNvSpPr>
          <p:nvPr/>
        </p:nvSpPr>
        <p:spPr bwMode="auto">
          <a:xfrm>
            <a:off x="2470932" y="4350783"/>
            <a:ext cx="152400" cy="351692"/>
          </a:xfrm>
          <a:prstGeom prst="flowChartCollate">
            <a:avLst/>
          </a:prstGeom>
          <a:solidFill>
            <a:schemeClr val="bg1"/>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73" name="AutoShape 41"/>
          <p:cNvSpPr>
            <a:spLocks noChangeArrowheads="1"/>
          </p:cNvSpPr>
          <p:nvPr/>
        </p:nvSpPr>
        <p:spPr bwMode="auto">
          <a:xfrm>
            <a:off x="228600" y="3239907"/>
            <a:ext cx="152400" cy="351692"/>
          </a:xfrm>
          <a:prstGeom prst="flowChartCollate">
            <a:avLst/>
          </a:prstGeom>
          <a:solidFill>
            <a:schemeClr val="bg1"/>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4" name="文字方塊 43"/>
          <p:cNvSpPr txBox="1"/>
          <p:nvPr/>
        </p:nvSpPr>
        <p:spPr>
          <a:xfrm>
            <a:off x="7558376" y="2440530"/>
            <a:ext cx="1229824" cy="461665"/>
          </a:xfrm>
          <a:prstGeom prst="rect">
            <a:avLst/>
          </a:prstGeom>
          <a:noFill/>
        </p:spPr>
        <p:txBody>
          <a:bodyPr wrap="none" rtlCol="0">
            <a:spAutoFit/>
          </a:bodyPr>
          <a:lstStyle/>
          <a:p>
            <a:pPr marL="0"/>
            <a:r>
              <a:rPr lang="en-US" altLang="zh-TW" dirty="0">
                <a:latin typeface="+mn-lt"/>
              </a:rPr>
              <a:t>Fig. 4.11</a:t>
            </a:r>
            <a:endParaRPr lang="zh-TW" altLang="en-US" dirty="0">
              <a:latin typeface="+mn-lt"/>
            </a:endParaRPr>
          </a:p>
        </p:txBody>
      </p:sp>
      <p:sp>
        <p:nvSpPr>
          <p:cNvPr id="47" name="Line 33"/>
          <p:cNvSpPr>
            <a:spLocks noChangeShapeType="1"/>
          </p:cNvSpPr>
          <p:nvPr/>
        </p:nvSpPr>
        <p:spPr bwMode="auto">
          <a:xfrm flipH="1">
            <a:off x="6516216" y="5373216"/>
            <a:ext cx="176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35</a:t>
            </a:fld>
            <a:endParaRPr lang="zh-TW" altLang="zh-TW"/>
          </a:p>
        </p:txBody>
      </p:sp>
      <p:cxnSp>
        <p:nvCxnSpPr>
          <p:cNvPr id="4" name="直線接點 3"/>
          <p:cNvCxnSpPr/>
          <p:nvPr/>
        </p:nvCxnSpPr>
        <p:spPr bwMode="auto">
          <a:xfrm>
            <a:off x="662548" y="5733256"/>
            <a:ext cx="262564"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flipV="1">
            <a:off x="925112" y="5445224"/>
            <a:ext cx="0" cy="30240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文字方塊 6"/>
          <p:cNvSpPr txBox="1"/>
          <p:nvPr/>
        </p:nvSpPr>
        <p:spPr>
          <a:xfrm>
            <a:off x="179512" y="5373216"/>
            <a:ext cx="437940" cy="400110"/>
          </a:xfrm>
          <a:prstGeom prst="rect">
            <a:avLst/>
          </a:prstGeom>
          <a:noFill/>
        </p:spPr>
        <p:txBody>
          <a:bodyPr wrap="none" rtlCol="0">
            <a:spAutoFit/>
          </a:bodyPr>
          <a:lstStyle/>
          <a:p>
            <a:pPr marL="0"/>
            <a:r>
              <a:rPr lang="en-US" altLang="zh-TW" sz="2000" dirty="0" err="1">
                <a:latin typeface="+mn-lt"/>
              </a:rPr>
              <a:t>Ck</a:t>
            </a:r>
            <a:endParaRPr lang="zh-TW" altLang="en-US" sz="2000" dirty="0">
              <a:latin typeface="+mn-lt"/>
            </a:endParaRPr>
          </a:p>
        </p:txBody>
      </p:sp>
      <p:cxnSp>
        <p:nvCxnSpPr>
          <p:cNvPr id="48" name="直線接點 47"/>
          <p:cNvCxnSpPr/>
          <p:nvPr/>
        </p:nvCxnSpPr>
        <p:spPr bwMode="auto">
          <a:xfrm>
            <a:off x="907216" y="5445224"/>
            <a:ext cx="396000"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直線接點 48"/>
          <p:cNvCxnSpPr/>
          <p:nvPr/>
        </p:nvCxnSpPr>
        <p:spPr bwMode="auto">
          <a:xfrm>
            <a:off x="1267216" y="5445224"/>
            <a:ext cx="180000"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直線接點 49"/>
          <p:cNvCxnSpPr/>
          <p:nvPr/>
        </p:nvCxnSpPr>
        <p:spPr bwMode="auto">
          <a:xfrm flipV="1">
            <a:off x="1439712" y="5445224"/>
            <a:ext cx="0" cy="30240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 name="直線接點 50"/>
          <p:cNvCxnSpPr/>
          <p:nvPr/>
        </p:nvCxnSpPr>
        <p:spPr bwMode="auto">
          <a:xfrm>
            <a:off x="1439712" y="5741228"/>
            <a:ext cx="360000"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 name="直線接點 51"/>
          <p:cNvCxnSpPr/>
          <p:nvPr/>
        </p:nvCxnSpPr>
        <p:spPr bwMode="auto">
          <a:xfrm>
            <a:off x="1799712" y="5741228"/>
            <a:ext cx="180000"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直線接點 52"/>
          <p:cNvCxnSpPr/>
          <p:nvPr/>
        </p:nvCxnSpPr>
        <p:spPr bwMode="auto">
          <a:xfrm flipV="1">
            <a:off x="1979712" y="5453196"/>
            <a:ext cx="0" cy="30240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5" name="Rectangle 2"/>
          <p:cNvSpPr>
            <a:spLocks noChangeArrowheads="1"/>
          </p:cNvSpPr>
          <p:nvPr/>
        </p:nvSpPr>
        <p:spPr bwMode="auto">
          <a:xfrm>
            <a:off x="6021480" y="3212976"/>
            <a:ext cx="99879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dirty="0" err="1">
                <a:solidFill>
                  <a:srgbClr val="0000FF"/>
                </a:solidFill>
                <a:latin typeface="+mn-lt"/>
              </a:rPr>
              <a:t>ALUctr</a:t>
            </a:r>
            <a:endParaRPr lang="en-US" altLang="zh-TW" sz="1800" dirty="0">
              <a:solidFill>
                <a:srgbClr val="0000FF"/>
              </a:solidFill>
              <a:latin typeface="+mn-lt"/>
            </a:endParaRPr>
          </a:p>
        </p:txBody>
      </p:sp>
    </p:spTree>
    <p:extLst>
      <p:ext uri="{BB962C8B-B14F-4D97-AF65-F5344CB8AC3E}">
        <p14:creationId xmlns:p14="http://schemas.microsoft.com/office/powerpoint/2010/main" val="2219834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376839"/>
                                        </p:tgtEl>
                                        <p:attrNameLst>
                                          <p:attrName>style.visibility</p:attrName>
                                        </p:attrNameLst>
                                      </p:cBhvr>
                                      <p:to>
                                        <p:strVal val="visible"/>
                                      </p:to>
                                    </p:set>
                                    <p:anim calcmode="lin" valueType="num">
                                      <p:cBhvr>
                                        <p:cTn id="21" dur="500" fill="hold"/>
                                        <p:tgtEl>
                                          <p:spTgt spid="376839"/>
                                        </p:tgtEl>
                                        <p:attrNameLst>
                                          <p:attrName>ppt_x</p:attrName>
                                        </p:attrNameLst>
                                      </p:cBhvr>
                                      <p:tavLst>
                                        <p:tav tm="0">
                                          <p:val>
                                            <p:strVal val="#ppt_x-#ppt_w/2"/>
                                          </p:val>
                                        </p:tav>
                                        <p:tav tm="100000">
                                          <p:val>
                                            <p:strVal val="#ppt_x"/>
                                          </p:val>
                                        </p:tav>
                                      </p:tavLst>
                                    </p:anim>
                                    <p:anim calcmode="lin" valueType="num">
                                      <p:cBhvr>
                                        <p:cTn id="22" dur="500" fill="hold"/>
                                        <p:tgtEl>
                                          <p:spTgt spid="376839"/>
                                        </p:tgtEl>
                                        <p:attrNameLst>
                                          <p:attrName>ppt_y</p:attrName>
                                        </p:attrNameLst>
                                      </p:cBhvr>
                                      <p:tavLst>
                                        <p:tav tm="0">
                                          <p:val>
                                            <p:strVal val="#ppt_y"/>
                                          </p:val>
                                        </p:tav>
                                        <p:tav tm="100000">
                                          <p:val>
                                            <p:strVal val="#ppt_y"/>
                                          </p:val>
                                        </p:tav>
                                      </p:tavLst>
                                    </p:anim>
                                    <p:anim calcmode="lin" valueType="num">
                                      <p:cBhvr>
                                        <p:cTn id="23" dur="500" fill="hold"/>
                                        <p:tgtEl>
                                          <p:spTgt spid="376839"/>
                                        </p:tgtEl>
                                        <p:attrNameLst>
                                          <p:attrName>ppt_w</p:attrName>
                                        </p:attrNameLst>
                                      </p:cBhvr>
                                      <p:tavLst>
                                        <p:tav tm="0">
                                          <p:val>
                                            <p:fltVal val="0"/>
                                          </p:val>
                                        </p:tav>
                                        <p:tav tm="100000">
                                          <p:val>
                                            <p:strVal val="#ppt_w"/>
                                          </p:val>
                                        </p:tav>
                                      </p:tavLst>
                                    </p:anim>
                                    <p:anim calcmode="lin" valueType="num">
                                      <p:cBhvr>
                                        <p:cTn id="24" dur="500" fill="hold"/>
                                        <p:tgtEl>
                                          <p:spTgt spid="376839"/>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500"/>
                            </p:stCondLst>
                            <p:childTnLst>
                              <p:par>
                                <p:cTn id="26" presetID="17" presetClass="entr" presetSubtype="1" fill="hold" grpId="0" nodeType="afterEffect">
                                  <p:stCondLst>
                                    <p:cond delay="0"/>
                                  </p:stCondLst>
                                  <p:childTnLst>
                                    <p:set>
                                      <p:cBhvr>
                                        <p:cTn id="27" dur="1" fill="hold">
                                          <p:stCondLst>
                                            <p:cond delay="0"/>
                                          </p:stCondLst>
                                        </p:cTn>
                                        <p:tgtEl>
                                          <p:spTgt spid="376841"/>
                                        </p:tgtEl>
                                        <p:attrNameLst>
                                          <p:attrName>style.visibility</p:attrName>
                                        </p:attrNameLst>
                                      </p:cBhvr>
                                      <p:to>
                                        <p:strVal val="visible"/>
                                      </p:to>
                                    </p:set>
                                    <p:anim calcmode="lin" valueType="num">
                                      <p:cBhvr>
                                        <p:cTn id="28" dur="500" fill="hold"/>
                                        <p:tgtEl>
                                          <p:spTgt spid="376841"/>
                                        </p:tgtEl>
                                        <p:attrNameLst>
                                          <p:attrName>ppt_x</p:attrName>
                                        </p:attrNameLst>
                                      </p:cBhvr>
                                      <p:tavLst>
                                        <p:tav tm="0">
                                          <p:val>
                                            <p:strVal val="#ppt_x"/>
                                          </p:val>
                                        </p:tav>
                                        <p:tav tm="100000">
                                          <p:val>
                                            <p:strVal val="#ppt_x"/>
                                          </p:val>
                                        </p:tav>
                                      </p:tavLst>
                                    </p:anim>
                                    <p:anim calcmode="lin" valueType="num">
                                      <p:cBhvr>
                                        <p:cTn id="29" dur="500" fill="hold"/>
                                        <p:tgtEl>
                                          <p:spTgt spid="376841"/>
                                        </p:tgtEl>
                                        <p:attrNameLst>
                                          <p:attrName>ppt_y</p:attrName>
                                        </p:attrNameLst>
                                      </p:cBhvr>
                                      <p:tavLst>
                                        <p:tav tm="0">
                                          <p:val>
                                            <p:strVal val="#ppt_y-#ppt_h/2"/>
                                          </p:val>
                                        </p:tav>
                                        <p:tav tm="100000">
                                          <p:val>
                                            <p:strVal val="#ppt_y"/>
                                          </p:val>
                                        </p:tav>
                                      </p:tavLst>
                                    </p:anim>
                                    <p:anim calcmode="lin" valueType="num">
                                      <p:cBhvr>
                                        <p:cTn id="30" dur="500" fill="hold"/>
                                        <p:tgtEl>
                                          <p:spTgt spid="376841"/>
                                        </p:tgtEl>
                                        <p:attrNameLst>
                                          <p:attrName>ppt_w</p:attrName>
                                        </p:attrNameLst>
                                      </p:cBhvr>
                                      <p:tavLst>
                                        <p:tav tm="0">
                                          <p:val>
                                            <p:strVal val="#ppt_w"/>
                                          </p:val>
                                        </p:tav>
                                        <p:tav tm="100000">
                                          <p:val>
                                            <p:strVal val="#ppt_w"/>
                                          </p:val>
                                        </p:tav>
                                      </p:tavLst>
                                    </p:anim>
                                    <p:anim calcmode="lin" valueType="num">
                                      <p:cBhvr>
                                        <p:cTn id="31" dur="500" fill="hold"/>
                                        <p:tgtEl>
                                          <p:spTgt spid="376841"/>
                                        </p:tgtEl>
                                        <p:attrNameLst>
                                          <p:attrName>ppt_h</p:attrName>
                                        </p:attrNameLst>
                                      </p:cBhvr>
                                      <p:tavLst>
                                        <p:tav tm="0">
                                          <p:val>
                                            <p:fltVal val="0"/>
                                          </p:val>
                                        </p:tav>
                                        <p:tav tm="100000">
                                          <p:val>
                                            <p:strVal val="#ppt_h"/>
                                          </p:val>
                                        </p:tav>
                                      </p:tavLst>
                                    </p:anim>
                                  </p:childTnLst>
                                </p:cTn>
                              </p:par>
                            </p:childTnLst>
                          </p:cTn>
                        </p:par>
                        <p:par>
                          <p:cTn id="32" fill="hold" nodeType="afterGroup">
                            <p:stCondLst>
                              <p:cond delay="1000"/>
                            </p:stCondLst>
                            <p:childTnLst>
                              <p:par>
                                <p:cTn id="33" presetID="17" presetClass="entr" presetSubtype="8" fill="hold" grpId="0" nodeType="afterEffect">
                                  <p:stCondLst>
                                    <p:cond delay="0"/>
                                  </p:stCondLst>
                                  <p:childTnLst>
                                    <p:set>
                                      <p:cBhvr>
                                        <p:cTn id="34" dur="1" fill="hold">
                                          <p:stCondLst>
                                            <p:cond delay="0"/>
                                          </p:stCondLst>
                                        </p:cTn>
                                        <p:tgtEl>
                                          <p:spTgt spid="376840"/>
                                        </p:tgtEl>
                                        <p:attrNameLst>
                                          <p:attrName>style.visibility</p:attrName>
                                        </p:attrNameLst>
                                      </p:cBhvr>
                                      <p:to>
                                        <p:strVal val="visible"/>
                                      </p:to>
                                    </p:set>
                                    <p:anim calcmode="lin" valueType="num">
                                      <p:cBhvr>
                                        <p:cTn id="35" dur="500" fill="hold"/>
                                        <p:tgtEl>
                                          <p:spTgt spid="376840"/>
                                        </p:tgtEl>
                                        <p:attrNameLst>
                                          <p:attrName>ppt_x</p:attrName>
                                        </p:attrNameLst>
                                      </p:cBhvr>
                                      <p:tavLst>
                                        <p:tav tm="0">
                                          <p:val>
                                            <p:strVal val="#ppt_x-#ppt_w/2"/>
                                          </p:val>
                                        </p:tav>
                                        <p:tav tm="100000">
                                          <p:val>
                                            <p:strVal val="#ppt_x"/>
                                          </p:val>
                                        </p:tav>
                                      </p:tavLst>
                                    </p:anim>
                                    <p:anim calcmode="lin" valueType="num">
                                      <p:cBhvr>
                                        <p:cTn id="36" dur="500" fill="hold"/>
                                        <p:tgtEl>
                                          <p:spTgt spid="376840"/>
                                        </p:tgtEl>
                                        <p:attrNameLst>
                                          <p:attrName>ppt_y</p:attrName>
                                        </p:attrNameLst>
                                      </p:cBhvr>
                                      <p:tavLst>
                                        <p:tav tm="0">
                                          <p:val>
                                            <p:strVal val="#ppt_y"/>
                                          </p:val>
                                        </p:tav>
                                        <p:tav tm="100000">
                                          <p:val>
                                            <p:strVal val="#ppt_y"/>
                                          </p:val>
                                        </p:tav>
                                      </p:tavLst>
                                    </p:anim>
                                    <p:anim calcmode="lin" valueType="num">
                                      <p:cBhvr>
                                        <p:cTn id="37" dur="500" fill="hold"/>
                                        <p:tgtEl>
                                          <p:spTgt spid="376840"/>
                                        </p:tgtEl>
                                        <p:attrNameLst>
                                          <p:attrName>ppt_w</p:attrName>
                                        </p:attrNameLst>
                                      </p:cBhvr>
                                      <p:tavLst>
                                        <p:tav tm="0">
                                          <p:val>
                                            <p:fltVal val="0"/>
                                          </p:val>
                                        </p:tav>
                                        <p:tav tm="100000">
                                          <p:val>
                                            <p:strVal val="#ppt_w"/>
                                          </p:val>
                                        </p:tav>
                                      </p:tavLst>
                                    </p:anim>
                                    <p:anim calcmode="lin" valueType="num">
                                      <p:cBhvr>
                                        <p:cTn id="38" dur="500" fill="hold"/>
                                        <p:tgtEl>
                                          <p:spTgt spid="376840"/>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1500"/>
                            </p:stCondLst>
                            <p:childTnLst>
                              <p:par>
                                <p:cTn id="40" presetID="17" presetClass="entr" presetSubtype="4" fill="hold" grpId="0" nodeType="afterEffect">
                                  <p:stCondLst>
                                    <p:cond delay="0"/>
                                  </p:stCondLst>
                                  <p:childTnLst>
                                    <p:set>
                                      <p:cBhvr>
                                        <p:cTn id="41" dur="1" fill="hold">
                                          <p:stCondLst>
                                            <p:cond delay="0"/>
                                          </p:stCondLst>
                                        </p:cTn>
                                        <p:tgtEl>
                                          <p:spTgt spid="376844"/>
                                        </p:tgtEl>
                                        <p:attrNameLst>
                                          <p:attrName>style.visibility</p:attrName>
                                        </p:attrNameLst>
                                      </p:cBhvr>
                                      <p:to>
                                        <p:strVal val="visible"/>
                                      </p:to>
                                    </p:set>
                                    <p:anim calcmode="lin" valueType="num">
                                      <p:cBhvr>
                                        <p:cTn id="42" dur="500" fill="hold"/>
                                        <p:tgtEl>
                                          <p:spTgt spid="376844"/>
                                        </p:tgtEl>
                                        <p:attrNameLst>
                                          <p:attrName>ppt_x</p:attrName>
                                        </p:attrNameLst>
                                      </p:cBhvr>
                                      <p:tavLst>
                                        <p:tav tm="0">
                                          <p:val>
                                            <p:strVal val="#ppt_x"/>
                                          </p:val>
                                        </p:tav>
                                        <p:tav tm="100000">
                                          <p:val>
                                            <p:strVal val="#ppt_x"/>
                                          </p:val>
                                        </p:tav>
                                      </p:tavLst>
                                    </p:anim>
                                    <p:anim calcmode="lin" valueType="num">
                                      <p:cBhvr>
                                        <p:cTn id="43" dur="500" fill="hold"/>
                                        <p:tgtEl>
                                          <p:spTgt spid="376844"/>
                                        </p:tgtEl>
                                        <p:attrNameLst>
                                          <p:attrName>ppt_y</p:attrName>
                                        </p:attrNameLst>
                                      </p:cBhvr>
                                      <p:tavLst>
                                        <p:tav tm="0">
                                          <p:val>
                                            <p:strVal val="#ppt_y+#ppt_h/2"/>
                                          </p:val>
                                        </p:tav>
                                        <p:tav tm="100000">
                                          <p:val>
                                            <p:strVal val="#ppt_y"/>
                                          </p:val>
                                        </p:tav>
                                      </p:tavLst>
                                    </p:anim>
                                    <p:anim calcmode="lin" valueType="num">
                                      <p:cBhvr>
                                        <p:cTn id="44" dur="500" fill="hold"/>
                                        <p:tgtEl>
                                          <p:spTgt spid="376844"/>
                                        </p:tgtEl>
                                        <p:attrNameLst>
                                          <p:attrName>ppt_w</p:attrName>
                                        </p:attrNameLst>
                                      </p:cBhvr>
                                      <p:tavLst>
                                        <p:tav tm="0">
                                          <p:val>
                                            <p:strVal val="#ppt_w"/>
                                          </p:val>
                                        </p:tav>
                                        <p:tav tm="100000">
                                          <p:val>
                                            <p:strVal val="#ppt_w"/>
                                          </p:val>
                                        </p:tav>
                                      </p:tavLst>
                                    </p:anim>
                                    <p:anim calcmode="lin" valueType="num">
                                      <p:cBhvr>
                                        <p:cTn id="45" dur="500" fill="hold"/>
                                        <p:tgtEl>
                                          <p:spTgt spid="376844"/>
                                        </p:tgtEl>
                                        <p:attrNameLst>
                                          <p:attrName>ppt_h</p:attrName>
                                        </p:attrNameLst>
                                      </p:cBhvr>
                                      <p:tavLst>
                                        <p:tav tm="0">
                                          <p:val>
                                            <p:fltVal val="0"/>
                                          </p:val>
                                        </p:tav>
                                        <p:tav tm="100000">
                                          <p:val>
                                            <p:strVal val="#ppt_h"/>
                                          </p:val>
                                        </p:tav>
                                      </p:tavLst>
                                    </p:anim>
                                  </p:childTnLst>
                                </p:cTn>
                              </p:par>
                            </p:childTnLst>
                          </p:cTn>
                        </p:par>
                        <p:par>
                          <p:cTn id="46" fill="hold" nodeType="afterGroup">
                            <p:stCondLst>
                              <p:cond delay="2000"/>
                            </p:stCondLst>
                            <p:childTnLst>
                              <p:par>
                                <p:cTn id="47" presetID="17" presetClass="entr" presetSubtype="8" fill="hold" grpId="0" nodeType="afterEffect">
                                  <p:stCondLst>
                                    <p:cond delay="0"/>
                                  </p:stCondLst>
                                  <p:childTnLst>
                                    <p:set>
                                      <p:cBhvr>
                                        <p:cTn id="48" dur="1" fill="hold">
                                          <p:stCondLst>
                                            <p:cond delay="0"/>
                                          </p:stCondLst>
                                        </p:cTn>
                                        <p:tgtEl>
                                          <p:spTgt spid="376845"/>
                                        </p:tgtEl>
                                        <p:attrNameLst>
                                          <p:attrName>style.visibility</p:attrName>
                                        </p:attrNameLst>
                                      </p:cBhvr>
                                      <p:to>
                                        <p:strVal val="visible"/>
                                      </p:to>
                                    </p:set>
                                    <p:anim calcmode="lin" valueType="num">
                                      <p:cBhvr>
                                        <p:cTn id="49" dur="500" fill="hold"/>
                                        <p:tgtEl>
                                          <p:spTgt spid="376845"/>
                                        </p:tgtEl>
                                        <p:attrNameLst>
                                          <p:attrName>ppt_x</p:attrName>
                                        </p:attrNameLst>
                                      </p:cBhvr>
                                      <p:tavLst>
                                        <p:tav tm="0">
                                          <p:val>
                                            <p:strVal val="#ppt_x-#ppt_w/2"/>
                                          </p:val>
                                        </p:tav>
                                        <p:tav tm="100000">
                                          <p:val>
                                            <p:strVal val="#ppt_x"/>
                                          </p:val>
                                        </p:tav>
                                      </p:tavLst>
                                    </p:anim>
                                    <p:anim calcmode="lin" valueType="num">
                                      <p:cBhvr>
                                        <p:cTn id="50" dur="500" fill="hold"/>
                                        <p:tgtEl>
                                          <p:spTgt spid="376845"/>
                                        </p:tgtEl>
                                        <p:attrNameLst>
                                          <p:attrName>ppt_y</p:attrName>
                                        </p:attrNameLst>
                                      </p:cBhvr>
                                      <p:tavLst>
                                        <p:tav tm="0">
                                          <p:val>
                                            <p:strVal val="#ppt_y"/>
                                          </p:val>
                                        </p:tav>
                                        <p:tav tm="100000">
                                          <p:val>
                                            <p:strVal val="#ppt_y"/>
                                          </p:val>
                                        </p:tav>
                                      </p:tavLst>
                                    </p:anim>
                                    <p:anim calcmode="lin" valueType="num">
                                      <p:cBhvr>
                                        <p:cTn id="51" dur="500" fill="hold"/>
                                        <p:tgtEl>
                                          <p:spTgt spid="376845"/>
                                        </p:tgtEl>
                                        <p:attrNameLst>
                                          <p:attrName>ppt_w</p:attrName>
                                        </p:attrNameLst>
                                      </p:cBhvr>
                                      <p:tavLst>
                                        <p:tav tm="0">
                                          <p:val>
                                            <p:fltVal val="0"/>
                                          </p:val>
                                        </p:tav>
                                        <p:tav tm="100000">
                                          <p:val>
                                            <p:strVal val="#ppt_w"/>
                                          </p:val>
                                        </p:tav>
                                      </p:tavLst>
                                    </p:anim>
                                    <p:anim calcmode="lin" valueType="num">
                                      <p:cBhvr>
                                        <p:cTn id="52" dur="500" fill="hold"/>
                                        <p:tgtEl>
                                          <p:spTgt spid="376845"/>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2500"/>
                            </p:stCondLst>
                            <p:childTnLst>
                              <p:par>
                                <p:cTn id="54" presetID="17" presetClass="entr" presetSubtype="8" fill="hold" grpId="0" nodeType="afterEffect">
                                  <p:stCondLst>
                                    <p:cond delay="0"/>
                                  </p:stCondLst>
                                  <p:childTnLst>
                                    <p:set>
                                      <p:cBhvr>
                                        <p:cTn id="55" dur="1" fill="hold">
                                          <p:stCondLst>
                                            <p:cond delay="0"/>
                                          </p:stCondLst>
                                        </p:cTn>
                                        <p:tgtEl>
                                          <p:spTgt spid="376846"/>
                                        </p:tgtEl>
                                        <p:attrNameLst>
                                          <p:attrName>style.visibility</p:attrName>
                                        </p:attrNameLst>
                                      </p:cBhvr>
                                      <p:to>
                                        <p:strVal val="visible"/>
                                      </p:to>
                                    </p:set>
                                    <p:anim calcmode="lin" valueType="num">
                                      <p:cBhvr>
                                        <p:cTn id="56" dur="500" fill="hold"/>
                                        <p:tgtEl>
                                          <p:spTgt spid="376846"/>
                                        </p:tgtEl>
                                        <p:attrNameLst>
                                          <p:attrName>ppt_x</p:attrName>
                                        </p:attrNameLst>
                                      </p:cBhvr>
                                      <p:tavLst>
                                        <p:tav tm="0">
                                          <p:val>
                                            <p:strVal val="#ppt_x-#ppt_w/2"/>
                                          </p:val>
                                        </p:tav>
                                        <p:tav tm="100000">
                                          <p:val>
                                            <p:strVal val="#ppt_x"/>
                                          </p:val>
                                        </p:tav>
                                      </p:tavLst>
                                    </p:anim>
                                    <p:anim calcmode="lin" valueType="num">
                                      <p:cBhvr>
                                        <p:cTn id="57" dur="500" fill="hold"/>
                                        <p:tgtEl>
                                          <p:spTgt spid="376846"/>
                                        </p:tgtEl>
                                        <p:attrNameLst>
                                          <p:attrName>ppt_y</p:attrName>
                                        </p:attrNameLst>
                                      </p:cBhvr>
                                      <p:tavLst>
                                        <p:tav tm="0">
                                          <p:val>
                                            <p:strVal val="#ppt_y"/>
                                          </p:val>
                                        </p:tav>
                                        <p:tav tm="100000">
                                          <p:val>
                                            <p:strVal val="#ppt_y"/>
                                          </p:val>
                                        </p:tav>
                                      </p:tavLst>
                                    </p:anim>
                                    <p:anim calcmode="lin" valueType="num">
                                      <p:cBhvr>
                                        <p:cTn id="58" dur="500" fill="hold"/>
                                        <p:tgtEl>
                                          <p:spTgt spid="376846"/>
                                        </p:tgtEl>
                                        <p:attrNameLst>
                                          <p:attrName>ppt_w</p:attrName>
                                        </p:attrNameLst>
                                      </p:cBhvr>
                                      <p:tavLst>
                                        <p:tav tm="0">
                                          <p:val>
                                            <p:fltVal val="0"/>
                                          </p:val>
                                        </p:tav>
                                        <p:tav tm="100000">
                                          <p:val>
                                            <p:strVal val="#ppt_w"/>
                                          </p:val>
                                        </p:tav>
                                      </p:tavLst>
                                    </p:anim>
                                    <p:anim calcmode="lin" valueType="num">
                                      <p:cBhvr>
                                        <p:cTn id="59" dur="500" fill="hold"/>
                                        <p:tgtEl>
                                          <p:spTgt spid="376846"/>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4" fill="hold" grpId="0" nodeType="clickEffect">
                                  <p:stCondLst>
                                    <p:cond delay="0"/>
                                  </p:stCondLst>
                                  <p:childTnLst>
                                    <p:set>
                                      <p:cBhvr>
                                        <p:cTn id="68" dur="1" fill="hold">
                                          <p:stCondLst>
                                            <p:cond delay="0"/>
                                          </p:stCondLst>
                                        </p:cTn>
                                        <p:tgtEl>
                                          <p:spTgt spid="376842"/>
                                        </p:tgtEl>
                                        <p:attrNameLst>
                                          <p:attrName>style.visibility</p:attrName>
                                        </p:attrNameLst>
                                      </p:cBhvr>
                                      <p:to>
                                        <p:strVal val="visible"/>
                                      </p:to>
                                    </p:set>
                                    <p:anim calcmode="lin" valueType="num">
                                      <p:cBhvr>
                                        <p:cTn id="69" dur="500" fill="hold"/>
                                        <p:tgtEl>
                                          <p:spTgt spid="376842"/>
                                        </p:tgtEl>
                                        <p:attrNameLst>
                                          <p:attrName>ppt_x</p:attrName>
                                        </p:attrNameLst>
                                      </p:cBhvr>
                                      <p:tavLst>
                                        <p:tav tm="0">
                                          <p:val>
                                            <p:strVal val="#ppt_x"/>
                                          </p:val>
                                        </p:tav>
                                        <p:tav tm="100000">
                                          <p:val>
                                            <p:strVal val="#ppt_x"/>
                                          </p:val>
                                        </p:tav>
                                      </p:tavLst>
                                    </p:anim>
                                    <p:anim calcmode="lin" valueType="num">
                                      <p:cBhvr>
                                        <p:cTn id="70" dur="500" fill="hold"/>
                                        <p:tgtEl>
                                          <p:spTgt spid="376842"/>
                                        </p:tgtEl>
                                        <p:attrNameLst>
                                          <p:attrName>ppt_y</p:attrName>
                                        </p:attrNameLst>
                                      </p:cBhvr>
                                      <p:tavLst>
                                        <p:tav tm="0">
                                          <p:val>
                                            <p:strVal val="#ppt_y+#ppt_h/2"/>
                                          </p:val>
                                        </p:tav>
                                        <p:tav tm="100000">
                                          <p:val>
                                            <p:strVal val="#ppt_y"/>
                                          </p:val>
                                        </p:tav>
                                      </p:tavLst>
                                    </p:anim>
                                    <p:anim calcmode="lin" valueType="num">
                                      <p:cBhvr>
                                        <p:cTn id="71" dur="500" fill="hold"/>
                                        <p:tgtEl>
                                          <p:spTgt spid="376842"/>
                                        </p:tgtEl>
                                        <p:attrNameLst>
                                          <p:attrName>ppt_w</p:attrName>
                                        </p:attrNameLst>
                                      </p:cBhvr>
                                      <p:tavLst>
                                        <p:tav tm="0">
                                          <p:val>
                                            <p:strVal val="#ppt_w"/>
                                          </p:val>
                                        </p:tav>
                                        <p:tav tm="100000">
                                          <p:val>
                                            <p:strVal val="#ppt_w"/>
                                          </p:val>
                                        </p:tav>
                                      </p:tavLst>
                                    </p:anim>
                                    <p:anim calcmode="lin" valueType="num">
                                      <p:cBhvr>
                                        <p:cTn id="72" dur="500" fill="hold"/>
                                        <p:tgtEl>
                                          <p:spTgt spid="376842"/>
                                        </p:tgtEl>
                                        <p:attrNameLst>
                                          <p:attrName>ppt_h</p:attrName>
                                        </p:attrNameLst>
                                      </p:cBhvr>
                                      <p:tavLst>
                                        <p:tav tm="0">
                                          <p:val>
                                            <p:fltVal val="0"/>
                                          </p:val>
                                        </p:tav>
                                        <p:tav tm="100000">
                                          <p:val>
                                            <p:strVal val="#ppt_h"/>
                                          </p:val>
                                        </p:tav>
                                      </p:tavLst>
                                    </p:anim>
                                  </p:childTnLst>
                                </p:cTn>
                              </p:par>
                            </p:childTnLst>
                          </p:cTn>
                        </p:par>
                        <p:par>
                          <p:cTn id="73" fill="hold" nodeType="afterGroup">
                            <p:stCondLst>
                              <p:cond delay="500"/>
                            </p:stCondLst>
                            <p:childTnLst>
                              <p:par>
                                <p:cTn id="74" presetID="17" presetClass="entr" presetSubtype="8" fill="hold" grpId="0" nodeType="afterEffect">
                                  <p:stCondLst>
                                    <p:cond delay="0"/>
                                  </p:stCondLst>
                                  <p:childTnLst>
                                    <p:set>
                                      <p:cBhvr>
                                        <p:cTn id="75" dur="1" fill="hold">
                                          <p:stCondLst>
                                            <p:cond delay="0"/>
                                          </p:stCondLst>
                                        </p:cTn>
                                        <p:tgtEl>
                                          <p:spTgt spid="376843"/>
                                        </p:tgtEl>
                                        <p:attrNameLst>
                                          <p:attrName>style.visibility</p:attrName>
                                        </p:attrNameLst>
                                      </p:cBhvr>
                                      <p:to>
                                        <p:strVal val="visible"/>
                                      </p:to>
                                    </p:set>
                                    <p:anim calcmode="lin" valueType="num">
                                      <p:cBhvr>
                                        <p:cTn id="76" dur="500" fill="hold"/>
                                        <p:tgtEl>
                                          <p:spTgt spid="376843"/>
                                        </p:tgtEl>
                                        <p:attrNameLst>
                                          <p:attrName>ppt_x</p:attrName>
                                        </p:attrNameLst>
                                      </p:cBhvr>
                                      <p:tavLst>
                                        <p:tav tm="0">
                                          <p:val>
                                            <p:strVal val="#ppt_x-#ppt_w/2"/>
                                          </p:val>
                                        </p:tav>
                                        <p:tav tm="100000">
                                          <p:val>
                                            <p:strVal val="#ppt_x"/>
                                          </p:val>
                                        </p:tav>
                                      </p:tavLst>
                                    </p:anim>
                                    <p:anim calcmode="lin" valueType="num">
                                      <p:cBhvr>
                                        <p:cTn id="77" dur="500" fill="hold"/>
                                        <p:tgtEl>
                                          <p:spTgt spid="376843"/>
                                        </p:tgtEl>
                                        <p:attrNameLst>
                                          <p:attrName>ppt_y</p:attrName>
                                        </p:attrNameLst>
                                      </p:cBhvr>
                                      <p:tavLst>
                                        <p:tav tm="0">
                                          <p:val>
                                            <p:strVal val="#ppt_y"/>
                                          </p:val>
                                        </p:tav>
                                        <p:tav tm="100000">
                                          <p:val>
                                            <p:strVal val="#ppt_y"/>
                                          </p:val>
                                        </p:tav>
                                      </p:tavLst>
                                    </p:anim>
                                    <p:anim calcmode="lin" valueType="num">
                                      <p:cBhvr>
                                        <p:cTn id="78" dur="500" fill="hold"/>
                                        <p:tgtEl>
                                          <p:spTgt spid="376843"/>
                                        </p:tgtEl>
                                        <p:attrNameLst>
                                          <p:attrName>ppt_w</p:attrName>
                                        </p:attrNameLst>
                                      </p:cBhvr>
                                      <p:tavLst>
                                        <p:tav tm="0">
                                          <p:val>
                                            <p:fltVal val="0"/>
                                          </p:val>
                                        </p:tav>
                                        <p:tav tm="100000">
                                          <p:val>
                                            <p:strVal val="#ppt_w"/>
                                          </p:val>
                                        </p:tav>
                                      </p:tavLst>
                                    </p:anim>
                                    <p:anim calcmode="lin" valueType="num">
                                      <p:cBhvr>
                                        <p:cTn id="79" dur="500" fill="hold"/>
                                        <p:tgtEl>
                                          <p:spTgt spid="376843"/>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nodeType="after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376847"/>
                                        </p:tgtEl>
                                        <p:attrNameLst>
                                          <p:attrName>style.visibility</p:attrName>
                                        </p:attrNameLst>
                                      </p:cBhvr>
                                      <p:to>
                                        <p:strVal val="visible"/>
                                      </p:to>
                                    </p:set>
                                    <p:animEffect transition="in" filter="wipe(up)">
                                      <p:cBhvr>
                                        <p:cTn id="84" dur="500"/>
                                        <p:tgtEl>
                                          <p:spTgt spid="376847"/>
                                        </p:tgtEl>
                                      </p:cBhvr>
                                    </p:animEffect>
                                  </p:childTnLst>
                                </p:cTn>
                              </p:par>
                            </p:childTnLst>
                          </p:cTn>
                        </p:par>
                        <p:par>
                          <p:cTn id="85" fill="hold">
                            <p:stCondLst>
                              <p:cond delay="500"/>
                            </p:stCondLst>
                            <p:childTnLst>
                              <p:par>
                                <p:cTn id="86" presetID="17" presetClass="entr" presetSubtype="8" fill="hold" grpId="0" nodeType="afterEffect">
                                  <p:stCondLst>
                                    <p:cond delay="0"/>
                                  </p:stCondLst>
                                  <p:childTnLst>
                                    <p:set>
                                      <p:cBhvr>
                                        <p:cTn id="87" dur="1" fill="hold">
                                          <p:stCondLst>
                                            <p:cond delay="0"/>
                                          </p:stCondLst>
                                        </p:cTn>
                                        <p:tgtEl>
                                          <p:spTgt spid="376848"/>
                                        </p:tgtEl>
                                        <p:attrNameLst>
                                          <p:attrName>style.visibility</p:attrName>
                                        </p:attrNameLst>
                                      </p:cBhvr>
                                      <p:to>
                                        <p:strVal val="visible"/>
                                      </p:to>
                                    </p:set>
                                    <p:anim calcmode="lin" valueType="num">
                                      <p:cBhvr>
                                        <p:cTn id="88" dur="500" fill="hold"/>
                                        <p:tgtEl>
                                          <p:spTgt spid="376848"/>
                                        </p:tgtEl>
                                        <p:attrNameLst>
                                          <p:attrName>ppt_x</p:attrName>
                                        </p:attrNameLst>
                                      </p:cBhvr>
                                      <p:tavLst>
                                        <p:tav tm="0">
                                          <p:val>
                                            <p:strVal val="#ppt_x-#ppt_w/2"/>
                                          </p:val>
                                        </p:tav>
                                        <p:tav tm="100000">
                                          <p:val>
                                            <p:strVal val="#ppt_x"/>
                                          </p:val>
                                        </p:tav>
                                      </p:tavLst>
                                    </p:anim>
                                    <p:anim calcmode="lin" valueType="num">
                                      <p:cBhvr>
                                        <p:cTn id="89" dur="500" fill="hold"/>
                                        <p:tgtEl>
                                          <p:spTgt spid="376848"/>
                                        </p:tgtEl>
                                        <p:attrNameLst>
                                          <p:attrName>ppt_y</p:attrName>
                                        </p:attrNameLst>
                                      </p:cBhvr>
                                      <p:tavLst>
                                        <p:tav tm="0">
                                          <p:val>
                                            <p:strVal val="#ppt_y"/>
                                          </p:val>
                                        </p:tav>
                                        <p:tav tm="100000">
                                          <p:val>
                                            <p:strVal val="#ppt_y"/>
                                          </p:val>
                                        </p:tav>
                                      </p:tavLst>
                                    </p:anim>
                                    <p:anim calcmode="lin" valueType="num">
                                      <p:cBhvr>
                                        <p:cTn id="90" dur="500" fill="hold"/>
                                        <p:tgtEl>
                                          <p:spTgt spid="376848"/>
                                        </p:tgtEl>
                                        <p:attrNameLst>
                                          <p:attrName>ppt_w</p:attrName>
                                        </p:attrNameLst>
                                      </p:cBhvr>
                                      <p:tavLst>
                                        <p:tav tm="0">
                                          <p:val>
                                            <p:fltVal val="0"/>
                                          </p:val>
                                        </p:tav>
                                        <p:tav tm="100000">
                                          <p:val>
                                            <p:strVal val="#ppt_w"/>
                                          </p:val>
                                        </p:tav>
                                      </p:tavLst>
                                    </p:anim>
                                    <p:anim calcmode="lin" valueType="num">
                                      <p:cBhvr>
                                        <p:cTn id="91" dur="500" fill="hold"/>
                                        <p:tgtEl>
                                          <p:spTgt spid="376848"/>
                                        </p:tgtEl>
                                        <p:attrNameLst>
                                          <p:attrName>ppt_h</p:attrName>
                                        </p:attrNameLst>
                                      </p:cBhvr>
                                      <p:tavLst>
                                        <p:tav tm="0">
                                          <p:val>
                                            <p:strVal val="#ppt_h"/>
                                          </p:val>
                                        </p:tav>
                                        <p:tav tm="100000">
                                          <p:val>
                                            <p:strVal val="#ppt_h"/>
                                          </p:val>
                                        </p:tav>
                                      </p:tavLst>
                                    </p:anim>
                                  </p:childTnLst>
                                </p:cTn>
                              </p:par>
                            </p:childTnLst>
                          </p:cTn>
                        </p:par>
                        <p:par>
                          <p:cTn id="92" fill="hold" nodeType="afterGroup">
                            <p:stCondLst>
                              <p:cond delay="1000"/>
                            </p:stCondLst>
                            <p:childTnLst>
                              <p:par>
                                <p:cTn id="93" presetID="17" presetClass="entr" presetSubtype="4" fill="hold" grpId="0" nodeType="afterEffect">
                                  <p:stCondLst>
                                    <p:cond delay="0"/>
                                  </p:stCondLst>
                                  <p:childTnLst>
                                    <p:set>
                                      <p:cBhvr>
                                        <p:cTn id="94" dur="1" fill="hold">
                                          <p:stCondLst>
                                            <p:cond delay="0"/>
                                          </p:stCondLst>
                                        </p:cTn>
                                        <p:tgtEl>
                                          <p:spTgt spid="376849"/>
                                        </p:tgtEl>
                                        <p:attrNameLst>
                                          <p:attrName>style.visibility</p:attrName>
                                        </p:attrNameLst>
                                      </p:cBhvr>
                                      <p:to>
                                        <p:strVal val="visible"/>
                                      </p:to>
                                    </p:set>
                                    <p:anim calcmode="lin" valueType="num">
                                      <p:cBhvr>
                                        <p:cTn id="95" dur="500" fill="hold"/>
                                        <p:tgtEl>
                                          <p:spTgt spid="376849"/>
                                        </p:tgtEl>
                                        <p:attrNameLst>
                                          <p:attrName>ppt_x</p:attrName>
                                        </p:attrNameLst>
                                      </p:cBhvr>
                                      <p:tavLst>
                                        <p:tav tm="0">
                                          <p:val>
                                            <p:strVal val="#ppt_x"/>
                                          </p:val>
                                        </p:tav>
                                        <p:tav tm="100000">
                                          <p:val>
                                            <p:strVal val="#ppt_x"/>
                                          </p:val>
                                        </p:tav>
                                      </p:tavLst>
                                    </p:anim>
                                    <p:anim calcmode="lin" valueType="num">
                                      <p:cBhvr>
                                        <p:cTn id="96" dur="500" fill="hold"/>
                                        <p:tgtEl>
                                          <p:spTgt spid="376849"/>
                                        </p:tgtEl>
                                        <p:attrNameLst>
                                          <p:attrName>ppt_y</p:attrName>
                                        </p:attrNameLst>
                                      </p:cBhvr>
                                      <p:tavLst>
                                        <p:tav tm="0">
                                          <p:val>
                                            <p:strVal val="#ppt_y+#ppt_h/2"/>
                                          </p:val>
                                        </p:tav>
                                        <p:tav tm="100000">
                                          <p:val>
                                            <p:strVal val="#ppt_y"/>
                                          </p:val>
                                        </p:tav>
                                      </p:tavLst>
                                    </p:anim>
                                    <p:anim calcmode="lin" valueType="num">
                                      <p:cBhvr>
                                        <p:cTn id="97" dur="500" fill="hold"/>
                                        <p:tgtEl>
                                          <p:spTgt spid="376849"/>
                                        </p:tgtEl>
                                        <p:attrNameLst>
                                          <p:attrName>ppt_w</p:attrName>
                                        </p:attrNameLst>
                                      </p:cBhvr>
                                      <p:tavLst>
                                        <p:tav tm="0">
                                          <p:val>
                                            <p:strVal val="#ppt_w"/>
                                          </p:val>
                                        </p:tav>
                                        <p:tav tm="100000">
                                          <p:val>
                                            <p:strVal val="#ppt_w"/>
                                          </p:val>
                                        </p:tav>
                                      </p:tavLst>
                                    </p:anim>
                                    <p:anim calcmode="lin" valueType="num">
                                      <p:cBhvr>
                                        <p:cTn id="98" dur="500" fill="hold"/>
                                        <p:tgtEl>
                                          <p:spTgt spid="376849"/>
                                        </p:tgtEl>
                                        <p:attrNameLst>
                                          <p:attrName>ppt_h</p:attrName>
                                        </p:attrNameLst>
                                      </p:cBhvr>
                                      <p:tavLst>
                                        <p:tav tm="0">
                                          <p:val>
                                            <p:fltVal val="0"/>
                                          </p:val>
                                        </p:tav>
                                        <p:tav tm="100000">
                                          <p:val>
                                            <p:strVal val="#ppt_h"/>
                                          </p:val>
                                        </p:tav>
                                      </p:tavLst>
                                    </p:anim>
                                  </p:childTnLst>
                                </p:cTn>
                              </p:par>
                            </p:childTnLst>
                          </p:cTn>
                        </p:par>
                        <p:par>
                          <p:cTn id="99" fill="hold" nodeType="afterGroup">
                            <p:stCondLst>
                              <p:cond delay="1500"/>
                            </p:stCondLst>
                            <p:childTnLst>
                              <p:par>
                                <p:cTn id="100" presetID="17" presetClass="entr" presetSubtype="8" fill="hold" grpId="0" nodeType="afterEffect">
                                  <p:stCondLst>
                                    <p:cond delay="0"/>
                                  </p:stCondLst>
                                  <p:childTnLst>
                                    <p:set>
                                      <p:cBhvr>
                                        <p:cTn id="101" dur="1" fill="hold">
                                          <p:stCondLst>
                                            <p:cond delay="0"/>
                                          </p:stCondLst>
                                        </p:cTn>
                                        <p:tgtEl>
                                          <p:spTgt spid="376850"/>
                                        </p:tgtEl>
                                        <p:attrNameLst>
                                          <p:attrName>style.visibility</p:attrName>
                                        </p:attrNameLst>
                                      </p:cBhvr>
                                      <p:to>
                                        <p:strVal val="visible"/>
                                      </p:to>
                                    </p:set>
                                    <p:anim calcmode="lin" valueType="num">
                                      <p:cBhvr>
                                        <p:cTn id="102" dur="500" fill="hold"/>
                                        <p:tgtEl>
                                          <p:spTgt spid="376850"/>
                                        </p:tgtEl>
                                        <p:attrNameLst>
                                          <p:attrName>ppt_x</p:attrName>
                                        </p:attrNameLst>
                                      </p:cBhvr>
                                      <p:tavLst>
                                        <p:tav tm="0">
                                          <p:val>
                                            <p:strVal val="#ppt_x-#ppt_w/2"/>
                                          </p:val>
                                        </p:tav>
                                        <p:tav tm="100000">
                                          <p:val>
                                            <p:strVal val="#ppt_x"/>
                                          </p:val>
                                        </p:tav>
                                      </p:tavLst>
                                    </p:anim>
                                    <p:anim calcmode="lin" valueType="num">
                                      <p:cBhvr>
                                        <p:cTn id="103" dur="500" fill="hold"/>
                                        <p:tgtEl>
                                          <p:spTgt spid="376850"/>
                                        </p:tgtEl>
                                        <p:attrNameLst>
                                          <p:attrName>ppt_y</p:attrName>
                                        </p:attrNameLst>
                                      </p:cBhvr>
                                      <p:tavLst>
                                        <p:tav tm="0">
                                          <p:val>
                                            <p:strVal val="#ppt_y"/>
                                          </p:val>
                                        </p:tav>
                                        <p:tav tm="100000">
                                          <p:val>
                                            <p:strVal val="#ppt_y"/>
                                          </p:val>
                                        </p:tav>
                                      </p:tavLst>
                                    </p:anim>
                                    <p:anim calcmode="lin" valueType="num">
                                      <p:cBhvr>
                                        <p:cTn id="104" dur="500" fill="hold"/>
                                        <p:tgtEl>
                                          <p:spTgt spid="376850"/>
                                        </p:tgtEl>
                                        <p:attrNameLst>
                                          <p:attrName>ppt_w</p:attrName>
                                        </p:attrNameLst>
                                      </p:cBhvr>
                                      <p:tavLst>
                                        <p:tav tm="0">
                                          <p:val>
                                            <p:fltVal val="0"/>
                                          </p:val>
                                        </p:tav>
                                        <p:tav tm="100000">
                                          <p:val>
                                            <p:strVal val="#ppt_w"/>
                                          </p:val>
                                        </p:tav>
                                      </p:tavLst>
                                    </p:anim>
                                    <p:anim calcmode="lin" valueType="num">
                                      <p:cBhvr>
                                        <p:cTn id="105" dur="500" fill="hold"/>
                                        <p:tgtEl>
                                          <p:spTgt spid="376850"/>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nodeType="after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376851"/>
                                        </p:tgtEl>
                                        <p:attrNameLst>
                                          <p:attrName>style.visibility</p:attrName>
                                        </p:attrNameLst>
                                      </p:cBhvr>
                                      <p:to>
                                        <p:strVal val="visible"/>
                                      </p:to>
                                    </p:set>
                                    <p:animEffect transition="in" filter="wipe(up)">
                                      <p:cBhvr>
                                        <p:cTn id="110" dur="500"/>
                                        <p:tgtEl>
                                          <p:spTgt spid="376851"/>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76853"/>
                                        </p:tgtEl>
                                        <p:attrNameLst>
                                          <p:attrName>style.visibility</p:attrName>
                                        </p:attrNameLst>
                                      </p:cBhvr>
                                      <p:to>
                                        <p:strVal val="visible"/>
                                      </p:to>
                                    </p:set>
                                    <p:animEffect transition="in" filter="wipe(up)">
                                      <p:cBhvr>
                                        <p:cTn id="113" dur="500"/>
                                        <p:tgtEl>
                                          <p:spTgt spid="376853"/>
                                        </p:tgtEl>
                                      </p:cBhvr>
                                    </p:animEffect>
                                  </p:childTnLst>
                                </p:cTn>
                              </p:par>
                            </p:childTnLst>
                          </p:cTn>
                        </p:par>
                        <p:par>
                          <p:cTn id="114" fill="hold">
                            <p:stCondLst>
                              <p:cond delay="500"/>
                            </p:stCondLst>
                            <p:childTnLst>
                              <p:par>
                                <p:cTn id="115" presetID="17" presetClass="entr" presetSubtype="8" fill="hold" grpId="0" nodeType="afterEffect">
                                  <p:stCondLst>
                                    <p:cond delay="0"/>
                                  </p:stCondLst>
                                  <p:childTnLst>
                                    <p:set>
                                      <p:cBhvr>
                                        <p:cTn id="116" dur="1" fill="hold">
                                          <p:stCondLst>
                                            <p:cond delay="0"/>
                                          </p:stCondLst>
                                        </p:cTn>
                                        <p:tgtEl>
                                          <p:spTgt spid="376852"/>
                                        </p:tgtEl>
                                        <p:attrNameLst>
                                          <p:attrName>style.visibility</p:attrName>
                                        </p:attrNameLst>
                                      </p:cBhvr>
                                      <p:to>
                                        <p:strVal val="visible"/>
                                      </p:to>
                                    </p:set>
                                    <p:anim calcmode="lin" valueType="num">
                                      <p:cBhvr>
                                        <p:cTn id="117" dur="500" fill="hold"/>
                                        <p:tgtEl>
                                          <p:spTgt spid="376852"/>
                                        </p:tgtEl>
                                        <p:attrNameLst>
                                          <p:attrName>ppt_x</p:attrName>
                                        </p:attrNameLst>
                                      </p:cBhvr>
                                      <p:tavLst>
                                        <p:tav tm="0">
                                          <p:val>
                                            <p:strVal val="#ppt_x-#ppt_w/2"/>
                                          </p:val>
                                        </p:tav>
                                        <p:tav tm="100000">
                                          <p:val>
                                            <p:strVal val="#ppt_x"/>
                                          </p:val>
                                        </p:tav>
                                      </p:tavLst>
                                    </p:anim>
                                    <p:anim calcmode="lin" valueType="num">
                                      <p:cBhvr>
                                        <p:cTn id="118" dur="500" fill="hold"/>
                                        <p:tgtEl>
                                          <p:spTgt spid="376852"/>
                                        </p:tgtEl>
                                        <p:attrNameLst>
                                          <p:attrName>ppt_y</p:attrName>
                                        </p:attrNameLst>
                                      </p:cBhvr>
                                      <p:tavLst>
                                        <p:tav tm="0">
                                          <p:val>
                                            <p:strVal val="#ppt_y"/>
                                          </p:val>
                                        </p:tav>
                                        <p:tav tm="100000">
                                          <p:val>
                                            <p:strVal val="#ppt_y"/>
                                          </p:val>
                                        </p:tav>
                                      </p:tavLst>
                                    </p:anim>
                                    <p:anim calcmode="lin" valueType="num">
                                      <p:cBhvr>
                                        <p:cTn id="119" dur="500" fill="hold"/>
                                        <p:tgtEl>
                                          <p:spTgt spid="376852"/>
                                        </p:tgtEl>
                                        <p:attrNameLst>
                                          <p:attrName>ppt_w</p:attrName>
                                        </p:attrNameLst>
                                      </p:cBhvr>
                                      <p:tavLst>
                                        <p:tav tm="0">
                                          <p:val>
                                            <p:fltVal val="0"/>
                                          </p:val>
                                        </p:tav>
                                        <p:tav tm="100000">
                                          <p:val>
                                            <p:strVal val="#ppt_w"/>
                                          </p:val>
                                        </p:tav>
                                      </p:tavLst>
                                    </p:anim>
                                    <p:anim calcmode="lin" valueType="num">
                                      <p:cBhvr>
                                        <p:cTn id="120" dur="500" fill="hold"/>
                                        <p:tgtEl>
                                          <p:spTgt spid="376852"/>
                                        </p:tgtEl>
                                        <p:attrNameLst>
                                          <p:attrName>ppt_h</p:attrName>
                                        </p:attrNameLst>
                                      </p:cBhvr>
                                      <p:tavLst>
                                        <p:tav tm="0">
                                          <p:val>
                                            <p:strVal val="#ppt_h"/>
                                          </p:val>
                                        </p:tav>
                                        <p:tav tm="100000">
                                          <p:val>
                                            <p:strVal val="#ppt_h"/>
                                          </p:val>
                                        </p:tav>
                                      </p:tavLst>
                                    </p:anim>
                                  </p:childTnLst>
                                </p:cTn>
                              </p:par>
                              <p:par>
                                <p:cTn id="121" presetID="17" presetClass="entr" presetSubtype="8" fill="hold" grpId="0" nodeType="withEffect">
                                  <p:stCondLst>
                                    <p:cond delay="0"/>
                                  </p:stCondLst>
                                  <p:childTnLst>
                                    <p:set>
                                      <p:cBhvr>
                                        <p:cTn id="122" dur="1" fill="hold">
                                          <p:stCondLst>
                                            <p:cond delay="0"/>
                                          </p:stCondLst>
                                        </p:cTn>
                                        <p:tgtEl>
                                          <p:spTgt spid="376854"/>
                                        </p:tgtEl>
                                        <p:attrNameLst>
                                          <p:attrName>style.visibility</p:attrName>
                                        </p:attrNameLst>
                                      </p:cBhvr>
                                      <p:to>
                                        <p:strVal val="visible"/>
                                      </p:to>
                                    </p:set>
                                    <p:anim calcmode="lin" valueType="num">
                                      <p:cBhvr>
                                        <p:cTn id="123" dur="500" fill="hold"/>
                                        <p:tgtEl>
                                          <p:spTgt spid="376854"/>
                                        </p:tgtEl>
                                        <p:attrNameLst>
                                          <p:attrName>ppt_x</p:attrName>
                                        </p:attrNameLst>
                                      </p:cBhvr>
                                      <p:tavLst>
                                        <p:tav tm="0">
                                          <p:val>
                                            <p:strVal val="#ppt_x-#ppt_w/2"/>
                                          </p:val>
                                        </p:tav>
                                        <p:tav tm="100000">
                                          <p:val>
                                            <p:strVal val="#ppt_x"/>
                                          </p:val>
                                        </p:tav>
                                      </p:tavLst>
                                    </p:anim>
                                    <p:anim calcmode="lin" valueType="num">
                                      <p:cBhvr>
                                        <p:cTn id="124" dur="500" fill="hold"/>
                                        <p:tgtEl>
                                          <p:spTgt spid="376854"/>
                                        </p:tgtEl>
                                        <p:attrNameLst>
                                          <p:attrName>ppt_y</p:attrName>
                                        </p:attrNameLst>
                                      </p:cBhvr>
                                      <p:tavLst>
                                        <p:tav tm="0">
                                          <p:val>
                                            <p:strVal val="#ppt_y"/>
                                          </p:val>
                                        </p:tav>
                                        <p:tav tm="100000">
                                          <p:val>
                                            <p:strVal val="#ppt_y"/>
                                          </p:val>
                                        </p:tav>
                                      </p:tavLst>
                                    </p:anim>
                                    <p:anim calcmode="lin" valueType="num">
                                      <p:cBhvr>
                                        <p:cTn id="125" dur="500" fill="hold"/>
                                        <p:tgtEl>
                                          <p:spTgt spid="376854"/>
                                        </p:tgtEl>
                                        <p:attrNameLst>
                                          <p:attrName>ppt_w</p:attrName>
                                        </p:attrNameLst>
                                      </p:cBhvr>
                                      <p:tavLst>
                                        <p:tav tm="0">
                                          <p:val>
                                            <p:fltVal val="0"/>
                                          </p:val>
                                        </p:tav>
                                        <p:tav tm="100000">
                                          <p:val>
                                            <p:strVal val="#ppt_w"/>
                                          </p:val>
                                        </p:tav>
                                      </p:tavLst>
                                    </p:anim>
                                    <p:anim calcmode="lin" valueType="num">
                                      <p:cBhvr>
                                        <p:cTn id="126" dur="500" fill="hold"/>
                                        <p:tgtEl>
                                          <p:spTgt spid="376854"/>
                                        </p:tgtEl>
                                        <p:attrNameLst>
                                          <p:attrName>ppt_h</p:attrName>
                                        </p:attrNameLst>
                                      </p:cBhvr>
                                      <p:tavLst>
                                        <p:tav tm="0">
                                          <p:val>
                                            <p:strVal val="#ppt_h"/>
                                          </p:val>
                                        </p:tav>
                                        <p:tav tm="100000">
                                          <p:val>
                                            <p:strVal val="#ppt_h"/>
                                          </p:val>
                                        </p:tav>
                                      </p:tavLst>
                                    </p:anim>
                                  </p:childTnLst>
                                </p:cTn>
                              </p:par>
                            </p:childTnLst>
                          </p:cTn>
                        </p:par>
                        <p:par>
                          <p:cTn id="127" fill="hold">
                            <p:stCondLst>
                              <p:cond delay="1000"/>
                            </p:stCondLst>
                            <p:childTnLst>
                              <p:par>
                                <p:cTn id="128" presetID="22" presetClass="entr" presetSubtype="1" fill="hold" grpId="0" nodeType="afterEffect">
                                  <p:stCondLst>
                                    <p:cond delay="0"/>
                                  </p:stCondLst>
                                  <p:childTnLst>
                                    <p:set>
                                      <p:cBhvr>
                                        <p:cTn id="129" dur="1" fill="hold">
                                          <p:stCondLst>
                                            <p:cond delay="0"/>
                                          </p:stCondLst>
                                        </p:cTn>
                                        <p:tgtEl>
                                          <p:spTgt spid="376855"/>
                                        </p:tgtEl>
                                        <p:attrNameLst>
                                          <p:attrName>style.visibility</p:attrName>
                                        </p:attrNameLst>
                                      </p:cBhvr>
                                      <p:to>
                                        <p:strVal val="visible"/>
                                      </p:to>
                                    </p:set>
                                    <p:animEffect transition="in" filter="wipe(up)">
                                      <p:cBhvr>
                                        <p:cTn id="130" dur="500"/>
                                        <p:tgtEl>
                                          <p:spTgt spid="376855"/>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7" presetClass="entr" presetSubtype="1" fill="hold" grpId="0" nodeType="clickEffect">
                                  <p:stCondLst>
                                    <p:cond delay="0"/>
                                  </p:stCondLst>
                                  <p:childTnLst>
                                    <p:set>
                                      <p:cBhvr>
                                        <p:cTn id="134" dur="1" fill="hold">
                                          <p:stCondLst>
                                            <p:cond delay="0"/>
                                          </p:stCondLst>
                                        </p:cTn>
                                        <p:tgtEl>
                                          <p:spTgt spid="376856"/>
                                        </p:tgtEl>
                                        <p:attrNameLst>
                                          <p:attrName>style.visibility</p:attrName>
                                        </p:attrNameLst>
                                      </p:cBhvr>
                                      <p:to>
                                        <p:strVal val="visible"/>
                                      </p:to>
                                    </p:set>
                                    <p:anim calcmode="lin" valueType="num">
                                      <p:cBhvr>
                                        <p:cTn id="135" dur="500" fill="hold"/>
                                        <p:tgtEl>
                                          <p:spTgt spid="376856"/>
                                        </p:tgtEl>
                                        <p:attrNameLst>
                                          <p:attrName>ppt_x</p:attrName>
                                        </p:attrNameLst>
                                      </p:cBhvr>
                                      <p:tavLst>
                                        <p:tav tm="0">
                                          <p:val>
                                            <p:strVal val="#ppt_x"/>
                                          </p:val>
                                        </p:tav>
                                        <p:tav tm="100000">
                                          <p:val>
                                            <p:strVal val="#ppt_x"/>
                                          </p:val>
                                        </p:tav>
                                      </p:tavLst>
                                    </p:anim>
                                    <p:anim calcmode="lin" valueType="num">
                                      <p:cBhvr>
                                        <p:cTn id="136" dur="500" fill="hold"/>
                                        <p:tgtEl>
                                          <p:spTgt spid="376856"/>
                                        </p:tgtEl>
                                        <p:attrNameLst>
                                          <p:attrName>ppt_y</p:attrName>
                                        </p:attrNameLst>
                                      </p:cBhvr>
                                      <p:tavLst>
                                        <p:tav tm="0">
                                          <p:val>
                                            <p:strVal val="#ppt_y-#ppt_h/2"/>
                                          </p:val>
                                        </p:tav>
                                        <p:tav tm="100000">
                                          <p:val>
                                            <p:strVal val="#ppt_y"/>
                                          </p:val>
                                        </p:tav>
                                      </p:tavLst>
                                    </p:anim>
                                    <p:anim calcmode="lin" valueType="num">
                                      <p:cBhvr>
                                        <p:cTn id="137" dur="500" fill="hold"/>
                                        <p:tgtEl>
                                          <p:spTgt spid="376856"/>
                                        </p:tgtEl>
                                        <p:attrNameLst>
                                          <p:attrName>ppt_w</p:attrName>
                                        </p:attrNameLst>
                                      </p:cBhvr>
                                      <p:tavLst>
                                        <p:tav tm="0">
                                          <p:val>
                                            <p:strVal val="#ppt_w"/>
                                          </p:val>
                                        </p:tav>
                                        <p:tav tm="100000">
                                          <p:val>
                                            <p:strVal val="#ppt_w"/>
                                          </p:val>
                                        </p:tav>
                                      </p:tavLst>
                                    </p:anim>
                                    <p:anim calcmode="lin" valueType="num">
                                      <p:cBhvr>
                                        <p:cTn id="138" dur="500" fill="hold"/>
                                        <p:tgtEl>
                                          <p:spTgt spid="376856"/>
                                        </p:tgtEl>
                                        <p:attrNameLst>
                                          <p:attrName>ppt_h</p:attrName>
                                        </p:attrNameLst>
                                      </p:cBhvr>
                                      <p:tavLst>
                                        <p:tav tm="0">
                                          <p:val>
                                            <p:fltVal val="0"/>
                                          </p:val>
                                        </p:tav>
                                        <p:tav tm="100000">
                                          <p:val>
                                            <p:strVal val="#ppt_h"/>
                                          </p:val>
                                        </p:tav>
                                      </p:tavLst>
                                    </p:anim>
                                  </p:childTnLst>
                                </p:cTn>
                              </p:par>
                            </p:childTnLst>
                          </p:cTn>
                        </p:par>
                        <p:par>
                          <p:cTn id="139" fill="hold">
                            <p:stCondLst>
                              <p:cond delay="500"/>
                            </p:stCondLst>
                            <p:childTnLst>
                              <p:par>
                                <p:cTn id="140" presetID="22" presetClass="entr" presetSubtype="8" fill="hold" grpId="0" nodeType="afterEffect">
                                  <p:stCondLst>
                                    <p:cond delay="0"/>
                                  </p:stCondLst>
                                  <p:childTnLst>
                                    <p:set>
                                      <p:cBhvr>
                                        <p:cTn id="141" dur="1" fill="hold">
                                          <p:stCondLst>
                                            <p:cond delay="0"/>
                                          </p:stCondLst>
                                        </p:cTn>
                                        <p:tgtEl>
                                          <p:spTgt spid="47"/>
                                        </p:tgtEl>
                                        <p:attrNameLst>
                                          <p:attrName>style.visibility</p:attrName>
                                        </p:attrNameLst>
                                      </p:cBhvr>
                                      <p:to>
                                        <p:strVal val="visible"/>
                                      </p:to>
                                    </p:set>
                                    <p:animEffect transition="in" filter="wipe(left)">
                                      <p:cBhvr>
                                        <p:cTn id="142" dur="500"/>
                                        <p:tgtEl>
                                          <p:spTgt spid="47"/>
                                        </p:tgtEl>
                                      </p:cBhvr>
                                    </p:animEffect>
                                  </p:childTnLst>
                                </p:cTn>
                              </p:par>
                            </p:childTnLst>
                          </p:cTn>
                        </p:par>
                        <p:par>
                          <p:cTn id="143" fill="hold">
                            <p:stCondLst>
                              <p:cond delay="1000"/>
                            </p:stCondLst>
                            <p:childTnLst>
                              <p:par>
                                <p:cTn id="144" presetID="17" presetClass="entr" presetSubtype="4" fill="hold" grpId="0" nodeType="afterEffect">
                                  <p:stCondLst>
                                    <p:cond delay="0"/>
                                  </p:stCondLst>
                                  <p:childTnLst>
                                    <p:set>
                                      <p:cBhvr>
                                        <p:cTn id="145" dur="1" fill="hold">
                                          <p:stCondLst>
                                            <p:cond delay="0"/>
                                          </p:stCondLst>
                                        </p:cTn>
                                        <p:tgtEl>
                                          <p:spTgt spid="376858"/>
                                        </p:tgtEl>
                                        <p:attrNameLst>
                                          <p:attrName>style.visibility</p:attrName>
                                        </p:attrNameLst>
                                      </p:cBhvr>
                                      <p:to>
                                        <p:strVal val="visible"/>
                                      </p:to>
                                    </p:set>
                                    <p:anim calcmode="lin" valueType="num">
                                      <p:cBhvr>
                                        <p:cTn id="146" dur="500" fill="hold"/>
                                        <p:tgtEl>
                                          <p:spTgt spid="376858"/>
                                        </p:tgtEl>
                                        <p:attrNameLst>
                                          <p:attrName>ppt_x</p:attrName>
                                        </p:attrNameLst>
                                      </p:cBhvr>
                                      <p:tavLst>
                                        <p:tav tm="0">
                                          <p:val>
                                            <p:strVal val="#ppt_x"/>
                                          </p:val>
                                        </p:tav>
                                        <p:tav tm="100000">
                                          <p:val>
                                            <p:strVal val="#ppt_x"/>
                                          </p:val>
                                        </p:tav>
                                      </p:tavLst>
                                    </p:anim>
                                    <p:anim calcmode="lin" valueType="num">
                                      <p:cBhvr>
                                        <p:cTn id="147" dur="500" fill="hold"/>
                                        <p:tgtEl>
                                          <p:spTgt spid="376858"/>
                                        </p:tgtEl>
                                        <p:attrNameLst>
                                          <p:attrName>ppt_y</p:attrName>
                                        </p:attrNameLst>
                                      </p:cBhvr>
                                      <p:tavLst>
                                        <p:tav tm="0">
                                          <p:val>
                                            <p:strVal val="#ppt_y+#ppt_h/2"/>
                                          </p:val>
                                        </p:tav>
                                        <p:tav tm="100000">
                                          <p:val>
                                            <p:strVal val="#ppt_y"/>
                                          </p:val>
                                        </p:tav>
                                      </p:tavLst>
                                    </p:anim>
                                    <p:anim calcmode="lin" valueType="num">
                                      <p:cBhvr>
                                        <p:cTn id="148" dur="500" fill="hold"/>
                                        <p:tgtEl>
                                          <p:spTgt spid="376858"/>
                                        </p:tgtEl>
                                        <p:attrNameLst>
                                          <p:attrName>ppt_w</p:attrName>
                                        </p:attrNameLst>
                                      </p:cBhvr>
                                      <p:tavLst>
                                        <p:tav tm="0">
                                          <p:val>
                                            <p:strVal val="#ppt_w"/>
                                          </p:val>
                                        </p:tav>
                                        <p:tav tm="100000">
                                          <p:val>
                                            <p:strVal val="#ppt_w"/>
                                          </p:val>
                                        </p:tav>
                                      </p:tavLst>
                                    </p:anim>
                                    <p:anim calcmode="lin" valueType="num">
                                      <p:cBhvr>
                                        <p:cTn id="149" dur="500" fill="hold"/>
                                        <p:tgtEl>
                                          <p:spTgt spid="376858"/>
                                        </p:tgtEl>
                                        <p:attrNameLst>
                                          <p:attrName>ppt_h</p:attrName>
                                        </p:attrNameLst>
                                      </p:cBhvr>
                                      <p:tavLst>
                                        <p:tav tm="0">
                                          <p:val>
                                            <p:fltVal val="0"/>
                                          </p:val>
                                        </p:tav>
                                        <p:tav tm="100000">
                                          <p:val>
                                            <p:strVal val="#ppt_h"/>
                                          </p:val>
                                        </p:tav>
                                      </p:tavLst>
                                    </p:anim>
                                  </p:childTnLst>
                                </p:cTn>
                              </p:par>
                            </p:childTnLst>
                          </p:cTn>
                        </p:par>
                        <p:par>
                          <p:cTn id="150" fill="hold" nodeType="afterGroup">
                            <p:stCondLst>
                              <p:cond delay="1500"/>
                            </p:stCondLst>
                            <p:childTnLst>
                              <p:par>
                                <p:cTn id="151" presetID="17" presetClass="entr" presetSubtype="8" fill="hold" grpId="0" nodeType="afterEffect">
                                  <p:stCondLst>
                                    <p:cond delay="0"/>
                                  </p:stCondLst>
                                  <p:childTnLst>
                                    <p:set>
                                      <p:cBhvr>
                                        <p:cTn id="152" dur="1" fill="hold">
                                          <p:stCondLst>
                                            <p:cond delay="0"/>
                                          </p:stCondLst>
                                        </p:cTn>
                                        <p:tgtEl>
                                          <p:spTgt spid="376859"/>
                                        </p:tgtEl>
                                        <p:attrNameLst>
                                          <p:attrName>style.visibility</p:attrName>
                                        </p:attrNameLst>
                                      </p:cBhvr>
                                      <p:to>
                                        <p:strVal val="visible"/>
                                      </p:to>
                                    </p:set>
                                    <p:anim calcmode="lin" valueType="num">
                                      <p:cBhvr>
                                        <p:cTn id="153" dur="500" fill="hold"/>
                                        <p:tgtEl>
                                          <p:spTgt spid="376859"/>
                                        </p:tgtEl>
                                        <p:attrNameLst>
                                          <p:attrName>ppt_x</p:attrName>
                                        </p:attrNameLst>
                                      </p:cBhvr>
                                      <p:tavLst>
                                        <p:tav tm="0">
                                          <p:val>
                                            <p:strVal val="#ppt_x-#ppt_w/2"/>
                                          </p:val>
                                        </p:tav>
                                        <p:tav tm="100000">
                                          <p:val>
                                            <p:strVal val="#ppt_x"/>
                                          </p:val>
                                        </p:tav>
                                      </p:tavLst>
                                    </p:anim>
                                    <p:anim calcmode="lin" valueType="num">
                                      <p:cBhvr>
                                        <p:cTn id="154" dur="500" fill="hold"/>
                                        <p:tgtEl>
                                          <p:spTgt spid="376859"/>
                                        </p:tgtEl>
                                        <p:attrNameLst>
                                          <p:attrName>ppt_y</p:attrName>
                                        </p:attrNameLst>
                                      </p:cBhvr>
                                      <p:tavLst>
                                        <p:tav tm="0">
                                          <p:val>
                                            <p:strVal val="#ppt_y"/>
                                          </p:val>
                                        </p:tav>
                                        <p:tav tm="100000">
                                          <p:val>
                                            <p:strVal val="#ppt_y"/>
                                          </p:val>
                                        </p:tav>
                                      </p:tavLst>
                                    </p:anim>
                                    <p:anim calcmode="lin" valueType="num">
                                      <p:cBhvr>
                                        <p:cTn id="155" dur="500" fill="hold"/>
                                        <p:tgtEl>
                                          <p:spTgt spid="376859"/>
                                        </p:tgtEl>
                                        <p:attrNameLst>
                                          <p:attrName>ppt_w</p:attrName>
                                        </p:attrNameLst>
                                      </p:cBhvr>
                                      <p:tavLst>
                                        <p:tav tm="0">
                                          <p:val>
                                            <p:fltVal val="0"/>
                                          </p:val>
                                        </p:tav>
                                        <p:tav tm="100000">
                                          <p:val>
                                            <p:strVal val="#ppt_w"/>
                                          </p:val>
                                        </p:tav>
                                      </p:tavLst>
                                    </p:anim>
                                    <p:anim calcmode="lin" valueType="num">
                                      <p:cBhvr>
                                        <p:cTn id="156" dur="500" fill="hold"/>
                                        <p:tgtEl>
                                          <p:spTgt spid="376859"/>
                                        </p:tgtEl>
                                        <p:attrNameLst>
                                          <p:attrName>ppt_h</p:attrName>
                                        </p:attrNameLst>
                                      </p:cBhvr>
                                      <p:tavLst>
                                        <p:tav tm="0">
                                          <p:val>
                                            <p:strVal val="#ppt_h"/>
                                          </p:val>
                                        </p:tav>
                                        <p:tav tm="100000">
                                          <p:val>
                                            <p:strVal val="#ppt_h"/>
                                          </p:val>
                                        </p:tav>
                                      </p:tavLst>
                                    </p:anim>
                                  </p:childTnLst>
                                </p:cTn>
                              </p:par>
                            </p:childTnLst>
                          </p:cTn>
                        </p:par>
                      </p:childTnLst>
                    </p:cTn>
                  </p:par>
                  <p:par>
                    <p:cTn id="157" fill="hold">
                      <p:stCondLst>
                        <p:cond delay="indefinite"/>
                      </p:stCondLst>
                      <p:childTnLst>
                        <p:par>
                          <p:cTn id="158" fill="hold" nodeType="afterGroup">
                            <p:stCondLst>
                              <p:cond delay="0"/>
                            </p:stCondLst>
                            <p:childTnLst>
                              <p:par>
                                <p:cTn id="159" presetID="22" presetClass="entr" presetSubtype="4" fill="hold" grpId="0" nodeType="clickEffect">
                                  <p:stCondLst>
                                    <p:cond delay="0"/>
                                  </p:stCondLst>
                                  <p:childTnLst>
                                    <p:set>
                                      <p:cBhvr>
                                        <p:cTn id="160" dur="1" fill="hold">
                                          <p:stCondLst>
                                            <p:cond delay="0"/>
                                          </p:stCondLst>
                                        </p:cTn>
                                        <p:tgtEl>
                                          <p:spTgt spid="376861"/>
                                        </p:tgtEl>
                                        <p:attrNameLst>
                                          <p:attrName>style.visibility</p:attrName>
                                        </p:attrNameLst>
                                      </p:cBhvr>
                                      <p:to>
                                        <p:strVal val="visible"/>
                                      </p:to>
                                    </p:set>
                                    <p:animEffect transition="in" filter="wipe(down)">
                                      <p:cBhvr>
                                        <p:cTn id="161" dur="500"/>
                                        <p:tgtEl>
                                          <p:spTgt spid="376861"/>
                                        </p:tgtEl>
                                      </p:cBhvr>
                                    </p:animEffect>
                                  </p:childTnLst>
                                </p:cTn>
                              </p:par>
                            </p:childTnLst>
                          </p:cTn>
                        </p:par>
                        <p:par>
                          <p:cTn id="162" fill="hold">
                            <p:stCondLst>
                              <p:cond delay="500"/>
                            </p:stCondLst>
                            <p:childTnLst>
                              <p:par>
                                <p:cTn id="163" presetID="17" presetClass="entr" presetSubtype="8" fill="hold" grpId="0" nodeType="afterEffect">
                                  <p:stCondLst>
                                    <p:cond delay="0"/>
                                  </p:stCondLst>
                                  <p:childTnLst>
                                    <p:set>
                                      <p:cBhvr>
                                        <p:cTn id="164" dur="1" fill="hold">
                                          <p:stCondLst>
                                            <p:cond delay="0"/>
                                          </p:stCondLst>
                                        </p:cTn>
                                        <p:tgtEl>
                                          <p:spTgt spid="376862"/>
                                        </p:tgtEl>
                                        <p:attrNameLst>
                                          <p:attrName>style.visibility</p:attrName>
                                        </p:attrNameLst>
                                      </p:cBhvr>
                                      <p:to>
                                        <p:strVal val="visible"/>
                                      </p:to>
                                    </p:set>
                                    <p:anim calcmode="lin" valueType="num">
                                      <p:cBhvr>
                                        <p:cTn id="165" dur="500" fill="hold"/>
                                        <p:tgtEl>
                                          <p:spTgt spid="376862"/>
                                        </p:tgtEl>
                                        <p:attrNameLst>
                                          <p:attrName>ppt_x</p:attrName>
                                        </p:attrNameLst>
                                      </p:cBhvr>
                                      <p:tavLst>
                                        <p:tav tm="0">
                                          <p:val>
                                            <p:strVal val="#ppt_x-#ppt_w/2"/>
                                          </p:val>
                                        </p:tav>
                                        <p:tav tm="100000">
                                          <p:val>
                                            <p:strVal val="#ppt_x"/>
                                          </p:val>
                                        </p:tav>
                                      </p:tavLst>
                                    </p:anim>
                                    <p:anim calcmode="lin" valueType="num">
                                      <p:cBhvr>
                                        <p:cTn id="166" dur="500" fill="hold"/>
                                        <p:tgtEl>
                                          <p:spTgt spid="376862"/>
                                        </p:tgtEl>
                                        <p:attrNameLst>
                                          <p:attrName>ppt_y</p:attrName>
                                        </p:attrNameLst>
                                      </p:cBhvr>
                                      <p:tavLst>
                                        <p:tav tm="0">
                                          <p:val>
                                            <p:strVal val="#ppt_y"/>
                                          </p:val>
                                        </p:tav>
                                        <p:tav tm="100000">
                                          <p:val>
                                            <p:strVal val="#ppt_y"/>
                                          </p:val>
                                        </p:tav>
                                      </p:tavLst>
                                    </p:anim>
                                    <p:anim calcmode="lin" valueType="num">
                                      <p:cBhvr>
                                        <p:cTn id="167" dur="500" fill="hold"/>
                                        <p:tgtEl>
                                          <p:spTgt spid="376862"/>
                                        </p:tgtEl>
                                        <p:attrNameLst>
                                          <p:attrName>ppt_w</p:attrName>
                                        </p:attrNameLst>
                                      </p:cBhvr>
                                      <p:tavLst>
                                        <p:tav tm="0">
                                          <p:val>
                                            <p:fltVal val="0"/>
                                          </p:val>
                                        </p:tav>
                                        <p:tav tm="100000">
                                          <p:val>
                                            <p:strVal val="#ppt_w"/>
                                          </p:val>
                                        </p:tav>
                                      </p:tavLst>
                                    </p:anim>
                                    <p:anim calcmode="lin" valueType="num">
                                      <p:cBhvr>
                                        <p:cTn id="168" dur="500" fill="hold"/>
                                        <p:tgtEl>
                                          <p:spTgt spid="376862"/>
                                        </p:tgtEl>
                                        <p:attrNameLst>
                                          <p:attrName>ppt_h</p:attrName>
                                        </p:attrNameLst>
                                      </p:cBhvr>
                                      <p:tavLst>
                                        <p:tav tm="0">
                                          <p:val>
                                            <p:strVal val="#ppt_h"/>
                                          </p:val>
                                        </p:tav>
                                        <p:tav tm="100000">
                                          <p:val>
                                            <p:strVal val="#ppt_h"/>
                                          </p:val>
                                        </p:tav>
                                      </p:tavLst>
                                    </p:anim>
                                  </p:childTnLst>
                                </p:cTn>
                              </p:par>
                            </p:childTnLst>
                          </p:cTn>
                        </p:par>
                      </p:childTnLst>
                    </p:cTn>
                  </p:par>
                  <p:par>
                    <p:cTn id="169" fill="hold" nodeType="clickPar">
                      <p:stCondLst>
                        <p:cond delay="indefinite"/>
                      </p:stCondLst>
                      <p:childTnLst>
                        <p:par>
                          <p:cTn id="170" fill="hold" nodeType="withGroup">
                            <p:stCondLst>
                              <p:cond delay="0"/>
                            </p:stCondLst>
                            <p:childTnLst>
                              <p:par>
                                <p:cTn id="171" presetID="17" presetClass="entr" presetSubtype="8" fill="hold" grpId="0" nodeType="clickEffect">
                                  <p:stCondLst>
                                    <p:cond delay="0"/>
                                  </p:stCondLst>
                                  <p:childTnLst>
                                    <p:set>
                                      <p:cBhvr>
                                        <p:cTn id="172" dur="1" fill="hold">
                                          <p:stCondLst>
                                            <p:cond delay="0"/>
                                          </p:stCondLst>
                                        </p:cTn>
                                        <p:tgtEl>
                                          <p:spTgt spid="376860"/>
                                        </p:tgtEl>
                                        <p:attrNameLst>
                                          <p:attrName>style.visibility</p:attrName>
                                        </p:attrNameLst>
                                      </p:cBhvr>
                                      <p:to>
                                        <p:strVal val="visible"/>
                                      </p:to>
                                    </p:set>
                                    <p:anim calcmode="lin" valueType="num">
                                      <p:cBhvr>
                                        <p:cTn id="173" dur="500" fill="hold"/>
                                        <p:tgtEl>
                                          <p:spTgt spid="376860"/>
                                        </p:tgtEl>
                                        <p:attrNameLst>
                                          <p:attrName>ppt_x</p:attrName>
                                        </p:attrNameLst>
                                      </p:cBhvr>
                                      <p:tavLst>
                                        <p:tav tm="0">
                                          <p:val>
                                            <p:strVal val="#ppt_x-#ppt_w/2"/>
                                          </p:val>
                                        </p:tav>
                                        <p:tav tm="100000">
                                          <p:val>
                                            <p:strVal val="#ppt_x"/>
                                          </p:val>
                                        </p:tav>
                                      </p:tavLst>
                                    </p:anim>
                                    <p:anim calcmode="lin" valueType="num">
                                      <p:cBhvr>
                                        <p:cTn id="174" dur="500" fill="hold"/>
                                        <p:tgtEl>
                                          <p:spTgt spid="376860"/>
                                        </p:tgtEl>
                                        <p:attrNameLst>
                                          <p:attrName>ppt_y</p:attrName>
                                        </p:attrNameLst>
                                      </p:cBhvr>
                                      <p:tavLst>
                                        <p:tav tm="0">
                                          <p:val>
                                            <p:strVal val="#ppt_y"/>
                                          </p:val>
                                        </p:tav>
                                        <p:tav tm="100000">
                                          <p:val>
                                            <p:strVal val="#ppt_y"/>
                                          </p:val>
                                        </p:tav>
                                      </p:tavLst>
                                    </p:anim>
                                    <p:anim calcmode="lin" valueType="num">
                                      <p:cBhvr>
                                        <p:cTn id="175" dur="500" fill="hold"/>
                                        <p:tgtEl>
                                          <p:spTgt spid="376860"/>
                                        </p:tgtEl>
                                        <p:attrNameLst>
                                          <p:attrName>ppt_w</p:attrName>
                                        </p:attrNameLst>
                                      </p:cBhvr>
                                      <p:tavLst>
                                        <p:tav tm="0">
                                          <p:val>
                                            <p:fltVal val="0"/>
                                          </p:val>
                                        </p:tav>
                                        <p:tav tm="100000">
                                          <p:val>
                                            <p:strVal val="#ppt_w"/>
                                          </p:val>
                                        </p:tav>
                                      </p:tavLst>
                                    </p:anim>
                                    <p:anim calcmode="lin" valueType="num">
                                      <p:cBhvr>
                                        <p:cTn id="176" dur="500" fill="hold"/>
                                        <p:tgtEl>
                                          <p:spTgt spid="376860"/>
                                        </p:tgtEl>
                                        <p:attrNameLst>
                                          <p:attrName>ppt_h</p:attrName>
                                        </p:attrNameLst>
                                      </p:cBhvr>
                                      <p:tavLst>
                                        <p:tav tm="0">
                                          <p:val>
                                            <p:strVal val="#ppt_h"/>
                                          </p:val>
                                        </p:tav>
                                        <p:tav tm="100000">
                                          <p:val>
                                            <p:strVal val="#ppt_h"/>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1" presetClass="entr" presetSubtype="0" fill="hold" grpId="0" nodeType="clickEffect">
                                  <p:stCondLst>
                                    <p:cond delay="0"/>
                                  </p:stCondLst>
                                  <p:childTnLst>
                                    <p:set>
                                      <p:cBhvr>
                                        <p:cTn id="180" dur="1" fill="hold">
                                          <p:stCondLst>
                                            <p:cond delay="499"/>
                                          </p:stCondLst>
                                        </p:cTn>
                                        <p:tgtEl>
                                          <p:spTgt spid="376863"/>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7" presetClass="entr" presetSubtype="1" fill="hold" grpId="0" nodeType="clickEffect">
                                  <p:stCondLst>
                                    <p:cond delay="0"/>
                                  </p:stCondLst>
                                  <p:childTnLst>
                                    <p:set>
                                      <p:cBhvr>
                                        <p:cTn id="184" dur="1" fill="hold">
                                          <p:stCondLst>
                                            <p:cond delay="0"/>
                                          </p:stCondLst>
                                        </p:cTn>
                                        <p:tgtEl>
                                          <p:spTgt spid="376864"/>
                                        </p:tgtEl>
                                        <p:attrNameLst>
                                          <p:attrName>style.visibility</p:attrName>
                                        </p:attrNameLst>
                                      </p:cBhvr>
                                      <p:to>
                                        <p:strVal val="visible"/>
                                      </p:to>
                                    </p:set>
                                    <p:anim calcmode="lin" valueType="num">
                                      <p:cBhvr>
                                        <p:cTn id="185" dur="500" fill="hold"/>
                                        <p:tgtEl>
                                          <p:spTgt spid="376864"/>
                                        </p:tgtEl>
                                        <p:attrNameLst>
                                          <p:attrName>ppt_x</p:attrName>
                                        </p:attrNameLst>
                                      </p:cBhvr>
                                      <p:tavLst>
                                        <p:tav tm="0">
                                          <p:val>
                                            <p:strVal val="#ppt_x"/>
                                          </p:val>
                                        </p:tav>
                                        <p:tav tm="100000">
                                          <p:val>
                                            <p:strVal val="#ppt_x"/>
                                          </p:val>
                                        </p:tav>
                                      </p:tavLst>
                                    </p:anim>
                                    <p:anim calcmode="lin" valueType="num">
                                      <p:cBhvr>
                                        <p:cTn id="186" dur="500" fill="hold"/>
                                        <p:tgtEl>
                                          <p:spTgt spid="376864"/>
                                        </p:tgtEl>
                                        <p:attrNameLst>
                                          <p:attrName>ppt_y</p:attrName>
                                        </p:attrNameLst>
                                      </p:cBhvr>
                                      <p:tavLst>
                                        <p:tav tm="0">
                                          <p:val>
                                            <p:strVal val="#ppt_y-#ppt_h/2"/>
                                          </p:val>
                                        </p:tav>
                                        <p:tav tm="100000">
                                          <p:val>
                                            <p:strVal val="#ppt_y"/>
                                          </p:val>
                                        </p:tav>
                                      </p:tavLst>
                                    </p:anim>
                                    <p:anim calcmode="lin" valueType="num">
                                      <p:cBhvr>
                                        <p:cTn id="187" dur="500" fill="hold"/>
                                        <p:tgtEl>
                                          <p:spTgt spid="376864"/>
                                        </p:tgtEl>
                                        <p:attrNameLst>
                                          <p:attrName>ppt_w</p:attrName>
                                        </p:attrNameLst>
                                      </p:cBhvr>
                                      <p:tavLst>
                                        <p:tav tm="0">
                                          <p:val>
                                            <p:strVal val="#ppt_w"/>
                                          </p:val>
                                        </p:tav>
                                        <p:tav tm="100000">
                                          <p:val>
                                            <p:strVal val="#ppt_w"/>
                                          </p:val>
                                        </p:tav>
                                      </p:tavLst>
                                    </p:anim>
                                    <p:anim calcmode="lin" valueType="num">
                                      <p:cBhvr>
                                        <p:cTn id="188" dur="500" fill="hold"/>
                                        <p:tgtEl>
                                          <p:spTgt spid="376864"/>
                                        </p:tgtEl>
                                        <p:attrNameLst>
                                          <p:attrName>ppt_h</p:attrName>
                                        </p:attrNameLst>
                                      </p:cBhvr>
                                      <p:tavLst>
                                        <p:tav tm="0">
                                          <p:val>
                                            <p:fltVal val="0"/>
                                          </p:val>
                                        </p:tav>
                                        <p:tav tm="100000">
                                          <p:val>
                                            <p:strVal val="#ppt_h"/>
                                          </p:val>
                                        </p:tav>
                                      </p:tavLst>
                                    </p:anim>
                                  </p:childTnLst>
                                </p:cTn>
                              </p:par>
                            </p:childTnLst>
                          </p:cTn>
                        </p:par>
                        <p:par>
                          <p:cTn id="189" fill="hold" nodeType="afterGroup">
                            <p:stCondLst>
                              <p:cond delay="500"/>
                            </p:stCondLst>
                            <p:childTnLst>
                              <p:par>
                                <p:cTn id="190" presetID="17" presetClass="entr" presetSubtype="2" fill="hold" grpId="0" nodeType="afterEffect">
                                  <p:stCondLst>
                                    <p:cond delay="0"/>
                                  </p:stCondLst>
                                  <p:childTnLst>
                                    <p:set>
                                      <p:cBhvr>
                                        <p:cTn id="191" dur="1" fill="hold">
                                          <p:stCondLst>
                                            <p:cond delay="0"/>
                                          </p:stCondLst>
                                        </p:cTn>
                                        <p:tgtEl>
                                          <p:spTgt spid="376865"/>
                                        </p:tgtEl>
                                        <p:attrNameLst>
                                          <p:attrName>style.visibility</p:attrName>
                                        </p:attrNameLst>
                                      </p:cBhvr>
                                      <p:to>
                                        <p:strVal val="visible"/>
                                      </p:to>
                                    </p:set>
                                    <p:anim calcmode="lin" valueType="num">
                                      <p:cBhvr>
                                        <p:cTn id="192" dur="500" fill="hold"/>
                                        <p:tgtEl>
                                          <p:spTgt spid="376865"/>
                                        </p:tgtEl>
                                        <p:attrNameLst>
                                          <p:attrName>ppt_x</p:attrName>
                                        </p:attrNameLst>
                                      </p:cBhvr>
                                      <p:tavLst>
                                        <p:tav tm="0">
                                          <p:val>
                                            <p:strVal val="#ppt_x+#ppt_w/2"/>
                                          </p:val>
                                        </p:tav>
                                        <p:tav tm="100000">
                                          <p:val>
                                            <p:strVal val="#ppt_x"/>
                                          </p:val>
                                        </p:tav>
                                      </p:tavLst>
                                    </p:anim>
                                    <p:anim calcmode="lin" valueType="num">
                                      <p:cBhvr>
                                        <p:cTn id="193" dur="500" fill="hold"/>
                                        <p:tgtEl>
                                          <p:spTgt spid="376865"/>
                                        </p:tgtEl>
                                        <p:attrNameLst>
                                          <p:attrName>ppt_y</p:attrName>
                                        </p:attrNameLst>
                                      </p:cBhvr>
                                      <p:tavLst>
                                        <p:tav tm="0">
                                          <p:val>
                                            <p:strVal val="#ppt_y"/>
                                          </p:val>
                                        </p:tav>
                                        <p:tav tm="100000">
                                          <p:val>
                                            <p:strVal val="#ppt_y"/>
                                          </p:val>
                                        </p:tav>
                                      </p:tavLst>
                                    </p:anim>
                                    <p:anim calcmode="lin" valueType="num">
                                      <p:cBhvr>
                                        <p:cTn id="194" dur="500" fill="hold"/>
                                        <p:tgtEl>
                                          <p:spTgt spid="376865"/>
                                        </p:tgtEl>
                                        <p:attrNameLst>
                                          <p:attrName>ppt_w</p:attrName>
                                        </p:attrNameLst>
                                      </p:cBhvr>
                                      <p:tavLst>
                                        <p:tav tm="0">
                                          <p:val>
                                            <p:fltVal val="0"/>
                                          </p:val>
                                        </p:tav>
                                        <p:tav tm="100000">
                                          <p:val>
                                            <p:strVal val="#ppt_w"/>
                                          </p:val>
                                        </p:tav>
                                      </p:tavLst>
                                    </p:anim>
                                    <p:anim calcmode="lin" valueType="num">
                                      <p:cBhvr>
                                        <p:cTn id="195" dur="500" fill="hold"/>
                                        <p:tgtEl>
                                          <p:spTgt spid="376865"/>
                                        </p:tgtEl>
                                        <p:attrNameLst>
                                          <p:attrName>ppt_h</p:attrName>
                                        </p:attrNameLst>
                                      </p:cBhvr>
                                      <p:tavLst>
                                        <p:tav tm="0">
                                          <p:val>
                                            <p:strVal val="#ppt_h"/>
                                          </p:val>
                                        </p:tav>
                                        <p:tav tm="100000">
                                          <p:val>
                                            <p:strVal val="#ppt_h"/>
                                          </p:val>
                                        </p:tav>
                                      </p:tavLst>
                                    </p:anim>
                                  </p:childTnLst>
                                </p:cTn>
                              </p:par>
                            </p:childTnLst>
                          </p:cTn>
                        </p:par>
                        <p:par>
                          <p:cTn id="196" fill="hold" nodeType="afterGroup">
                            <p:stCondLst>
                              <p:cond delay="1000"/>
                            </p:stCondLst>
                            <p:childTnLst>
                              <p:par>
                                <p:cTn id="197" presetID="17" presetClass="entr" presetSubtype="4" fill="hold" grpId="0" nodeType="afterEffect">
                                  <p:stCondLst>
                                    <p:cond delay="0"/>
                                  </p:stCondLst>
                                  <p:childTnLst>
                                    <p:set>
                                      <p:cBhvr>
                                        <p:cTn id="198" dur="1" fill="hold">
                                          <p:stCondLst>
                                            <p:cond delay="0"/>
                                          </p:stCondLst>
                                        </p:cTn>
                                        <p:tgtEl>
                                          <p:spTgt spid="376866"/>
                                        </p:tgtEl>
                                        <p:attrNameLst>
                                          <p:attrName>style.visibility</p:attrName>
                                        </p:attrNameLst>
                                      </p:cBhvr>
                                      <p:to>
                                        <p:strVal val="visible"/>
                                      </p:to>
                                    </p:set>
                                    <p:anim calcmode="lin" valueType="num">
                                      <p:cBhvr>
                                        <p:cTn id="199" dur="500" fill="hold"/>
                                        <p:tgtEl>
                                          <p:spTgt spid="376866"/>
                                        </p:tgtEl>
                                        <p:attrNameLst>
                                          <p:attrName>ppt_x</p:attrName>
                                        </p:attrNameLst>
                                      </p:cBhvr>
                                      <p:tavLst>
                                        <p:tav tm="0">
                                          <p:val>
                                            <p:strVal val="#ppt_x"/>
                                          </p:val>
                                        </p:tav>
                                        <p:tav tm="100000">
                                          <p:val>
                                            <p:strVal val="#ppt_x"/>
                                          </p:val>
                                        </p:tav>
                                      </p:tavLst>
                                    </p:anim>
                                    <p:anim calcmode="lin" valueType="num">
                                      <p:cBhvr>
                                        <p:cTn id="200" dur="500" fill="hold"/>
                                        <p:tgtEl>
                                          <p:spTgt spid="376866"/>
                                        </p:tgtEl>
                                        <p:attrNameLst>
                                          <p:attrName>ppt_y</p:attrName>
                                        </p:attrNameLst>
                                      </p:cBhvr>
                                      <p:tavLst>
                                        <p:tav tm="0">
                                          <p:val>
                                            <p:strVal val="#ppt_y+#ppt_h/2"/>
                                          </p:val>
                                        </p:tav>
                                        <p:tav tm="100000">
                                          <p:val>
                                            <p:strVal val="#ppt_y"/>
                                          </p:val>
                                        </p:tav>
                                      </p:tavLst>
                                    </p:anim>
                                    <p:anim calcmode="lin" valueType="num">
                                      <p:cBhvr>
                                        <p:cTn id="201" dur="500" fill="hold"/>
                                        <p:tgtEl>
                                          <p:spTgt spid="376866"/>
                                        </p:tgtEl>
                                        <p:attrNameLst>
                                          <p:attrName>ppt_w</p:attrName>
                                        </p:attrNameLst>
                                      </p:cBhvr>
                                      <p:tavLst>
                                        <p:tav tm="0">
                                          <p:val>
                                            <p:strVal val="#ppt_w"/>
                                          </p:val>
                                        </p:tav>
                                        <p:tav tm="100000">
                                          <p:val>
                                            <p:strVal val="#ppt_w"/>
                                          </p:val>
                                        </p:tav>
                                      </p:tavLst>
                                    </p:anim>
                                    <p:anim calcmode="lin" valueType="num">
                                      <p:cBhvr>
                                        <p:cTn id="202" dur="500" fill="hold"/>
                                        <p:tgtEl>
                                          <p:spTgt spid="376866"/>
                                        </p:tgtEl>
                                        <p:attrNameLst>
                                          <p:attrName>ppt_h</p:attrName>
                                        </p:attrNameLst>
                                      </p:cBhvr>
                                      <p:tavLst>
                                        <p:tav tm="0">
                                          <p:val>
                                            <p:fltVal val="0"/>
                                          </p:val>
                                        </p:tav>
                                        <p:tav tm="100000">
                                          <p:val>
                                            <p:strVal val="#ppt_h"/>
                                          </p:val>
                                        </p:tav>
                                      </p:tavLst>
                                    </p:anim>
                                  </p:childTnLst>
                                </p:cTn>
                              </p:par>
                            </p:childTnLst>
                          </p:cTn>
                        </p:par>
                      </p:childTnLst>
                    </p:cTn>
                  </p:par>
                  <p:par>
                    <p:cTn id="203" fill="hold">
                      <p:stCondLst>
                        <p:cond delay="indefinite"/>
                      </p:stCondLst>
                      <p:childTnLst>
                        <p:par>
                          <p:cTn id="204" fill="hold" nodeType="afterGroup">
                            <p:stCondLst>
                              <p:cond delay="0"/>
                            </p:stCondLst>
                            <p:childTnLst>
                              <p:par>
                                <p:cTn id="205" presetID="22" presetClass="entr" presetSubtype="1" fill="hold" grpId="0" nodeType="clickEffect">
                                  <p:stCondLst>
                                    <p:cond delay="0"/>
                                  </p:stCondLst>
                                  <p:childTnLst>
                                    <p:set>
                                      <p:cBhvr>
                                        <p:cTn id="206" dur="1" fill="hold">
                                          <p:stCondLst>
                                            <p:cond delay="0"/>
                                          </p:stCondLst>
                                        </p:cTn>
                                        <p:tgtEl>
                                          <p:spTgt spid="376867"/>
                                        </p:tgtEl>
                                        <p:attrNameLst>
                                          <p:attrName>style.visibility</p:attrName>
                                        </p:attrNameLst>
                                      </p:cBhvr>
                                      <p:to>
                                        <p:strVal val="visible"/>
                                      </p:to>
                                    </p:set>
                                    <p:animEffect transition="in" filter="wipe(up)">
                                      <p:cBhvr>
                                        <p:cTn id="207" dur="500"/>
                                        <p:tgtEl>
                                          <p:spTgt spid="376867"/>
                                        </p:tgtEl>
                                      </p:cBhvr>
                                    </p:animEffect>
                                  </p:childTnLst>
                                </p:cTn>
                              </p:par>
                            </p:childTnLst>
                          </p:cTn>
                        </p:par>
                        <p:par>
                          <p:cTn id="208" fill="hold">
                            <p:stCondLst>
                              <p:cond delay="500"/>
                            </p:stCondLst>
                            <p:childTnLst>
                              <p:par>
                                <p:cTn id="209" presetID="17" presetClass="entr" presetSubtype="8" fill="hold" grpId="0" nodeType="afterEffect">
                                  <p:stCondLst>
                                    <p:cond delay="0"/>
                                  </p:stCondLst>
                                  <p:childTnLst>
                                    <p:set>
                                      <p:cBhvr>
                                        <p:cTn id="210" dur="1" fill="hold">
                                          <p:stCondLst>
                                            <p:cond delay="0"/>
                                          </p:stCondLst>
                                        </p:cTn>
                                        <p:tgtEl>
                                          <p:spTgt spid="376868"/>
                                        </p:tgtEl>
                                        <p:attrNameLst>
                                          <p:attrName>style.visibility</p:attrName>
                                        </p:attrNameLst>
                                      </p:cBhvr>
                                      <p:to>
                                        <p:strVal val="visible"/>
                                      </p:to>
                                    </p:set>
                                    <p:anim calcmode="lin" valueType="num">
                                      <p:cBhvr>
                                        <p:cTn id="211" dur="500" fill="hold"/>
                                        <p:tgtEl>
                                          <p:spTgt spid="376868"/>
                                        </p:tgtEl>
                                        <p:attrNameLst>
                                          <p:attrName>ppt_x</p:attrName>
                                        </p:attrNameLst>
                                      </p:cBhvr>
                                      <p:tavLst>
                                        <p:tav tm="0">
                                          <p:val>
                                            <p:strVal val="#ppt_x-#ppt_w/2"/>
                                          </p:val>
                                        </p:tav>
                                        <p:tav tm="100000">
                                          <p:val>
                                            <p:strVal val="#ppt_x"/>
                                          </p:val>
                                        </p:tav>
                                      </p:tavLst>
                                    </p:anim>
                                    <p:anim calcmode="lin" valueType="num">
                                      <p:cBhvr>
                                        <p:cTn id="212" dur="500" fill="hold"/>
                                        <p:tgtEl>
                                          <p:spTgt spid="376868"/>
                                        </p:tgtEl>
                                        <p:attrNameLst>
                                          <p:attrName>ppt_y</p:attrName>
                                        </p:attrNameLst>
                                      </p:cBhvr>
                                      <p:tavLst>
                                        <p:tav tm="0">
                                          <p:val>
                                            <p:strVal val="#ppt_y"/>
                                          </p:val>
                                        </p:tav>
                                        <p:tav tm="100000">
                                          <p:val>
                                            <p:strVal val="#ppt_y"/>
                                          </p:val>
                                        </p:tav>
                                      </p:tavLst>
                                    </p:anim>
                                    <p:anim calcmode="lin" valueType="num">
                                      <p:cBhvr>
                                        <p:cTn id="213" dur="500" fill="hold"/>
                                        <p:tgtEl>
                                          <p:spTgt spid="376868"/>
                                        </p:tgtEl>
                                        <p:attrNameLst>
                                          <p:attrName>ppt_w</p:attrName>
                                        </p:attrNameLst>
                                      </p:cBhvr>
                                      <p:tavLst>
                                        <p:tav tm="0">
                                          <p:val>
                                            <p:fltVal val="0"/>
                                          </p:val>
                                        </p:tav>
                                        <p:tav tm="100000">
                                          <p:val>
                                            <p:strVal val="#ppt_w"/>
                                          </p:val>
                                        </p:tav>
                                      </p:tavLst>
                                    </p:anim>
                                    <p:anim calcmode="lin" valueType="num">
                                      <p:cBhvr>
                                        <p:cTn id="214" dur="500" fill="hold"/>
                                        <p:tgtEl>
                                          <p:spTgt spid="376868"/>
                                        </p:tgtEl>
                                        <p:attrNameLst>
                                          <p:attrName>ppt_h</p:attrName>
                                        </p:attrNameLst>
                                      </p:cBhvr>
                                      <p:tavLst>
                                        <p:tav tm="0">
                                          <p:val>
                                            <p:strVal val="#ppt_h"/>
                                          </p:val>
                                        </p:tav>
                                        <p:tav tm="100000">
                                          <p:val>
                                            <p:strVal val="#ppt_h"/>
                                          </p:val>
                                        </p:tav>
                                      </p:tavLst>
                                    </p:anim>
                                  </p:childTnLst>
                                </p:cTn>
                              </p:par>
                            </p:childTnLst>
                          </p:cTn>
                        </p:par>
                        <p:par>
                          <p:cTn id="215" fill="hold" nodeType="afterGroup">
                            <p:stCondLst>
                              <p:cond delay="1000"/>
                            </p:stCondLst>
                            <p:childTnLst>
                              <p:par>
                                <p:cTn id="216" presetID="17" presetClass="entr" presetSubtype="4" fill="hold" grpId="0" nodeType="afterEffect">
                                  <p:stCondLst>
                                    <p:cond delay="0"/>
                                  </p:stCondLst>
                                  <p:childTnLst>
                                    <p:set>
                                      <p:cBhvr>
                                        <p:cTn id="217" dur="1" fill="hold">
                                          <p:stCondLst>
                                            <p:cond delay="0"/>
                                          </p:stCondLst>
                                        </p:cTn>
                                        <p:tgtEl>
                                          <p:spTgt spid="376869"/>
                                        </p:tgtEl>
                                        <p:attrNameLst>
                                          <p:attrName>style.visibility</p:attrName>
                                        </p:attrNameLst>
                                      </p:cBhvr>
                                      <p:to>
                                        <p:strVal val="visible"/>
                                      </p:to>
                                    </p:set>
                                    <p:anim calcmode="lin" valueType="num">
                                      <p:cBhvr>
                                        <p:cTn id="218" dur="500" fill="hold"/>
                                        <p:tgtEl>
                                          <p:spTgt spid="376869"/>
                                        </p:tgtEl>
                                        <p:attrNameLst>
                                          <p:attrName>ppt_x</p:attrName>
                                        </p:attrNameLst>
                                      </p:cBhvr>
                                      <p:tavLst>
                                        <p:tav tm="0">
                                          <p:val>
                                            <p:strVal val="#ppt_x"/>
                                          </p:val>
                                        </p:tav>
                                        <p:tav tm="100000">
                                          <p:val>
                                            <p:strVal val="#ppt_x"/>
                                          </p:val>
                                        </p:tav>
                                      </p:tavLst>
                                    </p:anim>
                                    <p:anim calcmode="lin" valueType="num">
                                      <p:cBhvr>
                                        <p:cTn id="219" dur="500" fill="hold"/>
                                        <p:tgtEl>
                                          <p:spTgt spid="376869"/>
                                        </p:tgtEl>
                                        <p:attrNameLst>
                                          <p:attrName>ppt_y</p:attrName>
                                        </p:attrNameLst>
                                      </p:cBhvr>
                                      <p:tavLst>
                                        <p:tav tm="0">
                                          <p:val>
                                            <p:strVal val="#ppt_y+#ppt_h/2"/>
                                          </p:val>
                                        </p:tav>
                                        <p:tav tm="100000">
                                          <p:val>
                                            <p:strVal val="#ppt_y"/>
                                          </p:val>
                                        </p:tav>
                                      </p:tavLst>
                                    </p:anim>
                                    <p:anim calcmode="lin" valueType="num">
                                      <p:cBhvr>
                                        <p:cTn id="220" dur="500" fill="hold"/>
                                        <p:tgtEl>
                                          <p:spTgt spid="376869"/>
                                        </p:tgtEl>
                                        <p:attrNameLst>
                                          <p:attrName>ppt_w</p:attrName>
                                        </p:attrNameLst>
                                      </p:cBhvr>
                                      <p:tavLst>
                                        <p:tav tm="0">
                                          <p:val>
                                            <p:strVal val="#ppt_w"/>
                                          </p:val>
                                        </p:tav>
                                        <p:tav tm="100000">
                                          <p:val>
                                            <p:strVal val="#ppt_w"/>
                                          </p:val>
                                        </p:tav>
                                      </p:tavLst>
                                    </p:anim>
                                    <p:anim calcmode="lin" valueType="num">
                                      <p:cBhvr>
                                        <p:cTn id="221" dur="500" fill="hold"/>
                                        <p:tgtEl>
                                          <p:spTgt spid="376869"/>
                                        </p:tgtEl>
                                        <p:attrNameLst>
                                          <p:attrName>ppt_h</p:attrName>
                                        </p:attrNameLst>
                                      </p:cBhvr>
                                      <p:tavLst>
                                        <p:tav tm="0">
                                          <p:val>
                                            <p:fltVal val="0"/>
                                          </p:val>
                                        </p:tav>
                                        <p:tav tm="100000">
                                          <p:val>
                                            <p:strVal val="#ppt_h"/>
                                          </p:val>
                                        </p:tav>
                                      </p:tavLst>
                                    </p:anim>
                                  </p:childTnLst>
                                </p:cTn>
                              </p:par>
                            </p:childTnLst>
                          </p:cTn>
                        </p:par>
                        <p:par>
                          <p:cTn id="222" fill="hold" nodeType="afterGroup">
                            <p:stCondLst>
                              <p:cond delay="1500"/>
                            </p:stCondLst>
                            <p:childTnLst>
                              <p:par>
                                <p:cTn id="223" presetID="17" presetClass="entr" presetSubtype="2" fill="hold" grpId="0" nodeType="afterEffect">
                                  <p:stCondLst>
                                    <p:cond delay="0"/>
                                  </p:stCondLst>
                                  <p:childTnLst>
                                    <p:set>
                                      <p:cBhvr>
                                        <p:cTn id="224" dur="1" fill="hold">
                                          <p:stCondLst>
                                            <p:cond delay="0"/>
                                          </p:stCondLst>
                                        </p:cTn>
                                        <p:tgtEl>
                                          <p:spTgt spid="376870"/>
                                        </p:tgtEl>
                                        <p:attrNameLst>
                                          <p:attrName>style.visibility</p:attrName>
                                        </p:attrNameLst>
                                      </p:cBhvr>
                                      <p:to>
                                        <p:strVal val="visible"/>
                                      </p:to>
                                    </p:set>
                                    <p:anim calcmode="lin" valueType="num">
                                      <p:cBhvr>
                                        <p:cTn id="225" dur="500" fill="hold"/>
                                        <p:tgtEl>
                                          <p:spTgt spid="376870"/>
                                        </p:tgtEl>
                                        <p:attrNameLst>
                                          <p:attrName>ppt_x</p:attrName>
                                        </p:attrNameLst>
                                      </p:cBhvr>
                                      <p:tavLst>
                                        <p:tav tm="0">
                                          <p:val>
                                            <p:strVal val="#ppt_x+#ppt_w/2"/>
                                          </p:val>
                                        </p:tav>
                                        <p:tav tm="100000">
                                          <p:val>
                                            <p:strVal val="#ppt_x"/>
                                          </p:val>
                                        </p:tav>
                                      </p:tavLst>
                                    </p:anim>
                                    <p:anim calcmode="lin" valueType="num">
                                      <p:cBhvr>
                                        <p:cTn id="226" dur="500" fill="hold"/>
                                        <p:tgtEl>
                                          <p:spTgt spid="376870"/>
                                        </p:tgtEl>
                                        <p:attrNameLst>
                                          <p:attrName>ppt_y</p:attrName>
                                        </p:attrNameLst>
                                      </p:cBhvr>
                                      <p:tavLst>
                                        <p:tav tm="0">
                                          <p:val>
                                            <p:strVal val="#ppt_y"/>
                                          </p:val>
                                        </p:tav>
                                        <p:tav tm="100000">
                                          <p:val>
                                            <p:strVal val="#ppt_y"/>
                                          </p:val>
                                        </p:tav>
                                      </p:tavLst>
                                    </p:anim>
                                    <p:anim calcmode="lin" valueType="num">
                                      <p:cBhvr>
                                        <p:cTn id="227" dur="500" fill="hold"/>
                                        <p:tgtEl>
                                          <p:spTgt spid="376870"/>
                                        </p:tgtEl>
                                        <p:attrNameLst>
                                          <p:attrName>ppt_w</p:attrName>
                                        </p:attrNameLst>
                                      </p:cBhvr>
                                      <p:tavLst>
                                        <p:tav tm="0">
                                          <p:val>
                                            <p:fltVal val="0"/>
                                          </p:val>
                                        </p:tav>
                                        <p:tav tm="100000">
                                          <p:val>
                                            <p:strVal val="#ppt_w"/>
                                          </p:val>
                                        </p:tav>
                                      </p:tavLst>
                                    </p:anim>
                                    <p:anim calcmode="lin" valueType="num">
                                      <p:cBhvr>
                                        <p:cTn id="228" dur="500" fill="hold"/>
                                        <p:tgtEl>
                                          <p:spTgt spid="376870"/>
                                        </p:tgtEl>
                                        <p:attrNameLst>
                                          <p:attrName>ppt_h</p:attrName>
                                        </p:attrNameLst>
                                      </p:cBhvr>
                                      <p:tavLst>
                                        <p:tav tm="0">
                                          <p:val>
                                            <p:strVal val="#ppt_h"/>
                                          </p:val>
                                        </p:tav>
                                        <p:tav tm="100000">
                                          <p:val>
                                            <p:strVal val="#ppt_h"/>
                                          </p:val>
                                        </p:tav>
                                      </p:tavLst>
                                    </p:anim>
                                  </p:childTnLst>
                                </p:cTn>
                              </p:par>
                            </p:childTnLst>
                          </p:cTn>
                        </p:par>
                        <p:par>
                          <p:cTn id="229" fill="hold" nodeType="afterGroup">
                            <p:stCondLst>
                              <p:cond delay="2000"/>
                            </p:stCondLst>
                            <p:childTnLst>
                              <p:par>
                                <p:cTn id="230" presetID="17" presetClass="entr" presetSubtype="1" fill="hold" grpId="0" nodeType="afterEffect">
                                  <p:stCondLst>
                                    <p:cond delay="0"/>
                                  </p:stCondLst>
                                  <p:childTnLst>
                                    <p:set>
                                      <p:cBhvr>
                                        <p:cTn id="231" dur="1" fill="hold">
                                          <p:stCondLst>
                                            <p:cond delay="0"/>
                                          </p:stCondLst>
                                        </p:cTn>
                                        <p:tgtEl>
                                          <p:spTgt spid="376871"/>
                                        </p:tgtEl>
                                        <p:attrNameLst>
                                          <p:attrName>style.visibility</p:attrName>
                                        </p:attrNameLst>
                                      </p:cBhvr>
                                      <p:to>
                                        <p:strVal val="visible"/>
                                      </p:to>
                                    </p:set>
                                    <p:anim calcmode="lin" valueType="num">
                                      <p:cBhvr>
                                        <p:cTn id="232" dur="500" fill="hold"/>
                                        <p:tgtEl>
                                          <p:spTgt spid="376871"/>
                                        </p:tgtEl>
                                        <p:attrNameLst>
                                          <p:attrName>ppt_x</p:attrName>
                                        </p:attrNameLst>
                                      </p:cBhvr>
                                      <p:tavLst>
                                        <p:tav tm="0">
                                          <p:val>
                                            <p:strVal val="#ppt_x"/>
                                          </p:val>
                                        </p:tav>
                                        <p:tav tm="100000">
                                          <p:val>
                                            <p:strVal val="#ppt_x"/>
                                          </p:val>
                                        </p:tav>
                                      </p:tavLst>
                                    </p:anim>
                                    <p:anim calcmode="lin" valueType="num">
                                      <p:cBhvr>
                                        <p:cTn id="233" dur="500" fill="hold"/>
                                        <p:tgtEl>
                                          <p:spTgt spid="376871"/>
                                        </p:tgtEl>
                                        <p:attrNameLst>
                                          <p:attrName>ppt_y</p:attrName>
                                        </p:attrNameLst>
                                      </p:cBhvr>
                                      <p:tavLst>
                                        <p:tav tm="0">
                                          <p:val>
                                            <p:strVal val="#ppt_y-#ppt_h/2"/>
                                          </p:val>
                                        </p:tav>
                                        <p:tav tm="100000">
                                          <p:val>
                                            <p:strVal val="#ppt_y"/>
                                          </p:val>
                                        </p:tav>
                                      </p:tavLst>
                                    </p:anim>
                                    <p:anim calcmode="lin" valueType="num">
                                      <p:cBhvr>
                                        <p:cTn id="234" dur="500" fill="hold"/>
                                        <p:tgtEl>
                                          <p:spTgt spid="376871"/>
                                        </p:tgtEl>
                                        <p:attrNameLst>
                                          <p:attrName>ppt_w</p:attrName>
                                        </p:attrNameLst>
                                      </p:cBhvr>
                                      <p:tavLst>
                                        <p:tav tm="0">
                                          <p:val>
                                            <p:strVal val="#ppt_w"/>
                                          </p:val>
                                        </p:tav>
                                        <p:tav tm="100000">
                                          <p:val>
                                            <p:strVal val="#ppt_w"/>
                                          </p:val>
                                        </p:tav>
                                      </p:tavLst>
                                    </p:anim>
                                    <p:anim calcmode="lin" valueType="num">
                                      <p:cBhvr>
                                        <p:cTn id="235" dur="500" fill="hold"/>
                                        <p:tgtEl>
                                          <p:spTgt spid="376871"/>
                                        </p:tgtEl>
                                        <p:attrNameLst>
                                          <p:attrName>ppt_h</p:attrName>
                                        </p:attrNameLst>
                                      </p:cBhvr>
                                      <p:tavLst>
                                        <p:tav tm="0">
                                          <p:val>
                                            <p:fltVal val="0"/>
                                          </p:val>
                                        </p:tav>
                                        <p:tav tm="100000">
                                          <p:val>
                                            <p:strVal val="#ppt_h"/>
                                          </p:val>
                                        </p:tav>
                                      </p:tavLst>
                                    </p:anim>
                                  </p:childTnLst>
                                </p:cTn>
                              </p:par>
                            </p:childTnLst>
                          </p:cTn>
                        </p:par>
                      </p:childTnLst>
                    </p:cTn>
                  </p:par>
                  <p:par>
                    <p:cTn id="236" fill="hold">
                      <p:stCondLst>
                        <p:cond delay="indefinite"/>
                      </p:stCondLst>
                      <p:childTnLst>
                        <p:par>
                          <p:cTn id="237" fill="hold">
                            <p:stCondLst>
                              <p:cond delay="0"/>
                            </p:stCondLst>
                            <p:childTnLst>
                              <p:par>
                                <p:cTn id="238" presetID="22" presetClass="entr" presetSubtype="8" fill="hold"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wipe(left)">
                                      <p:cBhvr>
                                        <p:cTn id="240" dur="500"/>
                                        <p:tgtEl>
                                          <p:spTgt spid="49"/>
                                        </p:tgtEl>
                                      </p:cBhvr>
                                    </p:animEffect>
                                  </p:childTnLst>
                                </p:cTn>
                              </p:par>
                            </p:childTnLst>
                          </p:cTn>
                        </p:par>
                        <p:par>
                          <p:cTn id="241" fill="hold">
                            <p:stCondLst>
                              <p:cond delay="500"/>
                            </p:stCondLst>
                            <p:childTnLst>
                              <p:par>
                                <p:cTn id="242" presetID="22" presetClass="entr" presetSubtype="1" fill="hold" nodeType="afterEffect">
                                  <p:stCondLst>
                                    <p:cond delay="0"/>
                                  </p:stCondLst>
                                  <p:childTnLst>
                                    <p:set>
                                      <p:cBhvr>
                                        <p:cTn id="243" dur="1" fill="hold">
                                          <p:stCondLst>
                                            <p:cond delay="0"/>
                                          </p:stCondLst>
                                        </p:cTn>
                                        <p:tgtEl>
                                          <p:spTgt spid="50"/>
                                        </p:tgtEl>
                                        <p:attrNameLst>
                                          <p:attrName>style.visibility</p:attrName>
                                        </p:attrNameLst>
                                      </p:cBhvr>
                                      <p:to>
                                        <p:strVal val="visible"/>
                                      </p:to>
                                    </p:set>
                                    <p:animEffect transition="in" filter="wipe(up)">
                                      <p:cBhvr>
                                        <p:cTn id="244" dur="500"/>
                                        <p:tgtEl>
                                          <p:spTgt spid="50"/>
                                        </p:tgtEl>
                                      </p:cBhvr>
                                    </p:animEffect>
                                  </p:childTnLst>
                                </p:cTn>
                              </p:par>
                            </p:childTnLst>
                          </p:cTn>
                        </p:par>
                        <p:par>
                          <p:cTn id="245" fill="hold">
                            <p:stCondLst>
                              <p:cond delay="1000"/>
                            </p:stCondLst>
                            <p:childTnLst>
                              <p:par>
                                <p:cTn id="246" presetID="22" presetClass="entr" presetSubtype="8" fill="hold" nodeType="after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wipe(left)">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499"/>
                                          </p:stCondLst>
                                        </p:cTn>
                                        <p:tgtEl>
                                          <p:spTgt spid="376872"/>
                                        </p:tgtEl>
                                        <p:attrNameLst>
                                          <p:attrName>style.visibility</p:attrName>
                                        </p:attrNameLst>
                                      </p:cBhvr>
                                      <p:to>
                                        <p:strVal val="visible"/>
                                      </p:to>
                                    </p:set>
                                  </p:childTnLst>
                                </p:cTn>
                              </p:par>
                            </p:childTnLst>
                          </p:cTn>
                        </p:par>
                        <p:par>
                          <p:cTn id="253" fill="hold">
                            <p:stCondLst>
                              <p:cond delay="500"/>
                            </p:stCondLst>
                            <p:childTnLst>
                              <p:par>
                                <p:cTn id="254" presetID="1" presetClass="entr" presetSubtype="0" fill="hold" grpId="0" nodeType="afterEffect">
                                  <p:stCondLst>
                                    <p:cond delay="0"/>
                                  </p:stCondLst>
                                  <p:childTnLst>
                                    <p:set>
                                      <p:cBhvr>
                                        <p:cTn id="255" dur="1" fill="hold">
                                          <p:stCondLst>
                                            <p:cond delay="499"/>
                                          </p:stCondLst>
                                        </p:cTn>
                                        <p:tgtEl>
                                          <p:spTgt spid="376873"/>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22" presetClass="entr" presetSubtype="8" fill="hold" nodeType="clickEffect">
                                  <p:stCondLst>
                                    <p:cond delay="0"/>
                                  </p:stCondLst>
                                  <p:childTnLst>
                                    <p:set>
                                      <p:cBhvr>
                                        <p:cTn id="259" dur="1" fill="hold">
                                          <p:stCondLst>
                                            <p:cond delay="0"/>
                                          </p:stCondLst>
                                        </p:cTn>
                                        <p:tgtEl>
                                          <p:spTgt spid="52"/>
                                        </p:tgtEl>
                                        <p:attrNameLst>
                                          <p:attrName>style.visibility</p:attrName>
                                        </p:attrNameLst>
                                      </p:cBhvr>
                                      <p:to>
                                        <p:strVal val="visible"/>
                                      </p:to>
                                    </p:set>
                                    <p:animEffect transition="in" filter="wipe(left)">
                                      <p:cBhvr>
                                        <p:cTn id="260" dur="500"/>
                                        <p:tgtEl>
                                          <p:spTgt spid="52"/>
                                        </p:tgtEl>
                                      </p:cBhvr>
                                    </p:animEffect>
                                  </p:childTnLst>
                                </p:cTn>
                              </p:par>
                            </p:childTnLst>
                          </p:cTn>
                        </p:par>
                        <p:par>
                          <p:cTn id="261" fill="hold">
                            <p:stCondLst>
                              <p:cond delay="500"/>
                            </p:stCondLst>
                            <p:childTnLst>
                              <p:par>
                                <p:cTn id="262" presetID="22" presetClass="entr" presetSubtype="4" fill="hold" nodeType="afterEffect">
                                  <p:stCondLst>
                                    <p:cond delay="0"/>
                                  </p:stCondLst>
                                  <p:childTnLst>
                                    <p:set>
                                      <p:cBhvr>
                                        <p:cTn id="263" dur="1" fill="hold">
                                          <p:stCondLst>
                                            <p:cond delay="0"/>
                                          </p:stCondLst>
                                        </p:cTn>
                                        <p:tgtEl>
                                          <p:spTgt spid="53"/>
                                        </p:tgtEl>
                                        <p:attrNameLst>
                                          <p:attrName>style.visibility</p:attrName>
                                        </p:attrNameLst>
                                      </p:cBhvr>
                                      <p:to>
                                        <p:strVal val="visible"/>
                                      </p:to>
                                    </p:set>
                                    <p:animEffect transition="in" filter="wipe(down)">
                                      <p:cBhvr>
                                        <p:cTn id="26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9" grpId="0" animBg="1"/>
      <p:bldP spid="376840" grpId="0" animBg="1"/>
      <p:bldP spid="376841" grpId="0" animBg="1"/>
      <p:bldP spid="376842" grpId="0" animBg="1"/>
      <p:bldP spid="376843" grpId="0" animBg="1"/>
      <p:bldP spid="376844" grpId="0" animBg="1"/>
      <p:bldP spid="376845" grpId="0" animBg="1"/>
      <p:bldP spid="376846" grpId="0" animBg="1"/>
      <p:bldP spid="376847" grpId="0" animBg="1"/>
      <p:bldP spid="376848" grpId="0" animBg="1"/>
      <p:bldP spid="376849" grpId="0" animBg="1"/>
      <p:bldP spid="376850" grpId="0" animBg="1"/>
      <p:bldP spid="376851" grpId="0" animBg="1"/>
      <p:bldP spid="376852" grpId="0" animBg="1"/>
      <p:bldP spid="376853" grpId="0" animBg="1"/>
      <p:bldP spid="376854" grpId="0" animBg="1"/>
      <p:bldP spid="376855" grpId="0" animBg="1"/>
      <p:bldP spid="376856" grpId="0" animBg="1"/>
      <p:bldP spid="376858" grpId="0" animBg="1"/>
      <p:bldP spid="376859" grpId="0" animBg="1"/>
      <p:bldP spid="376860" grpId="0" animBg="1"/>
      <p:bldP spid="376861" grpId="0" animBg="1"/>
      <p:bldP spid="376862" grpId="0" animBg="1"/>
      <p:bldP spid="376863" grpId="0" animBg="1" autoUpdateAnimBg="0"/>
      <p:bldP spid="376864" grpId="0" animBg="1"/>
      <p:bldP spid="376865" grpId="0" animBg="1"/>
      <p:bldP spid="376866" grpId="0" animBg="1"/>
      <p:bldP spid="376867" grpId="0" animBg="1"/>
      <p:bldP spid="376868" grpId="0" animBg="1"/>
      <p:bldP spid="376869" grpId="0" animBg="1"/>
      <p:bldP spid="376870" grpId="0" animBg="1"/>
      <p:bldP spid="376871" grpId="0" animBg="1"/>
      <p:bldP spid="376872" grpId="0" animBg="1"/>
      <p:bldP spid="376873" grpId="0" animBg="1"/>
      <p:bldP spid="47"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303" name="Rectangle 95"/>
          <p:cNvSpPr>
            <a:spLocks noGrp="1" noChangeArrowheads="1"/>
          </p:cNvSpPr>
          <p:nvPr>
            <p:ph type="body" idx="1"/>
          </p:nvPr>
        </p:nvSpPr>
        <p:spPr>
          <a:xfrm>
            <a:off x="107504" y="1052736"/>
            <a:ext cx="8342064" cy="5057775"/>
          </a:xfrm>
        </p:spPr>
        <p:txBody>
          <a:bodyPr/>
          <a:lstStyle/>
          <a:p>
            <a:pPr>
              <a:spcBef>
                <a:spcPts val="0"/>
              </a:spcBef>
            </a:pPr>
            <a:r>
              <a:rPr lang="en-US" altLang="zh-TW" dirty="0"/>
              <a:t>R-Type:</a:t>
            </a:r>
          </a:p>
          <a:p>
            <a:pPr lvl="1">
              <a:spcBef>
                <a:spcPts val="0"/>
              </a:spcBef>
            </a:pPr>
            <a:r>
              <a:rPr lang="en-US" altLang="zh-TW" dirty="0"/>
              <a:t>add rd,rs1,rs2</a:t>
            </a:r>
          </a:p>
          <a:p>
            <a:pPr lvl="1">
              <a:spcBef>
                <a:spcPts val="0"/>
              </a:spcBef>
            </a:pPr>
            <a:r>
              <a:rPr lang="en-US" altLang="zh-TW" dirty="0"/>
              <a:t>sub rd,rs1,rs2</a:t>
            </a:r>
          </a:p>
          <a:p>
            <a:pPr lvl="1">
              <a:spcBef>
                <a:spcPts val="0"/>
              </a:spcBef>
            </a:pPr>
            <a:r>
              <a:rPr lang="en-US" altLang="zh-TW" dirty="0"/>
              <a:t>and rd,rs1,rs2</a:t>
            </a:r>
          </a:p>
          <a:p>
            <a:pPr lvl="1">
              <a:spcBef>
                <a:spcPts val="0"/>
              </a:spcBef>
            </a:pPr>
            <a:r>
              <a:rPr lang="en-US" altLang="zh-TW" dirty="0"/>
              <a:t>or rd,rs1,rs2</a:t>
            </a:r>
          </a:p>
          <a:p>
            <a:pPr>
              <a:spcBef>
                <a:spcPts val="1200"/>
              </a:spcBef>
            </a:pPr>
            <a:r>
              <a:rPr lang="en-US" altLang="zh-TW" dirty="0"/>
              <a:t>I-type:</a:t>
            </a:r>
          </a:p>
          <a:p>
            <a:pPr lvl="1">
              <a:spcBef>
                <a:spcPts val="0"/>
              </a:spcBef>
            </a:pPr>
            <a:r>
              <a:rPr lang="en-US" altLang="zh-TW" dirty="0" err="1"/>
              <a:t>ld</a:t>
            </a:r>
            <a:r>
              <a:rPr lang="en-US" altLang="zh-TW" dirty="0"/>
              <a:t> rd,imm12(rs1)</a:t>
            </a:r>
          </a:p>
          <a:p>
            <a:pPr>
              <a:spcBef>
                <a:spcPts val="1200"/>
              </a:spcBef>
            </a:pPr>
            <a:r>
              <a:rPr lang="en-US" altLang="zh-TW" dirty="0"/>
              <a:t>S-type:</a:t>
            </a:r>
          </a:p>
          <a:p>
            <a:pPr lvl="1">
              <a:spcBef>
                <a:spcPts val="0"/>
              </a:spcBef>
            </a:pPr>
            <a:r>
              <a:rPr lang="en-US" altLang="zh-TW" dirty="0" err="1"/>
              <a:t>sd</a:t>
            </a:r>
            <a:r>
              <a:rPr lang="en-US" altLang="zh-TW" dirty="0"/>
              <a:t> rs2,imm12(rs1)</a:t>
            </a:r>
          </a:p>
          <a:p>
            <a:pPr>
              <a:spcBef>
                <a:spcPts val="1200"/>
              </a:spcBef>
            </a:pPr>
            <a:r>
              <a:rPr lang="en-US" altLang="zh-TW" dirty="0"/>
              <a:t>SB-type:</a:t>
            </a:r>
          </a:p>
          <a:p>
            <a:pPr lvl="1">
              <a:spcBef>
                <a:spcPts val="0"/>
              </a:spcBef>
            </a:pPr>
            <a:r>
              <a:rPr lang="en-US" altLang="zh-TW" dirty="0" err="1"/>
              <a:t>beq</a:t>
            </a:r>
            <a:r>
              <a:rPr lang="en-US" altLang="zh-TW" dirty="0"/>
              <a:t> rs1,rs2,imm12</a:t>
            </a:r>
          </a:p>
        </p:txBody>
      </p:sp>
      <p:sp>
        <p:nvSpPr>
          <p:cNvPr id="350302" name="Rectangle 94"/>
          <p:cNvSpPr>
            <a:spLocks noGrp="1" noChangeArrowheads="1"/>
          </p:cNvSpPr>
          <p:nvPr>
            <p:ph type="title"/>
          </p:nvPr>
        </p:nvSpPr>
        <p:spPr/>
        <p:txBody>
          <a:bodyPr/>
          <a:lstStyle/>
          <a:p>
            <a:r>
              <a:rPr lang="en-US" altLang="zh-TW" dirty="0"/>
              <a:t>Controller Design –</a:t>
            </a:r>
            <a:r>
              <a:rPr lang="zh-TW" altLang="en-US" dirty="0"/>
              <a:t> </a:t>
            </a:r>
            <a:r>
              <a:rPr lang="en-US" altLang="zh-TW" dirty="0"/>
              <a:t>Instruction Encoding</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36</a:t>
            </a:fld>
            <a:endParaRPr lang="zh-TW" altLang="zh-TW"/>
          </a:p>
        </p:txBody>
      </p:sp>
      <p:sp>
        <p:nvSpPr>
          <p:cNvPr id="103" name="Text Box 5"/>
          <p:cNvSpPr txBox="1">
            <a:spLocks noChangeArrowheads="1"/>
          </p:cNvSpPr>
          <p:nvPr/>
        </p:nvSpPr>
        <p:spPr bwMode="auto">
          <a:xfrm>
            <a:off x="3203848" y="1124792"/>
            <a:ext cx="110329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funct7</a:t>
            </a:r>
            <a:endParaRPr lang="en-AU" altLang="en-US" sz="2000" dirty="0">
              <a:latin typeface="+mn-lt"/>
            </a:endParaRPr>
          </a:p>
        </p:txBody>
      </p:sp>
      <p:sp>
        <p:nvSpPr>
          <p:cNvPr id="104" name="Text Box 6"/>
          <p:cNvSpPr txBox="1">
            <a:spLocks noChangeArrowheads="1"/>
          </p:cNvSpPr>
          <p:nvPr/>
        </p:nvSpPr>
        <p:spPr bwMode="auto">
          <a:xfrm>
            <a:off x="4307141" y="1124792"/>
            <a:ext cx="918286"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rs2</a:t>
            </a:r>
            <a:endParaRPr lang="en-AU" altLang="en-US" sz="2000">
              <a:latin typeface="+mn-lt"/>
            </a:endParaRPr>
          </a:p>
        </p:txBody>
      </p:sp>
      <p:sp>
        <p:nvSpPr>
          <p:cNvPr id="105" name="Text Box 7"/>
          <p:cNvSpPr txBox="1">
            <a:spLocks noChangeArrowheads="1"/>
          </p:cNvSpPr>
          <p:nvPr/>
        </p:nvSpPr>
        <p:spPr bwMode="auto">
          <a:xfrm>
            <a:off x="5225427" y="1124792"/>
            <a:ext cx="918286"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106" name="Text Box 8"/>
          <p:cNvSpPr txBox="1">
            <a:spLocks noChangeArrowheads="1"/>
          </p:cNvSpPr>
          <p:nvPr/>
        </p:nvSpPr>
        <p:spPr bwMode="auto">
          <a:xfrm>
            <a:off x="6942909" y="1124792"/>
            <a:ext cx="918286"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latin typeface="+mn-lt"/>
              </a:rPr>
              <a:t>rd</a:t>
            </a:r>
            <a:endParaRPr lang="en-AU" altLang="en-US" sz="2000" dirty="0">
              <a:latin typeface="+mn-lt"/>
            </a:endParaRPr>
          </a:p>
        </p:txBody>
      </p:sp>
      <p:sp>
        <p:nvSpPr>
          <p:cNvPr id="107" name="Text Box 9"/>
          <p:cNvSpPr txBox="1">
            <a:spLocks noChangeArrowheads="1"/>
          </p:cNvSpPr>
          <p:nvPr/>
        </p:nvSpPr>
        <p:spPr bwMode="auto">
          <a:xfrm>
            <a:off x="6145063" y="1124792"/>
            <a:ext cx="796495"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08" name="Text Box 10"/>
          <p:cNvSpPr txBox="1">
            <a:spLocks noChangeArrowheads="1"/>
          </p:cNvSpPr>
          <p:nvPr/>
        </p:nvSpPr>
        <p:spPr bwMode="auto">
          <a:xfrm>
            <a:off x="7861195" y="1124792"/>
            <a:ext cx="110329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16" name="Text Box 5"/>
          <p:cNvSpPr txBox="1">
            <a:spLocks noChangeArrowheads="1"/>
          </p:cNvSpPr>
          <p:nvPr/>
        </p:nvSpPr>
        <p:spPr bwMode="auto">
          <a:xfrm>
            <a:off x="3203848" y="3213008"/>
            <a:ext cx="202000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immediate</a:t>
            </a:r>
            <a:endParaRPr lang="en-AU" altLang="en-US" sz="2000" dirty="0">
              <a:latin typeface="+mn-lt"/>
            </a:endParaRPr>
          </a:p>
        </p:txBody>
      </p:sp>
      <p:sp>
        <p:nvSpPr>
          <p:cNvPr id="117" name="Text Box 7"/>
          <p:cNvSpPr txBox="1">
            <a:spLocks noChangeArrowheads="1"/>
          </p:cNvSpPr>
          <p:nvPr/>
        </p:nvSpPr>
        <p:spPr bwMode="auto">
          <a:xfrm>
            <a:off x="5225202" y="3213008"/>
            <a:ext cx="918184"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rs1</a:t>
            </a:r>
            <a:endParaRPr lang="en-AU" altLang="en-US" sz="2000" dirty="0">
              <a:latin typeface="+mn-lt"/>
            </a:endParaRPr>
          </a:p>
        </p:txBody>
      </p:sp>
      <p:sp>
        <p:nvSpPr>
          <p:cNvPr id="118" name="Text Box 8"/>
          <p:cNvSpPr txBox="1">
            <a:spLocks noChangeArrowheads="1"/>
          </p:cNvSpPr>
          <p:nvPr/>
        </p:nvSpPr>
        <p:spPr bwMode="auto">
          <a:xfrm>
            <a:off x="6942494" y="3213008"/>
            <a:ext cx="918184"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latin typeface="+mn-lt"/>
              </a:rPr>
              <a:t>rd</a:t>
            </a:r>
            <a:endParaRPr lang="en-AU" altLang="en-US" sz="2000" dirty="0">
              <a:latin typeface="+mn-lt"/>
            </a:endParaRPr>
          </a:p>
        </p:txBody>
      </p:sp>
      <p:sp>
        <p:nvSpPr>
          <p:cNvPr id="119" name="Text Box 9"/>
          <p:cNvSpPr txBox="1">
            <a:spLocks noChangeArrowheads="1"/>
          </p:cNvSpPr>
          <p:nvPr/>
        </p:nvSpPr>
        <p:spPr bwMode="auto">
          <a:xfrm>
            <a:off x="6144736" y="3213008"/>
            <a:ext cx="796407"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20" name="Text Box 10"/>
          <p:cNvSpPr txBox="1">
            <a:spLocks noChangeArrowheads="1"/>
          </p:cNvSpPr>
          <p:nvPr/>
        </p:nvSpPr>
        <p:spPr bwMode="auto">
          <a:xfrm>
            <a:off x="7860677" y="3213008"/>
            <a:ext cx="1103171"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29" name="Text Box 5"/>
          <p:cNvSpPr txBox="1">
            <a:spLocks noChangeArrowheads="1"/>
          </p:cNvSpPr>
          <p:nvPr/>
        </p:nvSpPr>
        <p:spPr bwMode="auto">
          <a:xfrm>
            <a:off x="3203848" y="4149112"/>
            <a:ext cx="1103171"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latin typeface="+mn-lt"/>
              </a:rPr>
              <a:t>im</a:t>
            </a:r>
            <a:r>
              <a:rPr lang="en-US" altLang="en-US" sz="2000" dirty="0">
                <a:latin typeface="+mn-lt"/>
              </a:rPr>
              <a:t>[11:5]</a:t>
            </a:r>
          </a:p>
        </p:txBody>
      </p:sp>
      <p:sp>
        <p:nvSpPr>
          <p:cNvPr id="130" name="Text Box 6"/>
          <p:cNvSpPr txBox="1">
            <a:spLocks noChangeArrowheads="1"/>
          </p:cNvSpPr>
          <p:nvPr/>
        </p:nvSpPr>
        <p:spPr bwMode="auto">
          <a:xfrm>
            <a:off x="4307019" y="4149112"/>
            <a:ext cx="91818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131" name="Text Box 7"/>
          <p:cNvSpPr txBox="1">
            <a:spLocks noChangeArrowheads="1"/>
          </p:cNvSpPr>
          <p:nvPr/>
        </p:nvSpPr>
        <p:spPr bwMode="auto">
          <a:xfrm>
            <a:off x="5225202" y="4149112"/>
            <a:ext cx="91818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rs1</a:t>
            </a:r>
            <a:endParaRPr lang="en-AU" altLang="en-US" sz="2000" dirty="0">
              <a:latin typeface="+mn-lt"/>
            </a:endParaRPr>
          </a:p>
        </p:txBody>
      </p:sp>
      <p:sp>
        <p:nvSpPr>
          <p:cNvPr id="132" name="Text Box 8"/>
          <p:cNvSpPr txBox="1">
            <a:spLocks noChangeArrowheads="1"/>
          </p:cNvSpPr>
          <p:nvPr/>
        </p:nvSpPr>
        <p:spPr bwMode="auto">
          <a:xfrm>
            <a:off x="6942494" y="4149112"/>
            <a:ext cx="91818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latin typeface="+mn-lt"/>
              </a:rPr>
              <a:t>im</a:t>
            </a:r>
            <a:r>
              <a:rPr lang="en-US" altLang="en-US" sz="2000" dirty="0">
                <a:latin typeface="+mn-lt"/>
              </a:rPr>
              <a:t>[4:0]</a:t>
            </a:r>
          </a:p>
        </p:txBody>
      </p:sp>
      <p:sp>
        <p:nvSpPr>
          <p:cNvPr id="133" name="Text Box 9"/>
          <p:cNvSpPr txBox="1">
            <a:spLocks noChangeArrowheads="1"/>
          </p:cNvSpPr>
          <p:nvPr/>
        </p:nvSpPr>
        <p:spPr bwMode="auto">
          <a:xfrm>
            <a:off x="6144737" y="4149112"/>
            <a:ext cx="796407"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34" name="Text Box 10"/>
          <p:cNvSpPr txBox="1">
            <a:spLocks noChangeArrowheads="1"/>
          </p:cNvSpPr>
          <p:nvPr/>
        </p:nvSpPr>
        <p:spPr bwMode="auto">
          <a:xfrm>
            <a:off x="7860677" y="4149112"/>
            <a:ext cx="1103171"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43" name="Text Box 5"/>
          <p:cNvSpPr txBox="1">
            <a:spLocks noChangeArrowheads="1"/>
          </p:cNvSpPr>
          <p:nvPr/>
        </p:nvSpPr>
        <p:spPr bwMode="auto">
          <a:xfrm>
            <a:off x="3203848" y="5121868"/>
            <a:ext cx="1103171"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endParaRPr lang="en-AU" altLang="en-US" sz="2000" dirty="0">
              <a:solidFill>
                <a:srgbClr val="FF0000"/>
              </a:solidFill>
              <a:latin typeface="+mn-lt"/>
            </a:endParaRPr>
          </a:p>
        </p:txBody>
      </p:sp>
      <p:sp>
        <p:nvSpPr>
          <p:cNvPr id="144" name="Text Box 6"/>
          <p:cNvSpPr txBox="1">
            <a:spLocks noChangeArrowheads="1"/>
          </p:cNvSpPr>
          <p:nvPr/>
        </p:nvSpPr>
        <p:spPr bwMode="auto">
          <a:xfrm>
            <a:off x="4307019" y="5121868"/>
            <a:ext cx="916832"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145" name="Text Box 7"/>
          <p:cNvSpPr txBox="1">
            <a:spLocks noChangeArrowheads="1"/>
          </p:cNvSpPr>
          <p:nvPr/>
        </p:nvSpPr>
        <p:spPr bwMode="auto">
          <a:xfrm>
            <a:off x="5221325" y="5121868"/>
            <a:ext cx="920785"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146" name="Text Box 8"/>
          <p:cNvSpPr txBox="1">
            <a:spLocks noChangeArrowheads="1"/>
          </p:cNvSpPr>
          <p:nvPr/>
        </p:nvSpPr>
        <p:spPr bwMode="auto">
          <a:xfrm>
            <a:off x="6937090" y="5121868"/>
            <a:ext cx="923587"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149" name="Text Box 15"/>
          <p:cNvSpPr txBox="1">
            <a:spLocks noChangeArrowheads="1"/>
          </p:cNvSpPr>
          <p:nvPr/>
        </p:nvSpPr>
        <p:spPr bwMode="auto">
          <a:xfrm>
            <a:off x="7018604" y="5184732"/>
            <a:ext cx="433716" cy="288000"/>
          </a:xfrm>
          <a:prstGeom prst="rect">
            <a:avLst/>
          </a:prstGeom>
          <a:solidFill>
            <a:srgbClr val="FFFF00"/>
          </a:solidFill>
          <a:ln>
            <a:noFill/>
          </a:ln>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a:t>
            </a:r>
            <a:br>
              <a:rPr lang="en-US" altLang="en-US" sz="1800" dirty="0">
                <a:latin typeface="+mn-lt"/>
              </a:rPr>
            </a:br>
            <a:r>
              <a:rPr lang="en-US" altLang="en-US" sz="1800" dirty="0">
                <a:latin typeface="+mn-lt"/>
              </a:rPr>
              <a:t>[4:1]</a:t>
            </a:r>
            <a:endParaRPr lang="en-AU" altLang="en-US" sz="1800" dirty="0">
              <a:latin typeface="+mn-lt"/>
            </a:endParaRPr>
          </a:p>
        </p:txBody>
      </p:sp>
      <p:sp>
        <p:nvSpPr>
          <p:cNvPr id="147" name="Text Box 9"/>
          <p:cNvSpPr txBox="1">
            <a:spLocks noChangeArrowheads="1"/>
          </p:cNvSpPr>
          <p:nvPr/>
        </p:nvSpPr>
        <p:spPr bwMode="auto">
          <a:xfrm>
            <a:off x="6144737" y="5121868"/>
            <a:ext cx="792353"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48" name="Text Box 10"/>
          <p:cNvSpPr txBox="1">
            <a:spLocks noChangeArrowheads="1"/>
          </p:cNvSpPr>
          <p:nvPr/>
        </p:nvSpPr>
        <p:spPr bwMode="auto">
          <a:xfrm>
            <a:off x="7848216" y="5121868"/>
            <a:ext cx="1115632"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cxnSp>
        <p:nvCxnSpPr>
          <p:cNvPr id="153" name="Straight Arrow Connector 2"/>
          <p:cNvCxnSpPr>
            <a:cxnSpLocks noChangeShapeType="1"/>
          </p:cNvCxnSpPr>
          <p:nvPr/>
        </p:nvCxnSpPr>
        <p:spPr bwMode="auto">
          <a:xfrm flipV="1">
            <a:off x="3315986" y="5301248"/>
            <a:ext cx="0" cy="3600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5" name="Straight Arrow Connector 33"/>
          <p:cNvCxnSpPr>
            <a:cxnSpLocks noChangeShapeType="1"/>
          </p:cNvCxnSpPr>
          <p:nvPr/>
        </p:nvCxnSpPr>
        <p:spPr bwMode="auto">
          <a:xfrm flipH="1" flipV="1">
            <a:off x="7707828" y="5301248"/>
            <a:ext cx="646" cy="3600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2" name="Text Box 5"/>
          <p:cNvSpPr txBox="1">
            <a:spLocks noChangeArrowheads="1"/>
          </p:cNvSpPr>
          <p:nvPr/>
        </p:nvSpPr>
        <p:spPr bwMode="auto">
          <a:xfrm>
            <a:off x="3324813" y="5121868"/>
            <a:ext cx="1103171" cy="360000"/>
          </a:xfrm>
          <a:prstGeom prst="rect">
            <a:avLst/>
          </a:prstGeom>
          <a:noFill/>
          <a:ln w="19050">
            <a:noFill/>
            <a:miter lim="800000"/>
            <a:headEnd/>
            <a:tailEnd/>
          </a:ln>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latin typeface="+mn-lt"/>
              </a:rPr>
              <a:t>im</a:t>
            </a:r>
            <a:r>
              <a:rPr lang="en-US" altLang="en-US" sz="2000" dirty="0">
                <a:latin typeface="+mn-lt"/>
              </a:rPr>
              <a:t>[10:5]</a:t>
            </a:r>
            <a:endParaRPr lang="en-AU" altLang="en-US" sz="2000" dirty="0">
              <a:latin typeface="+mn-lt"/>
            </a:endParaRPr>
          </a:p>
        </p:txBody>
      </p:sp>
      <p:cxnSp>
        <p:nvCxnSpPr>
          <p:cNvPr id="10" name="直線接點 9"/>
          <p:cNvCxnSpPr/>
          <p:nvPr/>
        </p:nvCxnSpPr>
        <p:spPr bwMode="auto">
          <a:xfrm flipV="1">
            <a:off x="7596336" y="5132112"/>
            <a:ext cx="0" cy="360000"/>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5" name="直線接點 164"/>
          <p:cNvCxnSpPr/>
          <p:nvPr/>
        </p:nvCxnSpPr>
        <p:spPr bwMode="auto">
          <a:xfrm flipV="1">
            <a:off x="3419872" y="5132113"/>
            <a:ext cx="0" cy="360000"/>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aphicFrame>
        <p:nvGraphicFramePr>
          <p:cNvPr id="3" name="表格 2"/>
          <p:cNvGraphicFramePr>
            <a:graphicFrameLocks noGrp="1"/>
          </p:cNvGraphicFramePr>
          <p:nvPr/>
        </p:nvGraphicFramePr>
        <p:xfrm>
          <a:off x="3203848" y="1513592"/>
          <a:ext cx="5760640" cy="1445260"/>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3022633032"/>
                    </a:ext>
                  </a:extLst>
                </a:gridCol>
                <a:gridCol w="951880">
                  <a:extLst>
                    <a:ext uri="{9D8B030D-6E8A-4147-A177-3AD203B41FA5}">
                      <a16:colId xmlns:a16="http://schemas.microsoft.com/office/drawing/2014/main" val="2071169651"/>
                    </a:ext>
                  </a:extLst>
                </a:gridCol>
                <a:gridCol w="920328">
                  <a:extLst>
                    <a:ext uri="{9D8B030D-6E8A-4147-A177-3AD203B41FA5}">
                      <a16:colId xmlns:a16="http://schemas.microsoft.com/office/drawing/2014/main" val="1043289135"/>
                    </a:ext>
                  </a:extLst>
                </a:gridCol>
                <a:gridCol w="792088">
                  <a:extLst>
                    <a:ext uri="{9D8B030D-6E8A-4147-A177-3AD203B41FA5}">
                      <a16:colId xmlns:a16="http://schemas.microsoft.com/office/drawing/2014/main" val="3377240943"/>
                    </a:ext>
                  </a:extLst>
                </a:gridCol>
                <a:gridCol w="936104">
                  <a:extLst>
                    <a:ext uri="{9D8B030D-6E8A-4147-A177-3AD203B41FA5}">
                      <a16:colId xmlns:a16="http://schemas.microsoft.com/office/drawing/2014/main" val="1213562919"/>
                    </a:ext>
                  </a:extLst>
                </a:gridCol>
                <a:gridCol w="1080120">
                  <a:extLst>
                    <a:ext uri="{9D8B030D-6E8A-4147-A177-3AD203B41FA5}">
                      <a16:colId xmlns:a16="http://schemas.microsoft.com/office/drawing/2014/main" val="3072972086"/>
                    </a:ext>
                  </a:extLst>
                </a:gridCol>
              </a:tblGrid>
              <a:tr h="330721">
                <a:tc>
                  <a:txBody>
                    <a:bodyPr/>
                    <a:lstStyle/>
                    <a:p>
                      <a:pPr algn="ctr">
                        <a:lnSpc>
                          <a:spcPts val="2150"/>
                        </a:lnSpc>
                      </a:pPr>
                      <a:r>
                        <a:rPr lang="en-US" altLang="zh-TW" dirty="0"/>
                        <a:t>0000000</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000</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0110011</a:t>
                      </a:r>
                      <a:endParaRPr lang="zh-TW" altLang="en-US" dirty="0"/>
                    </a:p>
                  </a:txBody>
                  <a:tcPr/>
                </a:tc>
                <a:extLst>
                  <a:ext uri="{0D108BD9-81ED-4DB2-BD59-A6C34878D82A}">
                    <a16:rowId xmlns:a16="http://schemas.microsoft.com/office/drawing/2014/main" val="3616641137"/>
                  </a:ext>
                </a:extLst>
              </a:tr>
              <a:tr h="330721">
                <a:tc>
                  <a:txBody>
                    <a:bodyPr/>
                    <a:lstStyle/>
                    <a:p>
                      <a:pPr algn="ctr">
                        <a:lnSpc>
                          <a:spcPts val="2150"/>
                        </a:lnSpc>
                      </a:pPr>
                      <a:r>
                        <a:rPr lang="en-US" altLang="zh-TW" dirty="0"/>
                        <a:t>0100000</a:t>
                      </a:r>
                      <a:endParaRPr lang="zh-TW" altLang="en-US" dirty="0"/>
                    </a:p>
                  </a:txBody>
                  <a:tcPr/>
                </a:tc>
                <a:tc>
                  <a:txBody>
                    <a:bodyPr/>
                    <a:lstStyle/>
                    <a:p>
                      <a:pPr algn="ctr">
                        <a:lnSpc>
                          <a:spcPts val="2150"/>
                        </a:lnSpc>
                      </a:pPr>
                      <a:endParaRPr lang="zh-TW" altLang="en-US"/>
                    </a:p>
                  </a:txBody>
                  <a:tcPr/>
                </a:tc>
                <a:tc>
                  <a:txBody>
                    <a:bodyPr/>
                    <a:lstStyle/>
                    <a:p>
                      <a:pPr algn="ctr">
                        <a:lnSpc>
                          <a:spcPts val="2150"/>
                        </a:lnSpc>
                      </a:pPr>
                      <a:endParaRPr lang="zh-TW" altLang="en-US"/>
                    </a:p>
                  </a:txBody>
                  <a:tcPr/>
                </a:tc>
                <a:tc>
                  <a:txBody>
                    <a:bodyPr/>
                    <a:lstStyle/>
                    <a:p>
                      <a:pPr algn="ctr">
                        <a:lnSpc>
                          <a:spcPts val="2150"/>
                        </a:lnSpc>
                      </a:pPr>
                      <a:r>
                        <a:rPr lang="en-US" altLang="zh-TW" dirty="0"/>
                        <a:t>000</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0110011</a:t>
                      </a:r>
                      <a:endParaRPr lang="zh-TW" altLang="en-US" dirty="0"/>
                    </a:p>
                  </a:txBody>
                  <a:tcPr/>
                </a:tc>
                <a:extLst>
                  <a:ext uri="{0D108BD9-81ED-4DB2-BD59-A6C34878D82A}">
                    <a16:rowId xmlns:a16="http://schemas.microsoft.com/office/drawing/2014/main" val="2683992461"/>
                  </a:ext>
                </a:extLst>
              </a:tr>
              <a:tr h="330721">
                <a:tc>
                  <a:txBody>
                    <a:bodyPr/>
                    <a:lstStyle/>
                    <a:p>
                      <a:pPr algn="ctr">
                        <a:lnSpc>
                          <a:spcPts val="2150"/>
                        </a:lnSpc>
                      </a:pPr>
                      <a:r>
                        <a:rPr lang="en-US" altLang="zh-TW" dirty="0"/>
                        <a:t>0000000</a:t>
                      </a:r>
                      <a:endParaRPr lang="zh-TW" altLang="en-US" dirty="0"/>
                    </a:p>
                  </a:txBody>
                  <a:tcPr/>
                </a:tc>
                <a:tc>
                  <a:txBody>
                    <a:bodyPr/>
                    <a:lstStyle/>
                    <a:p>
                      <a:pPr algn="ctr">
                        <a:lnSpc>
                          <a:spcPts val="2150"/>
                        </a:lnSpc>
                      </a:pPr>
                      <a:endParaRPr lang="zh-TW" altLang="en-US"/>
                    </a:p>
                  </a:txBody>
                  <a:tcPr/>
                </a:tc>
                <a:tc>
                  <a:txBody>
                    <a:bodyPr/>
                    <a:lstStyle/>
                    <a:p>
                      <a:pPr algn="ctr">
                        <a:lnSpc>
                          <a:spcPts val="2150"/>
                        </a:lnSpc>
                      </a:pPr>
                      <a:endParaRPr lang="zh-TW" altLang="en-US"/>
                    </a:p>
                  </a:txBody>
                  <a:tcPr/>
                </a:tc>
                <a:tc>
                  <a:txBody>
                    <a:bodyPr/>
                    <a:lstStyle/>
                    <a:p>
                      <a:pPr algn="ctr">
                        <a:lnSpc>
                          <a:spcPts val="2150"/>
                        </a:lnSpc>
                      </a:pPr>
                      <a:r>
                        <a:rPr lang="en-US" altLang="zh-TW" dirty="0"/>
                        <a:t>111</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0110011</a:t>
                      </a:r>
                      <a:endParaRPr lang="zh-TW" altLang="en-US" dirty="0"/>
                    </a:p>
                  </a:txBody>
                  <a:tcPr/>
                </a:tc>
                <a:extLst>
                  <a:ext uri="{0D108BD9-81ED-4DB2-BD59-A6C34878D82A}">
                    <a16:rowId xmlns:a16="http://schemas.microsoft.com/office/drawing/2014/main" val="223790138"/>
                  </a:ext>
                </a:extLst>
              </a:tr>
              <a:tr h="330721">
                <a:tc>
                  <a:txBody>
                    <a:bodyPr/>
                    <a:lstStyle/>
                    <a:p>
                      <a:pPr algn="ctr">
                        <a:lnSpc>
                          <a:spcPts val="2150"/>
                        </a:lnSpc>
                      </a:pPr>
                      <a:r>
                        <a:rPr lang="en-US" altLang="zh-TW" dirty="0"/>
                        <a:t>0000000</a:t>
                      </a:r>
                      <a:endParaRPr lang="zh-TW" altLang="en-US" dirty="0"/>
                    </a:p>
                  </a:txBody>
                  <a:tcPr/>
                </a:tc>
                <a:tc>
                  <a:txBody>
                    <a:bodyPr/>
                    <a:lstStyle/>
                    <a:p>
                      <a:pPr algn="ctr">
                        <a:lnSpc>
                          <a:spcPts val="2150"/>
                        </a:lnSpc>
                      </a:pPr>
                      <a:endParaRPr lang="zh-TW" altLang="en-US"/>
                    </a:p>
                  </a:txBody>
                  <a:tcPr/>
                </a:tc>
                <a:tc>
                  <a:txBody>
                    <a:bodyPr/>
                    <a:lstStyle/>
                    <a:p>
                      <a:pPr algn="ctr">
                        <a:lnSpc>
                          <a:spcPts val="2150"/>
                        </a:lnSpc>
                      </a:pPr>
                      <a:endParaRPr lang="zh-TW" altLang="en-US"/>
                    </a:p>
                  </a:txBody>
                  <a:tcPr/>
                </a:tc>
                <a:tc>
                  <a:txBody>
                    <a:bodyPr/>
                    <a:lstStyle/>
                    <a:p>
                      <a:pPr algn="ctr">
                        <a:lnSpc>
                          <a:spcPts val="2150"/>
                        </a:lnSpc>
                      </a:pPr>
                      <a:r>
                        <a:rPr lang="en-US" altLang="zh-TW" dirty="0"/>
                        <a:t>110</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0110011</a:t>
                      </a:r>
                      <a:endParaRPr lang="zh-TW" altLang="en-US" dirty="0"/>
                    </a:p>
                  </a:txBody>
                  <a:tcPr/>
                </a:tc>
                <a:extLst>
                  <a:ext uri="{0D108BD9-81ED-4DB2-BD59-A6C34878D82A}">
                    <a16:rowId xmlns:a16="http://schemas.microsoft.com/office/drawing/2014/main" val="1371687672"/>
                  </a:ext>
                </a:extLst>
              </a:tr>
            </a:tbl>
          </a:graphicData>
        </a:graphic>
      </p:graphicFrame>
      <p:graphicFrame>
        <p:nvGraphicFramePr>
          <p:cNvPr id="60" name="表格 59"/>
          <p:cNvGraphicFramePr>
            <a:graphicFrameLocks noGrp="1"/>
          </p:cNvGraphicFramePr>
          <p:nvPr/>
        </p:nvGraphicFramePr>
        <p:xfrm>
          <a:off x="3203848" y="3572984"/>
          <a:ext cx="5760640" cy="361315"/>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3022633032"/>
                    </a:ext>
                  </a:extLst>
                </a:gridCol>
                <a:gridCol w="951880">
                  <a:extLst>
                    <a:ext uri="{9D8B030D-6E8A-4147-A177-3AD203B41FA5}">
                      <a16:colId xmlns:a16="http://schemas.microsoft.com/office/drawing/2014/main" val="2071169651"/>
                    </a:ext>
                  </a:extLst>
                </a:gridCol>
                <a:gridCol w="920328">
                  <a:extLst>
                    <a:ext uri="{9D8B030D-6E8A-4147-A177-3AD203B41FA5}">
                      <a16:colId xmlns:a16="http://schemas.microsoft.com/office/drawing/2014/main" val="1043289135"/>
                    </a:ext>
                  </a:extLst>
                </a:gridCol>
                <a:gridCol w="792088">
                  <a:extLst>
                    <a:ext uri="{9D8B030D-6E8A-4147-A177-3AD203B41FA5}">
                      <a16:colId xmlns:a16="http://schemas.microsoft.com/office/drawing/2014/main" val="3377240943"/>
                    </a:ext>
                  </a:extLst>
                </a:gridCol>
                <a:gridCol w="936104">
                  <a:extLst>
                    <a:ext uri="{9D8B030D-6E8A-4147-A177-3AD203B41FA5}">
                      <a16:colId xmlns:a16="http://schemas.microsoft.com/office/drawing/2014/main" val="1213562919"/>
                    </a:ext>
                  </a:extLst>
                </a:gridCol>
                <a:gridCol w="1080120">
                  <a:extLst>
                    <a:ext uri="{9D8B030D-6E8A-4147-A177-3AD203B41FA5}">
                      <a16:colId xmlns:a16="http://schemas.microsoft.com/office/drawing/2014/main" val="3072972086"/>
                    </a:ext>
                  </a:extLst>
                </a:gridCol>
              </a:tblGrid>
              <a:tr h="330721">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0000011</a:t>
                      </a:r>
                      <a:endParaRPr lang="zh-TW" altLang="en-US" dirty="0"/>
                    </a:p>
                  </a:txBody>
                  <a:tcPr/>
                </a:tc>
                <a:extLst>
                  <a:ext uri="{0D108BD9-81ED-4DB2-BD59-A6C34878D82A}">
                    <a16:rowId xmlns:a16="http://schemas.microsoft.com/office/drawing/2014/main" val="3616641137"/>
                  </a:ext>
                </a:extLst>
              </a:tr>
            </a:tbl>
          </a:graphicData>
        </a:graphic>
      </p:graphicFrame>
      <p:graphicFrame>
        <p:nvGraphicFramePr>
          <p:cNvPr id="61" name="表格 60"/>
          <p:cNvGraphicFramePr>
            <a:graphicFrameLocks noGrp="1"/>
          </p:cNvGraphicFramePr>
          <p:nvPr/>
        </p:nvGraphicFramePr>
        <p:xfrm>
          <a:off x="3203848" y="4509120"/>
          <a:ext cx="5760640" cy="361315"/>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3022633032"/>
                    </a:ext>
                  </a:extLst>
                </a:gridCol>
                <a:gridCol w="951880">
                  <a:extLst>
                    <a:ext uri="{9D8B030D-6E8A-4147-A177-3AD203B41FA5}">
                      <a16:colId xmlns:a16="http://schemas.microsoft.com/office/drawing/2014/main" val="2071169651"/>
                    </a:ext>
                  </a:extLst>
                </a:gridCol>
                <a:gridCol w="920328">
                  <a:extLst>
                    <a:ext uri="{9D8B030D-6E8A-4147-A177-3AD203B41FA5}">
                      <a16:colId xmlns:a16="http://schemas.microsoft.com/office/drawing/2014/main" val="1043289135"/>
                    </a:ext>
                  </a:extLst>
                </a:gridCol>
                <a:gridCol w="792088">
                  <a:extLst>
                    <a:ext uri="{9D8B030D-6E8A-4147-A177-3AD203B41FA5}">
                      <a16:colId xmlns:a16="http://schemas.microsoft.com/office/drawing/2014/main" val="3377240943"/>
                    </a:ext>
                  </a:extLst>
                </a:gridCol>
                <a:gridCol w="936104">
                  <a:extLst>
                    <a:ext uri="{9D8B030D-6E8A-4147-A177-3AD203B41FA5}">
                      <a16:colId xmlns:a16="http://schemas.microsoft.com/office/drawing/2014/main" val="1213562919"/>
                    </a:ext>
                  </a:extLst>
                </a:gridCol>
                <a:gridCol w="1080120">
                  <a:extLst>
                    <a:ext uri="{9D8B030D-6E8A-4147-A177-3AD203B41FA5}">
                      <a16:colId xmlns:a16="http://schemas.microsoft.com/office/drawing/2014/main" val="3072972086"/>
                    </a:ext>
                  </a:extLst>
                </a:gridCol>
              </a:tblGrid>
              <a:tr h="330721">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0100011</a:t>
                      </a:r>
                      <a:endParaRPr lang="zh-TW" altLang="en-US" dirty="0"/>
                    </a:p>
                  </a:txBody>
                  <a:tcPr/>
                </a:tc>
                <a:extLst>
                  <a:ext uri="{0D108BD9-81ED-4DB2-BD59-A6C34878D82A}">
                    <a16:rowId xmlns:a16="http://schemas.microsoft.com/office/drawing/2014/main" val="3616641137"/>
                  </a:ext>
                </a:extLst>
              </a:tr>
            </a:tbl>
          </a:graphicData>
        </a:graphic>
      </p:graphicFrame>
      <p:graphicFrame>
        <p:nvGraphicFramePr>
          <p:cNvPr id="62" name="表格 61"/>
          <p:cNvGraphicFramePr>
            <a:graphicFrameLocks noGrp="1"/>
          </p:cNvGraphicFramePr>
          <p:nvPr/>
        </p:nvGraphicFramePr>
        <p:xfrm>
          <a:off x="3203208" y="5517232"/>
          <a:ext cx="5760640" cy="361315"/>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3022633032"/>
                    </a:ext>
                  </a:extLst>
                </a:gridCol>
                <a:gridCol w="951880">
                  <a:extLst>
                    <a:ext uri="{9D8B030D-6E8A-4147-A177-3AD203B41FA5}">
                      <a16:colId xmlns:a16="http://schemas.microsoft.com/office/drawing/2014/main" val="2071169651"/>
                    </a:ext>
                  </a:extLst>
                </a:gridCol>
                <a:gridCol w="920328">
                  <a:extLst>
                    <a:ext uri="{9D8B030D-6E8A-4147-A177-3AD203B41FA5}">
                      <a16:colId xmlns:a16="http://schemas.microsoft.com/office/drawing/2014/main" val="1043289135"/>
                    </a:ext>
                  </a:extLst>
                </a:gridCol>
                <a:gridCol w="792088">
                  <a:extLst>
                    <a:ext uri="{9D8B030D-6E8A-4147-A177-3AD203B41FA5}">
                      <a16:colId xmlns:a16="http://schemas.microsoft.com/office/drawing/2014/main" val="3377240943"/>
                    </a:ext>
                  </a:extLst>
                </a:gridCol>
                <a:gridCol w="936104">
                  <a:extLst>
                    <a:ext uri="{9D8B030D-6E8A-4147-A177-3AD203B41FA5}">
                      <a16:colId xmlns:a16="http://schemas.microsoft.com/office/drawing/2014/main" val="1213562919"/>
                    </a:ext>
                  </a:extLst>
                </a:gridCol>
                <a:gridCol w="1080120">
                  <a:extLst>
                    <a:ext uri="{9D8B030D-6E8A-4147-A177-3AD203B41FA5}">
                      <a16:colId xmlns:a16="http://schemas.microsoft.com/office/drawing/2014/main" val="3072972086"/>
                    </a:ext>
                  </a:extLst>
                </a:gridCol>
              </a:tblGrid>
              <a:tr h="330721">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000</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1100011</a:t>
                      </a:r>
                      <a:endParaRPr lang="zh-TW" altLang="en-US" dirty="0"/>
                    </a:p>
                  </a:txBody>
                  <a:tcPr/>
                </a:tc>
                <a:extLst>
                  <a:ext uri="{0D108BD9-81ED-4DB2-BD59-A6C34878D82A}">
                    <a16:rowId xmlns:a16="http://schemas.microsoft.com/office/drawing/2014/main" val="3616641137"/>
                  </a:ext>
                </a:extLst>
              </a:tr>
            </a:tbl>
          </a:graphicData>
        </a:graphic>
      </p:graphicFrame>
      <p:sp>
        <p:nvSpPr>
          <p:cNvPr id="4" name="橢圓 3"/>
          <p:cNvSpPr/>
          <p:nvPr/>
        </p:nvSpPr>
        <p:spPr bwMode="auto">
          <a:xfrm>
            <a:off x="7707828" y="1460453"/>
            <a:ext cx="1328668" cy="1584160"/>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39" name="橢圓 38"/>
          <p:cNvSpPr/>
          <p:nvPr/>
        </p:nvSpPr>
        <p:spPr bwMode="auto">
          <a:xfrm>
            <a:off x="6142110" y="1460453"/>
            <a:ext cx="876494" cy="1584160"/>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0" name="橢圓 39"/>
          <p:cNvSpPr/>
          <p:nvPr/>
        </p:nvSpPr>
        <p:spPr bwMode="auto">
          <a:xfrm>
            <a:off x="3131841" y="1460453"/>
            <a:ext cx="1175178" cy="1584160"/>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5" name="文字方塊 4">
            <a:extLst>
              <a:ext uri="{FF2B5EF4-FFF2-40B4-BE49-F238E27FC236}">
                <a16:creationId xmlns:a16="http://schemas.microsoft.com/office/drawing/2014/main" id="{02AB2136-7AD7-4138-AD1A-166032189059}"/>
              </a:ext>
            </a:extLst>
          </p:cNvPr>
          <p:cNvSpPr txBox="1"/>
          <p:nvPr/>
        </p:nvSpPr>
        <p:spPr>
          <a:xfrm>
            <a:off x="7069980" y="2375879"/>
            <a:ext cx="1102420" cy="707886"/>
          </a:xfrm>
          <a:prstGeom prst="rect">
            <a:avLst/>
          </a:prstGeom>
          <a:noFill/>
        </p:spPr>
        <p:txBody>
          <a:bodyPr wrap="square" rtlCol="0">
            <a:spAutoFit/>
          </a:bodyPr>
          <a:lstStyle/>
          <a:p>
            <a:pPr marL="0"/>
            <a:r>
              <a:rPr lang="en-US" altLang="zh-TW" sz="2000" dirty="0">
                <a:solidFill>
                  <a:srgbClr val="FF0000"/>
                </a:solidFill>
                <a:latin typeface="+mn-lt"/>
              </a:rPr>
              <a:t>Same opcode!</a:t>
            </a:r>
            <a:endParaRPr lang="zh-TW" altLang="en-US" sz="2000" dirty="0">
              <a:solidFill>
                <a:srgbClr val="FF0000"/>
              </a:solidFill>
              <a:latin typeface="+mn-lt"/>
            </a:endParaRPr>
          </a:p>
        </p:txBody>
      </p:sp>
    </p:spTree>
    <p:extLst>
      <p:ext uri="{BB962C8B-B14F-4D97-AF65-F5344CB8AC3E}">
        <p14:creationId xmlns:p14="http://schemas.microsoft.com/office/powerpoint/2010/main" val="3948655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ChangeArrowheads="1"/>
          </p:cNvSpPr>
          <p:nvPr/>
        </p:nvSpPr>
        <p:spPr bwMode="auto">
          <a:xfrm>
            <a:off x="4592545" y="3602323"/>
            <a:ext cx="91351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ALUSrc</a:t>
            </a:r>
            <a:endParaRPr lang="en-US" altLang="zh-TW" sz="2000" b="1" dirty="0">
              <a:solidFill>
                <a:schemeClr val="accent1"/>
              </a:solidFill>
              <a:latin typeface="+mn-lt"/>
            </a:endParaRPr>
          </a:p>
        </p:txBody>
      </p:sp>
      <p:sp>
        <p:nvSpPr>
          <p:cNvPr id="381957" name="Rectangle 5"/>
          <p:cNvSpPr>
            <a:spLocks noChangeArrowheads="1"/>
          </p:cNvSpPr>
          <p:nvPr/>
        </p:nvSpPr>
        <p:spPr bwMode="auto">
          <a:xfrm>
            <a:off x="5312625" y="3789040"/>
            <a:ext cx="101642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MemRd</a:t>
            </a:r>
            <a:endParaRPr lang="en-US" altLang="zh-TW" sz="2000" b="1" dirty="0">
              <a:solidFill>
                <a:schemeClr val="accent1"/>
              </a:solidFill>
              <a:latin typeface="+mn-lt"/>
            </a:endParaRPr>
          </a:p>
        </p:txBody>
      </p:sp>
      <p:sp>
        <p:nvSpPr>
          <p:cNvPr id="381958" name="Rectangle 6"/>
          <p:cNvSpPr>
            <a:spLocks noChangeArrowheads="1"/>
          </p:cNvSpPr>
          <p:nvPr/>
        </p:nvSpPr>
        <p:spPr bwMode="auto">
          <a:xfrm>
            <a:off x="7040817" y="3789040"/>
            <a:ext cx="134760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MemtoReg</a:t>
            </a:r>
            <a:endParaRPr lang="en-US" altLang="zh-TW" sz="2000" b="1" dirty="0">
              <a:solidFill>
                <a:schemeClr val="accent1"/>
              </a:solidFill>
              <a:latin typeface="+mn-lt"/>
            </a:endParaRPr>
          </a:p>
        </p:txBody>
      </p:sp>
      <p:sp>
        <p:nvSpPr>
          <p:cNvPr id="381959" name="Rectangle 7"/>
          <p:cNvSpPr>
            <a:spLocks noChangeArrowheads="1"/>
          </p:cNvSpPr>
          <p:nvPr/>
        </p:nvSpPr>
        <p:spPr bwMode="auto">
          <a:xfrm>
            <a:off x="6133717" y="3602323"/>
            <a:ext cx="1051116"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MemWr</a:t>
            </a:r>
            <a:endParaRPr lang="en-US" altLang="zh-TW" sz="2000" b="1" dirty="0">
              <a:solidFill>
                <a:schemeClr val="accent1"/>
              </a:solidFill>
              <a:latin typeface="+mn-lt"/>
            </a:endParaRPr>
          </a:p>
        </p:txBody>
      </p:sp>
      <p:sp>
        <p:nvSpPr>
          <p:cNvPr id="381960" name="Rectangle 8"/>
          <p:cNvSpPr>
            <a:spLocks noChangeArrowheads="1"/>
          </p:cNvSpPr>
          <p:nvPr/>
        </p:nvSpPr>
        <p:spPr bwMode="auto">
          <a:xfrm>
            <a:off x="2694352" y="3697093"/>
            <a:ext cx="29347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FF0000"/>
                </a:solidFill>
                <a:latin typeface="+mn-lt"/>
              </a:rPr>
              <a:t>Z</a:t>
            </a:r>
          </a:p>
        </p:txBody>
      </p:sp>
      <p:sp>
        <p:nvSpPr>
          <p:cNvPr id="381961" name="Line 9"/>
          <p:cNvSpPr>
            <a:spLocks noChangeShapeType="1"/>
          </p:cNvSpPr>
          <p:nvPr/>
        </p:nvSpPr>
        <p:spPr bwMode="auto">
          <a:xfrm>
            <a:off x="2133600" y="1640967"/>
            <a:ext cx="4392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62" name="Rectangle 10"/>
          <p:cNvSpPr>
            <a:spLocks noChangeArrowheads="1"/>
          </p:cNvSpPr>
          <p:nvPr/>
        </p:nvSpPr>
        <p:spPr bwMode="auto">
          <a:xfrm>
            <a:off x="2574682" y="1268760"/>
            <a:ext cx="2045875"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Instruction&lt;31:0&gt;</a:t>
            </a:r>
          </a:p>
        </p:txBody>
      </p:sp>
      <p:sp>
        <p:nvSpPr>
          <p:cNvPr id="381963" name="Line 11"/>
          <p:cNvSpPr>
            <a:spLocks noChangeShapeType="1"/>
          </p:cNvSpPr>
          <p:nvPr/>
        </p:nvSpPr>
        <p:spPr bwMode="auto">
          <a:xfrm>
            <a:off x="3894468" y="1664413"/>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64" name="Rectangle 12"/>
          <p:cNvSpPr>
            <a:spLocks noChangeArrowheads="1"/>
          </p:cNvSpPr>
          <p:nvPr/>
        </p:nvSpPr>
        <p:spPr bwMode="auto">
          <a:xfrm rot="5400000">
            <a:off x="3578152" y="1872793"/>
            <a:ext cx="10180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a:latin typeface="+mn-lt"/>
              </a:rPr>
              <a:t>&lt;</a:t>
            </a:r>
            <a:r>
              <a:rPr lang="en-US" altLang="zh-TW" sz="2000" b="1" dirty="0">
                <a:latin typeface="+mn-lt"/>
              </a:rPr>
              <a:t>15</a:t>
            </a:r>
            <a:r>
              <a:rPr lang="zh-TW" altLang="en-US" sz="2000" b="1" dirty="0">
                <a:latin typeface="+mn-lt"/>
              </a:rPr>
              <a:t>:</a:t>
            </a:r>
            <a:r>
              <a:rPr lang="en-US" altLang="zh-TW" sz="2000" b="1" dirty="0">
                <a:latin typeface="+mn-lt"/>
              </a:rPr>
              <a:t>19</a:t>
            </a:r>
            <a:r>
              <a:rPr lang="zh-TW" altLang="en-US" sz="2000" b="1" dirty="0">
                <a:latin typeface="+mn-lt"/>
              </a:rPr>
              <a:t>&gt;</a:t>
            </a:r>
          </a:p>
        </p:txBody>
      </p:sp>
      <p:sp>
        <p:nvSpPr>
          <p:cNvPr id="381965" name="Rectangle 13"/>
          <p:cNvSpPr>
            <a:spLocks noChangeArrowheads="1"/>
          </p:cNvSpPr>
          <p:nvPr/>
        </p:nvSpPr>
        <p:spPr bwMode="auto">
          <a:xfrm rot="5400000">
            <a:off x="4403802" y="1872793"/>
            <a:ext cx="10180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a:latin typeface="+mn-lt"/>
              </a:rPr>
              <a:t>&lt;1</a:t>
            </a:r>
            <a:r>
              <a:rPr lang="en-US" altLang="zh-TW" sz="2000" b="1" dirty="0">
                <a:latin typeface="+mn-lt"/>
              </a:rPr>
              <a:t>2</a:t>
            </a:r>
            <a:r>
              <a:rPr lang="zh-TW" altLang="en-US" sz="2000" b="1" dirty="0">
                <a:latin typeface="+mn-lt"/>
              </a:rPr>
              <a:t>:</a:t>
            </a:r>
            <a:r>
              <a:rPr lang="en-US" altLang="zh-TW" sz="2000" b="1" dirty="0">
                <a:latin typeface="+mn-lt"/>
              </a:rPr>
              <a:t>14</a:t>
            </a:r>
            <a:r>
              <a:rPr lang="zh-TW" altLang="en-US" sz="2000" b="1" dirty="0">
                <a:latin typeface="+mn-lt"/>
              </a:rPr>
              <a:t>&gt;</a:t>
            </a:r>
          </a:p>
        </p:txBody>
      </p:sp>
      <p:sp>
        <p:nvSpPr>
          <p:cNvPr id="381966" name="Rectangle 14"/>
          <p:cNvSpPr>
            <a:spLocks noChangeArrowheads="1"/>
          </p:cNvSpPr>
          <p:nvPr/>
        </p:nvSpPr>
        <p:spPr bwMode="auto">
          <a:xfrm rot="5400000">
            <a:off x="5355947" y="1872793"/>
            <a:ext cx="88818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a:latin typeface="+mn-lt"/>
              </a:rPr>
              <a:t>&lt;</a:t>
            </a:r>
            <a:r>
              <a:rPr lang="en-US" altLang="zh-TW" sz="2000" b="1" dirty="0">
                <a:latin typeface="+mn-lt"/>
              </a:rPr>
              <a:t>7</a:t>
            </a:r>
            <a:r>
              <a:rPr lang="zh-TW" altLang="en-US" sz="2000" b="1" dirty="0">
                <a:latin typeface="+mn-lt"/>
              </a:rPr>
              <a:t>:1</a:t>
            </a:r>
            <a:r>
              <a:rPr lang="en-US" altLang="zh-TW" sz="2000" b="1" dirty="0">
                <a:latin typeface="+mn-lt"/>
              </a:rPr>
              <a:t>1</a:t>
            </a:r>
            <a:r>
              <a:rPr lang="zh-TW" altLang="en-US" sz="2000" b="1" dirty="0">
                <a:latin typeface="+mn-lt"/>
              </a:rPr>
              <a:t>&gt;</a:t>
            </a:r>
          </a:p>
        </p:txBody>
      </p:sp>
      <p:sp>
        <p:nvSpPr>
          <p:cNvPr id="381967" name="Rectangle 15"/>
          <p:cNvSpPr>
            <a:spLocks noChangeArrowheads="1"/>
          </p:cNvSpPr>
          <p:nvPr/>
        </p:nvSpPr>
        <p:spPr bwMode="auto">
          <a:xfrm rot="5400000">
            <a:off x="6084260" y="1872793"/>
            <a:ext cx="75834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a:latin typeface="+mn-lt"/>
              </a:rPr>
              <a:t>&lt;0:</a:t>
            </a:r>
            <a:r>
              <a:rPr lang="en-US" altLang="zh-TW" sz="2000" b="1" dirty="0">
                <a:latin typeface="+mn-lt"/>
              </a:rPr>
              <a:t>6</a:t>
            </a:r>
            <a:r>
              <a:rPr lang="zh-TW" altLang="en-US" sz="2000" b="1" dirty="0">
                <a:latin typeface="+mn-lt"/>
              </a:rPr>
              <a:t>&gt;</a:t>
            </a:r>
          </a:p>
        </p:txBody>
      </p:sp>
      <p:sp>
        <p:nvSpPr>
          <p:cNvPr id="381968" name="Line 16"/>
          <p:cNvSpPr>
            <a:spLocks noChangeShapeType="1"/>
          </p:cNvSpPr>
          <p:nvPr/>
        </p:nvSpPr>
        <p:spPr bwMode="auto">
          <a:xfrm>
            <a:off x="4720118" y="1664413"/>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69" name="Line 17"/>
          <p:cNvSpPr>
            <a:spLocks noChangeShapeType="1"/>
          </p:cNvSpPr>
          <p:nvPr/>
        </p:nvSpPr>
        <p:spPr bwMode="auto">
          <a:xfrm>
            <a:off x="5607342" y="1664413"/>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70" name="Line 18"/>
          <p:cNvSpPr>
            <a:spLocks noChangeShapeType="1"/>
          </p:cNvSpPr>
          <p:nvPr/>
        </p:nvSpPr>
        <p:spPr bwMode="auto">
          <a:xfrm>
            <a:off x="6321289" y="1664413"/>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71" name="Rectangle 19"/>
          <p:cNvSpPr>
            <a:spLocks noChangeArrowheads="1"/>
          </p:cNvSpPr>
          <p:nvPr/>
        </p:nvSpPr>
        <p:spPr bwMode="auto">
          <a:xfrm>
            <a:off x="6212871" y="2448395"/>
            <a:ext cx="44736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op</a:t>
            </a:r>
          </a:p>
        </p:txBody>
      </p:sp>
      <p:sp>
        <p:nvSpPr>
          <p:cNvPr id="381972" name="Rectangle 20"/>
          <p:cNvSpPr>
            <a:spLocks noChangeArrowheads="1"/>
          </p:cNvSpPr>
          <p:nvPr/>
        </p:nvSpPr>
        <p:spPr bwMode="auto">
          <a:xfrm>
            <a:off x="5364088" y="2448395"/>
            <a:ext cx="39773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rd</a:t>
            </a:r>
            <a:endParaRPr lang="en-US" altLang="zh-TW" sz="2000" b="1" dirty="0">
              <a:latin typeface="+mn-lt"/>
            </a:endParaRPr>
          </a:p>
        </p:txBody>
      </p:sp>
      <p:sp>
        <p:nvSpPr>
          <p:cNvPr id="381973" name="Rectangle 21"/>
          <p:cNvSpPr>
            <a:spLocks noChangeArrowheads="1"/>
          </p:cNvSpPr>
          <p:nvPr/>
        </p:nvSpPr>
        <p:spPr bwMode="auto">
          <a:xfrm>
            <a:off x="4490455" y="2448395"/>
            <a:ext cx="76635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func3</a:t>
            </a:r>
          </a:p>
        </p:txBody>
      </p:sp>
      <p:sp>
        <p:nvSpPr>
          <p:cNvPr id="381974" name="Rectangle 22"/>
          <p:cNvSpPr>
            <a:spLocks noChangeArrowheads="1"/>
          </p:cNvSpPr>
          <p:nvPr/>
        </p:nvSpPr>
        <p:spPr bwMode="auto">
          <a:xfrm>
            <a:off x="3727415" y="2448395"/>
            <a:ext cx="49230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rs1</a:t>
            </a:r>
          </a:p>
        </p:txBody>
      </p:sp>
      <p:sp>
        <p:nvSpPr>
          <p:cNvPr id="381975" name="Rectangle 23"/>
          <p:cNvSpPr>
            <a:spLocks noChangeArrowheads="1"/>
          </p:cNvSpPr>
          <p:nvPr/>
        </p:nvSpPr>
        <p:spPr bwMode="auto">
          <a:xfrm>
            <a:off x="3323785" y="3573016"/>
            <a:ext cx="741865"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solidFill>
                  <a:schemeClr val="accent1"/>
                </a:solidFill>
                <a:latin typeface="+mn-lt"/>
              </a:rPr>
              <a:t>PCsrc</a:t>
            </a:r>
          </a:p>
        </p:txBody>
      </p:sp>
      <p:sp>
        <p:nvSpPr>
          <p:cNvPr id="381976" name="Rectangle 24"/>
          <p:cNvSpPr>
            <a:spLocks noChangeArrowheads="1"/>
          </p:cNvSpPr>
          <p:nvPr/>
        </p:nvSpPr>
        <p:spPr bwMode="auto">
          <a:xfrm>
            <a:off x="678470" y="1268760"/>
            <a:ext cx="1430219" cy="1131277"/>
          </a:xfrm>
          <a:prstGeom prst="rect">
            <a:avLst/>
          </a:prstGeom>
          <a:solidFill>
            <a:srgbClr val="99CCFF"/>
          </a:solidFill>
          <a:ln w="25400">
            <a:solidFill>
              <a:schemeClr val="tx1"/>
            </a:solidFill>
            <a:miter lim="800000"/>
            <a:headEnd/>
            <a:tailEnd/>
          </a:ln>
          <a:effectLst/>
        </p:spPr>
        <p:txBody>
          <a:bodyPr wrap="none" anchor="ctr"/>
          <a:lstStyle/>
          <a:p>
            <a:endParaRPr lang="zh-TW" altLang="en-US" sz="2000">
              <a:latin typeface="+mn-lt"/>
            </a:endParaRPr>
          </a:p>
        </p:txBody>
      </p:sp>
      <p:sp>
        <p:nvSpPr>
          <p:cNvPr id="381978" name="Rectangle 26"/>
          <p:cNvSpPr>
            <a:spLocks noChangeArrowheads="1"/>
          </p:cNvSpPr>
          <p:nvPr/>
        </p:nvSpPr>
        <p:spPr bwMode="auto">
          <a:xfrm>
            <a:off x="739256" y="1440605"/>
            <a:ext cx="1329333" cy="70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000" b="1" dirty="0">
                <a:latin typeface="+mn-lt"/>
              </a:rPr>
              <a:t>Instruction</a:t>
            </a:r>
          </a:p>
          <a:p>
            <a:pPr algn="ctr"/>
            <a:r>
              <a:rPr lang="en-US" altLang="zh-TW" sz="2000" b="1" dirty="0">
                <a:latin typeface="+mn-lt"/>
              </a:rPr>
              <a:t>Memory</a:t>
            </a:r>
          </a:p>
        </p:txBody>
      </p:sp>
      <p:sp>
        <p:nvSpPr>
          <p:cNvPr id="381979" name="Rectangle 27"/>
          <p:cNvSpPr>
            <a:spLocks noChangeArrowheads="1"/>
          </p:cNvSpPr>
          <p:nvPr/>
        </p:nvSpPr>
        <p:spPr bwMode="auto">
          <a:xfrm>
            <a:off x="1259632" y="4460678"/>
            <a:ext cx="6646119" cy="1447754"/>
          </a:xfrm>
          <a:prstGeom prst="rect">
            <a:avLst/>
          </a:prstGeom>
          <a:solidFill>
            <a:srgbClr val="99FF99"/>
          </a:solidFill>
          <a:ln w="12700">
            <a:solidFill>
              <a:schemeClr val="tx1"/>
            </a:solidFill>
            <a:miter lim="800000"/>
            <a:headEnd/>
            <a:tailEnd/>
          </a:ln>
          <a:effectLst/>
        </p:spPr>
        <p:txBody>
          <a:bodyPr wrap="none" anchor="ctr"/>
          <a:lstStyle/>
          <a:p>
            <a:endParaRPr lang="zh-TW" altLang="en-US" sz="2000">
              <a:latin typeface="+mn-lt"/>
            </a:endParaRPr>
          </a:p>
        </p:txBody>
      </p:sp>
      <p:sp>
        <p:nvSpPr>
          <p:cNvPr id="381980" name="Rectangle 28"/>
          <p:cNvSpPr>
            <a:spLocks noChangeArrowheads="1"/>
          </p:cNvSpPr>
          <p:nvPr/>
        </p:nvSpPr>
        <p:spPr bwMode="auto">
          <a:xfrm>
            <a:off x="4184292" y="5079199"/>
            <a:ext cx="1358700"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a:latin typeface="+mn-lt"/>
              </a:rPr>
              <a:t>Datapath</a:t>
            </a:r>
          </a:p>
        </p:txBody>
      </p:sp>
      <p:sp>
        <p:nvSpPr>
          <p:cNvPr id="381981" name="Line 29"/>
          <p:cNvSpPr>
            <a:spLocks noChangeShapeType="1"/>
          </p:cNvSpPr>
          <p:nvPr/>
        </p:nvSpPr>
        <p:spPr bwMode="auto">
          <a:xfrm>
            <a:off x="3794174" y="3861048"/>
            <a:ext cx="0" cy="576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3" name="Line 31"/>
          <p:cNvSpPr>
            <a:spLocks noChangeShapeType="1"/>
          </p:cNvSpPr>
          <p:nvPr/>
        </p:nvSpPr>
        <p:spPr bwMode="auto">
          <a:xfrm>
            <a:off x="5724085" y="4077048"/>
            <a:ext cx="0" cy="36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4" name="Line 32"/>
          <p:cNvSpPr>
            <a:spLocks noChangeShapeType="1"/>
          </p:cNvSpPr>
          <p:nvPr/>
        </p:nvSpPr>
        <p:spPr bwMode="auto">
          <a:xfrm>
            <a:off x="4986734" y="3933048"/>
            <a:ext cx="0" cy="504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6" name="Line 34"/>
          <p:cNvSpPr>
            <a:spLocks noChangeShapeType="1"/>
          </p:cNvSpPr>
          <p:nvPr/>
        </p:nvSpPr>
        <p:spPr bwMode="auto">
          <a:xfrm>
            <a:off x="6566006" y="3897048"/>
            <a:ext cx="0" cy="54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7" name="Line 35"/>
          <p:cNvSpPr>
            <a:spLocks noChangeShapeType="1"/>
          </p:cNvSpPr>
          <p:nvPr/>
        </p:nvSpPr>
        <p:spPr bwMode="auto">
          <a:xfrm>
            <a:off x="7612317" y="4077048"/>
            <a:ext cx="0" cy="36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8" name="Line 36"/>
          <p:cNvSpPr>
            <a:spLocks noChangeShapeType="1"/>
          </p:cNvSpPr>
          <p:nvPr/>
        </p:nvSpPr>
        <p:spPr bwMode="auto">
          <a:xfrm>
            <a:off x="2694352" y="3733727"/>
            <a:ext cx="0" cy="703385"/>
          </a:xfrm>
          <a:prstGeom prst="line">
            <a:avLst/>
          </a:prstGeom>
          <a:noFill/>
          <a:ln w="127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9" name="AutoShape 37"/>
          <p:cNvSpPr>
            <a:spLocks noChangeArrowheads="1"/>
          </p:cNvSpPr>
          <p:nvPr/>
        </p:nvSpPr>
        <p:spPr bwMode="auto">
          <a:xfrm>
            <a:off x="1142999" y="2780928"/>
            <a:ext cx="6762751" cy="837584"/>
          </a:xfrm>
          <a:prstGeom prst="roundRect">
            <a:avLst>
              <a:gd name="adj" fmla="val 12495"/>
            </a:avLst>
          </a:prstGeom>
          <a:solidFill>
            <a:srgbClr val="FFFF00"/>
          </a:solidFill>
          <a:ln w="12700">
            <a:solidFill>
              <a:schemeClr val="tx1"/>
            </a:solidFill>
            <a:round/>
            <a:headEnd/>
            <a:tailEnd/>
          </a:ln>
          <a:effectLst/>
        </p:spPr>
        <p:txBody>
          <a:bodyPr wrap="none" anchor="ctr"/>
          <a:lstStyle/>
          <a:p>
            <a:pPr algn="ctr"/>
            <a:endParaRPr lang="en-US" altLang="zh-TW" b="1" dirty="0">
              <a:latin typeface="+mn-lt"/>
            </a:endParaRPr>
          </a:p>
        </p:txBody>
      </p:sp>
      <p:sp>
        <p:nvSpPr>
          <p:cNvPr id="381991" name="Line 39"/>
          <p:cNvSpPr>
            <a:spLocks noChangeShapeType="1"/>
          </p:cNvSpPr>
          <p:nvPr/>
        </p:nvSpPr>
        <p:spPr bwMode="auto">
          <a:xfrm>
            <a:off x="2463312" y="1640967"/>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92" name="Rectangle 40"/>
          <p:cNvSpPr>
            <a:spLocks noChangeArrowheads="1"/>
          </p:cNvSpPr>
          <p:nvPr/>
        </p:nvSpPr>
        <p:spPr bwMode="auto">
          <a:xfrm>
            <a:off x="2149457" y="2424948"/>
            <a:ext cx="76635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func7</a:t>
            </a:r>
          </a:p>
        </p:txBody>
      </p:sp>
      <p:sp>
        <p:nvSpPr>
          <p:cNvPr id="381993" name="Line 41"/>
          <p:cNvSpPr>
            <a:spLocks noChangeShapeType="1"/>
          </p:cNvSpPr>
          <p:nvPr/>
        </p:nvSpPr>
        <p:spPr bwMode="auto">
          <a:xfrm>
            <a:off x="3175120" y="1640967"/>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94" name="Rectangle 42"/>
          <p:cNvSpPr>
            <a:spLocks noChangeArrowheads="1"/>
          </p:cNvSpPr>
          <p:nvPr/>
        </p:nvSpPr>
        <p:spPr bwMode="auto">
          <a:xfrm rot="5400000">
            <a:off x="2858072" y="1872793"/>
            <a:ext cx="10180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a:latin typeface="+mn-lt"/>
              </a:rPr>
              <a:t>&lt;</a:t>
            </a:r>
            <a:r>
              <a:rPr lang="en-US" altLang="zh-TW" sz="2000" b="1" dirty="0">
                <a:latin typeface="+mn-lt"/>
              </a:rPr>
              <a:t>20</a:t>
            </a:r>
            <a:r>
              <a:rPr lang="zh-TW" altLang="en-US" sz="2000" b="1" dirty="0">
                <a:latin typeface="+mn-lt"/>
              </a:rPr>
              <a:t>:</a:t>
            </a:r>
            <a:r>
              <a:rPr lang="en-US" altLang="zh-TW" sz="2000" b="1" dirty="0">
                <a:latin typeface="+mn-lt"/>
              </a:rPr>
              <a:t>24</a:t>
            </a:r>
            <a:r>
              <a:rPr lang="zh-TW" altLang="en-US" sz="2000" b="1" dirty="0">
                <a:latin typeface="+mn-lt"/>
              </a:rPr>
              <a:t>&gt;</a:t>
            </a:r>
          </a:p>
        </p:txBody>
      </p:sp>
      <p:sp>
        <p:nvSpPr>
          <p:cNvPr id="381995" name="Rectangle 43"/>
          <p:cNvSpPr>
            <a:spLocks noChangeArrowheads="1"/>
          </p:cNvSpPr>
          <p:nvPr/>
        </p:nvSpPr>
        <p:spPr bwMode="auto">
          <a:xfrm>
            <a:off x="3131840" y="2424948"/>
            <a:ext cx="49230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rs2</a:t>
            </a:r>
          </a:p>
        </p:txBody>
      </p:sp>
      <p:sp>
        <p:nvSpPr>
          <p:cNvPr id="381996" name="Rectangle 44"/>
          <p:cNvSpPr>
            <a:spLocks noChangeArrowheads="1"/>
          </p:cNvSpPr>
          <p:nvPr/>
        </p:nvSpPr>
        <p:spPr bwMode="auto">
          <a:xfrm>
            <a:off x="3872465" y="3861048"/>
            <a:ext cx="88062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RegWr</a:t>
            </a:r>
            <a:endParaRPr lang="en-US" altLang="zh-TW" sz="2000" b="1" dirty="0">
              <a:solidFill>
                <a:schemeClr val="accent1"/>
              </a:solidFill>
              <a:latin typeface="+mn-lt"/>
            </a:endParaRPr>
          </a:p>
        </p:txBody>
      </p:sp>
      <p:sp>
        <p:nvSpPr>
          <p:cNvPr id="381997" name="Line 45"/>
          <p:cNvSpPr>
            <a:spLocks noChangeShapeType="1"/>
          </p:cNvSpPr>
          <p:nvPr/>
        </p:nvSpPr>
        <p:spPr bwMode="auto">
          <a:xfrm>
            <a:off x="4446066" y="4113048"/>
            <a:ext cx="0" cy="324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98" name="Rectangle 46"/>
          <p:cNvSpPr>
            <a:spLocks noGrp="1" noChangeArrowheads="1"/>
          </p:cNvSpPr>
          <p:nvPr>
            <p:ph type="title"/>
          </p:nvPr>
        </p:nvSpPr>
        <p:spPr/>
        <p:txBody>
          <a:bodyPr/>
          <a:lstStyle/>
          <a:p>
            <a:r>
              <a:rPr lang="en-US" altLang="zh-TW" dirty="0"/>
              <a:t>Controller Design</a:t>
            </a:r>
          </a:p>
        </p:txBody>
      </p:sp>
      <p:pic>
        <p:nvPicPr>
          <p:cNvPr id="48" name="Picture 5" descr="f04-1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0067" y="4581128"/>
            <a:ext cx="6288292" cy="118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1"/>
          </p:nvPr>
        </p:nvSpPr>
        <p:spPr/>
        <p:txBody>
          <a:bodyPr/>
          <a:lstStyle/>
          <a:p>
            <a:fld id="{0EF8A0A4-1A2F-4B89-B3C7-02C31CE3A532}" type="slidenum">
              <a:rPr lang="zh-TW" altLang="en-US" smtClean="0"/>
              <a:pPr/>
              <a:t>37</a:t>
            </a:fld>
            <a:endParaRPr lang="zh-TW" altLang="zh-TW"/>
          </a:p>
        </p:txBody>
      </p:sp>
      <p:sp>
        <p:nvSpPr>
          <p:cNvPr id="49" name="Rectangle 42"/>
          <p:cNvSpPr>
            <a:spLocks noChangeArrowheads="1"/>
          </p:cNvSpPr>
          <p:nvPr/>
        </p:nvSpPr>
        <p:spPr bwMode="auto">
          <a:xfrm rot="5400000">
            <a:off x="2099546" y="1872793"/>
            <a:ext cx="10180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a:latin typeface="+mn-lt"/>
              </a:rPr>
              <a:t>&lt;</a:t>
            </a:r>
            <a:r>
              <a:rPr lang="en-US" altLang="zh-TW" sz="2000" b="1" dirty="0">
                <a:latin typeface="+mn-lt"/>
              </a:rPr>
              <a:t>25</a:t>
            </a:r>
            <a:r>
              <a:rPr lang="zh-TW" altLang="en-US" sz="2000" b="1" dirty="0">
                <a:latin typeface="+mn-lt"/>
              </a:rPr>
              <a:t>:</a:t>
            </a:r>
            <a:r>
              <a:rPr lang="en-US" altLang="zh-TW" sz="2000" b="1" dirty="0">
                <a:latin typeface="+mn-lt"/>
              </a:rPr>
              <a:t>31</a:t>
            </a:r>
            <a:r>
              <a:rPr lang="zh-TW" altLang="en-US" sz="2000" b="1" dirty="0">
                <a:latin typeface="+mn-lt"/>
              </a:rPr>
              <a:t>&gt;</a:t>
            </a:r>
          </a:p>
        </p:txBody>
      </p:sp>
      <p:grpSp>
        <p:nvGrpSpPr>
          <p:cNvPr id="3" name="群組 2"/>
          <p:cNvGrpSpPr/>
          <p:nvPr/>
        </p:nvGrpSpPr>
        <p:grpSpPr>
          <a:xfrm>
            <a:off x="1628992" y="3789040"/>
            <a:ext cx="998792" cy="692514"/>
            <a:chOff x="3347864" y="3789040"/>
            <a:chExt cx="998792" cy="692514"/>
          </a:xfrm>
        </p:grpSpPr>
        <p:sp>
          <p:nvSpPr>
            <p:cNvPr id="381954" name="Rectangle 2"/>
            <p:cNvSpPr>
              <a:spLocks noChangeArrowheads="1"/>
            </p:cNvSpPr>
            <p:nvPr/>
          </p:nvSpPr>
          <p:spPr bwMode="auto">
            <a:xfrm>
              <a:off x="3347864" y="3789040"/>
              <a:ext cx="9987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2000" b="1" dirty="0" err="1">
                  <a:solidFill>
                    <a:schemeClr val="accent1"/>
                  </a:solidFill>
                  <a:latin typeface="+mn-lt"/>
                </a:rPr>
                <a:t>ALUctr</a:t>
              </a:r>
              <a:endParaRPr lang="en-US" altLang="zh-TW" sz="2000" b="1" dirty="0">
                <a:solidFill>
                  <a:schemeClr val="accent1"/>
                </a:solidFill>
                <a:latin typeface="+mn-lt"/>
              </a:endParaRPr>
            </a:p>
          </p:txBody>
        </p:sp>
        <p:sp>
          <p:nvSpPr>
            <p:cNvPr id="381985" name="Line 33"/>
            <p:cNvSpPr>
              <a:spLocks noChangeShapeType="1"/>
            </p:cNvSpPr>
            <p:nvPr/>
          </p:nvSpPr>
          <p:spPr bwMode="auto">
            <a:xfrm>
              <a:off x="3703953" y="4059523"/>
              <a:ext cx="0" cy="42203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75" name="Line 22"/>
            <p:cNvSpPr>
              <a:spLocks noChangeShapeType="1"/>
            </p:cNvSpPr>
            <p:nvPr/>
          </p:nvSpPr>
          <p:spPr bwMode="auto">
            <a:xfrm flipH="1">
              <a:off x="3604040" y="4147364"/>
              <a:ext cx="180000" cy="108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76" name="Rectangle 24"/>
            <p:cNvSpPr>
              <a:spLocks noChangeArrowheads="1"/>
            </p:cNvSpPr>
            <p:nvPr/>
          </p:nvSpPr>
          <p:spPr bwMode="auto">
            <a:xfrm>
              <a:off x="3419872" y="4077072"/>
              <a:ext cx="275840"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dirty="0">
                  <a:latin typeface="+mn-lt"/>
                </a:rPr>
                <a:t>4</a:t>
              </a:r>
              <a:endParaRPr lang="zh-TW" altLang="en-US" sz="1600" dirty="0">
                <a:latin typeface="+mn-lt"/>
              </a:endParaRPr>
            </a:p>
          </p:txBody>
        </p:sp>
      </p:grpSp>
      <p:sp>
        <p:nvSpPr>
          <p:cNvPr id="4" name="文字方塊 3"/>
          <p:cNvSpPr txBox="1"/>
          <p:nvPr/>
        </p:nvSpPr>
        <p:spPr>
          <a:xfrm>
            <a:off x="3779912" y="2708920"/>
            <a:ext cx="1468415" cy="461665"/>
          </a:xfrm>
          <a:prstGeom prst="rect">
            <a:avLst/>
          </a:prstGeom>
          <a:noFill/>
        </p:spPr>
        <p:txBody>
          <a:bodyPr wrap="none" rtlCol="0">
            <a:spAutoFit/>
          </a:bodyPr>
          <a:lstStyle/>
          <a:p>
            <a:r>
              <a:rPr lang="en-US" altLang="zh-TW" b="1" dirty="0">
                <a:latin typeface="+mn-lt"/>
              </a:rPr>
              <a:t>Controller</a:t>
            </a:r>
          </a:p>
        </p:txBody>
      </p:sp>
      <p:grpSp>
        <p:nvGrpSpPr>
          <p:cNvPr id="7" name="群組 6"/>
          <p:cNvGrpSpPr/>
          <p:nvPr/>
        </p:nvGrpSpPr>
        <p:grpSpPr>
          <a:xfrm>
            <a:off x="2375904" y="2924944"/>
            <a:ext cx="5398426" cy="792096"/>
            <a:chOff x="204813" y="2924944"/>
            <a:chExt cx="5398426" cy="792096"/>
          </a:xfrm>
        </p:grpSpPr>
        <p:sp>
          <p:nvSpPr>
            <p:cNvPr id="5" name="圓角矩形 4"/>
            <p:cNvSpPr/>
            <p:nvPr/>
          </p:nvSpPr>
          <p:spPr bwMode="auto">
            <a:xfrm>
              <a:off x="1380066" y="3140968"/>
              <a:ext cx="4223173" cy="432048"/>
            </a:xfrm>
            <a:prstGeom prst="round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a:latin typeface="+mn-lt"/>
                </a:rPr>
                <a:t>Main control</a:t>
              </a:r>
              <a:endParaRPr lang="zh-TW" altLang="en-US" sz="2000" dirty="0">
                <a:latin typeface="+mn-lt"/>
              </a:endParaRPr>
            </a:p>
          </p:txBody>
        </p:sp>
        <p:sp>
          <p:nvSpPr>
            <p:cNvPr id="79" name="Line 29"/>
            <p:cNvSpPr>
              <a:spLocks noChangeShapeType="1"/>
            </p:cNvSpPr>
            <p:nvPr/>
          </p:nvSpPr>
          <p:spPr bwMode="auto">
            <a:xfrm>
              <a:off x="1619672"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0" name="Line 31"/>
            <p:cNvSpPr>
              <a:spLocks noChangeShapeType="1"/>
            </p:cNvSpPr>
            <p:nvPr/>
          </p:nvSpPr>
          <p:spPr bwMode="auto">
            <a:xfrm>
              <a:off x="3549583"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1" name="Line 32"/>
            <p:cNvSpPr>
              <a:spLocks noChangeShapeType="1"/>
            </p:cNvSpPr>
            <p:nvPr/>
          </p:nvSpPr>
          <p:spPr bwMode="auto">
            <a:xfrm>
              <a:off x="2812232"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2" name="Line 34"/>
            <p:cNvSpPr>
              <a:spLocks noChangeShapeType="1"/>
            </p:cNvSpPr>
            <p:nvPr/>
          </p:nvSpPr>
          <p:spPr bwMode="auto">
            <a:xfrm>
              <a:off x="4391504"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3" name="Line 35"/>
            <p:cNvSpPr>
              <a:spLocks noChangeShapeType="1"/>
            </p:cNvSpPr>
            <p:nvPr/>
          </p:nvSpPr>
          <p:spPr bwMode="auto">
            <a:xfrm>
              <a:off x="5437815"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4" name="Line 45"/>
            <p:cNvSpPr>
              <a:spLocks noChangeShapeType="1"/>
            </p:cNvSpPr>
            <p:nvPr/>
          </p:nvSpPr>
          <p:spPr bwMode="auto">
            <a:xfrm>
              <a:off x="2271564"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5" name="Rectangle 6"/>
            <p:cNvSpPr>
              <a:spLocks noChangeArrowheads="1"/>
            </p:cNvSpPr>
            <p:nvPr/>
          </p:nvSpPr>
          <p:spPr bwMode="auto">
            <a:xfrm>
              <a:off x="382873" y="2924944"/>
              <a:ext cx="90755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ALUOp</a:t>
              </a:r>
              <a:endParaRPr lang="en-US" altLang="zh-TW" sz="2000" b="1" dirty="0">
                <a:solidFill>
                  <a:schemeClr val="accent1"/>
                </a:solidFill>
                <a:latin typeface="+mn-lt"/>
              </a:endParaRPr>
            </a:p>
          </p:txBody>
        </p:sp>
        <p:sp>
          <p:nvSpPr>
            <p:cNvPr id="87" name="Line 34"/>
            <p:cNvSpPr>
              <a:spLocks noChangeShapeType="1"/>
            </p:cNvSpPr>
            <p:nvPr/>
          </p:nvSpPr>
          <p:spPr bwMode="auto">
            <a:xfrm rot="5400000" flipH="1">
              <a:off x="870813" y="2690992"/>
              <a:ext cx="0" cy="133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9" name="Rectangle 24"/>
            <p:cNvSpPr>
              <a:spLocks noChangeArrowheads="1"/>
            </p:cNvSpPr>
            <p:nvPr/>
          </p:nvSpPr>
          <p:spPr bwMode="auto">
            <a:xfrm>
              <a:off x="537523" y="3294497"/>
              <a:ext cx="275840"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dirty="0">
                  <a:latin typeface="+mn-lt"/>
                </a:rPr>
                <a:t>2</a:t>
              </a:r>
              <a:endParaRPr lang="zh-TW" altLang="en-US" sz="1600" dirty="0">
                <a:latin typeface="+mn-lt"/>
              </a:endParaRPr>
            </a:p>
          </p:txBody>
        </p:sp>
        <p:sp>
          <p:nvSpPr>
            <p:cNvPr id="90" name="Line 22"/>
            <p:cNvSpPr>
              <a:spLocks noChangeShapeType="1"/>
            </p:cNvSpPr>
            <p:nvPr/>
          </p:nvSpPr>
          <p:spPr bwMode="auto">
            <a:xfrm flipH="1">
              <a:off x="755576" y="3312000"/>
              <a:ext cx="180000" cy="108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grpSp>
      <p:grpSp>
        <p:nvGrpSpPr>
          <p:cNvPr id="8" name="群組 7"/>
          <p:cNvGrpSpPr/>
          <p:nvPr/>
        </p:nvGrpSpPr>
        <p:grpSpPr>
          <a:xfrm>
            <a:off x="1527815" y="2924944"/>
            <a:ext cx="883960" cy="936174"/>
            <a:chOff x="6784399" y="2924944"/>
            <a:chExt cx="883960" cy="936174"/>
          </a:xfrm>
        </p:grpSpPr>
        <p:sp>
          <p:nvSpPr>
            <p:cNvPr id="6" name="圓角矩形 5"/>
            <p:cNvSpPr/>
            <p:nvPr/>
          </p:nvSpPr>
          <p:spPr bwMode="auto">
            <a:xfrm>
              <a:off x="6784399" y="2924944"/>
              <a:ext cx="883960" cy="648072"/>
            </a:xfrm>
            <a:prstGeom prst="roundRect">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dirty="0">
                  <a:solidFill>
                    <a:schemeClr val="bg1"/>
                  </a:solidFill>
                  <a:latin typeface="+mn-lt"/>
                </a:rPr>
                <a:t>ALU control</a:t>
              </a:r>
              <a:endParaRPr lang="zh-TW" altLang="en-US" sz="2000" dirty="0">
                <a:solidFill>
                  <a:schemeClr val="bg1"/>
                </a:solidFill>
                <a:latin typeface="+mn-lt"/>
              </a:endParaRPr>
            </a:p>
          </p:txBody>
        </p:sp>
        <p:grpSp>
          <p:nvGrpSpPr>
            <p:cNvPr id="91" name="群組 90"/>
            <p:cNvGrpSpPr/>
            <p:nvPr/>
          </p:nvGrpSpPr>
          <p:grpSpPr>
            <a:xfrm>
              <a:off x="6943478" y="3501008"/>
              <a:ext cx="364168" cy="360110"/>
              <a:chOff x="3419872" y="4049007"/>
              <a:chExt cx="364168" cy="360110"/>
            </a:xfrm>
          </p:grpSpPr>
          <p:sp>
            <p:nvSpPr>
              <p:cNvPr id="93" name="Line 33"/>
              <p:cNvSpPr>
                <a:spLocks noChangeShapeType="1"/>
              </p:cNvSpPr>
              <p:nvPr/>
            </p:nvSpPr>
            <p:spPr bwMode="auto">
              <a:xfrm>
                <a:off x="3703953" y="4049007"/>
                <a:ext cx="0" cy="36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4" name="Line 22"/>
              <p:cNvSpPr>
                <a:spLocks noChangeShapeType="1"/>
              </p:cNvSpPr>
              <p:nvPr/>
            </p:nvSpPr>
            <p:spPr bwMode="auto">
              <a:xfrm flipH="1">
                <a:off x="3604040" y="4147364"/>
                <a:ext cx="180000" cy="108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95" name="Rectangle 24"/>
              <p:cNvSpPr>
                <a:spLocks noChangeArrowheads="1"/>
              </p:cNvSpPr>
              <p:nvPr/>
            </p:nvSpPr>
            <p:spPr bwMode="auto">
              <a:xfrm>
                <a:off x="3419872" y="4077072"/>
                <a:ext cx="275840"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dirty="0">
                    <a:latin typeface="+mn-lt"/>
                  </a:rPr>
                  <a:t>4</a:t>
                </a:r>
                <a:endParaRPr lang="zh-TW" altLang="en-US" sz="1600" dirty="0">
                  <a:latin typeface="+mn-lt"/>
                </a:endParaRPr>
              </a:p>
            </p:txBody>
          </p:sp>
        </p:grpSp>
      </p:grpSp>
      <p:cxnSp>
        <p:nvCxnSpPr>
          <p:cNvPr id="10" name="直線單箭頭接點 9"/>
          <p:cNvCxnSpPr/>
          <p:nvPr/>
        </p:nvCxnSpPr>
        <p:spPr bwMode="auto">
          <a:xfrm>
            <a:off x="6300192" y="2508475"/>
            <a:ext cx="0" cy="61326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1" name="直線單箭頭接點 70"/>
          <p:cNvCxnSpPr/>
          <p:nvPr/>
        </p:nvCxnSpPr>
        <p:spPr bwMode="auto">
          <a:xfrm flipH="1">
            <a:off x="2411760" y="2508474"/>
            <a:ext cx="2303660" cy="43127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3" name="直線單箭頭接點 72"/>
          <p:cNvCxnSpPr/>
          <p:nvPr/>
        </p:nvCxnSpPr>
        <p:spPr bwMode="auto">
          <a:xfrm flipH="1">
            <a:off x="2267744" y="2470846"/>
            <a:ext cx="195568" cy="45409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文字方塊 8"/>
          <p:cNvSpPr txBox="1"/>
          <p:nvPr/>
        </p:nvSpPr>
        <p:spPr>
          <a:xfrm>
            <a:off x="6369709" y="2785216"/>
            <a:ext cx="1105431" cy="461665"/>
          </a:xfrm>
          <a:prstGeom prst="rect">
            <a:avLst/>
          </a:prstGeom>
          <a:noFill/>
        </p:spPr>
        <p:txBody>
          <a:bodyPr wrap="none" rtlCol="0">
            <a:spAutoFit/>
          </a:bodyPr>
          <a:lstStyle/>
          <a:p>
            <a:pPr marL="0"/>
            <a:r>
              <a:rPr lang="en-US" altLang="zh-TW" dirty="0">
                <a:solidFill>
                  <a:srgbClr val="FF0000"/>
                </a:solidFill>
                <a:latin typeface="+mn-lt"/>
              </a:rPr>
              <a:t>decode</a:t>
            </a:r>
            <a:endParaRPr lang="zh-TW" altLang="en-US" dirty="0">
              <a:solidFill>
                <a:srgbClr val="FF0000"/>
              </a:solidFill>
              <a:latin typeface="+mn-lt"/>
            </a:endParaRPr>
          </a:p>
        </p:txBody>
      </p:sp>
      <p:sp>
        <p:nvSpPr>
          <p:cNvPr id="11" name="爆炸: 八角 10">
            <a:extLst>
              <a:ext uri="{FF2B5EF4-FFF2-40B4-BE49-F238E27FC236}">
                <a16:creationId xmlns:a16="http://schemas.microsoft.com/office/drawing/2014/main" id="{5D621967-EF4B-41B9-B02B-863EFD9F0C1A}"/>
              </a:ext>
            </a:extLst>
          </p:cNvPr>
          <p:cNvSpPr/>
          <p:nvPr/>
        </p:nvSpPr>
        <p:spPr bwMode="auto">
          <a:xfrm>
            <a:off x="6732240" y="1078578"/>
            <a:ext cx="2315329" cy="1369817"/>
          </a:xfrm>
          <a:prstGeom prst="irregularSeal1">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a:latin typeface="+mn-lt"/>
              </a:rPr>
              <a:t>Why 2 controllers?</a:t>
            </a:r>
            <a:endParaRPr lang="zh-TW" altLang="en-US" sz="2000" dirty="0">
              <a:latin typeface="+mn-lt"/>
            </a:endParaRPr>
          </a:p>
        </p:txBody>
      </p:sp>
    </p:spTree>
    <p:extLst>
      <p:ext uri="{BB962C8B-B14F-4D97-AF65-F5344CB8AC3E}">
        <p14:creationId xmlns:p14="http://schemas.microsoft.com/office/powerpoint/2010/main" val="119735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up)">
                                      <p:cBhvr>
                                        <p:cTn id="26" dur="500"/>
                                        <p:tgtEl>
                                          <p:spTgt spid="71"/>
                                        </p:tgtEl>
                                      </p:cBhvr>
                                    </p:animEffect>
                                  </p:childTnLst>
                                </p:cTn>
                              </p:par>
                              <p:par>
                                <p:cTn id="27" presetID="22" presetClass="entr" presetSubtype="1"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wipe(up)">
                                      <p:cBhvr>
                                        <p:cTn id="29" dur="500"/>
                                        <p:tgtEl>
                                          <p:spTgt spid="73"/>
                                        </p:tgtEl>
                                      </p:cBhvr>
                                    </p:animEffect>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fltVal val="0"/>
                                          </p:val>
                                        </p:tav>
                                        <p:tav tm="100000">
                                          <p:val>
                                            <p:strVal val="#ppt_w"/>
                                          </p:val>
                                        </p:tav>
                                      </p:tavLst>
                                    </p:anim>
                                    <p:anim calcmode="lin" valueType="num">
                                      <p:cBhvr>
                                        <p:cTn id="35" dur="1000" fill="hold"/>
                                        <p:tgtEl>
                                          <p:spTgt spid="11"/>
                                        </p:tgtEl>
                                        <p:attrNameLst>
                                          <p:attrName>ppt_h</p:attrName>
                                        </p:attrNameLst>
                                      </p:cBhvr>
                                      <p:tavLst>
                                        <p:tav tm="0">
                                          <p:val>
                                            <p:fltVal val="0"/>
                                          </p:val>
                                        </p:tav>
                                        <p:tav tm="100000">
                                          <p:val>
                                            <p:strVal val="#ppt_h"/>
                                          </p:val>
                                        </p:tav>
                                      </p:tavLst>
                                    </p:anim>
                                    <p:anim calcmode="lin" valueType="num">
                                      <p:cBhvr>
                                        <p:cTn id="36" dur="1000" fill="hold"/>
                                        <p:tgtEl>
                                          <p:spTgt spid="11"/>
                                        </p:tgtEl>
                                        <p:attrNameLst>
                                          <p:attrName>style.rotation</p:attrName>
                                        </p:attrNameLst>
                                      </p:cBhvr>
                                      <p:tavLst>
                                        <p:tav tm="0">
                                          <p:val>
                                            <p:fltVal val="90"/>
                                          </p:val>
                                        </p:tav>
                                        <p:tav tm="100000">
                                          <p:val>
                                            <p:fltVal val="0"/>
                                          </p:val>
                                        </p:tav>
                                      </p:tavLst>
                                    </p:anim>
                                    <p:animEffect transition="in" filter="fade">
                                      <p:cBhvr>
                                        <p:cTn id="3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081558"/>
            <a:ext cx="6435725"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p:cNvSpPr>
            <a:spLocks noGrp="1" noChangeArrowheads="1"/>
          </p:cNvSpPr>
          <p:nvPr>
            <p:ph type="title"/>
          </p:nvPr>
        </p:nvSpPr>
        <p:spPr/>
        <p:txBody>
          <a:bodyPr/>
          <a:lstStyle/>
          <a:p>
            <a:pPr eaLnBrk="1" hangingPunct="1"/>
            <a:r>
              <a:rPr lang="en-AU" altLang="zh-TW" dirty="0" err="1">
                <a:ea typeface="新細明體" panose="02020500000000000000" pitchFamily="18" charset="-120"/>
              </a:rPr>
              <a:t>Datapath</a:t>
            </a:r>
            <a:r>
              <a:rPr lang="en-AU" altLang="zh-TW" dirty="0">
                <a:ea typeface="新細明體" panose="02020500000000000000" pitchFamily="18" charset="-120"/>
              </a:rPr>
              <a:t> with Control</a:t>
            </a:r>
          </a:p>
        </p:txBody>
      </p:sp>
      <p:sp>
        <p:nvSpPr>
          <p:cNvPr id="2" name="文字方塊 1"/>
          <p:cNvSpPr txBox="1"/>
          <p:nvPr/>
        </p:nvSpPr>
        <p:spPr>
          <a:xfrm>
            <a:off x="323528" y="5733256"/>
            <a:ext cx="1229824" cy="461665"/>
          </a:xfrm>
          <a:prstGeom prst="rect">
            <a:avLst/>
          </a:prstGeom>
          <a:noFill/>
        </p:spPr>
        <p:txBody>
          <a:bodyPr wrap="none" rtlCol="0">
            <a:spAutoFit/>
          </a:bodyPr>
          <a:lstStyle/>
          <a:p>
            <a:pPr marL="0"/>
            <a:r>
              <a:rPr lang="en-US" altLang="zh-TW" dirty="0">
                <a:latin typeface="+mn-lt"/>
              </a:rPr>
              <a:t>Fig. 4.17</a:t>
            </a:r>
            <a:endParaRPr lang="zh-TW" altLang="en-US" dirty="0">
              <a:latin typeface="+mn-lt"/>
            </a:endParaRPr>
          </a:p>
        </p:txBody>
      </p:sp>
      <p:grpSp>
        <p:nvGrpSpPr>
          <p:cNvPr id="5" name="Group 8"/>
          <p:cNvGrpSpPr>
            <a:grpSpLocks/>
          </p:cNvGrpSpPr>
          <p:nvPr/>
        </p:nvGrpSpPr>
        <p:grpSpPr bwMode="auto">
          <a:xfrm>
            <a:off x="3373760" y="2132134"/>
            <a:ext cx="3404088" cy="2011973"/>
            <a:chOff x="2548" y="1275"/>
            <a:chExt cx="2323" cy="1373"/>
          </a:xfrm>
        </p:grpSpPr>
        <p:sp>
          <p:nvSpPr>
            <p:cNvPr id="6" name="Oval 5"/>
            <p:cNvSpPr>
              <a:spLocks noChangeArrowheads="1"/>
            </p:cNvSpPr>
            <p:nvPr/>
          </p:nvSpPr>
          <p:spPr bwMode="auto">
            <a:xfrm>
              <a:off x="2548" y="1488"/>
              <a:ext cx="572" cy="144"/>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 name="Oval 6"/>
            <p:cNvSpPr>
              <a:spLocks noChangeArrowheads="1"/>
            </p:cNvSpPr>
            <p:nvPr/>
          </p:nvSpPr>
          <p:spPr bwMode="auto">
            <a:xfrm>
              <a:off x="4299" y="1275"/>
              <a:ext cx="572" cy="144"/>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 name="Oval 7"/>
            <p:cNvSpPr>
              <a:spLocks noChangeArrowheads="1"/>
            </p:cNvSpPr>
            <p:nvPr/>
          </p:nvSpPr>
          <p:spPr bwMode="auto">
            <a:xfrm>
              <a:off x="3727" y="2553"/>
              <a:ext cx="523" cy="95"/>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 name="文字方塊 2"/>
          <p:cNvSpPr txBox="1"/>
          <p:nvPr/>
        </p:nvSpPr>
        <p:spPr>
          <a:xfrm>
            <a:off x="6084168" y="2060847"/>
            <a:ext cx="838200" cy="338554"/>
          </a:xfrm>
          <a:prstGeom prst="rect">
            <a:avLst/>
          </a:prstGeom>
          <a:noFill/>
        </p:spPr>
        <p:txBody>
          <a:bodyPr wrap="square" rtlCol="0">
            <a:spAutoFit/>
          </a:bodyPr>
          <a:lstStyle/>
          <a:p>
            <a:pPr marL="0"/>
            <a:r>
              <a:rPr lang="en-US" altLang="zh-TW" sz="1600" dirty="0" err="1">
                <a:solidFill>
                  <a:srgbClr val="0000FF"/>
                </a:solidFill>
                <a:latin typeface="+mn-lt"/>
              </a:rPr>
              <a:t>PCsrc</a:t>
            </a:r>
            <a:endParaRPr lang="zh-TW" altLang="en-US" sz="1600" dirty="0">
              <a:solidFill>
                <a:srgbClr val="0000FF"/>
              </a:solidFill>
              <a:latin typeface="+mn-lt"/>
            </a:endParaRPr>
          </a:p>
        </p:txBody>
      </p:sp>
      <p:sp>
        <p:nvSpPr>
          <p:cNvPr id="4" name="文字方塊 3"/>
          <p:cNvSpPr txBox="1"/>
          <p:nvPr/>
        </p:nvSpPr>
        <p:spPr>
          <a:xfrm>
            <a:off x="2123728" y="2780928"/>
            <a:ext cx="986680" cy="400110"/>
          </a:xfrm>
          <a:prstGeom prst="rect">
            <a:avLst/>
          </a:prstGeom>
          <a:noFill/>
        </p:spPr>
        <p:txBody>
          <a:bodyPr wrap="none" rtlCol="0">
            <a:spAutoFit/>
          </a:bodyPr>
          <a:lstStyle/>
          <a:p>
            <a:pPr marL="0"/>
            <a:r>
              <a:rPr lang="en-US" altLang="zh-TW" sz="2000" dirty="0" err="1">
                <a:solidFill>
                  <a:srgbClr val="FF0000"/>
                </a:solidFill>
                <a:latin typeface="+mn-lt"/>
              </a:rPr>
              <a:t>OPcode</a:t>
            </a:r>
            <a:endParaRPr lang="zh-TW" altLang="en-US" sz="2000" dirty="0">
              <a:solidFill>
                <a:srgbClr val="FF0000"/>
              </a:solidFill>
              <a:latin typeface="+mn-lt"/>
            </a:endParaRPr>
          </a:p>
        </p:txBody>
      </p:sp>
      <p:cxnSp>
        <p:nvCxnSpPr>
          <p:cNvPr id="14" name="直線接點 13"/>
          <p:cNvCxnSpPr/>
          <p:nvPr/>
        </p:nvCxnSpPr>
        <p:spPr bwMode="auto">
          <a:xfrm>
            <a:off x="3498430" y="3068960"/>
            <a:ext cx="929554"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直線接點 16"/>
          <p:cNvCxnSpPr/>
          <p:nvPr/>
        </p:nvCxnSpPr>
        <p:spPr bwMode="auto">
          <a:xfrm>
            <a:off x="4434534" y="6021288"/>
            <a:ext cx="54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4423875" y="3068960"/>
            <a:ext cx="4109" cy="295232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4967960" y="5733256"/>
            <a:ext cx="0" cy="306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投影片編號版面配置區 8"/>
          <p:cNvSpPr>
            <a:spLocks noGrp="1"/>
          </p:cNvSpPr>
          <p:nvPr>
            <p:ph type="sldNum" sz="quarter" idx="11"/>
          </p:nvPr>
        </p:nvSpPr>
        <p:spPr/>
        <p:txBody>
          <a:bodyPr/>
          <a:lstStyle/>
          <a:p>
            <a:fld id="{27E26518-2301-4288-8958-BDA5B1B754F8}" type="slidenum">
              <a:rPr lang="zh-TW" altLang="en-US" smtClean="0"/>
              <a:pPr/>
              <a:t>38</a:t>
            </a:fld>
            <a:endParaRPr lang="zh-TW" altLang="zh-TW"/>
          </a:p>
        </p:txBody>
      </p:sp>
      <p:sp>
        <p:nvSpPr>
          <p:cNvPr id="22" name="文字方塊 21"/>
          <p:cNvSpPr txBox="1"/>
          <p:nvPr/>
        </p:nvSpPr>
        <p:spPr>
          <a:xfrm>
            <a:off x="1763688" y="5621178"/>
            <a:ext cx="1457450" cy="400110"/>
          </a:xfrm>
          <a:prstGeom prst="rect">
            <a:avLst/>
          </a:prstGeom>
          <a:noFill/>
        </p:spPr>
        <p:txBody>
          <a:bodyPr wrap="none" rtlCol="0">
            <a:spAutoFit/>
          </a:bodyPr>
          <a:lstStyle/>
          <a:p>
            <a:pPr marL="0"/>
            <a:r>
              <a:rPr lang="en-US" altLang="zh-TW" sz="2000" dirty="0">
                <a:solidFill>
                  <a:srgbClr val="FF0000"/>
                </a:solidFill>
                <a:latin typeface="+mn-lt"/>
              </a:rPr>
              <a:t>func3/func7</a:t>
            </a:r>
            <a:endParaRPr lang="zh-TW" altLang="en-US" sz="2000" dirty="0">
              <a:solidFill>
                <a:srgbClr val="FF0000"/>
              </a:solidFill>
              <a:latin typeface="+mn-lt"/>
            </a:endParaRPr>
          </a:p>
        </p:txBody>
      </p:sp>
      <p:cxnSp>
        <p:nvCxnSpPr>
          <p:cNvPr id="23" name="直線接點 22"/>
          <p:cNvCxnSpPr/>
          <p:nvPr/>
        </p:nvCxnSpPr>
        <p:spPr bwMode="auto">
          <a:xfrm>
            <a:off x="3228430" y="5949408"/>
            <a:ext cx="1368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3224333" y="5373408"/>
            <a:ext cx="0" cy="576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4607960" y="5409280"/>
            <a:ext cx="0" cy="540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4596430" y="5409280"/>
            <a:ext cx="144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圓角矩形 26"/>
          <p:cNvSpPr/>
          <p:nvPr/>
        </p:nvSpPr>
        <p:spPr bwMode="auto">
          <a:xfrm>
            <a:off x="7452320" y="1217620"/>
            <a:ext cx="1528569" cy="2664296"/>
          </a:xfrm>
          <a:prstGeom prst="roundRect">
            <a:avLst>
              <a:gd name="adj" fmla="val 23572"/>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altLang="zh-TW" sz="1800" i="1" dirty="0">
                <a:latin typeface="+mn-lt"/>
              </a:rPr>
              <a:t>Can you now appreciate why RISC-V encodes instructions with separate Opcode, func3, and func7 fields?</a:t>
            </a:r>
            <a:endParaRPr lang="zh-TW" altLang="en-US" sz="1800" i="1" dirty="0">
              <a:latin typeface="+mn-lt"/>
            </a:endParaRPr>
          </a:p>
        </p:txBody>
      </p:sp>
    </p:spTree>
    <p:extLst>
      <p:ext uri="{BB962C8B-B14F-4D97-AF65-F5344CB8AC3E}">
        <p14:creationId xmlns:p14="http://schemas.microsoft.com/office/powerpoint/2010/main" val="361407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500"/>
                                        <p:tgtEl>
                                          <p:spTgt spid="24"/>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par>
                          <p:cTn id="42" fill="hold">
                            <p:stCondLst>
                              <p:cond delay="1500"/>
                            </p:stCondLst>
                            <p:childTnLst>
                              <p:par>
                                <p:cTn id="43" presetID="22" presetClass="entr" presetSubtype="4"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2000"/>
                            </p:stCondLst>
                            <p:childTnLst>
                              <p:par>
                                <p:cTn id="47" presetID="22" presetClass="entr" presetSubtype="8"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TW" dirty="0"/>
              <a:t>Two Designs of a Subset RISC-V CPU</a:t>
            </a:r>
            <a:endParaRPr lang="en-AU" altLang="zh-TW" dirty="0"/>
          </a:p>
        </p:txBody>
      </p:sp>
      <p:sp>
        <p:nvSpPr>
          <p:cNvPr id="4100" name="Rectangle 3"/>
          <p:cNvSpPr>
            <a:spLocks noGrp="1" noChangeArrowheads="1"/>
          </p:cNvSpPr>
          <p:nvPr>
            <p:ph type="body" idx="1"/>
          </p:nvPr>
        </p:nvSpPr>
        <p:spPr/>
        <p:txBody>
          <a:bodyPr/>
          <a:lstStyle/>
          <a:p>
            <a:r>
              <a:rPr lang="en-US" altLang="zh-TW" dirty="0"/>
              <a:t>Note that the design of a processor will affect its performance in terms of CPI and cycle time</a:t>
            </a:r>
          </a:p>
          <a:p>
            <a:pPr lvl="1"/>
            <a:r>
              <a:rPr lang="en-US" altLang="zh-TW" dirty="0"/>
              <a:t>While instruction count is determined by ISA and compiler</a:t>
            </a:r>
          </a:p>
          <a:p>
            <a:r>
              <a:rPr lang="en-US" altLang="zh-TW" dirty="0"/>
              <a:t>We will examine two RISC-V implementations</a:t>
            </a:r>
          </a:p>
          <a:p>
            <a:pPr lvl="1"/>
            <a:r>
              <a:rPr lang="en-US" altLang="zh-TW" u="sng" dirty="0"/>
              <a:t>A simplified version</a:t>
            </a:r>
            <a:r>
              <a:rPr lang="en-US" altLang="zh-TW" dirty="0"/>
              <a:t>: one (long) cycle per instruction</a:t>
            </a:r>
            <a:r>
              <a:rPr lang="zh-TW" altLang="en-US" dirty="0"/>
              <a:t> </a:t>
            </a:r>
            <a:r>
              <a:rPr lang="en-US" altLang="zh-TW" dirty="0"/>
              <a:t>(CPI=1)</a:t>
            </a:r>
          </a:p>
          <a:p>
            <a:pPr lvl="1"/>
            <a:r>
              <a:rPr lang="en-US" altLang="zh-TW" u="sng" dirty="0"/>
              <a:t>A more realistic pipelined version</a:t>
            </a:r>
            <a:r>
              <a:rPr lang="en-US" altLang="zh-TW" dirty="0"/>
              <a:t>: up to 5 cycles for an instruction, but potentially can complete one instruction per cycle (CPI = 1) by using a shorter cycle</a:t>
            </a:r>
          </a:p>
          <a:p>
            <a:r>
              <a:rPr lang="en-US" altLang="zh-TW" dirty="0"/>
              <a:t>Simple subset, shows most aspects</a:t>
            </a:r>
          </a:p>
          <a:p>
            <a:pPr lvl="1"/>
            <a:r>
              <a:rPr lang="en-US" altLang="zh-TW" dirty="0"/>
              <a:t>Memory reference: </a:t>
            </a:r>
            <a:r>
              <a:rPr lang="en-US" altLang="zh-TW" b="1" dirty="0" err="1"/>
              <a:t>ld</a:t>
            </a:r>
            <a:r>
              <a:rPr lang="en-US" altLang="zh-TW" dirty="0"/>
              <a:t>, </a:t>
            </a:r>
            <a:r>
              <a:rPr lang="en-US" altLang="zh-TW" b="1" dirty="0" err="1"/>
              <a:t>sd</a:t>
            </a:r>
            <a:endParaRPr lang="en-US" altLang="zh-TW" b="1" dirty="0"/>
          </a:p>
          <a:p>
            <a:pPr lvl="1"/>
            <a:r>
              <a:rPr lang="en-US" altLang="zh-TW" dirty="0"/>
              <a:t>Arithmetic/logical: </a:t>
            </a:r>
            <a:r>
              <a:rPr lang="en-US" altLang="zh-TW" b="1" dirty="0"/>
              <a:t>add</a:t>
            </a:r>
            <a:r>
              <a:rPr lang="en-US" altLang="zh-TW" dirty="0"/>
              <a:t>, </a:t>
            </a:r>
            <a:r>
              <a:rPr lang="en-US" altLang="zh-TW" b="1" dirty="0"/>
              <a:t>sub</a:t>
            </a:r>
            <a:r>
              <a:rPr lang="en-US" altLang="zh-TW" dirty="0"/>
              <a:t>, </a:t>
            </a:r>
            <a:r>
              <a:rPr lang="en-US" altLang="zh-TW" b="1" dirty="0"/>
              <a:t>and</a:t>
            </a:r>
            <a:r>
              <a:rPr lang="en-US" altLang="zh-TW" dirty="0"/>
              <a:t>, </a:t>
            </a:r>
            <a:r>
              <a:rPr lang="en-US" altLang="zh-TW" b="1" dirty="0"/>
              <a:t>or</a:t>
            </a:r>
          </a:p>
          <a:p>
            <a:pPr lvl="1"/>
            <a:r>
              <a:rPr lang="en-US" altLang="zh-TW" dirty="0"/>
              <a:t>Control transfer: </a:t>
            </a:r>
            <a:r>
              <a:rPr lang="en-US" altLang="zh-TW" b="1" dirty="0" err="1"/>
              <a:t>beq</a:t>
            </a:r>
            <a:endParaRPr lang="en-US" altLang="zh-TW" b="1" dirty="0"/>
          </a:p>
        </p:txBody>
      </p:sp>
      <p:sp>
        <p:nvSpPr>
          <p:cNvPr id="2" name="直線圖說文字 1 1"/>
          <p:cNvSpPr/>
          <p:nvPr/>
        </p:nvSpPr>
        <p:spPr bwMode="auto">
          <a:xfrm>
            <a:off x="7092280" y="5157192"/>
            <a:ext cx="1440160" cy="648072"/>
          </a:xfrm>
          <a:prstGeom prst="borderCallout1">
            <a:avLst>
              <a:gd name="adj1" fmla="val 45949"/>
              <a:gd name="adj2" fmla="val 847"/>
              <a:gd name="adj3" fmla="val 47902"/>
              <a:gd name="adj4" fmla="val -54397"/>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Match our 64-bit ALU</a:t>
            </a:r>
            <a:endParaRPr lang="zh-TW" altLang="en-US" sz="2000" i="1"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3</a:t>
            </a:fld>
            <a:endParaRPr lang="zh-TW" altLang="zh-TW"/>
          </a:p>
        </p:txBody>
      </p:sp>
    </p:spTree>
    <p:extLst>
      <p:ext uri="{BB962C8B-B14F-4D97-AF65-F5344CB8AC3E}">
        <p14:creationId xmlns:p14="http://schemas.microsoft.com/office/powerpoint/2010/main" val="115498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animEffect transition="in" filter="fade">
                                      <p:cBhvr>
                                        <p:cTn id="7" dur="500"/>
                                        <p:tgtEl>
                                          <p:spTgt spid="410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xEl>
                                              <p:pRg st="3" end="3"/>
                                            </p:txEl>
                                          </p:spTgt>
                                        </p:tgtEl>
                                        <p:attrNameLst>
                                          <p:attrName>style.visibility</p:attrName>
                                        </p:attrNameLst>
                                      </p:cBhvr>
                                      <p:to>
                                        <p:strVal val="visible"/>
                                      </p:to>
                                    </p:set>
                                    <p:animEffect transition="in" filter="fade">
                                      <p:cBhvr>
                                        <p:cTn id="10" dur="500"/>
                                        <p:tgtEl>
                                          <p:spTgt spid="410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00">
                                            <p:txEl>
                                              <p:pRg st="4" end="4"/>
                                            </p:txEl>
                                          </p:spTgt>
                                        </p:tgtEl>
                                        <p:attrNameLst>
                                          <p:attrName>style.visibility</p:attrName>
                                        </p:attrNameLst>
                                      </p:cBhvr>
                                      <p:to>
                                        <p:strVal val="visible"/>
                                      </p:to>
                                    </p:set>
                                    <p:animEffect transition="in" filter="fade">
                                      <p:cBhvr>
                                        <p:cTn id="13" dur="500"/>
                                        <p:tgtEl>
                                          <p:spTgt spid="4100">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00">
                                            <p:txEl>
                                              <p:pRg st="5" end="5"/>
                                            </p:txEl>
                                          </p:spTgt>
                                        </p:tgtEl>
                                        <p:attrNameLst>
                                          <p:attrName>style.visibility</p:attrName>
                                        </p:attrNameLst>
                                      </p:cBhvr>
                                      <p:to>
                                        <p:strVal val="visible"/>
                                      </p:to>
                                    </p:set>
                                    <p:animEffect transition="in" filter="fade">
                                      <p:cBhvr>
                                        <p:cTn id="18" dur="500"/>
                                        <p:tgtEl>
                                          <p:spTgt spid="4100">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00">
                                            <p:txEl>
                                              <p:pRg st="6" end="6"/>
                                            </p:txEl>
                                          </p:spTgt>
                                        </p:tgtEl>
                                        <p:attrNameLst>
                                          <p:attrName>style.visibility</p:attrName>
                                        </p:attrNameLst>
                                      </p:cBhvr>
                                      <p:to>
                                        <p:strVal val="visible"/>
                                      </p:to>
                                    </p:set>
                                    <p:animEffect transition="in" filter="fade">
                                      <p:cBhvr>
                                        <p:cTn id="21" dur="500"/>
                                        <p:tgtEl>
                                          <p:spTgt spid="4100">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100">
                                            <p:txEl>
                                              <p:pRg st="7" end="7"/>
                                            </p:txEl>
                                          </p:spTgt>
                                        </p:tgtEl>
                                        <p:attrNameLst>
                                          <p:attrName>style.visibility</p:attrName>
                                        </p:attrNameLst>
                                      </p:cBhvr>
                                      <p:to>
                                        <p:strVal val="visible"/>
                                      </p:to>
                                    </p:set>
                                    <p:animEffect transition="in" filter="fade">
                                      <p:cBhvr>
                                        <p:cTn id="24" dur="500"/>
                                        <p:tgtEl>
                                          <p:spTgt spid="4100">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100">
                                            <p:txEl>
                                              <p:pRg st="8" end="8"/>
                                            </p:txEl>
                                          </p:spTgt>
                                        </p:tgtEl>
                                        <p:attrNameLst>
                                          <p:attrName>style.visibility</p:attrName>
                                        </p:attrNameLst>
                                      </p:cBhvr>
                                      <p:to>
                                        <p:strVal val="visible"/>
                                      </p:to>
                                    </p:set>
                                    <p:animEffect transition="in" filter="fade">
                                      <p:cBhvr>
                                        <p:cTn id="27" dur="500"/>
                                        <p:tgtEl>
                                          <p:spTgt spid="4100">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TW"/>
              <a:t>Let’s Work on ALU Control</a:t>
            </a:r>
            <a:endParaRPr lang="en-AU" altLang="en-US" dirty="0"/>
          </a:p>
        </p:txBody>
      </p:sp>
      <p:sp>
        <p:nvSpPr>
          <p:cNvPr id="46084" name="Rectangle 3"/>
          <p:cNvSpPr>
            <a:spLocks noGrp="1" noChangeArrowheads="1"/>
          </p:cNvSpPr>
          <p:nvPr>
            <p:ph type="body" idx="1"/>
          </p:nvPr>
        </p:nvSpPr>
        <p:spPr/>
        <p:txBody>
          <a:bodyPr/>
          <a:lstStyle/>
          <a:p>
            <a:endParaRPr lang="en-US" altLang="zh-TW" dirty="0"/>
          </a:p>
          <a:p>
            <a:endParaRPr lang="en-US" altLang="zh-TW" dirty="0"/>
          </a:p>
          <a:p>
            <a:pPr marL="0" indent="0">
              <a:buNone/>
            </a:pPr>
            <a:endParaRPr lang="en-US" altLang="zh-TW" dirty="0"/>
          </a:p>
          <a:p>
            <a:r>
              <a:rPr lang="en-US" altLang="zh-TW" dirty="0"/>
              <a:t>Recall ALU design in Chapter 3</a:t>
            </a:r>
          </a:p>
          <a:p>
            <a:pPr marL="0" indent="0">
              <a:buNone/>
            </a:pPr>
            <a:endParaRPr lang="en-US" altLang="en-US" dirty="0"/>
          </a:p>
          <a:p>
            <a:pPr marL="0" indent="0">
              <a:buNone/>
            </a:pPr>
            <a:endParaRPr lang="en-US" altLang="en-US" dirty="0"/>
          </a:p>
          <a:p>
            <a:pPr marL="0" indent="0">
              <a:buNone/>
            </a:pPr>
            <a:endParaRPr lang="en-US" altLang="en-US" dirty="0"/>
          </a:p>
          <a:p>
            <a:r>
              <a:rPr lang="en-US" altLang="en-US" dirty="0"/>
              <a:t>ALU in RISC-V subset:</a:t>
            </a:r>
          </a:p>
          <a:p>
            <a:pPr lvl="1"/>
            <a:r>
              <a:rPr lang="en-US" altLang="en-US" dirty="0"/>
              <a:t>Load/Store: Function = add </a:t>
            </a:r>
            <a:r>
              <a:rPr lang="en-US" altLang="en-US" dirty="0">
                <a:sym typeface="Wingdings" panose="05000000000000000000" pitchFamily="2" charset="2"/>
              </a:rPr>
              <a:t></a:t>
            </a:r>
            <a:r>
              <a:rPr lang="en-US" altLang="en-US" dirty="0"/>
              <a:t> </a:t>
            </a:r>
            <a:r>
              <a:rPr lang="en-US" altLang="en-US" dirty="0" err="1"/>
              <a:t>ALUOp</a:t>
            </a:r>
            <a:r>
              <a:rPr lang="en-US" altLang="en-US" dirty="0"/>
              <a:t> = 00</a:t>
            </a:r>
          </a:p>
          <a:p>
            <a:pPr lvl="1"/>
            <a:r>
              <a:rPr lang="en-US" altLang="en-US" dirty="0"/>
              <a:t>Branch: Function = subtract </a:t>
            </a:r>
            <a:r>
              <a:rPr lang="en-US" altLang="en-US" dirty="0">
                <a:sym typeface="Wingdings" panose="05000000000000000000" pitchFamily="2" charset="2"/>
              </a:rPr>
              <a:t></a:t>
            </a:r>
            <a:r>
              <a:rPr lang="en-US" altLang="en-US" dirty="0"/>
              <a:t> </a:t>
            </a:r>
            <a:r>
              <a:rPr lang="en-US" altLang="en-US" dirty="0" err="1"/>
              <a:t>ALUOp</a:t>
            </a:r>
            <a:r>
              <a:rPr lang="en-US" altLang="en-US" dirty="0"/>
              <a:t> = 01</a:t>
            </a:r>
          </a:p>
          <a:p>
            <a:pPr lvl="1"/>
            <a:r>
              <a:rPr lang="en-US" altLang="en-US" dirty="0"/>
              <a:t>R-type: Function depends on opcode/</a:t>
            </a:r>
            <a:r>
              <a:rPr lang="en-US" altLang="en-US" dirty="0" err="1"/>
              <a:t>func</a:t>
            </a:r>
            <a:r>
              <a:rPr lang="en-US" altLang="en-US" dirty="0"/>
              <a:t> </a:t>
            </a:r>
            <a:r>
              <a:rPr lang="en-US" altLang="en-US" dirty="0">
                <a:sym typeface="Wingdings" panose="05000000000000000000" pitchFamily="2" charset="2"/>
              </a:rPr>
              <a:t></a:t>
            </a:r>
            <a:r>
              <a:rPr lang="en-US" altLang="en-US" dirty="0"/>
              <a:t> </a:t>
            </a:r>
            <a:r>
              <a:rPr lang="en-US" altLang="en-US" dirty="0" err="1"/>
              <a:t>ALUOp</a:t>
            </a:r>
            <a:r>
              <a:rPr lang="en-US" altLang="en-US" dirty="0"/>
              <a:t> = 10</a:t>
            </a:r>
            <a:endParaRPr lang="en-AU" altLang="en-US"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39</a:t>
            </a:fld>
            <a:endParaRPr lang="zh-TW" altLang="zh-TW"/>
          </a:p>
        </p:txBody>
      </p:sp>
      <p:graphicFrame>
        <p:nvGraphicFramePr>
          <p:cNvPr id="11" name="表格 10"/>
          <p:cNvGraphicFramePr>
            <a:graphicFrameLocks noGrp="1"/>
          </p:cNvGraphicFramePr>
          <p:nvPr>
            <p:extLst>
              <p:ext uri="{D42A27DB-BD31-4B8C-83A1-F6EECF244321}">
                <p14:modId xmlns:p14="http://schemas.microsoft.com/office/powerpoint/2010/main" val="1556162368"/>
              </p:ext>
            </p:extLst>
          </p:nvPr>
        </p:nvGraphicFramePr>
        <p:xfrm>
          <a:off x="5364088" y="1484784"/>
          <a:ext cx="3600400" cy="3200400"/>
        </p:xfrm>
        <a:graphic>
          <a:graphicData uri="http://schemas.openxmlformats.org/drawingml/2006/table">
            <a:tbl>
              <a:tblPr firstRow="1" bandRow="1">
                <a:solidFill>
                  <a:srgbClr val="99FF99"/>
                </a:solidFill>
                <a:tableStyleId>{21E4AEA4-8DFA-4A89-87EB-49C32662AFE0}</a:tableStyleId>
              </a:tblPr>
              <a:tblGrid>
                <a:gridCol w="1622354">
                  <a:extLst>
                    <a:ext uri="{9D8B030D-6E8A-4147-A177-3AD203B41FA5}">
                      <a16:colId xmlns:a16="http://schemas.microsoft.com/office/drawing/2014/main" val="20000"/>
                    </a:ext>
                  </a:extLst>
                </a:gridCol>
                <a:gridCol w="1978046">
                  <a:extLst>
                    <a:ext uri="{9D8B030D-6E8A-4147-A177-3AD203B41FA5}">
                      <a16:colId xmlns:a16="http://schemas.microsoft.com/office/drawing/2014/main" val="20001"/>
                    </a:ext>
                  </a:extLst>
                </a:gridCol>
              </a:tblGrid>
              <a:tr h="390901">
                <a:tc>
                  <a:txBody>
                    <a:bodyPr/>
                    <a:lstStyle/>
                    <a:p>
                      <a:pPr algn="ctr">
                        <a:lnSpc>
                          <a:spcPct val="100000"/>
                        </a:lnSpc>
                      </a:pPr>
                      <a:r>
                        <a:rPr lang="en-US" altLang="zh-TW" sz="2400" dirty="0" err="1">
                          <a:solidFill>
                            <a:schemeClr val="tx1"/>
                          </a:solidFill>
                        </a:rPr>
                        <a:t>ALUctr</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tc>
                  <a:txBody>
                    <a:bodyPr/>
                    <a:lstStyle/>
                    <a:p>
                      <a:pPr algn="ctr">
                        <a:lnSpc>
                          <a:spcPct val="100000"/>
                        </a:lnSpc>
                      </a:pPr>
                      <a:r>
                        <a:rPr lang="en-US" altLang="zh-TW" sz="2400" dirty="0">
                          <a:solidFill>
                            <a:schemeClr val="tx1"/>
                          </a:solidFill>
                        </a:rPr>
                        <a:t>Function</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extLst>
                  <a:ext uri="{0D108BD9-81ED-4DB2-BD59-A6C34878D82A}">
                    <a16:rowId xmlns:a16="http://schemas.microsoft.com/office/drawing/2014/main" val="10000"/>
                  </a:ext>
                </a:extLst>
              </a:tr>
              <a:tr h="390901">
                <a:tc>
                  <a:txBody>
                    <a:bodyPr/>
                    <a:lstStyle/>
                    <a:p>
                      <a:pPr algn="ctr">
                        <a:lnSpc>
                          <a:spcPct val="100000"/>
                        </a:lnSpc>
                      </a:pPr>
                      <a:r>
                        <a:rPr lang="en-US" altLang="zh-TW" sz="2400" dirty="0">
                          <a:solidFill>
                            <a:schemeClr val="tx1"/>
                          </a:solidFill>
                        </a:rPr>
                        <a:t>0000</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ct val="100000"/>
                        </a:lnSpc>
                      </a:pPr>
                      <a:r>
                        <a:rPr lang="en-US" altLang="zh-TW" sz="2400" dirty="0">
                          <a:solidFill>
                            <a:schemeClr val="tx1"/>
                          </a:solidFill>
                        </a:rPr>
                        <a:t>and</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1"/>
                  </a:ext>
                </a:extLst>
              </a:tr>
              <a:tr h="390901">
                <a:tc>
                  <a:txBody>
                    <a:bodyPr/>
                    <a:lstStyle/>
                    <a:p>
                      <a:pPr algn="ctr">
                        <a:lnSpc>
                          <a:spcPct val="100000"/>
                        </a:lnSpc>
                      </a:pPr>
                      <a:r>
                        <a:rPr lang="en-US" altLang="zh-TW" sz="2400" dirty="0">
                          <a:solidFill>
                            <a:schemeClr val="tx1"/>
                          </a:solidFill>
                        </a:rPr>
                        <a:t>0001</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ct val="100000"/>
                        </a:lnSpc>
                      </a:pPr>
                      <a:r>
                        <a:rPr lang="en-US" altLang="zh-TW" sz="2400" dirty="0">
                          <a:solidFill>
                            <a:schemeClr val="tx1"/>
                          </a:solidFill>
                        </a:rPr>
                        <a:t>or</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2"/>
                  </a:ext>
                </a:extLst>
              </a:tr>
              <a:tr h="390901">
                <a:tc>
                  <a:txBody>
                    <a:bodyPr/>
                    <a:lstStyle/>
                    <a:p>
                      <a:pPr algn="ctr">
                        <a:lnSpc>
                          <a:spcPct val="100000"/>
                        </a:lnSpc>
                      </a:pPr>
                      <a:r>
                        <a:rPr lang="en-US" altLang="zh-TW" sz="2400" dirty="0">
                          <a:solidFill>
                            <a:schemeClr val="tx1"/>
                          </a:solidFill>
                        </a:rPr>
                        <a:t>0010</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ct val="100000"/>
                        </a:lnSpc>
                      </a:pPr>
                      <a:r>
                        <a:rPr lang="en-US" altLang="zh-TW" sz="2400" dirty="0">
                          <a:solidFill>
                            <a:schemeClr val="tx1"/>
                          </a:solidFill>
                        </a:rPr>
                        <a:t>add</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3"/>
                  </a:ext>
                </a:extLst>
              </a:tr>
              <a:tr h="390901">
                <a:tc>
                  <a:txBody>
                    <a:bodyPr/>
                    <a:lstStyle/>
                    <a:p>
                      <a:pPr algn="ctr">
                        <a:lnSpc>
                          <a:spcPct val="100000"/>
                        </a:lnSpc>
                      </a:pPr>
                      <a:r>
                        <a:rPr lang="en-US" altLang="zh-TW" sz="2400" dirty="0"/>
                        <a:t>0110</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ct val="100000"/>
                        </a:lnSpc>
                      </a:pPr>
                      <a:r>
                        <a:rPr lang="en-US" altLang="zh-TW" sz="2400" dirty="0"/>
                        <a:t>sub</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4"/>
                  </a:ext>
                </a:extLst>
              </a:tr>
              <a:tr h="390901">
                <a:tc>
                  <a:txBody>
                    <a:bodyPr/>
                    <a:lstStyle/>
                    <a:p>
                      <a:pPr algn="ctr">
                        <a:lnSpc>
                          <a:spcPct val="100000"/>
                        </a:lnSpc>
                      </a:pPr>
                      <a:r>
                        <a:rPr lang="en-US" altLang="zh-TW" sz="2400" dirty="0"/>
                        <a:t>0111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ct val="100000"/>
                        </a:lnSpc>
                      </a:pPr>
                      <a:r>
                        <a:rPr lang="en-US" altLang="zh-TW" sz="2400" dirty="0"/>
                        <a:t>set-less-than</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5"/>
                  </a:ext>
                </a:extLst>
              </a:tr>
              <a:tr h="390901">
                <a:tc>
                  <a:txBody>
                    <a:bodyPr/>
                    <a:lstStyle/>
                    <a:p>
                      <a:pPr algn="ctr">
                        <a:lnSpc>
                          <a:spcPct val="100000"/>
                        </a:lnSpc>
                      </a:pPr>
                      <a:r>
                        <a:rPr lang="en-US" altLang="zh-TW" sz="2400" dirty="0"/>
                        <a:t>1100</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ct val="100000"/>
                        </a:lnSpc>
                      </a:pPr>
                      <a:r>
                        <a:rPr lang="en-US" altLang="zh-TW" sz="2400" dirty="0"/>
                        <a:t>nor</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6"/>
                  </a:ext>
                </a:extLst>
              </a:tr>
            </a:tbl>
          </a:graphicData>
        </a:graphic>
      </p:graphicFrame>
      <p:sp>
        <p:nvSpPr>
          <p:cNvPr id="28" name="Rectangle 6"/>
          <p:cNvSpPr>
            <a:spLocks noChangeArrowheads="1"/>
          </p:cNvSpPr>
          <p:nvPr/>
        </p:nvSpPr>
        <p:spPr bwMode="auto">
          <a:xfrm>
            <a:off x="1121824" y="1037892"/>
            <a:ext cx="1315233" cy="581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dirty="0" err="1">
                <a:solidFill>
                  <a:srgbClr val="0000FF"/>
                </a:solidFill>
                <a:latin typeface="+mn-lt"/>
              </a:rPr>
              <a:t>ALUOp</a:t>
            </a:r>
            <a:endParaRPr lang="en-US" altLang="zh-TW" b="1" dirty="0">
              <a:solidFill>
                <a:srgbClr val="0000FF"/>
              </a:solidFill>
              <a:latin typeface="+mn-lt"/>
            </a:endParaRPr>
          </a:p>
        </p:txBody>
      </p:sp>
      <p:sp>
        <p:nvSpPr>
          <p:cNvPr id="29" name="Line 34"/>
          <p:cNvSpPr>
            <a:spLocks noChangeShapeType="1"/>
          </p:cNvSpPr>
          <p:nvPr/>
        </p:nvSpPr>
        <p:spPr bwMode="auto">
          <a:xfrm rot="16200000">
            <a:off x="1730810" y="639074"/>
            <a:ext cx="0" cy="166243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0" name="Rectangle 24"/>
          <p:cNvSpPr>
            <a:spLocks noChangeArrowheads="1"/>
          </p:cNvSpPr>
          <p:nvPr/>
        </p:nvSpPr>
        <p:spPr bwMode="auto">
          <a:xfrm>
            <a:off x="1314839" y="1412776"/>
            <a:ext cx="360274" cy="46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2</a:t>
            </a:r>
            <a:endParaRPr lang="zh-TW" altLang="en-US" sz="1800" dirty="0">
              <a:latin typeface="+mn-lt"/>
            </a:endParaRPr>
          </a:p>
        </p:txBody>
      </p:sp>
      <p:sp>
        <p:nvSpPr>
          <p:cNvPr id="31" name="Line 22"/>
          <p:cNvSpPr>
            <a:spLocks noChangeShapeType="1"/>
          </p:cNvSpPr>
          <p:nvPr/>
        </p:nvSpPr>
        <p:spPr bwMode="auto">
          <a:xfrm flipH="1">
            <a:off x="1586986" y="1412776"/>
            <a:ext cx="224653" cy="1380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3" name="圓角矩形 32"/>
          <p:cNvSpPr/>
          <p:nvPr/>
        </p:nvSpPr>
        <p:spPr bwMode="auto">
          <a:xfrm>
            <a:off x="2550798" y="1221905"/>
            <a:ext cx="1103248" cy="828463"/>
          </a:xfrm>
          <a:prstGeom prst="roundRect">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dirty="0">
                <a:solidFill>
                  <a:schemeClr val="bg1"/>
                </a:solidFill>
                <a:latin typeface="+mn-lt"/>
              </a:rPr>
              <a:t>ALU control</a:t>
            </a:r>
            <a:endParaRPr lang="zh-TW" altLang="en-US" dirty="0">
              <a:solidFill>
                <a:schemeClr val="bg1"/>
              </a:solidFill>
              <a:latin typeface="+mn-lt"/>
            </a:endParaRPr>
          </a:p>
        </p:txBody>
      </p:sp>
      <p:grpSp>
        <p:nvGrpSpPr>
          <p:cNvPr id="34" name="群組 33"/>
          <p:cNvGrpSpPr/>
          <p:nvPr/>
        </p:nvGrpSpPr>
        <p:grpSpPr>
          <a:xfrm>
            <a:off x="2749340" y="2050368"/>
            <a:ext cx="454509" cy="499692"/>
            <a:chOff x="3419872" y="4049007"/>
            <a:chExt cx="364168" cy="390888"/>
          </a:xfrm>
        </p:grpSpPr>
        <p:sp>
          <p:nvSpPr>
            <p:cNvPr id="35" name="Line 33"/>
            <p:cNvSpPr>
              <a:spLocks noChangeShapeType="1"/>
            </p:cNvSpPr>
            <p:nvPr/>
          </p:nvSpPr>
          <p:spPr bwMode="auto">
            <a:xfrm>
              <a:off x="3703953" y="4049007"/>
              <a:ext cx="0" cy="36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6" name="Line 22"/>
            <p:cNvSpPr>
              <a:spLocks noChangeShapeType="1"/>
            </p:cNvSpPr>
            <p:nvPr/>
          </p:nvSpPr>
          <p:spPr bwMode="auto">
            <a:xfrm flipH="1">
              <a:off x="3604040" y="4147364"/>
              <a:ext cx="180000" cy="108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 name="Rectangle 24"/>
            <p:cNvSpPr>
              <a:spLocks noChangeArrowheads="1"/>
            </p:cNvSpPr>
            <p:nvPr/>
          </p:nvSpPr>
          <p:spPr bwMode="auto">
            <a:xfrm>
              <a:off x="3419872" y="4077072"/>
              <a:ext cx="28866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4</a:t>
              </a:r>
              <a:endParaRPr lang="zh-TW" altLang="en-US" sz="1800" dirty="0">
                <a:latin typeface="+mn-lt"/>
              </a:endParaRPr>
            </a:p>
          </p:txBody>
        </p:sp>
      </p:grpSp>
      <p:sp>
        <p:nvSpPr>
          <p:cNvPr id="39" name="Rectangle 6"/>
          <p:cNvSpPr>
            <a:spLocks noChangeArrowheads="1"/>
          </p:cNvSpPr>
          <p:nvPr/>
        </p:nvSpPr>
        <p:spPr bwMode="auto">
          <a:xfrm>
            <a:off x="3203848" y="1988840"/>
            <a:ext cx="1024955"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dirty="0" err="1">
                <a:solidFill>
                  <a:srgbClr val="0000FF"/>
                </a:solidFill>
                <a:latin typeface="+mn-lt"/>
              </a:rPr>
              <a:t>ALUctr</a:t>
            </a:r>
            <a:endParaRPr lang="en-US" altLang="zh-TW" b="1" dirty="0">
              <a:solidFill>
                <a:srgbClr val="0000FF"/>
              </a:solidFill>
              <a:latin typeface="+mn-lt"/>
            </a:endParaRPr>
          </a:p>
        </p:txBody>
      </p:sp>
      <p:sp>
        <p:nvSpPr>
          <p:cNvPr id="17" name="Rectangle 6"/>
          <p:cNvSpPr>
            <a:spLocks noChangeArrowheads="1"/>
          </p:cNvSpPr>
          <p:nvPr/>
        </p:nvSpPr>
        <p:spPr bwMode="auto">
          <a:xfrm>
            <a:off x="755576" y="1772816"/>
            <a:ext cx="1728160"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dirty="0">
                <a:solidFill>
                  <a:srgbClr val="0000FF"/>
                </a:solidFill>
                <a:latin typeface="+mn-lt"/>
              </a:rPr>
              <a:t>func3/func7</a:t>
            </a:r>
          </a:p>
        </p:txBody>
      </p:sp>
      <p:sp>
        <p:nvSpPr>
          <p:cNvPr id="18" name="Line 34"/>
          <p:cNvSpPr>
            <a:spLocks noChangeShapeType="1"/>
          </p:cNvSpPr>
          <p:nvPr/>
        </p:nvSpPr>
        <p:spPr bwMode="auto">
          <a:xfrm rot="16200000">
            <a:off x="1730811" y="936165"/>
            <a:ext cx="0" cy="166243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9" name="Line 22"/>
          <p:cNvSpPr>
            <a:spLocks noChangeShapeType="1"/>
          </p:cNvSpPr>
          <p:nvPr/>
        </p:nvSpPr>
        <p:spPr bwMode="auto">
          <a:xfrm flipH="1">
            <a:off x="1586987" y="1709867"/>
            <a:ext cx="224653" cy="1380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0" name="Rectangle 24">
            <a:extLst>
              <a:ext uri="{FF2B5EF4-FFF2-40B4-BE49-F238E27FC236}">
                <a16:creationId xmlns:a16="http://schemas.microsoft.com/office/drawing/2014/main" id="{382E7B6B-C332-4845-949E-DDD677A0B150}"/>
              </a:ext>
            </a:extLst>
          </p:cNvPr>
          <p:cNvSpPr>
            <a:spLocks noChangeArrowheads="1"/>
          </p:cNvSpPr>
          <p:nvPr/>
        </p:nvSpPr>
        <p:spPr bwMode="auto">
          <a:xfrm>
            <a:off x="1718046" y="1628800"/>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10</a:t>
            </a:r>
            <a:endParaRPr lang="zh-TW" altLang="en-US" sz="1800" dirty="0">
              <a:latin typeface="+mn-lt"/>
            </a:endParaRPr>
          </a:p>
        </p:txBody>
      </p:sp>
    </p:spTree>
    <p:extLst>
      <p:ext uri="{BB962C8B-B14F-4D97-AF65-F5344CB8AC3E}">
        <p14:creationId xmlns:p14="http://schemas.microsoft.com/office/powerpoint/2010/main" val="382405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4">
                                            <p:txEl>
                                              <p:pRg st="3" end="3"/>
                                            </p:txEl>
                                          </p:spTgt>
                                        </p:tgtEl>
                                        <p:attrNameLst>
                                          <p:attrName>style.visibility</p:attrName>
                                        </p:attrNameLst>
                                      </p:cBhvr>
                                      <p:to>
                                        <p:strVal val="visible"/>
                                      </p:to>
                                    </p:set>
                                    <p:animEffect transition="in" filter="fade">
                                      <p:cBhvr>
                                        <p:cTn id="7" dur="500"/>
                                        <p:tgtEl>
                                          <p:spTgt spid="46084">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6084">
                                            <p:txEl>
                                              <p:pRg st="7" end="7"/>
                                            </p:txEl>
                                          </p:spTgt>
                                        </p:tgtEl>
                                        <p:attrNameLst>
                                          <p:attrName>style.visibility</p:attrName>
                                        </p:attrNameLst>
                                      </p:cBhvr>
                                      <p:to>
                                        <p:strVal val="visible"/>
                                      </p:to>
                                    </p:set>
                                    <p:animEffect transition="in" filter="fade">
                                      <p:cBhvr>
                                        <p:cTn id="16" dur="500"/>
                                        <p:tgtEl>
                                          <p:spTgt spid="46084">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6084">
                                            <p:txEl>
                                              <p:pRg st="8" end="8"/>
                                            </p:txEl>
                                          </p:spTgt>
                                        </p:tgtEl>
                                        <p:attrNameLst>
                                          <p:attrName>style.visibility</p:attrName>
                                        </p:attrNameLst>
                                      </p:cBhvr>
                                      <p:to>
                                        <p:strVal val="visible"/>
                                      </p:to>
                                    </p:set>
                                    <p:animEffect transition="in" filter="fade">
                                      <p:cBhvr>
                                        <p:cTn id="19" dur="500"/>
                                        <p:tgtEl>
                                          <p:spTgt spid="46084">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6084">
                                            <p:txEl>
                                              <p:pRg st="9" end="9"/>
                                            </p:txEl>
                                          </p:spTgt>
                                        </p:tgtEl>
                                        <p:attrNameLst>
                                          <p:attrName>style.visibility</p:attrName>
                                        </p:attrNameLst>
                                      </p:cBhvr>
                                      <p:to>
                                        <p:strVal val="visible"/>
                                      </p:to>
                                    </p:set>
                                    <p:animEffect transition="in" filter="fade">
                                      <p:cBhvr>
                                        <p:cTn id="22" dur="500"/>
                                        <p:tgtEl>
                                          <p:spTgt spid="4608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6084">
                                            <p:txEl>
                                              <p:pRg st="10" end="10"/>
                                            </p:txEl>
                                          </p:spTgt>
                                        </p:tgtEl>
                                        <p:attrNameLst>
                                          <p:attrName>style.visibility</p:attrName>
                                        </p:attrNameLst>
                                      </p:cBhvr>
                                      <p:to>
                                        <p:strVal val="visible"/>
                                      </p:to>
                                    </p:set>
                                    <p:animEffect transition="in" filter="fade">
                                      <p:cBhvr>
                                        <p:cTn id="25" dur="500"/>
                                        <p:tgtEl>
                                          <p:spTgt spid="4608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TW" dirty="0"/>
              <a:t>Design of ALU Control</a:t>
            </a:r>
            <a:endParaRPr lang="en-AU" altLang="zh-TW" dirty="0"/>
          </a:p>
        </p:txBody>
      </p:sp>
      <p:sp>
        <p:nvSpPr>
          <p:cNvPr id="24580" name="Rectangle 3"/>
          <p:cNvSpPr>
            <a:spLocks noGrp="1" noChangeArrowheads="1"/>
          </p:cNvSpPr>
          <p:nvPr>
            <p:ph type="body" idx="1"/>
          </p:nvPr>
        </p:nvSpPr>
        <p:spPr/>
        <p:txBody>
          <a:bodyPr/>
          <a:lstStyle/>
          <a:p>
            <a:r>
              <a:rPr lang="en-US" altLang="zh-TW" dirty="0"/>
              <a:t>Use the 2-bit </a:t>
            </a:r>
            <a:r>
              <a:rPr lang="en-US" altLang="zh-TW" dirty="0" err="1"/>
              <a:t>ALUOp</a:t>
            </a:r>
            <a:r>
              <a:rPr lang="en-US" altLang="zh-TW" dirty="0"/>
              <a:t> from the main control, which is derived from op code</a:t>
            </a:r>
          </a:p>
        </p:txBody>
      </p:sp>
      <p:sp>
        <p:nvSpPr>
          <p:cNvPr id="2" name="文字方塊 1"/>
          <p:cNvSpPr txBox="1"/>
          <p:nvPr/>
        </p:nvSpPr>
        <p:spPr>
          <a:xfrm>
            <a:off x="7092280" y="1743199"/>
            <a:ext cx="1229824" cy="461665"/>
          </a:xfrm>
          <a:prstGeom prst="rect">
            <a:avLst/>
          </a:prstGeom>
          <a:noFill/>
        </p:spPr>
        <p:txBody>
          <a:bodyPr wrap="none" rtlCol="0">
            <a:spAutoFit/>
          </a:bodyPr>
          <a:lstStyle/>
          <a:p>
            <a:pPr marL="0"/>
            <a:r>
              <a:rPr lang="en-US" altLang="zh-TW" dirty="0">
                <a:latin typeface="+mn-lt"/>
              </a:rPr>
              <a:t>Fig. 4.12</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40</a:t>
            </a:fld>
            <a:endParaRPr lang="zh-TW" altLang="zh-TW"/>
          </a:p>
        </p:txBody>
      </p:sp>
      <p:graphicFrame>
        <p:nvGraphicFramePr>
          <p:cNvPr id="7" name="Group 69"/>
          <p:cNvGraphicFramePr>
            <a:graphicFrameLocks noGrp="1"/>
          </p:cNvGraphicFramePr>
          <p:nvPr>
            <p:extLst>
              <p:ext uri="{D42A27DB-BD31-4B8C-83A1-F6EECF244321}">
                <p14:modId xmlns:p14="http://schemas.microsoft.com/office/powerpoint/2010/main" val="4271137730"/>
              </p:ext>
            </p:extLst>
          </p:nvPr>
        </p:nvGraphicFramePr>
        <p:xfrm>
          <a:off x="323528" y="2204864"/>
          <a:ext cx="8589962" cy="3529104"/>
        </p:xfrm>
        <a:graphic>
          <a:graphicData uri="http://schemas.openxmlformats.org/drawingml/2006/table">
            <a:tbl>
              <a:tblPr>
                <a:tableStyleId>{69CF1AB2-1976-4502-BF36-3FF5EA218861}</a:tableStyleId>
              </a:tblPr>
              <a:tblGrid>
                <a:gridCol w="1080120">
                  <a:extLst>
                    <a:ext uri="{9D8B030D-6E8A-4147-A177-3AD203B41FA5}">
                      <a16:colId xmlns:a16="http://schemas.microsoft.com/office/drawing/2014/main" val="20000"/>
                    </a:ext>
                  </a:extLst>
                </a:gridCol>
                <a:gridCol w="1034742">
                  <a:extLst>
                    <a:ext uri="{9D8B030D-6E8A-4147-A177-3AD203B41FA5}">
                      <a16:colId xmlns:a16="http://schemas.microsoft.com/office/drawing/2014/main" val="20001"/>
                    </a:ext>
                  </a:extLst>
                </a:gridCol>
                <a:gridCol w="1733806">
                  <a:extLst>
                    <a:ext uri="{9D8B030D-6E8A-4147-A177-3AD203B41FA5}">
                      <a16:colId xmlns:a16="http://schemas.microsoft.com/office/drawing/2014/main" val="20002"/>
                    </a:ext>
                  </a:extLst>
                </a:gridCol>
                <a:gridCol w="1208014">
                  <a:extLst>
                    <a:ext uri="{9D8B030D-6E8A-4147-A177-3AD203B41FA5}">
                      <a16:colId xmlns:a16="http://schemas.microsoft.com/office/drawing/2014/main" val="20003"/>
                    </a:ext>
                  </a:extLst>
                </a:gridCol>
                <a:gridCol w="1208014">
                  <a:extLst>
                    <a:ext uri="{9D8B030D-6E8A-4147-A177-3AD203B41FA5}">
                      <a16:colId xmlns:a16="http://schemas.microsoft.com/office/drawing/2014/main" val="1214674215"/>
                    </a:ext>
                  </a:extLst>
                </a:gridCol>
                <a:gridCol w="1224136">
                  <a:extLst>
                    <a:ext uri="{9D8B030D-6E8A-4147-A177-3AD203B41FA5}">
                      <a16:colId xmlns:a16="http://schemas.microsoft.com/office/drawing/2014/main" val="20004"/>
                    </a:ext>
                  </a:extLst>
                </a:gridCol>
                <a:gridCol w="1101130">
                  <a:extLst>
                    <a:ext uri="{9D8B030D-6E8A-4147-A177-3AD203B41FA5}">
                      <a16:colId xmlns:a16="http://schemas.microsoft.com/office/drawing/2014/main" val="20005"/>
                    </a:ext>
                  </a:extLst>
                </a:gridCol>
              </a:tblGrid>
              <a:tr h="57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opcode</a:t>
                      </a:r>
                      <a:endParaRPr kumimoji="0" lang="en-AU" sz="2000" b="1" i="0" u="none" strike="noStrike" cap="none" normalizeH="0" baseline="0" dirty="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err="1">
                          <a:ln>
                            <a:noFill/>
                          </a:ln>
                          <a:effectLst/>
                        </a:rPr>
                        <a:t>ALUOp</a:t>
                      </a:r>
                      <a:endParaRPr kumimoji="0" lang="en-AU" sz="2000" b="1" i="0" u="none" strike="noStrike" cap="none" normalizeH="0" baseline="0" dirty="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Operation</a:t>
                      </a:r>
                      <a:endParaRPr kumimoji="0" lang="en-AU" sz="2000" b="1" i="0" u="none" strike="noStrike" cap="none" normalizeH="0" baseline="0" dirty="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dk1"/>
                          </a:solidFill>
                          <a:effectLst/>
                          <a:latin typeface="+mn-lt"/>
                        </a:rPr>
                        <a:t>func7</a:t>
                      </a:r>
                      <a:endParaRPr kumimoji="0" lang="en-AU" sz="2000" b="1" i="0" u="none" strike="noStrike" cap="none" normalizeH="0" baseline="0" dirty="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a:ln>
                            <a:noFill/>
                          </a:ln>
                          <a:solidFill>
                            <a:schemeClr val="tx1"/>
                          </a:solidFill>
                          <a:effectLst/>
                          <a:latin typeface="+mn-lt"/>
                        </a:rPr>
                        <a:t>func3</a:t>
                      </a: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ALU </a:t>
                      </a:r>
                      <a:br>
                        <a:rPr kumimoji="0" lang="en-US" sz="2000" u="none" strike="noStrike" cap="none" normalizeH="0" baseline="0" dirty="0">
                          <a:ln>
                            <a:noFill/>
                          </a:ln>
                          <a:effectLst/>
                        </a:rPr>
                      </a:br>
                      <a:r>
                        <a:rPr kumimoji="0" lang="en-US" sz="2000" u="none" strike="noStrike" cap="none" normalizeH="0" baseline="0" dirty="0">
                          <a:ln>
                            <a:noFill/>
                          </a:ln>
                          <a:effectLst/>
                        </a:rPr>
                        <a:t>function</a:t>
                      </a:r>
                      <a:endParaRPr kumimoji="0" lang="en-AU" sz="2000" b="1" i="0" u="none" strike="noStrike" cap="none" normalizeH="0" baseline="0" dirty="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err="1">
                          <a:ln>
                            <a:noFill/>
                          </a:ln>
                          <a:effectLst/>
                        </a:rPr>
                        <a:t>ALUctr</a:t>
                      </a:r>
                      <a:endParaRPr kumimoji="0" lang="en-AU" sz="2000" b="1" i="0" u="none" strike="noStrike" cap="none" normalizeH="0" baseline="0" dirty="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extLst>
                  <a:ext uri="{0D108BD9-81ED-4DB2-BD59-A6C34878D82A}">
                    <a16:rowId xmlns:a16="http://schemas.microsoft.com/office/drawing/2014/main" val="10000"/>
                  </a:ext>
                </a:extLst>
              </a:tr>
              <a:tr h="3380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err="1">
                          <a:ln>
                            <a:noFill/>
                          </a:ln>
                          <a:effectLst/>
                        </a:rPr>
                        <a:t>ld</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a:ln>
                            <a:noFill/>
                          </a:ln>
                          <a:effectLst/>
                        </a:rPr>
                        <a:t>00</a:t>
                      </a:r>
                      <a:endParaRPr kumimoji="0" lang="en-AU" sz="2000" b="0" i="0" u="none" strike="noStrike" cap="none" normalizeH="0" baseline="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load double</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XXXXXXX</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a:ln>
                            <a:noFill/>
                          </a:ln>
                          <a:solidFill>
                            <a:schemeClr val="tx1"/>
                          </a:solidFill>
                          <a:effectLst/>
                          <a:latin typeface="+mn-lt"/>
                        </a:rPr>
                        <a:t>XXX</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add</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a:ln>
                            <a:noFill/>
                          </a:ln>
                          <a:effectLst/>
                        </a:rPr>
                        <a:t>0010</a:t>
                      </a:r>
                      <a:endParaRPr kumimoji="0" lang="en-AU" sz="2000" b="0" i="0" u="none" strike="noStrike" cap="none" normalizeH="0" baseline="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1"/>
                  </a:ext>
                </a:extLst>
              </a:tr>
              <a:tr h="3352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err="1">
                          <a:ln>
                            <a:noFill/>
                          </a:ln>
                          <a:effectLst/>
                        </a:rPr>
                        <a:t>sd</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a:ln>
                            <a:noFill/>
                          </a:ln>
                          <a:effectLst/>
                        </a:rPr>
                        <a:t>00</a:t>
                      </a:r>
                      <a:endParaRPr kumimoji="0" lang="en-AU" sz="2000" b="0" i="0" u="none" strike="noStrike" cap="none" normalizeH="0" baseline="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store double</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XXXXXXX</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a:ln>
                            <a:noFill/>
                          </a:ln>
                          <a:solidFill>
                            <a:schemeClr val="tx1"/>
                          </a:solidFill>
                          <a:effectLst/>
                          <a:latin typeface="+mn-lt"/>
                        </a:rPr>
                        <a:t>XXX</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add</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a:ln>
                            <a:noFill/>
                          </a:ln>
                          <a:effectLst/>
                        </a:rPr>
                        <a:t>0010</a:t>
                      </a:r>
                      <a:endParaRPr kumimoji="0" lang="en-AU" sz="2000" b="0" i="0" u="none" strike="noStrike" cap="none" normalizeH="0" baseline="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2"/>
                  </a:ext>
                </a:extLst>
              </a:tr>
              <a:tr h="450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err="1">
                          <a:ln>
                            <a:noFill/>
                          </a:ln>
                          <a:effectLst/>
                        </a:rPr>
                        <a:t>beq</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a:ln>
                            <a:noFill/>
                          </a:ln>
                          <a:effectLst/>
                        </a:rPr>
                        <a:t>01</a:t>
                      </a:r>
                      <a:endParaRPr kumimoji="0" lang="en-AU" sz="2000" b="0" i="0" u="none" strike="noStrike" cap="none" normalizeH="0" baseline="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branch on eq.</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XXXXXXX</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a:ln>
                            <a:noFill/>
                          </a:ln>
                          <a:solidFill>
                            <a:schemeClr val="tx1"/>
                          </a:solidFill>
                          <a:effectLst/>
                          <a:latin typeface="+mn-lt"/>
                        </a:rPr>
                        <a:t>XXX</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subtract</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0110</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3"/>
                  </a:ext>
                </a:extLst>
              </a:tr>
              <a:tr h="335261">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R-type</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a:ln>
                            <a:noFill/>
                          </a:ln>
                          <a:effectLst/>
                        </a:rPr>
                        <a:t>10</a:t>
                      </a:r>
                      <a:endParaRPr kumimoji="0" lang="en-AU" sz="2000" b="0" i="0" u="none" strike="noStrike" cap="none" normalizeH="0" baseline="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add</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0000000</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a:ln>
                            <a:noFill/>
                          </a:ln>
                          <a:solidFill>
                            <a:schemeClr val="tx1"/>
                          </a:solidFill>
                          <a:effectLst/>
                          <a:latin typeface="+mn-lt"/>
                        </a:rPr>
                        <a:t>000</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add</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a:ln>
                            <a:noFill/>
                          </a:ln>
                          <a:effectLst/>
                        </a:rPr>
                        <a:t>0010</a:t>
                      </a:r>
                      <a:endParaRPr kumimoji="0" lang="en-AU" sz="2000" b="0" i="0" u="none" strike="noStrike" cap="none" normalizeH="0" baseline="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4"/>
                  </a:ext>
                </a:extLst>
              </a:tr>
              <a:tr h="336483">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subtract</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0100000</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a:ln>
                            <a:noFill/>
                          </a:ln>
                          <a:solidFill>
                            <a:schemeClr val="tx1"/>
                          </a:solidFill>
                          <a:effectLst/>
                          <a:latin typeface="+mn-lt"/>
                        </a:rPr>
                        <a:t>000</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subtract</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a:ln>
                            <a:noFill/>
                          </a:ln>
                          <a:effectLst/>
                        </a:rPr>
                        <a:t>0110</a:t>
                      </a:r>
                      <a:endParaRPr kumimoji="0" lang="en-AU" sz="2000" b="0" i="0" u="none" strike="noStrike" cap="none" normalizeH="0" baseline="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5"/>
                  </a:ext>
                </a:extLst>
              </a:tr>
              <a:tr h="335261">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AND</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0000000</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a:ln>
                            <a:noFill/>
                          </a:ln>
                          <a:solidFill>
                            <a:schemeClr val="tx1"/>
                          </a:solidFill>
                          <a:effectLst/>
                          <a:latin typeface="+mn-lt"/>
                        </a:rPr>
                        <a:t>111</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AND</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a:ln>
                            <a:noFill/>
                          </a:ln>
                          <a:effectLst/>
                        </a:rPr>
                        <a:t>0000</a:t>
                      </a:r>
                      <a:endParaRPr kumimoji="0" lang="en-AU" sz="2000" b="0" i="0" u="none" strike="noStrike" cap="none" normalizeH="0" baseline="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6"/>
                  </a:ext>
                </a:extLst>
              </a:tr>
              <a:tr h="338071">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OR</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0000000</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a:ln>
                            <a:noFill/>
                          </a:ln>
                          <a:solidFill>
                            <a:schemeClr val="tx1"/>
                          </a:solidFill>
                          <a:effectLst/>
                          <a:latin typeface="+mn-lt"/>
                        </a:rPr>
                        <a:t>110</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OR</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a:ln>
                            <a:noFill/>
                          </a:ln>
                          <a:effectLst/>
                        </a:rPr>
                        <a:t>0001</a:t>
                      </a:r>
                      <a:endParaRPr kumimoji="0" lang="en-AU" sz="2000" b="0" i="0" u="none" strike="noStrike" cap="none" normalizeH="0" baseline="0" dirty="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7"/>
                  </a:ext>
                </a:extLst>
              </a:tr>
            </a:tbl>
          </a:graphicData>
        </a:graphic>
      </p:graphicFrame>
      <p:sp>
        <p:nvSpPr>
          <p:cNvPr id="4" name="圓角矩形 3"/>
          <p:cNvSpPr/>
          <p:nvPr/>
        </p:nvSpPr>
        <p:spPr bwMode="auto">
          <a:xfrm>
            <a:off x="323528" y="2420888"/>
            <a:ext cx="2088232" cy="3240360"/>
          </a:xfrm>
          <a:prstGeom prst="roundRect">
            <a:avLst/>
          </a:prstGeom>
          <a:noFill/>
          <a:ln w="5715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25403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Truth Table for </a:t>
            </a:r>
            <a:r>
              <a:rPr lang="en-US" altLang="zh-TW" dirty="0" err="1"/>
              <a:t>ALUctr</a:t>
            </a:r>
            <a:endParaRPr lang="zh-TW" altLang="en-US" dirty="0"/>
          </a:p>
        </p:txBody>
      </p:sp>
      <p:sp>
        <p:nvSpPr>
          <p:cNvPr id="7" name="文字方塊 6"/>
          <p:cNvSpPr txBox="1"/>
          <p:nvPr/>
        </p:nvSpPr>
        <p:spPr>
          <a:xfrm>
            <a:off x="1115616" y="3399383"/>
            <a:ext cx="1229824" cy="461665"/>
          </a:xfrm>
          <a:prstGeom prst="rect">
            <a:avLst/>
          </a:prstGeom>
          <a:noFill/>
        </p:spPr>
        <p:txBody>
          <a:bodyPr wrap="none" rtlCol="0">
            <a:spAutoFit/>
          </a:bodyPr>
          <a:lstStyle/>
          <a:p>
            <a:pPr marL="0"/>
            <a:r>
              <a:rPr lang="en-US" altLang="zh-TW" dirty="0">
                <a:latin typeface="+mn-lt"/>
              </a:rPr>
              <a:t>Fig. 4.13</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41</a:t>
            </a:fld>
            <a:endParaRPr lang="zh-TW" altLang="zh-TW"/>
          </a:p>
        </p:txBody>
      </p:sp>
      <p:sp>
        <p:nvSpPr>
          <p:cNvPr id="8" name="文字方塊 7"/>
          <p:cNvSpPr txBox="1"/>
          <p:nvPr/>
        </p:nvSpPr>
        <p:spPr>
          <a:xfrm>
            <a:off x="251520" y="4172887"/>
            <a:ext cx="3673173" cy="1200329"/>
          </a:xfrm>
          <a:prstGeom prst="rect">
            <a:avLst/>
          </a:prstGeom>
          <a:noFill/>
        </p:spPr>
        <p:txBody>
          <a:bodyPr wrap="square" rtlCol="0">
            <a:spAutoFit/>
          </a:bodyPr>
          <a:lstStyle/>
          <a:p>
            <a:pPr marL="0"/>
            <a:r>
              <a:rPr lang="en-US" altLang="zh-TW" dirty="0">
                <a:latin typeface="+mn-lt"/>
              </a:rPr>
              <a:t>The logic gate design of ALU control can then be derived easily</a:t>
            </a:r>
            <a:endParaRPr lang="zh-TW" altLang="en-US" dirty="0">
              <a:latin typeface="+mn-lt"/>
            </a:endParaRPr>
          </a:p>
        </p:txBody>
      </p:sp>
      <p:pic>
        <p:nvPicPr>
          <p:cNvPr id="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24744"/>
            <a:ext cx="893857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群組 11"/>
          <p:cNvGrpSpPr/>
          <p:nvPr/>
        </p:nvGrpSpPr>
        <p:grpSpPr>
          <a:xfrm>
            <a:off x="1625919" y="3549575"/>
            <a:ext cx="7475174" cy="2508084"/>
            <a:chOff x="1625919" y="3549575"/>
            <a:chExt cx="7475174" cy="2508084"/>
          </a:xfrm>
        </p:grpSpPr>
        <p:pic>
          <p:nvPicPr>
            <p:cNvPr id="10" name="Picture 6"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594" y="3549575"/>
              <a:ext cx="4680520" cy="2508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文字方塊 10"/>
            <p:cNvSpPr txBox="1"/>
            <p:nvPr/>
          </p:nvSpPr>
          <p:spPr>
            <a:xfrm>
              <a:off x="7707763" y="3549575"/>
              <a:ext cx="1393330" cy="461665"/>
            </a:xfrm>
            <a:prstGeom prst="rect">
              <a:avLst/>
            </a:prstGeom>
            <a:noFill/>
          </p:spPr>
          <p:txBody>
            <a:bodyPr wrap="none" rtlCol="0">
              <a:spAutoFit/>
            </a:bodyPr>
            <a:lstStyle/>
            <a:p>
              <a:pPr marL="0"/>
              <a:r>
                <a:rPr lang="en-US" altLang="zh-TW" dirty="0">
                  <a:latin typeface="+mn-lt"/>
                </a:rPr>
                <a:t>Fig. </a:t>
              </a:r>
              <a:r>
                <a:rPr lang="en-US" altLang="zh-TW" dirty="0">
                  <a:solidFill>
                    <a:srgbClr val="000000"/>
                  </a:solidFill>
                </a:rPr>
                <a:t>C</a:t>
              </a:r>
              <a:r>
                <a:rPr lang="en-US" altLang="zh-TW" dirty="0">
                  <a:solidFill>
                    <a:srgbClr val="000000"/>
                  </a:solidFill>
                  <a:ea typeface="Times New Roman" panose="02020603050405020304" pitchFamily="18" charset="0"/>
                  <a:cs typeface="ITCFranklinGothicStd-Hvy" charset="0"/>
                </a:rPr>
                <a:t>.2.3</a:t>
              </a:r>
              <a:endParaRPr lang="zh-TW" altLang="en-US" dirty="0">
                <a:latin typeface="+mn-lt"/>
              </a:endParaRPr>
            </a:p>
          </p:txBody>
        </p:sp>
        <p:sp>
          <p:nvSpPr>
            <p:cNvPr id="3" name="文字方塊 2"/>
            <p:cNvSpPr txBox="1"/>
            <p:nvPr/>
          </p:nvSpPr>
          <p:spPr>
            <a:xfrm>
              <a:off x="8028384" y="4653136"/>
              <a:ext cx="1022844" cy="461665"/>
            </a:xfrm>
            <a:prstGeom prst="rect">
              <a:avLst/>
            </a:prstGeom>
            <a:noFill/>
          </p:spPr>
          <p:txBody>
            <a:bodyPr wrap="none" rtlCol="0">
              <a:spAutoFit/>
            </a:bodyPr>
            <a:lstStyle/>
            <a:p>
              <a:pPr marL="0"/>
              <a:r>
                <a:rPr lang="en-US" altLang="zh-TW" dirty="0" err="1">
                  <a:latin typeface="+mn-lt"/>
                </a:rPr>
                <a:t>ALUctr</a:t>
              </a:r>
              <a:endParaRPr lang="zh-TW" altLang="en-US" dirty="0">
                <a:latin typeface="+mn-lt"/>
              </a:endParaRPr>
            </a:p>
          </p:txBody>
        </p:sp>
        <p:sp>
          <p:nvSpPr>
            <p:cNvPr id="5" name="矩形 4"/>
            <p:cNvSpPr/>
            <p:nvPr/>
          </p:nvSpPr>
          <p:spPr bwMode="auto">
            <a:xfrm>
              <a:off x="1625919" y="5332621"/>
              <a:ext cx="2376264" cy="704867"/>
            </a:xfrm>
            <a:prstGeom prst="rect">
              <a:avLst/>
            </a:prstGeom>
            <a:solidFill>
              <a:srgbClr val="FFFF00"/>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Logic design for MIPS</a:t>
              </a:r>
            </a:p>
            <a:p>
              <a:pPr algn="ctr" eaLnBrk="1" hangingPunct="1"/>
              <a:r>
                <a:rPr lang="en-US" altLang="zh-TW" sz="2000" i="1" dirty="0">
                  <a:latin typeface="+mn-lt"/>
                </a:rPr>
                <a:t>for your reference</a:t>
              </a:r>
              <a:endParaRPr lang="zh-TW" altLang="en-US" sz="2000" i="1" dirty="0">
                <a:latin typeface="+mn-lt"/>
              </a:endParaRPr>
            </a:p>
          </p:txBody>
        </p:sp>
      </p:grpSp>
    </p:spTree>
    <p:extLst>
      <p:ext uri="{BB962C8B-B14F-4D97-AF65-F5344CB8AC3E}">
        <p14:creationId xmlns:p14="http://schemas.microsoft.com/office/powerpoint/2010/main" val="6014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3"/>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424" y="1557296"/>
            <a:ext cx="7740000" cy="45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en-US" altLang="zh-TW" dirty="0"/>
              <a:t>Now, Let’s Work on Main Control</a:t>
            </a:r>
            <a:endParaRPr lang="zh-TW" altLang="en-US" dirty="0"/>
          </a:p>
        </p:txBody>
      </p:sp>
      <p:sp>
        <p:nvSpPr>
          <p:cNvPr id="3" name="內容版面配置區 2"/>
          <p:cNvSpPr>
            <a:spLocks noGrp="1"/>
          </p:cNvSpPr>
          <p:nvPr>
            <p:ph idx="1"/>
          </p:nvPr>
        </p:nvSpPr>
        <p:spPr/>
        <p:txBody>
          <a:bodyPr/>
          <a:lstStyle/>
          <a:p>
            <a:r>
              <a:rPr lang="en-US" altLang="zh-TW" dirty="0"/>
              <a:t>Consider R-type instruction</a:t>
            </a:r>
            <a:endParaRPr lang="zh-TW" altLang="en-US" dirty="0"/>
          </a:p>
        </p:txBody>
      </p:sp>
      <p:sp>
        <p:nvSpPr>
          <p:cNvPr id="6" name="Rectangle 6"/>
          <p:cNvSpPr>
            <a:spLocks noChangeArrowheads="1"/>
          </p:cNvSpPr>
          <p:nvPr/>
        </p:nvSpPr>
        <p:spPr bwMode="auto">
          <a:xfrm>
            <a:off x="1250400" y="3888000"/>
            <a:ext cx="864000" cy="904383"/>
          </a:xfrm>
          <a:prstGeom prst="rect">
            <a:avLst/>
          </a:pr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 name="AutoShape 7"/>
          <p:cNvSpPr>
            <a:spLocks noChangeArrowheads="1"/>
          </p:cNvSpPr>
          <p:nvPr/>
        </p:nvSpPr>
        <p:spPr bwMode="auto">
          <a:xfrm rot="-5400000">
            <a:off x="1516596" y="1947900"/>
            <a:ext cx="792088" cy="441920"/>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 name="Line 8"/>
          <p:cNvSpPr>
            <a:spLocks noChangeShapeType="1"/>
          </p:cNvSpPr>
          <p:nvPr/>
        </p:nvSpPr>
        <p:spPr bwMode="auto">
          <a:xfrm>
            <a:off x="1043632" y="4005629"/>
            <a:ext cx="21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9" name="Line 9"/>
          <p:cNvSpPr>
            <a:spLocks noChangeShapeType="1"/>
          </p:cNvSpPr>
          <p:nvPr/>
        </p:nvSpPr>
        <p:spPr bwMode="auto">
          <a:xfrm flipH="1" flipV="1">
            <a:off x="1116000" y="1871999"/>
            <a:ext cx="0" cy="212400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0" name="Line 10"/>
          <p:cNvSpPr>
            <a:spLocks noChangeShapeType="1"/>
          </p:cNvSpPr>
          <p:nvPr/>
        </p:nvSpPr>
        <p:spPr bwMode="auto">
          <a:xfrm>
            <a:off x="1115680" y="1908000"/>
            <a:ext cx="57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1" name="Line 11"/>
          <p:cNvSpPr>
            <a:spLocks noChangeShapeType="1"/>
          </p:cNvSpPr>
          <p:nvPr/>
        </p:nvSpPr>
        <p:spPr bwMode="auto">
          <a:xfrm>
            <a:off x="1439680" y="2412000"/>
            <a:ext cx="252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2" name="Line 12"/>
          <p:cNvSpPr>
            <a:spLocks noChangeShapeType="1"/>
          </p:cNvSpPr>
          <p:nvPr/>
        </p:nvSpPr>
        <p:spPr bwMode="auto">
          <a:xfrm>
            <a:off x="2133600" y="4413738"/>
            <a:ext cx="144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1" name="Group 41"/>
          <p:cNvGrpSpPr>
            <a:grpSpLocks/>
          </p:cNvGrpSpPr>
          <p:nvPr/>
        </p:nvGrpSpPr>
        <p:grpSpPr bwMode="auto">
          <a:xfrm>
            <a:off x="3894993" y="3285393"/>
            <a:ext cx="2154116" cy="2735874"/>
            <a:chOff x="2658" y="2062"/>
            <a:chExt cx="1470" cy="1867"/>
          </a:xfrm>
        </p:grpSpPr>
        <p:sp>
          <p:nvSpPr>
            <p:cNvPr id="32" name="Line 30"/>
            <p:cNvSpPr>
              <a:spLocks noChangeShapeType="1"/>
            </p:cNvSpPr>
            <p:nvPr/>
          </p:nvSpPr>
          <p:spPr bwMode="auto">
            <a:xfrm>
              <a:off x="2678" y="2080"/>
              <a:ext cx="73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3" name="Line 31"/>
            <p:cNvSpPr>
              <a:spLocks noChangeShapeType="1"/>
            </p:cNvSpPr>
            <p:nvPr/>
          </p:nvSpPr>
          <p:spPr bwMode="auto">
            <a:xfrm flipH="1" flipV="1">
              <a:off x="3415" y="2062"/>
              <a:ext cx="0" cy="186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 name="Line 32"/>
            <p:cNvSpPr>
              <a:spLocks noChangeShapeType="1"/>
            </p:cNvSpPr>
            <p:nvPr/>
          </p:nvSpPr>
          <p:spPr bwMode="auto">
            <a:xfrm>
              <a:off x="3415" y="3923"/>
              <a:ext cx="442"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 name="Line 33"/>
            <p:cNvSpPr>
              <a:spLocks noChangeShapeType="1"/>
            </p:cNvSpPr>
            <p:nvPr/>
          </p:nvSpPr>
          <p:spPr bwMode="auto">
            <a:xfrm flipV="1">
              <a:off x="3857" y="3732"/>
              <a:ext cx="0" cy="19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 name="Oval 34"/>
            <p:cNvSpPr>
              <a:spLocks noChangeArrowheads="1"/>
            </p:cNvSpPr>
            <p:nvPr/>
          </p:nvSpPr>
          <p:spPr bwMode="auto">
            <a:xfrm>
              <a:off x="3661" y="3345"/>
              <a:ext cx="369" cy="387"/>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 name="Line 35"/>
            <p:cNvSpPr>
              <a:spLocks noChangeShapeType="1"/>
            </p:cNvSpPr>
            <p:nvPr/>
          </p:nvSpPr>
          <p:spPr bwMode="auto">
            <a:xfrm flipH="1" flipV="1">
              <a:off x="4127" y="3045"/>
              <a:ext cx="0" cy="51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8" name="Line 36"/>
            <p:cNvSpPr>
              <a:spLocks noChangeShapeType="1"/>
            </p:cNvSpPr>
            <p:nvPr/>
          </p:nvSpPr>
          <p:spPr bwMode="auto">
            <a:xfrm flipH="1" flipV="1">
              <a:off x="3661" y="2258"/>
              <a:ext cx="0" cy="59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9" name="Line 37"/>
            <p:cNvSpPr>
              <a:spLocks noChangeShapeType="1"/>
            </p:cNvSpPr>
            <p:nvPr/>
          </p:nvSpPr>
          <p:spPr bwMode="auto">
            <a:xfrm>
              <a:off x="2658" y="2258"/>
              <a:ext cx="100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0" name="AutoShape 38"/>
            <p:cNvSpPr>
              <a:spLocks noChangeArrowheads="1"/>
            </p:cNvSpPr>
            <p:nvPr/>
          </p:nvSpPr>
          <p:spPr bwMode="auto">
            <a:xfrm>
              <a:off x="3587" y="2857"/>
              <a:ext cx="147" cy="344"/>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1" name="Line 39"/>
            <p:cNvSpPr>
              <a:spLocks noChangeShapeType="1"/>
            </p:cNvSpPr>
            <p:nvPr/>
          </p:nvSpPr>
          <p:spPr bwMode="auto">
            <a:xfrm>
              <a:off x="4054" y="3552"/>
              <a:ext cx="74"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43" name="Group 48"/>
          <p:cNvGrpSpPr>
            <a:grpSpLocks/>
          </p:cNvGrpSpPr>
          <p:nvPr/>
        </p:nvGrpSpPr>
        <p:grpSpPr bwMode="auto">
          <a:xfrm>
            <a:off x="5652119" y="3993175"/>
            <a:ext cx="2123341" cy="1380393"/>
            <a:chOff x="4055" y="2545"/>
            <a:chExt cx="1449" cy="942"/>
          </a:xfrm>
        </p:grpSpPr>
        <p:sp>
          <p:nvSpPr>
            <p:cNvPr id="44" name="AutoShape 40"/>
            <p:cNvSpPr>
              <a:spLocks noChangeArrowheads="1"/>
            </p:cNvSpPr>
            <p:nvPr/>
          </p:nvSpPr>
          <p:spPr bwMode="auto">
            <a:xfrm rot="16200000">
              <a:off x="4038" y="2562"/>
              <a:ext cx="576" cy="541"/>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00B0F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5" name="Line 41"/>
            <p:cNvSpPr>
              <a:spLocks noChangeShapeType="1"/>
            </p:cNvSpPr>
            <p:nvPr/>
          </p:nvSpPr>
          <p:spPr bwMode="auto">
            <a:xfrm>
              <a:off x="4585" y="2897"/>
              <a:ext cx="208" cy="0"/>
            </a:xfrm>
            <a:prstGeom prst="line">
              <a:avLst/>
            </a:prstGeom>
            <a:noFill/>
            <a:ln w="38100">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 name="Line 42"/>
            <p:cNvSpPr>
              <a:spLocks noChangeShapeType="1"/>
            </p:cNvSpPr>
            <p:nvPr/>
          </p:nvSpPr>
          <p:spPr bwMode="auto">
            <a:xfrm flipH="1" flipV="1">
              <a:off x="4645" y="2897"/>
              <a:ext cx="0" cy="590"/>
            </a:xfrm>
            <a:prstGeom prst="line">
              <a:avLst/>
            </a:prstGeom>
            <a:noFill/>
            <a:ln w="38100">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7" name="Line 43"/>
            <p:cNvSpPr>
              <a:spLocks noChangeShapeType="1"/>
            </p:cNvSpPr>
            <p:nvPr/>
          </p:nvSpPr>
          <p:spPr bwMode="auto">
            <a:xfrm>
              <a:off x="4646" y="3487"/>
              <a:ext cx="835" cy="0"/>
            </a:xfrm>
            <a:prstGeom prst="line">
              <a:avLst/>
            </a:prstGeom>
            <a:noFill/>
            <a:ln w="38100">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8" name="Line 44"/>
            <p:cNvSpPr>
              <a:spLocks noChangeShapeType="1"/>
            </p:cNvSpPr>
            <p:nvPr/>
          </p:nvSpPr>
          <p:spPr bwMode="auto">
            <a:xfrm flipH="1" flipV="1">
              <a:off x="5504" y="3118"/>
              <a:ext cx="0" cy="369"/>
            </a:xfrm>
            <a:prstGeom prst="line">
              <a:avLst/>
            </a:prstGeom>
            <a:noFill/>
            <a:ln w="38100">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72" name="群組 71"/>
          <p:cNvGrpSpPr/>
          <p:nvPr/>
        </p:nvGrpSpPr>
        <p:grpSpPr>
          <a:xfrm>
            <a:off x="648000" y="1556791"/>
            <a:ext cx="6696312" cy="2448001"/>
            <a:chOff x="648000" y="1556791"/>
            <a:chExt cx="6696312" cy="2448001"/>
          </a:xfrm>
        </p:grpSpPr>
        <p:sp>
          <p:nvSpPr>
            <p:cNvPr id="49" name="Line 45"/>
            <p:cNvSpPr>
              <a:spLocks noChangeShapeType="1"/>
            </p:cNvSpPr>
            <p:nvPr/>
          </p:nvSpPr>
          <p:spPr bwMode="auto">
            <a:xfrm flipH="1" flipV="1">
              <a:off x="7344000" y="1556791"/>
              <a:ext cx="0" cy="576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0" name="Line 46"/>
            <p:cNvSpPr>
              <a:spLocks noChangeShapeType="1"/>
            </p:cNvSpPr>
            <p:nvPr/>
          </p:nvSpPr>
          <p:spPr bwMode="auto">
            <a:xfrm>
              <a:off x="648312" y="1556792"/>
              <a:ext cx="669600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1" name="Line 47"/>
            <p:cNvSpPr>
              <a:spLocks noChangeShapeType="1"/>
            </p:cNvSpPr>
            <p:nvPr/>
          </p:nvSpPr>
          <p:spPr bwMode="auto">
            <a:xfrm flipH="1" flipV="1">
              <a:off x="648000" y="1556792"/>
              <a:ext cx="0" cy="2448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53" name="Group 57"/>
          <p:cNvGrpSpPr>
            <a:grpSpLocks/>
          </p:cNvGrpSpPr>
          <p:nvPr/>
        </p:nvGrpSpPr>
        <p:grpSpPr bwMode="auto">
          <a:xfrm>
            <a:off x="3964632" y="3212975"/>
            <a:ext cx="4170483" cy="1699846"/>
            <a:chOff x="2652" y="2064"/>
            <a:chExt cx="2846" cy="1160"/>
          </a:xfrm>
        </p:grpSpPr>
        <p:sp>
          <p:nvSpPr>
            <p:cNvPr id="54" name="AutoShape 49"/>
            <p:cNvSpPr>
              <a:spLocks noChangeArrowheads="1"/>
            </p:cNvSpPr>
            <p:nvPr/>
          </p:nvSpPr>
          <p:spPr bwMode="auto">
            <a:xfrm>
              <a:off x="5351" y="2880"/>
              <a:ext cx="147" cy="344"/>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5" name="Line 50"/>
            <p:cNvSpPr>
              <a:spLocks noChangeShapeType="1"/>
            </p:cNvSpPr>
            <p:nvPr/>
          </p:nvSpPr>
          <p:spPr bwMode="auto">
            <a:xfrm>
              <a:off x="2652" y="2064"/>
              <a:ext cx="2776"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6" name="Line 51"/>
            <p:cNvSpPr>
              <a:spLocks noChangeShapeType="1"/>
            </p:cNvSpPr>
            <p:nvPr/>
          </p:nvSpPr>
          <p:spPr bwMode="auto">
            <a:xfrm flipH="1" flipV="1">
              <a:off x="5425" y="2064"/>
              <a:ext cx="0" cy="81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71" name="群組 70"/>
          <p:cNvGrpSpPr/>
          <p:nvPr/>
        </p:nvGrpSpPr>
        <p:grpSpPr>
          <a:xfrm>
            <a:off x="3923928" y="1846940"/>
            <a:ext cx="3271667" cy="2426123"/>
            <a:chOff x="3923928" y="1846940"/>
            <a:chExt cx="3271667" cy="2426123"/>
          </a:xfrm>
        </p:grpSpPr>
        <p:cxnSp>
          <p:nvCxnSpPr>
            <p:cNvPr id="58" name="直線接點 57"/>
            <p:cNvCxnSpPr/>
            <p:nvPr/>
          </p:nvCxnSpPr>
          <p:spPr bwMode="auto">
            <a:xfrm>
              <a:off x="3923928" y="2924944"/>
              <a:ext cx="2376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 name="直線接點 59"/>
            <p:cNvCxnSpPr/>
            <p:nvPr/>
          </p:nvCxnSpPr>
          <p:spPr bwMode="auto">
            <a:xfrm>
              <a:off x="6300192" y="2780928"/>
              <a:ext cx="0" cy="144016"/>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2" name="直線接點 61"/>
            <p:cNvCxnSpPr/>
            <p:nvPr/>
          </p:nvCxnSpPr>
          <p:spPr bwMode="auto">
            <a:xfrm>
              <a:off x="6299928" y="2780928"/>
              <a:ext cx="36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4" name="直線接點 63"/>
            <p:cNvCxnSpPr/>
            <p:nvPr/>
          </p:nvCxnSpPr>
          <p:spPr bwMode="auto">
            <a:xfrm flipV="1">
              <a:off x="6552000" y="2924944"/>
              <a:ext cx="0" cy="134811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6" name="直線接點 65"/>
            <p:cNvCxnSpPr/>
            <p:nvPr/>
          </p:nvCxnSpPr>
          <p:spPr bwMode="auto">
            <a:xfrm>
              <a:off x="6552232" y="2924944"/>
              <a:ext cx="108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8" name="直線接點 67"/>
            <p:cNvCxnSpPr/>
            <p:nvPr/>
          </p:nvCxnSpPr>
          <p:spPr bwMode="auto">
            <a:xfrm flipV="1">
              <a:off x="7056000" y="2484008"/>
              <a:ext cx="0" cy="36892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9" name="AutoShape 49"/>
            <p:cNvSpPr>
              <a:spLocks noChangeArrowheads="1"/>
            </p:cNvSpPr>
            <p:nvPr/>
          </p:nvSpPr>
          <p:spPr bwMode="auto">
            <a:xfrm>
              <a:off x="6980184" y="1846940"/>
              <a:ext cx="215411" cy="648000"/>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0" name="流程圖: 延遲 69"/>
            <p:cNvSpPr/>
            <p:nvPr/>
          </p:nvSpPr>
          <p:spPr bwMode="auto">
            <a:xfrm>
              <a:off x="6659928" y="2668472"/>
              <a:ext cx="320256" cy="328480"/>
            </a:xfrm>
            <a:prstGeom prst="flowChartDelay">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sp>
        <p:nvSpPr>
          <p:cNvPr id="74" name="Rectangle 6"/>
          <p:cNvSpPr>
            <a:spLocks noChangeArrowheads="1"/>
          </p:cNvSpPr>
          <p:nvPr/>
        </p:nvSpPr>
        <p:spPr bwMode="auto">
          <a:xfrm>
            <a:off x="814433" y="3717238"/>
            <a:ext cx="252046" cy="612531"/>
          </a:xfrm>
          <a:prstGeom prst="rect">
            <a:avLst/>
          </a:prstGeom>
          <a:noFill/>
          <a:ln w="38100">
            <a:solidFill>
              <a:srgbClr val="FFC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57" name="群組 56"/>
          <p:cNvGrpSpPr/>
          <p:nvPr/>
        </p:nvGrpSpPr>
        <p:grpSpPr>
          <a:xfrm>
            <a:off x="3384717" y="4703442"/>
            <a:ext cx="4863611" cy="1389185"/>
            <a:chOff x="3384717" y="4703442"/>
            <a:chExt cx="4863611" cy="1389185"/>
          </a:xfrm>
        </p:grpSpPr>
        <p:sp>
          <p:nvSpPr>
            <p:cNvPr id="75" name="Line 52"/>
            <p:cNvSpPr>
              <a:spLocks noChangeShapeType="1"/>
            </p:cNvSpPr>
            <p:nvPr/>
          </p:nvSpPr>
          <p:spPr bwMode="auto">
            <a:xfrm>
              <a:off x="3384717" y="6092627"/>
              <a:ext cx="486068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6" name="Line 53"/>
            <p:cNvSpPr>
              <a:spLocks noChangeShapeType="1"/>
            </p:cNvSpPr>
            <p:nvPr/>
          </p:nvSpPr>
          <p:spPr bwMode="auto">
            <a:xfrm flipH="1" flipV="1">
              <a:off x="8248328" y="4703442"/>
              <a:ext cx="0" cy="136867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7" name="Line 54"/>
            <p:cNvSpPr>
              <a:spLocks noChangeShapeType="1"/>
            </p:cNvSpPr>
            <p:nvPr/>
          </p:nvSpPr>
          <p:spPr bwMode="auto">
            <a:xfrm flipH="1" flipV="1">
              <a:off x="3384717" y="4860238"/>
              <a:ext cx="0" cy="1223596"/>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8" name="Line 55"/>
            <p:cNvSpPr>
              <a:spLocks noChangeShapeType="1"/>
            </p:cNvSpPr>
            <p:nvPr/>
          </p:nvSpPr>
          <p:spPr bwMode="auto">
            <a:xfrm>
              <a:off x="3384717" y="4869031"/>
              <a:ext cx="32385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81" name="群組 80"/>
          <p:cNvGrpSpPr/>
          <p:nvPr/>
        </p:nvGrpSpPr>
        <p:grpSpPr>
          <a:xfrm>
            <a:off x="2151185" y="1944000"/>
            <a:ext cx="4796815" cy="4005463"/>
            <a:chOff x="2151185" y="1944000"/>
            <a:chExt cx="4796815" cy="4005463"/>
          </a:xfrm>
        </p:grpSpPr>
        <p:sp>
          <p:nvSpPr>
            <p:cNvPr id="14" name="Rectangle 13"/>
            <p:cNvSpPr>
              <a:spLocks noChangeArrowheads="1"/>
            </p:cNvSpPr>
            <p:nvPr/>
          </p:nvSpPr>
          <p:spPr bwMode="auto">
            <a:xfrm>
              <a:off x="3742592" y="3820259"/>
              <a:ext cx="1116623" cy="1186962"/>
            </a:xfrm>
            <a:prstGeom prst="rect">
              <a:avLst/>
            </a:prstGeom>
            <a:noFill/>
            <a:ln w="38100">
              <a:solidFill>
                <a:srgbClr val="0000FF"/>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5" name="Line 14"/>
            <p:cNvSpPr>
              <a:spLocks noChangeShapeType="1"/>
            </p:cNvSpPr>
            <p:nvPr/>
          </p:nvSpPr>
          <p:spPr bwMode="auto">
            <a:xfrm>
              <a:off x="2268416" y="3213589"/>
              <a:ext cx="115179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6" name="Line 15"/>
            <p:cNvSpPr>
              <a:spLocks noChangeShapeType="1"/>
            </p:cNvSpPr>
            <p:nvPr/>
          </p:nvSpPr>
          <p:spPr bwMode="auto">
            <a:xfrm>
              <a:off x="2268416" y="4221088"/>
              <a:ext cx="14478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7" name="Line 16"/>
            <p:cNvSpPr>
              <a:spLocks noChangeShapeType="1"/>
            </p:cNvSpPr>
            <p:nvPr/>
          </p:nvSpPr>
          <p:spPr bwMode="auto">
            <a:xfrm>
              <a:off x="2268416" y="3959470"/>
              <a:ext cx="14756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8" name="Line 17"/>
            <p:cNvSpPr>
              <a:spLocks noChangeShapeType="1"/>
            </p:cNvSpPr>
            <p:nvPr/>
          </p:nvSpPr>
          <p:spPr bwMode="auto">
            <a:xfrm flipH="1" flipV="1">
              <a:off x="2268416" y="3213589"/>
              <a:ext cx="0" cy="2196612"/>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9" name="Oval 18"/>
            <p:cNvSpPr>
              <a:spLocks noChangeArrowheads="1"/>
            </p:cNvSpPr>
            <p:nvPr/>
          </p:nvSpPr>
          <p:spPr bwMode="auto">
            <a:xfrm>
              <a:off x="3377712" y="2693378"/>
              <a:ext cx="575896" cy="1043354"/>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0" name="Line 19"/>
            <p:cNvSpPr>
              <a:spLocks noChangeShapeType="1"/>
            </p:cNvSpPr>
            <p:nvPr/>
          </p:nvSpPr>
          <p:spPr bwMode="auto">
            <a:xfrm>
              <a:off x="2151185" y="2160000"/>
              <a:ext cx="72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1" name="Line 20"/>
            <p:cNvSpPr>
              <a:spLocks noChangeShapeType="1"/>
            </p:cNvSpPr>
            <p:nvPr/>
          </p:nvSpPr>
          <p:spPr bwMode="auto">
            <a:xfrm>
              <a:off x="2268416" y="5399944"/>
              <a:ext cx="129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2" name="Line 21"/>
            <p:cNvSpPr>
              <a:spLocks noChangeShapeType="1"/>
            </p:cNvSpPr>
            <p:nvPr/>
          </p:nvSpPr>
          <p:spPr bwMode="auto">
            <a:xfrm>
              <a:off x="3528000" y="5949463"/>
              <a:ext cx="165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3" name="Line 22"/>
            <p:cNvSpPr>
              <a:spLocks noChangeShapeType="1"/>
            </p:cNvSpPr>
            <p:nvPr/>
          </p:nvSpPr>
          <p:spPr bwMode="auto">
            <a:xfrm flipH="1" flipV="1">
              <a:off x="3528000" y="5408736"/>
              <a:ext cx="0" cy="540727"/>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4" name="Line 23"/>
            <p:cNvSpPr>
              <a:spLocks noChangeShapeType="1"/>
            </p:cNvSpPr>
            <p:nvPr/>
          </p:nvSpPr>
          <p:spPr bwMode="auto">
            <a:xfrm flipH="1" flipV="1">
              <a:off x="5184000" y="5468817"/>
              <a:ext cx="0" cy="467458"/>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5" name="Line 24"/>
            <p:cNvSpPr>
              <a:spLocks noChangeShapeType="1"/>
            </p:cNvSpPr>
            <p:nvPr/>
          </p:nvSpPr>
          <p:spPr bwMode="auto">
            <a:xfrm>
              <a:off x="4860680" y="4104543"/>
              <a:ext cx="791307"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6" name="Line 25"/>
            <p:cNvSpPr>
              <a:spLocks noChangeShapeType="1"/>
            </p:cNvSpPr>
            <p:nvPr/>
          </p:nvSpPr>
          <p:spPr bwMode="auto">
            <a:xfrm>
              <a:off x="4860680" y="4535367"/>
              <a:ext cx="39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7" name="Line 26"/>
            <p:cNvSpPr>
              <a:spLocks noChangeShapeType="1"/>
            </p:cNvSpPr>
            <p:nvPr/>
          </p:nvSpPr>
          <p:spPr bwMode="auto">
            <a:xfrm>
              <a:off x="5471746" y="4652597"/>
              <a:ext cx="1802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8" name="Line 27"/>
            <p:cNvSpPr>
              <a:spLocks noChangeShapeType="1"/>
            </p:cNvSpPr>
            <p:nvPr/>
          </p:nvSpPr>
          <p:spPr bwMode="auto">
            <a:xfrm>
              <a:off x="5184000" y="5468817"/>
              <a:ext cx="18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9" name="Line 28"/>
            <p:cNvSpPr>
              <a:spLocks noChangeShapeType="1"/>
            </p:cNvSpPr>
            <p:nvPr/>
          </p:nvSpPr>
          <p:spPr bwMode="auto">
            <a:xfrm flipH="1" flipV="1">
              <a:off x="2880000" y="1944000"/>
              <a:ext cx="0" cy="21600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0" name="Line 29"/>
            <p:cNvSpPr>
              <a:spLocks noChangeShapeType="1"/>
            </p:cNvSpPr>
            <p:nvPr/>
          </p:nvSpPr>
          <p:spPr bwMode="auto">
            <a:xfrm>
              <a:off x="2880000" y="1944000"/>
              <a:ext cx="406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9" name="Line 15"/>
            <p:cNvSpPr>
              <a:spLocks noChangeShapeType="1"/>
            </p:cNvSpPr>
            <p:nvPr/>
          </p:nvSpPr>
          <p:spPr bwMode="auto">
            <a:xfrm>
              <a:off x="2267744" y="4581128"/>
              <a:ext cx="147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92" name="文字方塊 91"/>
          <p:cNvSpPr txBox="1"/>
          <p:nvPr/>
        </p:nvSpPr>
        <p:spPr>
          <a:xfrm>
            <a:off x="648000" y="5559623"/>
            <a:ext cx="1229824" cy="461665"/>
          </a:xfrm>
          <a:prstGeom prst="rect">
            <a:avLst/>
          </a:prstGeom>
          <a:noFill/>
        </p:spPr>
        <p:txBody>
          <a:bodyPr wrap="none" rtlCol="0">
            <a:spAutoFit/>
          </a:bodyPr>
          <a:lstStyle/>
          <a:p>
            <a:pPr marL="0"/>
            <a:r>
              <a:rPr lang="en-US" altLang="zh-TW" dirty="0">
                <a:latin typeface="+mn-lt"/>
              </a:rPr>
              <a:t>Fig. 4.19</a:t>
            </a:r>
            <a:endParaRPr lang="zh-TW" altLang="en-US"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42</a:t>
            </a:fld>
            <a:endParaRPr lang="zh-TW" altLang="zh-TW"/>
          </a:p>
        </p:txBody>
      </p:sp>
      <p:cxnSp>
        <p:nvCxnSpPr>
          <p:cNvPr id="52" name="肘形接點 51"/>
          <p:cNvCxnSpPr/>
          <p:nvPr/>
        </p:nvCxnSpPr>
        <p:spPr bwMode="auto">
          <a:xfrm>
            <a:off x="3784919" y="3709744"/>
            <a:ext cx="504000" cy="108000"/>
          </a:xfrm>
          <a:prstGeom prst="bentConnector2">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3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par>
                          <p:cTn id="30" fill="hold">
                            <p:stCondLst>
                              <p:cond delay="500"/>
                            </p:stCondLst>
                            <p:childTnLst>
                              <p:par>
                                <p:cTn id="31" presetID="21" presetClass="entr" presetSubtype="1" fill="hold" nodeType="after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heel(1)">
                                      <p:cBhvr>
                                        <p:cTn id="33" dur="20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Control Signals for R-Type Instructions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43</a:t>
            </a:fld>
            <a:endParaRPr lang="zh-TW" altLang="zh-TW"/>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80920" cy="45796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文字方塊 5"/>
          <p:cNvSpPr txBox="1"/>
          <p:nvPr/>
        </p:nvSpPr>
        <p:spPr>
          <a:xfrm>
            <a:off x="648000" y="5703639"/>
            <a:ext cx="1229824" cy="461665"/>
          </a:xfrm>
          <a:prstGeom prst="rect">
            <a:avLst/>
          </a:prstGeom>
          <a:noFill/>
        </p:spPr>
        <p:txBody>
          <a:bodyPr wrap="none" rtlCol="0">
            <a:spAutoFit/>
          </a:bodyPr>
          <a:lstStyle/>
          <a:p>
            <a:pPr marL="0"/>
            <a:r>
              <a:rPr lang="en-US" altLang="zh-TW" dirty="0">
                <a:latin typeface="+mn-lt"/>
              </a:rPr>
              <a:t>Fig. 4.22</a:t>
            </a:r>
            <a:endParaRPr lang="zh-TW" altLang="en-US" dirty="0">
              <a:latin typeface="+mn-lt"/>
            </a:endParaRPr>
          </a:p>
        </p:txBody>
      </p:sp>
      <p:sp>
        <p:nvSpPr>
          <p:cNvPr id="7" name="圓角矩形 6"/>
          <p:cNvSpPr/>
          <p:nvPr/>
        </p:nvSpPr>
        <p:spPr bwMode="auto">
          <a:xfrm>
            <a:off x="4283968" y="1412776"/>
            <a:ext cx="1008112" cy="4290863"/>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8" name="直線接點 7"/>
          <p:cNvCxnSpPr>
            <a:stCxn id="7" idx="1"/>
            <a:endCxn id="7" idx="3"/>
          </p:cNvCxnSpPr>
          <p:nvPr/>
        </p:nvCxnSpPr>
        <p:spPr bwMode="auto">
          <a:xfrm>
            <a:off x="4283968" y="3558208"/>
            <a:ext cx="100811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44124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48000" y="1557296"/>
            <a:ext cx="7740000" cy="45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4"/>
          <p:cNvSpPr>
            <a:spLocks noGrp="1" noChangeArrowheads="1"/>
          </p:cNvSpPr>
          <p:nvPr>
            <p:ph type="title"/>
          </p:nvPr>
        </p:nvSpPr>
        <p:spPr/>
        <p:txBody>
          <a:bodyPr/>
          <a:lstStyle/>
          <a:p>
            <a:pPr eaLnBrk="1" hangingPunct="1"/>
            <a:r>
              <a:rPr lang="en-AU" altLang="zh-TW" dirty="0">
                <a:ea typeface="新細明體" panose="02020500000000000000" pitchFamily="18" charset="-120"/>
              </a:rPr>
              <a:t>Control for Load Instruction</a:t>
            </a:r>
          </a:p>
        </p:txBody>
      </p:sp>
      <p:sp>
        <p:nvSpPr>
          <p:cNvPr id="4" name="文字方塊 3"/>
          <p:cNvSpPr txBox="1"/>
          <p:nvPr/>
        </p:nvSpPr>
        <p:spPr>
          <a:xfrm>
            <a:off x="648000" y="5559623"/>
            <a:ext cx="1229824" cy="461665"/>
          </a:xfrm>
          <a:prstGeom prst="rect">
            <a:avLst/>
          </a:prstGeom>
          <a:noFill/>
        </p:spPr>
        <p:txBody>
          <a:bodyPr wrap="none" rtlCol="0">
            <a:spAutoFit/>
          </a:bodyPr>
          <a:lstStyle/>
          <a:p>
            <a:pPr marL="0"/>
            <a:r>
              <a:rPr lang="en-US" altLang="zh-TW" dirty="0">
                <a:latin typeface="+mn-lt"/>
              </a:rPr>
              <a:t>Fig. 4.20</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44</a:t>
            </a:fld>
            <a:endParaRPr lang="zh-TW" altLang="zh-TW"/>
          </a:p>
        </p:txBody>
      </p:sp>
      <p:sp>
        <p:nvSpPr>
          <p:cNvPr id="7" name="Rectangle 6"/>
          <p:cNvSpPr>
            <a:spLocks noChangeArrowheads="1"/>
          </p:cNvSpPr>
          <p:nvPr/>
        </p:nvSpPr>
        <p:spPr bwMode="auto">
          <a:xfrm>
            <a:off x="1250400" y="3888000"/>
            <a:ext cx="864000" cy="904383"/>
          </a:xfrm>
          <a:prstGeom prst="rect">
            <a:avLst/>
          </a:pr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 name="AutoShape 7"/>
          <p:cNvSpPr>
            <a:spLocks noChangeArrowheads="1"/>
          </p:cNvSpPr>
          <p:nvPr/>
        </p:nvSpPr>
        <p:spPr bwMode="auto">
          <a:xfrm rot="-5400000">
            <a:off x="1516596" y="1947900"/>
            <a:ext cx="792088" cy="441920"/>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9" name="Line 8"/>
          <p:cNvSpPr>
            <a:spLocks noChangeShapeType="1"/>
          </p:cNvSpPr>
          <p:nvPr/>
        </p:nvSpPr>
        <p:spPr bwMode="auto">
          <a:xfrm>
            <a:off x="1043632" y="4005629"/>
            <a:ext cx="21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0" name="Line 9"/>
          <p:cNvSpPr>
            <a:spLocks noChangeShapeType="1"/>
          </p:cNvSpPr>
          <p:nvPr/>
        </p:nvSpPr>
        <p:spPr bwMode="auto">
          <a:xfrm flipH="1" flipV="1">
            <a:off x="1116000" y="1871999"/>
            <a:ext cx="0" cy="212400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1" name="Line 10"/>
          <p:cNvSpPr>
            <a:spLocks noChangeShapeType="1"/>
          </p:cNvSpPr>
          <p:nvPr/>
        </p:nvSpPr>
        <p:spPr bwMode="auto">
          <a:xfrm>
            <a:off x="1115680" y="1908000"/>
            <a:ext cx="57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2" name="Line 11"/>
          <p:cNvSpPr>
            <a:spLocks noChangeShapeType="1"/>
          </p:cNvSpPr>
          <p:nvPr/>
        </p:nvSpPr>
        <p:spPr bwMode="auto">
          <a:xfrm>
            <a:off x="1439680" y="2412000"/>
            <a:ext cx="252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3" name="Line 12"/>
          <p:cNvSpPr>
            <a:spLocks noChangeShapeType="1"/>
          </p:cNvSpPr>
          <p:nvPr/>
        </p:nvSpPr>
        <p:spPr bwMode="auto">
          <a:xfrm>
            <a:off x="2133600" y="4413738"/>
            <a:ext cx="144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14" name="Group 41"/>
          <p:cNvGrpSpPr>
            <a:grpSpLocks/>
          </p:cNvGrpSpPr>
          <p:nvPr/>
        </p:nvGrpSpPr>
        <p:grpSpPr bwMode="auto">
          <a:xfrm>
            <a:off x="3894993" y="3285393"/>
            <a:ext cx="2154116" cy="2735874"/>
            <a:chOff x="2658" y="2062"/>
            <a:chExt cx="1470" cy="1867"/>
          </a:xfrm>
        </p:grpSpPr>
        <p:sp>
          <p:nvSpPr>
            <p:cNvPr id="15" name="Line 30"/>
            <p:cNvSpPr>
              <a:spLocks noChangeShapeType="1"/>
            </p:cNvSpPr>
            <p:nvPr/>
          </p:nvSpPr>
          <p:spPr bwMode="auto">
            <a:xfrm>
              <a:off x="2678" y="2080"/>
              <a:ext cx="73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6" name="Line 31"/>
            <p:cNvSpPr>
              <a:spLocks noChangeShapeType="1"/>
            </p:cNvSpPr>
            <p:nvPr/>
          </p:nvSpPr>
          <p:spPr bwMode="auto">
            <a:xfrm flipH="1" flipV="1">
              <a:off x="3415" y="2062"/>
              <a:ext cx="0" cy="186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7" name="Line 32"/>
            <p:cNvSpPr>
              <a:spLocks noChangeShapeType="1"/>
            </p:cNvSpPr>
            <p:nvPr/>
          </p:nvSpPr>
          <p:spPr bwMode="auto">
            <a:xfrm>
              <a:off x="3415" y="3923"/>
              <a:ext cx="442"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8" name="Line 33"/>
            <p:cNvSpPr>
              <a:spLocks noChangeShapeType="1"/>
            </p:cNvSpPr>
            <p:nvPr/>
          </p:nvSpPr>
          <p:spPr bwMode="auto">
            <a:xfrm flipV="1">
              <a:off x="3857" y="3732"/>
              <a:ext cx="0" cy="19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9" name="Oval 34"/>
            <p:cNvSpPr>
              <a:spLocks noChangeArrowheads="1"/>
            </p:cNvSpPr>
            <p:nvPr/>
          </p:nvSpPr>
          <p:spPr bwMode="auto">
            <a:xfrm>
              <a:off x="3661" y="3345"/>
              <a:ext cx="369" cy="387"/>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0" name="Line 35"/>
            <p:cNvSpPr>
              <a:spLocks noChangeShapeType="1"/>
            </p:cNvSpPr>
            <p:nvPr/>
          </p:nvSpPr>
          <p:spPr bwMode="auto">
            <a:xfrm flipH="1" flipV="1">
              <a:off x="4127" y="3045"/>
              <a:ext cx="0" cy="51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1" name="Line 36"/>
            <p:cNvSpPr>
              <a:spLocks noChangeShapeType="1"/>
            </p:cNvSpPr>
            <p:nvPr/>
          </p:nvSpPr>
          <p:spPr bwMode="auto">
            <a:xfrm flipH="1" flipV="1">
              <a:off x="3661" y="2258"/>
              <a:ext cx="0" cy="59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2" name="Line 37"/>
            <p:cNvSpPr>
              <a:spLocks noChangeShapeType="1"/>
            </p:cNvSpPr>
            <p:nvPr/>
          </p:nvSpPr>
          <p:spPr bwMode="auto">
            <a:xfrm>
              <a:off x="2658" y="2258"/>
              <a:ext cx="100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3" name="AutoShape 38"/>
            <p:cNvSpPr>
              <a:spLocks noChangeArrowheads="1"/>
            </p:cNvSpPr>
            <p:nvPr/>
          </p:nvSpPr>
          <p:spPr bwMode="auto">
            <a:xfrm>
              <a:off x="3587" y="2857"/>
              <a:ext cx="147" cy="344"/>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4" name="Line 39"/>
            <p:cNvSpPr>
              <a:spLocks noChangeShapeType="1"/>
            </p:cNvSpPr>
            <p:nvPr/>
          </p:nvSpPr>
          <p:spPr bwMode="auto">
            <a:xfrm>
              <a:off x="4054" y="3552"/>
              <a:ext cx="74"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25" name="Group 48"/>
          <p:cNvGrpSpPr>
            <a:grpSpLocks/>
          </p:cNvGrpSpPr>
          <p:nvPr/>
        </p:nvGrpSpPr>
        <p:grpSpPr bwMode="auto">
          <a:xfrm>
            <a:off x="5652128" y="3993175"/>
            <a:ext cx="2252299" cy="844062"/>
            <a:chOff x="4055" y="2545"/>
            <a:chExt cx="1537" cy="576"/>
          </a:xfrm>
        </p:grpSpPr>
        <p:sp>
          <p:nvSpPr>
            <p:cNvPr id="26" name="AutoShape 40"/>
            <p:cNvSpPr>
              <a:spLocks noChangeArrowheads="1"/>
            </p:cNvSpPr>
            <p:nvPr/>
          </p:nvSpPr>
          <p:spPr bwMode="auto">
            <a:xfrm rot="16200000">
              <a:off x="4038" y="2562"/>
              <a:ext cx="576" cy="541"/>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00B0F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7" name="Line 41"/>
            <p:cNvSpPr>
              <a:spLocks noChangeShapeType="1"/>
            </p:cNvSpPr>
            <p:nvPr/>
          </p:nvSpPr>
          <p:spPr bwMode="auto">
            <a:xfrm>
              <a:off x="4585" y="2897"/>
              <a:ext cx="1007" cy="0"/>
            </a:xfrm>
            <a:prstGeom prst="line">
              <a:avLst/>
            </a:prstGeom>
            <a:noFill/>
            <a:ln w="38100">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1" name="群組 30"/>
          <p:cNvGrpSpPr/>
          <p:nvPr/>
        </p:nvGrpSpPr>
        <p:grpSpPr>
          <a:xfrm>
            <a:off x="648000" y="1556791"/>
            <a:ext cx="6696312" cy="2448001"/>
            <a:chOff x="648000" y="1556791"/>
            <a:chExt cx="6696312" cy="2448001"/>
          </a:xfrm>
        </p:grpSpPr>
        <p:sp>
          <p:nvSpPr>
            <p:cNvPr id="32" name="Line 45"/>
            <p:cNvSpPr>
              <a:spLocks noChangeShapeType="1"/>
            </p:cNvSpPr>
            <p:nvPr/>
          </p:nvSpPr>
          <p:spPr bwMode="auto">
            <a:xfrm flipH="1" flipV="1">
              <a:off x="7344000" y="1556791"/>
              <a:ext cx="0" cy="576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3" name="Line 46"/>
            <p:cNvSpPr>
              <a:spLocks noChangeShapeType="1"/>
            </p:cNvSpPr>
            <p:nvPr/>
          </p:nvSpPr>
          <p:spPr bwMode="auto">
            <a:xfrm>
              <a:off x="648312" y="1556792"/>
              <a:ext cx="669600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 name="Line 47"/>
            <p:cNvSpPr>
              <a:spLocks noChangeShapeType="1"/>
            </p:cNvSpPr>
            <p:nvPr/>
          </p:nvSpPr>
          <p:spPr bwMode="auto">
            <a:xfrm flipH="1" flipV="1">
              <a:off x="648000" y="1556792"/>
              <a:ext cx="0" cy="2448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 name="Group 57"/>
          <p:cNvGrpSpPr>
            <a:grpSpLocks/>
          </p:cNvGrpSpPr>
          <p:nvPr/>
        </p:nvGrpSpPr>
        <p:grpSpPr bwMode="auto">
          <a:xfrm>
            <a:off x="3964632" y="3212975"/>
            <a:ext cx="4170483" cy="1699846"/>
            <a:chOff x="2652" y="2064"/>
            <a:chExt cx="2846" cy="1160"/>
          </a:xfrm>
        </p:grpSpPr>
        <p:sp>
          <p:nvSpPr>
            <p:cNvPr id="36" name="AutoShape 49"/>
            <p:cNvSpPr>
              <a:spLocks noChangeArrowheads="1"/>
            </p:cNvSpPr>
            <p:nvPr/>
          </p:nvSpPr>
          <p:spPr bwMode="auto">
            <a:xfrm>
              <a:off x="5351" y="2880"/>
              <a:ext cx="147" cy="344"/>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 name="Line 50"/>
            <p:cNvSpPr>
              <a:spLocks noChangeShapeType="1"/>
            </p:cNvSpPr>
            <p:nvPr/>
          </p:nvSpPr>
          <p:spPr bwMode="auto">
            <a:xfrm>
              <a:off x="2652" y="2064"/>
              <a:ext cx="2776"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8" name="Line 51"/>
            <p:cNvSpPr>
              <a:spLocks noChangeShapeType="1"/>
            </p:cNvSpPr>
            <p:nvPr/>
          </p:nvSpPr>
          <p:spPr bwMode="auto">
            <a:xfrm flipH="1" flipV="1">
              <a:off x="5425" y="2064"/>
              <a:ext cx="0" cy="81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9" name="群組 38"/>
          <p:cNvGrpSpPr/>
          <p:nvPr/>
        </p:nvGrpSpPr>
        <p:grpSpPr>
          <a:xfrm>
            <a:off x="3923928" y="1846940"/>
            <a:ext cx="3271667" cy="2426123"/>
            <a:chOff x="3923928" y="1846940"/>
            <a:chExt cx="3271667" cy="2426123"/>
          </a:xfrm>
        </p:grpSpPr>
        <p:cxnSp>
          <p:nvCxnSpPr>
            <p:cNvPr id="40" name="直線接點 39"/>
            <p:cNvCxnSpPr/>
            <p:nvPr/>
          </p:nvCxnSpPr>
          <p:spPr bwMode="auto">
            <a:xfrm>
              <a:off x="3923928" y="2924944"/>
              <a:ext cx="2376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a:off x="6300192" y="2780928"/>
              <a:ext cx="0" cy="144016"/>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直線接點 41"/>
            <p:cNvCxnSpPr/>
            <p:nvPr/>
          </p:nvCxnSpPr>
          <p:spPr bwMode="auto">
            <a:xfrm>
              <a:off x="6299928" y="2780928"/>
              <a:ext cx="36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直線接點 42"/>
            <p:cNvCxnSpPr/>
            <p:nvPr/>
          </p:nvCxnSpPr>
          <p:spPr bwMode="auto">
            <a:xfrm flipV="1">
              <a:off x="6552000" y="2924944"/>
              <a:ext cx="0" cy="134811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直線接點 43"/>
            <p:cNvCxnSpPr/>
            <p:nvPr/>
          </p:nvCxnSpPr>
          <p:spPr bwMode="auto">
            <a:xfrm>
              <a:off x="6552232" y="2924944"/>
              <a:ext cx="108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直線接點 44"/>
            <p:cNvCxnSpPr/>
            <p:nvPr/>
          </p:nvCxnSpPr>
          <p:spPr bwMode="auto">
            <a:xfrm flipV="1">
              <a:off x="7056000" y="2484008"/>
              <a:ext cx="0" cy="36892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AutoShape 49"/>
            <p:cNvSpPr>
              <a:spLocks noChangeArrowheads="1"/>
            </p:cNvSpPr>
            <p:nvPr/>
          </p:nvSpPr>
          <p:spPr bwMode="auto">
            <a:xfrm>
              <a:off x="6980184" y="1846940"/>
              <a:ext cx="215411" cy="648000"/>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7" name="流程圖: 延遲 46"/>
            <p:cNvSpPr/>
            <p:nvPr/>
          </p:nvSpPr>
          <p:spPr bwMode="auto">
            <a:xfrm>
              <a:off x="6659928" y="2668472"/>
              <a:ext cx="320256" cy="328480"/>
            </a:xfrm>
            <a:prstGeom prst="flowChartDelay">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sp>
        <p:nvSpPr>
          <p:cNvPr id="48" name="Rectangle 6"/>
          <p:cNvSpPr>
            <a:spLocks noChangeArrowheads="1"/>
          </p:cNvSpPr>
          <p:nvPr/>
        </p:nvSpPr>
        <p:spPr bwMode="auto">
          <a:xfrm>
            <a:off x="814433" y="3717238"/>
            <a:ext cx="252046" cy="612531"/>
          </a:xfrm>
          <a:prstGeom prst="rect">
            <a:avLst/>
          </a:prstGeom>
          <a:noFill/>
          <a:ln w="38100">
            <a:solidFill>
              <a:srgbClr val="FFC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49" name="群組 48"/>
          <p:cNvGrpSpPr/>
          <p:nvPr/>
        </p:nvGrpSpPr>
        <p:grpSpPr>
          <a:xfrm>
            <a:off x="3384717" y="4703442"/>
            <a:ext cx="4863611" cy="1389185"/>
            <a:chOff x="3384717" y="4703442"/>
            <a:chExt cx="4863611" cy="1389185"/>
          </a:xfrm>
        </p:grpSpPr>
        <p:sp>
          <p:nvSpPr>
            <p:cNvPr id="50" name="Line 52"/>
            <p:cNvSpPr>
              <a:spLocks noChangeShapeType="1"/>
            </p:cNvSpPr>
            <p:nvPr/>
          </p:nvSpPr>
          <p:spPr bwMode="auto">
            <a:xfrm>
              <a:off x="3384717" y="6092627"/>
              <a:ext cx="486068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1" name="Line 53"/>
            <p:cNvSpPr>
              <a:spLocks noChangeShapeType="1"/>
            </p:cNvSpPr>
            <p:nvPr/>
          </p:nvSpPr>
          <p:spPr bwMode="auto">
            <a:xfrm flipH="1" flipV="1">
              <a:off x="8248328" y="4703442"/>
              <a:ext cx="0" cy="136867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2" name="Line 54"/>
            <p:cNvSpPr>
              <a:spLocks noChangeShapeType="1"/>
            </p:cNvSpPr>
            <p:nvPr/>
          </p:nvSpPr>
          <p:spPr bwMode="auto">
            <a:xfrm flipH="1" flipV="1">
              <a:off x="3384717" y="4860238"/>
              <a:ext cx="0" cy="1223596"/>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3" name="Line 55"/>
            <p:cNvSpPr>
              <a:spLocks noChangeShapeType="1"/>
            </p:cNvSpPr>
            <p:nvPr/>
          </p:nvSpPr>
          <p:spPr bwMode="auto">
            <a:xfrm>
              <a:off x="3384717" y="4869031"/>
              <a:ext cx="32385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54" name="群組 53"/>
          <p:cNvGrpSpPr/>
          <p:nvPr/>
        </p:nvGrpSpPr>
        <p:grpSpPr>
          <a:xfrm>
            <a:off x="2151185" y="1944000"/>
            <a:ext cx="4796815" cy="4005463"/>
            <a:chOff x="2151185" y="1944000"/>
            <a:chExt cx="4796815" cy="4005463"/>
          </a:xfrm>
        </p:grpSpPr>
        <p:sp>
          <p:nvSpPr>
            <p:cNvPr id="55" name="Rectangle 13"/>
            <p:cNvSpPr>
              <a:spLocks noChangeArrowheads="1"/>
            </p:cNvSpPr>
            <p:nvPr/>
          </p:nvSpPr>
          <p:spPr bwMode="auto">
            <a:xfrm>
              <a:off x="3742592" y="3820259"/>
              <a:ext cx="1116623" cy="1186962"/>
            </a:xfrm>
            <a:prstGeom prst="rect">
              <a:avLst/>
            </a:prstGeom>
            <a:noFill/>
            <a:ln w="38100">
              <a:solidFill>
                <a:srgbClr val="0000FF"/>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6" name="Line 14"/>
            <p:cNvSpPr>
              <a:spLocks noChangeShapeType="1"/>
            </p:cNvSpPr>
            <p:nvPr/>
          </p:nvSpPr>
          <p:spPr bwMode="auto">
            <a:xfrm>
              <a:off x="2268416" y="3213589"/>
              <a:ext cx="115179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7" name="Line 15"/>
            <p:cNvSpPr>
              <a:spLocks noChangeShapeType="1"/>
            </p:cNvSpPr>
            <p:nvPr/>
          </p:nvSpPr>
          <p:spPr bwMode="auto">
            <a:xfrm>
              <a:off x="2268416" y="4221088"/>
              <a:ext cx="14478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8" name="Line 16"/>
            <p:cNvSpPr>
              <a:spLocks noChangeShapeType="1"/>
            </p:cNvSpPr>
            <p:nvPr/>
          </p:nvSpPr>
          <p:spPr bwMode="auto">
            <a:xfrm>
              <a:off x="2268416" y="3959470"/>
              <a:ext cx="14756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9" name="Line 17"/>
            <p:cNvSpPr>
              <a:spLocks noChangeShapeType="1"/>
            </p:cNvSpPr>
            <p:nvPr/>
          </p:nvSpPr>
          <p:spPr bwMode="auto">
            <a:xfrm flipH="1" flipV="1">
              <a:off x="2268416" y="3213589"/>
              <a:ext cx="0" cy="2196612"/>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0" name="Oval 18"/>
            <p:cNvSpPr>
              <a:spLocks noChangeArrowheads="1"/>
            </p:cNvSpPr>
            <p:nvPr/>
          </p:nvSpPr>
          <p:spPr bwMode="auto">
            <a:xfrm>
              <a:off x="3377712" y="2693378"/>
              <a:ext cx="575896" cy="1043354"/>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1" name="Line 19"/>
            <p:cNvSpPr>
              <a:spLocks noChangeShapeType="1"/>
            </p:cNvSpPr>
            <p:nvPr/>
          </p:nvSpPr>
          <p:spPr bwMode="auto">
            <a:xfrm>
              <a:off x="2151185" y="2160000"/>
              <a:ext cx="72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2" name="Line 20"/>
            <p:cNvSpPr>
              <a:spLocks noChangeShapeType="1"/>
            </p:cNvSpPr>
            <p:nvPr/>
          </p:nvSpPr>
          <p:spPr bwMode="auto">
            <a:xfrm>
              <a:off x="2268416" y="5399944"/>
              <a:ext cx="280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3" name="Line 21"/>
            <p:cNvSpPr>
              <a:spLocks noChangeShapeType="1"/>
            </p:cNvSpPr>
            <p:nvPr/>
          </p:nvSpPr>
          <p:spPr bwMode="auto">
            <a:xfrm>
              <a:off x="3528000" y="5949463"/>
              <a:ext cx="165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4" name="Line 22"/>
            <p:cNvSpPr>
              <a:spLocks noChangeShapeType="1"/>
            </p:cNvSpPr>
            <p:nvPr/>
          </p:nvSpPr>
          <p:spPr bwMode="auto">
            <a:xfrm flipH="1" flipV="1">
              <a:off x="3528000" y="5408736"/>
              <a:ext cx="0" cy="540727"/>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5" name="Line 23"/>
            <p:cNvSpPr>
              <a:spLocks noChangeShapeType="1"/>
            </p:cNvSpPr>
            <p:nvPr/>
          </p:nvSpPr>
          <p:spPr bwMode="auto">
            <a:xfrm flipH="1" flipV="1">
              <a:off x="5184000" y="5468817"/>
              <a:ext cx="0" cy="467458"/>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6" name="Line 24"/>
            <p:cNvSpPr>
              <a:spLocks noChangeShapeType="1"/>
            </p:cNvSpPr>
            <p:nvPr/>
          </p:nvSpPr>
          <p:spPr bwMode="auto">
            <a:xfrm>
              <a:off x="4860680" y="4104543"/>
              <a:ext cx="791307"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8" name="Line 26"/>
            <p:cNvSpPr>
              <a:spLocks noChangeShapeType="1"/>
            </p:cNvSpPr>
            <p:nvPr/>
          </p:nvSpPr>
          <p:spPr bwMode="auto">
            <a:xfrm>
              <a:off x="5471746" y="4652597"/>
              <a:ext cx="1802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9" name="Line 27"/>
            <p:cNvSpPr>
              <a:spLocks noChangeShapeType="1"/>
            </p:cNvSpPr>
            <p:nvPr/>
          </p:nvSpPr>
          <p:spPr bwMode="auto">
            <a:xfrm>
              <a:off x="5184000" y="5468817"/>
              <a:ext cx="18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0" name="Line 28"/>
            <p:cNvSpPr>
              <a:spLocks noChangeShapeType="1"/>
            </p:cNvSpPr>
            <p:nvPr/>
          </p:nvSpPr>
          <p:spPr bwMode="auto">
            <a:xfrm flipH="1" flipV="1">
              <a:off x="2880000" y="1944000"/>
              <a:ext cx="0" cy="21600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1" name="Line 29"/>
            <p:cNvSpPr>
              <a:spLocks noChangeShapeType="1"/>
            </p:cNvSpPr>
            <p:nvPr/>
          </p:nvSpPr>
          <p:spPr bwMode="auto">
            <a:xfrm>
              <a:off x="2880000" y="1944000"/>
              <a:ext cx="406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2" name="Line 15"/>
            <p:cNvSpPr>
              <a:spLocks noChangeShapeType="1"/>
            </p:cNvSpPr>
            <p:nvPr/>
          </p:nvSpPr>
          <p:spPr bwMode="auto">
            <a:xfrm>
              <a:off x="2267744" y="4581128"/>
              <a:ext cx="147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cxnSp>
        <p:nvCxnSpPr>
          <p:cNvPr id="74" name="肘形接點 73"/>
          <p:cNvCxnSpPr/>
          <p:nvPr/>
        </p:nvCxnSpPr>
        <p:spPr bwMode="auto">
          <a:xfrm>
            <a:off x="3784919" y="3709744"/>
            <a:ext cx="504000" cy="108000"/>
          </a:xfrm>
          <a:prstGeom prst="bentConnector2">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5" name="肘形接點 74"/>
          <p:cNvCxnSpPr/>
          <p:nvPr/>
        </p:nvCxnSpPr>
        <p:spPr bwMode="auto">
          <a:xfrm rot="5400000" flipH="1" flipV="1">
            <a:off x="4878072" y="5040000"/>
            <a:ext cx="540000" cy="144000"/>
          </a:xfrm>
          <a:prstGeom prst="bentConnector2">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3" name="群組 2"/>
          <p:cNvGrpSpPr/>
          <p:nvPr/>
        </p:nvGrpSpPr>
        <p:grpSpPr>
          <a:xfrm>
            <a:off x="3923928" y="3068960"/>
            <a:ext cx="4464496" cy="2412296"/>
            <a:chOff x="3923928" y="3068960"/>
            <a:chExt cx="4464496" cy="2412296"/>
          </a:xfrm>
        </p:grpSpPr>
        <p:sp>
          <p:nvSpPr>
            <p:cNvPr id="76" name="Line 50"/>
            <p:cNvSpPr>
              <a:spLocks noChangeShapeType="1"/>
            </p:cNvSpPr>
            <p:nvPr/>
          </p:nvSpPr>
          <p:spPr bwMode="auto">
            <a:xfrm>
              <a:off x="3923928" y="3068960"/>
              <a:ext cx="446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7" name="Line 51"/>
            <p:cNvSpPr>
              <a:spLocks noChangeShapeType="1"/>
            </p:cNvSpPr>
            <p:nvPr/>
          </p:nvSpPr>
          <p:spPr bwMode="auto">
            <a:xfrm flipH="1" flipV="1">
              <a:off x="8388424" y="3068960"/>
              <a:ext cx="0" cy="2412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8" name="Line 50"/>
            <p:cNvSpPr>
              <a:spLocks noChangeShapeType="1"/>
            </p:cNvSpPr>
            <p:nvPr/>
          </p:nvSpPr>
          <p:spPr bwMode="auto">
            <a:xfrm>
              <a:off x="7164288" y="5473606"/>
              <a:ext cx="122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9" name="Line 51"/>
            <p:cNvSpPr>
              <a:spLocks noChangeShapeType="1"/>
            </p:cNvSpPr>
            <p:nvPr/>
          </p:nvSpPr>
          <p:spPr bwMode="auto">
            <a:xfrm flipH="1" flipV="1">
              <a:off x="7164288" y="5301256"/>
              <a:ext cx="0" cy="18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80" name="Line 53"/>
          <p:cNvSpPr>
            <a:spLocks noChangeShapeType="1"/>
          </p:cNvSpPr>
          <p:nvPr/>
        </p:nvSpPr>
        <p:spPr bwMode="auto">
          <a:xfrm flipH="1" flipV="1">
            <a:off x="7919703" y="4508991"/>
            <a:ext cx="325693" cy="186802"/>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Tree>
    <p:extLst>
      <p:ext uri="{BB962C8B-B14F-4D97-AF65-F5344CB8AC3E}">
        <p14:creationId xmlns:p14="http://schemas.microsoft.com/office/powerpoint/2010/main" val="332668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par>
                                <p:cTn id="15" presetID="2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500"/>
                                        <p:tgtEl>
                                          <p:spTgt spid="74"/>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wipe(up)">
                                      <p:cBhvr>
                                        <p:cTn id="39" dur="500"/>
                                        <p:tgtEl>
                                          <p:spTgt spid="80"/>
                                        </p:tgtEl>
                                      </p:cBhvr>
                                    </p:animEffect>
                                  </p:childTnLst>
                                </p:cTn>
                              </p:par>
                            </p:childTnLst>
                          </p:cTn>
                        </p:par>
                        <p:par>
                          <p:cTn id="40" fill="hold">
                            <p:stCondLst>
                              <p:cond delay="1000"/>
                            </p:stCondLst>
                            <p:childTnLst>
                              <p:par>
                                <p:cTn id="41" presetID="21" presetClass="entr" presetSubtype="1" fill="hold"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heel(1)">
                                      <p:cBhvr>
                                        <p:cTn id="43" dur="20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8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Control Signals for Load Instructions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45</a:t>
            </a:fld>
            <a:endParaRPr lang="zh-TW" altLang="zh-TW"/>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80920" cy="45796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文字方塊 5"/>
          <p:cNvSpPr txBox="1"/>
          <p:nvPr/>
        </p:nvSpPr>
        <p:spPr>
          <a:xfrm>
            <a:off x="648000" y="5703639"/>
            <a:ext cx="1229824" cy="461665"/>
          </a:xfrm>
          <a:prstGeom prst="rect">
            <a:avLst/>
          </a:prstGeom>
          <a:noFill/>
        </p:spPr>
        <p:txBody>
          <a:bodyPr wrap="none" rtlCol="0">
            <a:spAutoFit/>
          </a:bodyPr>
          <a:lstStyle/>
          <a:p>
            <a:pPr marL="0"/>
            <a:r>
              <a:rPr lang="en-US" altLang="zh-TW" dirty="0">
                <a:latin typeface="+mn-lt"/>
              </a:rPr>
              <a:t>Fig. 4.22</a:t>
            </a:r>
            <a:endParaRPr lang="zh-TW" altLang="en-US" dirty="0">
              <a:latin typeface="+mn-lt"/>
            </a:endParaRPr>
          </a:p>
        </p:txBody>
      </p:sp>
      <p:sp>
        <p:nvSpPr>
          <p:cNvPr id="7" name="圓角矩形 6"/>
          <p:cNvSpPr/>
          <p:nvPr/>
        </p:nvSpPr>
        <p:spPr bwMode="auto">
          <a:xfrm>
            <a:off x="5508104" y="1412776"/>
            <a:ext cx="1008112" cy="4290863"/>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8" name="直線接點 7"/>
          <p:cNvCxnSpPr>
            <a:stCxn id="7" idx="1"/>
            <a:endCxn id="7" idx="3"/>
          </p:cNvCxnSpPr>
          <p:nvPr/>
        </p:nvCxnSpPr>
        <p:spPr bwMode="auto">
          <a:xfrm>
            <a:off x="5508104" y="3558208"/>
            <a:ext cx="1008112"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45325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47689" y="1561103"/>
            <a:ext cx="7740000" cy="45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p:txBody>
          <a:bodyPr/>
          <a:lstStyle/>
          <a:p>
            <a:pPr eaLnBrk="1" hangingPunct="1"/>
            <a:r>
              <a:rPr lang="en-AU" altLang="zh-TW" dirty="0">
                <a:ea typeface="新細明體" panose="02020500000000000000" pitchFamily="18" charset="-120"/>
              </a:rPr>
              <a:t>Control for Branch Instruction</a:t>
            </a:r>
          </a:p>
        </p:txBody>
      </p:sp>
      <p:sp>
        <p:nvSpPr>
          <p:cNvPr id="4" name="文字方塊 3"/>
          <p:cNvSpPr txBox="1"/>
          <p:nvPr/>
        </p:nvSpPr>
        <p:spPr>
          <a:xfrm>
            <a:off x="648000" y="5559623"/>
            <a:ext cx="1229824" cy="461665"/>
          </a:xfrm>
          <a:prstGeom prst="rect">
            <a:avLst/>
          </a:prstGeom>
          <a:noFill/>
        </p:spPr>
        <p:txBody>
          <a:bodyPr wrap="none" rtlCol="0">
            <a:spAutoFit/>
          </a:bodyPr>
          <a:lstStyle/>
          <a:p>
            <a:pPr marL="0"/>
            <a:r>
              <a:rPr lang="en-US" altLang="zh-TW" dirty="0">
                <a:latin typeface="+mn-lt"/>
              </a:rPr>
              <a:t>Fig. 4.21</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46</a:t>
            </a:fld>
            <a:endParaRPr lang="zh-TW" altLang="zh-TW"/>
          </a:p>
        </p:txBody>
      </p:sp>
      <p:sp>
        <p:nvSpPr>
          <p:cNvPr id="7" name="Rectangle 6"/>
          <p:cNvSpPr>
            <a:spLocks noChangeArrowheads="1"/>
          </p:cNvSpPr>
          <p:nvPr/>
        </p:nvSpPr>
        <p:spPr bwMode="auto">
          <a:xfrm>
            <a:off x="1250400" y="3888000"/>
            <a:ext cx="864000" cy="904383"/>
          </a:xfrm>
          <a:prstGeom prst="rect">
            <a:avLst/>
          </a:pr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 name="AutoShape 7"/>
          <p:cNvSpPr>
            <a:spLocks noChangeArrowheads="1"/>
          </p:cNvSpPr>
          <p:nvPr/>
        </p:nvSpPr>
        <p:spPr bwMode="auto">
          <a:xfrm rot="-5400000">
            <a:off x="1516596" y="1947900"/>
            <a:ext cx="792088" cy="441920"/>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9" name="Line 8"/>
          <p:cNvSpPr>
            <a:spLocks noChangeShapeType="1"/>
          </p:cNvSpPr>
          <p:nvPr/>
        </p:nvSpPr>
        <p:spPr bwMode="auto">
          <a:xfrm>
            <a:off x="1043632" y="4005629"/>
            <a:ext cx="21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0" name="Line 9"/>
          <p:cNvSpPr>
            <a:spLocks noChangeShapeType="1"/>
          </p:cNvSpPr>
          <p:nvPr/>
        </p:nvSpPr>
        <p:spPr bwMode="auto">
          <a:xfrm flipH="1" flipV="1">
            <a:off x="1116000" y="1871999"/>
            <a:ext cx="0" cy="212400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1" name="Line 10"/>
          <p:cNvSpPr>
            <a:spLocks noChangeShapeType="1"/>
          </p:cNvSpPr>
          <p:nvPr/>
        </p:nvSpPr>
        <p:spPr bwMode="auto">
          <a:xfrm>
            <a:off x="1115680" y="1908000"/>
            <a:ext cx="57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2" name="Line 11"/>
          <p:cNvSpPr>
            <a:spLocks noChangeShapeType="1"/>
          </p:cNvSpPr>
          <p:nvPr/>
        </p:nvSpPr>
        <p:spPr bwMode="auto">
          <a:xfrm>
            <a:off x="1439680" y="2412000"/>
            <a:ext cx="252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3" name="Line 12"/>
          <p:cNvSpPr>
            <a:spLocks noChangeShapeType="1"/>
          </p:cNvSpPr>
          <p:nvPr/>
        </p:nvSpPr>
        <p:spPr bwMode="auto">
          <a:xfrm>
            <a:off x="2133600" y="4413738"/>
            <a:ext cx="144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14" name="Group 41"/>
          <p:cNvGrpSpPr>
            <a:grpSpLocks/>
          </p:cNvGrpSpPr>
          <p:nvPr/>
        </p:nvGrpSpPr>
        <p:grpSpPr bwMode="auto">
          <a:xfrm>
            <a:off x="3894993" y="3285393"/>
            <a:ext cx="2154116" cy="2735874"/>
            <a:chOff x="2658" y="2062"/>
            <a:chExt cx="1470" cy="1867"/>
          </a:xfrm>
        </p:grpSpPr>
        <p:sp>
          <p:nvSpPr>
            <p:cNvPr id="15" name="Line 30"/>
            <p:cNvSpPr>
              <a:spLocks noChangeShapeType="1"/>
            </p:cNvSpPr>
            <p:nvPr/>
          </p:nvSpPr>
          <p:spPr bwMode="auto">
            <a:xfrm>
              <a:off x="2678" y="2080"/>
              <a:ext cx="73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6" name="Line 31"/>
            <p:cNvSpPr>
              <a:spLocks noChangeShapeType="1"/>
            </p:cNvSpPr>
            <p:nvPr/>
          </p:nvSpPr>
          <p:spPr bwMode="auto">
            <a:xfrm flipH="1" flipV="1">
              <a:off x="3415" y="2062"/>
              <a:ext cx="0" cy="186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7" name="Line 32"/>
            <p:cNvSpPr>
              <a:spLocks noChangeShapeType="1"/>
            </p:cNvSpPr>
            <p:nvPr/>
          </p:nvSpPr>
          <p:spPr bwMode="auto">
            <a:xfrm>
              <a:off x="3415" y="3923"/>
              <a:ext cx="442"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8" name="Line 33"/>
            <p:cNvSpPr>
              <a:spLocks noChangeShapeType="1"/>
            </p:cNvSpPr>
            <p:nvPr/>
          </p:nvSpPr>
          <p:spPr bwMode="auto">
            <a:xfrm flipV="1">
              <a:off x="3857" y="3732"/>
              <a:ext cx="0" cy="19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9" name="Oval 34"/>
            <p:cNvSpPr>
              <a:spLocks noChangeArrowheads="1"/>
            </p:cNvSpPr>
            <p:nvPr/>
          </p:nvSpPr>
          <p:spPr bwMode="auto">
            <a:xfrm>
              <a:off x="3661" y="3345"/>
              <a:ext cx="369" cy="387"/>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0" name="Line 35"/>
            <p:cNvSpPr>
              <a:spLocks noChangeShapeType="1"/>
            </p:cNvSpPr>
            <p:nvPr/>
          </p:nvSpPr>
          <p:spPr bwMode="auto">
            <a:xfrm flipH="1" flipV="1">
              <a:off x="4127" y="3045"/>
              <a:ext cx="0" cy="51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1" name="Line 36"/>
            <p:cNvSpPr>
              <a:spLocks noChangeShapeType="1"/>
            </p:cNvSpPr>
            <p:nvPr/>
          </p:nvSpPr>
          <p:spPr bwMode="auto">
            <a:xfrm flipH="1" flipV="1">
              <a:off x="3661" y="2258"/>
              <a:ext cx="0" cy="59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2" name="Line 37"/>
            <p:cNvSpPr>
              <a:spLocks noChangeShapeType="1"/>
            </p:cNvSpPr>
            <p:nvPr/>
          </p:nvSpPr>
          <p:spPr bwMode="auto">
            <a:xfrm>
              <a:off x="2658" y="2258"/>
              <a:ext cx="100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3" name="AutoShape 38"/>
            <p:cNvSpPr>
              <a:spLocks noChangeArrowheads="1"/>
            </p:cNvSpPr>
            <p:nvPr/>
          </p:nvSpPr>
          <p:spPr bwMode="auto">
            <a:xfrm>
              <a:off x="3587" y="2857"/>
              <a:ext cx="147" cy="344"/>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4" name="Line 39"/>
            <p:cNvSpPr>
              <a:spLocks noChangeShapeType="1"/>
            </p:cNvSpPr>
            <p:nvPr/>
          </p:nvSpPr>
          <p:spPr bwMode="auto">
            <a:xfrm>
              <a:off x="4054" y="3552"/>
              <a:ext cx="74"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26" name="AutoShape 40"/>
          <p:cNvSpPr>
            <a:spLocks noChangeArrowheads="1"/>
          </p:cNvSpPr>
          <p:nvPr/>
        </p:nvSpPr>
        <p:spPr bwMode="auto">
          <a:xfrm rot="16200000">
            <a:off x="5627216" y="4018086"/>
            <a:ext cx="844062" cy="792774"/>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00B0F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28" name="群組 27"/>
          <p:cNvGrpSpPr/>
          <p:nvPr/>
        </p:nvGrpSpPr>
        <p:grpSpPr>
          <a:xfrm>
            <a:off x="648000" y="1556791"/>
            <a:ext cx="6696312" cy="2448001"/>
            <a:chOff x="648000" y="1556791"/>
            <a:chExt cx="6696312" cy="2448001"/>
          </a:xfrm>
        </p:grpSpPr>
        <p:sp>
          <p:nvSpPr>
            <p:cNvPr id="29" name="Line 45"/>
            <p:cNvSpPr>
              <a:spLocks noChangeShapeType="1"/>
            </p:cNvSpPr>
            <p:nvPr/>
          </p:nvSpPr>
          <p:spPr bwMode="auto">
            <a:xfrm flipH="1" flipV="1">
              <a:off x="7344000" y="1556791"/>
              <a:ext cx="0" cy="576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0" name="Line 46"/>
            <p:cNvSpPr>
              <a:spLocks noChangeShapeType="1"/>
            </p:cNvSpPr>
            <p:nvPr/>
          </p:nvSpPr>
          <p:spPr bwMode="auto">
            <a:xfrm>
              <a:off x="648312" y="1556792"/>
              <a:ext cx="669600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1" name="Line 47"/>
            <p:cNvSpPr>
              <a:spLocks noChangeShapeType="1"/>
            </p:cNvSpPr>
            <p:nvPr/>
          </p:nvSpPr>
          <p:spPr bwMode="auto">
            <a:xfrm flipH="1" flipV="1">
              <a:off x="648000" y="1556792"/>
              <a:ext cx="0" cy="2448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6" name="群組 35"/>
          <p:cNvGrpSpPr/>
          <p:nvPr/>
        </p:nvGrpSpPr>
        <p:grpSpPr>
          <a:xfrm>
            <a:off x="3923928" y="1846940"/>
            <a:ext cx="3271667" cy="2426123"/>
            <a:chOff x="3923928" y="1846940"/>
            <a:chExt cx="3271667" cy="2426123"/>
          </a:xfrm>
        </p:grpSpPr>
        <p:cxnSp>
          <p:nvCxnSpPr>
            <p:cNvPr id="37" name="直線接點 36"/>
            <p:cNvCxnSpPr/>
            <p:nvPr/>
          </p:nvCxnSpPr>
          <p:spPr bwMode="auto">
            <a:xfrm>
              <a:off x="3923928" y="2924944"/>
              <a:ext cx="2376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8" name="直線接點 37"/>
            <p:cNvCxnSpPr/>
            <p:nvPr/>
          </p:nvCxnSpPr>
          <p:spPr bwMode="auto">
            <a:xfrm>
              <a:off x="6300192" y="2780928"/>
              <a:ext cx="0" cy="144016"/>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直線接點 38"/>
            <p:cNvCxnSpPr/>
            <p:nvPr/>
          </p:nvCxnSpPr>
          <p:spPr bwMode="auto">
            <a:xfrm>
              <a:off x="6299928" y="2780928"/>
              <a:ext cx="36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直線接點 39"/>
            <p:cNvCxnSpPr/>
            <p:nvPr/>
          </p:nvCxnSpPr>
          <p:spPr bwMode="auto">
            <a:xfrm flipV="1">
              <a:off x="6552000" y="2924944"/>
              <a:ext cx="0" cy="134811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a:off x="6552232" y="2924944"/>
              <a:ext cx="108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直線接點 41"/>
            <p:cNvCxnSpPr/>
            <p:nvPr/>
          </p:nvCxnSpPr>
          <p:spPr bwMode="auto">
            <a:xfrm flipV="1">
              <a:off x="7056000" y="2484008"/>
              <a:ext cx="0" cy="36892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3" name="AutoShape 49"/>
            <p:cNvSpPr>
              <a:spLocks noChangeArrowheads="1"/>
            </p:cNvSpPr>
            <p:nvPr/>
          </p:nvSpPr>
          <p:spPr bwMode="auto">
            <a:xfrm>
              <a:off x="6980184" y="1846940"/>
              <a:ext cx="215411" cy="648000"/>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4" name="流程圖: 延遲 43"/>
            <p:cNvSpPr/>
            <p:nvPr/>
          </p:nvSpPr>
          <p:spPr bwMode="auto">
            <a:xfrm>
              <a:off x="6659928" y="2668472"/>
              <a:ext cx="320256" cy="328480"/>
            </a:xfrm>
            <a:prstGeom prst="flowChartDelay">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sp>
        <p:nvSpPr>
          <p:cNvPr id="45" name="Rectangle 6"/>
          <p:cNvSpPr>
            <a:spLocks noChangeArrowheads="1"/>
          </p:cNvSpPr>
          <p:nvPr/>
        </p:nvSpPr>
        <p:spPr bwMode="auto">
          <a:xfrm>
            <a:off x="814433" y="3717238"/>
            <a:ext cx="252046" cy="612531"/>
          </a:xfrm>
          <a:prstGeom prst="rect">
            <a:avLst/>
          </a:prstGeom>
          <a:noFill/>
          <a:ln w="38100">
            <a:solidFill>
              <a:srgbClr val="FFC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51" name="群組 50"/>
          <p:cNvGrpSpPr/>
          <p:nvPr/>
        </p:nvGrpSpPr>
        <p:grpSpPr>
          <a:xfrm>
            <a:off x="2151185" y="1944000"/>
            <a:ext cx="4796815" cy="4005463"/>
            <a:chOff x="2151185" y="1944000"/>
            <a:chExt cx="4796815" cy="4005463"/>
          </a:xfrm>
        </p:grpSpPr>
        <p:sp>
          <p:nvSpPr>
            <p:cNvPr id="52" name="Rectangle 13"/>
            <p:cNvSpPr>
              <a:spLocks noChangeArrowheads="1"/>
            </p:cNvSpPr>
            <p:nvPr/>
          </p:nvSpPr>
          <p:spPr bwMode="auto">
            <a:xfrm>
              <a:off x="3742592" y="3820259"/>
              <a:ext cx="1116623" cy="1186962"/>
            </a:xfrm>
            <a:prstGeom prst="rect">
              <a:avLst/>
            </a:prstGeom>
            <a:noFill/>
            <a:ln w="38100">
              <a:solidFill>
                <a:srgbClr val="0000FF"/>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3" name="Line 14"/>
            <p:cNvSpPr>
              <a:spLocks noChangeShapeType="1"/>
            </p:cNvSpPr>
            <p:nvPr/>
          </p:nvSpPr>
          <p:spPr bwMode="auto">
            <a:xfrm>
              <a:off x="2268416" y="3213589"/>
              <a:ext cx="115179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4" name="Line 15"/>
            <p:cNvSpPr>
              <a:spLocks noChangeShapeType="1"/>
            </p:cNvSpPr>
            <p:nvPr/>
          </p:nvSpPr>
          <p:spPr bwMode="auto">
            <a:xfrm>
              <a:off x="2268416" y="4221088"/>
              <a:ext cx="14478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5" name="Line 16"/>
            <p:cNvSpPr>
              <a:spLocks noChangeShapeType="1"/>
            </p:cNvSpPr>
            <p:nvPr/>
          </p:nvSpPr>
          <p:spPr bwMode="auto">
            <a:xfrm>
              <a:off x="2268416" y="3959470"/>
              <a:ext cx="14756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6" name="Line 17"/>
            <p:cNvSpPr>
              <a:spLocks noChangeShapeType="1"/>
            </p:cNvSpPr>
            <p:nvPr/>
          </p:nvSpPr>
          <p:spPr bwMode="auto">
            <a:xfrm flipH="1" flipV="1">
              <a:off x="2268416" y="3213589"/>
              <a:ext cx="0" cy="2196612"/>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7" name="Oval 18"/>
            <p:cNvSpPr>
              <a:spLocks noChangeArrowheads="1"/>
            </p:cNvSpPr>
            <p:nvPr/>
          </p:nvSpPr>
          <p:spPr bwMode="auto">
            <a:xfrm>
              <a:off x="3377712" y="2693378"/>
              <a:ext cx="575896" cy="1043354"/>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8" name="Line 19"/>
            <p:cNvSpPr>
              <a:spLocks noChangeShapeType="1"/>
            </p:cNvSpPr>
            <p:nvPr/>
          </p:nvSpPr>
          <p:spPr bwMode="auto">
            <a:xfrm>
              <a:off x="2151185" y="2160000"/>
              <a:ext cx="72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9" name="Line 20"/>
            <p:cNvSpPr>
              <a:spLocks noChangeShapeType="1"/>
            </p:cNvSpPr>
            <p:nvPr/>
          </p:nvSpPr>
          <p:spPr bwMode="auto">
            <a:xfrm>
              <a:off x="2268416" y="5399944"/>
              <a:ext cx="280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0" name="Line 21"/>
            <p:cNvSpPr>
              <a:spLocks noChangeShapeType="1"/>
            </p:cNvSpPr>
            <p:nvPr/>
          </p:nvSpPr>
          <p:spPr bwMode="auto">
            <a:xfrm>
              <a:off x="3528000" y="5949463"/>
              <a:ext cx="165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1" name="Line 22"/>
            <p:cNvSpPr>
              <a:spLocks noChangeShapeType="1"/>
            </p:cNvSpPr>
            <p:nvPr/>
          </p:nvSpPr>
          <p:spPr bwMode="auto">
            <a:xfrm flipH="1" flipV="1">
              <a:off x="3528000" y="5408736"/>
              <a:ext cx="0" cy="540727"/>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2" name="Line 23"/>
            <p:cNvSpPr>
              <a:spLocks noChangeShapeType="1"/>
            </p:cNvSpPr>
            <p:nvPr/>
          </p:nvSpPr>
          <p:spPr bwMode="auto">
            <a:xfrm flipH="1" flipV="1">
              <a:off x="5184000" y="5468817"/>
              <a:ext cx="0" cy="467458"/>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3" name="Line 24"/>
            <p:cNvSpPr>
              <a:spLocks noChangeShapeType="1"/>
            </p:cNvSpPr>
            <p:nvPr/>
          </p:nvSpPr>
          <p:spPr bwMode="auto">
            <a:xfrm>
              <a:off x="4860680" y="4104543"/>
              <a:ext cx="791307"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4" name="Line 26"/>
            <p:cNvSpPr>
              <a:spLocks noChangeShapeType="1"/>
            </p:cNvSpPr>
            <p:nvPr/>
          </p:nvSpPr>
          <p:spPr bwMode="auto">
            <a:xfrm>
              <a:off x="5471746" y="4652597"/>
              <a:ext cx="1802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5" name="Line 27"/>
            <p:cNvSpPr>
              <a:spLocks noChangeShapeType="1"/>
            </p:cNvSpPr>
            <p:nvPr/>
          </p:nvSpPr>
          <p:spPr bwMode="auto">
            <a:xfrm>
              <a:off x="5184000" y="5468817"/>
              <a:ext cx="18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6" name="Line 28"/>
            <p:cNvSpPr>
              <a:spLocks noChangeShapeType="1"/>
            </p:cNvSpPr>
            <p:nvPr/>
          </p:nvSpPr>
          <p:spPr bwMode="auto">
            <a:xfrm flipH="1" flipV="1">
              <a:off x="2880000" y="1944000"/>
              <a:ext cx="0" cy="21600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7" name="Line 29"/>
            <p:cNvSpPr>
              <a:spLocks noChangeShapeType="1"/>
            </p:cNvSpPr>
            <p:nvPr/>
          </p:nvSpPr>
          <p:spPr bwMode="auto">
            <a:xfrm>
              <a:off x="2880000" y="1944000"/>
              <a:ext cx="406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8" name="Line 15"/>
            <p:cNvSpPr>
              <a:spLocks noChangeShapeType="1"/>
            </p:cNvSpPr>
            <p:nvPr/>
          </p:nvSpPr>
          <p:spPr bwMode="auto">
            <a:xfrm>
              <a:off x="2267744" y="4581128"/>
              <a:ext cx="147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cxnSp>
        <p:nvCxnSpPr>
          <p:cNvPr id="70" name="肘形接點 69"/>
          <p:cNvCxnSpPr/>
          <p:nvPr/>
        </p:nvCxnSpPr>
        <p:spPr bwMode="auto">
          <a:xfrm flipV="1">
            <a:off x="5004048" y="2679059"/>
            <a:ext cx="792000" cy="2718000"/>
          </a:xfrm>
          <a:prstGeom prst="bentConnector3">
            <a:avLst>
              <a:gd name="adj1" fmla="val 10710"/>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 name="肘形接點 4"/>
          <p:cNvCxnSpPr/>
          <p:nvPr/>
        </p:nvCxnSpPr>
        <p:spPr bwMode="auto">
          <a:xfrm rot="16200000" flipV="1">
            <a:off x="1099939" y="2816970"/>
            <a:ext cx="21273" cy="10211"/>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81" name="群組 80"/>
          <p:cNvGrpSpPr/>
          <p:nvPr/>
        </p:nvGrpSpPr>
        <p:grpSpPr>
          <a:xfrm>
            <a:off x="1115616" y="2160000"/>
            <a:ext cx="4662456" cy="660766"/>
            <a:chOff x="1115616" y="2160000"/>
            <a:chExt cx="4662456" cy="660766"/>
          </a:xfrm>
        </p:grpSpPr>
        <p:sp>
          <p:nvSpPr>
            <p:cNvPr id="83" name="Line 19"/>
            <p:cNvSpPr>
              <a:spLocks noChangeShapeType="1"/>
            </p:cNvSpPr>
            <p:nvPr/>
          </p:nvSpPr>
          <p:spPr bwMode="auto">
            <a:xfrm>
              <a:off x="1115616" y="2820766"/>
              <a:ext cx="208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4" name="Line 28"/>
            <p:cNvSpPr>
              <a:spLocks noChangeShapeType="1"/>
            </p:cNvSpPr>
            <p:nvPr/>
          </p:nvSpPr>
          <p:spPr bwMode="auto">
            <a:xfrm flipH="1" flipV="1">
              <a:off x="3203848" y="2160000"/>
              <a:ext cx="0" cy="64800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5" name="Line 29"/>
            <p:cNvSpPr>
              <a:spLocks noChangeShapeType="1"/>
            </p:cNvSpPr>
            <p:nvPr/>
          </p:nvSpPr>
          <p:spPr bwMode="auto">
            <a:xfrm>
              <a:off x="3186072" y="2168860"/>
              <a:ext cx="2592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86" name="AutoShape 7"/>
          <p:cNvSpPr>
            <a:spLocks noChangeArrowheads="1"/>
          </p:cNvSpPr>
          <p:nvPr/>
        </p:nvSpPr>
        <p:spPr bwMode="auto">
          <a:xfrm rot="-5400000">
            <a:off x="5764488" y="2020488"/>
            <a:ext cx="819160" cy="755864"/>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0000FF"/>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7" name="Line 19"/>
          <p:cNvSpPr>
            <a:spLocks noChangeShapeType="1"/>
          </p:cNvSpPr>
          <p:nvPr/>
        </p:nvSpPr>
        <p:spPr bwMode="auto">
          <a:xfrm>
            <a:off x="6548000" y="2420888"/>
            <a:ext cx="39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9" name="Line 26"/>
          <p:cNvSpPr>
            <a:spLocks noChangeShapeType="1"/>
          </p:cNvSpPr>
          <p:nvPr/>
        </p:nvSpPr>
        <p:spPr bwMode="auto">
          <a:xfrm>
            <a:off x="4859215" y="4536000"/>
            <a:ext cx="39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1" name="Line 26"/>
          <p:cNvSpPr>
            <a:spLocks noChangeShapeType="1"/>
          </p:cNvSpPr>
          <p:nvPr/>
        </p:nvSpPr>
        <p:spPr bwMode="auto">
          <a:xfrm>
            <a:off x="5240866" y="4540311"/>
            <a:ext cx="229760" cy="10789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Tree>
    <p:extLst>
      <p:ext uri="{BB962C8B-B14F-4D97-AF65-F5344CB8AC3E}">
        <p14:creationId xmlns:p14="http://schemas.microsoft.com/office/powerpoint/2010/main" val="199453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wipe(left)">
                                      <p:cBhvr>
                                        <p:cTn id="18" dur="500"/>
                                        <p:tgtEl>
                                          <p:spTgt spid="81"/>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70"/>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wipe(left)">
                                      <p:cBhvr>
                                        <p:cTn id="28" dur="500"/>
                                        <p:tgtEl>
                                          <p:spTgt spid="8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fade">
                                      <p:cBhvr>
                                        <p:cTn id="4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86" grpId="0" animBg="1"/>
      <p:bldP spid="87" grpId="0" animBg="1"/>
      <p:bldP spid="69" grpId="0" animBg="1"/>
      <p:bldP spid="7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Control Signals for Load Instructions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47</a:t>
            </a:fld>
            <a:endParaRPr lang="zh-TW" altLang="zh-TW"/>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80920" cy="45796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文字方塊 5"/>
          <p:cNvSpPr txBox="1"/>
          <p:nvPr/>
        </p:nvSpPr>
        <p:spPr>
          <a:xfrm>
            <a:off x="648000" y="5703639"/>
            <a:ext cx="1229824" cy="461665"/>
          </a:xfrm>
          <a:prstGeom prst="rect">
            <a:avLst/>
          </a:prstGeom>
          <a:noFill/>
        </p:spPr>
        <p:txBody>
          <a:bodyPr wrap="none" rtlCol="0">
            <a:spAutoFit/>
          </a:bodyPr>
          <a:lstStyle/>
          <a:p>
            <a:pPr marL="0"/>
            <a:r>
              <a:rPr lang="en-US" altLang="zh-TW" dirty="0">
                <a:latin typeface="+mn-lt"/>
              </a:rPr>
              <a:t>Fig. 4.22</a:t>
            </a:r>
            <a:endParaRPr lang="zh-TW" altLang="en-US" dirty="0">
              <a:latin typeface="+mn-lt"/>
            </a:endParaRPr>
          </a:p>
        </p:txBody>
      </p:sp>
      <p:sp>
        <p:nvSpPr>
          <p:cNvPr id="7" name="圓角矩形 6"/>
          <p:cNvSpPr/>
          <p:nvPr/>
        </p:nvSpPr>
        <p:spPr bwMode="auto">
          <a:xfrm>
            <a:off x="7740352" y="1432965"/>
            <a:ext cx="936104" cy="4270674"/>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8" name="直線接點 7"/>
          <p:cNvCxnSpPr>
            <a:stCxn id="7" idx="1"/>
            <a:endCxn id="7" idx="3"/>
          </p:cNvCxnSpPr>
          <p:nvPr/>
        </p:nvCxnSpPr>
        <p:spPr bwMode="auto">
          <a:xfrm>
            <a:off x="7740352" y="3568302"/>
            <a:ext cx="936104"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51293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24744"/>
            <a:ext cx="5414831" cy="5661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en-US" altLang="zh-TW" dirty="0"/>
              <a:t>Design of Main Control</a:t>
            </a:r>
            <a:endParaRPr lang="zh-TW" altLang="en-US" dirty="0"/>
          </a:p>
        </p:txBody>
      </p:sp>
      <p:sp>
        <p:nvSpPr>
          <p:cNvPr id="4" name="文字方塊 3"/>
          <p:cNvSpPr txBox="1"/>
          <p:nvPr/>
        </p:nvSpPr>
        <p:spPr>
          <a:xfrm>
            <a:off x="7164288" y="5661248"/>
            <a:ext cx="1314784" cy="461665"/>
          </a:xfrm>
          <a:prstGeom prst="rect">
            <a:avLst/>
          </a:prstGeom>
          <a:noFill/>
        </p:spPr>
        <p:txBody>
          <a:bodyPr wrap="none" rtlCol="0">
            <a:spAutoFit/>
          </a:bodyPr>
          <a:lstStyle/>
          <a:p>
            <a:pPr marL="0"/>
            <a:r>
              <a:rPr lang="en-US" altLang="zh-TW" dirty="0">
                <a:latin typeface="+mn-lt"/>
              </a:rPr>
              <a:t>Fig. C.2.5</a:t>
            </a:r>
            <a:endParaRPr lang="zh-TW" altLang="en-US" dirty="0">
              <a:latin typeface="+mn-lt"/>
            </a:endParaRPr>
          </a:p>
        </p:txBody>
      </p:sp>
      <p:sp>
        <p:nvSpPr>
          <p:cNvPr id="5" name="投影片編號版面配置區 4"/>
          <p:cNvSpPr>
            <a:spLocks noGrp="1"/>
          </p:cNvSpPr>
          <p:nvPr>
            <p:ph type="sldNum" sz="quarter" idx="11"/>
          </p:nvPr>
        </p:nvSpPr>
        <p:spPr/>
        <p:txBody>
          <a:bodyPr/>
          <a:lstStyle/>
          <a:p>
            <a:fld id="{27E26518-2301-4288-8958-BDA5B1B754F8}" type="slidenum">
              <a:rPr lang="zh-TW" altLang="en-US" smtClean="0"/>
              <a:pPr/>
              <a:t>48</a:t>
            </a:fld>
            <a:endParaRPr lang="zh-TW" altLang="zh-TW"/>
          </a:p>
        </p:txBody>
      </p:sp>
      <p:sp>
        <p:nvSpPr>
          <p:cNvPr id="6" name="圓角矩形 5"/>
          <p:cNvSpPr/>
          <p:nvPr/>
        </p:nvSpPr>
        <p:spPr bwMode="auto">
          <a:xfrm>
            <a:off x="5364088" y="1196752"/>
            <a:ext cx="3456384" cy="2088232"/>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Unfortunately, we don’t have the main control logic circuit for RISC-V. Here is the design for the MIPS processor</a:t>
            </a:r>
            <a:endParaRPr lang="zh-TW" altLang="en-US" i="1" dirty="0">
              <a:latin typeface="+mn-lt"/>
            </a:endParaRPr>
          </a:p>
        </p:txBody>
      </p:sp>
      <p:grpSp>
        <p:nvGrpSpPr>
          <p:cNvPr id="39" name="群組 38">
            <a:extLst>
              <a:ext uri="{FF2B5EF4-FFF2-40B4-BE49-F238E27FC236}">
                <a16:creationId xmlns:a16="http://schemas.microsoft.com/office/drawing/2014/main" id="{0A41562B-574D-4151-9DD6-EDF3CE917B79}"/>
              </a:ext>
            </a:extLst>
          </p:cNvPr>
          <p:cNvGrpSpPr/>
          <p:nvPr/>
        </p:nvGrpSpPr>
        <p:grpSpPr>
          <a:xfrm>
            <a:off x="1259632" y="1218238"/>
            <a:ext cx="2988336" cy="2894805"/>
            <a:chOff x="1259632" y="1218238"/>
            <a:chExt cx="2988336" cy="2894805"/>
          </a:xfrm>
        </p:grpSpPr>
        <p:sp>
          <p:nvSpPr>
            <p:cNvPr id="37" name="矩形 36">
              <a:extLst>
                <a:ext uri="{FF2B5EF4-FFF2-40B4-BE49-F238E27FC236}">
                  <a16:creationId xmlns:a16="http://schemas.microsoft.com/office/drawing/2014/main" id="{8E094274-434B-44E7-B2A2-CC4C8A9254A4}"/>
                </a:ext>
              </a:extLst>
            </p:cNvPr>
            <p:cNvSpPr/>
            <p:nvPr/>
          </p:nvSpPr>
          <p:spPr bwMode="auto">
            <a:xfrm>
              <a:off x="1785691" y="2996952"/>
              <a:ext cx="770077" cy="170702"/>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7" name="文字方塊 6">
              <a:extLst>
                <a:ext uri="{FF2B5EF4-FFF2-40B4-BE49-F238E27FC236}">
                  <a16:creationId xmlns:a16="http://schemas.microsoft.com/office/drawing/2014/main" id="{6E83F3AA-ED2D-47FB-AAF3-F587344A3864}"/>
                </a:ext>
              </a:extLst>
            </p:cNvPr>
            <p:cNvSpPr txBox="1"/>
            <p:nvPr/>
          </p:nvSpPr>
          <p:spPr>
            <a:xfrm>
              <a:off x="1259632" y="2708920"/>
              <a:ext cx="465192" cy="338554"/>
            </a:xfrm>
            <a:prstGeom prst="rect">
              <a:avLst/>
            </a:prstGeom>
            <a:solidFill>
              <a:schemeClr val="bg1"/>
            </a:solidFill>
          </p:spPr>
          <p:txBody>
            <a:bodyPr wrap="none" rtlCol="0">
              <a:spAutoFit/>
            </a:bodyPr>
            <a:lstStyle/>
            <a:p>
              <a:pPr marL="0"/>
              <a:r>
                <a:rPr lang="en-US" altLang="zh-TW" sz="1600" dirty="0">
                  <a:solidFill>
                    <a:srgbClr val="FF0000"/>
                  </a:solidFill>
                  <a:latin typeface="+mn-lt"/>
                </a:rPr>
                <a:t>I[0]</a:t>
              </a:r>
              <a:endParaRPr lang="zh-TW" altLang="en-US" sz="1600" dirty="0">
                <a:solidFill>
                  <a:srgbClr val="FF0000"/>
                </a:solidFill>
                <a:latin typeface="+mn-lt"/>
              </a:endParaRPr>
            </a:p>
          </p:txBody>
        </p:sp>
        <p:sp>
          <p:nvSpPr>
            <p:cNvPr id="8" name="文字方塊 7">
              <a:extLst>
                <a:ext uri="{FF2B5EF4-FFF2-40B4-BE49-F238E27FC236}">
                  <a16:creationId xmlns:a16="http://schemas.microsoft.com/office/drawing/2014/main" id="{48075CCE-C35E-436D-8456-B9463EADC72E}"/>
                </a:ext>
              </a:extLst>
            </p:cNvPr>
            <p:cNvSpPr txBox="1"/>
            <p:nvPr/>
          </p:nvSpPr>
          <p:spPr>
            <a:xfrm>
              <a:off x="1259632" y="2460473"/>
              <a:ext cx="465192" cy="338554"/>
            </a:xfrm>
            <a:prstGeom prst="rect">
              <a:avLst/>
            </a:prstGeom>
            <a:solidFill>
              <a:schemeClr val="bg1"/>
            </a:solidFill>
          </p:spPr>
          <p:txBody>
            <a:bodyPr wrap="none" rtlCol="0">
              <a:spAutoFit/>
            </a:bodyPr>
            <a:lstStyle/>
            <a:p>
              <a:pPr marL="0"/>
              <a:r>
                <a:rPr lang="en-US" altLang="zh-TW" sz="1600" dirty="0">
                  <a:solidFill>
                    <a:srgbClr val="FF0000"/>
                  </a:solidFill>
                  <a:latin typeface="+mn-lt"/>
                </a:rPr>
                <a:t>I[1]</a:t>
              </a:r>
              <a:endParaRPr lang="zh-TW" altLang="en-US" sz="1600" dirty="0">
                <a:solidFill>
                  <a:srgbClr val="FF0000"/>
                </a:solidFill>
                <a:latin typeface="+mn-lt"/>
              </a:endParaRPr>
            </a:p>
          </p:txBody>
        </p:sp>
        <p:sp>
          <p:nvSpPr>
            <p:cNvPr id="9" name="文字方塊 8">
              <a:extLst>
                <a:ext uri="{FF2B5EF4-FFF2-40B4-BE49-F238E27FC236}">
                  <a16:creationId xmlns:a16="http://schemas.microsoft.com/office/drawing/2014/main" id="{44183588-DA11-4BCA-A34E-8A29853788F6}"/>
                </a:ext>
              </a:extLst>
            </p:cNvPr>
            <p:cNvSpPr txBox="1"/>
            <p:nvPr/>
          </p:nvSpPr>
          <p:spPr>
            <a:xfrm>
              <a:off x="1259632" y="2212026"/>
              <a:ext cx="465192" cy="338554"/>
            </a:xfrm>
            <a:prstGeom prst="rect">
              <a:avLst/>
            </a:prstGeom>
            <a:solidFill>
              <a:schemeClr val="bg1"/>
            </a:solidFill>
          </p:spPr>
          <p:txBody>
            <a:bodyPr wrap="none" rtlCol="0">
              <a:spAutoFit/>
            </a:bodyPr>
            <a:lstStyle/>
            <a:p>
              <a:pPr marL="0"/>
              <a:r>
                <a:rPr lang="en-US" altLang="zh-TW" sz="1600" dirty="0">
                  <a:solidFill>
                    <a:srgbClr val="FF0000"/>
                  </a:solidFill>
                  <a:latin typeface="+mn-lt"/>
                </a:rPr>
                <a:t>I[2]</a:t>
              </a:r>
              <a:endParaRPr lang="zh-TW" altLang="en-US" sz="1600" dirty="0">
                <a:solidFill>
                  <a:srgbClr val="FF0000"/>
                </a:solidFill>
                <a:latin typeface="+mn-lt"/>
              </a:endParaRPr>
            </a:p>
          </p:txBody>
        </p:sp>
        <p:sp>
          <p:nvSpPr>
            <p:cNvPr id="10" name="文字方塊 9">
              <a:extLst>
                <a:ext uri="{FF2B5EF4-FFF2-40B4-BE49-F238E27FC236}">
                  <a16:creationId xmlns:a16="http://schemas.microsoft.com/office/drawing/2014/main" id="{2E7A13DF-88BA-4B5E-B50D-88DB65FDF2E8}"/>
                </a:ext>
              </a:extLst>
            </p:cNvPr>
            <p:cNvSpPr txBox="1"/>
            <p:nvPr/>
          </p:nvSpPr>
          <p:spPr>
            <a:xfrm>
              <a:off x="1259632" y="1963579"/>
              <a:ext cx="465192" cy="338554"/>
            </a:xfrm>
            <a:prstGeom prst="rect">
              <a:avLst/>
            </a:prstGeom>
            <a:solidFill>
              <a:schemeClr val="bg1"/>
            </a:solidFill>
          </p:spPr>
          <p:txBody>
            <a:bodyPr wrap="none" rtlCol="0">
              <a:spAutoFit/>
            </a:bodyPr>
            <a:lstStyle/>
            <a:p>
              <a:pPr marL="0"/>
              <a:r>
                <a:rPr lang="en-US" altLang="zh-TW" sz="1600" dirty="0">
                  <a:solidFill>
                    <a:srgbClr val="FF0000"/>
                  </a:solidFill>
                  <a:latin typeface="+mn-lt"/>
                </a:rPr>
                <a:t>I[3]</a:t>
              </a:r>
              <a:endParaRPr lang="zh-TW" altLang="en-US" sz="1600" dirty="0">
                <a:solidFill>
                  <a:srgbClr val="FF0000"/>
                </a:solidFill>
                <a:latin typeface="+mn-lt"/>
              </a:endParaRPr>
            </a:p>
          </p:txBody>
        </p:sp>
        <p:sp>
          <p:nvSpPr>
            <p:cNvPr id="11" name="文字方塊 10">
              <a:extLst>
                <a:ext uri="{FF2B5EF4-FFF2-40B4-BE49-F238E27FC236}">
                  <a16:creationId xmlns:a16="http://schemas.microsoft.com/office/drawing/2014/main" id="{3FC1F756-B0A5-4517-B84D-C254C640AB2C}"/>
                </a:ext>
              </a:extLst>
            </p:cNvPr>
            <p:cNvSpPr txBox="1"/>
            <p:nvPr/>
          </p:nvSpPr>
          <p:spPr>
            <a:xfrm>
              <a:off x="1259632" y="1715132"/>
              <a:ext cx="465192" cy="338554"/>
            </a:xfrm>
            <a:prstGeom prst="rect">
              <a:avLst/>
            </a:prstGeom>
            <a:solidFill>
              <a:schemeClr val="bg1"/>
            </a:solidFill>
          </p:spPr>
          <p:txBody>
            <a:bodyPr wrap="none" rtlCol="0">
              <a:spAutoFit/>
            </a:bodyPr>
            <a:lstStyle/>
            <a:p>
              <a:pPr marL="0"/>
              <a:r>
                <a:rPr lang="en-US" altLang="zh-TW" sz="1600" dirty="0">
                  <a:solidFill>
                    <a:srgbClr val="FF0000"/>
                  </a:solidFill>
                  <a:latin typeface="+mn-lt"/>
                </a:rPr>
                <a:t>I[4]</a:t>
              </a:r>
              <a:endParaRPr lang="zh-TW" altLang="en-US" sz="1600" dirty="0">
                <a:solidFill>
                  <a:srgbClr val="FF0000"/>
                </a:solidFill>
                <a:latin typeface="+mn-lt"/>
              </a:endParaRPr>
            </a:p>
          </p:txBody>
        </p:sp>
        <p:sp>
          <p:nvSpPr>
            <p:cNvPr id="12" name="文字方塊 11">
              <a:extLst>
                <a:ext uri="{FF2B5EF4-FFF2-40B4-BE49-F238E27FC236}">
                  <a16:creationId xmlns:a16="http://schemas.microsoft.com/office/drawing/2014/main" id="{3A05E0BE-658E-4BE5-9D89-61D8B996298E}"/>
                </a:ext>
              </a:extLst>
            </p:cNvPr>
            <p:cNvSpPr txBox="1"/>
            <p:nvPr/>
          </p:nvSpPr>
          <p:spPr>
            <a:xfrm>
              <a:off x="1259632" y="1466685"/>
              <a:ext cx="465192" cy="338554"/>
            </a:xfrm>
            <a:prstGeom prst="rect">
              <a:avLst/>
            </a:prstGeom>
            <a:solidFill>
              <a:schemeClr val="bg1"/>
            </a:solidFill>
          </p:spPr>
          <p:txBody>
            <a:bodyPr wrap="none" rtlCol="0">
              <a:spAutoFit/>
            </a:bodyPr>
            <a:lstStyle/>
            <a:p>
              <a:pPr marL="0"/>
              <a:r>
                <a:rPr lang="en-US" altLang="zh-TW" sz="1600" dirty="0">
                  <a:solidFill>
                    <a:srgbClr val="FF0000"/>
                  </a:solidFill>
                  <a:latin typeface="+mn-lt"/>
                </a:rPr>
                <a:t>I[5]</a:t>
              </a:r>
              <a:endParaRPr lang="zh-TW" altLang="en-US" sz="1600" dirty="0">
                <a:solidFill>
                  <a:srgbClr val="FF0000"/>
                </a:solidFill>
                <a:latin typeface="+mn-lt"/>
              </a:endParaRPr>
            </a:p>
          </p:txBody>
        </p:sp>
        <p:sp>
          <p:nvSpPr>
            <p:cNvPr id="13" name="文字方塊 12">
              <a:extLst>
                <a:ext uri="{FF2B5EF4-FFF2-40B4-BE49-F238E27FC236}">
                  <a16:creationId xmlns:a16="http://schemas.microsoft.com/office/drawing/2014/main" id="{50673C8F-5750-4629-9155-492DE26A43B5}"/>
                </a:ext>
              </a:extLst>
            </p:cNvPr>
            <p:cNvSpPr txBox="1"/>
            <p:nvPr/>
          </p:nvSpPr>
          <p:spPr>
            <a:xfrm>
              <a:off x="1259632" y="1218238"/>
              <a:ext cx="465192" cy="338554"/>
            </a:xfrm>
            <a:prstGeom prst="rect">
              <a:avLst/>
            </a:prstGeom>
            <a:solidFill>
              <a:schemeClr val="bg1"/>
            </a:solidFill>
          </p:spPr>
          <p:txBody>
            <a:bodyPr wrap="none" rtlCol="0">
              <a:spAutoFit/>
            </a:bodyPr>
            <a:lstStyle/>
            <a:p>
              <a:pPr marL="0"/>
              <a:r>
                <a:rPr lang="en-US" altLang="zh-TW" sz="1600" dirty="0">
                  <a:solidFill>
                    <a:srgbClr val="FF0000"/>
                  </a:solidFill>
                  <a:latin typeface="+mn-lt"/>
                </a:rPr>
                <a:t>I[6]</a:t>
              </a:r>
              <a:endParaRPr lang="zh-TW" altLang="en-US" sz="1600" dirty="0">
                <a:solidFill>
                  <a:srgbClr val="FF0000"/>
                </a:solidFill>
                <a:latin typeface="+mn-lt"/>
              </a:endParaRPr>
            </a:p>
          </p:txBody>
        </p:sp>
        <p:cxnSp>
          <p:nvCxnSpPr>
            <p:cNvPr id="15" name="直線接點 14">
              <a:extLst>
                <a:ext uri="{FF2B5EF4-FFF2-40B4-BE49-F238E27FC236}">
                  <a16:creationId xmlns:a16="http://schemas.microsoft.com/office/drawing/2014/main" id="{526875BF-09BF-46F3-BC57-F27D117171FB}"/>
                </a:ext>
              </a:extLst>
            </p:cNvPr>
            <p:cNvCxnSpPr/>
            <p:nvPr/>
          </p:nvCxnSpPr>
          <p:spPr bwMode="auto">
            <a:xfrm>
              <a:off x="1763968" y="1391290"/>
              <a:ext cx="2484000" cy="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直線接點 16">
              <a:extLst>
                <a:ext uri="{FF2B5EF4-FFF2-40B4-BE49-F238E27FC236}">
                  <a16:creationId xmlns:a16="http://schemas.microsoft.com/office/drawing/2014/main" id="{FB8E7F78-6763-4209-8FDE-E2D012E8DD2B}"/>
                </a:ext>
              </a:extLst>
            </p:cNvPr>
            <p:cNvCxnSpPr/>
            <p:nvPr/>
          </p:nvCxnSpPr>
          <p:spPr bwMode="auto">
            <a:xfrm>
              <a:off x="1835696" y="1391290"/>
              <a:ext cx="0" cy="1656184"/>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36" name="群組 35">
              <a:extLst>
                <a:ext uri="{FF2B5EF4-FFF2-40B4-BE49-F238E27FC236}">
                  <a16:creationId xmlns:a16="http://schemas.microsoft.com/office/drawing/2014/main" id="{64F2B1AD-820A-4C01-A92C-0AE05E61D60E}"/>
                </a:ext>
              </a:extLst>
            </p:cNvPr>
            <p:cNvGrpSpPr/>
            <p:nvPr/>
          </p:nvGrpSpPr>
          <p:grpSpPr>
            <a:xfrm>
              <a:off x="1789200" y="2996952"/>
              <a:ext cx="666000" cy="180005"/>
              <a:chOff x="7164288" y="3573016"/>
              <a:chExt cx="792088" cy="216006"/>
            </a:xfrm>
            <a:solidFill>
              <a:schemeClr val="bg1"/>
            </a:solidFill>
          </p:grpSpPr>
          <p:grpSp>
            <p:nvGrpSpPr>
              <p:cNvPr id="22" name="群組 21">
                <a:extLst>
                  <a:ext uri="{FF2B5EF4-FFF2-40B4-BE49-F238E27FC236}">
                    <a16:creationId xmlns:a16="http://schemas.microsoft.com/office/drawing/2014/main" id="{CABA7098-6128-4ED9-A67D-68FDA9E47ACB}"/>
                  </a:ext>
                </a:extLst>
              </p:cNvPr>
              <p:cNvGrpSpPr/>
              <p:nvPr/>
            </p:nvGrpSpPr>
            <p:grpSpPr>
              <a:xfrm>
                <a:off x="7164288" y="3573016"/>
                <a:ext cx="108000" cy="216000"/>
                <a:chOff x="7092280" y="3537024"/>
                <a:chExt cx="108000" cy="216000"/>
              </a:xfrm>
              <a:grpFill/>
            </p:grpSpPr>
            <p:sp>
              <p:nvSpPr>
                <p:cNvPr id="18" name="橢圓 17">
                  <a:extLst>
                    <a:ext uri="{FF2B5EF4-FFF2-40B4-BE49-F238E27FC236}">
                      <a16:creationId xmlns:a16="http://schemas.microsoft.com/office/drawing/2014/main" id="{5B0D6122-3AC2-4F15-B0AB-FF41A29577F5}"/>
                    </a:ext>
                  </a:extLst>
                </p:cNvPr>
                <p:cNvSpPr/>
                <p:nvPr/>
              </p:nvSpPr>
              <p:spPr bwMode="auto">
                <a:xfrm>
                  <a:off x="7092280" y="3645024"/>
                  <a:ext cx="108000" cy="108000"/>
                </a:xfrm>
                <a:prstGeom prst="ellipse">
                  <a:avLst/>
                </a:prstGeom>
                <a:grp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20" name="直線接點 19">
                  <a:extLst>
                    <a:ext uri="{FF2B5EF4-FFF2-40B4-BE49-F238E27FC236}">
                      <a16:creationId xmlns:a16="http://schemas.microsoft.com/office/drawing/2014/main" id="{19445A81-A968-435C-A8E1-8C6A000090B1}"/>
                    </a:ext>
                  </a:extLst>
                </p:cNvPr>
                <p:cNvCxnSpPr/>
                <p:nvPr/>
              </p:nvCxnSpPr>
              <p:spPr bwMode="auto">
                <a:xfrm>
                  <a:off x="7146280" y="3537024"/>
                  <a:ext cx="0" cy="108000"/>
                </a:xfrm>
                <a:prstGeom prst="line">
                  <a:avLst/>
                </a:prstGeom>
                <a:grp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cxnSp>
            <p:nvCxnSpPr>
              <p:cNvPr id="21" name="直線接點 20">
                <a:extLst>
                  <a:ext uri="{FF2B5EF4-FFF2-40B4-BE49-F238E27FC236}">
                    <a16:creationId xmlns:a16="http://schemas.microsoft.com/office/drawing/2014/main" id="{D6DC57BD-1E45-40BD-A4BD-2CB575FB7D25}"/>
                  </a:ext>
                </a:extLst>
              </p:cNvPr>
              <p:cNvCxnSpPr>
                <a:cxnSpLocks/>
              </p:cNvCxnSpPr>
              <p:nvPr/>
            </p:nvCxnSpPr>
            <p:spPr bwMode="auto">
              <a:xfrm>
                <a:off x="7350303" y="3573016"/>
                <a:ext cx="0" cy="216000"/>
              </a:xfrm>
              <a:prstGeom prst="line">
                <a:avLst/>
              </a:prstGeom>
              <a:grp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3" name="直線接點 22">
                <a:extLst>
                  <a:ext uri="{FF2B5EF4-FFF2-40B4-BE49-F238E27FC236}">
                    <a16:creationId xmlns:a16="http://schemas.microsoft.com/office/drawing/2014/main" id="{CDA0F387-8F13-4E44-8AE9-FB26070425A7}"/>
                  </a:ext>
                </a:extLst>
              </p:cNvPr>
              <p:cNvCxnSpPr>
                <a:cxnSpLocks/>
              </p:cNvCxnSpPr>
              <p:nvPr/>
            </p:nvCxnSpPr>
            <p:spPr bwMode="auto">
              <a:xfrm>
                <a:off x="7476509" y="3573016"/>
                <a:ext cx="0" cy="216000"/>
              </a:xfrm>
              <a:prstGeom prst="line">
                <a:avLst/>
              </a:prstGeom>
              <a:grp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直線接點 23">
                <a:extLst>
                  <a:ext uri="{FF2B5EF4-FFF2-40B4-BE49-F238E27FC236}">
                    <a16:creationId xmlns:a16="http://schemas.microsoft.com/office/drawing/2014/main" id="{CEF1ABFA-2D20-4AB2-A212-4674BF2FE3BC}"/>
                  </a:ext>
                </a:extLst>
              </p:cNvPr>
              <p:cNvCxnSpPr>
                <a:cxnSpLocks/>
              </p:cNvCxnSpPr>
              <p:nvPr/>
            </p:nvCxnSpPr>
            <p:spPr bwMode="auto">
              <a:xfrm>
                <a:off x="7849337" y="3573022"/>
                <a:ext cx="0" cy="216000"/>
              </a:xfrm>
              <a:prstGeom prst="line">
                <a:avLst/>
              </a:prstGeom>
              <a:grp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25" name="群組 24">
                <a:extLst>
                  <a:ext uri="{FF2B5EF4-FFF2-40B4-BE49-F238E27FC236}">
                    <a16:creationId xmlns:a16="http://schemas.microsoft.com/office/drawing/2014/main" id="{159C9896-C795-47DC-941B-2E4692026B59}"/>
                  </a:ext>
                </a:extLst>
              </p:cNvPr>
              <p:cNvGrpSpPr/>
              <p:nvPr/>
            </p:nvGrpSpPr>
            <p:grpSpPr>
              <a:xfrm>
                <a:off x="7539790" y="3573016"/>
                <a:ext cx="108000" cy="216000"/>
                <a:chOff x="7125737" y="3537024"/>
                <a:chExt cx="108000" cy="216000"/>
              </a:xfrm>
              <a:grpFill/>
            </p:grpSpPr>
            <p:sp>
              <p:nvSpPr>
                <p:cNvPr id="26" name="橢圓 25">
                  <a:extLst>
                    <a:ext uri="{FF2B5EF4-FFF2-40B4-BE49-F238E27FC236}">
                      <a16:creationId xmlns:a16="http://schemas.microsoft.com/office/drawing/2014/main" id="{B1D87240-AC17-4834-A9E4-CFA5BBA85CBA}"/>
                    </a:ext>
                  </a:extLst>
                </p:cNvPr>
                <p:cNvSpPr/>
                <p:nvPr/>
              </p:nvSpPr>
              <p:spPr bwMode="auto">
                <a:xfrm>
                  <a:off x="7125737" y="3645024"/>
                  <a:ext cx="108000" cy="108000"/>
                </a:xfrm>
                <a:prstGeom prst="ellipse">
                  <a:avLst/>
                </a:prstGeom>
                <a:grp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27" name="直線接點 26">
                  <a:extLst>
                    <a:ext uri="{FF2B5EF4-FFF2-40B4-BE49-F238E27FC236}">
                      <a16:creationId xmlns:a16="http://schemas.microsoft.com/office/drawing/2014/main" id="{C7857D73-39A6-43C0-9456-2D1CFF699176}"/>
                    </a:ext>
                  </a:extLst>
                </p:cNvPr>
                <p:cNvCxnSpPr/>
                <p:nvPr/>
              </p:nvCxnSpPr>
              <p:spPr bwMode="auto">
                <a:xfrm>
                  <a:off x="7179737" y="3537024"/>
                  <a:ext cx="0" cy="108000"/>
                </a:xfrm>
                <a:prstGeom prst="line">
                  <a:avLst/>
                </a:prstGeom>
                <a:grp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8" name="群組 27">
                <a:extLst>
                  <a:ext uri="{FF2B5EF4-FFF2-40B4-BE49-F238E27FC236}">
                    <a16:creationId xmlns:a16="http://schemas.microsoft.com/office/drawing/2014/main" id="{6C233F69-D9BA-499C-9A7E-6E4048BA5C2D}"/>
                  </a:ext>
                </a:extLst>
              </p:cNvPr>
              <p:cNvGrpSpPr/>
              <p:nvPr/>
            </p:nvGrpSpPr>
            <p:grpSpPr>
              <a:xfrm>
                <a:off x="7692348" y="3573016"/>
                <a:ext cx="108000" cy="216000"/>
                <a:chOff x="7092280" y="3537024"/>
                <a:chExt cx="108000" cy="216000"/>
              </a:xfrm>
              <a:grpFill/>
            </p:grpSpPr>
            <p:sp>
              <p:nvSpPr>
                <p:cNvPr id="29" name="橢圓 28">
                  <a:extLst>
                    <a:ext uri="{FF2B5EF4-FFF2-40B4-BE49-F238E27FC236}">
                      <a16:creationId xmlns:a16="http://schemas.microsoft.com/office/drawing/2014/main" id="{F3D1B248-16D9-4C41-AACD-5AEF1C47B185}"/>
                    </a:ext>
                  </a:extLst>
                </p:cNvPr>
                <p:cNvSpPr/>
                <p:nvPr/>
              </p:nvSpPr>
              <p:spPr bwMode="auto">
                <a:xfrm>
                  <a:off x="7092280" y="3645024"/>
                  <a:ext cx="108000" cy="108000"/>
                </a:xfrm>
                <a:prstGeom prst="ellipse">
                  <a:avLst/>
                </a:prstGeom>
                <a:grp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30" name="直線接點 29">
                  <a:extLst>
                    <a:ext uri="{FF2B5EF4-FFF2-40B4-BE49-F238E27FC236}">
                      <a16:creationId xmlns:a16="http://schemas.microsoft.com/office/drawing/2014/main" id="{5F4EE6F7-4EF7-4EC7-8CEC-A6310647F1E0}"/>
                    </a:ext>
                  </a:extLst>
                </p:cNvPr>
                <p:cNvCxnSpPr/>
                <p:nvPr/>
              </p:nvCxnSpPr>
              <p:spPr bwMode="auto">
                <a:xfrm>
                  <a:off x="7146280" y="3537024"/>
                  <a:ext cx="0" cy="108000"/>
                </a:xfrm>
                <a:prstGeom prst="line">
                  <a:avLst/>
                </a:prstGeom>
                <a:grp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cxnSp>
            <p:nvCxnSpPr>
              <p:cNvPr id="31" name="直線接點 30">
                <a:extLst>
                  <a:ext uri="{FF2B5EF4-FFF2-40B4-BE49-F238E27FC236}">
                    <a16:creationId xmlns:a16="http://schemas.microsoft.com/office/drawing/2014/main" id="{FF532666-D738-4E5B-9818-CAB00ACF605D}"/>
                  </a:ext>
                </a:extLst>
              </p:cNvPr>
              <p:cNvCxnSpPr>
                <a:cxnSpLocks/>
              </p:cNvCxnSpPr>
              <p:nvPr/>
            </p:nvCxnSpPr>
            <p:spPr bwMode="auto">
              <a:xfrm>
                <a:off x="7956376" y="3573016"/>
                <a:ext cx="0" cy="216000"/>
              </a:xfrm>
              <a:prstGeom prst="line">
                <a:avLst/>
              </a:prstGeom>
              <a:grp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38" name="矩形 37">
              <a:extLst>
                <a:ext uri="{FF2B5EF4-FFF2-40B4-BE49-F238E27FC236}">
                  <a16:creationId xmlns:a16="http://schemas.microsoft.com/office/drawing/2014/main" id="{EA67FDF9-AA0D-4C33-921B-BDCC85642E4A}"/>
                </a:ext>
              </a:extLst>
            </p:cNvPr>
            <p:cNvSpPr/>
            <p:nvPr/>
          </p:nvSpPr>
          <p:spPr bwMode="auto">
            <a:xfrm>
              <a:off x="2195736" y="4064240"/>
              <a:ext cx="684000" cy="4880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grpSp>
        <p:nvGrpSpPr>
          <p:cNvPr id="33" name="群組 32"/>
          <p:cNvGrpSpPr/>
          <p:nvPr/>
        </p:nvGrpSpPr>
        <p:grpSpPr>
          <a:xfrm>
            <a:off x="2172994" y="3861048"/>
            <a:ext cx="3604006" cy="2484000"/>
            <a:chOff x="2172994" y="3861048"/>
            <a:chExt cx="3604006" cy="2484000"/>
          </a:xfrm>
        </p:grpSpPr>
        <p:cxnSp>
          <p:nvCxnSpPr>
            <p:cNvPr id="35" name="直線接點 34">
              <a:extLst>
                <a:ext uri="{FF2B5EF4-FFF2-40B4-BE49-F238E27FC236}">
                  <a16:creationId xmlns:a16="http://schemas.microsoft.com/office/drawing/2014/main" id="{FB8E7F78-6763-4209-8FDE-E2D012E8DD2B}"/>
                </a:ext>
              </a:extLst>
            </p:cNvPr>
            <p:cNvCxnSpPr/>
            <p:nvPr/>
          </p:nvCxnSpPr>
          <p:spPr bwMode="auto">
            <a:xfrm>
              <a:off x="2172994" y="3861048"/>
              <a:ext cx="0" cy="248400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直線接點 39">
              <a:extLst>
                <a:ext uri="{FF2B5EF4-FFF2-40B4-BE49-F238E27FC236}">
                  <a16:creationId xmlns:a16="http://schemas.microsoft.com/office/drawing/2014/main" id="{526875BF-09BF-46F3-BC57-F27D117171FB}"/>
                </a:ext>
              </a:extLst>
            </p:cNvPr>
            <p:cNvCxnSpPr/>
            <p:nvPr/>
          </p:nvCxnSpPr>
          <p:spPr bwMode="auto">
            <a:xfrm>
              <a:off x="2195736" y="4941168"/>
              <a:ext cx="2556000" cy="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直線接點 40">
              <a:extLst>
                <a:ext uri="{FF2B5EF4-FFF2-40B4-BE49-F238E27FC236}">
                  <a16:creationId xmlns:a16="http://schemas.microsoft.com/office/drawing/2014/main" id="{526875BF-09BF-46F3-BC57-F27D117171FB}"/>
                </a:ext>
              </a:extLst>
            </p:cNvPr>
            <p:cNvCxnSpPr/>
            <p:nvPr/>
          </p:nvCxnSpPr>
          <p:spPr bwMode="auto">
            <a:xfrm>
              <a:off x="2195736" y="6345048"/>
              <a:ext cx="3564000" cy="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直線接點 41">
              <a:extLst>
                <a:ext uri="{FF2B5EF4-FFF2-40B4-BE49-F238E27FC236}">
                  <a16:creationId xmlns:a16="http://schemas.microsoft.com/office/drawing/2014/main" id="{526875BF-09BF-46F3-BC57-F27D117171FB}"/>
                </a:ext>
              </a:extLst>
            </p:cNvPr>
            <p:cNvCxnSpPr/>
            <p:nvPr/>
          </p:nvCxnSpPr>
          <p:spPr bwMode="auto">
            <a:xfrm>
              <a:off x="5489000" y="5085184"/>
              <a:ext cx="288000" cy="0"/>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直線接點 42">
              <a:extLst>
                <a:ext uri="{FF2B5EF4-FFF2-40B4-BE49-F238E27FC236}">
                  <a16:creationId xmlns:a16="http://schemas.microsoft.com/office/drawing/2014/main" id="{526875BF-09BF-46F3-BC57-F27D117171FB}"/>
                </a:ext>
              </a:extLst>
            </p:cNvPr>
            <p:cNvCxnSpPr/>
            <p:nvPr/>
          </p:nvCxnSpPr>
          <p:spPr bwMode="auto">
            <a:xfrm>
              <a:off x="4751736" y="4941169"/>
              <a:ext cx="737264" cy="144015"/>
            </a:xfrm>
            <a:prstGeom prst="line">
              <a:avLst/>
            </a:prstGeom>
            <a:solidFill>
              <a:schemeClr val="accent1"/>
            </a:solid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30875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303" name="Rectangle 95"/>
          <p:cNvSpPr>
            <a:spLocks noGrp="1" noChangeArrowheads="1"/>
          </p:cNvSpPr>
          <p:nvPr>
            <p:ph type="body" idx="1"/>
          </p:nvPr>
        </p:nvSpPr>
        <p:spPr>
          <a:xfrm>
            <a:off x="107504" y="1052736"/>
            <a:ext cx="8342064" cy="5057775"/>
          </a:xfrm>
        </p:spPr>
        <p:txBody>
          <a:bodyPr/>
          <a:lstStyle/>
          <a:p>
            <a:pPr>
              <a:spcBef>
                <a:spcPts val="0"/>
              </a:spcBef>
            </a:pPr>
            <a:r>
              <a:rPr lang="en-US" altLang="zh-TW" dirty="0"/>
              <a:t>R-Type:</a:t>
            </a:r>
          </a:p>
          <a:p>
            <a:pPr lvl="1">
              <a:spcBef>
                <a:spcPts val="0"/>
              </a:spcBef>
            </a:pPr>
            <a:r>
              <a:rPr lang="en-US" altLang="zh-TW" dirty="0"/>
              <a:t>add rd,rs1,rs2</a:t>
            </a:r>
          </a:p>
          <a:p>
            <a:pPr lvl="1">
              <a:spcBef>
                <a:spcPts val="0"/>
              </a:spcBef>
            </a:pPr>
            <a:r>
              <a:rPr lang="en-US" altLang="zh-TW" dirty="0"/>
              <a:t>sub rd,rs1,rs2</a:t>
            </a:r>
          </a:p>
          <a:p>
            <a:pPr lvl="1">
              <a:spcBef>
                <a:spcPts val="0"/>
              </a:spcBef>
            </a:pPr>
            <a:r>
              <a:rPr lang="en-US" altLang="zh-TW" dirty="0"/>
              <a:t>and rd,rs1,rs2</a:t>
            </a:r>
          </a:p>
          <a:p>
            <a:pPr lvl="1">
              <a:spcBef>
                <a:spcPts val="0"/>
              </a:spcBef>
            </a:pPr>
            <a:r>
              <a:rPr lang="en-US" altLang="zh-TW" dirty="0"/>
              <a:t>or rd,rs1,rs2</a:t>
            </a:r>
          </a:p>
          <a:p>
            <a:pPr>
              <a:spcBef>
                <a:spcPts val="0"/>
              </a:spcBef>
            </a:pPr>
            <a:r>
              <a:rPr lang="en-US" altLang="zh-TW" dirty="0"/>
              <a:t>I-type:</a:t>
            </a:r>
          </a:p>
          <a:p>
            <a:pPr lvl="1">
              <a:spcBef>
                <a:spcPts val="0"/>
              </a:spcBef>
            </a:pPr>
            <a:r>
              <a:rPr lang="en-US" altLang="zh-TW" dirty="0" err="1"/>
              <a:t>ld</a:t>
            </a:r>
            <a:r>
              <a:rPr lang="en-US" altLang="zh-TW" dirty="0"/>
              <a:t> rd,imm12(rs1)</a:t>
            </a:r>
          </a:p>
          <a:p>
            <a:pPr>
              <a:spcBef>
                <a:spcPts val="0"/>
              </a:spcBef>
            </a:pPr>
            <a:r>
              <a:rPr lang="en-US" altLang="zh-TW" dirty="0"/>
              <a:t>S-type:</a:t>
            </a:r>
          </a:p>
          <a:p>
            <a:pPr lvl="1">
              <a:spcBef>
                <a:spcPts val="0"/>
              </a:spcBef>
            </a:pPr>
            <a:r>
              <a:rPr lang="en-US" altLang="zh-TW" dirty="0" err="1"/>
              <a:t>sd</a:t>
            </a:r>
            <a:r>
              <a:rPr lang="en-US" altLang="zh-TW" dirty="0"/>
              <a:t> rs2,imm12(rs1)</a:t>
            </a:r>
          </a:p>
          <a:p>
            <a:pPr>
              <a:spcBef>
                <a:spcPts val="0"/>
              </a:spcBef>
            </a:pPr>
            <a:r>
              <a:rPr lang="en-US" altLang="zh-TW" dirty="0"/>
              <a:t>SB-type:</a:t>
            </a:r>
          </a:p>
          <a:p>
            <a:pPr lvl="1">
              <a:spcBef>
                <a:spcPts val="0"/>
              </a:spcBef>
            </a:pPr>
            <a:r>
              <a:rPr lang="en-US" altLang="zh-TW" dirty="0" err="1"/>
              <a:t>beq</a:t>
            </a:r>
            <a:r>
              <a:rPr lang="en-US" altLang="zh-TW" dirty="0"/>
              <a:t> rs1,rs2,imm12</a:t>
            </a:r>
          </a:p>
        </p:txBody>
      </p:sp>
      <p:sp>
        <p:nvSpPr>
          <p:cNvPr id="350302" name="Rectangle 94"/>
          <p:cNvSpPr>
            <a:spLocks noGrp="1" noChangeArrowheads="1"/>
          </p:cNvSpPr>
          <p:nvPr>
            <p:ph type="title"/>
          </p:nvPr>
        </p:nvSpPr>
        <p:spPr/>
        <p:txBody>
          <a:bodyPr/>
          <a:lstStyle/>
          <a:p>
            <a:r>
              <a:rPr lang="en-US" altLang="zh-TW" dirty="0"/>
              <a:t>The RISC-V Subset</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a:t>
            </a:fld>
            <a:endParaRPr lang="zh-TW" altLang="zh-TW"/>
          </a:p>
        </p:txBody>
      </p:sp>
      <p:sp>
        <p:nvSpPr>
          <p:cNvPr id="103" name="Text Box 5"/>
          <p:cNvSpPr txBox="1">
            <a:spLocks noChangeArrowheads="1"/>
          </p:cNvSpPr>
          <p:nvPr/>
        </p:nvSpPr>
        <p:spPr bwMode="auto">
          <a:xfrm>
            <a:off x="3275856" y="1681485"/>
            <a:ext cx="1103293"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funct7</a:t>
            </a:r>
            <a:endParaRPr lang="en-AU" altLang="en-US" sz="2000" dirty="0">
              <a:latin typeface="+mn-lt"/>
            </a:endParaRPr>
          </a:p>
        </p:txBody>
      </p:sp>
      <p:sp>
        <p:nvSpPr>
          <p:cNvPr id="104" name="Text Box 6"/>
          <p:cNvSpPr txBox="1">
            <a:spLocks noChangeArrowheads="1"/>
          </p:cNvSpPr>
          <p:nvPr/>
        </p:nvSpPr>
        <p:spPr bwMode="auto">
          <a:xfrm>
            <a:off x="4379149" y="1681485"/>
            <a:ext cx="918286"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rs2</a:t>
            </a:r>
            <a:endParaRPr lang="en-AU" altLang="en-US" sz="2000">
              <a:latin typeface="+mn-lt"/>
            </a:endParaRPr>
          </a:p>
        </p:txBody>
      </p:sp>
      <p:sp>
        <p:nvSpPr>
          <p:cNvPr id="105" name="Text Box 7"/>
          <p:cNvSpPr txBox="1">
            <a:spLocks noChangeArrowheads="1"/>
          </p:cNvSpPr>
          <p:nvPr/>
        </p:nvSpPr>
        <p:spPr bwMode="auto">
          <a:xfrm>
            <a:off x="5297435" y="1681485"/>
            <a:ext cx="918286"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106" name="Text Box 8"/>
          <p:cNvSpPr txBox="1">
            <a:spLocks noChangeArrowheads="1"/>
          </p:cNvSpPr>
          <p:nvPr/>
        </p:nvSpPr>
        <p:spPr bwMode="auto">
          <a:xfrm>
            <a:off x="7014917" y="1681485"/>
            <a:ext cx="918286"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latin typeface="+mn-lt"/>
              </a:rPr>
              <a:t>rd</a:t>
            </a:r>
            <a:endParaRPr lang="en-AU" altLang="en-US" sz="2000" dirty="0">
              <a:latin typeface="+mn-lt"/>
            </a:endParaRPr>
          </a:p>
        </p:txBody>
      </p:sp>
      <p:sp>
        <p:nvSpPr>
          <p:cNvPr id="107" name="Text Box 9"/>
          <p:cNvSpPr txBox="1">
            <a:spLocks noChangeArrowheads="1"/>
          </p:cNvSpPr>
          <p:nvPr/>
        </p:nvSpPr>
        <p:spPr bwMode="auto">
          <a:xfrm>
            <a:off x="6217071" y="1681485"/>
            <a:ext cx="796495"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08" name="Text Box 10"/>
          <p:cNvSpPr txBox="1">
            <a:spLocks noChangeArrowheads="1"/>
          </p:cNvSpPr>
          <p:nvPr/>
        </p:nvSpPr>
        <p:spPr bwMode="auto">
          <a:xfrm>
            <a:off x="7933203" y="1681485"/>
            <a:ext cx="1103293"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09" name="Text Box 11"/>
          <p:cNvSpPr txBox="1">
            <a:spLocks noChangeArrowheads="1"/>
          </p:cNvSpPr>
          <p:nvPr/>
        </p:nvSpPr>
        <p:spPr bwMode="auto">
          <a:xfrm>
            <a:off x="3533839" y="133431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110" name="Text Box 12"/>
          <p:cNvSpPr txBox="1">
            <a:spLocks noChangeArrowheads="1"/>
          </p:cNvSpPr>
          <p:nvPr/>
        </p:nvSpPr>
        <p:spPr bwMode="auto">
          <a:xfrm>
            <a:off x="8191185" y="133659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111" name="Text Box 13"/>
          <p:cNvSpPr txBox="1">
            <a:spLocks noChangeArrowheads="1"/>
          </p:cNvSpPr>
          <p:nvPr/>
        </p:nvSpPr>
        <p:spPr bwMode="auto">
          <a:xfrm>
            <a:off x="4575011" y="133431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12" name="Text Box 14"/>
          <p:cNvSpPr txBox="1">
            <a:spLocks noChangeArrowheads="1"/>
          </p:cNvSpPr>
          <p:nvPr/>
        </p:nvSpPr>
        <p:spPr bwMode="auto">
          <a:xfrm>
            <a:off x="5494647" y="133431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13" name="Text Box 15"/>
          <p:cNvSpPr txBox="1">
            <a:spLocks noChangeArrowheads="1"/>
          </p:cNvSpPr>
          <p:nvPr/>
        </p:nvSpPr>
        <p:spPr bwMode="auto">
          <a:xfrm>
            <a:off x="7212129" y="133659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14" name="Text Box 16"/>
          <p:cNvSpPr txBox="1">
            <a:spLocks noChangeArrowheads="1"/>
          </p:cNvSpPr>
          <p:nvPr/>
        </p:nvSpPr>
        <p:spPr bwMode="auto">
          <a:xfrm>
            <a:off x="6291143" y="133431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3 bits</a:t>
            </a:r>
            <a:endParaRPr lang="en-AU" altLang="en-US" sz="2000" dirty="0">
              <a:latin typeface="+mn-lt"/>
            </a:endParaRPr>
          </a:p>
        </p:txBody>
      </p:sp>
      <p:sp>
        <p:nvSpPr>
          <p:cNvPr id="116" name="Text Box 5"/>
          <p:cNvSpPr txBox="1">
            <a:spLocks noChangeArrowheads="1"/>
          </p:cNvSpPr>
          <p:nvPr/>
        </p:nvSpPr>
        <p:spPr bwMode="auto">
          <a:xfrm>
            <a:off x="3275856" y="3284984"/>
            <a:ext cx="2020003"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immediate</a:t>
            </a:r>
            <a:endParaRPr lang="en-AU" altLang="en-US" sz="2000" dirty="0">
              <a:latin typeface="+mn-lt"/>
            </a:endParaRPr>
          </a:p>
        </p:txBody>
      </p:sp>
      <p:sp>
        <p:nvSpPr>
          <p:cNvPr id="117" name="Text Box 7"/>
          <p:cNvSpPr txBox="1">
            <a:spLocks noChangeArrowheads="1"/>
          </p:cNvSpPr>
          <p:nvPr/>
        </p:nvSpPr>
        <p:spPr bwMode="auto">
          <a:xfrm>
            <a:off x="5297210" y="3284984"/>
            <a:ext cx="918184"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rs1</a:t>
            </a:r>
            <a:endParaRPr lang="en-AU" altLang="en-US" sz="2000" dirty="0">
              <a:latin typeface="+mn-lt"/>
            </a:endParaRPr>
          </a:p>
        </p:txBody>
      </p:sp>
      <p:sp>
        <p:nvSpPr>
          <p:cNvPr id="118" name="Text Box 8"/>
          <p:cNvSpPr txBox="1">
            <a:spLocks noChangeArrowheads="1"/>
          </p:cNvSpPr>
          <p:nvPr/>
        </p:nvSpPr>
        <p:spPr bwMode="auto">
          <a:xfrm>
            <a:off x="7014502" y="3284984"/>
            <a:ext cx="918184"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latin typeface="+mn-lt"/>
              </a:rPr>
              <a:t>rd</a:t>
            </a:r>
            <a:endParaRPr lang="en-AU" altLang="en-US" sz="2000" dirty="0">
              <a:latin typeface="+mn-lt"/>
            </a:endParaRPr>
          </a:p>
        </p:txBody>
      </p:sp>
      <p:sp>
        <p:nvSpPr>
          <p:cNvPr id="119" name="Text Box 9"/>
          <p:cNvSpPr txBox="1">
            <a:spLocks noChangeArrowheads="1"/>
          </p:cNvSpPr>
          <p:nvPr/>
        </p:nvSpPr>
        <p:spPr bwMode="auto">
          <a:xfrm>
            <a:off x="6216744" y="3284984"/>
            <a:ext cx="796407"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20" name="Text Box 10"/>
          <p:cNvSpPr txBox="1">
            <a:spLocks noChangeArrowheads="1"/>
          </p:cNvSpPr>
          <p:nvPr/>
        </p:nvSpPr>
        <p:spPr bwMode="auto">
          <a:xfrm>
            <a:off x="7932685" y="3284984"/>
            <a:ext cx="1103171"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21" name="Text Box 11"/>
          <p:cNvSpPr txBox="1">
            <a:spLocks noChangeArrowheads="1"/>
          </p:cNvSpPr>
          <p:nvPr/>
        </p:nvSpPr>
        <p:spPr bwMode="auto">
          <a:xfrm>
            <a:off x="3929369" y="2924944"/>
            <a:ext cx="634236" cy="39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12 bits</a:t>
            </a:r>
            <a:endParaRPr lang="en-AU" altLang="en-US" sz="2000">
              <a:latin typeface="+mn-lt"/>
            </a:endParaRPr>
          </a:p>
        </p:txBody>
      </p:sp>
      <p:sp>
        <p:nvSpPr>
          <p:cNvPr id="122" name="Text Box 12"/>
          <p:cNvSpPr txBox="1">
            <a:spLocks noChangeArrowheads="1"/>
          </p:cNvSpPr>
          <p:nvPr/>
        </p:nvSpPr>
        <p:spPr bwMode="auto">
          <a:xfrm>
            <a:off x="8194174" y="2928139"/>
            <a:ext cx="541034" cy="39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123" name="Text Box 14"/>
          <p:cNvSpPr txBox="1">
            <a:spLocks noChangeArrowheads="1"/>
          </p:cNvSpPr>
          <p:nvPr/>
        </p:nvSpPr>
        <p:spPr bwMode="auto">
          <a:xfrm>
            <a:off x="5497937" y="2924944"/>
            <a:ext cx="541034" cy="39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24" name="Text Box 15"/>
          <p:cNvSpPr txBox="1">
            <a:spLocks noChangeArrowheads="1"/>
          </p:cNvSpPr>
          <p:nvPr/>
        </p:nvSpPr>
        <p:spPr bwMode="auto">
          <a:xfrm>
            <a:off x="7215229" y="2928139"/>
            <a:ext cx="541034" cy="39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25" name="Text Box 16"/>
          <p:cNvSpPr txBox="1">
            <a:spLocks noChangeArrowheads="1"/>
          </p:cNvSpPr>
          <p:nvPr/>
        </p:nvSpPr>
        <p:spPr bwMode="auto">
          <a:xfrm>
            <a:off x="6294343" y="2924944"/>
            <a:ext cx="541034" cy="39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3 bits</a:t>
            </a:r>
            <a:endParaRPr lang="en-AU" altLang="en-US" sz="2000">
              <a:latin typeface="+mn-lt"/>
            </a:endParaRPr>
          </a:p>
        </p:txBody>
      </p:sp>
      <p:sp>
        <p:nvSpPr>
          <p:cNvPr id="129" name="Text Box 5"/>
          <p:cNvSpPr txBox="1">
            <a:spLocks noChangeArrowheads="1"/>
          </p:cNvSpPr>
          <p:nvPr/>
        </p:nvSpPr>
        <p:spPr bwMode="auto">
          <a:xfrm>
            <a:off x="3275856" y="4164669"/>
            <a:ext cx="1103171"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latin typeface="+mn-lt"/>
              </a:rPr>
              <a:t>im</a:t>
            </a:r>
            <a:r>
              <a:rPr lang="en-US" altLang="en-US" sz="2000" dirty="0">
                <a:latin typeface="+mn-lt"/>
              </a:rPr>
              <a:t>[11:5]</a:t>
            </a:r>
          </a:p>
        </p:txBody>
      </p:sp>
      <p:sp>
        <p:nvSpPr>
          <p:cNvPr id="130" name="Text Box 6"/>
          <p:cNvSpPr txBox="1">
            <a:spLocks noChangeArrowheads="1"/>
          </p:cNvSpPr>
          <p:nvPr/>
        </p:nvSpPr>
        <p:spPr bwMode="auto">
          <a:xfrm>
            <a:off x="4379027" y="4164669"/>
            <a:ext cx="918183"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131" name="Text Box 7"/>
          <p:cNvSpPr txBox="1">
            <a:spLocks noChangeArrowheads="1"/>
          </p:cNvSpPr>
          <p:nvPr/>
        </p:nvSpPr>
        <p:spPr bwMode="auto">
          <a:xfrm>
            <a:off x="5297210" y="4164669"/>
            <a:ext cx="918183"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rs1</a:t>
            </a:r>
            <a:endParaRPr lang="en-AU" altLang="en-US" sz="2000" dirty="0">
              <a:latin typeface="+mn-lt"/>
            </a:endParaRPr>
          </a:p>
        </p:txBody>
      </p:sp>
      <p:sp>
        <p:nvSpPr>
          <p:cNvPr id="132" name="Text Box 8"/>
          <p:cNvSpPr txBox="1">
            <a:spLocks noChangeArrowheads="1"/>
          </p:cNvSpPr>
          <p:nvPr/>
        </p:nvSpPr>
        <p:spPr bwMode="auto">
          <a:xfrm>
            <a:off x="7014502" y="4164669"/>
            <a:ext cx="918183"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latin typeface="+mn-lt"/>
              </a:rPr>
              <a:t>im</a:t>
            </a:r>
            <a:r>
              <a:rPr lang="en-US" altLang="en-US" sz="2000" dirty="0">
                <a:latin typeface="+mn-lt"/>
              </a:rPr>
              <a:t>[4:0]</a:t>
            </a:r>
          </a:p>
        </p:txBody>
      </p:sp>
      <p:sp>
        <p:nvSpPr>
          <p:cNvPr id="133" name="Text Box 9"/>
          <p:cNvSpPr txBox="1">
            <a:spLocks noChangeArrowheads="1"/>
          </p:cNvSpPr>
          <p:nvPr/>
        </p:nvSpPr>
        <p:spPr bwMode="auto">
          <a:xfrm>
            <a:off x="6216745" y="4164669"/>
            <a:ext cx="796407"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34" name="Text Box 10"/>
          <p:cNvSpPr txBox="1">
            <a:spLocks noChangeArrowheads="1"/>
          </p:cNvSpPr>
          <p:nvPr/>
        </p:nvSpPr>
        <p:spPr bwMode="auto">
          <a:xfrm>
            <a:off x="7932685" y="4164669"/>
            <a:ext cx="1103171" cy="432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35" name="Text Box 11"/>
          <p:cNvSpPr txBox="1">
            <a:spLocks noChangeArrowheads="1"/>
          </p:cNvSpPr>
          <p:nvPr/>
        </p:nvSpPr>
        <p:spPr bwMode="auto">
          <a:xfrm>
            <a:off x="3430997" y="381833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136" name="Text Box 12"/>
          <p:cNvSpPr txBox="1">
            <a:spLocks noChangeArrowheads="1"/>
          </p:cNvSpPr>
          <p:nvPr/>
        </p:nvSpPr>
        <p:spPr bwMode="auto">
          <a:xfrm>
            <a:off x="8087827" y="3820978"/>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7 bits</a:t>
            </a:r>
            <a:endParaRPr lang="en-AU" altLang="en-US" sz="2000" dirty="0">
              <a:latin typeface="+mn-lt"/>
            </a:endParaRPr>
          </a:p>
        </p:txBody>
      </p:sp>
      <p:sp>
        <p:nvSpPr>
          <p:cNvPr id="137" name="Text Box 13"/>
          <p:cNvSpPr txBox="1">
            <a:spLocks noChangeArrowheads="1"/>
          </p:cNvSpPr>
          <p:nvPr/>
        </p:nvSpPr>
        <p:spPr bwMode="auto">
          <a:xfrm>
            <a:off x="4472056" y="381833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5 bits</a:t>
            </a:r>
            <a:endParaRPr lang="en-AU" altLang="en-US" sz="2000" dirty="0">
              <a:latin typeface="+mn-lt"/>
            </a:endParaRPr>
          </a:p>
        </p:txBody>
      </p:sp>
      <p:sp>
        <p:nvSpPr>
          <p:cNvPr id="138" name="Text Box 14"/>
          <p:cNvSpPr txBox="1">
            <a:spLocks noChangeArrowheads="1"/>
          </p:cNvSpPr>
          <p:nvPr/>
        </p:nvSpPr>
        <p:spPr bwMode="auto">
          <a:xfrm>
            <a:off x="5391590" y="381833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39" name="Text Box 15"/>
          <p:cNvSpPr txBox="1">
            <a:spLocks noChangeArrowheads="1"/>
          </p:cNvSpPr>
          <p:nvPr/>
        </p:nvSpPr>
        <p:spPr bwMode="auto">
          <a:xfrm>
            <a:off x="7108882" y="3820978"/>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40" name="Text Box 16"/>
          <p:cNvSpPr txBox="1">
            <a:spLocks noChangeArrowheads="1"/>
          </p:cNvSpPr>
          <p:nvPr/>
        </p:nvSpPr>
        <p:spPr bwMode="auto">
          <a:xfrm>
            <a:off x="6187996" y="381833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3 bits</a:t>
            </a:r>
            <a:endParaRPr lang="en-AU" altLang="en-US" sz="2000">
              <a:latin typeface="+mn-lt"/>
            </a:endParaRPr>
          </a:p>
        </p:txBody>
      </p:sp>
      <p:sp>
        <p:nvSpPr>
          <p:cNvPr id="143" name="Text Box 5"/>
          <p:cNvSpPr txBox="1">
            <a:spLocks noChangeArrowheads="1"/>
          </p:cNvSpPr>
          <p:nvPr/>
        </p:nvSpPr>
        <p:spPr bwMode="auto">
          <a:xfrm>
            <a:off x="3275856" y="5017418"/>
            <a:ext cx="1103171"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endParaRPr lang="en-AU" altLang="en-US" sz="2000" dirty="0">
              <a:solidFill>
                <a:srgbClr val="FF0000"/>
              </a:solidFill>
              <a:latin typeface="+mn-lt"/>
            </a:endParaRPr>
          </a:p>
        </p:txBody>
      </p:sp>
      <p:sp>
        <p:nvSpPr>
          <p:cNvPr id="144" name="Text Box 6"/>
          <p:cNvSpPr txBox="1">
            <a:spLocks noChangeArrowheads="1"/>
          </p:cNvSpPr>
          <p:nvPr/>
        </p:nvSpPr>
        <p:spPr bwMode="auto">
          <a:xfrm>
            <a:off x="4379027" y="5017418"/>
            <a:ext cx="916832"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145" name="Text Box 7"/>
          <p:cNvSpPr txBox="1">
            <a:spLocks noChangeArrowheads="1"/>
          </p:cNvSpPr>
          <p:nvPr/>
        </p:nvSpPr>
        <p:spPr bwMode="auto">
          <a:xfrm>
            <a:off x="5293333" y="5017418"/>
            <a:ext cx="920785"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146" name="Text Box 8"/>
          <p:cNvSpPr txBox="1">
            <a:spLocks noChangeArrowheads="1"/>
          </p:cNvSpPr>
          <p:nvPr/>
        </p:nvSpPr>
        <p:spPr bwMode="auto">
          <a:xfrm>
            <a:off x="7009098" y="5017418"/>
            <a:ext cx="923587"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147" name="Text Box 9"/>
          <p:cNvSpPr txBox="1">
            <a:spLocks noChangeArrowheads="1"/>
          </p:cNvSpPr>
          <p:nvPr/>
        </p:nvSpPr>
        <p:spPr bwMode="auto">
          <a:xfrm>
            <a:off x="6216745" y="5017418"/>
            <a:ext cx="792353"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48" name="Text Box 10"/>
          <p:cNvSpPr txBox="1">
            <a:spLocks noChangeArrowheads="1"/>
          </p:cNvSpPr>
          <p:nvPr/>
        </p:nvSpPr>
        <p:spPr bwMode="auto">
          <a:xfrm>
            <a:off x="7920224" y="5017418"/>
            <a:ext cx="1115632" cy="415925"/>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49" name="Text Box 15"/>
          <p:cNvSpPr txBox="1">
            <a:spLocks noChangeArrowheads="1"/>
          </p:cNvSpPr>
          <p:nvPr/>
        </p:nvSpPr>
        <p:spPr bwMode="auto">
          <a:xfrm>
            <a:off x="7090612" y="5044354"/>
            <a:ext cx="433716" cy="348322"/>
          </a:xfrm>
          <a:prstGeom prst="rect">
            <a:avLst/>
          </a:prstGeom>
          <a:solidFill>
            <a:srgbClr val="FFFF00"/>
          </a:solidFill>
          <a:ln>
            <a:noFill/>
          </a:ln>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a:t>
            </a:r>
            <a:br>
              <a:rPr lang="en-US" altLang="en-US" sz="1800" dirty="0">
                <a:latin typeface="+mn-lt"/>
              </a:rPr>
            </a:br>
            <a:r>
              <a:rPr lang="en-US" altLang="en-US" sz="1800" dirty="0">
                <a:latin typeface="+mn-lt"/>
              </a:rPr>
              <a:t>[4:1]</a:t>
            </a:r>
            <a:endParaRPr lang="en-AU" altLang="en-US" sz="1800" dirty="0">
              <a:latin typeface="+mn-lt"/>
            </a:endParaRPr>
          </a:p>
        </p:txBody>
      </p:sp>
      <p:sp>
        <p:nvSpPr>
          <p:cNvPr id="152" name="Text Box 11"/>
          <p:cNvSpPr txBox="1">
            <a:spLocks noChangeArrowheads="1"/>
          </p:cNvSpPr>
          <p:nvPr/>
        </p:nvSpPr>
        <p:spPr bwMode="auto">
          <a:xfrm>
            <a:off x="2897314" y="5538110"/>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imm</a:t>
            </a:r>
            <a:r>
              <a:rPr lang="en-US" altLang="en-US" sz="1800" dirty="0">
                <a:latin typeface="+mn-lt"/>
              </a:rPr>
              <a:t>[12]</a:t>
            </a:r>
            <a:endParaRPr lang="en-AU" altLang="en-US" sz="1800" dirty="0">
              <a:latin typeface="+mn-lt"/>
            </a:endParaRPr>
          </a:p>
        </p:txBody>
      </p:sp>
      <p:cxnSp>
        <p:nvCxnSpPr>
          <p:cNvPr id="153" name="Straight Arrow Connector 2"/>
          <p:cNvCxnSpPr>
            <a:cxnSpLocks noChangeShapeType="1"/>
            <a:stCxn id="152" idx="0"/>
          </p:cNvCxnSpPr>
          <p:nvPr/>
        </p:nvCxnSpPr>
        <p:spPr bwMode="auto">
          <a:xfrm flipV="1">
            <a:off x="3387994" y="5196798"/>
            <a:ext cx="0"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4" name="Text Box 11"/>
          <p:cNvSpPr txBox="1">
            <a:spLocks noChangeArrowheads="1"/>
          </p:cNvSpPr>
          <p:nvPr/>
        </p:nvSpPr>
        <p:spPr bwMode="auto">
          <a:xfrm>
            <a:off x="7289802" y="5538110"/>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imm</a:t>
            </a:r>
            <a:r>
              <a:rPr lang="en-US" altLang="en-US" sz="1800" dirty="0">
                <a:latin typeface="+mn-lt"/>
              </a:rPr>
              <a:t>[11]</a:t>
            </a:r>
            <a:endParaRPr lang="en-AU" altLang="en-US" sz="1800" dirty="0">
              <a:latin typeface="+mn-lt"/>
            </a:endParaRPr>
          </a:p>
        </p:txBody>
      </p:sp>
      <p:cxnSp>
        <p:nvCxnSpPr>
          <p:cNvPr id="155" name="Straight Arrow Connector 33"/>
          <p:cNvCxnSpPr>
            <a:cxnSpLocks noChangeShapeType="1"/>
            <a:stCxn id="154" idx="0"/>
          </p:cNvCxnSpPr>
          <p:nvPr/>
        </p:nvCxnSpPr>
        <p:spPr bwMode="auto">
          <a:xfrm flipH="1" flipV="1">
            <a:off x="7779836" y="5196798"/>
            <a:ext cx="646"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6" name="Text Box 11"/>
          <p:cNvSpPr txBox="1">
            <a:spLocks noChangeArrowheads="1"/>
          </p:cNvSpPr>
          <p:nvPr/>
        </p:nvSpPr>
        <p:spPr bwMode="auto">
          <a:xfrm>
            <a:off x="3409910" y="4653136"/>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157" name="Text Box 12"/>
          <p:cNvSpPr txBox="1">
            <a:spLocks noChangeArrowheads="1"/>
          </p:cNvSpPr>
          <p:nvPr/>
        </p:nvSpPr>
        <p:spPr bwMode="auto">
          <a:xfrm>
            <a:off x="8066740" y="4655775"/>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7 bits</a:t>
            </a:r>
            <a:endParaRPr lang="en-AU" altLang="en-US" sz="2000" dirty="0">
              <a:latin typeface="+mn-lt"/>
            </a:endParaRPr>
          </a:p>
        </p:txBody>
      </p:sp>
      <p:sp>
        <p:nvSpPr>
          <p:cNvPr id="158" name="Text Box 13"/>
          <p:cNvSpPr txBox="1">
            <a:spLocks noChangeArrowheads="1"/>
          </p:cNvSpPr>
          <p:nvPr/>
        </p:nvSpPr>
        <p:spPr bwMode="auto">
          <a:xfrm>
            <a:off x="4450969" y="4653136"/>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5 bits</a:t>
            </a:r>
            <a:endParaRPr lang="en-AU" altLang="en-US" sz="2000" dirty="0">
              <a:latin typeface="+mn-lt"/>
            </a:endParaRPr>
          </a:p>
        </p:txBody>
      </p:sp>
      <p:sp>
        <p:nvSpPr>
          <p:cNvPr id="159" name="Text Box 14"/>
          <p:cNvSpPr txBox="1">
            <a:spLocks noChangeArrowheads="1"/>
          </p:cNvSpPr>
          <p:nvPr/>
        </p:nvSpPr>
        <p:spPr bwMode="auto">
          <a:xfrm>
            <a:off x="5370503" y="4653136"/>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60" name="Text Box 15"/>
          <p:cNvSpPr txBox="1">
            <a:spLocks noChangeArrowheads="1"/>
          </p:cNvSpPr>
          <p:nvPr/>
        </p:nvSpPr>
        <p:spPr bwMode="auto">
          <a:xfrm>
            <a:off x="7087795" y="4655775"/>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61" name="Text Box 16"/>
          <p:cNvSpPr txBox="1">
            <a:spLocks noChangeArrowheads="1"/>
          </p:cNvSpPr>
          <p:nvPr/>
        </p:nvSpPr>
        <p:spPr bwMode="auto">
          <a:xfrm>
            <a:off x="6166909" y="4653136"/>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3 bits</a:t>
            </a:r>
            <a:endParaRPr lang="en-AU" altLang="en-US" sz="2000">
              <a:latin typeface="+mn-lt"/>
            </a:endParaRPr>
          </a:p>
        </p:txBody>
      </p:sp>
      <p:sp>
        <p:nvSpPr>
          <p:cNvPr id="162" name="Text Box 5"/>
          <p:cNvSpPr txBox="1">
            <a:spLocks noChangeArrowheads="1"/>
          </p:cNvSpPr>
          <p:nvPr/>
        </p:nvSpPr>
        <p:spPr bwMode="auto">
          <a:xfrm>
            <a:off x="3396821" y="5086942"/>
            <a:ext cx="1103171" cy="270547"/>
          </a:xfrm>
          <a:prstGeom prst="rect">
            <a:avLst/>
          </a:prstGeom>
          <a:noFill/>
          <a:ln w="19050">
            <a:noFill/>
            <a:miter lim="800000"/>
            <a:headEnd/>
            <a:tailEnd/>
          </a:ln>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latin typeface="+mn-lt"/>
              </a:rPr>
              <a:t>im</a:t>
            </a:r>
            <a:r>
              <a:rPr lang="en-US" altLang="en-US" sz="2000" dirty="0">
                <a:latin typeface="+mn-lt"/>
              </a:rPr>
              <a:t>[10:5]</a:t>
            </a:r>
            <a:endParaRPr lang="en-AU" altLang="en-US" sz="2000" dirty="0">
              <a:latin typeface="+mn-lt"/>
            </a:endParaRPr>
          </a:p>
        </p:txBody>
      </p:sp>
      <p:cxnSp>
        <p:nvCxnSpPr>
          <p:cNvPr id="10" name="直線接點 9"/>
          <p:cNvCxnSpPr/>
          <p:nvPr/>
        </p:nvCxnSpPr>
        <p:spPr bwMode="auto">
          <a:xfrm flipV="1">
            <a:off x="7668344" y="5027662"/>
            <a:ext cx="0" cy="415925"/>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5" name="直線接點 164"/>
          <p:cNvCxnSpPr/>
          <p:nvPr/>
        </p:nvCxnSpPr>
        <p:spPr bwMode="auto">
          <a:xfrm flipV="1">
            <a:off x="3491880" y="5027663"/>
            <a:ext cx="0" cy="415925"/>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43210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TW"/>
              <a:t>Performance Issues</a:t>
            </a:r>
            <a:endParaRPr lang="en-AU" altLang="zh-TW"/>
          </a:p>
        </p:txBody>
      </p:sp>
      <p:sp>
        <p:nvSpPr>
          <p:cNvPr id="32772" name="Rectangle 3"/>
          <p:cNvSpPr>
            <a:spLocks noGrp="1" noChangeArrowheads="1"/>
          </p:cNvSpPr>
          <p:nvPr>
            <p:ph type="body" idx="1"/>
          </p:nvPr>
        </p:nvSpPr>
        <p:spPr/>
        <p:txBody>
          <a:bodyPr/>
          <a:lstStyle/>
          <a:p>
            <a:r>
              <a:rPr lang="en-US" altLang="zh-TW" dirty="0"/>
              <a:t>CPI = 1 with a long cycle time</a:t>
            </a:r>
          </a:p>
          <a:p>
            <a:r>
              <a:rPr lang="en-US" altLang="zh-TW" dirty="0"/>
              <a:t>Longest delay determines clock period</a:t>
            </a:r>
          </a:p>
          <a:p>
            <a:pPr lvl="1"/>
            <a:r>
              <a:rPr lang="en-US" altLang="zh-TW" dirty="0"/>
              <a:t>Critical path: </a:t>
            </a:r>
            <a:r>
              <a:rPr lang="en-US" altLang="zh-TW" dirty="0" err="1"/>
              <a:t>ld</a:t>
            </a:r>
            <a:r>
              <a:rPr lang="en-US" altLang="zh-TW" dirty="0"/>
              <a:t> instruction</a:t>
            </a:r>
          </a:p>
          <a:p>
            <a:pPr lvl="1"/>
            <a:r>
              <a:rPr lang="en-US" altLang="zh-TW" dirty="0"/>
              <a:t>Instruction memory </a:t>
            </a:r>
            <a:r>
              <a:rPr lang="en-US" altLang="zh-TW" dirty="0">
                <a:sym typeface="Symbol" panose="05050102010706020507" pitchFamily="18" charset="2"/>
              </a:rPr>
              <a:t></a:t>
            </a:r>
            <a:r>
              <a:rPr lang="en-US" altLang="zh-TW" dirty="0"/>
              <a:t> register file </a:t>
            </a:r>
            <a:r>
              <a:rPr lang="en-US" altLang="zh-TW" dirty="0">
                <a:sym typeface="Symbol" panose="05050102010706020507" pitchFamily="18" charset="2"/>
              </a:rPr>
              <a:t></a:t>
            </a:r>
            <a:r>
              <a:rPr lang="en-US" altLang="zh-TW" dirty="0"/>
              <a:t> ALU </a:t>
            </a:r>
            <a:r>
              <a:rPr lang="en-US" altLang="zh-TW" dirty="0">
                <a:sym typeface="Symbol" panose="05050102010706020507" pitchFamily="18" charset="2"/>
              </a:rPr>
              <a:t></a:t>
            </a:r>
            <a:r>
              <a:rPr lang="en-US" altLang="zh-TW" dirty="0"/>
              <a:t> data memory </a:t>
            </a:r>
            <a:r>
              <a:rPr lang="en-US" altLang="zh-TW" dirty="0">
                <a:sym typeface="Symbol" panose="05050102010706020507" pitchFamily="18" charset="2"/>
              </a:rPr>
              <a:t></a:t>
            </a:r>
            <a:r>
              <a:rPr lang="en-US" altLang="zh-TW" dirty="0"/>
              <a:t> register file</a:t>
            </a:r>
          </a:p>
          <a:p>
            <a:r>
              <a:rPr lang="en-US" altLang="zh-TW" dirty="0"/>
              <a:t>Not feasible to vary period for different instructions</a:t>
            </a:r>
          </a:p>
          <a:p>
            <a:r>
              <a:rPr lang="en-US" altLang="zh-TW" dirty="0"/>
              <a:t>Violates design principle</a:t>
            </a:r>
          </a:p>
          <a:p>
            <a:pPr lvl="1"/>
            <a:r>
              <a:rPr lang="en-US" altLang="zh-TW" dirty="0"/>
              <a:t>Making the common case fast</a:t>
            </a:r>
          </a:p>
          <a:p>
            <a:r>
              <a:rPr lang="en-US" altLang="zh-TW" dirty="0"/>
              <a:t>We will improve performance by pipelining</a:t>
            </a:r>
          </a:p>
          <a:p>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49</a:t>
            </a:fld>
            <a:endParaRPr lang="zh-TW" altLang="zh-TW"/>
          </a:p>
        </p:txBody>
      </p:sp>
    </p:spTree>
    <p:extLst>
      <p:ext uri="{BB962C8B-B14F-4D97-AF65-F5344CB8AC3E}">
        <p14:creationId xmlns:p14="http://schemas.microsoft.com/office/powerpoint/2010/main" val="253611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303" name="Rectangle 95"/>
          <p:cNvSpPr>
            <a:spLocks noGrp="1" noChangeArrowheads="1"/>
          </p:cNvSpPr>
          <p:nvPr>
            <p:ph type="body" idx="1"/>
          </p:nvPr>
        </p:nvSpPr>
        <p:spPr>
          <a:xfrm>
            <a:off x="107504" y="1052736"/>
            <a:ext cx="8342064" cy="5057775"/>
          </a:xfrm>
        </p:spPr>
        <p:txBody>
          <a:bodyPr/>
          <a:lstStyle/>
          <a:p>
            <a:pPr>
              <a:spcBef>
                <a:spcPts val="0"/>
              </a:spcBef>
            </a:pPr>
            <a:r>
              <a:rPr lang="en-US" altLang="zh-TW" dirty="0"/>
              <a:t>R-Type:</a:t>
            </a:r>
          </a:p>
          <a:p>
            <a:pPr lvl="1">
              <a:spcBef>
                <a:spcPts val="0"/>
              </a:spcBef>
            </a:pPr>
            <a:r>
              <a:rPr lang="en-US" altLang="zh-TW" dirty="0"/>
              <a:t>add rd,rs1,rs2</a:t>
            </a:r>
          </a:p>
          <a:p>
            <a:pPr lvl="1">
              <a:spcBef>
                <a:spcPts val="0"/>
              </a:spcBef>
            </a:pPr>
            <a:r>
              <a:rPr lang="en-US" altLang="zh-TW" dirty="0"/>
              <a:t>sub rd,rs1,rs2</a:t>
            </a:r>
          </a:p>
          <a:p>
            <a:pPr lvl="1">
              <a:spcBef>
                <a:spcPts val="0"/>
              </a:spcBef>
            </a:pPr>
            <a:r>
              <a:rPr lang="en-US" altLang="zh-TW" dirty="0"/>
              <a:t>and rd,rs1,rs2</a:t>
            </a:r>
          </a:p>
          <a:p>
            <a:pPr lvl="1">
              <a:spcBef>
                <a:spcPts val="0"/>
              </a:spcBef>
            </a:pPr>
            <a:r>
              <a:rPr lang="en-US" altLang="zh-TW" dirty="0"/>
              <a:t>or rd,rs1,rs2</a:t>
            </a:r>
          </a:p>
          <a:p>
            <a:pPr>
              <a:spcBef>
                <a:spcPts val="1200"/>
              </a:spcBef>
            </a:pPr>
            <a:r>
              <a:rPr lang="en-US" altLang="zh-TW" dirty="0"/>
              <a:t>I-type:</a:t>
            </a:r>
          </a:p>
          <a:p>
            <a:pPr lvl="1">
              <a:spcBef>
                <a:spcPts val="0"/>
              </a:spcBef>
            </a:pPr>
            <a:r>
              <a:rPr lang="en-US" altLang="zh-TW" dirty="0" err="1"/>
              <a:t>ld</a:t>
            </a:r>
            <a:r>
              <a:rPr lang="en-US" altLang="zh-TW" dirty="0"/>
              <a:t> rd,imm12(rs1)</a:t>
            </a:r>
          </a:p>
          <a:p>
            <a:pPr>
              <a:spcBef>
                <a:spcPts val="1200"/>
              </a:spcBef>
            </a:pPr>
            <a:r>
              <a:rPr lang="en-US" altLang="zh-TW" dirty="0"/>
              <a:t>S-type:</a:t>
            </a:r>
          </a:p>
          <a:p>
            <a:pPr lvl="1">
              <a:spcBef>
                <a:spcPts val="0"/>
              </a:spcBef>
            </a:pPr>
            <a:r>
              <a:rPr lang="en-US" altLang="zh-TW" dirty="0" err="1"/>
              <a:t>sd</a:t>
            </a:r>
            <a:r>
              <a:rPr lang="en-US" altLang="zh-TW" dirty="0"/>
              <a:t> rs2,imm12(rs1)</a:t>
            </a:r>
          </a:p>
          <a:p>
            <a:pPr>
              <a:spcBef>
                <a:spcPts val="1200"/>
              </a:spcBef>
            </a:pPr>
            <a:r>
              <a:rPr lang="en-US" altLang="zh-TW" dirty="0"/>
              <a:t>SB-type:</a:t>
            </a:r>
          </a:p>
          <a:p>
            <a:pPr lvl="1">
              <a:spcBef>
                <a:spcPts val="0"/>
              </a:spcBef>
            </a:pPr>
            <a:r>
              <a:rPr lang="en-US" altLang="zh-TW" dirty="0" err="1"/>
              <a:t>beq</a:t>
            </a:r>
            <a:r>
              <a:rPr lang="en-US" altLang="zh-TW" dirty="0"/>
              <a:t> rs1,rs2,imm12</a:t>
            </a:r>
          </a:p>
        </p:txBody>
      </p:sp>
      <p:sp>
        <p:nvSpPr>
          <p:cNvPr id="350302" name="Rectangle 94"/>
          <p:cNvSpPr>
            <a:spLocks noGrp="1" noChangeArrowheads="1"/>
          </p:cNvSpPr>
          <p:nvPr>
            <p:ph type="title"/>
          </p:nvPr>
        </p:nvSpPr>
        <p:spPr/>
        <p:txBody>
          <a:bodyPr/>
          <a:lstStyle/>
          <a:p>
            <a:r>
              <a:rPr lang="en-US" altLang="zh-TW" dirty="0"/>
              <a:t>The RISC-V Subset</a:t>
            </a:r>
            <a:r>
              <a:rPr lang="zh-TW" altLang="en-US" dirty="0"/>
              <a:t> </a:t>
            </a:r>
            <a:r>
              <a:rPr lang="en-US" altLang="zh-TW" dirty="0"/>
              <a:t>–</a:t>
            </a:r>
            <a:r>
              <a:rPr lang="zh-TW" altLang="en-US" dirty="0"/>
              <a:t> </a:t>
            </a:r>
            <a:r>
              <a:rPr lang="en-US" altLang="zh-TW" dirty="0"/>
              <a:t>Instruction Encoding</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a:t>
            </a:fld>
            <a:endParaRPr lang="zh-TW" altLang="zh-TW"/>
          </a:p>
        </p:txBody>
      </p:sp>
      <p:sp>
        <p:nvSpPr>
          <p:cNvPr id="103" name="Text Box 5"/>
          <p:cNvSpPr txBox="1">
            <a:spLocks noChangeArrowheads="1"/>
          </p:cNvSpPr>
          <p:nvPr/>
        </p:nvSpPr>
        <p:spPr bwMode="auto">
          <a:xfrm>
            <a:off x="3275856" y="1177697"/>
            <a:ext cx="110329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funct7</a:t>
            </a:r>
            <a:endParaRPr lang="en-AU" altLang="en-US" sz="2000" dirty="0">
              <a:latin typeface="+mn-lt"/>
            </a:endParaRPr>
          </a:p>
        </p:txBody>
      </p:sp>
      <p:sp>
        <p:nvSpPr>
          <p:cNvPr id="104" name="Text Box 6"/>
          <p:cNvSpPr txBox="1">
            <a:spLocks noChangeArrowheads="1"/>
          </p:cNvSpPr>
          <p:nvPr/>
        </p:nvSpPr>
        <p:spPr bwMode="auto">
          <a:xfrm>
            <a:off x="4379149" y="1177697"/>
            <a:ext cx="918286"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rs2</a:t>
            </a:r>
            <a:endParaRPr lang="en-AU" altLang="en-US" sz="2000">
              <a:latin typeface="+mn-lt"/>
            </a:endParaRPr>
          </a:p>
        </p:txBody>
      </p:sp>
      <p:sp>
        <p:nvSpPr>
          <p:cNvPr id="105" name="Text Box 7"/>
          <p:cNvSpPr txBox="1">
            <a:spLocks noChangeArrowheads="1"/>
          </p:cNvSpPr>
          <p:nvPr/>
        </p:nvSpPr>
        <p:spPr bwMode="auto">
          <a:xfrm>
            <a:off x="5297435" y="1177697"/>
            <a:ext cx="918286"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106" name="Text Box 8"/>
          <p:cNvSpPr txBox="1">
            <a:spLocks noChangeArrowheads="1"/>
          </p:cNvSpPr>
          <p:nvPr/>
        </p:nvSpPr>
        <p:spPr bwMode="auto">
          <a:xfrm>
            <a:off x="7014917" y="1177697"/>
            <a:ext cx="918286"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latin typeface="+mn-lt"/>
              </a:rPr>
              <a:t>rd</a:t>
            </a:r>
            <a:endParaRPr lang="en-AU" altLang="en-US" sz="2000" dirty="0">
              <a:latin typeface="+mn-lt"/>
            </a:endParaRPr>
          </a:p>
        </p:txBody>
      </p:sp>
      <p:sp>
        <p:nvSpPr>
          <p:cNvPr id="107" name="Text Box 9"/>
          <p:cNvSpPr txBox="1">
            <a:spLocks noChangeArrowheads="1"/>
          </p:cNvSpPr>
          <p:nvPr/>
        </p:nvSpPr>
        <p:spPr bwMode="auto">
          <a:xfrm>
            <a:off x="6217071" y="1177697"/>
            <a:ext cx="796495"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08" name="Text Box 10"/>
          <p:cNvSpPr txBox="1">
            <a:spLocks noChangeArrowheads="1"/>
          </p:cNvSpPr>
          <p:nvPr/>
        </p:nvSpPr>
        <p:spPr bwMode="auto">
          <a:xfrm>
            <a:off x="7933203" y="1177697"/>
            <a:ext cx="110329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16" name="Text Box 5"/>
          <p:cNvSpPr txBox="1">
            <a:spLocks noChangeArrowheads="1"/>
          </p:cNvSpPr>
          <p:nvPr/>
        </p:nvSpPr>
        <p:spPr bwMode="auto">
          <a:xfrm>
            <a:off x="3275856" y="3265913"/>
            <a:ext cx="202000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immediate</a:t>
            </a:r>
            <a:endParaRPr lang="en-AU" altLang="en-US" sz="2000" dirty="0">
              <a:latin typeface="+mn-lt"/>
            </a:endParaRPr>
          </a:p>
        </p:txBody>
      </p:sp>
      <p:sp>
        <p:nvSpPr>
          <p:cNvPr id="117" name="Text Box 7"/>
          <p:cNvSpPr txBox="1">
            <a:spLocks noChangeArrowheads="1"/>
          </p:cNvSpPr>
          <p:nvPr/>
        </p:nvSpPr>
        <p:spPr bwMode="auto">
          <a:xfrm>
            <a:off x="5297210" y="3265913"/>
            <a:ext cx="918184"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rs1</a:t>
            </a:r>
            <a:endParaRPr lang="en-AU" altLang="en-US" sz="2000" dirty="0">
              <a:latin typeface="+mn-lt"/>
            </a:endParaRPr>
          </a:p>
        </p:txBody>
      </p:sp>
      <p:sp>
        <p:nvSpPr>
          <p:cNvPr id="118" name="Text Box 8"/>
          <p:cNvSpPr txBox="1">
            <a:spLocks noChangeArrowheads="1"/>
          </p:cNvSpPr>
          <p:nvPr/>
        </p:nvSpPr>
        <p:spPr bwMode="auto">
          <a:xfrm>
            <a:off x="7014502" y="3265913"/>
            <a:ext cx="918184"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latin typeface="+mn-lt"/>
              </a:rPr>
              <a:t>rd</a:t>
            </a:r>
            <a:endParaRPr lang="en-AU" altLang="en-US" sz="2000" dirty="0">
              <a:latin typeface="+mn-lt"/>
            </a:endParaRPr>
          </a:p>
        </p:txBody>
      </p:sp>
      <p:sp>
        <p:nvSpPr>
          <p:cNvPr id="119" name="Text Box 9"/>
          <p:cNvSpPr txBox="1">
            <a:spLocks noChangeArrowheads="1"/>
          </p:cNvSpPr>
          <p:nvPr/>
        </p:nvSpPr>
        <p:spPr bwMode="auto">
          <a:xfrm>
            <a:off x="6216744" y="3265913"/>
            <a:ext cx="796407"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20" name="Text Box 10"/>
          <p:cNvSpPr txBox="1">
            <a:spLocks noChangeArrowheads="1"/>
          </p:cNvSpPr>
          <p:nvPr/>
        </p:nvSpPr>
        <p:spPr bwMode="auto">
          <a:xfrm>
            <a:off x="7932685" y="3265913"/>
            <a:ext cx="1103171"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29" name="Text Box 5"/>
          <p:cNvSpPr txBox="1">
            <a:spLocks noChangeArrowheads="1"/>
          </p:cNvSpPr>
          <p:nvPr/>
        </p:nvSpPr>
        <p:spPr bwMode="auto">
          <a:xfrm>
            <a:off x="3275856" y="4202017"/>
            <a:ext cx="1103171"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latin typeface="+mn-lt"/>
              </a:rPr>
              <a:t>im</a:t>
            </a:r>
            <a:r>
              <a:rPr lang="en-US" altLang="en-US" sz="2000" dirty="0">
                <a:latin typeface="+mn-lt"/>
              </a:rPr>
              <a:t>[11:5]</a:t>
            </a:r>
          </a:p>
        </p:txBody>
      </p:sp>
      <p:sp>
        <p:nvSpPr>
          <p:cNvPr id="130" name="Text Box 6"/>
          <p:cNvSpPr txBox="1">
            <a:spLocks noChangeArrowheads="1"/>
          </p:cNvSpPr>
          <p:nvPr/>
        </p:nvSpPr>
        <p:spPr bwMode="auto">
          <a:xfrm>
            <a:off x="4379027" y="4202017"/>
            <a:ext cx="91818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131" name="Text Box 7"/>
          <p:cNvSpPr txBox="1">
            <a:spLocks noChangeArrowheads="1"/>
          </p:cNvSpPr>
          <p:nvPr/>
        </p:nvSpPr>
        <p:spPr bwMode="auto">
          <a:xfrm>
            <a:off x="5297210" y="4202017"/>
            <a:ext cx="91818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rs1</a:t>
            </a:r>
            <a:endParaRPr lang="en-AU" altLang="en-US" sz="2000" dirty="0">
              <a:latin typeface="+mn-lt"/>
            </a:endParaRPr>
          </a:p>
        </p:txBody>
      </p:sp>
      <p:sp>
        <p:nvSpPr>
          <p:cNvPr id="132" name="Text Box 8"/>
          <p:cNvSpPr txBox="1">
            <a:spLocks noChangeArrowheads="1"/>
          </p:cNvSpPr>
          <p:nvPr/>
        </p:nvSpPr>
        <p:spPr bwMode="auto">
          <a:xfrm>
            <a:off x="7014502" y="4202017"/>
            <a:ext cx="918183"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latin typeface="+mn-lt"/>
              </a:rPr>
              <a:t>im</a:t>
            </a:r>
            <a:r>
              <a:rPr lang="en-US" altLang="en-US" sz="2000" dirty="0">
                <a:latin typeface="+mn-lt"/>
              </a:rPr>
              <a:t>[4:0]</a:t>
            </a:r>
          </a:p>
        </p:txBody>
      </p:sp>
      <p:sp>
        <p:nvSpPr>
          <p:cNvPr id="133" name="Text Box 9"/>
          <p:cNvSpPr txBox="1">
            <a:spLocks noChangeArrowheads="1"/>
          </p:cNvSpPr>
          <p:nvPr/>
        </p:nvSpPr>
        <p:spPr bwMode="auto">
          <a:xfrm>
            <a:off x="6216745" y="4202017"/>
            <a:ext cx="796407"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34" name="Text Box 10"/>
          <p:cNvSpPr txBox="1">
            <a:spLocks noChangeArrowheads="1"/>
          </p:cNvSpPr>
          <p:nvPr/>
        </p:nvSpPr>
        <p:spPr bwMode="auto">
          <a:xfrm>
            <a:off x="7932685" y="4202017"/>
            <a:ext cx="1103171" cy="288000"/>
          </a:xfrm>
          <a:prstGeom prst="rect">
            <a:avLst/>
          </a:prstGeom>
          <a:solidFill>
            <a:srgbClr val="FFFF00"/>
          </a:solidFill>
          <a:ln w="19050">
            <a:solidFill>
              <a:schemeClr val="tx1"/>
            </a:solidFill>
            <a:miter lim="800000"/>
            <a:headEnd/>
            <a:tailEnd/>
          </a:ln>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43" name="Text Box 5"/>
          <p:cNvSpPr txBox="1">
            <a:spLocks noChangeArrowheads="1"/>
          </p:cNvSpPr>
          <p:nvPr/>
        </p:nvSpPr>
        <p:spPr bwMode="auto">
          <a:xfrm>
            <a:off x="3275856" y="5174773"/>
            <a:ext cx="1103171"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endParaRPr lang="en-AU" altLang="en-US" sz="2000" dirty="0">
              <a:solidFill>
                <a:srgbClr val="FF0000"/>
              </a:solidFill>
              <a:latin typeface="+mn-lt"/>
            </a:endParaRPr>
          </a:p>
        </p:txBody>
      </p:sp>
      <p:sp>
        <p:nvSpPr>
          <p:cNvPr id="144" name="Text Box 6"/>
          <p:cNvSpPr txBox="1">
            <a:spLocks noChangeArrowheads="1"/>
          </p:cNvSpPr>
          <p:nvPr/>
        </p:nvSpPr>
        <p:spPr bwMode="auto">
          <a:xfrm>
            <a:off x="4379027" y="5174773"/>
            <a:ext cx="916832"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145" name="Text Box 7"/>
          <p:cNvSpPr txBox="1">
            <a:spLocks noChangeArrowheads="1"/>
          </p:cNvSpPr>
          <p:nvPr/>
        </p:nvSpPr>
        <p:spPr bwMode="auto">
          <a:xfrm>
            <a:off x="5293333" y="5174773"/>
            <a:ext cx="920785"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146" name="Text Box 8"/>
          <p:cNvSpPr txBox="1">
            <a:spLocks noChangeArrowheads="1"/>
          </p:cNvSpPr>
          <p:nvPr/>
        </p:nvSpPr>
        <p:spPr bwMode="auto">
          <a:xfrm>
            <a:off x="7009098" y="5174773"/>
            <a:ext cx="923587"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149" name="Text Box 15"/>
          <p:cNvSpPr txBox="1">
            <a:spLocks noChangeArrowheads="1"/>
          </p:cNvSpPr>
          <p:nvPr/>
        </p:nvSpPr>
        <p:spPr bwMode="auto">
          <a:xfrm>
            <a:off x="7090612" y="5237637"/>
            <a:ext cx="433716" cy="288000"/>
          </a:xfrm>
          <a:prstGeom prst="rect">
            <a:avLst/>
          </a:prstGeom>
          <a:solidFill>
            <a:srgbClr val="FFFF00"/>
          </a:solidFill>
          <a:ln>
            <a:noFill/>
          </a:ln>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a:t>
            </a:r>
            <a:br>
              <a:rPr lang="en-US" altLang="en-US" sz="1800" dirty="0">
                <a:latin typeface="+mn-lt"/>
              </a:rPr>
            </a:br>
            <a:r>
              <a:rPr lang="en-US" altLang="en-US" sz="1800" dirty="0">
                <a:latin typeface="+mn-lt"/>
              </a:rPr>
              <a:t>[4:1]</a:t>
            </a:r>
            <a:endParaRPr lang="en-AU" altLang="en-US" sz="1800" dirty="0">
              <a:latin typeface="+mn-lt"/>
            </a:endParaRPr>
          </a:p>
        </p:txBody>
      </p:sp>
      <p:sp>
        <p:nvSpPr>
          <p:cNvPr id="147" name="Text Box 9"/>
          <p:cNvSpPr txBox="1">
            <a:spLocks noChangeArrowheads="1"/>
          </p:cNvSpPr>
          <p:nvPr/>
        </p:nvSpPr>
        <p:spPr bwMode="auto">
          <a:xfrm>
            <a:off x="6216745" y="5174773"/>
            <a:ext cx="792353"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48" name="Text Box 10"/>
          <p:cNvSpPr txBox="1">
            <a:spLocks noChangeArrowheads="1"/>
          </p:cNvSpPr>
          <p:nvPr/>
        </p:nvSpPr>
        <p:spPr bwMode="auto">
          <a:xfrm>
            <a:off x="7920224" y="5174773"/>
            <a:ext cx="1115632" cy="360000"/>
          </a:xfrm>
          <a:prstGeom prst="rect">
            <a:avLst/>
          </a:prstGeom>
          <a:solidFill>
            <a:srgbClr val="FFFF00"/>
          </a:solidFill>
          <a:ln w="19050">
            <a:solidFill>
              <a:schemeClr val="tx1"/>
            </a:solidFill>
            <a:miter lim="800000"/>
            <a:headEnd/>
            <a:tailEnd/>
          </a:ln>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cxnSp>
        <p:nvCxnSpPr>
          <p:cNvPr id="153" name="Straight Arrow Connector 2"/>
          <p:cNvCxnSpPr>
            <a:cxnSpLocks noChangeShapeType="1"/>
          </p:cNvCxnSpPr>
          <p:nvPr/>
        </p:nvCxnSpPr>
        <p:spPr bwMode="auto">
          <a:xfrm flipV="1">
            <a:off x="3387994" y="5354153"/>
            <a:ext cx="0" cy="3600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5" name="Straight Arrow Connector 33"/>
          <p:cNvCxnSpPr>
            <a:cxnSpLocks noChangeShapeType="1"/>
          </p:cNvCxnSpPr>
          <p:nvPr/>
        </p:nvCxnSpPr>
        <p:spPr bwMode="auto">
          <a:xfrm flipH="1" flipV="1">
            <a:off x="7779836" y="5354153"/>
            <a:ext cx="646" cy="3600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2" name="Text Box 5"/>
          <p:cNvSpPr txBox="1">
            <a:spLocks noChangeArrowheads="1"/>
          </p:cNvSpPr>
          <p:nvPr/>
        </p:nvSpPr>
        <p:spPr bwMode="auto">
          <a:xfrm>
            <a:off x="3396821" y="5174773"/>
            <a:ext cx="1103171" cy="360000"/>
          </a:xfrm>
          <a:prstGeom prst="rect">
            <a:avLst/>
          </a:prstGeom>
          <a:noFill/>
          <a:ln w="19050">
            <a:noFill/>
            <a:miter lim="800000"/>
            <a:headEnd/>
            <a:tailEnd/>
          </a:ln>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a:latin typeface="+mn-lt"/>
              </a:rPr>
              <a:t>im</a:t>
            </a:r>
            <a:r>
              <a:rPr lang="en-US" altLang="en-US" sz="2000" dirty="0">
                <a:latin typeface="+mn-lt"/>
              </a:rPr>
              <a:t>[10:5]</a:t>
            </a:r>
            <a:endParaRPr lang="en-AU" altLang="en-US" sz="2000" dirty="0">
              <a:latin typeface="+mn-lt"/>
            </a:endParaRPr>
          </a:p>
        </p:txBody>
      </p:sp>
      <p:cxnSp>
        <p:nvCxnSpPr>
          <p:cNvPr id="10" name="直線接點 9"/>
          <p:cNvCxnSpPr/>
          <p:nvPr/>
        </p:nvCxnSpPr>
        <p:spPr bwMode="auto">
          <a:xfrm flipV="1">
            <a:off x="7668344" y="5185017"/>
            <a:ext cx="0" cy="360000"/>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5" name="直線接點 164"/>
          <p:cNvCxnSpPr/>
          <p:nvPr/>
        </p:nvCxnSpPr>
        <p:spPr bwMode="auto">
          <a:xfrm flipV="1">
            <a:off x="3491880" y="5185018"/>
            <a:ext cx="0" cy="360000"/>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aphicFrame>
        <p:nvGraphicFramePr>
          <p:cNvPr id="3" name="表格 2"/>
          <p:cNvGraphicFramePr>
            <a:graphicFrameLocks noGrp="1"/>
          </p:cNvGraphicFramePr>
          <p:nvPr>
            <p:extLst>
              <p:ext uri="{D42A27DB-BD31-4B8C-83A1-F6EECF244321}">
                <p14:modId xmlns:p14="http://schemas.microsoft.com/office/powerpoint/2010/main" val="2008880882"/>
              </p:ext>
            </p:extLst>
          </p:nvPr>
        </p:nvGraphicFramePr>
        <p:xfrm>
          <a:off x="3275856" y="1566497"/>
          <a:ext cx="5760640" cy="1445260"/>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3022633032"/>
                    </a:ext>
                  </a:extLst>
                </a:gridCol>
                <a:gridCol w="951880">
                  <a:extLst>
                    <a:ext uri="{9D8B030D-6E8A-4147-A177-3AD203B41FA5}">
                      <a16:colId xmlns:a16="http://schemas.microsoft.com/office/drawing/2014/main" val="2071169651"/>
                    </a:ext>
                  </a:extLst>
                </a:gridCol>
                <a:gridCol w="920328">
                  <a:extLst>
                    <a:ext uri="{9D8B030D-6E8A-4147-A177-3AD203B41FA5}">
                      <a16:colId xmlns:a16="http://schemas.microsoft.com/office/drawing/2014/main" val="1043289135"/>
                    </a:ext>
                  </a:extLst>
                </a:gridCol>
                <a:gridCol w="792088">
                  <a:extLst>
                    <a:ext uri="{9D8B030D-6E8A-4147-A177-3AD203B41FA5}">
                      <a16:colId xmlns:a16="http://schemas.microsoft.com/office/drawing/2014/main" val="3377240943"/>
                    </a:ext>
                  </a:extLst>
                </a:gridCol>
                <a:gridCol w="936104">
                  <a:extLst>
                    <a:ext uri="{9D8B030D-6E8A-4147-A177-3AD203B41FA5}">
                      <a16:colId xmlns:a16="http://schemas.microsoft.com/office/drawing/2014/main" val="1213562919"/>
                    </a:ext>
                  </a:extLst>
                </a:gridCol>
                <a:gridCol w="1080120">
                  <a:extLst>
                    <a:ext uri="{9D8B030D-6E8A-4147-A177-3AD203B41FA5}">
                      <a16:colId xmlns:a16="http://schemas.microsoft.com/office/drawing/2014/main" val="3072972086"/>
                    </a:ext>
                  </a:extLst>
                </a:gridCol>
              </a:tblGrid>
              <a:tr h="330721">
                <a:tc>
                  <a:txBody>
                    <a:bodyPr/>
                    <a:lstStyle/>
                    <a:p>
                      <a:pPr algn="ctr">
                        <a:lnSpc>
                          <a:spcPts val="2150"/>
                        </a:lnSpc>
                      </a:pPr>
                      <a:r>
                        <a:rPr lang="en-US" altLang="zh-TW" dirty="0"/>
                        <a:t>0000000</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000</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0110011</a:t>
                      </a:r>
                      <a:endParaRPr lang="zh-TW" altLang="en-US" dirty="0"/>
                    </a:p>
                  </a:txBody>
                  <a:tcPr/>
                </a:tc>
                <a:extLst>
                  <a:ext uri="{0D108BD9-81ED-4DB2-BD59-A6C34878D82A}">
                    <a16:rowId xmlns:a16="http://schemas.microsoft.com/office/drawing/2014/main" val="3616641137"/>
                  </a:ext>
                </a:extLst>
              </a:tr>
              <a:tr h="330721">
                <a:tc>
                  <a:txBody>
                    <a:bodyPr/>
                    <a:lstStyle/>
                    <a:p>
                      <a:pPr algn="ctr">
                        <a:lnSpc>
                          <a:spcPts val="2150"/>
                        </a:lnSpc>
                      </a:pPr>
                      <a:r>
                        <a:rPr lang="en-US" altLang="zh-TW" dirty="0"/>
                        <a:t>0100000</a:t>
                      </a:r>
                      <a:endParaRPr lang="zh-TW" altLang="en-US" dirty="0"/>
                    </a:p>
                  </a:txBody>
                  <a:tcPr/>
                </a:tc>
                <a:tc>
                  <a:txBody>
                    <a:bodyPr/>
                    <a:lstStyle/>
                    <a:p>
                      <a:pPr algn="ctr">
                        <a:lnSpc>
                          <a:spcPts val="2150"/>
                        </a:lnSpc>
                      </a:pPr>
                      <a:endParaRPr lang="zh-TW" altLang="en-US"/>
                    </a:p>
                  </a:txBody>
                  <a:tcPr/>
                </a:tc>
                <a:tc>
                  <a:txBody>
                    <a:bodyPr/>
                    <a:lstStyle/>
                    <a:p>
                      <a:pPr algn="ctr">
                        <a:lnSpc>
                          <a:spcPts val="2150"/>
                        </a:lnSpc>
                      </a:pPr>
                      <a:endParaRPr lang="zh-TW" altLang="en-US"/>
                    </a:p>
                  </a:txBody>
                  <a:tcPr/>
                </a:tc>
                <a:tc>
                  <a:txBody>
                    <a:bodyPr/>
                    <a:lstStyle/>
                    <a:p>
                      <a:pPr algn="ctr">
                        <a:lnSpc>
                          <a:spcPts val="2150"/>
                        </a:lnSpc>
                      </a:pPr>
                      <a:r>
                        <a:rPr lang="en-US" altLang="zh-TW" dirty="0"/>
                        <a:t>000</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0110011</a:t>
                      </a:r>
                      <a:endParaRPr lang="zh-TW" altLang="en-US" dirty="0"/>
                    </a:p>
                  </a:txBody>
                  <a:tcPr/>
                </a:tc>
                <a:extLst>
                  <a:ext uri="{0D108BD9-81ED-4DB2-BD59-A6C34878D82A}">
                    <a16:rowId xmlns:a16="http://schemas.microsoft.com/office/drawing/2014/main" val="2683992461"/>
                  </a:ext>
                </a:extLst>
              </a:tr>
              <a:tr h="330721">
                <a:tc>
                  <a:txBody>
                    <a:bodyPr/>
                    <a:lstStyle/>
                    <a:p>
                      <a:pPr algn="ctr">
                        <a:lnSpc>
                          <a:spcPts val="2150"/>
                        </a:lnSpc>
                      </a:pPr>
                      <a:r>
                        <a:rPr lang="en-US" altLang="zh-TW" dirty="0"/>
                        <a:t>0000000</a:t>
                      </a:r>
                      <a:endParaRPr lang="zh-TW" altLang="en-US" dirty="0"/>
                    </a:p>
                  </a:txBody>
                  <a:tcPr/>
                </a:tc>
                <a:tc>
                  <a:txBody>
                    <a:bodyPr/>
                    <a:lstStyle/>
                    <a:p>
                      <a:pPr algn="ctr">
                        <a:lnSpc>
                          <a:spcPts val="2150"/>
                        </a:lnSpc>
                      </a:pPr>
                      <a:endParaRPr lang="zh-TW" altLang="en-US"/>
                    </a:p>
                  </a:txBody>
                  <a:tcPr/>
                </a:tc>
                <a:tc>
                  <a:txBody>
                    <a:bodyPr/>
                    <a:lstStyle/>
                    <a:p>
                      <a:pPr algn="ctr">
                        <a:lnSpc>
                          <a:spcPts val="2150"/>
                        </a:lnSpc>
                      </a:pPr>
                      <a:endParaRPr lang="zh-TW" altLang="en-US"/>
                    </a:p>
                  </a:txBody>
                  <a:tcPr/>
                </a:tc>
                <a:tc>
                  <a:txBody>
                    <a:bodyPr/>
                    <a:lstStyle/>
                    <a:p>
                      <a:pPr algn="ctr">
                        <a:lnSpc>
                          <a:spcPts val="2150"/>
                        </a:lnSpc>
                      </a:pPr>
                      <a:r>
                        <a:rPr lang="en-US" altLang="zh-TW" dirty="0"/>
                        <a:t>111</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0110011</a:t>
                      </a:r>
                      <a:endParaRPr lang="zh-TW" altLang="en-US" dirty="0"/>
                    </a:p>
                  </a:txBody>
                  <a:tcPr/>
                </a:tc>
                <a:extLst>
                  <a:ext uri="{0D108BD9-81ED-4DB2-BD59-A6C34878D82A}">
                    <a16:rowId xmlns:a16="http://schemas.microsoft.com/office/drawing/2014/main" val="223790138"/>
                  </a:ext>
                </a:extLst>
              </a:tr>
              <a:tr h="330721">
                <a:tc>
                  <a:txBody>
                    <a:bodyPr/>
                    <a:lstStyle/>
                    <a:p>
                      <a:pPr algn="ctr">
                        <a:lnSpc>
                          <a:spcPts val="2150"/>
                        </a:lnSpc>
                      </a:pPr>
                      <a:r>
                        <a:rPr lang="en-US" altLang="zh-TW" dirty="0"/>
                        <a:t>0000000</a:t>
                      </a:r>
                      <a:endParaRPr lang="zh-TW" altLang="en-US" dirty="0"/>
                    </a:p>
                  </a:txBody>
                  <a:tcPr/>
                </a:tc>
                <a:tc>
                  <a:txBody>
                    <a:bodyPr/>
                    <a:lstStyle/>
                    <a:p>
                      <a:pPr algn="ctr">
                        <a:lnSpc>
                          <a:spcPts val="2150"/>
                        </a:lnSpc>
                      </a:pPr>
                      <a:endParaRPr lang="zh-TW" altLang="en-US"/>
                    </a:p>
                  </a:txBody>
                  <a:tcPr/>
                </a:tc>
                <a:tc>
                  <a:txBody>
                    <a:bodyPr/>
                    <a:lstStyle/>
                    <a:p>
                      <a:pPr algn="ctr">
                        <a:lnSpc>
                          <a:spcPts val="2150"/>
                        </a:lnSpc>
                      </a:pPr>
                      <a:endParaRPr lang="zh-TW" altLang="en-US"/>
                    </a:p>
                  </a:txBody>
                  <a:tcPr/>
                </a:tc>
                <a:tc>
                  <a:txBody>
                    <a:bodyPr/>
                    <a:lstStyle/>
                    <a:p>
                      <a:pPr algn="ctr">
                        <a:lnSpc>
                          <a:spcPts val="2150"/>
                        </a:lnSpc>
                      </a:pPr>
                      <a:r>
                        <a:rPr lang="en-US" altLang="zh-TW" dirty="0"/>
                        <a:t>110</a:t>
                      </a:r>
                      <a:endParaRPr lang="zh-TW" altLang="en-US" dirty="0"/>
                    </a:p>
                  </a:txBody>
                  <a:tcPr/>
                </a:tc>
                <a:tc>
                  <a:txBody>
                    <a:bodyPr/>
                    <a:lstStyle/>
                    <a:p>
                      <a:pPr algn="ctr">
                        <a:lnSpc>
                          <a:spcPts val="2150"/>
                        </a:lnSpc>
                      </a:pPr>
                      <a:endParaRPr lang="zh-TW" altLang="en-US"/>
                    </a:p>
                  </a:txBody>
                  <a:tcPr/>
                </a:tc>
                <a:tc>
                  <a:txBody>
                    <a:bodyPr/>
                    <a:lstStyle/>
                    <a:p>
                      <a:pPr algn="ctr">
                        <a:lnSpc>
                          <a:spcPts val="2150"/>
                        </a:lnSpc>
                      </a:pPr>
                      <a:r>
                        <a:rPr lang="en-US" altLang="zh-TW" dirty="0"/>
                        <a:t>0110011</a:t>
                      </a:r>
                      <a:endParaRPr lang="zh-TW" altLang="en-US" dirty="0"/>
                    </a:p>
                  </a:txBody>
                  <a:tcPr/>
                </a:tc>
                <a:extLst>
                  <a:ext uri="{0D108BD9-81ED-4DB2-BD59-A6C34878D82A}">
                    <a16:rowId xmlns:a16="http://schemas.microsoft.com/office/drawing/2014/main" val="1371687672"/>
                  </a:ext>
                </a:extLst>
              </a:tr>
            </a:tbl>
          </a:graphicData>
        </a:graphic>
      </p:graphicFrame>
      <p:graphicFrame>
        <p:nvGraphicFramePr>
          <p:cNvPr id="60" name="表格 59"/>
          <p:cNvGraphicFramePr>
            <a:graphicFrameLocks noGrp="1"/>
          </p:cNvGraphicFramePr>
          <p:nvPr>
            <p:extLst>
              <p:ext uri="{D42A27DB-BD31-4B8C-83A1-F6EECF244321}">
                <p14:modId xmlns:p14="http://schemas.microsoft.com/office/powerpoint/2010/main" val="1808949016"/>
              </p:ext>
            </p:extLst>
          </p:nvPr>
        </p:nvGraphicFramePr>
        <p:xfrm>
          <a:off x="3275856" y="3625889"/>
          <a:ext cx="5760640" cy="361315"/>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3022633032"/>
                    </a:ext>
                  </a:extLst>
                </a:gridCol>
                <a:gridCol w="951880">
                  <a:extLst>
                    <a:ext uri="{9D8B030D-6E8A-4147-A177-3AD203B41FA5}">
                      <a16:colId xmlns:a16="http://schemas.microsoft.com/office/drawing/2014/main" val="2071169651"/>
                    </a:ext>
                  </a:extLst>
                </a:gridCol>
                <a:gridCol w="920328">
                  <a:extLst>
                    <a:ext uri="{9D8B030D-6E8A-4147-A177-3AD203B41FA5}">
                      <a16:colId xmlns:a16="http://schemas.microsoft.com/office/drawing/2014/main" val="1043289135"/>
                    </a:ext>
                  </a:extLst>
                </a:gridCol>
                <a:gridCol w="792088">
                  <a:extLst>
                    <a:ext uri="{9D8B030D-6E8A-4147-A177-3AD203B41FA5}">
                      <a16:colId xmlns:a16="http://schemas.microsoft.com/office/drawing/2014/main" val="3377240943"/>
                    </a:ext>
                  </a:extLst>
                </a:gridCol>
                <a:gridCol w="936104">
                  <a:extLst>
                    <a:ext uri="{9D8B030D-6E8A-4147-A177-3AD203B41FA5}">
                      <a16:colId xmlns:a16="http://schemas.microsoft.com/office/drawing/2014/main" val="1213562919"/>
                    </a:ext>
                  </a:extLst>
                </a:gridCol>
                <a:gridCol w="1080120">
                  <a:extLst>
                    <a:ext uri="{9D8B030D-6E8A-4147-A177-3AD203B41FA5}">
                      <a16:colId xmlns:a16="http://schemas.microsoft.com/office/drawing/2014/main" val="3072972086"/>
                    </a:ext>
                  </a:extLst>
                </a:gridCol>
              </a:tblGrid>
              <a:tr h="330721">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0000011</a:t>
                      </a:r>
                      <a:endParaRPr lang="zh-TW" altLang="en-US" dirty="0"/>
                    </a:p>
                  </a:txBody>
                  <a:tcPr/>
                </a:tc>
                <a:extLst>
                  <a:ext uri="{0D108BD9-81ED-4DB2-BD59-A6C34878D82A}">
                    <a16:rowId xmlns:a16="http://schemas.microsoft.com/office/drawing/2014/main" val="3616641137"/>
                  </a:ext>
                </a:extLst>
              </a:tr>
            </a:tbl>
          </a:graphicData>
        </a:graphic>
      </p:graphicFrame>
      <p:graphicFrame>
        <p:nvGraphicFramePr>
          <p:cNvPr id="61" name="表格 60"/>
          <p:cNvGraphicFramePr>
            <a:graphicFrameLocks noGrp="1"/>
          </p:cNvGraphicFramePr>
          <p:nvPr>
            <p:extLst>
              <p:ext uri="{D42A27DB-BD31-4B8C-83A1-F6EECF244321}">
                <p14:modId xmlns:p14="http://schemas.microsoft.com/office/powerpoint/2010/main" val="439783100"/>
              </p:ext>
            </p:extLst>
          </p:nvPr>
        </p:nvGraphicFramePr>
        <p:xfrm>
          <a:off x="3275856" y="4562025"/>
          <a:ext cx="5760640" cy="361315"/>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3022633032"/>
                    </a:ext>
                  </a:extLst>
                </a:gridCol>
                <a:gridCol w="951880">
                  <a:extLst>
                    <a:ext uri="{9D8B030D-6E8A-4147-A177-3AD203B41FA5}">
                      <a16:colId xmlns:a16="http://schemas.microsoft.com/office/drawing/2014/main" val="2071169651"/>
                    </a:ext>
                  </a:extLst>
                </a:gridCol>
                <a:gridCol w="920328">
                  <a:extLst>
                    <a:ext uri="{9D8B030D-6E8A-4147-A177-3AD203B41FA5}">
                      <a16:colId xmlns:a16="http://schemas.microsoft.com/office/drawing/2014/main" val="1043289135"/>
                    </a:ext>
                  </a:extLst>
                </a:gridCol>
                <a:gridCol w="792088">
                  <a:extLst>
                    <a:ext uri="{9D8B030D-6E8A-4147-A177-3AD203B41FA5}">
                      <a16:colId xmlns:a16="http://schemas.microsoft.com/office/drawing/2014/main" val="3377240943"/>
                    </a:ext>
                  </a:extLst>
                </a:gridCol>
                <a:gridCol w="936104">
                  <a:extLst>
                    <a:ext uri="{9D8B030D-6E8A-4147-A177-3AD203B41FA5}">
                      <a16:colId xmlns:a16="http://schemas.microsoft.com/office/drawing/2014/main" val="1213562919"/>
                    </a:ext>
                  </a:extLst>
                </a:gridCol>
                <a:gridCol w="1080120">
                  <a:extLst>
                    <a:ext uri="{9D8B030D-6E8A-4147-A177-3AD203B41FA5}">
                      <a16:colId xmlns:a16="http://schemas.microsoft.com/office/drawing/2014/main" val="3072972086"/>
                    </a:ext>
                  </a:extLst>
                </a:gridCol>
              </a:tblGrid>
              <a:tr h="330721">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011</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0100011</a:t>
                      </a:r>
                      <a:endParaRPr lang="zh-TW" altLang="en-US" dirty="0"/>
                    </a:p>
                  </a:txBody>
                  <a:tcPr/>
                </a:tc>
                <a:extLst>
                  <a:ext uri="{0D108BD9-81ED-4DB2-BD59-A6C34878D82A}">
                    <a16:rowId xmlns:a16="http://schemas.microsoft.com/office/drawing/2014/main" val="3616641137"/>
                  </a:ext>
                </a:extLst>
              </a:tr>
            </a:tbl>
          </a:graphicData>
        </a:graphic>
      </p:graphicFrame>
      <p:graphicFrame>
        <p:nvGraphicFramePr>
          <p:cNvPr id="62" name="表格 61"/>
          <p:cNvGraphicFramePr>
            <a:graphicFrameLocks noGrp="1"/>
          </p:cNvGraphicFramePr>
          <p:nvPr>
            <p:extLst>
              <p:ext uri="{D42A27DB-BD31-4B8C-83A1-F6EECF244321}">
                <p14:modId xmlns:p14="http://schemas.microsoft.com/office/powerpoint/2010/main" val="4231156205"/>
              </p:ext>
            </p:extLst>
          </p:nvPr>
        </p:nvGraphicFramePr>
        <p:xfrm>
          <a:off x="3275216" y="5570137"/>
          <a:ext cx="5760640" cy="361315"/>
        </p:xfrm>
        <a:graphic>
          <a:graphicData uri="http://schemas.openxmlformats.org/drawingml/2006/table">
            <a:tbl>
              <a:tblPr firstRow="1" bandRow="1">
                <a:tableStyleId>{2D5ABB26-0587-4C30-8999-92F81FD0307C}</a:tableStyleId>
              </a:tblPr>
              <a:tblGrid>
                <a:gridCol w="1080120">
                  <a:extLst>
                    <a:ext uri="{9D8B030D-6E8A-4147-A177-3AD203B41FA5}">
                      <a16:colId xmlns:a16="http://schemas.microsoft.com/office/drawing/2014/main" val="3022633032"/>
                    </a:ext>
                  </a:extLst>
                </a:gridCol>
                <a:gridCol w="951880">
                  <a:extLst>
                    <a:ext uri="{9D8B030D-6E8A-4147-A177-3AD203B41FA5}">
                      <a16:colId xmlns:a16="http://schemas.microsoft.com/office/drawing/2014/main" val="2071169651"/>
                    </a:ext>
                  </a:extLst>
                </a:gridCol>
                <a:gridCol w="920328">
                  <a:extLst>
                    <a:ext uri="{9D8B030D-6E8A-4147-A177-3AD203B41FA5}">
                      <a16:colId xmlns:a16="http://schemas.microsoft.com/office/drawing/2014/main" val="1043289135"/>
                    </a:ext>
                  </a:extLst>
                </a:gridCol>
                <a:gridCol w="792088">
                  <a:extLst>
                    <a:ext uri="{9D8B030D-6E8A-4147-A177-3AD203B41FA5}">
                      <a16:colId xmlns:a16="http://schemas.microsoft.com/office/drawing/2014/main" val="3377240943"/>
                    </a:ext>
                  </a:extLst>
                </a:gridCol>
                <a:gridCol w="936104">
                  <a:extLst>
                    <a:ext uri="{9D8B030D-6E8A-4147-A177-3AD203B41FA5}">
                      <a16:colId xmlns:a16="http://schemas.microsoft.com/office/drawing/2014/main" val="1213562919"/>
                    </a:ext>
                  </a:extLst>
                </a:gridCol>
                <a:gridCol w="1080120">
                  <a:extLst>
                    <a:ext uri="{9D8B030D-6E8A-4147-A177-3AD203B41FA5}">
                      <a16:colId xmlns:a16="http://schemas.microsoft.com/office/drawing/2014/main" val="3072972086"/>
                    </a:ext>
                  </a:extLst>
                </a:gridCol>
              </a:tblGrid>
              <a:tr h="330721">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000</a:t>
                      </a:r>
                      <a:endParaRPr lang="zh-TW" altLang="en-US" dirty="0"/>
                    </a:p>
                  </a:txBody>
                  <a:tcPr/>
                </a:tc>
                <a:tc>
                  <a:txBody>
                    <a:bodyPr/>
                    <a:lstStyle/>
                    <a:p>
                      <a:pPr algn="ctr">
                        <a:lnSpc>
                          <a:spcPts val="2150"/>
                        </a:lnSpc>
                      </a:pPr>
                      <a:endParaRPr lang="zh-TW" altLang="en-US" dirty="0"/>
                    </a:p>
                  </a:txBody>
                  <a:tcPr/>
                </a:tc>
                <a:tc>
                  <a:txBody>
                    <a:bodyPr/>
                    <a:lstStyle/>
                    <a:p>
                      <a:pPr algn="ctr">
                        <a:lnSpc>
                          <a:spcPts val="2150"/>
                        </a:lnSpc>
                      </a:pPr>
                      <a:r>
                        <a:rPr lang="en-US" altLang="zh-TW" dirty="0"/>
                        <a:t>1100011</a:t>
                      </a:r>
                      <a:endParaRPr lang="zh-TW" altLang="en-US" dirty="0"/>
                    </a:p>
                  </a:txBody>
                  <a:tcPr/>
                </a:tc>
                <a:extLst>
                  <a:ext uri="{0D108BD9-81ED-4DB2-BD59-A6C34878D82A}">
                    <a16:rowId xmlns:a16="http://schemas.microsoft.com/office/drawing/2014/main" val="3616641137"/>
                  </a:ext>
                </a:extLst>
              </a:tr>
            </a:tbl>
          </a:graphicData>
        </a:graphic>
      </p:graphicFrame>
      <p:sp>
        <p:nvSpPr>
          <p:cNvPr id="38" name="Text Box 11">
            <a:extLst>
              <a:ext uri="{FF2B5EF4-FFF2-40B4-BE49-F238E27FC236}">
                <a16:creationId xmlns:a16="http://schemas.microsoft.com/office/drawing/2014/main" id="{F68B0D61-E5A1-46D2-9FC5-2EECEDE8BF63}"/>
              </a:ext>
            </a:extLst>
          </p:cNvPr>
          <p:cNvSpPr txBox="1">
            <a:spLocks noChangeArrowheads="1"/>
          </p:cNvSpPr>
          <p:nvPr/>
        </p:nvSpPr>
        <p:spPr bwMode="auto">
          <a:xfrm>
            <a:off x="3158593" y="5714153"/>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imm</a:t>
            </a:r>
            <a:r>
              <a:rPr lang="en-US" altLang="en-US" sz="1800" dirty="0">
                <a:latin typeface="+mn-lt"/>
              </a:rPr>
              <a:t>[12]</a:t>
            </a:r>
            <a:endParaRPr lang="en-AU" altLang="en-US" sz="1800" dirty="0">
              <a:latin typeface="+mn-lt"/>
            </a:endParaRPr>
          </a:p>
        </p:txBody>
      </p:sp>
      <p:sp>
        <p:nvSpPr>
          <p:cNvPr id="39" name="Text Box 11">
            <a:extLst>
              <a:ext uri="{FF2B5EF4-FFF2-40B4-BE49-F238E27FC236}">
                <a16:creationId xmlns:a16="http://schemas.microsoft.com/office/drawing/2014/main" id="{C13C4F31-FE86-4972-B5C9-2AE5890535C4}"/>
              </a:ext>
            </a:extLst>
          </p:cNvPr>
          <p:cNvSpPr txBox="1">
            <a:spLocks noChangeArrowheads="1"/>
          </p:cNvSpPr>
          <p:nvPr/>
        </p:nvSpPr>
        <p:spPr bwMode="auto">
          <a:xfrm>
            <a:off x="7092280" y="5714153"/>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imm</a:t>
            </a:r>
            <a:r>
              <a:rPr lang="en-US" altLang="en-US" sz="1800" dirty="0">
                <a:latin typeface="+mn-lt"/>
              </a:rPr>
              <a:t>[11]</a:t>
            </a:r>
            <a:endParaRPr lang="en-AU" altLang="en-US" sz="1800" dirty="0">
              <a:latin typeface="+mn-lt"/>
            </a:endParaRPr>
          </a:p>
        </p:txBody>
      </p:sp>
    </p:spTree>
    <p:extLst>
      <p:ext uri="{BB962C8B-B14F-4D97-AF65-F5344CB8AC3E}">
        <p14:creationId xmlns:p14="http://schemas.microsoft.com/office/powerpoint/2010/main" val="185061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1: </a:t>
            </a:r>
            <a:r>
              <a:rPr lang="en-US" altLang="zh-TW" dirty="0">
                <a:solidFill>
                  <a:srgbClr val="FF0000"/>
                </a:solidFill>
              </a:rPr>
              <a:t>fetch</a:t>
            </a:r>
            <a:r>
              <a:rPr lang="en-US" altLang="zh-TW" dirty="0"/>
              <a:t> next instruction pointed to by PC from (instruction) memory</a:t>
            </a:r>
          </a:p>
          <a:p>
            <a:pPr lvl="1"/>
            <a:r>
              <a:rPr lang="en-US" altLang="zh-TW" dirty="0"/>
              <a:t>Also do </a:t>
            </a:r>
            <a:r>
              <a:rPr lang="en-US" altLang="zh-TW" dirty="0">
                <a:sym typeface="Wingdings" panose="05000000000000000000" pitchFamily="2" charset="2"/>
              </a:rPr>
              <a:t>PC + 4</a:t>
            </a:r>
            <a:endParaRPr lang="zh-TW" altLang="en-US" dirty="0"/>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V</a:t>
            </a:r>
          </a:p>
        </p:txBody>
      </p:sp>
      <p:sp>
        <p:nvSpPr>
          <p:cNvPr id="13" name="Rectangle 2065"/>
          <p:cNvSpPr>
            <a:spLocks noChangeArrowheads="1"/>
          </p:cNvSpPr>
          <p:nvPr/>
        </p:nvSpPr>
        <p:spPr bwMode="auto">
          <a:xfrm>
            <a:off x="3684496"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p:spPr>
        <p:txBody>
          <a:bodyPr wrap="none" anchor="t" anchorCtr="0"/>
          <a:lstStyle/>
          <a:p>
            <a:pPr algn="ctr"/>
            <a:r>
              <a:rPr lang="en-US" altLang="zh-TW" b="1" dirty="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0008…10</a:t>
            </a: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19" name="Text Box 2082"/>
          <p:cNvSpPr txBox="1">
            <a:spLocks noChangeArrowheads="1"/>
          </p:cNvSpPr>
          <p:nvPr/>
        </p:nvSpPr>
        <p:spPr bwMode="auto">
          <a:xfrm>
            <a:off x="4255996" y="4329176"/>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2000" y="3140968"/>
            <a:ext cx="969610" cy="646331"/>
          </a:xfrm>
          <a:prstGeom prst="rect">
            <a:avLst/>
          </a:prstGeom>
          <a:noFill/>
        </p:spPr>
        <p:txBody>
          <a:bodyPr wrap="square" rtlCol="0">
            <a:spAutoFit/>
          </a:bodyPr>
          <a:lstStyle/>
          <a:p>
            <a:pPr marL="0"/>
            <a:r>
              <a:rPr lang="en-US" altLang="zh-TW" sz="1800" dirty="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19" idx="2"/>
            <a:endCxn id="13" idx="3"/>
          </p:cNvCxnSpPr>
          <p:nvPr/>
        </p:nvCxnSpPr>
        <p:spPr bwMode="auto">
          <a:xfrm rot="5400000" flipH="1" flipV="1">
            <a:off x="4236710" y="3489344"/>
            <a:ext cx="1667448" cy="935545"/>
          </a:xfrm>
          <a:prstGeom prst="bentConnector4">
            <a:avLst>
              <a:gd name="adj1" fmla="val -13710"/>
              <a:gd name="adj2" fmla="val 124435"/>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a:solidFill>
                  <a:srgbClr val="FF0000"/>
                </a:solidFill>
                <a:latin typeface="+mn-lt"/>
              </a:rPr>
              <a:t>Control</a:t>
            </a:r>
            <a:endParaRPr lang="zh-TW" altLang="en-US" sz="2000" dirty="0">
              <a:solidFill>
                <a:srgbClr val="FF0000"/>
              </a:solidFill>
              <a:latin typeface="+mn-lt"/>
            </a:endParaRPr>
          </a:p>
        </p:txBody>
      </p:sp>
      <p:cxnSp>
        <p:nvCxnSpPr>
          <p:cNvPr id="35" name="肘形接點 34"/>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a:latin typeface="+mn-lt"/>
              </a:rPr>
              <a:t>PC</a:t>
            </a:r>
            <a:endParaRPr lang="zh-TW" altLang="en-US" dirty="0">
              <a:latin typeface="+mn-lt"/>
            </a:endParaRPr>
          </a:p>
        </p:txBody>
      </p:sp>
      <p:sp>
        <p:nvSpPr>
          <p:cNvPr id="24" name="文字方塊 23"/>
          <p:cNvSpPr txBox="1"/>
          <p:nvPr/>
        </p:nvSpPr>
        <p:spPr>
          <a:xfrm>
            <a:off x="5940152" y="4450380"/>
            <a:ext cx="1140056" cy="400110"/>
          </a:xfrm>
          <a:prstGeom prst="rect">
            <a:avLst/>
          </a:prstGeom>
          <a:noFill/>
        </p:spPr>
        <p:txBody>
          <a:bodyPr wrap="none" rtlCol="0">
            <a:spAutoFit/>
          </a:bodyPr>
          <a:lstStyle/>
          <a:p>
            <a:pPr marL="0"/>
            <a:r>
              <a:rPr lang="en-US" altLang="zh-TW" sz="2000" dirty="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r>
              <a:rPr lang="en-US" altLang="zh-TW" sz="2000" dirty="0">
                <a:latin typeface="+mn-lt"/>
                <a:ea typeface="標楷體" panose="03000509000000000000" pitchFamily="65" charset="-120"/>
              </a:rPr>
              <a:t>015A04B3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6192151" y="3744644"/>
            <a:ext cx="1384978" cy="368930"/>
          </a:xfrm>
          <a:prstGeom prst="rect">
            <a:avLst/>
          </a:prstGeom>
          <a:noFill/>
          <a:ln w="38100">
            <a:noFill/>
            <a:miter lim="800000"/>
            <a:headEnd/>
            <a:tailEnd/>
          </a:ln>
          <a:effectLst/>
        </p:spPr>
        <p:txBody>
          <a:bodyPr wrap="none" anchor="t" anchorCtr="0"/>
          <a:lstStyle/>
          <a:p>
            <a:pPr algn="ctr"/>
            <a:r>
              <a:rPr lang="en-US" altLang="zh-TW" sz="2000" dirty="0">
                <a:solidFill>
                  <a:srgbClr val="FF0000"/>
                </a:solidFill>
                <a:latin typeface="+mn-lt"/>
                <a:ea typeface="標楷體" panose="03000509000000000000" pitchFamily="65" charset="-120"/>
              </a:rPr>
              <a:t>015A04B3</a:t>
            </a:r>
            <a:endParaRPr lang="zh-TW" altLang="en-US" sz="2000" dirty="0">
              <a:solidFill>
                <a:srgbClr val="FF0000"/>
              </a:solidFill>
              <a:latin typeface="+mn-lt"/>
              <a:ea typeface="標楷體" panose="03000509000000000000" pitchFamily="65" charset="-12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a:t>
            </a:fld>
            <a:endParaRPr lang="zh-TW" altLang="zh-TW"/>
          </a:p>
        </p:txBody>
      </p:sp>
      <p:grpSp>
        <p:nvGrpSpPr>
          <p:cNvPr id="30" name="群組 29"/>
          <p:cNvGrpSpPr/>
          <p:nvPr/>
        </p:nvGrpSpPr>
        <p:grpSpPr>
          <a:xfrm>
            <a:off x="5908680" y="5121782"/>
            <a:ext cx="1399624" cy="467458"/>
            <a:chOff x="5724160" y="5129632"/>
            <a:chExt cx="1399624" cy="467458"/>
          </a:xfrm>
        </p:grpSpPr>
        <p:sp>
          <p:nvSpPr>
            <p:cNvPr id="39" name="Rectangle 2073"/>
            <p:cNvSpPr>
              <a:spLocks noChangeArrowheads="1"/>
            </p:cNvSpPr>
            <p:nvPr/>
          </p:nvSpPr>
          <p:spPr bwMode="auto">
            <a:xfrm>
              <a:off x="5926564" y="5129632"/>
              <a:ext cx="1197220" cy="467458"/>
            </a:xfrm>
            <a:prstGeom prst="rect">
              <a:avLst/>
            </a:prstGeom>
            <a:noFill/>
            <a:ln w="38100">
              <a:noFill/>
              <a:miter lim="800000"/>
              <a:headEnd/>
              <a:tailEnd/>
            </a:ln>
            <a:effectLst/>
          </p:spPr>
          <p:txBody>
            <a:bodyPr wrap="none" anchor="ctr"/>
            <a:lstStyle/>
            <a:p>
              <a:pPr algn="ctr"/>
              <a:r>
                <a:rPr lang="en-US" altLang="zh-TW" sz="2000" dirty="0">
                  <a:solidFill>
                    <a:srgbClr val="FF0000"/>
                  </a:solidFill>
                  <a:latin typeface="+mn-lt"/>
                </a:rPr>
                <a:t>0008…14</a:t>
              </a:r>
            </a:p>
          </p:txBody>
        </p:sp>
        <p:cxnSp>
          <p:nvCxnSpPr>
            <p:cNvPr id="25" name="直線單箭頭接點 24"/>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38" name="圓角矩形 37"/>
          <p:cNvSpPr/>
          <p:nvPr/>
        </p:nvSpPr>
        <p:spPr bwMode="auto">
          <a:xfrm>
            <a:off x="6432684" y="1738775"/>
            <a:ext cx="2203315" cy="576064"/>
          </a:xfrm>
          <a:prstGeom prst="roundRect">
            <a:avLst>
              <a:gd name="adj" fmla="val 38561"/>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TW" sz="1800" i="1" dirty="0">
                <a:latin typeface="+mn-lt"/>
              </a:rPr>
              <a:t>Note: no write into any storage yet! </a:t>
            </a:r>
            <a:endParaRPr lang="zh-TW" altLang="en-US" sz="1800" i="1" dirty="0">
              <a:latin typeface="+mn-lt"/>
            </a:endParaRPr>
          </a:p>
        </p:txBody>
      </p:sp>
    </p:spTree>
    <p:extLst>
      <p:ext uri="{BB962C8B-B14F-4D97-AF65-F5344CB8AC3E}">
        <p14:creationId xmlns:p14="http://schemas.microsoft.com/office/powerpoint/2010/main" val="216434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childTnLst>
                          </p:cTn>
                        </p:par>
                        <p:par>
                          <p:cTn id="12" fill="hold">
                            <p:stCondLst>
                              <p:cond delay="0"/>
                            </p:stCondLst>
                            <p:childTnLst>
                              <p:par>
                                <p:cTn id="13" presetID="35" presetClass="path" presetSubtype="0" accel="50000" decel="50000" fill="hold" grpId="1" nodeType="afterEffect">
                                  <p:stCondLst>
                                    <p:cond delay="0"/>
                                  </p:stCondLst>
                                  <p:childTnLst>
                                    <p:animMotion origin="layout" path="M -1.38889E-6 3.33333E-6 L -0.11146 0.00208 " pathEditMode="relative" rAng="0" ptsTypes="AA">
                                      <p:cBhvr>
                                        <p:cTn id="14" dur="2000" fill="hold"/>
                                        <p:tgtEl>
                                          <p:spTgt spid="37"/>
                                        </p:tgtEl>
                                        <p:attrNameLst>
                                          <p:attrName>ppt_x</p:attrName>
                                          <p:attrName>ppt_y</p:attrName>
                                        </p:attrNameLst>
                                      </p:cBhvr>
                                      <p:rCtr x="-5573" y="9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500"/>
                            </p:stCondLst>
                            <p:childTnLst>
                              <p:par>
                                <p:cTn id="21" presetID="22" presetClass="entr" presetSubtype="2"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right)">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2: </a:t>
            </a:r>
            <a:r>
              <a:rPr lang="en-US" altLang="zh-TW" u="sng" dirty="0">
                <a:solidFill>
                  <a:srgbClr val="FF0000"/>
                </a:solidFill>
              </a:rPr>
              <a:t>decode</a:t>
            </a:r>
            <a:r>
              <a:rPr lang="en-US" altLang="zh-TW" dirty="0">
                <a:solidFill>
                  <a:srgbClr val="FF0000"/>
                </a:solidFill>
              </a:rPr>
              <a:t> and </a:t>
            </a:r>
            <a:r>
              <a:rPr lang="en-US" altLang="zh-TW" u="sng" dirty="0">
                <a:solidFill>
                  <a:srgbClr val="FF0000"/>
                </a:solidFill>
              </a:rPr>
              <a:t>read</a:t>
            </a:r>
            <a:r>
              <a:rPr lang="en-US" altLang="zh-TW" dirty="0">
                <a:solidFill>
                  <a:srgbClr val="FF0000"/>
                </a:solidFill>
              </a:rPr>
              <a:t> register operands</a:t>
            </a:r>
            <a:r>
              <a:rPr lang="zh-TW" altLang="en-US" dirty="0">
                <a:solidFill>
                  <a:srgbClr val="FF0000"/>
                </a:solidFill>
              </a:rPr>
              <a:t> </a:t>
            </a:r>
            <a:r>
              <a:rPr lang="en-US" altLang="zh-TW" dirty="0">
                <a:solidFill>
                  <a:srgbClr val="FF0000"/>
                </a:solidFill>
              </a:rPr>
              <a:t>(rs2, rs1)</a:t>
            </a:r>
            <a:endParaRPr lang="en-US" altLang="zh-TW" dirty="0"/>
          </a:p>
          <a:p>
            <a:pPr lvl="1"/>
            <a:r>
              <a:rPr lang="en-US" altLang="zh-TW" i="1" dirty="0"/>
              <a:t>Same time</a:t>
            </a:r>
            <a:r>
              <a:rPr lang="en-US" altLang="zh-TW" dirty="0"/>
              <a:t>, disregard the type of the instruction</a:t>
            </a:r>
            <a:endParaRPr lang="zh-TW" altLang="en-US" dirty="0"/>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V</a:t>
            </a: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p:spPr>
        <p:txBody>
          <a:bodyPr wrap="none" anchor="t" anchorCtr="0"/>
          <a:lstStyle/>
          <a:p>
            <a:pPr algn="ctr"/>
            <a:r>
              <a:rPr lang="en-US" altLang="zh-TW" b="1" dirty="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0008…10</a:t>
            </a: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19" name="Text Box 2082"/>
          <p:cNvSpPr txBox="1">
            <a:spLocks noChangeArrowheads="1"/>
          </p:cNvSpPr>
          <p:nvPr/>
        </p:nvSpPr>
        <p:spPr bwMode="auto">
          <a:xfrm>
            <a:off x="4255996" y="4329176"/>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19" idx="2"/>
            <a:endCxn id="13" idx="3"/>
          </p:cNvCxnSpPr>
          <p:nvPr/>
        </p:nvCxnSpPr>
        <p:spPr bwMode="auto">
          <a:xfrm rot="5400000" flipH="1" flipV="1">
            <a:off x="4236710" y="3489344"/>
            <a:ext cx="1667448" cy="935545"/>
          </a:xfrm>
          <a:prstGeom prst="bentConnector4">
            <a:avLst>
              <a:gd name="adj1" fmla="val -13710"/>
              <a:gd name="adj2" fmla="val 124435"/>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a:latin typeface="+mn-lt"/>
              </a:rPr>
              <a:t>PC</a:t>
            </a:r>
            <a:endParaRPr lang="zh-TW" altLang="en-US" dirty="0">
              <a:latin typeface="+mn-lt"/>
            </a:endParaRPr>
          </a:p>
        </p:txBody>
      </p:sp>
      <p:sp>
        <p:nvSpPr>
          <p:cNvPr id="24" name="文字方塊 23"/>
          <p:cNvSpPr txBox="1"/>
          <p:nvPr/>
        </p:nvSpPr>
        <p:spPr>
          <a:xfrm>
            <a:off x="5936194" y="4450380"/>
            <a:ext cx="1156086" cy="400110"/>
          </a:xfrm>
          <a:prstGeom prst="rect">
            <a:avLst/>
          </a:prstGeom>
          <a:noFill/>
        </p:spPr>
        <p:txBody>
          <a:bodyPr wrap="none" rtlCol="0">
            <a:spAutoFit/>
          </a:bodyPr>
          <a:lstStyle/>
          <a:p>
            <a:pPr marL="0"/>
            <a:r>
              <a:rPr lang="en-US" altLang="zh-TW" sz="2000" dirty="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r>
              <a:rPr lang="en-US" altLang="zh-TW" sz="2000" dirty="0">
                <a:latin typeface="+mn-lt"/>
                <a:ea typeface="標楷體" panose="03000509000000000000" pitchFamily="65" charset="-120"/>
              </a:rPr>
              <a:t>015A04B3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p:spPr>
        <p:txBody>
          <a:bodyPr wrap="none" anchor="t" anchorCtr="0"/>
          <a:lstStyle/>
          <a:p>
            <a:pPr algn="ctr"/>
            <a:r>
              <a:rPr lang="en-US" altLang="zh-TW" sz="2000" dirty="0">
                <a:solidFill>
                  <a:srgbClr val="FF0000"/>
                </a:solidFill>
                <a:latin typeface="+mn-lt"/>
                <a:ea typeface="標楷體" panose="03000509000000000000" pitchFamily="65" charset="-120"/>
              </a:rPr>
              <a:t>015A04B3</a:t>
            </a:r>
            <a:endParaRPr lang="zh-TW" altLang="en-US" sz="2000" dirty="0">
              <a:solidFill>
                <a:srgbClr val="FF0000"/>
              </a:solidFill>
              <a:latin typeface="+mn-lt"/>
              <a:ea typeface="標楷體" panose="03000509000000000000" pitchFamily="65" charset="-120"/>
            </a:endParaRPr>
          </a:p>
        </p:txBody>
      </p:sp>
      <p:grpSp>
        <p:nvGrpSpPr>
          <p:cNvPr id="51" name="群組 50"/>
          <p:cNvGrpSpPr/>
          <p:nvPr/>
        </p:nvGrpSpPr>
        <p:grpSpPr>
          <a:xfrm>
            <a:off x="3338197" y="3140968"/>
            <a:ext cx="2200957" cy="338554"/>
            <a:chOff x="3338197" y="3140968"/>
            <a:chExt cx="2200957" cy="338554"/>
          </a:xfrm>
        </p:grpSpPr>
        <p:sp>
          <p:nvSpPr>
            <p:cNvPr id="45" name="Rectangle 2065"/>
            <p:cNvSpPr>
              <a:spLocks noChangeArrowheads="1"/>
            </p:cNvSpPr>
            <p:nvPr/>
          </p:nvSpPr>
          <p:spPr bwMode="auto">
            <a:xfrm>
              <a:off x="3685443" y="3197525"/>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25" name="文字方塊 24"/>
            <p:cNvSpPr txBox="1"/>
            <p:nvPr/>
          </p:nvSpPr>
          <p:spPr>
            <a:xfrm>
              <a:off x="3338197" y="3140968"/>
              <a:ext cx="393056" cy="338554"/>
            </a:xfrm>
            <a:prstGeom prst="rect">
              <a:avLst/>
            </a:prstGeom>
            <a:noFill/>
          </p:spPr>
          <p:txBody>
            <a:bodyPr wrap="none" rtlCol="0">
              <a:spAutoFit/>
            </a:bodyPr>
            <a:lstStyle/>
            <a:p>
              <a:pPr marL="0"/>
              <a:r>
                <a:rPr lang="en-US" altLang="zh-TW" sz="1600" b="1" dirty="0">
                  <a:latin typeface="+mn-lt"/>
                </a:rPr>
                <a:t>20</a:t>
              </a:r>
              <a:endParaRPr lang="zh-TW" altLang="en-US" sz="1600" b="1" dirty="0">
                <a:latin typeface="+mn-lt"/>
              </a:endParaRPr>
            </a:p>
          </p:txBody>
        </p:sp>
      </p:gr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393056" cy="338554"/>
            </a:xfrm>
            <a:prstGeom prst="rect">
              <a:avLst/>
            </a:prstGeom>
            <a:noFill/>
          </p:spPr>
          <p:txBody>
            <a:bodyPr wrap="none" rtlCol="0">
              <a:spAutoFit/>
            </a:bodyPr>
            <a:lstStyle/>
            <a:p>
              <a:pPr marL="0"/>
              <a:r>
                <a:rPr lang="en-US" altLang="zh-TW" sz="1600" b="1" dirty="0">
                  <a:latin typeface="+mn-lt"/>
                </a:rPr>
                <a:t>21</a:t>
              </a:r>
              <a:endParaRPr lang="zh-TW" altLang="en-US" sz="1600" b="1" dirty="0">
                <a:latin typeface="+mn-lt"/>
              </a:endParaRPr>
            </a:p>
          </p:txBody>
        </p:sp>
      </p:grpSp>
      <p:cxnSp>
        <p:nvCxnSpPr>
          <p:cNvPr id="47" name="直線單箭頭接點 46"/>
          <p:cNvCxnSpPr/>
          <p:nvPr/>
        </p:nvCxnSpPr>
        <p:spPr bwMode="auto">
          <a:xfrm>
            <a:off x="4143313" y="3310245"/>
            <a:ext cx="0" cy="477054"/>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直線單箭頭接點 48"/>
          <p:cNvCxnSpPr/>
          <p:nvPr/>
        </p:nvCxnSpPr>
        <p:spPr bwMode="auto">
          <a:xfrm>
            <a:off x="5041797" y="3104569"/>
            <a:ext cx="0" cy="68400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直線單箭頭接點 34"/>
          <p:cNvCxnSpPr>
            <a:endCxn id="39" idx="0"/>
          </p:cNvCxnSpPr>
          <p:nvPr/>
        </p:nvCxnSpPr>
        <p:spPr bwMode="auto">
          <a:xfrm flipH="1">
            <a:off x="5087932" y="1484784"/>
            <a:ext cx="2220372" cy="5326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直線單箭頭接點 52"/>
          <p:cNvCxnSpPr>
            <a:endCxn id="40" idx="0"/>
          </p:cNvCxnSpPr>
          <p:nvPr/>
        </p:nvCxnSpPr>
        <p:spPr bwMode="auto">
          <a:xfrm flipH="1">
            <a:off x="5886930" y="1484784"/>
            <a:ext cx="2123559" cy="5326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投影片編號版面配置區 3"/>
          <p:cNvSpPr>
            <a:spLocks noGrp="1"/>
          </p:cNvSpPr>
          <p:nvPr>
            <p:ph type="sldNum" sz="quarter" idx="11"/>
          </p:nvPr>
        </p:nvSpPr>
        <p:spPr/>
        <p:txBody>
          <a:bodyPr/>
          <a:lstStyle/>
          <a:p>
            <a:fld id="{0EF8A0A4-1A2F-4B89-B3C7-02C31CE3A532}" type="slidenum">
              <a:rPr lang="zh-TW" altLang="en-US" smtClean="0"/>
              <a:pPr/>
              <a:t>7</a:t>
            </a:fld>
            <a:endParaRPr lang="zh-TW" altLang="zh-TW"/>
          </a:p>
        </p:txBody>
      </p:sp>
      <p:grpSp>
        <p:nvGrpSpPr>
          <p:cNvPr id="30" name="群組 29"/>
          <p:cNvGrpSpPr/>
          <p:nvPr/>
        </p:nvGrpSpPr>
        <p:grpSpPr>
          <a:xfrm>
            <a:off x="3525386" y="2020780"/>
            <a:ext cx="5511110" cy="399682"/>
            <a:chOff x="3525386" y="2020780"/>
            <a:chExt cx="5511110" cy="399682"/>
          </a:xfrm>
        </p:grpSpPr>
        <p:sp>
          <p:nvSpPr>
            <p:cNvPr id="55" name="Text Box 5"/>
            <p:cNvSpPr txBox="1">
              <a:spLocks noChangeArrowheads="1"/>
            </p:cNvSpPr>
            <p:nvPr/>
          </p:nvSpPr>
          <p:spPr bwMode="auto">
            <a:xfrm>
              <a:off x="3525386" y="2020780"/>
              <a:ext cx="1055456"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0000000</a:t>
              </a:r>
              <a:endParaRPr lang="en-AU" altLang="en-US" sz="2000">
                <a:latin typeface="+mn-lt"/>
              </a:endParaRPr>
            </a:p>
          </p:txBody>
        </p:sp>
        <p:sp>
          <p:nvSpPr>
            <p:cNvPr id="56" name="Text Box 6"/>
            <p:cNvSpPr txBox="1">
              <a:spLocks noChangeArrowheads="1"/>
            </p:cNvSpPr>
            <p:nvPr/>
          </p:nvSpPr>
          <p:spPr bwMode="auto">
            <a:xfrm>
              <a:off x="4580842" y="2020780"/>
              <a:ext cx="878470"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solidFill>
                    <a:srgbClr val="FF0000"/>
                  </a:solidFill>
                  <a:latin typeface="+mn-lt"/>
                </a:rPr>
                <a:t>10101</a:t>
              </a:r>
              <a:endParaRPr lang="en-AU" altLang="en-US" sz="2000" dirty="0">
                <a:solidFill>
                  <a:srgbClr val="FF0000"/>
                </a:solidFill>
                <a:latin typeface="+mn-lt"/>
              </a:endParaRPr>
            </a:p>
          </p:txBody>
        </p:sp>
        <p:sp>
          <p:nvSpPr>
            <p:cNvPr id="57" name="Text Box 7"/>
            <p:cNvSpPr txBox="1">
              <a:spLocks noChangeArrowheads="1"/>
            </p:cNvSpPr>
            <p:nvPr/>
          </p:nvSpPr>
          <p:spPr bwMode="auto">
            <a:xfrm>
              <a:off x="5459312" y="2020780"/>
              <a:ext cx="878470"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solidFill>
                    <a:srgbClr val="FF0000"/>
                  </a:solidFill>
                  <a:latin typeface="+mn-lt"/>
                </a:rPr>
                <a:t>10100</a:t>
              </a:r>
              <a:endParaRPr lang="en-AU" altLang="en-US" sz="2000" dirty="0">
                <a:solidFill>
                  <a:srgbClr val="FF0000"/>
                </a:solidFill>
                <a:latin typeface="+mn-lt"/>
              </a:endParaRPr>
            </a:p>
          </p:txBody>
        </p:sp>
        <p:sp>
          <p:nvSpPr>
            <p:cNvPr id="58" name="Text Box 8"/>
            <p:cNvSpPr txBox="1">
              <a:spLocks noChangeArrowheads="1"/>
            </p:cNvSpPr>
            <p:nvPr/>
          </p:nvSpPr>
          <p:spPr bwMode="auto">
            <a:xfrm>
              <a:off x="7102568" y="2020780"/>
              <a:ext cx="878470"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01001</a:t>
              </a:r>
              <a:endParaRPr lang="en-AU" altLang="en-US" sz="2000">
                <a:latin typeface="+mn-lt"/>
              </a:endParaRPr>
            </a:p>
          </p:txBody>
        </p:sp>
        <p:sp>
          <p:nvSpPr>
            <p:cNvPr id="59" name="Text Box 9"/>
            <p:cNvSpPr txBox="1">
              <a:spLocks noChangeArrowheads="1"/>
            </p:cNvSpPr>
            <p:nvPr/>
          </p:nvSpPr>
          <p:spPr bwMode="auto">
            <a:xfrm>
              <a:off x="6339075" y="2020780"/>
              <a:ext cx="762202"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000</a:t>
              </a:r>
              <a:endParaRPr lang="en-AU" altLang="en-US" sz="2000">
                <a:latin typeface="+mn-lt"/>
              </a:endParaRPr>
            </a:p>
          </p:txBody>
        </p:sp>
        <p:sp>
          <p:nvSpPr>
            <p:cNvPr id="60" name="Text Box 10"/>
            <p:cNvSpPr txBox="1">
              <a:spLocks noChangeArrowheads="1"/>
            </p:cNvSpPr>
            <p:nvPr/>
          </p:nvSpPr>
          <p:spPr bwMode="auto">
            <a:xfrm>
              <a:off x="7981039" y="2020780"/>
              <a:ext cx="1055457"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0110011</a:t>
              </a:r>
              <a:endParaRPr lang="en-AU" altLang="en-US" sz="2000">
                <a:latin typeface="+mn-lt"/>
              </a:endParaRPr>
            </a:p>
          </p:txBody>
        </p:sp>
      </p:grpSp>
      <p:grpSp>
        <p:nvGrpSpPr>
          <p:cNvPr id="61" name="群組 60"/>
          <p:cNvGrpSpPr/>
          <p:nvPr/>
        </p:nvGrpSpPr>
        <p:grpSpPr>
          <a:xfrm>
            <a:off x="5908680" y="5121782"/>
            <a:ext cx="1399624" cy="467458"/>
            <a:chOff x="5724160" y="5129632"/>
            <a:chExt cx="1399624" cy="467458"/>
          </a:xfrm>
        </p:grpSpPr>
        <p:sp>
          <p:nvSpPr>
            <p:cNvPr id="62" name="Rectangle 2073"/>
            <p:cNvSpPr>
              <a:spLocks noChangeArrowheads="1"/>
            </p:cNvSpPr>
            <p:nvPr/>
          </p:nvSpPr>
          <p:spPr bwMode="auto">
            <a:xfrm>
              <a:off x="5926564" y="5129632"/>
              <a:ext cx="1197220" cy="467458"/>
            </a:xfrm>
            <a:prstGeom prst="rect">
              <a:avLst/>
            </a:prstGeom>
            <a:noFill/>
            <a:ln w="38100">
              <a:noFill/>
              <a:miter lim="800000"/>
              <a:headEnd/>
              <a:tailEnd/>
            </a:ln>
            <a:effectLst/>
          </p:spPr>
          <p:txBody>
            <a:bodyPr wrap="none" anchor="ctr"/>
            <a:lstStyle/>
            <a:p>
              <a:pPr algn="ctr"/>
              <a:r>
                <a:rPr lang="en-US" altLang="zh-TW" sz="2000" dirty="0">
                  <a:solidFill>
                    <a:srgbClr val="FF0000"/>
                  </a:solidFill>
                  <a:latin typeface="+mn-lt"/>
                </a:rPr>
                <a:t>0008…14</a:t>
              </a:r>
            </a:p>
          </p:txBody>
        </p:sp>
        <p:cxnSp>
          <p:nvCxnSpPr>
            <p:cNvPr id="63" name="直線單箭頭接點 62"/>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64" name="圓角矩形 63"/>
          <p:cNvSpPr/>
          <p:nvPr/>
        </p:nvSpPr>
        <p:spPr bwMode="auto">
          <a:xfrm>
            <a:off x="320278" y="1886000"/>
            <a:ext cx="2380881" cy="576064"/>
          </a:xfrm>
          <a:prstGeom prst="roundRect">
            <a:avLst>
              <a:gd name="adj" fmla="val 38561"/>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a:r>
              <a:rPr lang="en-US" altLang="zh-TW" sz="1800" i="1" dirty="0">
                <a:latin typeface="+mn-lt"/>
              </a:rPr>
              <a:t>Note: still no write into any storage yet! </a:t>
            </a:r>
            <a:endParaRPr lang="zh-TW" altLang="en-US" sz="1800" i="1" dirty="0">
              <a:latin typeface="+mn-lt"/>
            </a:endParaRPr>
          </a:p>
        </p:txBody>
      </p:sp>
    </p:spTree>
    <p:extLst>
      <p:ext uri="{BB962C8B-B14F-4D97-AF65-F5344CB8AC3E}">
        <p14:creationId xmlns:p14="http://schemas.microsoft.com/office/powerpoint/2010/main" val="280558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par>
                                <p:cTn id="8" presetID="22" presetClass="entr" presetSubtype="1"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500"/>
                                        <p:tgtEl>
                                          <p:spTgt spid="53"/>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up)">
                                      <p:cBhvr>
                                        <p:cTn id="27" dur="500"/>
                                        <p:tgtEl>
                                          <p:spTgt spid="47"/>
                                        </p:tgtEl>
                                      </p:cBhvr>
                                    </p:animEffect>
                                  </p:childTnLst>
                                </p:cTn>
                              </p:par>
                              <p:par>
                                <p:cTn id="28" presetID="22" presetClass="entr" presetSubtype="1"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up)">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3: </a:t>
            </a:r>
            <a:r>
              <a:rPr lang="en-US" altLang="zh-TW" dirty="0">
                <a:solidFill>
                  <a:srgbClr val="FF0000"/>
                </a:solidFill>
              </a:rPr>
              <a:t>execute </a:t>
            </a:r>
            <a:r>
              <a:rPr lang="en-US" altLang="zh-TW" dirty="0"/>
              <a:t>according to instruction type</a:t>
            </a:r>
          </a:p>
          <a:p>
            <a:pPr lvl="1"/>
            <a:r>
              <a:rPr lang="en-US" altLang="zh-TW" u="sng" dirty="0"/>
              <a:t>Arithmetic/logical</a:t>
            </a:r>
            <a:r>
              <a:rPr lang="en-US" altLang="zh-TW" dirty="0"/>
              <a:t>: add, sub, and, or</a:t>
            </a:r>
          </a:p>
          <a:p>
            <a:pPr lvl="2"/>
            <a:r>
              <a:rPr lang="en-US" altLang="zh-TW" dirty="0"/>
              <a:t>Controller sets ALU to perform the operation</a:t>
            </a: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V</a:t>
            </a: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p:spPr>
        <p:txBody>
          <a:bodyPr wrap="none" anchor="t" anchorCtr="0"/>
          <a:lstStyle/>
          <a:p>
            <a:pPr algn="ctr"/>
            <a:r>
              <a:rPr lang="en-US" altLang="zh-TW" b="1" dirty="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0008…10</a:t>
            </a: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p:spPr>
        <p:txBody>
          <a:bodyPr wrap="none" anchor="ctr"/>
          <a:lstStyle/>
          <a:p>
            <a:pPr algn="ctr"/>
            <a:r>
              <a:rPr lang="en-US" altLang="zh-TW" sz="2000" b="1" dirty="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a:latin typeface="+mn-lt"/>
              </a:rPr>
              <a:t>PC</a:t>
            </a:r>
            <a:endParaRPr lang="zh-TW" altLang="en-US" dirty="0">
              <a:latin typeface="+mn-lt"/>
            </a:endParaRPr>
          </a:p>
        </p:txBody>
      </p:sp>
      <p:sp>
        <p:nvSpPr>
          <p:cNvPr id="24" name="文字方塊 23"/>
          <p:cNvSpPr txBox="1"/>
          <p:nvPr/>
        </p:nvSpPr>
        <p:spPr>
          <a:xfrm>
            <a:off x="5936194" y="4450380"/>
            <a:ext cx="1156086" cy="400110"/>
          </a:xfrm>
          <a:prstGeom prst="rect">
            <a:avLst/>
          </a:prstGeom>
          <a:noFill/>
        </p:spPr>
        <p:txBody>
          <a:bodyPr wrap="none" rtlCol="0">
            <a:spAutoFit/>
          </a:bodyPr>
          <a:lstStyle/>
          <a:p>
            <a:pPr marL="0"/>
            <a:r>
              <a:rPr lang="en-US" altLang="zh-TW" sz="2000" dirty="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p:spPr>
        <p:txBody>
          <a:bodyPr wrap="none" anchor="t" anchorCtr="0"/>
          <a:lstStyle/>
          <a:p>
            <a:pPr algn="ctr"/>
            <a:r>
              <a:rPr lang="en-US" altLang="zh-TW" sz="2000" dirty="0">
                <a:latin typeface="+mn-lt"/>
                <a:ea typeface="標楷體" panose="03000509000000000000" pitchFamily="65" charset="-120"/>
              </a:rPr>
              <a:t>015A04B3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p:spPr>
        <p:txBody>
          <a:bodyPr wrap="none" anchor="t" anchorCtr="0"/>
          <a:lstStyle/>
          <a:p>
            <a:pPr algn="ctr"/>
            <a:r>
              <a:rPr lang="en-US" altLang="zh-TW" sz="2000" dirty="0">
                <a:solidFill>
                  <a:srgbClr val="FF0000"/>
                </a:solidFill>
                <a:latin typeface="+mn-lt"/>
                <a:ea typeface="標楷體" panose="03000509000000000000" pitchFamily="65" charset="-120"/>
              </a:rPr>
              <a:t>015A04B3</a:t>
            </a:r>
            <a:endParaRPr lang="zh-TW" altLang="en-US" sz="2000" dirty="0">
              <a:solidFill>
                <a:srgbClr val="FF0000"/>
              </a:solidFill>
              <a:latin typeface="+mn-lt"/>
              <a:ea typeface="標楷體" panose="03000509000000000000" pitchFamily="65" charset="-120"/>
            </a:endParaRPr>
          </a:p>
        </p:txBody>
      </p:sp>
      <p:grpSp>
        <p:nvGrpSpPr>
          <p:cNvPr id="51" name="群組 50"/>
          <p:cNvGrpSpPr/>
          <p:nvPr/>
        </p:nvGrpSpPr>
        <p:grpSpPr>
          <a:xfrm>
            <a:off x="3338197" y="3140968"/>
            <a:ext cx="2200957" cy="338554"/>
            <a:chOff x="3338197" y="3140968"/>
            <a:chExt cx="2200957" cy="338554"/>
          </a:xfrm>
        </p:grpSpPr>
        <p:sp>
          <p:nvSpPr>
            <p:cNvPr id="45" name="Rectangle 2065"/>
            <p:cNvSpPr>
              <a:spLocks noChangeArrowheads="1"/>
            </p:cNvSpPr>
            <p:nvPr/>
          </p:nvSpPr>
          <p:spPr bwMode="auto">
            <a:xfrm>
              <a:off x="3685443" y="3197525"/>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25" name="文字方塊 24"/>
            <p:cNvSpPr txBox="1"/>
            <p:nvPr/>
          </p:nvSpPr>
          <p:spPr>
            <a:xfrm>
              <a:off x="3338197" y="3140968"/>
              <a:ext cx="393056" cy="338554"/>
            </a:xfrm>
            <a:prstGeom prst="rect">
              <a:avLst/>
            </a:prstGeom>
            <a:noFill/>
          </p:spPr>
          <p:txBody>
            <a:bodyPr wrap="none" rtlCol="0">
              <a:spAutoFit/>
            </a:bodyPr>
            <a:lstStyle/>
            <a:p>
              <a:pPr marL="0"/>
              <a:r>
                <a:rPr lang="en-US" altLang="zh-TW" sz="1600" b="1" dirty="0">
                  <a:latin typeface="+mn-lt"/>
                </a:rPr>
                <a:t>20</a:t>
              </a:r>
              <a:endParaRPr lang="zh-TW" altLang="en-US" sz="1600" b="1" dirty="0">
                <a:latin typeface="+mn-lt"/>
              </a:endParaRPr>
            </a:p>
          </p:txBody>
        </p:sp>
      </p:gr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393056" cy="338554"/>
            </a:xfrm>
            <a:prstGeom prst="rect">
              <a:avLst/>
            </a:prstGeom>
            <a:noFill/>
          </p:spPr>
          <p:txBody>
            <a:bodyPr wrap="none" rtlCol="0">
              <a:spAutoFit/>
            </a:bodyPr>
            <a:lstStyle/>
            <a:p>
              <a:pPr marL="0"/>
              <a:r>
                <a:rPr lang="en-US" altLang="zh-TW" sz="1600" b="1" dirty="0">
                  <a:latin typeface="+mn-lt"/>
                </a:rPr>
                <a:t>21</a:t>
              </a:r>
              <a:endParaRPr lang="zh-TW" altLang="en-US" sz="1600" b="1" dirty="0">
                <a:latin typeface="+mn-lt"/>
              </a:endParaRPr>
            </a:p>
          </p:txBody>
        </p:sp>
      </p:grpSp>
      <p:cxnSp>
        <p:nvCxnSpPr>
          <p:cNvPr id="47" name="直線單箭頭接點 46"/>
          <p:cNvCxnSpPr/>
          <p:nvPr/>
        </p:nvCxnSpPr>
        <p:spPr bwMode="auto">
          <a:xfrm>
            <a:off x="4143313" y="3681088"/>
            <a:ext cx="0" cy="54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直線單箭頭接點 48"/>
          <p:cNvCxnSpPr/>
          <p:nvPr/>
        </p:nvCxnSpPr>
        <p:spPr bwMode="auto">
          <a:xfrm>
            <a:off x="5041797" y="3681088"/>
            <a:ext cx="0" cy="54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a:solidFill>
                  <a:srgbClr val="FF0000"/>
                </a:solidFill>
                <a:latin typeface="+mn-lt"/>
              </a:rPr>
              <a:t>+</a:t>
            </a:r>
          </a:p>
        </p:txBody>
      </p:sp>
      <p:sp>
        <p:nvSpPr>
          <p:cNvPr id="48"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8</a:t>
            </a:fld>
            <a:endParaRPr lang="zh-TW" altLang="zh-TW"/>
          </a:p>
        </p:txBody>
      </p:sp>
      <p:grpSp>
        <p:nvGrpSpPr>
          <p:cNvPr id="54" name="群組 53"/>
          <p:cNvGrpSpPr/>
          <p:nvPr/>
        </p:nvGrpSpPr>
        <p:grpSpPr>
          <a:xfrm>
            <a:off x="5908680" y="5121782"/>
            <a:ext cx="1399624" cy="467458"/>
            <a:chOff x="5724160" y="5129632"/>
            <a:chExt cx="1399624" cy="467458"/>
          </a:xfrm>
        </p:grpSpPr>
        <p:sp>
          <p:nvSpPr>
            <p:cNvPr id="55" name="Rectangle 2073"/>
            <p:cNvSpPr>
              <a:spLocks noChangeArrowheads="1"/>
            </p:cNvSpPr>
            <p:nvPr/>
          </p:nvSpPr>
          <p:spPr bwMode="auto">
            <a:xfrm>
              <a:off x="5926564" y="5129632"/>
              <a:ext cx="1197220" cy="467458"/>
            </a:xfrm>
            <a:prstGeom prst="rect">
              <a:avLst/>
            </a:prstGeom>
            <a:noFill/>
            <a:ln w="38100">
              <a:noFill/>
              <a:miter lim="800000"/>
              <a:headEnd/>
              <a:tailEnd/>
            </a:ln>
            <a:effectLst/>
          </p:spPr>
          <p:txBody>
            <a:bodyPr wrap="none" anchor="ctr"/>
            <a:lstStyle/>
            <a:p>
              <a:pPr algn="ctr"/>
              <a:r>
                <a:rPr lang="en-US" altLang="zh-TW" sz="2000" dirty="0">
                  <a:solidFill>
                    <a:srgbClr val="FF0000"/>
                  </a:solidFill>
                  <a:latin typeface="+mn-lt"/>
                </a:rPr>
                <a:t>0008…14</a:t>
              </a:r>
            </a:p>
          </p:txBody>
        </p:sp>
        <p:cxnSp>
          <p:nvCxnSpPr>
            <p:cNvPr id="56" name="直線單箭頭接點 55"/>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58278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10"/>
                                        </p:tgtEl>
                                        <p:attrNameLst>
                                          <p:attrName>stroke.color</p:attrName>
                                        </p:attrNameLst>
                                      </p:cBhvr>
                                      <p:to>
                                        <a:srgbClr val="FF0000"/>
                                      </p:to>
                                    </p:animClr>
                                    <p:set>
                                      <p:cBhvr>
                                        <p:cTn id="7" dur="500" fill="hold"/>
                                        <p:tgtEl>
                                          <p:spTgt spid="10"/>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8"/>
                                        </p:tgtEl>
                                        <p:attrNameLst>
                                          <p:attrName>stroke.color</p:attrName>
                                        </p:attrNameLst>
                                      </p:cBhvr>
                                      <p:to>
                                        <a:srgbClr val="FF0000"/>
                                      </p:to>
                                    </p:animClr>
                                    <p:set>
                                      <p:cBhvr>
                                        <p:cTn id="10" dur="500" fill="hold"/>
                                        <p:tgtEl>
                                          <p:spTgt spid="8"/>
                                        </p:tgtEl>
                                        <p:attrNameLst>
                                          <p:attrName>stroke.on</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up)">
                                      <p:cBhvr>
                                        <p:cTn id="15" dur="500"/>
                                        <p:tgtEl>
                                          <p:spTgt spid="47"/>
                                        </p:tgtEl>
                                      </p:cBhvr>
                                    </p:animEffect>
                                  </p:childTnLst>
                                </p:cTn>
                              </p:par>
                              <p:par>
                                <p:cTn id="16" presetID="22" presetClass="entr" presetSubtype="1"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wipe(up)">
                                      <p:cBhvr>
                                        <p:cTn id="18" dur="500"/>
                                        <p:tgtEl>
                                          <p:spTgt spid="49"/>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theme/theme1.xml><?xml version="1.0" encoding="utf-8"?>
<a:theme xmlns:a="http://schemas.openxmlformats.org/drawingml/2006/main" name="Contemporary Portra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16712</TotalTime>
  <Words>3926</Words>
  <Application>Microsoft Office PowerPoint</Application>
  <PresentationFormat>如螢幕大小 (4:3)</PresentationFormat>
  <Paragraphs>1025</Paragraphs>
  <Slides>50</Slides>
  <Notes>31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50</vt:i4>
      </vt:variant>
    </vt:vector>
  </HeadingPairs>
  <TitlesOfParts>
    <vt:vector size="58" baseType="lpstr">
      <vt:lpstr>Arial</vt:lpstr>
      <vt:lpstr>Calibri</vt:lpstr>
      <vt:lpstr>Courier New</vt:lpstr>
      <vt:lpstr>Symbol</vt:lpstr>
      <vt:lpstr>Tahoma</vt:lpstr>
      <vt:lpstr>Times New Roman</vt:lpstr>
      <vt:lpstr>Wingdings</vt:lpstr>
      <vt:lpstr>Contemporary Portrait</vt:lpstr>
      <vt:lpstr>EECS4030: Computer Architecture  The Processor (I)</vt:lpstr>
      <vt:lpstr>Outline</vt:lpstr>
      <vt:lpstr>Problem Statement: Design a RISC-V CPU</vt:lpstr>
      <vt:lpstr>Two Designs of a Subset RISC-V CPU</vt:lpstr>
      <vt:lpstr>The RISC-V Subset</vt:lpstr>
      <vt:lpstr>The RISC-V Subset – Instruction Encoding</vt:lpstr>
      <vt:lpstr>Steps in Executing an Instruction</vt:lpstr>
      <vt:lpstr>Steps in Executing an Instruction</vt:lpstr>
      <vt:lpstr>Steps in Executing an Instruction</vt:lpstr>
      <vt:lpstr>Steps in Executing an Instruction</vt:lpstr>
      <vt:lpstr>Steps in Executing an Instruction</vt:lpstr>
      <vt:lpstr>Steps in Executing an Instruction</vt:lpstr>
      <vt:lpstr>Steps in Executing an Instruction</vt:lpstr>
      <vt:lpstr>Steps in Executing an Instruction</vt:lpstr>
      <vt:lpstr>Steps in Executing an Instruction</vt:lpstr>
      <vt:lpstr>Steps in Executing an Instruction</vt:lpstr>
      <vt:lpstr>Logic Design Basics</vt:lpstr>
      <vt:lpstr>Logic Design Basics</vt:lpstr>
      <vt:lpstr>Logic Design Basics</vt:lpstr>
      <vt:lpstr>Clocking Methodology</vt:lpstr>
      <vt:lpstr>Notes on Instruction Execution</vt:lpstr>
      <vt:lpstr>Outline</vt:lpstr>
      <vt:lpstr>Building a Datapath</vt:lpstr>
      <vt:lpstr>Datapath for Instruction Fetch</vt:lpstr>
      <vt:lpstr>Components for R-Type Instructions</vt:lpstr>
      <vt:lpstr>Components for Load/Store Instructions</vt:lpstr>
      <vt:lpstr>Components for Branch Instructions</vt:lpstr>
      <vt:lpstr>Components for Branch Instructions</vt:lpstr>
      <vt:lpstr>Composing the Elements into CPU</vt:lpstr>
      <vt:lpstr>R-Type Datapath</vt:lpstr>
      <vt:lpstr>Load Datapath</vt:lpstr>
      <vt:lpstr>Store Datapath</vt:lpstr>
      <vt:lpstr>R-Type/Load/Store Datapath</vt:lpstr>
      <vt:lpstr>Full Datapath</vt:lpstr>
      <vt:lpstr>Full Datapath</vt:lpstr>
      <vt:lpstr>Data Flow for add During the Cycle</vt:lpstr>
      <vt:lpstr>Controller Design – Instruction Encoding</vt:lpstr>
      <vt:lpstr>Controller Design</vt:lpstr>
      <vt:lpstr>Datapath with Control</vt:lpstr>
      <vt:lpstr>Let’s Work on ALU Control</vt:lpstr>
      <vt:lpstr>Design of ALU Control</vt:lpstr>
      <vt:lpstr>Truth Table for ALUctr</vt:lpstr>
      <vt:lpstr>Now, Let’s Work on Main Control</vt:lpstr>
      <vt:lpstr>Control Signals for R-Type Instructions</vt:lpstr>
      <vt:lpstr>Control for Load Instruction</vt:lpstr>
      <vt:lpstr>Control Signals for Load Instructions</vt:lpstr>
      <vt:lpstr>Control for Branch Instruction</vt:lpstr>
      <vt:lpstr>Control Signals for Load Instructions</vt:lpstr>
      <vt:lpstr>Design of Main Control</vt:lpstr>
      <vt:lpstr>Performance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1962</cp:revision>
  <dcterms:created xsi:type="dcterms:W3CDTF">2000-02-07T23:54:30Z</dcterms:created>
  <dcterms:modified xsi:type="dcterms:W3CDTF">2023-04-12T08:43:23Z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