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49"/>
  </p:notesMasterIdLst>
  <p:handoutMasterIdLst>
    <p:handoutMasterId r:id="rId50"/>
  </p:handoutMasterIdLst>
  <p:sldIdLst>
    <p:sldId id="665" r:id="rId2"/>
    <p:sldId id="1034" r:id="rId3"/>
    <p:sldId id="1042" r:id="rId4"/>
    <p:sldId id="1082" r:id="rId5"/>
    <p:sldId id="1043" r:id="rId6"/>
    <p:sldId id="919" r:id="rId7"/>
    <p:sldId id="1078" r:id="rId8"/>
    <p:sldId id="920" r:id="rId9"/>
    <p:sldId id="1046" r:id="rId10"/>
    <p:sldId id="1049" r:id="rId11"/>
    <p:sldId id="1045" r:id="rId12"/>
    <p:sldId id="1050" r:id="rId13"/>
    <p:sldId id="924" r:id="rId14"/>
    <p:sldId id="923" r:id="rId15"/>
    <p:sldId id="926" r:id="rId16"/>
    <p:sldId id="1064" r:id="rId17"/>
    <p:sldId id="927" r:id="rId18"/>
    <p:sldId id="928" r:id="rId19"/>
    <p:sldId id="1055" r:id="rId20"/>
    <p:sldId id="1079" r:id="rId21"/>
    <p:sldId id="1051" r:id="rId22"/>
    <p:sldId id="1052" r:id="rId23"/>
    <p:sldId id="931" r:id="rId24"/>
    <p:sldId id="1066" r:id="rId25"/>
    <p:sldId id="1059" r:id="rId26"/>
    <p:sldId id="1058" r:id="rId27"/>
    <p:sldId id="1065" r:id="rId28"/>
    <p:sldId id="1068" r:id="rId29"/>
    <p:sldId id="932" r:id="rId30"/>
    <p:sldId id="1081" r:id="rId31"/>
    <p:sldId id="1080" r:id="rId32"/>
    <p:sldId id="1041" r:id="rId33"/>
    <p:sldId id="933" r:id="rId34"/>
    <p:sldId id="934" r:id="rId35"/>
    <p:sldId id="935" r:id="rId36"/>
    <p:sldId id="936" r:id="rId37"/>
    <p:sldId id="937" r:id="rId38"/>
    <p:sldId id="1035" r:id="rId39"/>
    <p:sldId id="1067" r:id="rId40"/>
    <p:sldId id="1072" r:id="rId41"/>
    <p:sldId id="1073" r:id="rId42"/>
    <p:sldId id="1038" r:id="rId43"/>
    <p:sldId id="1074" r:id="rId44"/>
    <p:sldId id="1077" r:id="rId45"/>
    <p:sldId id="1039" r:id="rId46"/>
    <p:sldId id="953" r:id="rId47"/>
    <p:sldId id="956" r:id="rId48"/>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99FF99"/>
    <a:srgbClr val="0000FF"/>
    <a:srgbClr val="33CC33"/>
    <a:srgbClr val="99CCFF"/>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71" d="100"/>
          <a:sy n="71" d="100"/>
        </p:scale>
        <p:origin x="1906" y="53"/>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522"/>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828EB4-6AD6-4131-A638-43FC5A2658E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C5EDDC-E90B-4D65-83F7-2ED3D998A21F}" type="slidenum">
              <a:rPr lang="en-AU" altLang="zh-TW">
                <a:latin typeface="Times New Roman" panose="02020603050405020304" pitchFamily="18" charset="0"/>
              </a:rPr>
              <a:pPr/>
              <a:t>17</a:t>
            </a:fld>
            <a:endParaRPr lang="en-AU" altLang="zh-TW">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MIPS traditionally handles a TLB miss in software. It brings in the page table entry from memory and then re-executes the instruction that caused the TLB miss. Upon re-executing, it will get a TLB hit. If the page table entry indicates the page is not in memory, this time it will get a page fault exception.</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TLB traps to OS on page fault: This is the general address for exception, where OS uses the exception Cause register to diagnose the cause of the exception. Because the exception is a page fault, OS knows that extensive processing will be required. Thus, it saves the entire state of the active process, including all the general-purpose registers, the page table address register, the EPC, and the exception Cause register.</a:t>
            </a:r>
            <a:endParaRPr lang="en-US" altLang="zh-TW" dirty="0"/>
          </a:p>
        </p:txBody>
      </p:sp>
    </p:spTree>
    <p:extLst>
      <p:ext uri="{BB962C8B-B14F-4D97-AF65-F5344CB8AC3E}">
        <p14:creationId xmlns:p14="http://schemas.microsoft.com/office/powerpoint/2010/main" val="888073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026"/>
          <p:cNvSpPr>
            <a:spLocks noGrp="1" noRot="1" noChangeAspect="1" noChangeArrowheads="1" noTextEdit="1"/>
          </p:cNvSpPr>
          <p:nvPr>
            <p:ph type="sldImg"/>
          </p:nvPr>
        </p:nvSpPr>
        <p:spPr>
          <a:xfrm>
            <a:off x="3281363" y="446088"/>
            <a:ext cx="3363912" cy="2522537"/>
          </a:xfrm>
          <a:noFill/>
          <a:ln cap="flat">
            <a:solidFill>
              <a:schemeClr val="tx1"/>
            </a:solidFill>
          </a:ln>
        </p:spPr>
      </p:sp>
      <p:sp>
        <p:nvSpPr>
          <p:cNvPr id="201731" name="Rectangle 1027"/>
          <p:cNvSpPr>
            <a:spLocks noGrp="1" noChangeArrowheads="1"/>
          </p:cNvSpPr>
          <p:nvPr>
            <p:ph type="body" idx="1"/>
          </p:nvPr>
        </p:nvSpPr>
        <p:spPr>
          <a:xfrm>
            <a:off x="746125" y="3227388"/>
            <a:ext cx="8535988" cy="3057525"/>
          </a:xfrm>
          <a:noFill/>
        </p:spPr>
        <p:txBody>
          <a:bodyPr lIns="92075" tIns="46038" rIns="92075" bIns="46038"/>
          <a:lstStyle/>
          <a:p>
            <a:endParaRPr lang="zh-TW" altLang="en-US"/>
          </a:p>
        </p:txBody>
      </p:sp>
    </p:spTree>
    <p:extLst>
      <p:ext uri="{BB962C8B-B14F-4D97-AF65-F5344CB8AC3E}">
        <p14:creationId xmlns:p14="http://schemas.microsoft.com/office/powerpoint/2010/main" val="293003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828EB4-6AD6-4131-A638-43FC5A2658E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C5EDDC-E90B-4D65-83F7-2ED3D998A21F}" type="slidenum">
              <a:rPr lang="en-AU" altLang="zh-TW">
                <a:latin typeface="Times New Roman" panose="02020603050405020304" pitchFamily="18" charset="0"/>
              </a:rPr>
              <a:pPr/>
              <a:t>19</a:t>
            </a:fld>
            <a:endParaRPr lang="en-AU" altLang="zh-TW">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MIPS traditionally handles a TLB miss in software. It brings in the page table entry from memory and then re-executes the instruction that caused the TLB miss. Upon re-executing, it will get a TLB hit. If the page table entry indicates the page is not in memory, this time it will get a page fault exception.</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TLB traps to OS on page fault: This is the general address for exception, where OS uses the exception Cause register to diagnose the cause of the exception. Because the exception is a page fault, OS knows that extensive processing will be required. Thus, it saves the entire state of the active process, including all the general-purpose registers, the page table address register, the</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EPC, and the exception Cause register.</a:t>
            </a:r>
            <a:endParaRPr lang="en-US" altLang="zh-TW" dirty="0"/>
          </a:p>
        </p:txBody>
      </p:sp>
    </p:spTree>
    <p:extLst>
      <p:ext uri="{BB962C8B-B14F-4D97-AF65-F5344CB8AC3E}">
        <p14:creationId xmlns:p14="http://schemas.microsoft.com/office/powerpoint/2010/main" val="2753348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974241-CAD8-4D25-85F1-6534E3F68E2A}"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AEDE26-576C-4682-9DC4-3D516A68348A}" type="slidenum">
              <a:rPr lang="en-AU" altLang="zh-TW">
                <a:latin typeface="Times New Roman" panose="02020603050405020304" pitchFamily="18" charset="0"/>
              </a:rPr>
              <a:pPr/>
              <a:t>20</a:t>
            </a:fld>
            <a:endParaRPr lang="en-AU" altLang="zh-TW">
              <a:latin typeface="Times New Roman" panose="02020603050405020304" pitchFamily="18" charset="0"/>
            </a:endParaRPr>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752608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39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605CFA-4B7F-445A-B1BF-5DD84B26FEB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39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39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1C86B0-DF70-4522-88F6-C808E0A0A11D}" type="slidenum">
              <a:rPr lang="en-AU" altLang="zh-TW">
                <a:latin typeface="Times New Roman" panose="02020603050405020304" pitchFamily="18" charset="0"/>
              </a:rPr>
              <a:pPr/>
              <a:t>21</a:t>
            </a:fld>
            <a:endParaRPr lang="en-AU" altLang="zh-TW">
              <a:latin typeface="Times New Roman" panose="02020603050405020304" pitchFamily="18" charset="0"/>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40209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2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49AE2D-7BAD-41E4-87B5-DA491C8EAE13}"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2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2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8BC3E8-F387-4E81-938C-4CE31818937D}" type="slidenum">
              <a:rPr lang="en-AU" altLang="zh-TW">
                <a:latin typeface="Times New Roman" panose="02020603050405020304" pitchFamily="18" charset="0"/>
              </a:rPr>
              <a:pPr/>
              <a:t>22</a:t>
            </a:fld>
            <a:endParaRPr lang="en-AU" altLang="zh-TW">
              <a:latin typeface="Times New Roman" panose="02020603050405020304" pitchFamily="18" charset="0"/>
            </a:endParaRPr>
          </a:p>
        </p:txBody>
      </p:sp>
      <p:sp>
        <p:nvSpPr>
          <p:cNvPr id="182278" name="Rectangle 2"/>
          <p:cNvSpPr>
            <a:spLocks noGrp="1" noRot="1" noChangeAspect="1" noChangeArrowheads="1" noTextEdit="1"/>
          </p:cNvSpPr>
          <p:nvPr>
            <p:ph type="sldImg"/>
          </p:nvPr>
        </p:nvSpPr>
        <p:spPr>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err="1"/>
              <a:t>FastMATH</a:t>
            </a:r>
            <a:r>
              <a:rPr lang="en-US" altLang="zh-TW" dirty="0"/>
              <a:t>: 16KB cache</a:t>
            </a:r>
            <a:r>
              <a:rPr lang="en-US" altLang="zh-TW" baseline="0" dirty="0"/>
              <a:t> (256 blocks, 16 words/block), direct mapped</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The tag and data RAMs are split. By addressing the long but narrow data RAM with the cache index concatenated with the block offset, we select the desired word in the block without a 16:1 multiplexor.</a:t>
            </a:r>
            <a:endParaRPr lang="en-US" altLang="zh-TW" baseline="0" dirty="0"/>
          </a:p>
          <a:p>
            <a:r>
              <a:rPr lang="en-US" altLang="zh-TW" baseline="0" dirty="0"/>
              <a:t>4 KB pages </a:t>
            </a:r>
            <a:r>
              <a:rPr lang="en-US" altLang="zh-TW" baseline="0" dirty="0">
                <a:sym typeface="Wingdings" panose="05000000000000000000" pitchFamily="2" charset="2"/>
              </a:rPr>
              <a:t> 12-bit page offset, 20-bit page number</a:t>
            </a:r>
          </a:p>
          <a:p>
            <a:r>
              <a:rPr lang="en-US" altLang="zh-TW" baseline="0" dirty="0">
                <a:sym typeface="Wingdings" panose="05000000000000000000" pitchFamily="2" charset="2"/>
              </a:rPr>
              <a:t>TLB: 16 entries, fully associative, shared instruction and data, 64-bit/entry (20-bit tag, 20-bit physical page number, valid, dirty, others)</a:t>
            </a:r>
          </a:p>
          <a:p>
            <a:r>
              <a:rPr lang="en-US" altLang="zh-TW" baseline="0" dirty="0">
                <a:sym typeface="Wingdings" panose="05000000000000000000" pitchFamily="2" charset="2"/>
              </a:rPr>
              <a:t>software to handle TLB miss</a:t>
            </a:r>
          </a:p>
          <a:p>
            <a:r>
              <a:rPr lang="en-US" altLang="zh-TW" baseline="0" dirty="0">
                <a:sym typeface="Wingdings" panose="05000000000000000000" pitchFamily="2" charset="2"/>
              </a:rPr>
              <a:t>If pages are 16 KB instead of 4 KB, then virtual page offset is the same as physical page offset  can access cache data RAM while TLB finds physical page number</a:t>
            </a:r>
            <a:endParaRPr lang="en-US" altLang="zh-TW" dirty="0"/>
          </a:p>
        </p:txBody>
      </p:sp>
    </p:spTree>
    <p:extLst>
      <p:ext uri="{BB962C8B-B14F-4D97-AF65-F5344CB8AC3E}">
        <p14:creationId xmlns:p14="http://schemas.microsoft.com/office/powerpoint/2010/main" val="3423421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Rot="1" noChangeAspect="1" noChangeArrowheads="1"/>
          </p:cNvSpPr>
          <p:nvPr>
            <p:ph type="sldImg"/>
          </p:nvPr>
        </p:nvSpPr>
        <p:spPr bwMode="auto">
          <a:xfrm>
            <a:off x="3281363" y="446088"/>
            <a:ext cx="3363912" cy="2522537"/>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7539" name="Rectangle 3"/>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Tree>
    <p:extLst>
      <p:ext uri="{BB962C8B-B14F-4D97-AF65-F5344CB8AC3E}">
        <p14:creationId xmlns:p14="http://schemas.microsoft.com/office/powerpoint/2010/main" val="169009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Example:</a:t>
            </a:r>
            <a:r>
              <a:rPr lang="en-US" altLang="zh-TW" baseline="0" dirty="0"/>
              <a:t> consider memory contents if there are several processes running at the same time, e.g. Hello World!, FB, Browser</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26</a:t>
            </a:fld>
            <a:endParaRPr lang="zh-TW" altLang="zh-TW"/>
          </a:p>
        </p:txBody>
      </p:sp>
    </p:spTree>
    <p:extLst>
      <p:ext uri="{BB962C8B-B14F-4D97-AF65-F5344CB8AC3E}">
        <p14:creationId xmlns:p14="http://schemas.microsoft.com/office/powerpoint/2010/main" val="4228562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3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0AD770-55D8-49E6-91B7-F0EEB4307DB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3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3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D233E6D-5068-4E71-825B-4BD42B102A92}" type="slidenum">
              <a:rPr lang="en-AU" altLang="zh-TW">
                <a:latin typeface="Times New Roman" panose="02020603050405020304" pitchFamily="18" charset="0"/>
              </a:rPr>
              <a:pPr/>
              <a:t>28</a:t>
            </a:fld>
            <a:endParaRPr lang="en-AU" altLang="zh-TW">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085142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3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0AD770-55D8-49E6-91B7-F0EEB4307DB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3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3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D233E6D-5068-4E71-825B-4BD42B102A92}" type="slidenum">
              <a:rPr lang="en-AU" altLang="zh-TW">
                <a:latin typeface="Times New Roman" panose="02020603050405020304" pitchFamily="18" charset="0"/>
              </a:rPr>
              <a:pPr/>
              <a:t>29</a:t>
            </a:fld>
            <a:endParaRPr lang="en-AU" altLang="zh-TW">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45921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69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4FC2282-FF62-4439-B9AC-BB1E746208C0}"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69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69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0BA99C-3666-4279-9375-5683CCFFB8F6}" type="slidenum">
              <a:rPr lang="en-AU" altLang="zh-TW">
                <a:latin typeface="Times New Roman" panose="02020603050405020304" pitchFamily="18" charset="0"/>
              </a:rPr>
              <a:pPr/>
              <a:t>5</a:t>
            </a:fld>
            <a:endParaRPr lang="en-AU" altLang="zh-TW">
              <a:latin typeface="Times New Roman" panose="02020603050405020304" pitchFamily="18" charset="0"/>
            </a:endParaRPr>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774978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683529-DCED-4352-BF97-523465C0581A}" type="datetime3">
              <a:rPr lang="en-AU" altLang="en-US" smtClean="0">
                <a:latin typeface="Times New Roman" panose="02020603050405020304" pitchFamily="18" charset="0"/>
              </a:rPr>
              <a:pPr/>
              <a:t>29 May, 2023</a:t>
            </a:fld>
            <a:endParaRPr lang="en-AU" altLang="en-US">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6AA913-78CC-418F-8A04-BCC4D75A013F}" type="slidenum">
              <a:rPr lang="en-AU" altLang="en-US" smtClean="0">
                <a:latin typeface="Times New Roman" panose="02020603050405020304" pitchFamily="18" charset="0"/>
              </a:rPr>
              <a:pPr/>
              <a:t>30</a:t>
            </a:fld>
            <a:endParaRPr lang="en-AU" altLang="en-US">
              <a:latin typeface="Times New Roman" panose="02020603050405020304" pitchFamily="18"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48323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4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DC7DED-163F-40FC-A147-D5F9D9F5EEAA}"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4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4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2682FB-FC1C-41DE-8A1D-D68E250A6739}" type="slidenum">
              <a:rPr lang="en-AU" altLang="zh-TW">
                <a:latin typeface="Times New Roman" panose="02020603050405020304" pitchFamily="18" charset="0"/>
              </a:rPr>
              <a:pPr/>
              <a:t>32</a:t>
            </a:fld>
            <a:endParaRPr lang="en-AU" altLang="zh-TW">
              <a:latin typeface="Times New Roman" panose="02020603050405020304" pitchFamily="18" charset="0"/>
            </a:endParaRPr>
          </a:p>
        </p:txBody>
      </p:sp>
      <p:sp>
        <p:nvSpPr>
          <p:cNvPr id="184326" name="Rectangle 2"/>
          <p:cNvSpPr>
            <a:spLocks noGrp="1" noRot="1" noChangeAspect="1" noChangeArrowheads="1" noTextEdit="1"/>
          </p:cNvSpPr>
          <p:nvPr>
            <p:ph type="sldImg"/>
          </p:nvPr>
        </p:nvSpPr>
        <p:spPr>
          <a:ln/>
        </p:spPr>
      </p:sp>
      <p:sp>
        <p:nvSpPr>
          <p:cNvPr id="184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040189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5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7B4611A-BB6D-470A-8918-C11372237283}"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53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53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3FA85E-27C1-4542-AD65-6DEDF5720089}" type="slidenum">
              <a:rPr lang="en-AU" altLang="zh-TW">
                <a:latin typeface="Times New Roman" panose="02020603050405020304" pitchFamily="18" charset="0"/>
              </a:rPr>
              <a:pPr/>
              <a:t>33</a:t>
            </a:fld>
            <a:endParaRPr lang="en-AU" altLang="zh-TW">
              <a:latin typeface="Times New Roman" panose="02020603050405020304" pitchFamily="18" charset="0"/>
            </a:endParaRPr>
          </a:p>
        </p:txBody>
      </p:sp>
      <p:sp>
        <p:nvSpPr>
          <p:cNvPr id="185350" name="Rectangle 2"/>
          <p:cNvSpPr>
            <a:spLocks noGrp="1" noRot="1" noChangeAspect="1" noChangeArrowheads="1" noTextEdit="1"/>
          </p:cNvSpPr>
          <p:nvPr>
            <p:ph type="sldImg"/>
          </p:nvPr>
        </p:nvSpPr>
        <p:spPr>
          <a:ln/>
        </p:spPr>
      </p:sp>
      <p:sp>
        <p:nvSpPr>
          <p:cNvPr id="1853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367875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6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B8D0B1-5B41-48F7-A12D-709287888553}"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6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6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ADA55C-6BDB-41F0-B263-9EFC9A27856B}" type="slidenum">
              <a:rPr lang="en-AU" altLang="zh-TW">
                <a:latin typeface="Times New Roman" panose="02020603050405020304" pitchFamily="18" charset="0"/>
              </a:rPr>
              <a:pPr/>
              <a:t>34</a:t>
            </a:fld>
            <a:endParaRPr lang="en-AU" altLang="zh-TW">
              <a:latin typeface="Times New Roman" panose="02020603050405020304" pitchFamily="18" charset="0"/>
            </a:endParaRPr>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240120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7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7D2E40-41CA-4B5C-98DA-392153714AB3}"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7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7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48D13B-962A-44D8-9820-8E7320C7FC60}" type="slidenum">
              <a:rPr lang="en-AU" altLang="zh-TW">
                <a:latin typeface="Times New Roman" panose="02020603050405020304" pitchFamily="18" charset="0"/>
              </a:rPr>
              <a:pPr/>
              <a:t>35</a:t>
            </a:fld>
            <a:endParaRPr lang="en-AU" altLang="zh-TW">
              <a:latin typeface="Times New Roman" panose="02020603050405020304" pitchFamily="18" charset="0"/>
            </a:endParaRPr>
          </a:p>
        </p:txBody>
      </p:sp>
      <p:sp>
        <p:nvSpPr>
          <p:cNvPr id="187398" name="Rectangle 2"/>
          <p:cNvSpPr>
            <a:spLocks noGrp="1" noRot="1" noChangeAspect="1" noChangeArrowheads="1" noTextEdit="1"/>
          </p:cNvSpPr>
          <p:nvPr>
            <p:ph type="sldImg"/>
          </p:nvPr>
        </p:nvSpPr>
        <p:spPr>
          <a:ln/>
        </p:spPr>
      </p:sp>
      <p:sp>
        <p:nvSpPr>
          <p:cNvPr id="187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775101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88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F7C4993-6DD9-4D5D-A318-1A1173E4C978}"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88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88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7A59ED-13EB-49D5-9BB1-ADFAA2324E6E}" type="slidenum">
              <a:rPr lang="en-AU" altLang="zh-TW">
                <a:latin typeface="Times New Roman" panose="02020603050405020304" pitchFamily="18" charset="0"/>
              </a:rPr>
              <a:pPr/>
              <a:t>36</a:t>
            </a:fld>
            <a:endParaRPr lang="en-AU" altLang="zh-TW">
              <a:latin typeface="Times New Roman" panose="02020603050405020304" pitchFamily="18" charset="0"/>
            </a:endParaRPr>
          </a:p>
        </p:txBody>
      </p:sp>
      <p:sp>
        <p:nvSpPr>
          <p:cNvPr id="188422" name="Rectangle 2"/>
          <p:cNvSpPr>
            <a:spLocks noGrp="1" noRot="1" noChangeAspect="1" noChangeArrowheads="1" noTextEdit="1"/>
          </p:cNvSpPr>
          <p:nvPr>
            <p:ph type="sldImg"/>
          </p:nvPr>
        </p:nvSpPr>
        <p:spPr>
          <a:ln/>
        </p:spPr>
      </p:sp>
      <p:sp>
        <p:nvSpPr>
          <p:cNvPr id="188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270958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2A84E8-C2F4-426B-89D4-E6B80DD880C1}"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677A8C-D12D-4A1B-9137-93C0F09F360D}" type="slidenum">
              <a:rPr lang="en-AU" altLang="zh-TW">
                <a:latin typeface="Times New Roman" panose="02020603050405020304" pitchFamily="18" charset="0"/>
              </a:rPr>
              <a:pPr/>
              <a:t>41</a:t>
            </a:fld>
            <a:endParaRPr lang="en-AU" altLang="zh-TW">
              <a:latin typeface="Times New Roman" panose="02020603050405020304" pitchFamily="18" charset="0"/>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528755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67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94B9A2-9D02-4924-9649-CE4BF03483EC}"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67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67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E60C635-FCD4-402F-A1A1-0BC9A6906729}" type="slidenum">
              <a:rPr lang="en-AU" altLang="zh-TW">
                <a:latin typeface="Times New Roman" panose="02020603050405020304" pitchFamily="18" charset="0"/>
              </a:rPr>
              <a:pPr/>
              <a:t>44</a:t>
            </a:fld>
            <a:endParaRPr lang="en-AU" altLang="zh-TW">
              <a:latin typeface="Times New Roman" panose="02020603050405020304" pitchFamily="18" charset="0"/>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438799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2037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19AD8B6-9D36-4784-9C26-69C9942E417E}"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2037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2037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1D636E-6B18-4419-B36B-9E7FE4D733DC}" type="slidenum">
              <a:rPr lang="en-AU" altLang="zh-TW">
                <a:latin typeface="Times New Roman" panose="02020603050405020304" pitchFamily="18" charset="0"/>
              </a:rPr>
              <a:pPr/>
              <a:t>45</a:t>
            </a:fld>
            <a:endParaRPr lang="en-AU" altLang="zh-TW">
              <a:latin typeface="Times New Roman" panose="02020603050405020304" pitchFamily="18" charset="0"/>
            </a:endParaRPr>
          </a:p>
        </p:txBody>
      </p:sp>
      <p:sp>
        <p:nvSpPr>
          <p:cNvPr id="203782" name="Rectangle 2"/>
          <p:cNvSpPr>
            <a:spLocks noGrp="1" noRot="1" noChangeAspect="1" noChangeArrowheads="1" noTextEdit="1"/>
          </p:cNvSpPr>
          <p:nvPr>
            <p:ph type="sldImg"/>
          </p:nvPr>
        </p:nvSpPr>
        <p:spPr>
          <a:ln/>
        </p:spPr>
      </p:sp>
      <p:sp>
        <p:nvSpPr>
          <p:cNvPr id="2037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794860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206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27B7ED-56F0-4CA9-982B-F3C142654936}"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206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206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1835A7-895E-4D09-962D-E2246386FB29}" type="slidenum">
              <a:rPr lang="en-AU" altLang="zh-TW">
                <a:latin typeface="Times New Roman" panose="02020603050405020304" pitchFamily="18" charset="0"/>
              </a:rPr>
              <a:pPr/>
              <a:t>46</a:t>
            </a:fld>
            <a:endParaRPr lang="en-AU" altLang="zh-TW">
              <a:latin typeface="Times New Roman" panose="02020603050405020304" pitchFamily="18" charset="0"/>
            </a:endParaRPr>
          </a:p>
        </p:txBody>
      </p:sp>
      <p:sp>
        <p:nvSpPr>
          <p:cNvPr id="206854" name="Rectangle 2"/>
          <p:cNvSpPr>
            <a:spLocks noGrp="1" noRot="1" noChangeAspect="1" noChangeArrowheads="1" noTextEdit="1"/>
          </p:cNvSpPr>
          <p:nvPr>
            <p:ph type="sldImg"/>
          </p:nvPr>
        </p:nvSpPr>
        <p:spPr>
          <a:ln/>
        </p:spPr>
      </p:sp>
      <p:sp>
        <p:nvSpPr>
          <p:cNvPr id="206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25422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0B00A2D-4B6D-4F45-B4B2-6FA25A457FF5}"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F4F5CF-24DF-4DE8-9CAD-52B5E6F12683}" type="slidenum">
              <a:rPr lang="en-AU" altLang="zh-TW">
                <a:latin typeface="Times New Roman" panose="02020603050405020304" pitchFamily="18" charset="0"/>
              </a:rPr>
              <a:pPr/>
              <a:t>7</a:t>
            </a:fld>
            <a:endParaRPr lang="en-AU" altLang="zh-TW">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322298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9</a:t>
            </a:fld>
            <a:endParaRPr lang="zh-TW" altLang="zh-TW"/>
          </a:p>
        </p:txBody>
      </p:sp>
    </p:spTree>
    <p:extLst>
      <p:ext uri="{BB962C8B-B14F-4D97-AF65-F5344CB8AC3E}">
        <p14:creationId xmlns:p14="http://schemas.microsoft.com/office/powerpoint/2010/main" val="139559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5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8840ECD-E2CC-4C83-9189-B2BA90067757}"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5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5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DBDCFA-9CA9-4725-B8B7-FA47DF2DB69A}" type="slidenum">
              <a:rPr lang="en-AU" altLang="zh-TW">
                <a:latin typeface="Times New Roman" panose="02020603050405020304" pitchFamily="18" charset="0"/>
              </a:rPr>
              <a:pPr/>
              <a:t>12</a:t>
            </a:fld>
            <a:endParaRPr lang="en-AU" altLang="zh-TW">
              <a:latin typeface="Times New Roman" panose="02020603050405020304" pitchFamily="18" charset="0"/>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186399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4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A3419F-0B2F-4896-A19C-E838E6984D3B}"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4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4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0F51F3-DB85-4209-80A9-8B31F326D0C8}" type="slidenum">
              <a:rPr lang="en-AU" altLang="zh-TW">
                <a:latin typeface="Times New Roman" panose="02020603050405020304" pitchFamily="18" charset="0"/>
              </a:rPr>
              <a:pPr/>
              <a:t>13</a:t>
            </a:fld>
            <a:endParaRPr lang="en-AU" altLang="zh-TW">
              <a:latin typeface="Times New Roman" panose="02020603050405020304" pitchFamily="18" charset="0"/>
            </a:endParaRPr>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55866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DA12C69-A2CD-43CB-B26C-B9801E1EF740}"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C1C56D-D93B-4CE1-9AB5-31239DD0334D}"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27251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DA12C69-A2CD-43CB-B26C-B9801E1EF740}"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2C1C56D-D93B-4CE1-9AB5-31239DD0334D}" type="slidenum">
              <a:rPr lang="en-AU" altLang="zh-TW">
                <a:latin typeface="Times New Roman" panose="02020603050405020304" pitchFamily="18" charset="0"/>
              </a:rPr>
              <a:pPr/>
              <a:t>15</a:t>
            </a:fld>
            <a:endParaRPr lang="en-AU" altLang="zh-TW">
              <a:latin typeface="Times New Roman" panose="02020603050405020304" pitchFamily="18" charset="0"/>
            </a:endParaRPr>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108031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78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296EEF5-5608-4ABA-B8F1-2000418900B0}" type="datetime3">
              <a:rPr lang="en-AU" altLang="zh-TW" smtClean="0">
                <a:latin typeface="Times New Roman" panose="02020603050405020304" pitchFamily="18" charset="0"/>
              </a:rPr>
              <a:pPr/>
              <a:t>29 May, 2023</a:t>
            </a:fld>
            <a:endParaRPr lang="en-AU" altLang="zh-TW">
              <a:latin typeface="Times New Roman" panose="02020603050405020304" pitchFamily="18" charset="0"/>
            </a:endParaRPr>
          </a:p>
        </p:txBody>
      </p:sp>
      <p:sp>
        <p:nvSpPr>
          <p:cNvPr id="178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5 — Large and Fast: Exploiting Memory Hierarchy</a:t>
            </a:r>
          </a:p>
        </p:txBody>
      </p:sp>
      <p:sp>
        <p:nvSpPr>
          <p:cNvPr id="178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0939AB-4453-4C6C-BA3C-D2E07DBBA065}" type="slidenum">
              <a:rPr lang="en-AU" altLang="zh-TW">
                <a:latin typeface="Times New Roman" panose="02020603050405020304" pitchFamily="18" charset="0"/>
              </a:rPr>
              <a:pPr/>
              <a:t>16</a:t>
            </a:fld>
            <a:endParaRPr lang="en-AU" altLang="zh-TW">
              <a:latin typeface="Times New Roman" panose="02020603050405020304" pitchFamily="18" charset="0"/>
            </a:endParaRPr>
          </a:p>
        </p:txBody>
      </p:sp>
      <p:sp>
        <p:nvSpPr>
          <p:cNvPr id="178182" name="Rectangle 2"/>
          <p:cNvSpPr>
            <a:spLocks noGrp="1" noRot="1" noChangeAspect="1" noChangeArrowheads="1" noTextEdit="1"/>
          </p:cNvSpPr>
          <p:nvPr>
            <p:ph type="sldImg"/>
          </p:nvPr>
        </p:nvSpPr>
        <p:spPr>
          <a:ln/>
        </p:spPr>
      </p:sp>
      <p:sp>
        <p:nvSpPr>
          <p:cNvPr id="178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OS has to keep TLB valid on context switch</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Flush TLB when new process runs (x86)</a:t>
            </a:r>
          </a:p>
          <a:p>
            <a:r>
              <a:rPr kumimoji="1" lang="en-US" altLang="zh-TW" sz="1200" b="0" i="0" u="none" strike="noStrike" kern="1200" baseline="0" dirty="0">
                <a:solidFill>
                  <a:schemeClr val="tx1"/>
                </a:solidFill>
                <a:latin typeface="Times New Roman" panose="02020603050405020304" pitchFamily="18" charset="0"/>
                <a:ea typeface="新細明體" panose="02020500000000000000" pitchFamily="18" charset="-120"/>
                <a:cs typeface="+mn-cs"/>
              </a:rPr>
              <a:t>• Store process id (MIPs)</a:t>
            </a:r>
            <a:endParaRPr lang="en-US" altLang="zh-TW" dirty="0"/>
          </a:p>
        </p:txBody>
      </p:sp>
    </p:spTree>
    <p:extLst>
      <p:ext uri="{BB962C8B-B14F-4D97-AF65-F5344CB8AC3E}">
        <p14:creationId xmlns:p14="http://schemas.microsoft.com/office/powerpoint/2010/main" val="26542026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a:t>Outline-3</a:t>
            </a:r>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zh-TW"/>
              <a:t>Outline-3</a:t>
            </a:r>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ln/>
        </p:spPr>
        <p:txBody>
          <a:bodyPr/>
          <a:lstStyle>
            <a:lvl1pPr>
              <a:defRPr/>
            </a:lvl1pPr>
          </a:lstStyle>
          <a:p>
            <a:r>
              <a:rPr lang="en-AU" altLang="zh-TW"/>
              <a:t>Outline-3</a:t>
            </a:r>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a:t>Outline-3</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a:solidFill>
                  <a:srgbClr val="C00000"/>
                </a:solidFill>
                <a:latin typeface="+mn-lt"/>
              </a:rPr>
              <a:t>EECS4030: Computer Architecture</a:t>
            </a:r>
            <a:br>
              <a:rPr lang="zh-TW" altLang="en-US" dirty="0"/>
            </a:br>
            <a:br>
              <a:rPr lang="zh-TW" altLang="en-US" dirty="0"/>
            </a:br>
            <a:r>
              <a:rPr lang="en-US" altLang="zh-TW" dirty="0">
                <a:solidFill>
                  <a:srgbClr val="0000FF"/>
                </a:solidFill>
              </a:rPr>
              <a:t>Memory Hierarchy</a:t>
            </a:r>
            <a:r>
              <a:rPr lang="zh-TW" altLang="en-US" dirty="0">
                <a:solidFill>
                  <a:srgbClr val="0000FF"/>
                </a:solidFill>
              </a:rPr>
              <a:t> </a:t>
            </a:r>
            <a:r>
              <a:rPr lang="en-US" altLang="zh-TW" dirty="0">
                <a:solidFill>
                  <a:srgbClr val="0000FF"/>
                </a:solidFill>
              </a:rPr>
              <a:t>(III)</a:t>
            </a: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a:t>Prof. Chung-Ta King</a:t>
            </a:r>
          </a:p>
          <a:p>
            <a:r>
              <a:rPr lang="en-US" altLang="zh-TW" sz="2800" dirty="0"/>
              <a:t>Department of Computer Science</a:t>
            </a:r>
          </a:p>
          <a:p>
            <a:r>
              <a:rPr lang="en-US" altLang="zh-TW" sz="2800" dirty="0"/>
              <a:t>National Tsing Hua University, Taiwan</a:t>
            </a:r>
            <a:endParaRPr lang="zh-TW" altLang="en-US" sz="2800" dirty="0"/>
          </a:p>
        </p:txBody>
      </p:sp>
      <p:sp>
        <p:nvSpPr>
          <p:cNvPr id="2" name="文字方塊 1">
            <a:extLst>
              <a:ext uri="{FF2B5EF4-FFF2-40B4-BE49-F238E27FC236}">
                <a16:creationId xmlns:a16="http://schemas.microsoft.com/office/drawing/2014/main" id="{054F8FC7-E2A5-1738-2D50-ED64CA07EA35}"/>
              </a:ext>
            </a:extLst>
          </p:cNvPr>
          <p:cNvSpPr txBox="1"/>
          <p:nvPr/>
        </p:nvSpPr>
        <p:spPr>
          <a:xfrm>
            <a:off x="755650" y="5881995"/>
            <a:ext cx="8146333" cy="276999"/>
          </a:xfrm>
          <a:prstGeom prst="rect">
            <a:avLst/>
          </a:prstGeom>
          <a:noFill/>
        </p:spPr>
        <p:txBody>
          <a:bodyPr wrap="none" rtlCol="0" anchor="ctr" anchorCtr="1">
            <a:spAutoFit/>
          </a:bodyPr>
          <a:ls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a:lstStyle>
          <a:p>
            <a:r>
              <a:rPr lang="en-US" altLang="zh-TW" sz="1200" dirty="0">
                <a:latin typeface="+mn-lt"/>
                <a:ea typeface="標楷體" pitchFamily="65" charset="-120"/>
                <a:cs typeface="Calibri" pitchFamily="34" charset="0"/>
              </a:rPr>
              <a:t>(Adapted from textbook slides https://www.elsevier.com/books-and-journals/book-companion/9780128122754/lecture-slides) </a:t>
            </a:r>
            <a:endParaRPr lang="zh-TW" altLang="en-US" sz="1200" dirty="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Key Factors Affecting Design Choices</a:t>
            </a:r>
            <a:endParaRPr lang="zh-TW" altLang="en-US" dirty="0"/>
          </a:p>
        </p:txBody>
      </p:sp>
      <p:sp>
        <p:nvSpPr>
          <p:cNvPr id="3" name="內容版面配置區 2"/>
          <p:cNvSpPr>
            <a:spLocks noGrp="1"/>
          </p:cNvSpPr>
          <p:nvPr>
            <p:ph idx="1"/>
          </p:nvPr>
        </p:nvSpPr>
        <p:spPr/>
        <p:txBody>
          <a:bodyPr/>
          <a:lstStyle/>
          <a:p>
            <a:r>
              <a:rPr lang="en-US" altLang="zh-TW" dirty="0">
                <a:solidFill>
                  <a:srgbClr val="FF0000"/>
                </a:solidFill>
              </a:rPr>
              <a:t>Huge miss penalty: millions of cycles for disk access</a:t>
            </a:r>
            <a:br>
              <a:rPr lang="en-US" altLang="zh-TW" dirty="0">
                <a:solidFill>
                  <a:srgbClr val="FF0000"/>
                </a:solidFill>
              </a:rPr>
            </a:br>
            <a:r>
              <a:rPr lang="en-US" altLang="zh-TW" dirty="0">
                <a:solidFill>
                  <a:srgbClr val="FF0000"/>
                </a:solidFill>
                <a:sym typeface="Wingdings" panose="05000000000000000000" pitchFamily="2" charset="2"/>
              </a:rPr>
              <a:t> can be and should be</a:t>
            </a:r>
            <a:r>
              <a:rPr lang="en-US" altLang="zh-TW" dirty="0">
                <a:solidFill>
                  <a:srgbClr val="FF0000"/>
                </a:solidFill>
              </a:rPr>
              <a:t> handled by OS</a:t>
            </a:r>
            <a:endParaRPr lang="en-US" altLang="zh-TW" dirty="0"/>
          </a:p>
          <a:p>
            <a:pPr lvl="1"/>
            <a:r>
              <a:rPr lang="en-US" altLang="zh-TW" dirty="0"/>
              <a:t>Large blocks (e.g., 4KB) to amortize the high access time</a:t>
            </a:r>
          </a:p>
          <a:p>
            <a:pPr lvl="1"/>
            <a:r>
              <a:rPr lang="en-US" altLang="zh-TW" dirty="0"/>
              <a:t>Reducing misses is critical to reduce disk accesses</a:t>
            </a:r>
          </a:p>
          <a:p>
            <a:pPr lvl="1"/>
            <a:r>
              <a:rPr lang="en-US" altLang="zh-TW" dirty="0"/>
              <a:t>Can handle misses by sophisticated software in OS instead of hardware, because handling time is </a:t>
            </a:r>
            <a:br>
              <a:rPr lang="en-US" altLang="zh-TW" dirty="0"/>
            </a:br>
            <a:r>
              <a:rPr lang="en-US" altLang="zh-TW" dirty="0"/>
              <a:t>much smaller compared to disk access</a:t>
            </a:r>
          </a:p>
          <a:p>
            <a:pPr lvl="1"/>
            <a:r>
              <a:rPr lang="en-US" altLang="zh-TW" dirty="0"/>
              <a:t>Write-through expensive </a:t>
            </a:r>
            <a:r>
              <a:rPr lang="en-US" altLang="zh-TW" dirty="0">
                <a:sym typeface="Wingdings" panose="05000000000000000000" pitchFamily="2" charset="2"/>
              </a:rPr>
              <a:t> use </a:t>
            </a:r>
            <a:r>
              <a:rPr lang="en-US" altLang="zh-TW" dirty="0"/>
              <a:t>write-back</a:t>
            </a:r>
          </a:p>
          <a:p>
            <a:pPr lvl="1"/>
            <a:r>
              <a:rPr lang="en-US" altLang="zh-TW" dirty="0">
                <a:solidFill>
                  <a:srgbClr val="0000FF"/>
                </a:solidFill>
              </a:rPr>
              <a:t>Note: VM hit to service cache miss</a:t>
            </a:r>
          </a:p>
          <a:p>
            <a:r>
              <a:rPr lang="en-US" altLang="zh-TW" dirty="0">
                <a:solidFill>
                  <a:srgbClr val="FF0000"/>
                </a:solidFill>
              </a:rPr>
              <a:t>Address translation is in critical path</a:t>
            </a:r>
            <a:br>
              <a:rPr lang="en-US" altLang="zh-TW" dirty="0">
                <a:solidFill>
                  <a:srgbClr val="FF0000"/>
                </a:solidFill>
              </a:rPr>
            </a:br>
            <a:r>
              <a:rPr lang="en-US" altLang="zh-TW" dirty="0">
                <a:solidFill>
                  <a:srgbClr val="FF0000"/>
                </a:solidFill>
              </a:rPr>
              <a:t>from CPU to cache</a:t>
            </a:r>
          </a:p>
          <a:p>
            <a:pPr lvl="1"/>
            <a:r>
              <a:rPr lang="en-US" altLang="zh-TW" dirty="0"/>
              <a:t>Need hardware support</a:t>
            </a:r>
            <a:endParaRPr lang="zh-TW" altLang="en-US" dirty="0"/>
          </a:p>
        </p:txBody>
      </p:sp>
      <p:grpSp>
        <p:nvGrpSpPr>
          <p:cNvPr id="2" name="群組 1"/>
          <p:cNvGrpSpPr/>
          <p:nvPr/>
        </p:nvGrpSpPr>
        <p:grpSpPr>
          <a:xfrm>
            <a:off x="5796136" y="3212976"/>
            <a:ext cx="3240360" cy="2880320"/>
            <a:chOff x="4884449" y="2060848"/>
            <a:chExt cx="3936023" cy="3862022"/>
          </a:xfrm>
        </p:grpSpPr>
        <p:sp>
          <p:nvSpPr>
            <p:cNvPr id="4" name="矩形 3"/>
            <p:cNvSpPr/>
            <p:nvPr/>
          </p:nvSpPr>
          <p:spPr bwMode="auto">
            <a:xfrm>
              <a:off x="5964569" y="2060848"/>
              <a:ext cx="1766510" cy="1023573"/>
            </a:xfrm>
            <a:prstGeom prst="rect">
              <a:avLst/>
            </a:prstGeom>
            <a:solidFill>
              <a:srgbClr val="99FF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a:latin typeface="+mn-lt"/>
                </a:rPr>
                <a:t>CPU</a:t>
              </a:r>
              <a:endParaRPr lang="zh-TW" altLang="en-US" sz="2000" b="1" dirty="0">
                <a:latin typeface="+mn-lt"/>
              </a:endParaRPr>
            </a:p>
          </p:txBody>
        </p:sp>
        <p:sp>
          <p:nvSpPr>
            <p:cNvPr id="6" name="Rectangle 8"/>
            <p:cNvSpPr>
              <a:spLocks noChangeArrowheads="1"/>
            </p:cNvSpPr>
            <p:nvPr/>
          </p:nvSpPr>
          <p:spPr bwMode="auto">
            <a:xfrm>
              <a:off x="6256049" y="2570070"/>
              <a:ext cx="1192823" cy="398585"/>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Registers</a:t>
              </a:r>
            </a:p>
          </p:txBody>
        </p:sp>
        <p:sp>
          <p:nvSpPr>
            <p:cNvPr id="7" name="Rectangle 14"/>
            <p:cNvSpPr>
              <a:spLocks noChangeArrowheads="1"/>
            </p:cNvSpPr>
            <p:nvPr/>
          </p:nvSpPr>
          <p:spPr bwMode="auto">
            <a:xfrm>
              <a:off x="5875049" y="3484471"/>
              <a:ext cx="19548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Cache (SRAM)</a:t>
              </a:r>
            </a:p>
          </p:txBody>
        </p:sp>
        <p:sp>
          <p:nvSpPr>
            <p:cNvPr id="8" name="Rectangle 15"/>
            <p:cNvSpPr>
              <a:spLocks noChangeArrowheads="1"/>
            </p:cNvSpPr>
            <p:nvPr/>
          </p:nvSpPr>
          <p:spPr bwMode="auto">
            <a:xfrm>
              <a:off x="5417849" y="4469209"/>
              <a:ext cx="28692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Memory (DRAM)</a:t>
              </a:r>
            </a:p>
          </p:txBody>
        </p:sp>
        <p:sp>
          <p:nvSpPr>
            <p:cNvPr id="9" name="Rectangle 16"/>
            <p:cNvSpPr>
              <a:spLocks noChangeArrowheads="1"/>
            </p:cNvSpPr>
            <p:nvPr/>
          </p:nvSpPr>
          <p:spPr bwMode="auto">
            <a:xfrm>
              <a:off x="4884449" y="5453947"/>
              <a:ext cx="39360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Disk</a:t>
              </a:r>
              <a:endParaRPr lang="zh-TW" altLang="en-US" sz="2000" b="1" dirty="0">
                <a:latin typeface="+mn-lt"/>
              </a:endParaRPr>
            </a:p>
          </p:txBody>
        </p:sp>
        <p:sp>
          <p:nvSpPr>
            <p:cNvPr id="10" name="Line 18"/>
            <p:cNvSpPr>
              <a:spLocks noChangeShapeType="1"/>
            </p:cNvSpPr>
            <p:nvPr/>
          </p:nvSpPr>
          <p:spPr bwMode="auto">
            <a:xfrm>
              <a:off x="6852460" y="2980378"/>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Line 19"/>
            <p:cNvSpPr>
              <a:spLocks noChangeShapeType="1"/>
            </p:cNvSpPr>
            <p:nvPr/>
          </p:nvSpPr>
          <p:spPr bwMode="auto">
            <a:xfrm>
              <a:off x="6852460" y="3965117"/>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 name="Line 20"/>
            <p:cNvSpPr>
              <a:spLocks noChangeShapeType="1"/>
            </p:cNvSpPr>
            <p:nvPr/>
          </p:nvSpPr>
          <p:spPr bwMode="auto">
            <a:xfrm>
              <a:off x="6852460" y="4949855"/>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3" name="Rectangle 22"/>
            <p:cNvSpPr>
              <a:spLocks noChangeArrowheads="1"/>
            </p:cNvSpPr>
            <p:nvPr/>
          </p:nvSpPr>
          <p:spPr bwMode="auto">
            <a:xfrm>
              <a:off x="6896194" y="3084421"/>
              <a:ext cx="166341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Instr. operands</a:t>
              </a:r>
            </a:p>
          </p:txBody>
        </p:sp>
        <p:sp>
          <p:nvSpPr>
            <p:cNvPr id="14" name="Rectangle 23"/>
            <p:cNvSpPr>
              <a:spLocks noChangeArrowheads="1"/>
            </p:cNvSpPr>
            <p:nvPr/>
          </p:nvSpPr>
          <p:spPr bwMode="auto">
            <a:xfrm>
              <a:off x="6896194" y="4069159"/>
              <a:ext cx="77644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Blocks</a:t>
              </a:r>
            </a:p>
          </p:txBody>
        </p:sp>
        <p:sp>
          <p:nvSpPr>
            <p:cNvPr id="15" name="Rectangle 24"/>
            <p:cNvSpPr>
              <a:spLocks noChangeArrowheads="1"/>
            </p:cNvSpPr>
            <p:nvPr/>
          </p:nvSpPr>
          <p:spPr bwMode="auto">
            <a:xfrm>
              <a:off x="6896194" y="5053898"/>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grpSp>
      <p:sp>
        <p:nvSpPr>
          <p:cNvPr id="17" name="上-下雙向箭號 16"/>
          <p:cNvSpPr/>
          <p:nvPr/>
        </p:nvSpPr>
        <p:spPr bwMode="auto">
          <a:xfrm>
            <a:off x="6796798" y="5373216"/>
            <a:ext cx="239963" cy="370800"/>
          </a:xfrm>
          <a:prstGeom prst="upDown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8" name="上-下雙向箭號 17"/>
          <p:cNvSpPr/>
          <p:nvPr/>
        </p:nvSpPr>
        <p:spPr bwMode="auto">
          <a:xfrm>
            <a:off x="6795386" y="4626519"/>
            <a:ext cx="239963" cy="367212"/>
          </a:xfrm>
          <a:prstGeom prst="upDown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6" name="向下箭號 15"/>
          <p:cNvSpPr/>
          <p:nvPr/>
        </p:nvSpPr>
        <p:spPr bwMode="auto">
          <a:xfrm>
            <a:off x="6925316" y="3976363"/>
            <a:ext cx="310980" cy="289616"/>
          </a:xfrm>
          <a:prstGeom prst="downArrow">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9" name="投影片編號版面配置區 18"/>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215859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500"/>
                                        <p:tgtEl>
                                          <p:spTgt spid="3">
                                            <p:txEl>
                                              <p:pRg st="5" end="5"/>
                                            </p:txEl>
                                          </p:spTgt>
                                        </p:tgtEl>
                                      </p:cBhvr>
                                    </p:animEffect>
                                  </p:childTnLst>
                                </p:cTn>
                              </p:par>
                            </p:childTnLst>
                          </p:cTn>
                        </p:par>
                        <p:par>
                          <p:cTn id="46" fill="hold">
                            <p:stCondLst>
                              <p:cond delay="500"/>
                            </p:stCondLst>
                            <p:childTnLst>
                              <p:par>
                                <p:cTn id="47" presetID="26"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80">
                                          <p:stCondLst>
                                            <p:cond delay="0"/>
                                          </p:stCondLst>
                                        </p:cTn>
                                        <p:tgtEl>
                                          <p:spTgt spid="18"/>
                                        </p:tgtEl>
                                      </p:cBhvr>
                                    </p:animEffect>
                                    <p:anim calcmode="lin" valueType="num">
                                      <p:cBhvr>
                                        <p:cTn id="5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5" dur="26">
                                          <p:stCondLst>
                                            <p:cond delay="650"/>
                                          </p:stCondLst>
                                        </p:cTn>
                                        <p:tgtEl>
                                          <p:spTgt spid="18"/>
                                        </p:tgtEl>
                                      </p:cBhvr>
                                      <p:to x="100000" y="60000"/>
                                    </p:animScale>
                                    <p:animScale>
                                      <p:cBhvr>
                                        <p:cTn id="56" dur="166" decel="50000">
                                          <p:stCondLst>
                                            <p:cond delay="676"/>
                                          </p:stCondLst>
                                        </p:cTn>
                                        <p:tgtEl>
                                          <p:spTgt spid="18"/>
                                        </p:tgtEl>
                                      </p:cBhvr>
                                      <p:to x="100000" y="100000"/>
                                    </p:animScale>
                                    <p:animScale>
                                      <p:cBhvr>
                                        <p:cTn id="57" dur="26">
                                          <p:stCondLst>
                                            <p:cond delay="1312"/>
                                          </p:stCondLst>
                                        </p:cTn>
                                        <p:tgtEl>
                                          <p:spTgt spid="18"/>
                                        </p:tgtEl>
                                      </p:cBhvr>
                                      <p:to x="100000" y="80000"/>
                                    </p:animScale>
                                    <p:animScale>
                                      <p:cBhvr>
                                        <p:cTn id="58" dur="166" decel="50000">
                                          <p:stCondLst>
                                            <p:cond delay="1338"/>
                                          </p:stCondLst>
                                        </p:cTn>
                                        <p:tgtEl>
                                          <p:spTgt spid="18"/>
                                        </p:tgtEl>
                                      </p:cBhvr>
                                      <p:to x="100000" y="100000"/>
                                    </p:animScale>
                                    <p:animScale>
                                      <p:cBhvr>
                                        <p:cTn id="59" dur="26">
                                          <p:stCondLst>
                                            <p:cond delay="1642"/>
                                          </p:stCondLst>
                                        </p:cTn>
                                        <p:tgtEl>
                                          <p:spTgt spid="18"/>
                                        </p:tgtEl>
                                      </p:cBhvr>
                                      <p:to x="100000" y="90000"/>
                                    </p:animScale>
                                    <p:animScale>
                                      <p:cBhvr>
                                        <p:cTn id="60" dur="166" decel="50000">
                                          <p:stCondLst>
                                            <p:cond delay="1668"/>
                                          </p:stCondLst>
                                        </p:cTn>
                                        <p:tgtEl>
                                          <p:spTgt spid="18"/>
                                        </p:tgtEl>
                                      </p:cBhvr>
                                      <p:to x="100000" y="100000"/>
                                    </p:animScale>
                                    <p:animScale>
                                      <p:cBhvr>
                                        <p:cTn id="61" dur="26">
                                          <p:stCondLst>
                                            <p:cond delay="1808"/>
                                          </p:stCondLst>
                                        </p:cTn>
                                        <p:tgtEl>
                                          <p:spTgt spid="18"/>
                                        </p:tgtEl>
                                      </p:cBhvr>
                                      <p:to x="100000" y="95000"/>
                                    </p:animScale>
                                    <p:animScale>
                                      <p:cBhvr>
                                        <p:cTn id="62" dur="166" decel="50000">
                                          <p:stCondLst>
                                            <p:cond delay="1834"/>
                                          </p:stCondLst>
                                        </p:cTn>
                                        <p:tgtEl>
                                          <p:spTgt spid="18"/>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fade">
                                      <p:cBhvr>
                                        <p:cTn id="71" dur="500"/>
                                        <p:tgtEl>
                                          <p:spTgt spid="3">
                                            <p:txEl>
                                              <p:pRg st="7" end="7"/>
                                            </p:txEl>
                                          </p:spTgt>
                                        </p:tgtEl>
                                      </p:cBhvr>
                                    </p:animEffect>
                                  </p:childTnLst>
                                </p:cTn>
                              </p:par>
                            </p:childTnLst>
                          </p:cTn>
                        </p:par>
                        <p:par>
                          <p:cTn id="72" fill="hold">
                            <p:stCondLst>
                              <p:cond delay="1000"/>
                            </p:stCondLst>
                            <p:childTnLst>
                              <p:par>
                                <p:cTn id="73" presetID="26" presetClass="entr" presetSubtype="0"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580">
                                          <p:stCondLst>
                                            <p:cond delay="0"/>
                                          </p:stCondLst>
                                        </p:cTn>
                                        <p:tgtEl>
                                          <p:spTgt spid="16"/>
                                        </p:tgtEl>
                                      </p:cBhvr>
                                    </p:animEffect>
                                    <p:anim calcmode="lin" valueType="num">
                                      <p:cBhvr>
                                        <p:cTn id="7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81" dur="26">
                                          <p:stCondLst>
                                            <p:cond delay="650"/>
                                          </p:stCondLst>
                                        </p:cTn>
                                        <p:tgtEl>
                                          <p:spTgt spid="16"/>
                                        </p:tgtEl>
                                      </p:cBhvr>
                                      <p:to x="100000" y="60000"/>
                                    </p:animScale>
                                    <p:animScale>
                                      <p:cBhvr>
                                        <p:cTn id="82" dur="166" decel="50000">
                                          <p:stCondLst>
                                            <p:cond delay="676"/>
                                          </p:stCondLst>
                                        </p:cTn>
                                        <p:tgtEl>
                                          <p:spTgt spid="16"/>
                                        </p:tgtEl>
                                      </p:cBhvr>
                                      <p:to x="100000" y="100000"/>
                                    </p:animScale>
                                    <p:animScale>
                                      <p:cBhvr>
                                        <p:cTn id="83" dur="26">
                                          <p:stCondLst>
                                            <p:cond delay="1312"/>
                                          </p:stCondLst>
                                        </p:cTn>
                                        <p:tgtEl>
                                          <p:spTgt spid="16"/>
                                        </p:tgtEl>
                                      </p:cBhvr>
                                      <p:to x="100000" y="80000"/>
                                    </p:animScale>
                                    <p:animScale>
                                      <p:cBhvr>
                                        <p:cTn id="84" dur="166" decel="50000">
                                          <p:stCondLst>
                                            <p:cond delay="1338"/>
                                          </p:stCondLst>
                                        </p:cTn>
                                        <p:tgtEl>
                                          <p:spTgt spid="16"/>
                                        </p:tgtEl>
                                      </p:cBhvr>
                                      <p:to x="100000" y="100000"/>
                                    </p:animScale>
                                    <p:animScale>
                                      <p:cBhvr>
                                        <p:cTn id="85" dur="26">
                                          <p:stCondLst>
                                            <p:cond delay="1642"/>
                                          </p:stCondLst>
                                        </p:cTn>
                                        <p:tgtEl>
                                          <p:spTgt spid="16"/>
                                        </p:tgtEl>
                                      </p:cBhvr>
                                      <p:to x="100000" y="90000"/>
                                    </p:animScale>
                                    <p:animScale>
                                      <p:cBhvr>
                                        <p:cTn id="86" dur="166" decel="50000">
                                          <p:stCondLst>
                                            <p:cond delay="1668"/>
                                          </p:stCondLst>
                                        </p:cTn>
                                        <p:tgtEl>
                                          <p:spTgt spid="16"/>
                                        </p:tgtEl>
                                      </p:cBhvr>
                                      <p:to x="100000" y="100000"/>
                                    </p:animScale>
                                    <p:animScale>
                                      <p:cBhvr>
                                        <p:cTn id="87" dur="26">
                                          <p:stCondLst>
                                            <p:cond delay="1808"/>
                                          </p:stCondLst>
                                        </p:cTn>
                                        <p:tgtEl>
                                          <p:spTgt spid="16"/>
                                        </p:tgtEl>
                                      </p:cBhvr>
                                      <p:to x="100000" y="95000"/>
                                    </p:animScale>
                                    <p:animScale>
                                      <p:cBhvr>
                                        <p:cTn id="88"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Q1: Block Placement</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Where can a block be placed in upper level (memory)?</a:t>
            </a:r>
          </a:p>
          <a:p>
            <a:r>
              <a:rPr lang="en-US" altLang="zh-TW" dirty="0"/>
              <a:t>For virtual memory: </a:t>
            </a:r>
            <a:r>
              <a:rPr lang="en-US" altLang="zh-TW" i="1" dirty="0"/>
              <a:t>fully associative</a:t>
            </a:r>
          </a:p>
          <a:p>
            <a:pPr lvl="1"/>
            <a:r>
              <a:rPr lang="en-US" altLang="zh-TW" dirty="0"/>
              <a:t>That is, a page can be placed in any free page frames in main memory</a:t>
            </a:r>
          </a:p>
          <a:p>
            <a:r>
              <a:rPr lang="en-US" altLang="zh-TW" dirty="0"/>
              <a:t>Why? </a:t>
            </a:r>
          </a:p>
          <a:p>
            <a:pPr marL="0" indent="0">
              <a:buNone/>
            </a:pPr>
            <a:r>
              <a:rPr lang="en-US" altLang="zh-TW" dirty="0">
                <a:solidFill>
                  <a:srgbClr val="FF0000"/>
                </a:solidFill>
              </a:rPr>
              <a:t>    Fully associative placement has the lowest miss rate!</a:t>
            </a:r>
          </a:p>
          <a:p>
            <a:pPr lvl="1"/>
            <a:r>
              <a:rPr lang="en-US" altLang="zh-TW" dirty="0"/>
              <a:t>Can minimize disk accesses due to misses</a:t>
            </a:r>
          </a:p>
          <a:p>
            <a:pPr lvl="1"/>
            <a:r>
              <a:rPr lang="en-US" altLang="zh-TW" dirty="0"/>
              <a:t>Even though fully associative placement is complex and the handling is by software, the handling time is still much smaller than disk access time</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172884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Q2: Block Identification</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How is a block found if it is in the upper level?</a:t>
            </a:r>
            <a:endParaRPr lang="en-US" altLang="zh-TW" i="1" dirty="0"/>
          </a:p>
          <a:p>
            <a:r>
              <a:rPr lang="en-US" altLang="zh-TW" dirty="0"/>
              <a:t>Instead of tag comparison or indexing as in cache, use a </a:t>
            </a:r>
            <a:r>
              <a:rPr lang="en-US" altLang="zh-TW" i="1" dirty="0"/>
              <a:t>page table </a:t>
            </a:r>
            <a:r>
              <a:rPr lang="en-US" altLang="zh-TW" dirty="0"/>
              <a:t>to store placement information</a:t>
            </a:r>
          </a:p>
          <a:p>
            <a:pPr lvl="1"/>
            <a:r>
              <a:rPr lang="en-US" altLang="zh-TW" dirty="0"/>
              <a:t>Consisting of an array of </a:t>
            </a:r>
            <a:r>
              <a:rPr lang="en-US" altLang="zh-TW" i="1" dirty="0"/>
              <a:t>page table entries</a:t>
            </a:r>
            <a:r>
              <a:rPr lang="zh-TW" altLang="en-US" dirty="0"/>
              <a:t> </a:t>
            </a:r>
            <a:r>
              <a:rPr lang="en-US" altLang="zh-TW" dirty="0"/>
              <a:t>(PTEs), indexed by virtual page number</a:t>
            </a:r>
          </a:p>
          <a:p>
            <a:pPr lvl="1"/>
            <a:r>
              <a:rPr lang="en-US" altLang="zh-TW" i="1" dirty="0"/>
              <a:t>Page table register </a:t>
            </a:r>
            <a:r>
              <a:rPr lang="en-US" altLang="zh-TW" dirty="0"/>
              <a:t>in CPU points to page table, which is stored in physical memory</a:t>
            </a:r>
          </a:p>
          <a:p>
            <a:r>
              <a:rPr lang="en-US" altLang="zh-TW" dirty="0"/>
              <a:t>If page is present in memory</a:t>
            </a:r>
          </a:p>
          <a:p>
            <a:pPr lvl="1"/>
            <a:r>
              <a:rPr lang="en-US" altLang="zh-TW" dirty="0"/>
              <a:t>PTE stores the physical page frame number of that page</a:t>
            </a:r>
          </a:p>
          <a:p>
            <a:pPr lvl="1"/>
            <a:r>
              <a:rPr lang="en-US" altLang="zh-TW" dirty="0"/>
              <a:t>Plus other status bits, e.g., referenced, dirty, …</a:t>
            </a:r>
          </a:p>
          <a:p>
            <a:r>
              <a:rPr lang="en-US" altLang="zh-TW" dirty="0"/>
              <a:t>If page is not present</a:t>
            </a:r>
          </a:p>
          <a:p>
            <a:pPr lvl="1"/>
            <a:r>
              <a:rPr lang="en-US" altLang="zh-TW" dirty="0"/>
              <a:t>PTE can refer to its location in swap space on disk</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261014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zh-TW" dirty="0"/>
              <a:t>Page Table to Map Pages to Storage</a:t>
            </a:r>
            <a:endParaRPr lang="en-AU" altLang="zh-TW" dirty="0">
              <a:ea typeface="新細明體" panose="02020500000000000000" pitchFamily="18" charset="-120"/>
            </a:endParaRPr>
          </a:p>
        </p:txBody>
      </p:sp>
      <p:pic>
        <p:nvPicPr>
          <p:cNvPr id="76804" name="Picture 4" descr="f05-2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821" y="1107943"/>
            <a:ext cx="6502635" cy="498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橢圓 1"/>
          <p:cNvSpPr/>
          <p:nvPr/>
        </p:nvSpPr>
        <p:spPr bwMode="auto">
          <a:xfrm>
            <a:off x="251520" y="1196752"/>
            <a:ext cx="1512168" cy="50405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From CPU</a:t>
            </a:r>
            <a:endParaRPr lang="zh-TW" altLang="en-US" sz="2000" i="1" dirty="0">
              <a:latin typeface="+mn-lt"/>
            </a:endParaRPr>
          </a:p>
        </p:txBody>
      </p:sp>
      <p:sp>
        <p:nvSpPr>
          <p:cNvPr id="5" name="橢圓 4"/>
          <p:cNvSpPr/>
          <p:nvPr/>
        </p:nvSpPr>
        <p:spPr bwMode="auto">
          <a:xfrm>
            <a:off x="3131840" y="5229200"/>
            <a:ext cx="2376264" cy="648072"/>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In physical memory (huge!)</a:t>
            </a:r>
            <a:endParaRPr lang="zh-TW" altLang="en-US" sz="2000" i="1" dirty="0">
              <a:latin typeface="+mn-lt"/>
            </a:endParaRPr>
          </a:p>
        </p:txBody>
      </p:sp>
      <p:sp>
        <p:nvSpPr>
          <p:cNvPr id="3" name="圓角矩形 2"/>
          <p:cNvSpPr/>
          <p:nvPr/>
        </p:nvSpPr>
        <p:spPr bwMode="auto">
          <a:xfrm>
            <a:off x="284110" y="3425647"/>
            <a:ext cx="2066600" cy="1880910"/>
          </a:xfrm>
          <a:prstGeom prst="roundRect">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a:latin typeface="+mn-lt"/>
              </a:rPr>
              <a:t>Block identification +</a:t>
            </a:r>
          </a:p>
          <a:p>
            <a:pPr algn="ctr" eaLnBrk="1" hangingPunct="1"/>
            <a:r>
              <a:rPr lang="en-US" altLang="zh-TW" dirty="0">
                <a:latin typeface="+mn-lt"/>
              </a:rPr>
              <a:t>address translation</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27E26518-2301-4288-8958-BDA5B1B754F8}" type="slidenum">
              <a:rPr lang="zh-TW" altLang="en-US" smtClean="0"/>
              <a:pPr/>
              <a:t>12</a:t>
            </a:fld>
            <a:endParaRPr lang="zh-TW" altLang="zh-TW"/>
          </a:p>
        </p:txBody>
      </p:sp>
      <p:sp>
        <p:nvSpPr>
          <p:cNvPr id="8" name="矩形 7"/>
          <p:cNvSpPr/>
          <p:nvPr/>
        </p:nvSpPr>
        <p:spPr bwMode="auto">
          <a:xfrm>
            <a:off x="297962" y="1860262"/>
            <a:ext cx="1419283" cy="30129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err="1">
                <a:latin typeface="+mn-lt"/>
              </a:rPr>
              <a:t>ld</a:t>
            </a:r>
            <a:r>
              <a:rPr lang="en-US" altLang="zh-TW" sz="1800" i="1" dirty="0">
                <a:latin typeface="+mn-lt"/>
              </a:rPr>
              <a:t> x11,</a:t>
            </a:r>
            <a:r>
              <a:rPr lang="en-US" altLang="zh-TW" sz="1800" i="1" dirty="0">
                <a:solidFill>
                  <a:srgbClr val="FF0000"/>
                </a:solidFill>
                <a:latin typeface="+mn-lt"/>
              </a:rPr>
              <a:t>0(x20)</a:t>
            </a:r>
            <a:endParaRPr lang="zh-TW" altLang="en-US" sz="1800" i="1" dirty="0">
              <a:solidFill>
                <a:srgbClr val="FF0000"/>
              </a:solidFill>
              <a:latin typeface="+mn-lt"/>
            </a:endParaRPr>
          </a:p>
        </p:txBody>
      </p:sp>
      <p:sp>
        <p:nvSpPr>
          <p:cNvPr id="6" name="向下箭號 5"/>
          <p:cNvSpPr/>
          <p:nvPr/>
        </p:nvSpPr>
        <p:spPr bwMode="auto">
          <a:xfrm>
            <a:off x="899593" y="1700808"/>
            <a:ext cx="216024" cy="159454"/>
          </a:xfrm>
          <a:prstGeom prst="down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橢圓 6"/>
          <p:cNvSpPr/>
          <p:nvPr/>
        </p:nvSpPr>
        <p:spPr bwMode="auto">
          <a:xfrm>
            <a:off x="1043608" y="1860262"/>
            <a:ext cx="673637" cy="301296"/>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0" name="直線單箭頭接點 9"/>
          <p:cNvCxnSpPr>
            <a:stCxn id="7" idx="6"/>
          </p:cNvCxnSpPr>
          <p:nvPr/>
        </p:nvCxnSpPr>
        <p:spPr bwMode="auto">
          <a:xfrm flipV="1">
            <a:off x="1717245" y="1700808"/>
            <a:ext cx="456576" cy="31010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9" name="直線圖說文字 1 8"/>
          <p:cNvSpPr/>
          <p:nvPr/>
        </p:nvSpPr>
        <p:spPr bwMode="auto">
          <a:xfrm>
            <a:off x="5364088" y="1268760"/>
            <a:ext cx="1728192" cy="432048"/>
          </a:xfrm>
          <a:prstGeom prst="borderCallout1">
            <a:avLst>
              <a:gd name="adj1" fmla="val 104355"/>
              <a:gd name="adj2" fmla="val 64339"/>
              <a:gd name="adj3" fmla="val 190090"/>
              <a:gd name="adj4" fmla="val 95750"/>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e.g., 4KB each</a:t>
            </a:r>
            <a:endParaRPr lang="zh-TW" altLang="en-US" sz="2000" i="1" dirty="0">
              <a:latin typeface="+mn-lt"/>
            </a:endParaRPr>
          </a:p>
        </p:txBody>
      </p:sp>
      <p:sp>
        <p:nvSpPr>
          <p:cNvPr id="11" name="文字方塊 10"/>
          <p:cNvSpPr txBox="1"/>
          <p:nvPr/>
        </p:nvSpPr>
        <p:spPr>
          <a:xfrm>
            <a:off x="1663405" y="5555850"/>
            <a:ext cx="1229824" cy="461665"/>
          </a:xfrm>
          <a:prstGeom prst="rect">
            <a:avLst/>
          </a:prstGeom>
          <a:noFill/>
        </p:spPr>
        <p:txBody>
          <a:bodyPr wrap="none" rtlCol="0">
            <a:spAutoFit/>
          </a:bodyPr>
          <a:lstStyle/>
          <a:p>
            <a:pPr marL="0"/>
            <a:r>
              <a:rPr lang="en-US" altLang="zh-TW" dirty="0">
                <a:latin typeface="+mn-lt"/>
              </a:rPr>
              <a:t>Fig. 5.28</a:t>
            </a:r>
            <a:endParaRPr lang="zh-TW" altLang="en-US" dirty="0">
              <a:latin typeface="+mn-lt"/>
            </a:endParaRPr>
          </a:p>
        </p:txBody>
      </p:sp>
      <p:sp>
        <p:nvSpPr>
          <p:cNvPr id="12" name="矩形 11"/>
          <p:cNvSpPr/>
          <p:nvPr/>
        </p:nvSpPr>
        <p:spPr bwMode="auto">
          <a:xfrm>
            <a:off x="5940152" y="2161558"/>
            <a:ext cx="504056" cy="169949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dirty="0">
                <a:latin typeface="+mn-lt"/>
              </a:rPr>
              <a:t>$</a:t>
            </a:r>
            <a:endParaRPr lang="zh-TW" altLang="en-US" b="1" dirty="0">
              <a:latin typeface="+mn-lt"/>
            </a:endParaRPr>
          </a:p>
        </p:txBody>
      </p:sp>
      <p:sp>
        <p:nvSpPr>
          <p:cNvPr id="13" name="橢圓 12"/>
          <p:cNvSpPr/>
          <p:nvPr/>
        </p:nvSpPr>
        <p:spPr bwMode="auto">
          <a:xfrm>
            <a:off x="2555776" y="1412776"/>
            <a:ext cx="3312368" cy="3816424"/>
          </a:xfrm>
          <a:prstGeom prst="ellipse">
            <a:avLst/>
          </a:prstGeom>
          <a:noFill/>
          <a:ln w="571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5" name="直線單箭頭接點 14"/>
          <p:cNvCxnSpPr>
            <a:stCxn id="3" idx="3"/>
          </p:cNvCxnSpPr>
          <p:nvPr/>
        </p:nvCxnSpPr>
        <p:spPr bwMode="auto">
          <a:xfrm flipV="1">
            <a:off x="2350710" y="4221088"/>
            <a:ext cx="349082" cy="14501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8" name="群組 17"/>
          <p:cNvGrpSpPr/>
          <p:nvPr/>
        </p:nvGrpSpPr>
        <p:grpSpPr>
          <a:xfrm>
            <a:off x="6432089" y="3116323"/>
            <a:ext cx="2598648" cy="2453620"/>
            <a:chOff x="5242212" y="4469209"/>
            <a:chExt cx="3227766" cy="1453661"/>
          </a:xfrm>
        </p:grpSpPr>
        <p:sp>
          <p:nvSpPr>
            <p:cNvPr id="22" name="Rectangle 15"/>
            <p:cNvSpPr>
              <a:spLocks noChangeArrowheads="1"/>
            </p:cNvSpPr>
            <p:nvPr/>
          </p:nvSpPr>
          <p:spPr bwMode="auto">
            <a:xfrm>
              <a:off x="5417849" y="4469209"/>
              <a:ext cx="2869223" cy="468923"/>
            </a:xfrm>
            <a:prstGeom prst="rect">
              <a:avLst/>
            </a:prstGeom>
            <a:solidFill>
              <a:srgbClr val="99FF99"/>
            </a:solidFill>
            <a:ln w="19050">
              <a:solidFill>
                <a:schemeClr val="tx1"/>
              </a:solidFill>
              <a:miter lim="800000"/>
              <a:headEnd/>
              <a:tailEnd/>
            </a:ln>
            <a:effectLst/>
          </p:spPr>
          <p:txBody>
            <a:bodyPr wrap="none" anchor="ctr"/>
            <a:lstStyle/>
            <a:p>
              <a:pPr algn="ctr"/>
              <a:r>
                <a:rPr lang="en-US" altLang="zh-TW" sz="2000" b="1" dirty="0">
                  <a:latin typeface="+mn-lt"/>
                </a:rPr>
                <a:t>Memory (DRAM)</a:t>
              </a:r>
            </a:p>
          </p:txBody>
        </p:sp>
        <p:sp>
          <p:nvSpPr>
            <p:cNvPr id="23" name="Rectangle 16"/>
            <p:cNvSpPr>
              <a:spLocks noChangeArrowheads="1"/>
            </p:cNvSpPr>
            <p:nvPr/>
          </p:nvSpPr>
          <p:spPr bwMode="auto">
            <a:xfrm>
              <a:off x="5242212" y="5453947"/>
              <a:ext cx="3227766" cy="468923"/>
            </a:xfrm>
            <a:prstGeom prst="rect">
              <a:avLst/>
            </a:prstGeom>
            <a:solidFill>
              <a:srgbClr val="99FF99"/>
            </a:solidFill>
            <a:ln w="19050">
              <a:solidFill>
                <a:schemeClr val="tx1"/>
              </a:solidFill>
              <a:miter lim="800000"/>
              <a:headEnd/>
              <a:tailEnd/>
            </a:ln>
            <a:effectLst/>
          </p:spPr>
          <p:txBody>
            <a:bodyPr wrap="none" anchor="ctr"/>
            <a:lstStyle/>
            <a:p>
              <a:pPr algn="ctr"/>
              <a:r>
                <a:rPr lang="en-US" altLang="zh-TW" sz="2000" b="1" dirty="0">
                  <a:latin typeface="+mn-lt"/>
                </a:rPr>
                <a:t>Disk</a:t>
              </a:r>
              <a:endParaRPr lang="zh-TW" altLang="en-US" sz="2000" b="1" dirty="0">
                <a:latin typeface="+mn-lt"/>
              </a:endParaRPr>
            </a:p>
          </p:txBody>
        </p:sp>
        <p:sp>
          <p:nvSpPr>
            <p:cNvPr id="26" name="Line 20"/>
            <p:cNvSpPr>
              <a:spLocks noChangeShapeType="1"/>
            </p:cNvSpPr>
            <p:nvPr/>
          </p:nvSpPr>
          <p:spPr bwMode="auto">
            <a:xfrm>
              <a:off x="6852460" y="4949855"/>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9" name="Rectangle 24"/>
            <p:cNvSpPr>
              <a:spLocks noChangeArrowheads="1"/>
            </p:cNvSpPr>
            <p:nvPr/>
          </p:nvSpPr>
          <p:spPr bwMode="auto">
            <a:xfrm>
              <a:off x="6896194" y="5053898"/>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grpSp>
    </p:spTree>
    <p:extLst>
      <p:ext uri="{BB962C8B-B14F-4D97-AF65-F5344CB8AC3E}">
        <p14:creationId xmlns:p14="http://schemas.microsoft.com/office/powerpoint/2010/main" val="85214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ircle(out)">
                                      <p:cBhvr>
                                        <p:cTn id="30" dur="2000"/>
                                        <p:tgtEl>
                                          <p:spTgt spid="3"/>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par>
                          <p:cTn id="35" fill="hold">
                            <p:stCondLst>
                              <p:cond delay="2500"/>
                            </p:stCondLst>
                            <p:childTnLst>
                              <p:par>
                                <p:cTn id="36" presetID="21" presetClass="entr" presetSubtype="1"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2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6" grpId="0" animBg="1"/>
      <p:bldP spid="7" grpId="0" animBg="1"/>
      <p:bldP spid="9"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8998" y="1124743"/>
            <a:ext cx="6375410" cy="5602359"/>
          </a:xfrm>
          <a:prstGeom prst="rect">
            <a:avLst/>
          </a:prstGeom>
          <a:solidFill>
            <a:schemeClr val="bg1"/>
          </a:solidFill>
          <a:ln>
            <a:noFill/>
          </a:ln>
        </p:spPr>
      </p:pic>
      <p:sp>
        <p:nvSpPr>
          <p:cNvPr id="75779" name="Rectangle 2"/>
          <p:cNvSpPr>
            <a:spLocks noGrp="1" noChangeArrowheads="1"/>
          </p:cNvSpPr>
          <p:nvPr>
            <p:ph type="title"/>
          </p:nvPr>
        </p:nvSpPr>
        <p:spPr/>
        <p:txBody>
          <a:bodyPr/>
          <a:lstStyle/>
          <a:p>
            <a:r>
              <a:rPr lang="en-US" altLang="zh-TW" dirty="0"/>
              <a:t>Translation Using Page Table (Conceptual)</a:t>
            </a:r>
            <a:endParaRPr lang="en-AU" altLang="zh-TW" dirty="0"/>
          </a:p>
        </p:txBody>
      </p:sp>
      <p:cxnSp>
        <p:nvCxnSpPr>
          <p:cNvPr id="3" name="直線接點 2"/>
          <p:cNvCxnSpPr/>
          <p:nvPr/>
        </p:nvCxnSpPr>
        <p:spPr bwMode="auto">
          <a:xfrm>
            <a:off x="827584" y="2636912"/>
            <a:ext cx="7488832" cy="0"/>
          </a:xfrm>
          <a:prstGeom prst="line">
            <a:avLst/>
          </a:prstGeom>
          <a:solidFill>
            <a:schemeClr val="accent1"/>
          </a:solidFill>
          <a:ln w="19050" cap="flat" cmpd="sng" algn="ctr">
            <a:solidFill>
              <a:srgbClr val="FF0000"/>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橢圓 5"/>
          <p:cNvSpPr/>
          <p:nvPr/>
        </p:nvSpPr>
        <p:spPr bwMode="auto">
          <a:xfrm>
            <a:off x="357699" y="1412776"/>
            <a:ext cx="1512168" cy="50405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From CPU</a:t>
            </a:r>
            <a:endParaRPr lang="zh-TW" altLang="en-US" sz="2000" i="1" dirty="0">
              <a:latin typeface="+mn-lt"/>
            </a:endParaRPr>
          </a:p>
        </p:txBody>
      </p:sp>
      <p:sp>
        <p:nvSpPr>
          <p:cNvPr id="4" name="向下箭號 3"/>
          <p:cNvSpPr/>
          <p:nvPr/>
        </p:nvSpPr>
        <p:spPr bwMode="auto">
          <a:xfrm>
            <a:off x="974121" y="1916832"/>
            <a:ext cx="288032" cy="272283"/>
          </a:xfrm>
          <a:prstGeom prst="down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橢圓 8"/>
          <p:cNvSpPr/>
          <p:nvPr/>
        </p:nvSpPr>
        <p:spPr bwMode="auto">
          <a:xfrm>
            <a:off x="285691" y="3218855"/>
            <a:ext cx="1687834" cy="1074241"/>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In physical memory (or cache)</a:t>
            </a:r>
            <a:endParaRPr lang="zh-TW" altLang="en-US" sz="2000" i="1" dirty="0">
              <a:latin typeface="+mn-lt"/>
            </a:endParaRPr>
          </a:p>
        </p:txBody>
      </p:sp>
      <p:cxnSp>
        <p:nvCxnSpPr>
          <p:cNvPr id="10" name="直線接點 9"/>
          <p:cNvCxnSpPr/>
          <p:nvPr/>
        </p:nvCxnSpPr>
        <p:spPr bwMode="auto">
          <a:xfrm>
            <a:off x="971600" y="5229200"/>
            <a:ext cx="7488832" cy="0"/>
          </a:xfrm>
          <a:prstGeom prst="line">
            <a:avLst/>
          </a:prstGeom>
          <a:solidFill>
            <a:schemeClr val="accent1"/>
          </a:solidFill>
          <a:ln w="19050" cap="flat" cmpd="sng" algn="ctr">
            <a:solidFill>
              <a:srgbClr val="FF0000"/>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 name="橢圓 10"/>
          <p:cNvSpPr/>
          <p:nvPr/>
        </p:nvSpPr>
        <p:spPr bwMode="auto">
          <a:xfrm>
            <a:off x="461357" y="5558446"/>
            <a:ext cx="1512168" cy="50405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i="1" dirty="0">
                <a:latin typeface="+mn-lt"/>
              </a:rPr>
              <a:t>To cache</a:t>
            </a:r>
            <a:endParaRPr lang="zh-TW" altLang="en-US" sz="2000" i="1" dirty="0">
              <a:latin typeface="+mn-lt"/>
            </a:endParaRPr>
          </a:p>
        </p:txBody>
      </p:sp>
      <p:sp>
        <p:nvSpPr>
          <p:cNvPr id="12" name="向下箭號 11"/>
          <p:cNvSpPr/>
          <p:nvPr/>
        </p:nvSpPr>
        <p:spPr bwMode="auto">
          <a:xfrm>
            <a:off x="1077779" y="5301208"/>
            <a:ext cx="288032" cy="272283"/>
          </a:xfrm>
          <a:prstGeom prst="down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圓角矩形 1"/>
          <p:cNvSpPr/>
          <p:nvPr/>
        </p:nvSpPr>
        <p:spPr bwMode="auto">
          <a:xfrm>
            <a:off x="6012160" y="2780928"/>
            <a:ext cx="2952328" cy="1656184"/>
          </a:xfrm>
          <a:prstGeom prst="roundRect">
            <a:avLst>
              <a:gd name="adj" fmla="val 19540"/>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b="1" dirty="0">
                <a:solidFill>
                  <a:srgbClr val="FF0000"/>
                </a:solidFill>
                <a:latin typeface="+mn-lt"/>
              </a:rPr>
              <a:t>How many memory references for each address translation?</a:t>
            </a:r>
          </a:p>
          <a:p>
            <a:pPr algn="ctr"/>
            <a:r>
              <a:rPr lang="en-US" altLang="zh-TW" b="1" dirty="0">
                <a:solidFill>
                  <a:srgbClr val="FF0000"/>
                </a:solidFill>
                <a:latin typeface="+mn-lt"/>
              </a:rPr>
              <a:t>Who will do this?</a:t>
            </a:r>
          </a:p>
        </p:txBody>
      </p:sp>
      <p:sp>
        <p:nvSpPr>
          <p:cNvPr id="5" name="文字方塊 4"/>
          <p:cNvSpPr txBox="1"/>
          <p:nvPr/>
        </p:nvSpPr>
        <p:spPr>
          <a:xfrm>
            <a:off x="1848506" y="6403394"/>
            <a:ext cx="3306098" cy="369332"/>
          </a:xfrm>
          <a:prstGeom prst="rect">
            <a:avLst/>
          </a:prstGeom>
          <a:noFill/>
        </p:spPr>
        <p:txBody>
          <a:bodyPr wrap="none" rtlCol="0">
            <a:spAutoFit/>
          </a:bodyPr>
          <a:lstStyle/>
          <a:p>
            <a:r>
              <a:rPr lang="en-US" altLang="zh-TW" sz="1800" b="1" dirty="0">
                <a:solidFill>
                  <a:srgbClr val="0000FF"/>
                </a:solidFill>
                <a:latin typeface="+mn-lt"/>
              </a:rPr>
              <a:t>Physical address space 2</a:t>
            </a:r>
            <a:r>
              <a:rPr lang="en-US" altLang="zh-TW" sz="1800" b="1" baseline="30000" dirty="0">
                <a:solidFill>
                  <a:srgbClr val="0000FF"/>
                </a:solidFill>
                <a:latin typeface="+mn-lt"/>
              </a:rPr>
              <a:t>40</a:t>
            </a:r>
            <a:r>
              <a:rPr lang="en-US" altLang="zh-TW" sz="1800" b="1" dirty="0">
                <a:solidFill>
                  <a:srgbClr val="0000FF"/>
                </a:solidFill>
                <a:latin typeface="+mn-lt"/>
              </a:rPr>
              <a:t> bytes</a:t>
            </a:r>
            <a:endParaRPr lang="zh-TW" altLang="en-US" sz="1800" b="1" dirty="0">
              <a:solidFill>
                <a:srgbClr val="0000FF"/>
              </a:solidFill>
              <a:latin typeface="+mn-lt"/>
            </a:endParaRPr>
          </a:p>
        </p:txBody>
      </p:sp>
      <p:sp>
        <p:nvSpPr>
          <p:cNvPr id="7" name="投影片編號版面配置區 6"/>
          <p:cNvSpPr>
            <a:spLocks noGrp="1"/>
          </p:cNvSpPr>
          <p:nvPr>
            <p:ph type="sldNum" sz="quarter" idx="11"/>
          </p:nvPr>
        </p:nvSpPr>
        <p:spPr/>
        <p:txBody>
          <a:bodyPr/>
          <a:lstStyle/>
          <a:p>
            <a:fld id="{27E26518-2301-4288-8958-BDA5B1B754F8}" type="slidenum">
              <a:rPr lang="zh-TW" altLang="en-US" smtClean="0"/>
              <a:pPr/>
              <a:t>13</a:t>
            </a:fld>
            <a:endParaRPr lang="zh-TW" altLang="zh-TW"/>
          </a:p>
        </p:txBody>
      </p:sp>
      <p:sp>
        <p:nvSpPr>
          <p:cNvPr id="14" name="矩形 13"/>
          <p:cNvSpPr/>
          <p:nvPr/>
        </p:nvSpPr>
        <p:spPr bwMode="auto">
          <a:xfrm>
            <a:off x="412421" y="2187206"/>
            <a:ext cx="1419283" cy="30129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err="1">
                <a:latin typeface="+mn-lt"/>
              </a:rPr>
              <a:t>ld</a:t>
            </a:r>
            <a:r>
              <a:rPr lang="en-US" altLang="zh-TW" sz="1800" i="1" dirty="0">
                <a:latin typeface="+mn-lt"/>
              </a:rPr>
              <a:t> x11,</a:t>
            </a:r>
            <a:r>
              <a:rPr lang="en-US" altLang="zh-TW" sz="1800" i="1" dirty="0">
                <a:solidFill>
                  <a:srgbClr val="FF0000"/>
                </a:solidFill>
                <a:latin typeface="+mn-lt"/>
              </a:rPr>
              <a:t>0(x20)</a:t>
            </a:r>
            <a:endParaRPr lang="zh-TW" altLang="en-US" sz="1800" i="1" dirty="0">
              <a:solidFill>
                <a:srgbClr val="FF0000"/>
              </a:solidFill>
              <a:latin typeface="+mn-lt"/>
            </a:endParaRPr>
          </a:p>
        </p:txBody>
      </p:sp>
      <p:sp>
        <p:nvSpPr>
          <p:cNvPr id="15" name="橢圓 14"/>
          <p:cNvSpPr/>
          <p:nvPr/>
        </p:nvSpPr>
        <p:spPr bwMode="auto">
          <a:xfrm>
            <a:off x="1115616" y="2191600"/>
            <a:ext cx="673637" cy="301296"/>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6" name="直線單箭頭接點 15"/>
          <p:cNvCxnSpPr>
            <a:stCxn id="15" idx="6"/>
          </p:cNvCxnSpPr>
          <p:nvPr/>
        </p:nvCxnSpPr>
        <p:spPr bwMode="auto">
          <a:xfrm flipV="1">
            <a:off x="1789253" y="2187206"/>
            <a:ext cx="766523" cy="15504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文字方塊 7"/>
          <p:cNvSpPr txBox="1"/>
          <p:nvPr/>
        </p:nvSpPr>
        <p:spPr>
          <a:xfrm>
            <a:off x="7821246" y="4707269"/>
            <a:ext cx="1229824" cy="461665"/>
          </a:xfrm>
          <a:prstGeom prst="rect">
            <a:avLst/>
          </a:prstGeom>
          <a:noFill/>
        </p:spPr>
        <p:txBody>
          <a:bodyPr wrap="none" rtlCol="0">
            <a:spAutoFit/>
          </a:bodyPr>
          <a:lstStyle/>
          <a:p>
            <a:pPr marL="0"/>
            <a:r>
              <a:rPr lang="en-US" altLang="zh-TW" dirty="0">
                <a:latin typeface="+mn-lt"/>
              </a:rPr>
              <a:t>Fig. 5.27</a:t>
            </a:r>
            <a:endParaRPr lang="zh-TW" altLang="en-US" dirty="0">
              <a:latin typeface="+mn-lt"/>
            </a:endParaRPr>
          </a:p>
        </p:txBody>
      </p:sp>
      <p:grpSp>
        <p:nvGrpSpPr>
          <p:cNvPr id="40" name="群組 39"/>
          <p:cNvGrpSpPr/>
          <p:nvPr/>
        </p:nvGrpSpPr>
        <p:grpSpPr>
          <a:xfrm>
            <a:off x="2538000" y="2420888"/>
            <a:ext cx="1404000" cy="1440160"/>
            <a:chOff x="2538000" y="2420888"/>
            <a:chExt cx="1404000" cy="1440160"/>
          </a:xfrm>
        </p:grpSpPr>
        <p:cxnSp>
          <p:nvCxnSpPr>
            <p:cNvPr id="30" name="直線接點 29"/>
            <p:cNvCxnSpPr/>
            <p:nvPr/>
          </p:nvCxnSpPr>
          <p:spPr bwMode="auto">
            <a:xfrm>
              <a:off x="3923928" y="2420888"/>
              <a:ext cx="0" cy="288032"/>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線接點 31"/>
            <p:cNvCxnSpPr/>
            <p:nvPr/>
          </p:nvCxnSpPr>
          <p:spPr bwMode="auto">
            <a:xfrm>
              <a:off x="2555776" y="2708920"/>
              <a:ext cx="0" cy="1152128"/>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4" name="直線接點 33"/>
            <p:cNvCxnSpPr/>
            <p:nvPr/>
          </p:nvCxnSpPr>
          <p:spPr bwMode="auto">
            <a:xfrm>
              <a:off x="2538000" y="2708920"/>
              <a:ext cx="1404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直線接點 38"/>
            <p:cNvCxnSpPr/>
            <p:nvPr/>
          </p:nvCxnSpPr>
          <p:spPr bwMode="auto">
            <a:xfrm flipV="1">
              <a:off x="2555776" y="3852788"/>
              <a:ext cx="360040" cy="0"/>
            </a:xfrm>
            <a:prstGeom prst="line">
              <a:avLst/>
            </a:prstGeom>
            <a:solidFill>
              <a:schemeClr val="accent1"/>
            </a:solidFill>
            <a:ln w="3810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917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heel(1)">
                                      <p:cBhvr>
                                        <p:cTn id="12" dur="2000"/>
                                        <p:tgtEl>
                                          <p:spTgt spid="15"/>
                                        </p:tgtEl>
                                      </p:cBhvr>
                                    </p:animEffect>
                                  </p:childTnLst>
                                </p:cTn>
                              </p:par>
                            </p:childTnLst>
                          </p:cTn>
                        </p:par>
                        <p:par>
                          <p:cTn id="13" fill="hold">
                            <p:stCondLst>
                              <p:cond delay="2000"/>
                            </p:stCondLst>
                            <p:childTnLst>
                              <p:par>
                                <p:cTn id="14" presetID="2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4"/>
          <p:cNvSpPr>
            <a:spLocks noGrp="1" noChangeArrowheads="1"/>
          </p:cNvSpPr>
          <p:nvPr>
            <p:ph type="title"/>
          </p:nvPr>
        </p:nvSpPr>
        <p:spPr/>
        <p:txBody>
          <a:bodyPr/>
          <a:lstStyle/>
          <a:p>
            <a:pPr eaLnBrk="1" hangingPunct="1"/>
            <a:r>
              <a:rPr lang="en-US" altLang="zh-TW" dirty="0"/>
              <a:t>Fast Translation</a:t>
            </a:r>
            <a:endParaRPr lang="en-AU" altLang="zh-TW" dirty="0">
              <a:ea typeface="新細明體" panose="02020500000000000000" pitchFamily="18" charset="-120"/>
            </a:endParaRPr>
          </a:p>
        </p:txBody>
      </p:sp>
      <p:sp>
        <p:nvSpPr>
          <p:cNvPr id="78852" name="Rectangle 5"/>
          <p:cNvSpPr>
            <a:spLocks noGrp="1" noChangeArrowheads="1"/>
          </p:cNvSpPr>
          <p:nvPr>
            <p:ph type="body" idx="1"/>
          </p:nvPr>
        </p:nvSpPr>
        <p:spPr/>
        <p:txBody>
          <a:bodyPr/>
          <a:lstStyle/>
          <a:p>
            <a:pPr eaLnBrk="1" hangingPunct="1"/>
            <a:r>
              <a:rPr lang="en-US" altLang="zh-TW" sz="2800" dirty="0"/>
              <a:t>Address translation using page table would require extra memory references</a:t>
            </a:r>
          </a:p>
          <a:p>
            <a:pPr lvl="1" eaLnBrk="1" hangingPunct="1"/>
            <a:r>
              <a:rPr lang="en-US" altLang="zh-TW" sz="2400" dirty="0"/>
              <a:t>One to access the PTE</a:t>
            </a:r>
          </a:p>
          <a:p>
            <a:pPr lvl="1" eaLnBrk="1" hangingPunct="1"/>
            <a:r>
              <a:rPr lang="en-US" altLang="zh-TW" sz="2400" dirty="0"/>
              <a:t>Then the actual memory access</a:t>
            </a:r>
          </a:p>
          <a:p>
            <a:pPr lvl="1"/>
            <a:r>
              <a:rPr lang="en-US" altLang="zh-TW" dirty="0"/>
              <a:t>Basically double number of memory operations</a:t>
            </a:r>
          </a:p>
          <a:p>
            <a:endParaRPr lang="en-US" altLang="zh-TW" dirty="0"/>
          </a:p>
          <a:p>
            <a:r>
              <a:rPr lang="en-US" altLang="zh-TW" dirty="0"/>
              <a:t>Unfortunately, each memory operation (instruction fetch, </a:t>
            </a:r>
            <a:r>
              <a:rPr lang="en-US" altLang="zh-TW" dirty="0" err="1"/>
              <a:t>ld</a:t>
            </a:r>
            <a:r>
              <a:rPr lang="en-US" altLang="zh-TW" dirty="0"/>
              <a:t>, </a:t>
            </a:r>
            <a:r>
              <a:rPr lang="en-US" altLang="zh-TW" dirty="0" err="1"/>
              <a:t>sd</a:t>
            </a:r>
            <a:r>
              <a:rPr lang="en-US" altLang="zh-TW" dirty="0"/>
              <a:t>) requires a page-table access!</a:t>
            </a:r>
          </a:p>
          <a:p>
            <a:pPr lvl="1"/>
            <a:r>
              <a:rPr lang="en-US" altLang="zh-TW" dirty="0"/>
              <a:t>If address translation is implemented in software, then CPU has to do these operations by executing some instructions for each memory operation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spTree>
    <p:extLst>
      <p:ext uri="{BB962C8B-B14F-4D97-AF65-F5344CB8AC3E}">
        <p14:creationId xmlns:p14="http://schemas.microsoft.com/office/powerpoint/2010/main" val="143426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4"/>
          <p:cNvSpPr>
            <a:spLocks noGrp="1" noChangeArrowheads="1"/>
          </p:cNvSpPr>
          <p:nvPr>
            <p:ph type="title"/>
          </p:nvPr>
        </p:nvSpPr>
        <p:spPr/>
        <p:txBody>
          <a:bodyPr/>
          <a:lstStyle/>
          <a:p>
            <a:pPr eaLnBrk="1" hangingPunct="1"/>
            <a:r>
              <a:rPr lang="en-US" altLang="zh-TW" dirty="0"/>
              <a:t>Fast Translation Using a TLB</a:t>
            </a:r>
            <a:endParaRPr lang="en-AU" altLang="zh-TW" dirty="0">
              <a:ea typeface="新細明體" panose="02020500000000000000" pitchFamily="18" charset="-120"/>
            </a:endParaRPr>
          </a:p>
        </p:txBody>
      </p:sp>
      <p:sp>
        <p:nvSpPr>
          <p:cNvPr id="78852" name="Rectangle 5"/>
          <p:cNvSpPr>
            <a:spLocks noGrp="1" noChangeArrowheads="1"/>
          </p:cNvSpPr>
          <p:nvPr>
            <p:ph type="body" idx="1"/>
          </p:nvPr>
        </p:nvSpPr>
        <p:spPr/>
        <p:txBody>
          <a:bodyPr/>
          <a:lstStyle/>
          <a:p>
            <a:pPr eaLnBrk="1" hangingPunct="1"/>
            <a:r>
              <a:rPr lang="en-US" altLang="zh-TW" sz="2800" dirty="0"/>
              <a:t>Since access to page tables has good locality</a:t>
            </a:r>
          </a:p>
          <a:p>
            <a:pPr lvl="1" eaLnBrk="1" hangingPunct="1"/>
            <a:r>
              <a:rPr lang="en-US" altLang="zh-TW" sz="2400" dirty="0"/>
              <a:t>So use a fast cache of PTEs within the CPU called  </a:t>
            </a:r>
            <a:r>
              <a:rPr lang="en-US" altLang="zh-TW" sz="2400" i="1" dirty="0">
                <a:solidFill>
                  <a:srgbClr val="FF0000"/>
                </a:solidFill>
              </a:rPr>
              <a:t>Translation Lookaside Buffer </a:t>
            </a:r>
            <a:r>
              <a:rPr lang="en-US" altLang="zh-TW" sz="2400" dirty="0"/>
              <a:t>(TLB)</a:t>
            </a:r>
          </a:p>
          <a:p>
            <a:pPr lvl="1" eaLnBrk="1" hangingPunct="1"/>
            <a:r>
              <a:rPr lang="en-US" altLang="zh-TW" sz="2400" dirty="0"/>
              <a:t>Typical: 16~512 PTEs, 0.5~1 cycle for hit, 10~100 cycles for miss, 0.01%~1% miss rate</a:t>
            </a:r>
          </a:p>
        </p:txBody>
      </p:sp>
      <p:sp>
        <p:nvSpPr>
          <p:cNvPr id="8" name="Rectangle 8"/>
          <p:cNvSpPr>
            <a:spLocks noChangeArrowheads="1"/>
          </p:cNvSpPr>
          <p:nvPr/>
        </p:nvSpPr>
        <p:spPr bwMode="auto">
          <a:xfrm>
            <a:off x="3864705" y="3475060"/>
            <a:ext cx="1015909" cy="747241"/>
          </a:xfrm>
          <a:prstGeom prst="rect">
            <a:avLst/>
          </a:prstGeom>
          <a:solidFill>
            <a:srgbClr val="99FF99"/>
          </a:solidFill>
          <a:ln w="25400">
            <a:solidFill>
              <a:schemeClr val="tx1"/>
            </a:solidFill>
            <a:miter lim="800000"/>
            <a:headEnd/>
            <a:tailEnd/>
          </a:ln>
          <a:effectLst/>
        </p:spPr>
        <p:txBody>
          <a:bodyPr wrap="none" lIns="84992" tIns="42497" rIns="84992" bIns="42497" anchor="ctr"/>
          <a:lstStyle/>
          <a:p>
            <a:pPr algn="ctr"/>
            <a:r>
              <a:rPr lang="en-US" altLang="zh-TW" sz="2000" dirty="0">
                <a:latin typeface="+mn-lt"/>
              </a:rPr>
              <a:t>TLB</a:t>
            </a:r>
          </a:p>
        </p:txBody>
      </p:sp>
      <p:sp>
        <p:nvSpPr>
          <p:cNvPr id="9" name="Rectangle 9"/>
          <p:cNvSpPr>
            <a:spLocks noChangeArrowheads="1"/>
          </p:cNvSpPr>
          <p:nvPr/>
        </p:nvSpPr>
        <p:spPr bwMode="auto">
          <a:xfrm>
            <a:off x="5606263" y="3475060"/>
            <a:ext cx="1015909" cy="747241"/>
          </a:xfrm>
          <a:prstGeom prst="rect">
            <a:avLst/>
          </a:prstGeom>
          <a:solidFill>
            <a:srgbClr val="00FFFF"/>
          </a:solidFill>
          <a:ln w="25400">
            <a:solidFill>
              <a:schemeClr val="tx1"/>
            </a:solidFill>
            <a:miter lim="800000"/>
            <a:headEnd/>
            <a:tailEnd/>
          </a:ln>
          <a:effectLst/>
        </p:spPr>
        <p:txBody>
          <a:bodyPr wrap="none" lIns="84992" tIns="42497" rIns="84992" bIns="42497" anchor="ctr"/>
          <a:lstStyle/>
          <a:p>
            <a:pPr algn="ctr"/>
            <a:r>
              <a:rPr lang="en-US" altLang="zh-TW" sz="2000" dirty="0">
                <a:latin typeface="+mn-lt"/>
              </a:rPr>
              <a:t>Cache</a:t>
            </a:r>
          </a:p>
        </p:txBody>
      </p:sp>
      <p:sp>
        <p:nvSpPr>
          <p:cNvPr id="10" name="Rectangle 10"/>
          <p:cNvSpPr>
            <a:spLocks noChangeArrowheads="1"/>
          </p:cNvSpPr>
          <p:nvPr/>
        </p:nvSpPr>
        <p:spPr bwMode="auto">
          <a:xfrm>
            <a:off x="7480391" y="3485584"/>
            <a:ext cx="1015909" cy="747241"/>
          </a:xfrm>
          <a:prstGeom prst="rect">
            <a:avLst/>
          </a:prstGeom>
          <a:solidFill>
            <a:srgbClr val="0000FF"/>
          </a:solidFill>
          <a:ln w="25400">
            <a:solidFill>
              <a:schemeClr val="tx1"/>
            </a:solidFill>
            <a:miter lim="800000"/>
            <a:headEnd/>
            <a:tailEnd/>
          </a:ln>
          <a:effectLst/>
        </p:spPr>
        <p:txBody>
          <a:bodyPr wrap="none" lIns="84992" tIns="42497" rIns="84992" bIns="42497" anchor="ctr"/>
          <a:lstStyle/>
          <a:p>
            <a:pPr algn="ctr"/>
            <a:r>
              <a:rPr lang="en-US" altLang="zh-TW" sz="2000" dirty="0">
                <a:solidFill>
                  <a:schemeClr val="bg1"/>
                </a:solidFill>
                <a:latin typeface="+mn-lt"/>
              </a:rPr>
              <a:t>Main</a:t>
            </a:r>
          </a:p>
          <a:p>
            <a:pPr algn="ctr"/>
            <a:r>
              <a:rPr lang="en-US" altLang="zh-TW" sz="2000" dirty="0">
                <a:solidFill>
                  <a:schemeClr val="bg1"/>
                </a:solidFill>
                <a:latin typeface="+mn-lt"/>
              </a:rPr>
              <a:t>Memory</a:t>
            </a:r>
          </a:p>
        </p:txBody>
      </p:sp>
      <p:sp>
        <p:nvSpPr>
          <p:cNvPr id="11" name="Line 11"/>
          <p:cNvSpPr>
            <a:spLocks noChangeShapeType="1"/>
          </p:cNvSpPr>
          <p:nvPr/>
        </p:nvSpPr>
        <p:spPr bwMode="auto">
          <a:xfrm>
            <a:off x="3235343" y="3590830"/>
            <a:ext cx="61680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 name="Line 12"/>
          <p:cNvSpPr>
            <a:spLocks noChangeShapeType="1"/>
          </p:cNvSpPr>
          <p:nvPr/>
        </p:nvSpPr>
        <p:spPr bwMode="auto">
          <a:xfrm>
            <a:off x="4868054" y="3590830"/>
            <a:ext cx="725649"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3" name="Line 13"/>
          <p:cNvSpPr>
            <a:spLocks noChangeShapeType="1"/>
          </p:cNvSpPr>
          <p:nvPr/>
        </p:nvSpPr>
        <p:spPr bwMode="auto">
          <a:xfrm>
            <a:off x="6622172" y="3569781"/>
            <a:ext cx="84566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4" name="Line 14"/>
          <p:cNvSpPr>
            <a:spLocks noChangeShapeType="1"/>
          </p:cNvSpPr>
          <p:nvPr/>
        </p:nvSpPr>
        <p:spPr bwMode="auto">
          <a:xfrm flipH="1">
            <a:off x="7275256" y="4106531"/>
            <a:ext cx="19257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5" name="Line 15"/>
          <p:cNvSpPr>
            <a:spLocks noChangeShapeType="1"/>
          </p:cNvSpPr>
          <p:nvPr/>
        </p:nvSpPr>
        <p:spPr bwMode="auto">
          <a:xfrm flipH="1">
            <a:off x="7262696" y="4106531"/>
            <a:ext cx="12560" cy="148395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6" name="Line 16"/>
          <p:cNvSpPr>
            <a:spLocks noChangeShapeType="1"/>
          </p:cNvSpPr>
          <p:nvPr/>
        </p:nvSpPr>
        <p:spPr bwMode="auto">
          <a:xfrm flipH="1">
            <a:off x="3456088" y="5590490"/>
            <a:ext cx="190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7" name="Line 17"/>
          <p:cNvSpPr>
            <a:spLocks noChangeShapeType="1"/>
          </p:cNvSpPr>
          <p:nvPr/>
        </p:nvSpPr>
        <p:spPr bwMode="auto">
          <a:xfrm flipV="1">
            <a:off x="3465597" y="4159153"/>
            <a:ext cx="0" cy="1440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8" name="Line 18"/>
          <p:cNvSpPr>
            <a:spLocks noChangeShapeType="1"/>
          </p:cNvSpPr>
          <p:nvPr/>
        </p:nvSpPr>
        <p:spPr bwMode="auto">
          <a:xfrm flipH="1">
            <a:off x="3235343" y="4159154"/>
            <a:ext cx="24141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9" name="Line 19"/>
          <p:cNvSpPr>
            <a:spLocks noChangeShapeType="1"/>
          </p:cNvSpPr>
          <p:nvPr/>
        </p:nvSpPr>
        <p:spPr bwMode="auto">
          <a:xfrm flipV="1">
            <a:off x="6863589" y="4127581"/>
            <a:ext cx="0" cy="1458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0" name="Line 20"/>
          <p:cNvSpPr>
            <a:spLocks noChangeShapeType="1"/>
          </p:cNvSpPr>
          <p:nvPr/>
        </p:nvSpPr>
        <p:spPr bwMode="auto">
          <a:xfrm flipH="1">
            <a:off x="6633336" y="4127581"/>
            <a:ext cx="242813"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Line 21"/>
          <p:cNvSpPr>
            <a:spLocks noChangeShapeType="1"/>
          </p:cNvSpPr>
          <p:nvPr/>
        </p:nvSpPr>
        <p:spPr bwMode="auto">
          <a:xfrm flipH="1">
            <a:off x="5363449" y="4106531"/>
            <a:ext cx="23025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2" name="Line 22"/>
          <p:cNvSpPr>
            <a:spLocks noChangeShapeType="1"/>
          </p:cNvSpPr>
          <p:nvPr/>
        </p:nvSpPr>
        <p:spPr bwMode="auto">
          <a:xfrm flipH="1">
            <a:off x="5352286" y="4106531"/>
            <a:ext cx="11164" cy="147343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4" name="Rectangle 24"/>
          <p:cNvSpPr>
            <a:spLocks noChangeArrowheads="1"/>
          </p:cNvSpPr>
          <p:nvPr/>
        </p:nvSpPr>
        <p:spPr bwMode="auto">
          <a:xfrm>
            <a:off x="3271625" y="3333756"/>
            <a:ext cx="401273" cy="3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VA</a:t>
            </a:r>
          </a:p>
        </p:txBody>
      </p:sp>
      <p:sp>
        <p:nvSpPr>
          <p:cNvPr id="25" name="Rectangle 25"/>
          <p:cNvSpPr>
            <a:spLocks noChangeArrowheads="1"/>
          </p:cNvSpPr>
          <p:nvPr/>
        </p:nvSpPr>
        <p:spPr bwMode="auto">
          <a:xfrm>
            <a:off x="5062087" y="3583203"/>
            <a:ext cx="38158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PA</a:t>
            </a:r>
          </a:p>
        </p:txBody>
      </p:sp>
      <p:sp>
        <p:nvSpPr>
          <p:cNvPr id="26" name="Rectangle 26"/>
          <p:cNvSpPr>
            <a:spLocks noChangeArrowheads="1"/>
          </p:cNvSpPr>
          <p:nvPr/>
        </p:nvSpPr>
        <p:spPr bwMode="auto">
          <a:xfrm>
            <a:off x="6682177" y="3284984"/>
            <a:ext cx="584849"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miss</a:t>
            </a:r>
          </a:p>
        </p:txBody>
      </p:sp>
      <p:sp>
        <p:nvSpPr>
          <p:cNvPr id="27" name="Rectangle 27"/>
          <p:cNvSpPr>
            <a:spLocks noChangeArrowheads="1"/>
          </p:cNvSpPr>
          <p:nvPr/>
        </p:nvSpPr>
        <p:spPr bwMode="auto">
          <a:xfrm>
            <a:off x="5508580" y="4294658"/>
            <a:ext cx="398901"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hit</a:t>
            </a:r>
          </a:p>
        </p:txBody>
      </p:sp>
      <p:sp>
        <p:nvSpPr>
          <p:cNvPr id="28" name="Rectangle 28"/>
          <p:cNvSpPr>
            <a:spLocks noChangeArrowheads="1"/>
          </p:cNvSpPr>
          <p:nvPr/>
        </p:nvSpPr>
        <p:spPr bwMode="auto">
          <a:xfrm>
            <a:off x="5871405" y="5301208"/>
            <a:ext cx="580937"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data</a:t>
            </a:r>
          </a:p>
        </p:txBody>
      </p:sp>
      <p:sp>
        <p:nvSpPr>
          <p:cNvPr id="29" name="Rectangle 29"/>
          <p:cNvSpPr>
            <a:spLocks noChangeArrowheads="1"/>
          </p:cNvSpPr>
          <p:nvPr/>
        </p:nvSpPr>
        <p:spPr bwMode="auto">
          <a:xfrm>
            <a:off x="3864705" y="4611709"/>
            <a:ext cx="1015909" cy="747241"/>
          </a:xfrm>
          <a:prstGeom prst="rect">
            <a:avLst/>
          </a:prstGeom>
          <a:solidFill>
            <a:schemeClr val="tx2">
              <a:lumMod val="20000"/>
              <a:lumOff val="80000"/>
            </a:schemeClr>
          </a:solidFill>
          <a:ln w="25400">
            <a:solidFill>
              <a:schemeClr val="tx1"/>
            </a:solidFill>
            <a:prstDash val="sysDot"/>
            <a:miter lim="800000"/>
            <a:headEnd/>
            <a:tailEnd/>
          </a:ln>
          <a:effectLst/>
        </p:spPr>
        <p:txBody>
          <a:bodyPr wrap="none" lIns="84992" tIns="42497" rIns="84992" bIns="42497" anchor="ctr"/>
          <a:lstStyle/>
          <a:p>
            <a:pPr algn="ctr"/>
            <a:r>
              <a:rPr lang="en-US" altLang="zh-TW" sz="2000" dirty="0">
                <a:latin typeface="+mn-lt"/>
              </a:rPr>
              <a:t>OS</a:t>
            </a:r>
          </a:p>
          <a:p>
            <a:pPr algn="ctr"/>
            <a:r>
              <a:rPr lang="en-US" altLang="zh-TW" sz="2000" dirty="0">
                <a:latin typeface="+mn-lt"/>
              </a:rPr>
              <a:t>(ISR)</a:t>
            </a:r>
          </a:p>
        </p:txBody>
      </p:sp>
      <p:sp>
        <p:nvSpPr>
          <p:cNvPr id="30" name="Rectangle 30"/>
          <p:cNvSpPr>
            <a:spLocks noChangeArrowheads="1"/>
          </p:cNvSpPr>
          <p:nvPr/>
        </p:nvSpPr>
        <p:spPr bwMode="auto">
          <a:xfrm>
            <a:off x="5048593" y="3284984"/>
            <a:ext cx="398901"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hit</a:t>
            </a:r>
          </a:p>
        </p:txBody>
      </p:sp>
      <p:sp>
        <p:nvSpPr>
          <p:cNvPr id="31" name="Line 31"/>
          <p:cNvSpPr>
            <a:spLocks noChangeShapeType="1"/>
          </p:cNvSpPr>
          <p:nvPr/>
        </p:nvSpPr>
        <p:spPr bwMode="auto">
          <a:xfrm>
            <a:off x="4360099" y="4232826"/>
            <a:ext cx="0" cy="36835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2" name="Rectangle 32"/>
          <p:cNvSpPr>
            <a:spLocks noChangeArrowheads="1"/>
          </p:cNvSpPr>
          <p:nvPr/>
        </p:nvSpPr>
        <p:spPr bwMode="auto">
          <a:xfrm>
            <a:off x="3730738" y="4294658"/>
            <a:ext cx="584849"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miss</a:t>
            </a:r>
          </a:p>
        </p:txBody>
      </p:sp>
      <p:sp>
        <p:nvSpPr>
          <p:cNvPr id="33" name="Line 33"/>
          <p:cNvSpPr>
            <a:spLocks noChangeShapeType="1"/>
          </p:cNvSpPr>
          <p:nvPr/>
        </p:nvSpPr>
        <p:spPr bwMode="auto">
          <a:xfrm>
            <a:off x="4372659" y="5390524"/>
            <a:ext cx="0" cy="94721"/>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 name="Line 34"/>
          <p:cNvSpPr>
            <a:spLocks noChangeShapeType="1"/>
          </p:cNvSpPr>
          <p:nvPr/>
        </p:nvSpPr>
        <p:spPr bwMode="auto">
          <a:xfrm>
            <a:off x="4372659" y="5485245"/>
            <a:ext cx="653084" cy="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 name="Line 35"/>
          <p:cNvSpPr>
            <a:spLocks noChangeShapeType="1"/>
          </p:cNvSpPr>
          <p:nvPr/>
        </p:nvSpPr>
        <p:spPr bwMode="auto">
          <a:xfrm flipV="1">
            <a:off x="5025743" y="3590830"/>
            <a:ext cx="0" cy="1894415"/>
          </a:xfrm>
          <a:prstGeom prst="line">
            <a:avLst/>
          </a:prstGeom>
          <a:noFill/>
          <a:ln w="25400">
            <a:solidFill>
              <a:schemeClr val="tx1"/>
            </a:solidFill>
            <a:prstDash val="sysDot"/>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 name="Line 36"/>
          <p:cNvSpPr>
            <a:spLocks noChangeShapeType="1"/>
          </p:cNvSpPr>
          <p:nvPr/>
        </p:nvSpPr>
        <p:spPr bwMode="auto">
          <a:xfrm flipH="1">
            <a:off x="5352285" y="5590490"/>
            <a:ext cx="19260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 name="Rectangle 37"/>
          <p:cNvSpPr>
            <a:spLocks noChangeArrowheads="1"/>
          </p:cNvSpPr>
          <p:nvPr/>
        </p:nvSpPr>
        <p:spPr bwMode="auto">
          <a:xfrm>
            <a:off x="7770651" y="5704945"/>
            <a:ext cx="522332"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a:latin typeface="+mn-lt"/>
              </a:rPr>
              <a:t>20 </a:t>
            </a:r>
            <a:r>
              <a:rPr lang="en-US" altLang="zh-TW" sz="2000">
                <a:latin typeface="+mn-lt"/>
              </a:rPr>
              <a:t>t</a:t>
            </a:r>
          </a:p>
        </p:txBody>
      </p:sp>
      <p:sp>
        <p:nvSpPr>
          <p:cNvPr id="38" name="Rectangle 38"/>
          <p:cNvSpPr>
            <a:spLocks noChangeArrowheads="1"/>
          </p:cNvSpPr>
          <p:nvPr/>
        </p:nvSpPr>
        <p:spPr bwMode="auto">
          <a:xfrm>
            <a:off x="6065375" y="5694420"/>
            <a:ext cx="204937"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t</a:t>
            </a:r>
          </a:p>
        </p:txBody>
      </p:sp>
      <p:sp>
        <p:nvSpPr>
          <p:cNvPr id="39" name="Rectangle 39"/>
          <p:cNvSpPr>
            <a:spLocks noChangeArrowheads="1"/>
          </p:cNvSpPr>
          <p:nvPr/>
        </p:nvSpPr>
        <p:spPr bwMode="auto">
          <a:xfrm>
            <a:off x="4082400" y="5704945"/>
            <a:ext cx="6217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dirty="0">
                <a:latin typeface="+mn-lt"/>
              </a:rPr>
              <a:t>1/2 </a:t>
            </a:r>
            <a:r>
              <a:rPr lang="en-US" altLang="zh-TW" sz="2000" dirty="0">
                <a:latin typeface="+mn-lt"/>
              </a:rPr>
              <a:t>t</a:t>
            </a:r>
          </a:p>
        </p:txBody>
      </p:sp>
      <p:sp>
        <p:nvSpPr>
          <p:cNvPr id="40" name="Rectangle 40"/>
          <p:cNvSpPr>
            <a:spLocks noChangeArrowheads="1"/>
          </p:cNvSpPr>
          <p:nvPr/>
        </p:nvSpPr>
        <p:spPr bwMode="auto">
          <a:xfrm>
            <a:off x="552270" y="3879577"/>
            <a:ext cx="1517476" cy="786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r>
              <a:rPr lang="en-US" altLang="zh-TW" i="1" dirty="0">
                <a:latin typeface="+mn-lt"/>
              </a:rPr>
              <a:t>Translation</a:t>
            </a:r>
          </a:p>
          <a:p>
            <a:r>
              <a:rPr lang="en-US" altLang="zh-TW" i="1" dirty="0">
                <a:latin typeface="+mn-lt"/>
              </a:rPr>
              <a:t>with a TLB</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15</a:t>
            </a:fld>
            <a:endParaRPr lang="zh-TW" altLang="zh-TW" dirty="0"/>
          </a:p>
        </p:txBody>
      </p:sp>
      <p:sp>
        <p:nvSpPr>
          <p:cNvPr id="43" name="Rectangle 8"/>
          <p:cNvSpPr>
            <a:spLocks noChangeArrowheads="1"/>
          </p:cNvSpPr>
          <p:nvPr/>
        </p:nvSpPr>
        <p:spPr bwMode="auto">
          <a:xfrm>
            <a:off x="2215615" y="3475059"/>
            <a:ext cx="1015909" cy="747241"/>
          </a:xfrm>
          <a:prstGeom prst="rect">
            <a:avLst/>
          </a:prstGeom>
          <a:solidFill>
            <a:srgbClr val="FFFF00"/>
          </a:solidFill>
          <a:ln w="25400">
            <a:solidFill>
              <a:schemeClr val="tx1"/>
            </a:solidFill>
            <a:miter lim="800000"/>
            <a:headEnd/>
            <a:tailEnd/>
          </a:ln>
          <a:effectLst/>
        </p:spPr>
        <p:txBody>
          <a:bodyPr wrap="none" lIns="84992" tIns="42497" rIns="84992" bIns="42497" anchor="ctr"/>
          <a:lstStyle/>
          <a:p>
            <a:pPr algn="ctr"/>
            <a:r>
              <a:rPr lang="en-US" altLang="zh-TW" sz="2000" dirty="0">
                <a:latin typeface="+mn-lt"/>
              </a:rPr>
              <a:t>CPU</a:t>
            </a:r>
          </a:p>
        </p:txBody>
      </p:sp>
      <p:sp>
        <p:nvSpPr>
          <p:cNvPr id="2" name="圖說文字: 直線 1">
            <a:extLst>
              <a:ext uri="{FF2B5EF4-FFF2-40B4-BE49-F238E27FC236}">
                <a16:creationId xmlns:a16="http://schemas.microsoft.com/office/drawing/2014/main" id="{96151745-B95C-4EFC-B21B-2270401A7497}"/>
              </a:ext>
            </a:extLst>
          </p:cNvPr>
          <p:cNvSpPr/>
          <p:nvPr/>
        </p:nvSpPr>
        <p:spPr bwMode="auto">
          <a:xfrm>
            <a:off x="1593568" y="5147761"/>
            <a:ext cx="1174103" cy="674968"/>
          </a:xfrm>
          <a:prstGeom prst="borderCallout1">
            <a:avLst>
              <a:gd name="adj1" fmla="val 48962"/>
              <a:gd name="adj2" fmla="val 104393"/>
              <a:gd name="adj3" fmla="val -95906"/>
              <a:gd name="adj4" fmla="val 187470"/>
            </a:avLst>
          </a:prstGeom>
          <a:solidFill>
            <a:schemeClr val="accent2">
              <a:lumMod val="40000"/>
              <a:lumOff val="60000"/>
            </a:schemeClr>
          </a:solidFill>
          <a:ln w="9525" cap="flat" cmpd="sng" algn="ctr">
            <a:solidFill>
              <a:schemeClr val="accent1"/>
            </a:solidFill>
            <a:prstDash val="lgDash"/>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CPU interrupt</a:t>
            </a:r>
            <a:endParaRPr lang="zh-TW" altLang="en-US" sz="2000" i="1" dirty="0">
              <a:latin typeface="+mn-lt"/>
            </a:endParaRPr>
          </a:p>
        </p:txBody>
      </p:sp>
    </p:spTree>
    <p:extLst>
      <p:ext uri="{BB962C8B-B14F-4D97-AF65-F5344CB8AC3E}">
        <p14:creationId xmlns:p14="http://schemas.microsoft.com/office/powerpoint/2010/main" val="341533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5" name="Picture 5" descr="f05-23-P374493"/>
          <p:cNvPicPr>
            <a:picLocks noChangeAspect="1" noChangeArrowheads="1"/>
          </p:cNvPicPr>
          <p:nvPr/>
        </p:nvPicPr>
        <p:blipFill rotWithShape="1">
          <a:blip r:embed="rId3">
            <a:extLst>
              <a:ext uri="{28A0092B-C50C-407E-A947-70E740481C1C}">
                <a14:useLocalDpi xmlns:a14="http://schemas.microsoft.com/office/drawing/2010/main" val="0"/>
              </a:ext>
            </a:extLst>
          </a:blip>
          <a:srcRect t="4055"/>
          <a:stretch/>
        </p:blipFill>
        <p:spPr bwMode="auto">
          <a:xfrm>
            <a:off x="382666" y="1132261"/>
            <a:ext cx="8293790" cy="5609107"/>
          </a:xfrm>
          <a:prstGeom prst="rect">
            <a:avLst/>
          </a:prstGeom>
          <a:solidFill>
            <a:schemeClr val="bg1"/>
          </a:solidFill>
          <a:ln>
            <a:noFill/>
          </a:ln>
        </p:spPr>
      </p:pic>
      <p:sp>
        <p:nvSpPr>
          <p:cNvPr id="79876" name="Rectangle 2"/>
          <p:cNvSpPr>
            <a:spLocks noGrp="1" noChangeArrowheads="1"/>
          </p:cNvSpPr>
          <p:nvPr>
            <p:ph type="title"/>
          </p:nvPr>
        </p:nvSpPr>
        <p:spPr/>
        <p:txBody>
          <a:bodyPr/>
          <a:lstStyle/>
          <a:p>
            <a:pPr eaLnBrk="1" hangingPunct="1"/>
            <a:r>
              <a:rPr lang="en-US" altLang="zh-TW"/>
              <a:t>Fast Translation Using a TLB</a:t>
            </a:r>
            <a:endParaRPr lang="en-AU" altLang="zh-TW">
              <a:ea typeface="新細明體" panose="02020500000000000000" pitchFamily="18" charset="-120"/>
            </a:endParaRPr>
          </a:p>
        </p:txBody>
      </p:sp>
      <p:sp>
        <p:nvSpPr>
          <p:cNvPr id="2" name="文字方塊 1"/>
          <p:cNvSpPr txBox="1"/>
          <p:nvPr/>
        </p:nvSpPr>
        <p:spPr>
          <a:xfrm>
            <a:off x="3059832" y="1146230"/>
            <a:ext cx="487634" cy="338554"/>
          </a:xfrm>
          <a:prstGeom prst="rect">
            <a:avLst/>
          </a:prstGeom>
          <a:noFill/>
        </p:spPr>
        <p:txBody>
          <a:bodyPr wrap="none" rtlCol="0">
            <a:spAutoFit/>
          </a:bodyPr>
          <a:lstStyle/>
          <a:p>
            <a:pPr marL="0"/>
            <a:r>
              <a:rPr lang="en-US" altLang="zh-TW" sz="1600" b="1" dirty="0">
                <a:latin typeface="+mn-lt"/>
              </a:rPr>
              <a:t>TLB</a:t>
            </a:r>
            <a:endParaRPr lang="zh-TW" altLang="en-US" sz="1600" b="1"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16</a:t>
            </a:fld>
            <a:endParaRPr lang="zh-TW" altLang="zh-TW"/>
          </a:p>
        </p:txBody>
      </p:sp>
      <p:sp>
        <p:nvSpPr>
          <p:cNvPr id="4" name="橢圓 3"/>
          <p:cNvSpPr/>
          <p:nvPr/>
        </p:nvSpPr>
        <p:spPr bwMode="auto">
          <a:xfrm>
            <a:off x="1043608" y="1132261"/>
            <a:ext cx="5040560" cy="2152723"/>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文字方塊 4"/>
          <p:cNvSpPr txBox="1"/>
          <p:nvPr/>
        </p:nvSpPr>
        <p:spPr>
          <a:xfrm>
            <a:off x="5796136" y="1148723"/>
            <a:ext cx="1584176" cy="830997"/>
          </a:xfrm>
          <a:prstGeom prst="rect">
            <a:avLst/>
          </a:prstGeom>
          <a:noFill/>
        </p:spPr>
        <p:txBody>
          <a:bodyPr wrap="square" rtlCol="0">
            <a:spAutoFit/>
          </a:bodyPr>
          <a:lstStyle/>
          <a:p>
            <a:pPr marL="0"/>
            <a:r>
              <a:rPr lang="en-US" altLang="zh-TW" dirty="0">
                <a:solidFill>
                  <a:srgbClr val="FF0000"/>
                </a:solidFill>
                <a:latin typeface="+mn-lt"/>
              </a:rPr>
              <a:t>Hardware in CPU</a:t>
            </a:r>
            <a:endParaRPr lang="zh-TW" altLang="en-US" dirty="0">
              <a:solidFill>
                <a:srgbClr val="FF0000"/>
              </a:solidFill>
              <a:latin typeface="+mn-lt"/>
            </a:endParaRPr>
          </a:p>
        </p:txBody>
      </p:sp>
      <p:sp>
        <p:nvSpPr>
          <p:cNvPr id="6" name="文字方塊 5"/>
          <p:cNvSpPr txBox="1"/>
          <p:nvPr/>
        </p:nvSpPr>
        <p:spPr>
          <a:xfrm>
            <a:off x="107504" y="5229200"/>
            <a:ext cx="1229824" cy="461665"/>
          </a:xfrm>
          <a:prstGeom prst="rect">
            <a:avLst/>
          </a:prstGeom>
          <a:noFill/>
        </p:spPr>
        <p:txBody>
          <a:bodyPr wrap="none" rtlCol="0">
            <a:spAutoFit/>
          </a:bodyPr>
          <a:lstStyle/>
          <a:p>
            <a:pPr marL="0"/>
            <a:r>
              <a:rPr lang="en-US" altLang="zh-TW" dirty="0">
                <a:latin typeface="+mn-lt"/>
              </a:rPr>
              <a:t>Fig. 5.30</a:t>
            </a:r>
            <a:endParaRPr lang="zh-TW" altLang="en-US" dirty="0">
              <a:latin typeface="+mn-lt"/>
            </a:endParaRPr>
          </a:p>
        </p:txBody>
      </p:sp>
    </p:spTree>
    <p:extLst>
      <p:ext uri="{BB962C8B-B14F-4D97-AF65-F5344CB8AC3E}">
        <p14:creationId xmlns:p14="http://schemas.microsoft.com/office/powerpoint/2010/main" val="360935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4"/>
          <p:cNvSpPr>
            <a:spLocks noGrp="1" noChangeArrowheads="1"/>
          </p:cNvSpPr>
          <p:nvPr>
            <p:ph type="title"/>
          </p:nvPr>
        </p:nvSpPr>
        <p:spPr/>
        <p:txBody>
          <a:bodyPr/>
          <a:lstStyle/>
          <a:p>
            <a:r>
              <a:rPr lang="en-US" altLang="zh-TW" dirty="0"/>
              <a:t>What Happens When You Miss?</a:t>
            </a:r>
            <a:endParaRPr lang="en-AU" altLang="zh-TW" dirty="0"/>
          </a:p>
        </p:txBody>
      </p:sp>
      <p:sp>
        <p:nvSpPr>
          <p:cNvPr id="80900" name="Rectangle 5"/>
          <p:cNvSpPr>
            <a:spLocks noGrp="1" noChangeArrowheads="1"/>
          </p:cNvSpPr>
          <p:nvPr>
            <p:ph type="body" idx="1"/>
          </p:nvPr>
        </p:nvSpPr>
        <p:spPr/>
        <p:txBody>
          <a:bodyPr/>
          <a:lstStyle/>
          <a:p>
            <a:r>
              <a:rPr lang="en-US" altLang="zh-TW" dirty="0"/>
              <a:t>TLB miss (PTE not in TBL) but page is in memory</a:t>
            </a:r>
          </a:p>
          <a:p>
            <a:pPr lvl="1"/>
            <a:r>
              <a:rPr lang="en-US" altLang="zh-TW" dirty="0"/>
              <a:t>Load the PTE from page table in memory into TLB and retry</a:t>
            </a:r>
          </a:p>
          <a:p>
            <a:pPr lvl="1"/>
            <a:r>
              <a:rPr lang="en-US" altLang="zh-TW" dirty="0"/>
              <a:t>By hardware: may be complex</a:t>
            </a:r>
          </a:p>
          <a:p>
            <a:pPr lvl="1"/>
            <a:r>
              <a:rPr lang="en-US" altLang="zh-TW" dirty="0"/>
              <a:t>By software: (around 13 cycles in </a:t>
            </a:r>
            <a:r>
              <a:rPr lang="en-US" altLang="zh-TW" dirty="0" err="1"/>
              <a:t>Intrinsity</a:t>
            </a:r>
            <a:r>
              <a:rPr lang="en-US" altLang="zh-TW" dirty="0"/>
              <a:t> </a:t>
            </a:r>
            <a:r>
              <a:rPr lang="en-US" altLang="zh-TW" dirty="0" err="1"/>
              <a:t>FastMATH</a:t>
            </a:r>
            <a:r>
              <a:rPr lang="en-US" altLang="zh-TW" dirty="0"/>
              <a:t>)</a:t>
            </a:r>
          </a:p>
          <a:p>
            <a:pPr lvl="2"/>
            <a:r>
              <a:rPr lang="en-US" altLang="zh-TW" dirty="0"/>
              <a:t>Raise an </a:t>
            </a:r>
            <a:r>
              <a:rPr lang="en-US" altLang="zh-TW" u="sng" dirty="0"/>
              <a:t>exception</a:t>
            </a:r>
            <a:r>
              <a:rPr lang="en-AU" altLang="zh-TW" dirty="0"/>
              <a:t> before destination register overwritten</a:t>
            </a:r>
          </a:p>
          <a:p>
            <a:pPr lvl="2"/>
            <a:r>
              <a:rPr lang="en-US" altLang="zh-TW" dirty="0"/>
              <a:t>CPU jumps to TLB miss routine to find PTE and uses a special set of </a:t>
            </a:r>
            <a:r>
              <a:rPr lang="en-US" altLang="zh-TW" i="1" dirty="0">
                <a:solidFill>
                  <a:srgbClr val="FF0000"/>
                </a:solidFill>
              </a:rPr>
              <a:t>system instructions </a:t>
            </a:r>
            <a:r>
              <a:rPr lang="en-US" altLang="zh-TW" dirty="0"/>
              <a:t>to load physical address into TLB</a:t>
            </a:r>
          </a:p>
          <a:p>
            <a:pPr lvl="2"/>
            <a:r>
              <a:rPr lang="en-AU" altLang="zh-TW" dirty="0"/>
              <a:t>Rerestart the faulting instruction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341040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TW" dirty="0"/>
              <a:t>What Happens When You Miss?</a:t>
            </a:r>
          </a:p>
        </p:txBody>
      </p:sp>
      <p:sp>
        <p:nvSpPr>
          <p:cNvPr id="88067" name="Rectangle 3"/>
          <p:cNvSpPr>
            <a:spLocks noGrp="1" noChangeArrowheads="1"/>
          </p:cNvSpPr>
          <p:nvPr>
            <p:ph type="body" idx="1"/>
          </p:nvPr>
        </p:nvSpPr>
        <p:spPr/>
        <p:txBody>
          <a:bodyPr/>
          <a:lstStyle/>
          <a:p>
            <a:r>
              <a:rPr lang="en-US" altLang="zh-TW" dirty="0"/>
              <a:t>Page not in memory is called </a:t>
            </a:r>
            <a:r>
              <a:rPr lang="en-US" altLang="zh-TW" i="1" dirty="0">
                <a:solidFill>
                  <a:srgbClr val="FF0000"/>
                </a:solidFill>
              </a:rPr>
              <a:t>page fault</a:t>
            </a:r>
          </a:p>
          <a:p>
            <a:pPr lvl="1"/>
            <a:r>
              <a:rPr lang="en-US" altLang="zh-TW" dirty="0"/>
              <a:t>Can handle page faults in software instead of hardware, because handling time is small compared to disk access</a:t>
            </a:r>
          </a:p>
          <a:p>
            <a:pPr lvl="2"/>
            <a:r>
              <a:rPr lang="en-US" altLang="zh-TW" dirty="0"/>
              <a:t>The software can be very smart and complex</a:t>
            </a:r>
          </a:p>
          <a:p>
            <a:pPr lvl="2"/>
            <a:r>
              <a:rPr lang="en-US" altLang="zh-TW" dirty="0"/>
              <a:t>The faulting process can be </a:t>
            </a:r>
            <a:r>
              <a:rPr lang="en-US" altLang="zh-TW" u="sng" dirty="0"/>
              <a:t>context-switched </a:t>
            </a:r>
            <a:r>
              <a:rPr lang="en-US" altLang="zh-TW" dirty="0"/>
              <a:t>to yield CPU</a:t>
            </a:r>
          </a:p>
          <a:p>
            <a:r>
              <a:rPr lang="en-US" altLang="zh-TW" i="1" dirty="0"/>
              <a:t>Page fault handler</a:t>
            </a:r>
            <a:r>
              <a:rPr lang="en-US" altLang="zh-TW" dirty="0"/>
              <a:t> (in OS):</a:t>
            </a:r>
          </a:p>
          <a:p>
            <a:pPr lvl="1"/>
            <a:r>
              <a:rPr lang="en-AU" altLang="zh-TW" dirty="0"/>
              <a:t>Choose a page to replace if needed (if dirty, write to disk)</a:t>
            </a:r>
          </a:p>
          <a:p>
            <a:pPr lvl="1"/>
            <a:r>
              <a:rPr lang="en-AU" altLang="zh-TW" dirty="0"/>
              <a:t>Use faulting virtual address to find PTE in page table</a:t>
            </a:r>
          </a:p>
          <a:p>
            <a:pPr lvl="1"/>
            <a:r>
              <a:rPr lang="en-AU" altLang="zh-TW" dirty="0"/>
              <a:t>Locate page on disk and read page into memory (may cause context switch to allow CPU to run other processes)</a:t>
            </a:r>
          </a:p>
          <a:p>
            <a:pPr lvl="1"/>
            <a:r>
              <a:rPr lang="en-AU" altLang="zh-TW" dirty="0"/>
              <a:t>Update page table</a:t>
            </a:r>
          </a:p>
          <a:p>
            <a:pPr lvl="1"/>
            <a:r>
              <a:rPr lang="en-AU" altLang="zh-TW" dirty="0"/>
              <a:t>Schedule the process to restart from the faulting instruction</a:t>
            </a:r>
          </a:p>
          <a:p>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379289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67">
                                            <p:txEl>
                                              <p:pRg st="4" end="4"/>
                                            </p:txEl>
                                          </p:spTgt>
                                        </p:tgtEl>
                                        <p:attrNameLst>
                                          <p:attrName>style.visibility</p:attrName>
                                        </p:attrNameLst>
                                      </p:cBhvr>
                                      <p:to>
                                        <p:strVal val="visible"/>
                                      </p:to>
                                    </p:set>
                                    <p:animEffect transition="in" filter="fade">
                                      <p:cBhvr>
                                        <p:cTn id="7" dur="500"/>
                                        <p:tgtEl>
                                          <p:spTgt spid="8806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067">
                                            <p:txEl>
                                              <p:pRg st="5" end="5"/>
                                            </p:txEl>
                                          </p:spTgt>
                                        </p:tgtEl>
                                        <p:attrNameLst>
                                          <p:attrName>style.visibility</p:attrName>
                                        </p:attrNameLst>
                                      </p:cBhvr>
                                      <p:to>
                                        <p:strVal val="visible"/>
                                      </p:to>
                                    </p:set>
                                    <p:animEffect transition="in" filter="fade">
                                      <p:cBhvr>
                                        <p:cTn id="10" dur="500"/>
                                        <p:tgtEl>
                                          <p:spTgt spid="88067">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animEffect transition="in" filter="fade">
                                      <p:cBhvr>
                                        <p:cTn id="13" dur="500"/>
                                        <p:tgtEl>
                                          <p:spTgt spid="8806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067">
                                            <p:txEl>
                                              <p:pRg st="7" end="7"/>
                                            </p:txEl>
                                          </p:spTgt>
                                        </p:tgtEl>
                                        <p:attrNameLst>
                                          <p:attrName>style.visibility</p:attrName>
                                        </p:attrNameLst>
                                      </p:cBhvr>
                                      <p:to>
                                        <p:strVal val="visible"/>
                                      </p:to>
                                    </p:set>
                                    <p:animEffect transition="in" filter="fade">
                                      <p:cBhvr>
                                        <p:cTn id="16" dur="500"/>
                                        <p:tgtEl>
                                          <p:spTgt spid="88067">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8067">
                                            <p:txEl>
                                              <p:pRg st="8" end="8"/>
                                            </p:txEl>
                                          </p:spTgt>
                                        </p:tgtEl>
                                        <p:attrNameLst>
                                          <p:attrName>style.visibility</p:attrName>
                                        </p:attrNameLst>
                                      </p:cBhvr>
                                      <p:to>
                                        <p:strVal val="visible"/>
                                      </p:to>
                                    </p:set>
                                    <p:animEffect transition="in" filter="fade">
                                      <p:cBhvr>
                                        <p:cTn id="19" dur="500"/>
                                        <p:tgtEl>
                                          <p:spTgt spid="88067">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8067">
                                            <p:txEl>
                                              <p:pRg st="9" end="9"/>
                                            </p:txEl>
                                          </p:spTgt>
                                        </p:tgtEl>
                                        <p:attrNameLst>
                                          <p:attrName>style.visibility</p:attrName>
                                        </p:attrNameLst>
                                      </p:cBhvr>
                                      <p:to>
                                        <p:strVal val="visible"/>
                                      </p:to>
                                    </p:set>
                                    <p:animEffect transition="in" filter="fade">
                                      <p:cBhvr>
                                        <p:cTn id="22" dur="500"/>
                                        <p:tgtEl>
                                          <p:spTgt spid="88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t>Memory technologies</a:t>
            </a:r>
            <a:r>
              <a:rPr lang="zh-TW" altLang="en-US" dirty="0"/>
              <a:t> </a:t>
            </a:r>
            <a:r>
              <a:rPr lang="en-US" altLang="zh-TW" dirty="0"/>
              <a:t>(Sec. 5.2,</a:t>
            </a:r>
            <a:r>
              <a:rPr lang="zh-TW" altLang="en-US" dirty="0"/>
              <a:t> </a:t>
            </a:r>
            <a:r>
              <a:rPr lang="en-US" altLang="zh-TW" dirty="0"/>
              <a:t>5.5)</a:t>
            </a:r>
          </a:p>
          <a:p>
            <a:r>
              <a:rPr lang="en-US" altLang="zh-TW" dirty="0"/>
              <a:t>Caches (Sec. 5.3, 5.4, 5.9)</a:t>
            </a:r>
          </a:p>
          <a:p>
            <a:r>
              <a:rPr lang="en-US" altLang="zh-TW" dirty="0">
                <a:solidFill>
                  <a:srgbClr val="FF0000"/>
                </a:solidFill>
              </a:rPr>
              <a:t>Virtual memory (Sec. 5.7)</a:t>
            </a:r>
          </a:p>
          <a:p>
            <a:r>
              <a:rPr lang="en-US" altLang="zh-TW" dirty="0"/>
              <a:t>Framework for memory hierarchy (Sec. 5.8)</a:t>
            </a:r>
          </a:p>
          <a:p>
            <a:r>
              <a:rPr lang="en-US" altLang="zh-TW" dirty="0"/>
              <a:t>Virtual machines (Sec. 5.6)</a:t>
            </a:r>
          </a:p>
          <a:p>
            <a:r>
              <a:rPr lang="en-US" altLang="zh-TW" dirty="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00156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4"/>
          <p:cNvSpPr>
            <a:spLocks noGrp="1" noChangeArrowheads="1"/>
          </p:cNvSpPr>
          <p:nvPr>
            <p:ph type="title"/>
          </p:nvPr>
        </p:nvSpPr>
        <p:spPr/>
        <p:txBody>
          <a:bodyPr/>
          <a:lstStyle/>
          <a:p>
            <a:r>
              <a:rPr lang="en-US" altLang="zh-TW"/>
              <a:t>TLB Misses</a:t>
            </a:r>
            <a:endParaRPr lang="en-AU" altLang="zh-TW"/>
          </a:p>
        </p:txBody>
      </p:sp>
      <p:sp>
        <p:nvSpPr>
          <p:cNvPr id="80900" name="Rectangle 5"/>
          <p:cNvSpPr>
            <a:spLocks noGrp="1" noChangeArrowheads="1"/>
          </p:cNvSpPr>
          <p:nvPr>
            <p:ph type="body" idx="1"/>
          </p:nvPr>
        </p:nvSpPr>
        <p:spPr/>
        <p:txBody>
          <a:bodyPr/>
          <a:lstStyle/>
          <a:p>
            <a:r>
              <a:rPr lang="en-US" altLang="zh-TW" dirty="0"/>
              <a:t>If page is not in memory (</a:t>
            </a:r>
            <a:r>
              <a:rPr lang="en-US" altLang="zh-TW" i="1" dirty="0"/>
              <a:t>page fault</a:t>
            </a:r>
            <a:r>
              <a:rPr lang="en-US" altLang="zh-TW" dirty="0"/>
              <a:t>)</a:t>
            </a:r>
          </a:p>
          <a:p>
            <a:pPr lvl="1"/>
            <a:r>
              <a:rPr lang="en-US" altLang="zh-TW" u="sng" dirty="0"/>
              <a:t>TLB traps to OS</a:t>
            </a:r>
            <a:r>
              <a:rPr lang="en-US" altLang="zh-TW" dirty="0"/>
              <a:t>, which saves whole process state</a:t>
            </a:r>
          </a:p>
          <a:p>
            <a:pPr lvl="1"/>
            <a:r>
              <a:rPr lang="en-US" altLang="zh-TW" dirty="0"/>
              <a:t>OS fetches page from disk</a:t>
            </a:r>
          </a:p>
          <a:p>
            <a:pPr lvl="2"/>
            <a:r>
              <a:rPr lang="en-US" altLang="zh-TW" dirty="0"/>
              <a:t>Uses</a:t>
            </a:r>
            <a:r>
              <a:rPr lang="en-AU" altLang="en-US" dirty="0"/>
              <a:t> faulting virtual address to find PTE</a:t>
            </a:r>
          </a:p>
          <a:p>
            <a:pPr lvl="2" eaLnBrk="1" hangingPunct="1"/>
            <a:r>
              <a:rPr lang="en-AU" altLang="en-US" dirty="0"/>
              <a:t>Locates page on disk from PTE</a:t>
            </a:r>
          </a:p>
          <a:p>
            <a:pPr lvl="2" eaLnBrk="1" hangingPunct="1"/>
            <a:r>
              <a:rPr lang="en-AU" altLang="en-US" dirty="0"/>
              <a:t>Chooses page to replace if necessary, and if the page to be replaced is dirty, write to disk first </a:t>
            </a:r>
            <a:r>
              <a:rPr lang="en-US" altLang="zh-TW" dirty="0"/>
              <a:t>(may cause context switch)</a:t>
            </a:r>
            <a:endParaRPr lang="en-AU" altLang="en-US" dirty="0"/>
          </a:p>
          <a:p>
            <a:pPr lvl="2" eaLnBrk="1" hangingPunct="1"/>
            <a:r>
              <a:rPr lang="en-AU" altLang="en-US" dirty="0"/>
              <a:t>Reads page into memory</a:t>
            </a:r>
          </a:p>
          <a:p>
            <a:pPr lvl="2" eaLnBrk="1" hangingPunct="1"/>
            <a:r>
              <a:rPr lang="en-AU" altLang="en-US" dirty="0"/>
              <a:t>Updates page table </a:t>
            </a:r>
            <a:r>
              <a:rPr lang="en-US" altLang="zh-TW" dirty="0"/>
              <a:t>in memory</a:t>
            </a:r>
          </a:p>
          <a:p>
            <a:pPr lvl="2" eaLnBrk="1" hangingPunct="1"/>
            <a:r>
              <a:rPr lang="en-AU" altLang="en-US" dirty="0"/>
              <a:t>Makes process runnable again and restarts from the faulting instruction</a:t>
            </a:r>
            <a:r>
              <a:rPr lang="en-US" altLang="zh-TW" dirty="0"/>
              <a:t> </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411913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Grp="1" noChangeArrowheads="1"/>
          </p:cNvSpPr>
          <p:nvPr>
            <p:ph type="title"/>
          </p:nvPr>
        </p:nvSpPr>
        <p:spPr/>
        <p:txBody>
          <a:bodyPr/>
          <a:lstStyle/>
          <a:p>
            <a:r>
              <a:rPr lang="en-US" altLang="zh-TW" dirty="0"/>
              <a:t>Q3: Block Replacement</a:t>
            </a:r>
            <a:endParaRPr lang="en-AU" altLang="zh-TW" dirty="0"/>
          </a:p>
        </p:txBody>
      </p:sp>
      <p:sp>
        <p:nvSpPr>
          <p:cNvPr id="50180" name="Rectangle 5"/>
          <p:cNvSpPr>
            <a:spLocks noGrp="1" noChangeArrowheads="1"/>
          </p:cNvSpPr>
          <p:nvPr>
            <p:ph type="body" idx="1"/>
          </p:nvPr>
        </p:nvSpPr>
        <p:spPr/>
        <p:txBody>
          <a:bodyPr/>
          <a:lstStyle/>
          <a:p>
            <a:pPr marL="0" indent="0">
              <a:buNone/>
            </a:pPr>
            <a:r>
              <a:rPr lang="en-US" altLang="zh-TW" dirty="0"/>
              <a:t>Which block should be replaced on a miss?</a:t>
            </a:r>
          </a:p>
          <a:p>
            <a:r>
              <a:rPr lang="en-US" altLang="zh-TW" dirty="0"/>
              <a:t>To reduce page fault rate, prefer </a:t>
            </a:r>
            <a:r>
              <a:rPr lang="en-US" altLang="zh-TW" i="1" dirty="0"/>
              <a:t>least-recently used </a:t>
            </a:r>
            <a:r>
              <a:rPr lang="en-US" altLang="zh-TW" dirty="0"/>
              <a:t>(LRU) replacement, e.g., a 1-bit LRU scheme:</a:t>
            </a:r>
          </a:p>
          <a:p>
            <a:pPr lvl="1"/>
            <a:r>
              <a:rPr lang="en-US" altLang="zh-TW" i="1" dirty="0"/>
              <a:t>Reference bit </a:t>
            </a:r>
            <a:r>
              <a:rPr lang="en-US" altLang="zh-TW" dirty="0"/>
              <a:t>(or </a:t>
            </a:r>
            <a:r>
              <a:rPr lang="en-US" altLang="zh-TW" i="1" dirty="0"/>
              <a:t>used bit</a:t>
            </a:r>
            <a:r>
              <a:rPr lang="en-US" altLang="zh-TW" dirty="0"/>
              <a:t>) in PTE set to 1 on access to page</a:t>
            </a:r>
          </a:p>
          <a:p>
            <a:pPr lvl="1"/>
            <a:r>
              <a:rPr lang="en-US" altLang="zh-TW" dirty="0"/>
              <a:t>Periodically cleared to 0 by OS or reset on scan</a:t>
            </a:r>
          </a:p>
          <a:p>
            <a:pPr lvl="1"/>
            <a:r>
              <a:rPr lang="en-US" altLang="zh-TW" dirty="0"/>
              <a:t>A page with reference bit = 0 has not been used recently and can be replaced</a:t>
            </a:r>
          </a:p>
          <a:p>
            <a:endParaRPr lang="en-US" altLang="zh-TW" dirty="0"/>
          </a:p>
        </p:txBody>
      </p:sp>
      <p:sp>
        <p:nvSpPr>
          <p:cNvPr id="4" name="Line 4"/>
          <p:cNvSpPr>
            <a:spLocks noChangeShapeType="1"/>
          </p:cNvSpPr>
          <p:nvPr/>
        </p:nvSpPr>
        <p:spPr bwMode="auto">
          <a:xfrm>
            <a:off x="1959800" y="4308519"/>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 name="Line 5"/>
          <p:cNvSpPr>
            <a:spLocks noChangeShapeType="1"/>
          </p:cNvSpPr>
          <p:nvPr/>
        </p:nvSpPr>
        <p:spPr bwMode="auto">
          <a:xfrm>
            <a:off x="1959800" y="4612800"/>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6" name="Line 6"/>
          <p:cNvSpPr>
            <a:spLocks noChangeShapeType="1"/>
          </p:cNvSpPr>
          <p:nvPr/>
        </p:nvSpPr>
        <p:spPr bwMode="auto">
          <a:xfrm>
            <a:off x="1959800" y="4917081"/>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 name="Line 7"/>
          <p:cNvSpPr>
            <a:spLocks noChangeShapeType="1"/>
          </p:cNvSpPr>
          <p:nvPr/>
        </p:nvSpPr>
        <p:spPr bwMode="auto">
          <a:xfrm>
            <a:off x="1959800" y="5221361"/>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 name="Line 8"/>
          <p:cNvSpPr>
            <a:spLocks noChangeShapeType="1"/>
          </p:cNvSpPr>
          <p:nvPr/>
        </p:nvSpPr>
        <p:spPr bwMode="auto">
          <a:xfrm>
            <a:off x="1959800" y="5525642"/>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9"/>
          <p:cNvSpPr>
            <a:spLocks noChangeShapeType="1"/>
          </p:cNvSpPr>
          <p:nvPr/>
        </p:nvSpPr>
        <p:spPr bwMode="auto">
          <a:xfrm>
            <a:off x="1959800" y="5829926"/>
            <a:ext cx="375845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10"/>
          <p:cNvSpPr>
            <a:spLocks noChangeShapeType="1"/>
          </p:cNvSpPr>
          <p:nvPr/>
        </p:nvSpPr>
        <p:spPr bwMode="auto">
          <a:xfrm>
            <a:off x="2493394" y="4005064"/>
            <a:ext cx="0" cy="2160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Line 11"/>
          <p:cNvSpPr>
            <a:spLocks noChangeShapeType="1"/>
          </p:cNvSpPr>
          <p:nvPr/>
        </p:nvSpPr>
        <p:spPr bwMode="auto">
          <a:xfrm>
            <a:off x="5724128" y="4005064"/>
            <a:ext cx="0" cy="2160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 name="Rectangle 12"/>
          <p:cNvSpPr>
            <a:spLocks noChangeArrowheads="1"/>
          </p:cNvSpPr>
          <p:nvPr/>
        </p:nvSpPr>
        <p:spPr bwMode="auto">
          <a:xfrm>
            <a:off x="2679746" y="4607842"/>
            <a:ext cx="2704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dirty="0">
                <a:latin typeface="+mn-lt"/>
              </a:rPr>
              <a:t>1</a:t>
            </a:r>
          </a:p>
        </p:txBody>
      </p:sp>
      <p:sp>
        <p:nvSpPr>
          <p:cNvPr id="13" name="Rectangle 13"/>
          <p:cNvSpPr>
            <a:spLocks noChangeArrowheads="1"/>
          </p:cNvSpPr>
          <p:nvPr/>
        </p:nvSpPr>
        <p:spPr bwMode="auto">
          <a:xfrm>
            <a:off x="2679746" y="4916696"/>
            <a:ext cx="2704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dirty="0">
                <a:latin typeface="+mn-lt"/>
              </a:rPr>
              <a:t>1</a:t>
            </a:r>
          </a:p>
        </p:txBody>
      </p:sp>
      <p:sp>
        <p:nvSpPr>
          <p:cNvPr id="14" name="Rectangle 14"/>
          <p:cNvSpPr>
            <a:spLocks noChangeArrowheads="1"/>
          </p:cNvSpPr>
          <p:nvPr/>
        </p:nvSpPr>
        <p:spPr bwMode="auto">
          <a:xfrm>
            <a:off x="2679746" y="5225551"/>
            <a:ext cx="2704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a:latin typeface="+mn-lt"/>
              </a:rPr>
              <a:t>0</a:t>
            </a:r>
          </a:p>
        </p:txBody>
      </p:sp>
      <p:sp>
        <p:nvSpPr>
          <p:cNvPr id="15" name="Rectangle 15"/>
          <p:cNvSpPr>
            <a:spLocks noChangeArrowheads="1"/>
          </p:cNvSpPr>
          <p:nvPr/>
        </p:nvSpPr>
        <p:spPr bwMode="auto">
          <a:xfrm>
            <a:off x="2679746" y="5534406"/>
            <a:ext cx="2704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a:latin typeface="+mn-lt"/>
              </a:rPr>
              <a:t>0</a:t>
            </a:r>
          </a:p>
        </p:txBody>
      </p:sp>
      <p:sp>
        <p:nvSpPr>
          <p:cNvPr id="18" name="Line 18"/>
          <p:cNvSpPr>
            <a:spLocks noChangeShapeType="1"/>
          </p:cNvSpPr>
          <p:nvPr/>
        </p:nvSpPr>
        <p:spPr bwMode="auto">
          <a:xfrm>
            <a:off x="3140796" y="4005064"/>
            <a:ext cx="0" cy="2160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9" name="Rectangle 19"/>
          <p:cNvSpPr>
            <a:spLocks noChangeArrowheads="1"/>
          </p:cNvSpPr>
          <p:nvPr/>
        </p:nvSpPr>
        <p:spPr bwMode="auto">
          <a:xfrm>
            <a:off x="3263598" y="4298988"/>
            <a:ext cx="198366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page table entry</a:t>
            </a:r>
          </a:p>
        </p:txBody>
      </p:sp>
      <p:sp>
        <p:nvSpPr>
          <p:cNvPr id="20" name="Rectangle 20"/>
          <p:cNvSpPr>
            <a:spLocks noChangeArrowheads="1"/>
          </p:cNvSpPr>
          <p:nvPr/>
        </p:nvSpPr>
        <p:spPr bwMode="auto">
          <a:xfrm>
            <a:off x="1138476" y="4528337"/>
            <a:ext cx="756025" cy="662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r>
              <a:rPr lang="en-US" altLang="zh-TW" sz="2000" dirty="0">
                <a:latin typeface="+mn-lt"/>
              </a:rPr>
              <a:t>Page Table</a:t>
            </a:r>
          </a:p>
        </p:txBody>
      </p:sp>
      <p:sp>
        <p:nvSpPr>
          <p:cNvPr id="21" name="Line 21"/>
          <p:cNvSpPr>
            <a:spLocks noChangeShapeType="1"/>
          </p:cNvSpPr>
          <p:nvPr/>
        </p:nvSpPr>
        <p:spPr bwMode="auto">
          <a:xfrm flipH="1">
            <a:off x="5738956" y="4460246"/>
            <a:ext cx="75934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3" name="Rectangle 23"/>
          <p:cNvSpPr>
            <a:spLocks noChangeArrowheads="1"/>
          </p:cNvSpPr>
          <p:nvPr/>
        </p:nvSpPr>
        <p:spPr bwMode="auto">
          <a:xfrm>
            <a:off x="2679746" y="4298988"/>
            <a:ext cx="27041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dirty="0">
                <a:latin typeface="+mn-lt"/>
              </a:rPr>
              <a:t>1</a:t>
            </a:r>
          </a:p>
        </p:txBody>
      </p:sp>
      <p:sp>
        <p:nvSpPr>
          <p:cNvPr id="27" name="Line 27"/>
          <p:cNvSpPr>
            <a:spLocks noChangeShapeType="1"/>
          </p:cNvSpPr>
          <p:nvPr/>
        </p:nvSpPr>
        <p:spPr bwMode="auto">
          <a:xfrm>
            <a:off x="1959800" y="4005064"/>
            <a:ext cx="0" cy="216024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8" name="Rectangle 28"/>
          <p:cNvSpPr>
            <a:spLocks noChangeArrowheads="1"/>
          </p:cNvSpPr>
          <p:nvPr/>
        </p:nvSpPr>
        <p:spPr bwMode="auto">
          <a:xfrm>
            <a:off x="2538255" y="4005064"/>
            <a:ext cx="616908" cy="32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90000"/>
              </a:lnSpc>
            </a:pPr>
            <a:r>
              <a:rPr lang="en-US" altLang="zh-TW" sz="2000" dirty="0">
                <a:latin typeface="+mn-lt"/>
              </a:rPr>
              <a:t>used</a:t>
            </a:r>
          </a:p>
        </p:txBody>
      </p:sp>
      <p:sp>
        <p:nvSpPr>
          <p:cNvPr id="29" name="Rectangle 29"/>
          <p:cNvSpPr>
            <a:spLocks noChangeArrowheads="1"/>
          </p:cNvSpPr>
          <p:nvPr/>
        </p:nvSpPr>
        <p:spPr bwMode="auto">
          <a:xfrm>
            <a:off x="1906584" y="4015410"/>
            <a:ext cx="604085" cy="32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90000"/>
              </a:lnSpc>
            </a:pPr>
            <a:r>
              <a:rPr lang="en-US" altLang="zh-TW" sz="2000" dirty="0">
                <a:latin typeface="+mn-lt"/>
              </a:rPr>
              <a:t>dirty</a:t>
            </a:r>
          </a:p>
        </p:txBody>
      </p:sp>
      <p:sp>
        <p:nvSpPr>
          <p:cNvPr id="31" name="Rectangle 22"/>
          <p:cNvSpPr>
            <a:spLocks noChangeArrowheads="1"/>
          </p:cNvSpPr>
          <p:nvPr/>
        </p:nvSpPr>
        <p:spPr bwMode="auto">
          <a:xfrm>
            <a:off x="6560280" y="4221088"/>
            <a:ext cx="1756136" cy="572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nSpc>
                <a:spcPct val="85000"/>
              </a:lnSpc>
            </a:pPr>
            <a:r>
              <a:rPr lang="en-US" altLang="zh-TW" sz="2000" dirty="0">
                <a:latin typeface="+mn-lt"/>
              </a:rPr>
              <a:t>Last replaced pointer (LRP)</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240572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778E-6 -2.96296E-6 L 0.00104 0.1331 " pathEditMode="relative" rAng="0" ptsTypes="AA">
                                      <p:cBhvr>
                                        <p:cTn id="6" dur="2000" fill="hold"/>
                                        <p:tgtEl>
                                          <p:spTgt spid="21"/>
                                        </p:tgtEl>
                                        <p:attrNameLst>
                                          <p:attrName>ppt_x</p:attrName>
                                          <p:attrName>ppt_y</p:attrName>
                                        </p:attrNameLst>
                                      </p:cBhvr>
                                      <p:rCtr x="52" y="6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r>
              <a:rPr lang="en-US" altLang="zh-TW" dirty="0"/>
              <a:t>Q4: Write Policy</a:t>
            </a:r>
            <a:endParaRPr lang="en-AU" altLang="zh-TW" dirty="0"/>
          </a:p>
        </p:txBody>
      </p:sp>
      <p:sp>
        <p:nvSpPr>
          <p:cNvPr id="33796" name="Rectangle 5"/>
          <p:cNvSpPr>
            <a:spLocks noGrp="1" noChangeArrowheads="1"/>
          </p:cNvSpPr>
          <p:nvPr>
            <p:ph type="body" idx="1"/>
          </p:nvPr>
        </p:nvSpPr>
        <p:spPr/>
        <p:txBody>
          <a:bodyPr/>
          <a:lstStyle/>
          <a:p>
            <a:pPr marL="0" indent="0">
              <a:buNone/>
            </a:pPr>
            <a:r>
              <a:rPr lang="en-US" altLang="zh-TW" dirty="0"/>
              <a:t>What happens on a write (e.g., </a:t>
            </a:r>
            <a:r>
              <a:rPr lang="en-US" altLang="zh-TW" dirty="0" err="1"/>
              <a:t>sw</a:t>
            </a:r>
            <a:r>
              <a:rPr lang="en-US" altLang="zh-TW" dirty="0"/>
              <a:t>)?</a:t>
            </a:r>
          </a:p>
          <a:p>
            <a:r>
              <a:rPr lang="en-US" altLang="zh-TW" dirty="0"/>
              <a:t>For virtual memory: </a:t>
            </a:r>
            <a:r>
              <a:rPr lang="en-US" altLang="zh-TW" i="1" dirty="0"/>
              <a:t>write-back</a:t>
            </a:r>
            <a:r>
              <a:rPr lang="en-US" altLang="zh-TW" dirty="0"/>
              <a:t> with </a:t>
            </a:r>
            <a:r>
              <a:rPr lang="en-US" altLang="zh-TW" i="1" dirty="0"/>
              <a:t>write-allocate</a:t>
            </a:r>
            <a:endParaRPr lang="en-US" altLang="zh-TW" dirty="0"/>
          </a:p>
          <a:p>
            <a:pPr lvl="1"/>
            <a:r>
              <a:rPr lang="en-US" altLang="zh-TW" dirty="0"/>
              <a:t>Because disk writes take millions of cycles and thus write through is impractical</a:t>
            </a:r>
          </a:p>
          <a:p>
            <a:pPr lvl="1"/>
            <a:r>
              <a:rPr lang="en-US" altLang="zh-TW" dirty="0"/>
              <a:t>Dirty bit in PTE is set when page is written</a:t>
            </a:r>
          </a:p>
          <a:p>
            <a:pPr lvl="1"/>
            <a:r>
              <a:rPr lang="en-US" altLang="zh-TW" dirty="0"/>
              <a:t>On replacement, a dirty page is written back to disk, but a clean page is discarded and needs not be written back to disk</a:t>
            </a:r>
          </a:p>
          <a:p>
            <a:endParaRPr lang="en-US" altLang="zh-TW" dirty="0"/>
          </a:p>
          <a:p>
            <a:r>
              <a:rPr lang="en-US" altLang="zh-TW" dirty="0"/>
              <a:t>Review the operations of virtual memory</a:t>
            </a:r>
          </a:p>
          <a:p>
            <a:pPr lvl="1"/>
            <a:r>
              <a:rPr lang="en-US" altLang="zh-TW" dirty="0"/>
              <a:t>Virtual memory hit, virtual memory miss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11392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6">
                                            <p:txEl>
                                              <p:pRg st="6" end="6"/>
                                            </p:txEl>
                                          </p:spTgt>
                                        </p:tgtEl>
                                        <p:attrNameLst>
                                          <p:attrName>style.visibility</p:attrName>
                                        </p:attrNameLst>
                                      </p:cBhvr>
                                      <p:to>
                                        <p:strVal val="visible"/>
                                      </p:to>
                                    </p:set>
                                    <p:animEffect transition="in" filter="wipe(left)">
                                      <p:cBhvr>
                                        <p:cTn id="7" dur="500"/>
                                        <p:tgtEl>
                                          <p:spTgt spid="3379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6">
                                            <p:txEl>
                                              <p:pRg st="7" end="7"/>
                                            </p:txEl>
                                          </p:spTgt>
                                        </p:tgtEl>
                                        <p:attrNameLst>
                                          <p:attrName>style.visibility</p:attrName>
                                        </p:attrNameLst>
                                      </p:cBhvr>
                                      <p:to>
                                        <p:strVal val="visible"/>
                                      </p:to>
                                    </p:set>
                                    <p:animEffect transition="in" filter="wipe(left)">
                                      <p:cBhvr>
                                        <p:cTn id="12" dur="500"/>
                                        <p:tgtEl>
                                          <p:spTgt spid="337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3" name="Picture 5" descr="f05-2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052736"/>
            <a:ext cx="5544774" cy="5688632"/>
          </a:xfrm>
          <a:prstGeom prst="rect">
            <a:avLst/>
          </a:prstGeom>
          <a:solidFill>
            <a:schemeClr val="bg1"/>
          </a:solidFill>
          <a:ln>
            <a:noFill/>
          </a:ln>
        </p:spPr>
      </p:pic>
      <p:sp>
        <p:nvSpPr>
          <p:cNvPr id="83971" name="Rectangle 2"/>
          <p:cNvSpPr>
            <a:spLocks noGrp="1" noChangeArrowheads="1"/>
          </p:cNvSpPr>
          <p:nvPr>
            <p:ph type="title"/>
          </p:nvPr>
        </p:nvSpPr>
        <p:spPr/>
        <p:txBody>
          <a:bodyPr/>
          <a:lstStyle/>
          <a:p>
            <a:r>
              <a:rPr lang="en-US" altLang="zh-TW" dirty="0"/>
              <a:t>TLB and Cache Interaction in </a:t>
            </a:r>
            <a:r>
              <a:rPr lang="en-US" altLang="zh-TW" dirty="0" err="1"/>
              <a:t>FastMATH</a:t>
            </a:r>
            <a:endParaRPr lang="en-AU" altLang="zh-TW" dirty="0"/>
          </a:p>
        </p:txBody>
      </p:sp>
      <p:sp>
        <p:nvSpPr>
          <p:cNvPr id="83972" name="Rectangle 3"/>
          <p:cNvSpPr>
            <a:spLocks noGrp="1" noChangeArrowheads="1"/>
          </p:cNvSpPr>
          <p:nvPr>
            <p:ph type="body" sz="half" idx="4294967295"/>
          </p:nvPr>
        </p:nvSpPr>
        <p:spPr>
          <a:xfrm>
            <a:off x="5436095" y="1052513"/>
            <a:ext cx="3707905" cy="5111750"/>
          </a:xfrm>
        </p:spPr>
        <p:txBody>
          <a:bodyPr/>
          <a:lstStyle/>
          <a:p>
            <a:pPr>
              <a:spcBef>
                <a:spcPts val="0"/>
              </a:spcBef>
            </a:pPr>
            <a:r>
              <a:rPr lang="en-US" altLang="zh-TW" dirty="0"/>
              <a:t>If cache tag uses physical address</a:t>
            </a:r>
          </a:p>
          <a:p>
            <a:pPr lvl="1">
              <a:spcBef>
                <a:spcPts val="0"/>
              </a:spcBef>
            </a:pPr>
            <a:r>
              <a:rPr lang="en-US" altLang="zh-TW" dirty="0"/>
              <a:t>Need to translate before cache lookup</a:t>
            </a:r>
          </a:p>
          <a:p>
            <a:pPr lvl="1">
              <a:spcBef>
                <a:spcPts val="0"/>
              </a:spcBef>
            </a:pPr>
            <a:r>
              <a:rPr lang="en-US" altLang="zh-TW" dirty="0"/>
              <a:t>Alternative: use </a:t>
            </a:r>
            <a:r>
              <a:rPr lang="en-US" altLang="zh-TW" i="1" dirty="0"/>
              <a:t>virtual address tag</a:t>
            </a:r>
          </a:p>
          <a:p>
            <a:pPr lvl="2">
              <a:spcBef>
                <a:spcPts val="0"/>
              </a:spcBef>
            </a:pPr>
            <a:r>
              <a:rPr lang="en-US" altLang="zh-TW" dirty="0"/>
              <a:t>Problem due to </a:t>
            </a:r>
            <a:r>
              <a:rPr lang="en-US" altLang="zh-TW" i="1" dirty="0"/>
              <a:t>aliasing</a:t>
            </a:r>
            <a:r>
              <a:rPr lang="en-US" altLang="zh-TW" dirty="0"/>
              <a:t>: different virtual addresses used for a shared physical address</a:t>
            </a:r>
          </a:p>
          <a:p>
            <a:pPr>
              <a:spcBef>
                <a:spcPts val="0"/>
              </a:spcBef>
            </a:pPr>
            <a:r>
              <a:rPr lang="en-US" altLang="zh-TW" dirty="0"/>
              <a:t>If cache index needs not be translated …</a:t>
            </a:r>
            <a:endParaRPr lang="en-AU" altLang="zh-TW" dirty="0"/>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22</a:t>
            </a:fld>
            <a:endParaRPr lang="zh-TW" altLang="zh-TW"/>
          </a:p>
        </p:txBody>
      </p:sp>
      <p:sp>
        <p:nvSpPr>
          <p:cNvPr id="3" name="文字方塊 2"/>
          <p:cNvSpPr txBox="1"/>
          <p:nvPr/>
        </p:nvSpPr>
        <p:spPr>
          <a:xfrm>
            <a:off x="611560" y="6229350"/>
            <a:ext cx="1229824" cy="461665"/>
          </a:xfrm>
          <a:prstGeom prst="rect">
            <a:avLst/>
          </a:prstGeom>
          <a:noFill/>
        </p:spPr>
        <p:txBody>
          <a:bodyPr wrap="none" rtlCol="0">
            <a:spAutoFit/>
          </a:bodyPr>
          <a:lstStyle/>
          <a:p>
            <a:pPr marL="0"/>
            <a:r>
              <a:rPr lang="en-US" altLang="zh-TW" dirty="0">
                <a:latin typeface="+mn-lt"/>
              </a:rPr>
              <a:t>Fig. 5.31</a:t>
            </a:r>
            <a:endParaRPr lang="zh-TW" altLang="en-US" dirty="0">
              <a:latin typeface="+mn-lt"/>
            </a:endParaRPr>
          </a:p>
        </p:txBody>
      </p:sp>
      <p:sp>
        <p:nvSpPr>
          <p:cNvPr id="4" name="文字方塊 3">
            <a:extLst>
              <a:ext uri="{FF2B5EF4-FFF2-40B4-BE49-F238E27FC236}">
                <a16:creationId xmlns:a16="http://schemas.microsoft.com/office/drawing/2014/main" id="{476FD5DF-EB1C-4626-877F-9D757FE091C1}"/>
              </a:ext>
            </a:extLst>
          </p:cNvPr>
          <p:cNvSpPr txBox="1"/>
          <p:nvPr/>
        </p:nvSpPr>
        <p:spPr>
          <a:xfrm>
            <a:off x="323527" y="3059668"/>
            <a:ext cx="1517857" cy="830997"/>
          </a:xfrm>
          <a:prstGeom prst="rect">
            <a:avLst/>
          </a:prstGeom>
          <a:noFill/>
        </p:spPr>
        <p:txBody>
          <a:bodyPr wrap="square" rtlCol="0">
            <a:spAutoFit/>
          </a:bodyPr>
          <a:lstStyle/>
          <a:p>
            <a:pPr marL="0"/>
            <a:r>
              <a:rPr lang="en-US" altLang="zh-TW" sz="1600" dirty="0">
                <a:latin typeface="+mn-lt"/>
              </a:rPr>
              <a:t>256 blocks, </a:t>
            </a:r>
          </a:p>
          <a:p>
            <a:pPr marL="0"/>
            <a:r>
              <a:rPr lang="en-US" altLang="zh-TW" sz="1600" dirty="0">
                <a:latin typeface="+mn-lt"/>
              </a:rPr>
              <a:t>16 words/block, direct mapped</a:t>
            </a:r>
            <a:endParaRPr lang="zh-TW" altLang="en-US" sz="1600" dirty="0">
              <a:latin typeface="+mn-lt"/>
            </a:endParaRPr>
          </a:p>
        </p:txBody>
      </p:sp>
      <p:cxnSp>
        <p:nvCxnSpPr>
          <p:cNvPr id="6" name="直線接點 5"/>
          <p:cNvCxnSpPr/>
          <p:nvPr/>
        </p:nvCxnSpPr>
        <p:spPr bwMode="auto">
          <a:xfrm>
            <a:off x="4248000" y="3429000"/>
            <a:ext cx="0" cy="216024"/>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 name="直線單箭頭接點 7"/>
          <p:cNvCxnSpPr/>
          <p:nvPr/>
        </p:nvCxnSpPr>
        <p:spPr bwMode="auto">
          <a:xfrm flipH="1" flipV="1">
            <a:off x="4355976" y="3573016"/>
            <a:ext cx="1512168" cy="165618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0773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animEffect transition="in" filter="fade">
                                      <p:cBhvr>
                                        <p:cTn id="7" dur="500"/>
                                        <p:tgtEl>
                                          <p:spTgt spid="8397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972">
                                            <p:txEl>
                                              <p:pRg st="1" end="1"/>
                                            </p:txEl>
                                          </p:spTgt>
                                        </p:tgtEl>
                                        <p:attrNameLst>
                                          <p:attrName>style.visibility</p:attrName>
                                        </p:attrNameLst>
                                      </p:cBhvr>
                                      <p:to>
                                        <p:strVal val="visible"/>
                                      </p:to>
                                    </p:set>
                                    <p:animEffect transition="in" filter="fade">
                                      <p:cBhvr>
                                        <p:cTn id="10" dur="500"/>
                                        <p:tgtEl>
                                          <p:spTgt spid="8397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972">
                                            <p:txEl>
                                              <p:pRg st="2" end="2"/>
                                            </p:txEl>
                                          </p:spTgt>
                                        </p:tgtEl>
                                        <p:attrNameLst>
                                          <p:attrName>style.visibility</p:attrName>
                                        </p:attrNameLst>
                                      </p:cBhvr>
                                      <p:to>
                                        <p:strVal val="visible"/>
                                      </p:to>
                                    </p:set>
                                    <p:animEffect transition="in" filter="fade">
                                      <p:cBhvr>
                                        <p:cTn id="13" dur="500"/>
                                        <p:tgtEl>
                                          <p:spTgt spid="8397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972">
                                            <p:txEl>
                                              <p:pRg st="3" end="3"/>
                                            </p:txEl>
                                          </p:spTgt>
                                        </p:tgtEl>
                                        <p:attrNameLst>
                                          <p:attrName>style.visibility</p:attrName>
                                        </p:attrNameLst>
                                      </p:cBhvr>
                                      <p:to>
                                        <p:strVal val="visible"/>
                                      </p:to>
                                    </p:set>
                                    <p:animEffect transition="in" filter="fade">
                                      <p:cBhvr>
                                        <p:cTn id="16" dur="500"/>
                                        <p:tgtEl>
                                          <p:spTgt spid="8397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3972">
                                            <p:txEl>
                                              <p:pRg st="4" end="4"/>
                                            </p:txEl>
                                          </p:spTgt>
                                        </p:tgtEl>
                                        <p:attrNameLst>
                                          <p:attrName>style.visibility</p:attrName>
                                        </p:attrNameLst>
                                      </p:cBhvr>
                                      <p:to>
                                        <p:strVal val="visible"/>
                                      </p:to>
                                    </p:set>
                                    <p:animEffect transition="in" filter="fade">
                                      <p:cBhvr>
                                        <p:cTn id="21" dur="500"/>
                                        <p:tgtEl>
                                          <p:spTgt spid="8397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TW"/>
              <a:t>Possible Combinations of Events</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23</a:t>
            </a:fld>
            <a:endParaRPr lang="zh-TW" altLang="zh-TW"/>
          </a:p>
        </p:txBody>
      </p:sp>
      <p:graphicFrame>
        <p:nvGraphicFramePr>
          <p:cNvPr id="602115" name="Object 3"/>
          <p:cNvGraphicFramePr>
            <a:graphicFrameLocks noGrp="1" noChangeAspect="1"/>
          </p:cNvGraphicFramePr>
          <p:nvPr>
            <p:ph type="tbl" idx="4294967295"/>
            <p:extLst>
              <p:ext uri="{D42A27DB-BD31-4B8C-83A1-F6EECF244321}">
                <p14:modId xmlns:p14="http://schemas.microsoft.com/office/powerpoint/2010/main" val="3435329075"/>
              </p:ext>
            </p:extLst>
          </p:nvPr>
        </p:nvGraphicFramePr>
        <p:xfrm>
          <a:off x="346582" y="1700808"/>
          <a:ext cx="8761922" cy="4608512"/>
        </p:xfrm>
        <a:graphic>
          <a:graphicData uri="http://schemas.openxmlformats.org/presentationml/2006/ole">
            <mc:AlternateContent xmlns:mc="http://schemas.openxmlformats.org/markup-compatibility/2006">
              <mc:Choice xmlns:v="urn:schemas-microsoft-com:vml" Requires="v">
                <p:oleObj name="Document" r:id="rId2" imgW="8146178" imgH="4285316" progId="Word.Document.8">
                  <p:embed/>
                </p:oleObj>
              </mc:Choice>
              <mc:Fallback>
                <p:oleObj name="Document" r:id="rId2" imgW="8146178" imgH="4285316" progId="Word.Document.8">
                  <p:embed/>
                  <p:pic>
                    <p:nvPicPr>
                      <p:cNvPr id="0" name=""/>
                      <p:cNvPicPr>
                        <a:picLocks noChangeAspect="1" noChangeArrowheads="1"/>
                      </p:cNvPicPr>
                      <p:nvPr/>
                    </p:nvPicPr>
                    <p:blipFill>
                      <a:blip r:embed="rId3"/>
                      <a:srcRect/>
                      <a:stretch>
                        <a:fillRect/>
                      </a:stretch>
                    </p:blipFill>
                    <p:spPr bwMode="auto">
                      <a:xfrm>
                        <a:off x="346582" y="1700808"/>
                        <a:ext cx="8761922" cy="4608512"/>
                      </a:xfrm>
                      <a:prstGeom prst="rect">
                        <a:avLst/>
                      </a:prstGeom>
                    </p:spPr>
                  </p:pic>
                </p:oleObj>
              </mc:Fallback>
            </mc:AlternateContent>
          </a:graphicData>
        </a:graphic>
      </p:graphicFrame>
      <p:sp>
        <p:nvSpPr>
          <p:cNvPr id="3" name="橢圓 2"/>
          <p:cNvSpPr/>
          <p:nvPr/>
        </p:nvSpPr>
        <p:spPr bwMode="auto">
          <a:xfrm>
            <a:off x="1475656" y="1700808"/>
            <a:ext cx="2304256" cy="57606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直線圖說文字 1 3"/>
          <p:cNvSpPr/>
          <p:nvPr/>
        </p:nvSpPr>
        <p:spPr bwMode="auto">
          <a:xfrm>
            <a:off x="3707904" y="1196752"/>
            <a:ext cx="1944216" cy="360040"/>
          </a:xfrm>
          <a:prstGeom prst="borderCallout1">
            <a:avLst>
              <a:gd name="adj1" fmla="val 51535"/>
              <a:gd name="adj2" fmla="val -400"/>
              <a:gd name="adj3" fmla="val 136979"/>
              <a:gd name="adj4" fmla="val -35500"/>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Provide address</a:t>
            </a:r>
            <a:endParaRPr lang="zh-TW" altLang="en-US" sz="2000" dirty="0">
              <a:latin typeface="+mn-lt"/>
            </a:endParaRPr>
          </a:p>
        </p:txBody>
      </p:sp>
      <p:sp>
        <p:nvSpPr>
          <p:cNvPr id="7" name="橢圓 6"/>
          <p:cNvSpPr/>
          <p:nvPr/>
        </p:nvSpPr>
        <p:spPr bwMode="auto">
          <a:xfrm>
            <a:off x="467544" y="1700808"/>
            <a:ext cx="864096" cy="57606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直線圖說文字 1 7"/>
          <p:cNvSpPr/>
          <p:nvPr/>
        </p:nvSpPr>
        <p:spPr bwMode="auto">
          <a:xfrm>
            <a:off x="1475656" y="1196752"/>
            <a:ext cx="1512168" cy="360040"/>
          </a:xfrm>
          <a:prstGeom prst="borderCallout1">
            <a:avLst>
              <a:gd name="adj1" fmla="val 51535"/>
              <a:gd name="adj2" fmla="val -400"/>
              <a:gd name="adj3" fmla="val 136979"/>
              <a:gd name="adj4" fmla="val -35500"/>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Provide data</a:t>
            </a:r>
            <a:endParaRPr lang="zh-TW" altLang="en-US" sz="2000" dirty="0">
              <a:latin typeface="+mn-lt"/>
            </a:endParaRPr>
          </a:p>
        </p:txBody>
      </p:sp>
    </p:spTree>
    <p:extLst>
      <p:ext uri="{BB962C8B-B14F-4D97-AF65-F5344CB8AC3E}">
        <p14:creationId xmlns:p14="http://schemas.microsoft.com/office/powerpoint/2010/main" val="1153090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TW" dirty="0"/>
              <a:t>Design Optimization: Right Page Size</a:t>
            </a:r>
          </a:p>
        </p:txBody>
      </p:sp>
      <p:sp>
        <p:nvSpPr>
          <p:cNvPr id="576515" name="Rectangle 3"/>
          <p:cNvSpPr>
            <a:spLocks noGrp="1" noChangeArrowheads="1"/>
          </p:cNvSpPr>
          <p:nvPr>
            <p:ph type="body" idx="1"/>
          </p:nvPr>
        </p:nvSpPr>
        <p:spPr/>
        <p:txBody>
          <a:bodyPr/>
          <a:lstStyle/>
          <a:p>
            <a:r>
              <a:rPr lang="en-US" altLang="zh-TW" dirty="0"/>
              <a:t>Want to minimize wasted storage:</a:t>
            </a:r>
          </a:p>
          <a:p>
            <a:pPr lvl="1"/>
            <a:r>
              <a:rPr lang="en-US" altLang="zh-TW" dirty="0"/>
              <a:t>Small page minimizes internal fragmentation</a:t>
            </a:r>
          </a:p>
          <a:p>
            <a:pPr lvl="1"/>
            <a:r>
              <a:rPr lang="en-US" altLang="zh-TW" dirty="0"/>
              <a:t>Small page increases size of page table</a:t>
            </a:r>
          </a:p>
          <a:p>
            <a:r>
              <a:rPr lang="en-US" altLang="zh-TW" dirty="0"/>
              <a:t>Want to minimize transfer time:</a:t>
            </a:r>
          </a:p>
          <a:p>
            <a:pPr lvl="1"/>
            <a:r>
              <a:rPr lang="en-US" altLang="zh-TW" dirty="0"/>
              <a:t>Large page amortizes disk access cost</a:t>
            </a:r>
          </a:p>
          <a:p>
            <a:pPr lvl="1"/>
            <a:r>
              <a:rPr lang="en-US" altLang="zh-TW" dirty="0"/>
              <a:t>Large page tends to transfer unnecessary data</a:t>
            </a:r>
          </a:p>
          <a:p>
            <a:pPr lvl="1"/>
            <a:r>
              <a:rPr lang="en-US" altLang="zh-TW" dirty="0"/>
              <a:t>Large page sometimes </a:t>
            </a:r>
            <a:r>
              <a:rPr lang="en-US" altLang="zh-TW" dirty="0" err="1"/>
              <a:t>prefetches</a:t>
            </a:r>
            <a:r>
              <a:rPr lang="en-US" altLang="zh-TW" dirty="0"/>
              <a:t> useful data</a:t>
            </a:r>
          </a:p>
          <a:p>
            <a:pPr lvl="1"/>
            <a:r>
              <a:rPr lang="en-US" altLang="zh-TW" dirty="0"/>
              <a:t>Large page sometimes discards data early</a:t>
            </a:r>
          </a:p>
          <a:p>
            <a:r>
              <a:rPr lang="en-US" altLang="zh-TW" dirty="0"/>
              <a:t>A trend toward larger pages because</a:t>
            </a:r>
          </a:p>
          <a:p>
            <a:pPr lvl="1"/>
            <a:r>
              <a:rPr lang="en-US" altLang="zh-TW" dirty="0"/>
              <a:t>Big cheap DRAM</a:t>
            </a:r>
          </a:p>
          <a:p>
            <a:pPr lvl="1"/>
            <a:r>
              <a:rPr lang="en-US" altLang="zh-TW" dirty="0"/>
              <a:t>Increasing memory/disk performance gap</a:t>
            </a:r>
          </a:p>
          <a:p>
            <a:pPr lvl="1"/>
            <a:r>
              <a:rPr lang="en-US" altLang="zh-TW" dirty="0"/>
              <a:t>Larger address spaces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137429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TW" dirty="0"/>
              <a:t>Design Optimization: Huge Page Table</a:t>
            </a:r>
          </a:p>
        </p:txBody>
      </p:sp>
      <p:sp>
        <p:nvSpPr>
          <p:cNvPr id="93187" name="Rectangle 3"/>
          <p:cNvSpPr>
            <a:spLocks noGrp="1" noChangeArrowheads="1"/>
          </p:cNvSpPr>
          <p:nvPr>
            <p:ph type="body" idx="1"/>
          </p:nvPr>
        </p:nvSpPr>
        <p:spPr/>
        <p:txBody>
          <a:bodyPr/>
          <a:lstStyle/>
          <a:p>
            <a:r>
              <a:rPr lang="en-US" altLang="zh-TW" dirty="0"/>
              <a:t>Page table occupies storage</a:t>
            </a:r>
          </a:p>
          <a:p>
            <a:pPr lvl="1"/>
            <a:r>
              <a:rPr lang="en-US" altLang="zh-TW" dirty="0"/>
              <a:t>48-bit virtual address, 4KB (2</a:t>
            </a:r>
            <a:r>
              <a:rPr lang="en-US" altLang="zh-TW" baseline="30000" dirty="0"/>
              <a:t>12</a:t>
            </a:r>
            <a:r>
              <a:rPr lang="en-US" altLang="zh-TW" dirty="0"/>
              <a:t>) page, 4bytes/PTE </a:t>
            </a:r>
            <a:br>
              <a:rPr lang="en-US" altLang="zh-TW" dirty="0"/>
            </a:br>
            <a:r>
              <a:rPr lang="en-US" altLang="zh-TW" dirty="0">
                <a:sym typeface="Wingdings" panose="05000000000000000000" pitchFamily="2" charset="2"/>
              </a:rPr>
              <a:t></a:t>
            </a:r>
            <a:r>
              <a:rPr lang="en-US" altLang="zh-TW" dirty="0"/>
              <a:t> 2</a:t>
            </a:r>
            <a:r>
              <a:rPr lang="en-US" altLang="zh-TW" baseline="30000" dirty="0"/>
              <a:t>36</a:t>
            </a:r>
            <a:r>
              <a:rPr lang="en-US" altLang="zh-TW" dirty="0"/>
              <a:t> PTEs , 2</a:t>
            </a:r>
            <a:r>
              <a:rPr lang="en-US" altLang="zh-TW" baseline="30000" dirty="0"/>
              <a:t>38</a:t>
            </a:r>
            <a:r>
              <a:rPr lang="en-US" altLang="zh-TW" dirty="0"/>
              <a:t> bytes = 256 </a:t>
            </a:r>
            <a:r>
              <a:rPr lang="en-US" altLang="zh-TW" dirty="0" err="1"/>
              <a:t>Gbytes</a:t>
            </a:r>
            <a:r>
              <a:rPr lang="en-US" altLang="zh-TW" dirty="0"/>
              <a:t> in page table</a:t>
            </a:r>
          </a:p>
          <a:p>
            <a:r>
              <a:rPr lang="en-US" altLang="zh-TW" dirty="0"/>
              <a:t>Possible solutions:</a:t>
            </a:r>
          </a:p>
          <a:p>
            <a:pPr lvl="1"/>
            <a:r>
              <a:rPr lang="en-US" altLang="zh-TW" dirty="0"/>
              <a:t>Use </a:t>
            </a:r>
            <a:r>
              <a:rPr lang="en-US" altLang="zh-TW" i="1" dirty="0"/>
              <a:t>bounds register </a:t>
            </a:r>
            <a:r>
              <a:rPr lang="en-US" altLang="zh-TW" dirty="0"/>
              <a:t>to limit table size; add more if exceed</a:t>
            </a:r>
          </a:p>
          <a:p>
            <a:pPr lvl="1"/>
            <a:r>
              <a:rPr lang="en-US" altLang="zh-TW" dirty="0"/>
              <a:t>Let pages grow in both directions </a:t>
            </a:r>
            <a:r>
              <a:rPr lang="en-US" altLang="zh-TW" dirty="0">
                <a:sym typeface="Wingdings" panose="05000000000000000000" pitchFamily="2" charset="2"/>
              </a:rPr>
              <a:t></a:t>
            </a:r>
            <a:r>
              <a:rPr lang="en-US" altLang="zh-TW" dirty="0"/>
              <a:t> 2 tables (</a:t>
            </a:r>
            <a:r>
              <a:rPr lang="en-US" altLang="zh-TW" i="1" dirty="0"/>
              <a:t>hash</a:t>
            </a:r>
            <a:r>
              <a:rPr lang="en-US" altLang="zh-TW" dirty="0"/>
              <a:t>, </a:t>
            </a:r>
            <a:r>
              <a:rPr lang="en-US" altLang="zh-TW" i="1" dirty="0"/>
              <a:t>stack</a:t>
            </a:r>
            <a:r>
              <a:rPr lang="en-US" altLang="zh-TW" dirty="0"/>
              <a:t>)</a:t>
            </a:r>
          </a:p>
          <a:p>
            <a:pPr lvl="1"/>
            <a:r>
              <a:rPr lang="en-US" altLang="zh-TW" dirty="0"/>
              <a:t>Use hashing </a:t>
            </a:r>
            <a:r>
              <a:rPr lang="en-US" altLang="zh-TW" dirty="0">
                <a:sym typeface="Wingdings" panose="05000000000000000000" pitchFamily="2" charset="2"/>
              </a:rPr>
              <a:t></a:t>
            </a:r>
            <a:r>
              <a:rPr lang="en-US" altLang="zh-TW" dirty="0"/>
              <a:t> page table same size as physical pages</a:t>
            </a:r>
          </a:p>
          <a:p>
            <a:pPr lvl="1"/>
            <a:r>
              <a:rPr lang="en-US" altLang="zh-TW" dirty="0"/>
              <a:t>Multiple levels of page tables:</a:t>
            </a:r>
          </a:p>
        </p:txBody>
      </p:sp>
      <p:sp>
        <p:nvSpPr>
          <p:cNvPr id="93188" name="投影片編號版面配置區 1"/>
          <p:cNvSpPr>
            <a:spLocks noGrp="1"/>
          </p:cNvSpPr>
          <p:nvPr>
            <p:ph type="sldNum" sz="quarter" idx="11"/>
          </p:nvPr>
        </p:nvSpPr>
        <p:spPr/>
        <p:txBody>
          <a:bodyPr/>
          <a:lstStyle/>
          <a:p>
            <a:fld id="{0CDB792D-FB33-413D-99DB-E32812FE13D9}" type="slidenum">
              <a:rPr lang="zh-TW" altLang="en-US" smtClean="0"/>
              <a:pPr/>
              <a:t>25</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382019"/>
            <a:ext cx="4968552" cy="2335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755576" y="4409605"/>
            <a:ext cx="1229824" cy="461665"/>
          </a:xfrm>
          <a:prstGeom prst="rect">
            <a:avLst/>
          </a:prstGeom>
          <a:noFill/>
        </p:spPr>
        <p:txBody>
          <a:bodyPr wrap="none" rtlCol="0">
            <a:spAutoFit/>
          </a:bodyPr>
          <a:lstStyle/>
          <a:p>
            <a:pPr marL="0"/>
            <a:r>
              <a:rPr lang="en-US" altLang="zh-TW" dirty="0">
                <a:latin typeface="+mn-lt"/>
              </a:rPr>
              <a:t>Fig. 5.29</a:t>
            </a:r>
            <a:endParaRPr lang="zh-TW" altLang="en-US" dirty="0">
              <a:latin typeface="+mn-lt"/>
            </a:endParaRPr>
          </a:p>
        </p:txBody>
      </p:sp>
      <p:sp>
        <p:nvSpPr>
          <p:cNvPr id="3" name="文字方塊 2"/>
          <p:cNvSpPr txBox="1"/>
          <p:nvPr/>
        </p:nvSpPr>
        <p:spPr>
          <a:xfrm>
            <a:off x="5724128" y="4450251"/>
            <a:ext cx="3419872" cy="707886"/>
          </a:xfrm>
          <a:prstGeom prst="rect">
            <a:avLst/>
          </a:prstGeom>
          <a:noFill/>
        </p:spPr>
        <p:txBody>
          <a:bodyPr wrap="square" rtlCol="0">
            <a:spAutoFit/>
          </a:bodyPr>
          <a:lstStyle/>
          <a:p>
            <a:r>
              <a:rPr lang="en-US" altLang="zh-TW" sz="2000" dirty="0">
                <a:latin typeface="+mn-lt"/>
              </a:rPr>
              <a:t>SPTBR: </a:t>
            </a:r>
            <a:r>
              <a:rPr lang="en-US" altLang="zh-TW" sz="2000" i="1" dirty="0">
                <a:latin typeface="+mn-lt"/>
              </a:rPr>
              <a:t>Supervisor Page Table Base Register</a:t>
            </a:r>
            <a:endParaRPr lang="zh-TW" altLang="en-US" sz="2000" dirty="0">
              <a:latin typeface="+mn-lt"/>
            </a:endParaRPr>
          </a:p>
        </p:txBody>
      </p:sp>
      <p:sp>
        <p:nvSpPr>
          <p:cNvPr id="8" name="文字方塊 7"/>
          <p:cNvSpPr txBox="1"/>
          <p:nvPr/>
        </p:nvSpPr>
        <p:spPr>
          <a:xfrm>
            <a:off x="5724128" y="5077633"/>
            <a:ext cx="3419872" cy="1015663"/>
          </a:xfrm>
          <a:prstGeom prst="rect">
            <a:avLst/>
          </a:prstGeom>
          <a:noFill/>
        </p:spPr>
        <p:txBody>
          <a:bodyPr wrap="square" rtlCol="0">
            <a:spAutoFit/>
          </a:bodyPr>
          <a:lstStyle/>
          <a:p>
            <a:r>
              <a:rPr lang="en-US" altLang="zh-TW" sz="2000" dirty="0">
                <a:latin typeface="+mn-lt"/>
              </a:rPr>
              <a:t>Each step translates 9 bits in virtual address, and each PTE has 8 bytes </a:t>
            </a:r>
            <a:r>
              <a:rPr lang="en-US" altLang="zh-TW" sz="2000" dirty="0">
                <a:latin typeface="+mn-lt"/>
                <a:sym typeface="Wingdings" panose="05000000000000000000" pitchFamily="2" charset="2"/>
              </a:rPr>
              <a:t> one page/table</a:t>
            </a:r>
            <a:endParaRPr lang="zh-TW" altLang="en-US" sz="2000" dirty="0">
              <a:latin typeface="+mn-lt"/>
            </a:endParaRPr>
          </a:p>
        </p:txBody>
      </p:sp>
    </p:spTree>
    <p:extLst>
      <p:ext uri="{BB962C8B-B14F-4D97-AF65-F5344CB8AC3E}">
        <p14:creationId xmlns:p14="http://schemas.microsoft.com/office/powerpoint/2010/main" val="326168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Memory Protection with Virtual Memory</a:t>
            </a:r>
            <a:endParaRPr lang="zh-TW" altLang="en-US" dirty="0"/>
          </a:p>
        </p:txBody>
      </p:sp>
      <p:sp>
        <p:nvSpPr>
          <p:cNvPr id="3" name="內容版面配置區 2"/>
          <p:cNvSpPr>
            <a:spLocks noGrp="1"/>
          </p:cNvSpPr>
          <p:nvPr>
            <p:ph idx="1"/>
          </p:nvPr>
        </p:nvSpPr>
        <p:spPr/>
        <p:txBody>
          <a:bodyPr/>
          <a:lstStyle/>
          <a:p>
            <a:r>
              <a:rPr lang="en-US" altLang="zh-TW" dirty="0"/>
              <a:t>Allow sharing of main memory by multiple processes, while protecting memory among them and OS</a:t>
            </a:r>
          </a:p>
          <a:p>
            <a:pPr lvl="1"/>
            <a:r>
              <a:rPr lang="en-US" altLang="zh-TW" dirty="0"/>
              <a:t>Must protect the memory of a user process and the OS from reading and writing by another user process</a:t>
            </a:r>
          </a:p>
          <a:p>
            <a:r>
              <a:rPr lang="en-US" altLang="zh-TW" dirty="0"/>
              <a:t>How?</a:t>
            </a:r>
          </a:p>
          <a:p>
            <a:pPr lvl="1"/>
            <a:r>
              <a:rPr lang="en-US" altLang="zh-TW" dirty="0"/>
              <a:t>A process has its own virtual address space </a:t>
            </a:r>
            <a:r>
              <a:rPr lang="en-US" altLang="zh-TW" dirty="0">
                <a:sym typeface="Wingdings" panose="05000000000000000000" pitchFamily="2" charset="2"/>
              </a:rPr>
              <a:t> only need to</a:t>
            </a:r>
            <a:r>
              <a:rPr lang="en-US" altLang="zh-TW" dirty="0"/>
              <a:t> </a:t>
            </a:r>
            <a:r>
              <a:rPr lang="en-US" altLang="zh-TW" u="sng" dirty="0"/>
              <a:t>protect page table </a:t>
            </a:r>
            <a:r>
              <a:rPr lang="en-US" altLang="zh-TW" dirty="0"/>
              <a:t>from itself and other user processes</a:t>
            </a:r>
          </a:p>
          <a:p>
            <a:pPr lvl="1"/>
            <a:r>
              <a:rPr lang="en-US" altLang="zh-TW" dirty="0"/>
              <a:t>Solution: put page tables in the addressing space of OS</a:t>
            </a:r>
          </a:p>
          <a:p>
            <a:pPr lvl="2"/>
            <a:r>
              <a:rPr lang="en-US" altLang="zh-TW" dirty="0"/>
              <a:t>OS can change the page tables while preventing a user process from changing them</a:t>
            </a:r>
          </a:p>
          <a:p>
            <a:pPr lvl="2"/>
            <a:r>
              <a:rPr lang="en-US" altLang="zh-TW" dirty="0"/>
              <a:t>But, need support from CPU hardware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26</a:t>
            </a:fld>
            <a:endParaRPr lang="zh-TW" altLang="zh-TW"/>
          </a:p>
        </p:txBody>
      </p:sp>
    </p:spTree>
    <p:extLst>
      <p:ext uri="{BB962C8B-B14F-4D97-AF65-F5344CB8AC3E}">
        <p14:creationId xmlns:p14="http://schemas.microsoft.com/office/powerpoint/2010/main" val="2960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Memory Protection with Virtual Memory</a:t>
            </a:r>
            <a:endParaRPr lang="zh-TW" altLang="en-US" dirty="0"/>
          </a:p>
        </p:txBody>
      </p:sp>
      <p:sp>
        <p:nvSpPr>
          <p:cNvPr id="3" name="內容版面配置區 2"/>
          <p:cNvSpPr>
            <a:spLocks noGrp="1"/>
          </p:cNvSpPr>
          <p:nvPr>
            <p:ph idx="1"/>
          </p:nvPr>
        </p:nvSpPr>
        <p:spPr/>
        <p:txBody>
          <a:bodyPr/>
          <a:lstStyle/>
          <a:p>
            <a:r>
              <a:rPr lang="en-US" altLang="zh-TW" dirty="0"/>
              <a:t>Hardware support to allow protection by OS in VM:</a:t>
            </a:r>
          </a:p>
          <a:p>
            <a:pPr lvl="1"/>
            <a:r>
              <a:rPr lang="en-US" altLang="zh-TW" dirty="0"/>
              <a:t>Support at least two modes: </a:t>
            </a:r>
            <a:r>
              <a:rPr lang="en-US" altLang="zh-TW" i="1" dirty="0">
                <a:solidFill>
                  <a:srgbClr val="FF0000"/>
                </a:solidFill>
              </a:rPr>
              <a:t>user</a:t>
            </a:r>
            <a:r>
              <a:rPr lang="en-US" altLang="zh-TW" dirty="0">
                <a:solidFill>
                  <a:srgbClr val="FF0000"/>
                </a:solidFill>
              </a:rPr>
              <a:t> </a:t>
            </a:r>
            <a:r>
              <a:rPr lang="en-US" altLang="zh-TW" dirty="0"/>
              <a:t>and </a:t>
            </a:r>
            <a:r>
              <a:rPr lang="en-US" altLang="zh-TW" i="1" dirty="0">
                <a:solidFill>
                  <a:srgbClr val="FF0000"/>
                </a:solidFill>
              </a:rPr>
              <a:t>kernel</a:t>
            </a:r>
            <a:r>
              <a:rPr lang="en-US" altLang="zh-TW" dirty="0">
                <a:solidFill>
                  <a:srgbClr val="FF0000"/>
                </a:solidFill>
              </a:rPr>
              <a:t> </a:t>
            </a:r>
            <a:r>
              <a:rPr lang="en-US" altLang="zh-TW" dirty="0"/>
              <a:t>(</a:t>
            </a:r>
            <a:r>
              <a:rPr lang="en-US" altLang="zh-TW" i="1" dirty="0"/>
              <a:t>supervisor</a:t>
            </a:r>
            <a:r>
              <a:rPr lang="en-US" altLang="zh-TW" dirty="0"/>
              <a:t>)</a:t>
            </a:r>
          </a:p>
          <a:p>
            <a:pPr lvl="2"/>
            <a:r>
              <a:rPr lang="en-US" altLang="zh-TW" dirty="0"/>
              <a:t>User process runs in user mode, can read but not write some portion of CPU state, e.g., mode bit, page table pointer, TLB</a:t>
            </a:r>
          </a:p>
          <a:p>
            <a:pPr lvl="2"/>
            <a:r>
              <a:rPr lang="en-US" altLang="zh-TW" dirty="0"/>
              <a:t>OS runs in kernel mode and can use </a:t>
            </a:r>
            <a:r>
              <a:rPr lang="en-US" altLang="zh-TW" i="1" dirty="0"/>
              <a:t>privileged</a:t>
            </a:r>
            <a:r>
              <a:rPr lang="en-US" altLang="zh-TW" dirty="0"/>
              <a:t> instructions only available in kernel mode to update those elements</a:t>
            </a:r>
          </a:p>
          <a:p>
            <a:pPr lvl="1"/>
            <a:r>
              <a:rPr lang="en-US" altLang="zh-TW" dirty="0"/>
              <a:t>Allow CPU to go from user to kernel mode and vice versa</a:t>
            </a:r>
          </a:p>
          <a:p>
            <a:pPr lvl="2"/>
            <a:r>
              <a:rPr lang="en-US" altLang="zh-TW" u="sng" dirty="0"/>
              <a:t>User </a:t>
            </a:r>
            <a:r>
              <a:rPr lang="en-US" altLang="zh-TW" u="sng" dirty="0">
                <a:sym typeface="Wingdings" panose="05000000000000000000" pitchFamily="2" charset="2"/>
              </a:rPr>
              <a:t> kernel</a:t>
            </a:r>
            <a:r>
              <a:rPr lang="en-US" altLang="zh-TW" dirty="0">
                <a:sym typeface="Wingdings" panose="05000000000000000000" pitchFamily="2" charset="2"/>
              </a:rPr>
              <a:t>: </a:t>
            </a:r>
            <a:r>
              <a:rPr lang="en-US" altLang="zh-TW" dirty="0"/>
              <a:t>by a </a:t>
            </a:r>
            <a:r>
              <a:rPr lang="en-US" altLang="zh-TW" b="1" dirty="0"/>
              <a:t>system call</a:t>
            </a:r>
            <a:r>
              <a:rPr lang="en-US" altLang="zh-TW" dirty="0"/>
              <a:t>, implemented as a special instruction (e.g., </a:t>
            </a:r>
            <a:r>
              <a:rPr lang="en-US" altLang="zh-TW" i="1" dirty="0" err="1"/>
              <a:t>ecall</a:t>
            </a:r>
            <a:r>
              <a:rPr lang="en-US" altLang="zh-TW" i="1" dirty="0"/>
              <a:t> </a:t>
            </a:r>
            <a:r>
              <a:rPr lang="en-US" altLang="zh-TW" dirty="0"/>
              <a:t>in RISC-V ISA) that transfers control to a dedicated location in kernel code space and saves return address in </a:t>
            </a:r>
            <a:r>
              <a:rPr lang="en-US" altLang="zh-TW" i="1" dirty="0"/>
              <a:t>supervisor exception program counter </a:t>
            </a:r>
            <a:r>
              <a:rPr lang="en-US" altLang="zh-TW" dirty="0"/>
              <a:t>(SEPC)</a:t>
            </a:r>
          </a:p>
          <a:p>
            <a:pPr lvl="2"/>
            <a:r>
              <a:rPr lang="en-US" altLang="zh-TW" u="sng" dirty="0"/>
              <a:t>Kernel </a:t>
            </a:r>
            <a:r>
              <a:rPr lang="en-US" altLang="zh-TW" u="sng" dirty="0">
                <a:sym typeface="Wingdings" panose="05000000000000000000" pitchFamily="2" charset="2"/>
              </a:rPr>
              <a:t> user</a:t>
            </a:r>
            <a:r>
              <a:rPr lang="en-US" altLang="zh-TW" dirty="0">
                <a:sym typeface="Wingdings" panose="05000000000000000000" pitchFamily="2" charset="2"/>
              </a:rPr>
              <a:t>: </a:t>
            </a:r>
            <a:r>
              <a:rPr lang="en-US" altLang="zh-TW" dirty="0"/>
              <a:t>by </a:t>
            </a:r>
            <a:r>
              <a:rPr lang="en-US" altLang="zh-TW" i="1" dirty="0"/>
              <a:t>supervisor exception return </a:t>
            </a:r>
            <a:r>
              <a:rPr lang="en-US" altLang="zh-TW" dirty="0"/>
              <a:t>(</a:t>
            </a:r>
            <a:r>
              <a:rPr lang="en-US" altLang="zh-TW" i="1" dirty="0" err="1"/>
              <a:t>sret</a:t>
            </a:r>
            <a:r>
              <a:rPr lang="en-US" altLang="zh-TW" dirty="0"/>
              <a:t>) instruction, which resets to user mode and jumps to the address in SEPC</a:t>
            </a:r>
            <a:endParaRPr lang="en-US" altLang="zh-TW" dirty="0">
              <a:sym typeface="Wingdings" panose="05000000000000000000" pitchFamily="2" charset="2"/>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384210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p:cNvSpPr>
            <a:spLocks noGrp="1" noChangeArrowheads="1"/>
          </p:cNvSpPr>
          <p:nvPr>
            <p:ph type="title"/>
          </p:nvPr>
        </p:nvSpPr>
        <p:spPr/>
        <p:txBody>
          <a:bodyPr/>
          <a:lstStyle/>
          <a:p>
            <a:r>
              <a:rPr lang="en-US" altLang="zh-TW" dirty="0"/>
              <a:t>Memory Protection with Virtual Memory</a:t>
            </a:r>
            <a:endParaRPr lang="en-AU" altLang="zh-TW" dirty="0"/>
          </a:p>
        </p:txBody>
      </p:sp>
      <p:sp>
        <p:nvSpPr>
          <p:cNvPr id="84996" name="Rectangle 5"/>
          <p:cNvSpPr>
            <a:spLocks noGrp="1" noChangeArrowheads="1"/>
          </p:cNvSpPr>
          <p:nvPr>
            <p:ph type="body" idx="1"/>
          </p:nvPr>
        </p:nvSpPr>
        <p:spPr/>
        <p:txBody>
          <a:bodyPr/>
          <a:lstStyle/>
          <a:p>
            <a:r>
              <a:rPr lang="en-US" altLang="zh-TW" dirty="0"/>
              <a:t>Support for sharing between user processes: </a:t>
            </a:r>
          </a:p>
          <a:p>
            <a:pPr lvl="1"/>
            <a:r>
              <a:rPr lang="en-US" altLang="zh-TW" dirty="0"/>
              <a:t>User processes can share parts of virtual address spaces via page frames, but need to protect against errant access</a:t>
            </a:r>
          </a:p>
          <a:p>
            <a:pPr lvl="1"/>
            <a:r>
              <a:rPr lang="en-US" altLang="zh-TW" dirty="0"/>
              <a:t>Require OS assistance, e.g., P2 asks OS to create a PTE for a virtual page in P1’s address space that points to the same physical page frame that P2 wants to share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grpSp>
        <p:nvGrpSpPr>
          <p:cNvPr id="30" name="群組 29"/>
          <p:cNvGrpSpPr/>
          <p:nvPr/>
        </p:nvGrpSpPr>
        <p:grpSpPr>
          <a:xfrm>
            <a:off x="1608838" y="3356992"/>
            <a:ext cx="6563562" cy="2753519"/>
            <a:chOff x="1608838" y="3356992"/>
            <a:chExt cx="6563562" cy="2753519"/>
          </a:xfrm>
        </p:grpSpPr>
        <p:sp>
          <p:nvSpPr>
            <p:cNvPr id="16" name="橢圓 15"/>
            <p:cNvSpPr/>
            <p:nvPr/>
          </p:nvSpPr>
          <p:spPr bwMode="auto">
            <a:xfrm>
              <a:off x="2771800" y="3356992"/>
              <a:ext cx="5400600" cy="2753519"/>
            </a:xfrm>
            <a:prstGeom prst="ellipse">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 name="矩形 2"/>
            <p:cNvSpPr/>
            <p:nvPr/>
          </p:nvSpPr>
          <p:spPr bwMode="auto">
            <a:xfrm>
              <a:off x="4139952" y="3717032"/>
              <a:ext cx="792088" cy="79208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矩形 5"/>
            <p:cNvSpPr/>
            <p:nvPr/>
          </p:nvSpPr>
          <p:spPr bwMode="auto">
            <a:xfrm>
              <a:off x="4181388" y="4985779"/>
              <a:ext cx="792088" cy="79208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矩形 6"/>
            <p:cNvSpPr/>
            <p:nvPr/>
          </p:nvSpPr>
          <p:spPr bwMode="auto">
            <a:xfrm>
              <a:off x="6180106" y="4149042"/>
              <a:ext cx="1045356" cy="1539565"/>
            </a:xfrm>
            <a:prstGeom prst="rect">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文字方塊 3"/>
            <p:cNvSpPr txBox="1"/>
            <p:nvPr/>
          </p:nvSpPr>
          <p:spPr>
            <a:xfrm>
              <a:off x="4061859" y="3429000"/>
              <a:ext cx="948273" cy="369332"/>
            </a:xfrm>
            <a:prstGeom prst="rect">
              <a:avLst/>
            </a:prstGeom>
            <a:noFill/>
          </p:spPr>
          <p:txBody>
            <a:bodyPr wrap="none" rtlCol="0">
              <a:spAutoFit/>
            </a:bodyPr>
            <a:lstStyle/>
            <a:p>
              <a:pPr marL="0"/>
              <a:r>
                <a:rPr lang="en-US" altLang="zh-TW" sz="1800" dirty="0">
                  <a:latin typeface="+mn-lt"/>
                </a:rPr>
                <a:t>PT</a:t>
              </a:r>
              <a:r>
                <a:rPr lang="zh-TW" altLang="en-US" sz="1800" dirty="0">
                  <a:latin typeface="+mn-lt"/>
                </a:rPr>
                <a:t> </a:t>
              </a:r>
              <a:r>
                <a:rPr lang="en-US" altLang="zh-TW" sz="1800" dirty="0">
                  <a:latin typeface="+mn-lt"/>
                </a:rPr>
                <a:t>of P1</a:t>
              </a:r>
              <a:endParaRPr lang="zh-TW" altLang="en-US" sz="1800" dirty="0">
                <a:latin typeface="+mn-lt"/>
              </a:endParaRPr>
            </a:p>
          </p:txBody>
        </p:sp>
        <p:sp>
          <p:nvSpPr>
            <p:cNvPr id="9" name="文字方塊 8"/>
            <p:cNvSpPr txBox="1"/>
            <p:nvPr/>
          </p:nvSpPr>
          <p:spPr>
            <a:xfrm>
              <a:off x="4103295" y="4662428"/>
              <a:ext cx="948273" cy="369332"/>
            </a:xfrm>
            <a:prstGeom prst="rect">
              <a:avLst/>
            </a:prstGeom>
            <a:noFill/>
          </p:spPr>
          <p:txBody>
            <a:bodyPr wrap="none" rtlCol="0">
              <a:spAutoFit/>
            </a:bodyPr>
            <a:lstStyle/>
            <a:p>
              <a:pPr marL="0"/>
              <a:r>
                <a:rPr lang="en-US" altLang="zh-TW" sz="1800" dirty="0">
                  <a:latin typeface="+mn-lt"/>
                </a:rPr>
                <a:t>PT</a:t>
              </a:r>
              <a:r>
                <a:rPr lang="zh-TW" altLang="en-US" sz="1800" dirty="0">
                  <a:latin typeface="+mn-lt"/>
                </a:rPr>
                <a:t> </a:t>
              </a:r>
              <a:r>
                <a:rPr lang="en-US" altLang="zh-TW" sz="1800" dirty="0">
                  <a:latin typeface="+mn-lt"/>
                </a:rPr>
                <a:t>of P2</a:t>
              </a:r>
              <a:endParaRPr lang="zh-TW" altLang="en-US" sz="1800" dirty="0">
                <a:latin typeface="+mn-lt"/>
              </a:endParaRPr>
            </a:p>
          </p:txBody>
        </p:sp>
        <p:sp>
          <p:nvSpPr>
            <p:cNvPr id="10" name="文字方塊 9"/>
            <p:cNvSpPr txBox="1"/>
            <p:nvPr/>
          </p:nvSpPr>
          <p:spPr>
            <a:xfrm>
              <a:off x="6208322" y="3532366"/>
              <a:ext cx="988925" cy="646331"/>
            </a:xfrm>
            <a:prstGeom prst="rect">
              <a:avLst/>
            </a:prstGeom>
            <a:noFill/>
          </p:spPr>
          <p:txBody>
            <a:bodyPr wrap="none" rtlCol="0">
              <a:spAutoFit/>
            </a:bodyPr>
            <a:lstStyle/>
            <a:p>
              <a:pPr marL="0"/>
              <a:r>
                <a:rPr lang="en-US" altLang="zh-TW" sz="1800" dirty="0">
                  <a:latin typeface="+mn-lt"/>
                </a:rPr>
                <a:t>Physical </a:t>
              </a:r>
            </a:p>
            <a:p>
              <a:pPr marL="0"/>
              <a:r>
                <a:rPr lang="en-US" altLang="zh-TW" sz="1800" dirty="0">
                  <a:latin typeface="+mn-lt"/>
                </a:rPr>
                <a:t>Memory</a:t>
              </a:r>
              <a:endParaRPr lang="zh-TW" altLang="en-US" sz="1800" dirty="0">
                <a:latin typeface="+mn-lt"/>
              </a:endParaRPr>
            </a:p>
          </p:txBody>
        </p:sp>
        <p:sp>
          <p:nvSpPr>
            <p:cNvPr id="5" name="矩形 4"/>
            <p:cNvSpPr/>
            <p:nvPr/>
          </p:nvSpPr>
          <p:spPr bwMode="auto">
            <a:xfrm>
              <a:off x="4181388" y="5229200"/>
              <a:ext cx="792088" cy="152623"/>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矩形 7"/>
            <p:cNvSpPr/>
            <p:nvPr/>
          </p:nvSpPr>
          <p:spPr bwMode="auto">
            <a:xfrm>
              <a:off x="6180106" y="4847095"/>
              <a:ext cx="1045356" cy="382106"/>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2" name="直線單箭頭接點 11"/>
            <p:cNvCxnSpPr>
              <a:endCxn id="8" idx="1"/>
            </p:cNvCxnSpPr>
            <p:nvPr/>
          </p:nvCxnSpPr>
          <p:spPr bwMode="auto">
            <a:xfrm flipV="1">
              <a:off x="4716016" y="5038148"/>
              <a:ext cx="1464090" cy="263060"/>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橢圓 13"/>
            <p:cNvSpPr/>
            <p:nvPr/>
          </p:nvSpPr>
          <p:spPr bwMode="auto">
            <a:xfrm>
              <a:off x="1608838" y="3717032"/>
              <a:ext cx="1008112" cy="63878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P1</a:t>
              </a:r>
              <a:endParaRPr lang="zh-TW" altLang="en-US" sz="2000" dirty="0">
                <a:latin typeface="+mn-lt"/>
              </a:endParaRPr>
            </a:p>
          </p:txBody>
        </p:sp>
        <p:sp>
          <p:nvSpPr>
            <p:cNvPr id="17" name="橢圓 16"/>
            <p:cNvSpPr/>
            <p:nvPr/>
          </p:nvSpPr>
          <p:spPr bwMode="auto">
            <a:xfrm>
              <a:off x="1608838" y="5027495"/>
              <a:ext cx="1008112" cy="63878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P2</a:t>
              </a:r>
              <a:endParaRPr lang="zh-TW" altLang="en-US" sz="2000" dirty="0">
                <a:latin typeface="+mn-lt"/>
              </a:endParaRPr>
            </a:p>
          </p:txBody>
        </p:sp>
        <p:sp>
          <p:nvSpPr>
            <p:cNvPr id="15" name="文字方塊 14"/>
            <p:cNvSpPr txBox="1"/>
            <p:nvPr/>
          </p:nvSpPr>
          <p:spPr>
            <a:xfrm>
              <a:off x="3275856" y="4509120"/>
              <a:ext cx="529312" cy="461665"/>
            </a:xfrm>
            <a:prstGeom prst="rect">
              <a:avLst/>
            </a:prstGeom>
            <a:noFill/>
          </p:spPr>
          <p:txBody>
            <a:bodyPr wrap="none" rtlCol="0">
              <a:spAutoFit/>
            </a:bodyPr>
            <a:lstStyle/>
            <a:p>
              <a:pPr marL="0"/>
              <a:r>
                <a:rPr lang="en-US" altLang="zh-TW" dirty="0">
                  <a:latin typeface="+mn-lt"/>
                </a:rPr>
                <a:t>OS</a:t>
              </a:r>
              <a:endParaRPr lang="zh-TW" altLang="en-US" dirty="0">
                <a:latin typeface="+mn-lt"/>
              </a:endParaRPr>
            </a:p>
          </p:txBody>
        </p:sp>
      </p:grpSp>
      <p:cxnSp>
        <p:nvCxnSpPr>
          <p:cNvPr id="19" name="直線單箭頭接點 18"/>
          <p:cNvCxnSpPr>
            <a:stCxn id="17" idx="7"/>
            <a:endCxn id="15" idx="1"/>
          </p:cNvCxnSpPr>
          <p:nvPr/>
        </p:nvCxnSpPr>
        <p:spPr bwMode="auto">
          <a:xfrm flipV="1">
            <a:off x="2469315" y="4739953"/>
            <a:ext cx="806541" cy="381089"/>
          </a:xfrm>
          <a:prstGeom prst="straightConnector1">
            <a:avLst/>
          </a:prstGeom>
          <a:solidFill>
            <a:schemeClr val="accent1"/>
          </a:solidFill>
          <a:ln w="9525" cap="flat" cmpd="sng" algn="ctr">
            <a:solidFill>
              <a:srgbClr val="FF0000"/>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矩形 21"/>
          <p:cNvSpPr/>
          <p:nvPr/>
        </p:nvSpPr>
        <p:spPr bwMode="auto">
          <a:xfrm>
            <a:off x="4139952" y="4122406"/>
            <a:ext cx="792088" cy="152623"/>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23" name="直線單箭頭接點 22"/>
          <p:cNvCxnSpPr>
            <a:endCxn id="22" idx="1"/>
          </p:cNvCxnSpPr>
          <p:nvPr/>
        </p:nvCxnSpPr>
        <p:spPr bwMode="auto">
          <a:xfrm flipV="1">
            <a:off x="3672733" y="4198718"/>
            <a:ext cx="467219" cy="412838"/>
          </a:xfrm>
          <a:prstGeom prst="straightConnector1">
            <a:avLst/>
          </a:prstGeom>
          <a:solidFill>
            <a:schemeClr val="accent1"/>
          </a:solidFill>
          <a:ln w="9525" cap="flat" cmpd="sng" algn="ctr">
            <a:solidFill>
              <a:srgbClr val="FF0000"/>
            </a:solidFill>
            <a:prstDash val="lg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直線單箭頭接點 27"/>
          <p:cNvCxnSpPr>
            <a:endCxn id="8" idx="1"/>
          </p:cNvCxnSpPr>
          <p:nvPr/>
        </p:nvCxnSpPr>
        <p:spPr bwMode="auto">
          <a:xfrm>
            <a:off x="4657104" y="4196699"/>
            <a:ext cx="1523002" cy="841449"/>
          </a:xfrm>
          <a:prstGeom prst="straightConnector1">
            <a:avLst/>
          </a:prstGeom>
          <a:solidFill>
            <a:schemeClr val="accent1"/>
          </a:solidFill>
          <a:ln w="9525" cap="flat" cmpd="sng" algn="ctr">
            <a:solidFill>
              <a:schemeClr val="tx1"/>
            </a:solidFill>
            <a:prstDash val="solid"/>
            <a:round/>
            <a:headEnd type="oval"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直線單箭頭接點 31"/>
          <p:cNvCxnSpPr>
            <a:stCxn id="14" idx="6"/>
            <a:endCxn id="22" idx="1"/>
          </p:cNvCxnSpPr>
          <p:nvPr/>
        </p:nvCxnSpPr>
        <p:spPr bwMode="auto">
          <a:xfrm>
            <a:off x="2616950" y="4036422"/>
            <a:ext cx="1523002" cy="16229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70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996">
                                            <p:txEl>
                                              <p:pRg st="2" end="2"/>
                                            </p:txEl>
                                          </p:spTgt>
                                        </p:tgtEl>
                                        <p:attrNameLst>
                                          <p:attrName>style.visibility</p:attrName>
                                        </p:attrNameLst>
                                      </p:cBhvr>
                                      <p:to>
                                        <p:strVal val="visible"/>
                                      </p:to>
                                    </p:set>
                                    <p:animEffect transition="in" filter="fade">
                                      <p:cBhvr>
                                        <p:cTn id="7" dur="500"/>
                                        <p:tgtEl>
                                          <p:spTgt spid="84996">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Virtual Memory (VM)</a:t>
            </a:r>
            <a:endParaRPr lang="zh-TW" altLang="en-US" dirty="0"/>
          </a:p>
        </p:txBody>
      </p:sp>
      <p:sp>
        <p:nvSpPr>
          <p:cNvPr id="3" name="內容版面配置區 2"/>
          <p:cNvSpPr>
            <a:spLocks noGrp="1"/>
          </p:cNvSpPr>
          <p:nvPr>
            <p:ph idx="1"/>
          </p:nvPr>
        </p:nvSpPr>
        <p:spPr/>
        <p:txBody>
          <a:bodyPr/>
          <a:lstStyle/>
          <a:p>
            <a:r>
              <a:rPr lang="en-US" altLang="zh-TW" dirty="0"/>
              <a:t>Provide </a:t>
            </a:r>
            <a:r>
              <a:rPr lang="en-US" altLang="zh-TW" u="wavyHeavy" dirty="0">
                <a:uFill>
                  <a:solidFill>
                    <a:srgbClr val="FF0000"/>
                  </a:solidFill>
                </a:uFill>
              </a:rPr>
              <a:t>each running program </a:t>
            </a:r>
            <a:r>
              <a:rPr lang="en-US" altLang="zh-TW" dirty="0"/>
              <a:t>an illusion of a large, </a:t>
            </a:r>
            <a:r>
              <a:rPr lang="en-US" altLang="zh-TW" u="sng" dirty="0"/>
              <a:t>private</a:t>
            </a:r>
            <a:r>
              <a:rPr lang="en-US" altLang="zh-TW" dirty="0"/>
              <a:t> </a:t>
            </a:r>
            <a:r>
              <a:rPr lang="en-US" altLang="zh-TW" dirty="0">
                <a:solidFill>
                  <a:srgbClr val="FF0000"/>
                </a:solidFill>
              </a:rPr>
              <a:t>main memory</a:t>
            </a:r>
            <a:r>
              <a:rPr lang="en-US" altLang="zh-TW" dirty="0"/>
              <a:t> that can be accessed at the speed of physical memory (</a:t>
            </a:r>
            <a:r>
              <a:rPr lang="en-US" altLang="zh-TW" dirty="0" err="1"/>
              <a:t>cache+DRAM</a:t>
            </a:r>
            <a:r>
              <a:rPr lang="en-US" altLang="zh-TW" dirty="0"/>
              <a:t>)</a:t>
            </a:r>
          </a:p>
          <a:p>
            <a:pPr lvl="1"/>
            <a:r>
              <a:rPr lang="en-US" altLang="zh-TW" dirty="0"/>
              <a:t>Each program has own address </a:t>
            </a:r>
            <a:br>
              <a:rPr lang="en-US" altLang="zh-TW" dirty="0"/>
            </a:br>
            <a:r>
              <a:rPr lang="en-US" altLang="zh-TW" dirty="0"/>
              <a:t>space (</a:t>
            </a:r>
            <a:r>
              <a:rPr lang="en-US" altLang="zh-TW" i="1" dirty="0"/>
              <a:t>virtual address space</a:t>
            </a:r>
            <a:r>
              <a:rPr lang="en-US" altLang="zh-TW" dirty="0"/>
              <a:t>)</a:t>
            </a:r>
            <a:br>
              <a:rPr lang="en-US" altLang="zh-TW" dirty="0"/>
            </a:br>
            <a:r>
              <a:rPr lang="en-US" altLang="zh-TW" dirty="0"/>
              <a:t>accessible to itself only</a:t>
            </a:r>
          </a:p>
          <a:p>
            <a:pPr lvl="1"/>
            <a:r>
              <a:rPr lang="en-US" altLang="zh-TW" dirty="0"/>
              <a:t>Physical memory may be much</a:t>
            </a:r>
            <a:br>
              <a:rPr lang="en-US" altLang="zh-TW" dirty="0"/>
            </a:br>
            <a:r>
              <a:rPr lang="en-US" altLang="zh-TW" dirty="0"/>
              <a:t>smaller</a:t>
            </a:r>
            <a:endParaRPr lang="zh-TW" altLang="en-US" dirty="0"/>
          </a:p>
        </p:txBody>
      </p:sp>
      <p:pic>
        <p:nvPicPr>
          <p:cNvPr id="20" name="Picture 8" descr="f02-13-P374493"/>
          <p:cNvPicPr>
            <a:picLocks noChangeAspect="1" noChangeArrowheads="1"/>
          </p:cNvPicPr>
          <p:nvPr/>
        </p:nvPicPr>
        <p:blipFill rotWithShape="1">
          <a:blip r:embed="rId2">
            <a:extLst>
              <a:ext uri="{28A0092B-C50C-407E-A947-70E740481C1C}">
                <a14:useLocalDpi xmlns:a14="http://schemas.microsoft.com/office/drawing/2010/main" val="0"/>
              </a:ext>
            </a:extLst>
          </a:blip>
          <a:srcRect l="16466"/>
          <a:stretch/>
        </p:blipFill>
        <p:spPr bwMode="auto">
          <a:xfrm>
            <a:off x="5317829" y="2647069"/>
            <a:ext cx="3574651" cy="339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爆炸 1 9"/>
          <p:cNvSpPr/>
          <p:nvPr/>
        </p:nvSpPr>
        <p:spPr bwMode="auto">
          <a:xfrm>
            <a:off x="6948264" y="1700808"/>
            <a:ext cx="1944216" cy="1080120"/>
          </a:xfrm>
          <a:prstGeom prst="irregularSeal1">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solidFill>
                  <a:srgbClr val="FF0000"/>
                </a:solidFill>
                <a:latin typeface="+mn-lt"/>
              </a:rPr>
              <a:t>Virtual</a:t>
            </a:r>
            <a:endParaRPr lang="zh-TW" altLang="en-US" i="1" dirty="0">
              <a:solidFill>
                <a:srgbClr val="FF0000"/>
              </a:solidFill>
              <a:latin typeface="+mn-lt"/>
            </a:endParaRPr>
          </a:p>
        </p:txBody>
      </p:sp>
      <p:sp>
        <p:nvSpPr>
          <p:cNvPr id="11" name="橢圓 10"/>
          <p:cNvSpPr/>
          <p:nvPr/>
        </p:nvSpPr>
        <p:spPr bwMode="auto">
          <a:xfrm>
            <a:off x="5652120" y="1124744"/>
            <a:ext cx="1152128"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41185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p:cNvSpPr>
            <a:spLocks noGrp="1" noChangeArrowheads="1"/>
          </p:cNvSpPr>
          <p:nvPr>
            <p:ph type="title"/>
          </p:nvPr>
        </p:nvSpPr>
        <p:spPr/>
        <p:txBody>
          <a:bodyPr/>
          <a:lstStyle/>
          <a:p>
            <a:r>
              <a:rPr lang="en-US" altLang="zh-TW" dirty="0"/>
              <a:t>Memory Protection with Virtual Memory</a:t>
            </a:r>
            <a:endParaRPr lang="en-AU" altLang="zh-TW" dirty="0"/>
          </a:p>
        </p:txBody>
      </p:sp>
      <p:sp>
        <p:nvSpPr>
          <p:cNvPr id="84996" name="Rectangle 5"/>
          <p:cNvSpPr>
            <a:spLocks noGrp="1" noChangeArrowheads="1"/>
          </p:cNvSpPr>
          <p:nvPr>
            <p:ph type="body" idx="1"/>
          </p:nvPr>
        </p:nvSpPr>
        <p:spPr/>
        <p:txBody>
          <a:bodyPr/>
          <a:lstStyle/>
          <a:p>
            <a:r>
              <a:rPr lang="en-US" altLang="zh-TW" dirty="0"/>
              <a:t>Protection problem with TLB:</a:t>
            </a:r>
          </a:p>
          <a:p>
            <a:pPr lvl="1"/>
            <a:r>
              <a:rPr lang="en-US" altLang="zh-TW" dirty="0"/>
              <a:t>On </a:t>
            </a:r>
            <a:r>
              <a:rPr lang="en-US" altLang="zh-TW" i="1" dirty="0"/>
              <a:t>context switch </a:t>
            </a:r>
            <a:r>
              <a:rPr lang="en-US" altLang="zh-TW" dirty="0"/>
              <a:t>from P1 to P2, TLB may leave behind PTEs of P1 for P2 to access </a:t>
            </a:r>
            <a:r>
              <a:rPr lang="en-US" altLang="zh-TW" dirty="0">
                <a:sym typeface="Wingdings" panose="05000000000000000000" pitchFamily="2" charset="2"/>
              </a:rPr>
              <a:t> </a:t>
            </a:r>
            <a:r>
              <a:rPr lang="en-US" altLang="zh-TW" dirty="0"/>
              <a:t>compromising </a:t>
            </a:r>
            <a:r>
              <a:rPr lang="en-US" altLang="zh-TW" dirty="0">
                <a:sym typeface="Wingdings" panose="05000000000000000000" pitchFamily="2" charset="2"/>
              </a:rPr>
              <a:t>protection</a:t>
            </a:r>
          </a:p>
          <a:p>
            <a:pPr lvl="2"/>
            <a:r>
              <a:rPr lang="en-US" altLang="zh-TW" dirty="0">
                <a:sym typeface="Wingdings" panose="05000000000000000000" pitchFamily="2" charset="2"/>
              </a:rPr>
              <a:t>Clear TLB on context switch</a:t>
            </a:r>
          </a:p>
          <a:p>
            <a:pPr lvl="2"/>
            <a:r>
              <a:rPr lang="en-US" altLang="zh-TW" dirty="0"/>
              <a:t>Add </a:t>
            </a:r>
            <a:r>
              <a:rPr lang="en-US" altLang="zh-TW" i="1" dirty="0"/>
              <a:t>process identifier </a:t>
            </a:r>
            <a:r>
              <a:rPr lang="en-US" altLang="zh-TW" dirty="0"/>
              <a:t>(PID) tag field of TLB, and TLB hit needs to match both page number and PID</a:t>
            </a:r>
            <a:endParaRPr lang="en-US" altLang="zh-TW" dirty="0">
              <a:sym typeface="Wingdings" panose="05000000000000000000" pitchFamily="2" charset="2"/>
            </a:endParaRP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345907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4"/>
          <p:cNvSpPr>
            <a:spLocks noGrp="1" noChangeArrowheads="1"/>
          </p:cNvSpPr>
          <p:nvPr>
            <p:ph type="title"/>
          </p:nvPr>
        </p:nvSpPr>
        <p:spPr/>
        <p:txBody>
          <a:bodyPr/>
          <a:lstStyle/>
          <a:p>
            <a:r>
              <a:rPr lang="en-US" altLang="en-US"/>
              <a:t>Summary: Memory Protection</a:t>
            </a:r>
            <a:endParaRPr lang="en-AU" altLang="en-US" dirty="0"/>
          </a:p>
        </p:txBody>
      </p:sp>
      <p:sp>
        <p:nvSpPr>
          <p:cNvPr id="158724" name="Rectangle 5"/>
          <p:cNvSpPr>
            <a:spLocks noGrp="1" noChangeArrowheads="1"/>
          </p:cNvSpPr>
          <p:nvPr>
            <p:ph type="body" idx="1"/>
          </p:nvPr>
        </p:nvSpPr>
        <p:spPr/>
        <p:txBody>
          <a:bodyPr/>
          <a:lstStyle/>
          <a:p>
            <a:r>
              <a:rPr lang="en-US" altLang="en-US"/>
              <a:t>Different tasks can share parts of their virtual address spaces</a:t>
            </a:r>
          </a:p>
          <a:p>
            <a:pPr lvl="1"/>
            <a:r>
              <a:rPr lang="en-US" altLang="en-US"/>
              <a:t>But need to protect against errant access</a:t>
            </a:r>
          </a:p>
          <a:p>
            <a:pPr lvl="1"/>
            <a:r>
              <a:rPr lang="en-US" altLang="en-US"/>
              <a:t>Requires OS assistance</a:t>
            </a:r>
          </a:p>
          <a:p>
            <a:r>
              <a:rPr lang="en-US" altLang="en-US"/>
              <a:t>Hardware support for OS protection</a:t>
            </a:r>
          </a:p>
          <a:p>
            <a:pPr lvl="1"/>
            <a:r>
              <a:rPr lang="en-US" altLang="en-US"/>
              <a:t>Privileged supervisor mode (aka kernel mode)</a:t>
            </a:r>
          </a:p>
          <a:p>
            <a:pPr lvl="1"/>
            <a:r>
              <a:rPr lang="en-US" altLang="en-US"/>
              <a:t>Privileged instructions</a:t>
            </a:r>
          </a:p>
          <a:p>
            <a:pPr lvl="1"/>
            <a:r>
              <a:rPr lang="en-US" altLang="en-US"/>
              <a:t>Page tables and other state information only accessible in supervisor mode</a:t>
            </a:r>
          </a:p>
          <a:p>
            <a:pPr lvl="1"/>
            <a:r>
              <a:rPr lang="en-US" altLang="en-US"/>
              <a:t>System call exception (e.g., ecall in RISC-V)</a:t>
            </a:r>
            <a:endParaRPr lang="en-AU" altLang="en-US"/>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Tree>
    <p:extLst>
      <p:ext uri="{BB962C8B-B14F-4D97-AF65-F5344CB8AC3E}">
        <p14:creationId xmlns:p14="http://schemas.microsoft.com/office/powerpoint/2010/main" val="1754235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t>Memory technologies</a:t>
            </a:r>
            <a:r>
              <a:rPr lang="zh-TW" altLang="en-US" dirty="0"/>
              <a:t> </a:t>
            </a:r>
            <a:r>
              <a:rPr lang="en-US" altLang="zh-TW" dirty="0"/>
              <a:t>(Sec. 5.2,</a:t>
            </a:r>
            <a:r>
              <a:rPr lang="zh-TW" altLang="en-US" dirty="0"/>
              <a:t> </a:t>
            </a:r>
            <a:r>
              <a:rPr lang="en-US" altLang="zh-TW" dirty="0"/>
              <a:t>5.5)</a:t>
            </a:r>
          </a:p>
          <a:p>
            <a:r>
              <a:rPr lang="en-US" altLang="zh-TW" dirty="0"/>
              <a:t>Caches (Sec. 5.3, 5.4, 5.9)</a:t>
            </a:r>
          </a:p>
          <a:p>
            <a:r>
              <a:rPr lang="en-US" altLang="zh-TW" dirty="0"/>
              <a:t>Virtual memory (Sec. 5.7)</a:t>
            </a:r>
          </a:p>
          <a:p>
            <a:r>
              <a:rPr lang="en-US" altLang="zh-TW" dirty="0">
                <a:solidFill>
                  <a:srgbClr val="FF0000"/>
                </a:solidFill>
              </a:rPr>
              <a:t>Framework for memory hierarchy (Sec. 5.8)</a:t>
            </a:r>
          </a:p>
          <a:p>
            <a:r>
              <a:rPr lang="en-US" altLang="zh-TW" dirty="0"/>
              <a:t>Virtual machines (Sec. 5.6)</a:t>
            </a:r>
          </a:p>
          <a:p>
            <a:r>
              <a:rPr lang="en-US" altLang="zh-TW" dirty="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31</a:t>
            </a:fld>
            <a:endParaRPr lang="zh-TW" altLang="zh-TW"/>
          </a:p>
        </p:txBody>
      </p:sp>
    </p:spTree>
    <p:extLst>
      <p:ext uri="{BB962C8B-B14F-4D97-AF65-F5344CB8AC3E}">
        <p14:creationId xmlns:p14="http://schemas.microsoft.com/office/powerpoint/2010/main" val="2641457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5"/>
          <p:cNvSpPr>
            <a:spLocks noGrp="1" noChangeArrowheads="1"/>
          </p:cNvSpPr>
          <p:nvPr>
            <p:ph type="title"/>
          </p:nvPr>
        </p:nvSpPr>
        <p:spPr/>
        <p:txBody>
          <a:bodyPr/>
          <a:lstStyle/>
          <a:p>
            <a:r>
              <a:rPr lang="en-US" altLang="zh-TW"/>
              <a:t>Framework for Memory Hierarchy</a:t>
            </a:r>
            <a:endParaRPr lang="en-AU" altLang="zh-TW" dirty="0"/>
          </a:p>
        </p:txBody>
      </p:sp>
      <p:sp>
        <p:nvSpPr>
          <p:cNvPr id="86020" name="Rectangle 6"/>
          <p:cNvSpPr>
            <a:spLocks noGrp="1" noChangeArrowheads="1"/>
          </p:cNvSpPr>
          <p:nvPr>
            <p:ph type="body" idx="1"/>
          </p:nvPr>
        </p:nvSpPr>
        <p:spPr/>
        <p:txBody>
          <a:bodyPr/>
          <a:lstStyle/>
          <a:p>
            <a:r>
              <a:rPr lang="en-US" altLang="zh-TW" dirty="0"/>
              <a:t>Common principles apply at all levels of the memory hierarchy</a:t>
            </a:r>
          </a:p>
          <a:p>
            <a:pPr lvl="1"/>
            <a:r>
              <a:rPr lang="en-US" altLang="zh-TW" dirty="0"/>
              <a:t>Based on notions of caching</a:t>
            </a:r>
          </a:p>
          <a:p>
            <a:r>
              <a:rPr lang="en-US" altLang="zh-TW" dirty="0"/>
              <a:t>At each level in the hierarchy, 4 questions to ask</a:t>
            </a:r>
          </a:p>
          <a:p>
            <a:pPr lvl="1"/>
            <a:r>
              <a:rPr lang="en-US" altLang="zh-TW" dirty="0"/>
              <a:t>Q1: Block placement</a:t>
            </a:r>
          </a:p>
          <a:p>
            <a:pPr lvl="2"/>
            <a:r>
              <a:rPr lang="en-US" altLang="zh-TW" dirty="0"/>
              <a:t>Where can a block be placed in the upper level?</a:t>
            </a:r>
          </a:p>
          <a:p>
            <a:pPr lvl="1"/>
            <a:r>
              <a:rPr lang="en-US" altLang="zh-TW" dirty="0"/>
              <a:t>Q2: Finding a block</a:t>
            </a:r>
          </a:p>
          <a:p>
            <a:pPr lvl="2"/>
            <a:r>
              <a:rPr lang="en-US" altLang="zh-TW" dirty="0"/>
              <a:t>How is a block found if it is in the upper level?</a:t>
            </a:r>
          </a:p>
          <a:p>
            <a:pPr lvl="1"/>
            <a:r>
              <a:rPr lang="en-US" altLang="zh-TW" dirty="0"/>
              <a:t>Q3: Replacement on a miss</a:t>
            </a:r>
          </a:p>
          <a:p>
            <a:pPr lvl="2"/>
            <a:r>
              <a:rPr lang="en-US" altLang="zh-TW" dirty="0"/>
              <a:t>Which block should be replaced on a miss?</a:t>
            </a:r>
          </a:p>
          <a:p>
            <a:pPr lvl="1"/>
            <a:r>
              <a:rPr lang="en-US" altLang="zh-TW" dirty="0"/>
              <a:t>Q4: Write policy</a:t>
            </a:r>
            <a:endParaRPr lang="en-AU" altLang="zh-TW" dirty="0"/>
          </a:p>
          <a:p>
            <a:pPr lvl="2"/>
            <a:r>
              <a:rPr lang="en-US" altLang="zh-TW" dirty="0"/>
              <a:t>What happens on a write?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2193590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a:spLocks noGrp="1" noChangeArrowheads="1"/>
          </p:cNvSpPr>
          <p:nvPr>
            <p:ph type="title"/>
          </p:nvPr>
        </p:nvSpPr>
        <p:spPr/>
        <p:txBody>
          <a:bodyPr/>
          <a:lstStyle/>
          <a:p>
            <a:pPr eaLnBrk="1" hangingPunct="1"/>
            <a:r>
              <a:rPr lang="en-US" altLang="zh-TW"/>
              <a:t>Block Placement</a:t>
            </a:r>
            <a:endParaRPr lang="en-AU" altLang="zh-TW">
              <a:ea typeface="新細明體" panose="02020500000000000000" pitchFamily="18" charset="-120"/>
            </a:endParaRPr>
          </a:p>
        </p:txBody>
      </p:sp>
      <p:sp>
        <p:nvSpPr>
          <p:cNvPr id="87044" name="Rectangle 5"/>
          <p:cNvSpPr>
            <a:spLocks noGrp="1" noChangeArrowheads="1"/>
          </p:cNvSpPr>
          <p:nvPr>
            <p:ph type="body" idx="1"/>
          </p:nvPr>
        </p:nvSpPr>
        <p:spPr/>
        <p:txBody>
          <a:bodyPr/>
          <a:lstStyle/>
          <a:p>
            <a:pPr eaLnBrk="1" hangingPunct="1"/>
            <a:r>
              <a:rPr lang="en-US" altLang="zh-TW" dirty="0"/>
              <a:t>Determined by associativity</a:t>
            </a:r>
          </a:p>
          <a:p>
            <a:pPr lvl="1" eaLnBrk="1" hangingPunct="1"/>
            <a:r>
              <a:rPr lang="en-US" altLang="zh-TW" dirty="0"/>
              <a:t>Direct mapped (1-way associative)</a:t>
            </a:r>
          </a:p>
          <a:p>
            <a:pPr lvl="2" eaLnBrk="1" hangingPunct="1"/>
            <a:r>
              <a:rPr lang="en-US" altLang="zh-TW" dirty="0"/>
              <a:t>One choice for placement</a:t>
            </a:r>
          </a:p>
          <a:p>
            <a:pPr lvl="1" eaLnBrk="1" hangingPunct="1"/>
            <a:r>
              <a:rPr lang="en-US" altLang="zh-TW" dirty="0"/>
              <a:t>n-way set associative</a:t>
            </a:r>
          </a:p>
          <a:p>
            <a:pPr lvl="2" eaLnBrk="1" hangingPunct="1"/>
            <a:r>
              <a:rPr lang="en-US" altLang="zh-TW" dirty="0"/>
              <a:t>n choices within a set</a:t>
            </a:r>
          </a:p>
          <a:p>
            <a:pPr lvl="1" eaLnBrk="1" hangingPunct="1"/>
            <a:r>
              <a:rPr lang="en-US" altLang="zh-TW" dirty="0"/>
              <a:t>Fully associative</a:t>
            </a:r>
          </a:p>
          <a:p>
            <a:pPr lvl="2" eaLnBrk="1" hangingPunct="1"/>
            <a:r>
              <a:rPr lang="en-US" altLang="zh-TW" dirty="0"/>
              <a:t>Any location</a:t>
            </a:r>
          </a:p>
          <a:p>
            <a:pPr eaLnBrk="1" hangingPunct="1"/>
            <a:r>
              <a:rPr lang="en-US" altLang="zh-TW" dirty="0"/>
              <a:t>Higher associativity reduces miss rate (conflict miss)</a:t>
            </a:r>
          </a:p>
          <a:p>
            <a:pPr lvl="1" eaLnBrk="1" hangingPunct="1"/>
            <a:r>
              <a:rPr lang="en-US" altLang="zh-TW" dirty="0"/>
              <a:t>But, increases complexity, cost, and access time</a:t>
            </a:r>
            <a:endParaRPr lang="en-AU" altLang="zh-TW" dirty="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spTree>
    <p:extLst>
      <p:ext uri="{BB962C8B-B14F-4D97-AF65-F5344CB8AC3E}">
        <p14:creationId xmlns:p14="http://schemas.microsoft.com/office/powerpoint/2010/main" val="3809034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0"/>
          <p:cNvSpPr>
            <a:spLocks noGrp="1" noChangeArrowheads="1"/>
          </p:cNvSpPr>
          <p:nvPr>
            <p:ph type="body"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Hardware caches</a:t>
            </a:r>
          </a:p>
          <a:p>
            <a:pPr lvl="1"/>
            <a:r>
              <a:rPr lang="en-US" altLang="zh-TW" dirty="0"/>
              <a:t>Reduce comparisons to reduce cost</a:t>
            </a:r>
          </a:p>
          <a:p>
            <a:r>
              <a:rPr lang="en-US" altLang="zh-TW" dirty="0"/>
              <a:t>Virtual memory</a:t>
            </a:r>
          </a:p>
          <a:p>
            <a:pPr lvl="1"/>
            <a:r>
              <a:rPr lang="en-US" altLang="zh-TW" dirty="0"/>
              <a:t>Full table lookup (page table) for full associativity</a:t>
            </a:r>
          </a:p>
          <a:p>
            <a:pPr lvl="1"/>
            <a:r>
              <a:rPr lang="en-US" altLang="zh-TW" dirty="0"/>
              <a:t>Benefit in reduced miss rate</a:t>
            </a:r>
            <a:endParaRPr lang="en-AU" altLang="zh-TW" dirty="0"/>
          </a:p>
        </p:txBody>
      </p:sp>
      <p:sp>
        <p:nvSpPr>
          <p:cNvPr id="88067" name="Rectangle 29"/>
          <p:cNvSpPr>
            <a:spLocks noGrp="1" noChangeArrowheads="1"/>
          </p:cNvSpPr>
          <p:nvPr>
            <p:ph type="title"/>
          </p:nvPr>
        </p:nvSpPr>
        <p:spPr/>
        <p:txBody>
          <a:bodyPr/>
          <a:lstStyle/>
          <a:p>
            <a:r>
              <a:rPr lang="en-US" altLang="zh-TW"/>
              <a:t>Finding a Block</a:t>
            </a:r>
            <a:endParaRPr lang="en-AU" altLang="zh-TW"/>
          </a:p>
        </p:txBody>
      </p:sp>
      <p:graphicFrame>
        <p:nvGraphicFramePr>
          <p:cNvPr id="355332" name="Group 4"/>
          <p:cNvGraphicFramePr>
            <a:graphicFrameLocks noGrp="1"/>
          </p:cNvGraphicFramePr>
          <p:nvPr>
            <p:extLst>
              <p:ext uri="{D42A27DB-BD31-4B8C-83A1-F6EECF244321}">
                <p14:modId xmlns:p14="http://schemas.microsoft.com/office/powerpoint/2010/main" val="2880678782"/>
              </p:ext>
            </p:extLst>
          </p:nvPr>
        </p:nvGraphicFramePr>
        <p:xfrm>
          <a:off x="611311" y="1209288"/>
          <a:ext cx="8209161" cy="2651760"/>
        </p:xfrm>
        <a:graphic>
          <a:graphicData uri="http://schemas.openxmlformats.org/drawingml/2006/table">
            <a:tbl>
              <a:tblPr/>
              <a:tblGrid>
                <a:gridCol w="2736961">
                  <a:extLst>
                    <a:ext uri="{9D8B030D-6E8A-4147-A177-3AD203B41FA5}">
                      <a16:colId xmlns:a16="http://schemas.microsoft.com/office/drawing/2014/main" val="20000"/>
                    </a:ext>
                  </a:extLst>
                </a:gridCol>
                <a:gridCol w="3095455">
                  <a:extLst>
                    <a:ext uri="{9D8B030D-6E8A-4147-A177-3AD203B41FA5}">
                      <a16:colId xmlns:a16="http://schemas.microsoft.com/office/drawing/2014/main" val="20001"/>
                    </a:ext>
                  </a:extLst>
                </a:gridCol>
                <a:gridCol w="2376745">
                  <a:extLst>
                    <a:ext uri="{9D8B030D-6E8A-4147-A177-3AD203B41FA5}">
                      <a16:colId xmlns:a16="http://schemas.microsoft.com/office/drawing/2014/main" val="20002"/>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Associativity</a:t>
                      </a:r>
                      <a:endParaRPr kumimoji="0" lang="en-AU"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Location method</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Tag comparisons</a:t>
                      </a:r>
                      <a:endParaRPr kumimoji="0" lang="en-AU"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Direct mapped</a:t>
                      </a:r>
                      <a:endParaRPr kumimoji="0" lang="en-AU"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Index</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1</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mn-lt"/>
                        </a:rPr>
                        <a:t>n-way set associative</a:t>
                      </a:r>
                      <a:endParaRPr kumimoji="0" lang="en-AU"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Set index, then search entries within the set</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n</a:t>
                      </a:r>
                      <a:endParaRPr kumimoji="0" lang="en-AU" sz="2400" b="0" i="0" u="none" strike="noStrike" cap="none" normalizeH="0" baseline="0" dirty="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Fully associative</a:t>
                      </a:r>
                      <a:endParaRPr kumimoji="0" lang="en-AU" sz="2400" b="0" i="0" u="none" strike="noStrike" cap="none" normalizeH="0" baseline="0" dirty="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Search all entries</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#entries</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Full lookup table</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mn-lt"/>
                        </a:rPr>
                        <a:t>0</a:t>
                      </a:r>
                      <a:endParaRPr kumimoji="0" lang="en-AU"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34</a:t>
            </a:fld>
            <a:endParaRPr lang="zh-TW" altLang="zh-TW"/>
          </a:p>
        </p:txBody>
      </p:sp>
    </p:spTree>
    <p:extLst>
      <p:ext uri="{BB962C8B-B14F-4D97-AF65-F5344CB8AC3E}">
        <p14:creationId xmlns:p14="http://schemas.microsoft.com/office/powerpoint/2010/main" val="572669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p:cNvSpPr>
            <a:spLocks noGrp="1" noChangeArrowheads="1"/>
          </p:cNvSpPr>
          <p:nvPr>
            <p:ph type="title"/>
          </p:nvPr>
        </p:nvSpPr>
        <p:spPr/>
        <p:txBody>
          <a:bodyPr/>
          <a:lstStyle/>
          <a:p>
            <a:r>
              <a:rPr lang="en-US" altLang="zh-TW"/>
              <a:t>Replacement</a:t>
            </a:r>
            <a:endParaRPr lang="en-AU" altLang="zh-TW"/>
          </a:p>
        </p:txBody>
      </p:sp>
      <p:sp>
        <p:nvSpPr>
          <p:cNvPr id="89092" name="Rectangle 5"/>
          <p:cNvSpPr>
            <a:spLocks noGrp="1" noChangeArrowheads="1"/>
          </p:cNvSpPr>
          <p:nvPr>
            <p:ph type="body" idx="1"/>
          </p:nvPr>
        </p:nvSpPr>
        <p:spPr/>
        <p:txBody>
          <a:bodyPr/>
          <a:lstStyle/>
          <a:p>
            <a:r>
              <a:rPr lang="en-US" altLang="zh-TW" dirty="0"/>
              <a:t>Choice of entry to replace on a miss</a:t>
            </a:r>
          </a:p>
          <a:p>
            <a:pPr lvl="1"/>
            <a:r>
              <a:rPr lang="en-US" altLang="zh-TW" dirty="0"/>
              <a:t>Least recently used (LRU)</a:t>
            </a:r>
          </a:p>
          <a:p>
            <a:pPr lvl="2"/>
            <a:r>
              <a:rPr lang="en-US" altLang="zh-TW" dirty="0"/>
              <a:t>Complex and costly hardware for high associativity</a:t>
            </a:r>
          </a:p>
          <a:p>
            <a:pPr lvl="1"/>
            <a:r>
              <a:rPr lang="en-US" altLang="zh-TW" dirty="0"/>
              <a:t>Random</a:t>
            </a:r>
          </a:p>
          <a:p>
            <a:pPr lvl="2"/>
            <a:r>
              <a:rPr lang="en-US" altLang="zh-TW" dirty="0"/>
              <a:t>Close to LRU, easier to implement</a:t>
            </a:r>
          </a:p>
          <a:p>
            <a:pPr lvl="1"/>
            <a:r>
              <a:rPr lang="en-US" altLang="zh-TW" dirty="0"/>
              <a:t>LRU approximation with hardware support</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35</a:t>
            </a:fld>
            <a:endParaRPr lang="zh-TW" altLang="zh-TW"/>
          </a:p>
        </p:txBody>
      </p:sp>
    </p:spTree>
    <p:extLst>
      <p:ext uri="{BB962C8B-B14F-4D97-AF65-F5344CB8AC3E}">
        <p14:creationId xmlns:p14="http://schemas.microsoft.com/office/powerpoint/2010/main" val="1256444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4"/>
          <p:cNvSpPr>
            <a:spLocks noGrp="1" noChangeArrowheads="1"/>
          </p:cNvSpPr>
          <p:nvPr>
            <p:ph type="title"/>
          </p:nvPr>
        </p:nvSpPr>
        <p:spPr/>
        <p:txBody>
          <a:bodyPr/>
          <a:lstStyle/>
          <a:p>
            <a:r>
              <a:rPr lang="en-US" altLang="zh-TW"/>
              <a:t>Write Policy</a:t>
            </a:r>
            <a:endParaRPr lang="en-AU" altLang="zh-TW"/>
          </a:p>
        </p:txBody>
      </p:sp>
      <p:sp>
        <p:nvSpPr>
          <p:cNvPr id="90116" name="Rectangle 5"/>
          <p:cNvSpPr>
            <a:spLocks noGrp="1" noChangeArrowheads="1"/>
          </p:cNvSpPr>
          <p:nvPr>
            <p:ph type="body" idx="1"/>
          </p:nvPr>
        </p:nvSpPr>
        <p:spPr/>
        <p:txBody>
          <a:bodyPr/>
          <a:lstStyle/>
          <a:p>
            <a:r>
              <a:rPr lang="en-US" altLang="zh-TW" dirty="0"/>
              <a:t>Write-through</a:t>
            </a:r>
          </a:p>
          <a:p>
            <a:pPr lvl="1"/>
            <a:r>
              <a:rPr lang="en-US" altLang="zh-TW" dirty="0"/>
              <a:t>Update both upper and lower levels</a:t>
            </a:r>
          </a:p>
          <a:p>
            <a:pPr lvl="1"/>
            <a:r>
              <a:rPr lang="en-US" altLang="zh-TW" dirty="0"/>
              <a:t>Simplifies replacement, but may require write buffer</a:t>
            </a:r>
          </a:p>
          <a:p>
            <a:r>
              <a:rPr lang="en-US" altLang="zh-TW" dirty="0"/>
              <a:t>Write-back</a:t>
            </a:r>
          </a:p>
          <a:p>
            <a:pPr lvl="1"/>
            <a:r>
              <a:rPr lang="en-US" altLang="zh-TW" dirty="0"/>
              <a:t>Update upper level only</a:t>
            </a:r>
          </a:p>
          <a:p>
            <a:pPr lvl="1"/>
            <a:r>
              <a:rPr lang="en-US" altLang="zh-TW" dirty="0"/>
              <a:t>Update lower level when block is replaced</a:t>
            </a:r>
          </a:p>
          <a:p>
            <a:pPr lvl="1"/>
            <a:r>
              <a:rPr lang="en-US" altLang="zh-TW" dirty="0"/>
              <a:t>Need to keep more state and extra overhead on replace</a:t>
            </a:r>
          </a:p>
          <a:p>
            <a:r>
              <a:rPr lang="en-US" altLang="zh-TW" dirty="0"/>
              <a:t>Write allocate and no allocate</a:t>
            </a:r>
            <a:r>
              <a:rPr lang="zh-TW" altLang="en-US" dirty="0"/>
              <a:t> </a:t>
            </a:r>
            <a:r>
              <a:rPr lang="en-US" altLang="zh-TW" dirty="0"/>
              <a:t>on write miss</a:t>
            </a:r>
          </a:p>
          <a:p>
            <a:r>
              <a:rPr lang="en-US" altLang="zh-TW" dirty="0"/>
              <a:t>Virtual memory</a:t>
            </a:r>
          </a:p>
          <a:p>
            <a:pPr lvl="1"/>
            <a:r>
              <a:rPr lang="en-US" altLang="zh-TW" dirty="0"/>
              <a:t>Only write-back is feasible, given disk write latency </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36</a:t>
            </a:fld>
            <a:endParaRPr lang="zh-TW" altLang="zh-TW"/>
          </a:p>
        </p:txBody>
      </p:sp>
    </p:spTree>
    <p:extLst>
      <p:ext uri="{BB962C8B-B14F-4D97-AF65-F5344CB8AC3E}">
        <p14:creationId xmlns:p14="http://schemas.microsoft.com/office/powerpoint/2010/main" val="1563493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t>Memory technologies</a:t>
            </a:r>
            <a:r>
              <a:rPr lang="zh-TW" altLang="en-US" dirty="0"/>
              <a:t> </a:t>
            </a:r>
            <a:r>
              <a:rPr lang="en-US" altLang="zh-TW" dirty="0"/>
              <a:t>(Sec. 5.2,</a:t>
            </a:r>
            <a:r>
              <a:rPr lang="zh-TW" altLang="en-US" dirty="0"/>
              <a:t> </a:t>
            </a:r>
            <a:r>
              <a:rPr lang="en-US" altLang="zh-TW" dirty="0"/>
              <a:t>5.5)</a:t>
            </a:r>
          </a:p>
          <a:p>
            <a:r>
              <a:rPr lang="en-US" altLang="zh-TW" dirty="0"/>
              <a:t>Caches (Sec. 5.3, 5.4, 5.9)</a:t>
            </a:r>
          </a:p>
          <a:p>
            <a:r>
              <a:rPr lang="en-US" altLang="zh-TW" dirty="0"/>
              <a:t>Virtual memory (Sec. 5.7)</a:t>
            </a:r>
          </a:p>
          <a:p>
            <a:r>
              <a:rPr lang="en-US" altLang="zh-TW" dirty="0"/>
              <a:t>Framework for memory hierarchy (Sec. 5.8)</a:t>
            </a:r>
          </a:p>
          <a:p>
            <a:r>
              <a:rPr lang="en-US" altLang="zh-TW" dirty="0">
                <a:solidFill>
                  <a:srgbClr val="FF0000"/>
                </a:solidFill>
              </a:rPr>
              <a:t>Virtual machines (Sec. 5.6)</a:t>
            </a:r>
          </a:p>
          <a:p>
            <a:r>
              <a:rPr lang="en-US" altLang="zh-TW" dirty="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37</a:t>
            </a:fld>
            <a:endParaRPr lang="zh-TW" altLang="zh-TW"/>
          </a:p>
        </p:txBody>
      </p:sp>
    </p:spTree>
    <p:extLst>
      <p:ext uri="{BB962C8B-B14F-4D97-AF65-F5344CB8AC3E}">
        <p14:creationId xmlns:p14="http://schemas.microsoft.com/office/powerpoint/2010/main" val="3060361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Protection by Virtual Memory</a:t>
            </a:r>
            <a:endParaRPr lang="zh-TW" altLang="en-US" dirty="0"/>
          </a:p>
        </p:txBody>
      </p:sp>
      <p:sp>
        <p:nvSpPr>
          <p:cNvPr id="3" name="內容版面配置區 2"/>
          <p:cNvSpPr>
            <a:spLocks noGrp="1"/>
          </p:cNvSpPr>
          <p:nvPr>
            <p:ph idx="1"/>
          </p:nvPr>
        </p:nvSpPr>
        <p:spPr/>
        <p:txBody>
          <a:bodyPr/>
          <a:lstStyle/>
          <a:p>
            <a:r>
              <a:rPr lang="en-US" altLang="zh-TW" dirty="0"/>
              <a:t>Virtual memory provides protection among processes</a:t>
            </a:r>
          </a:p>
          <a:p>
            <a:pPr lvl="1"/>
            <a:r>
              <a:rPr lang="en-US" altLang="zh-TW" dirty="0"/>
              <a:t>By supporting a separate address space to each process</a:t>
            </a:r>
          </a:p>
          <a:p>
            <a:pPr lvl="1"/>
            <a:r>
              <a:rPr lang="en-US" altLang="zh-TW" dirty="0"/>
              <a:t>Accomplished by OS and CPU hardware, e.g., page fault handling, TLB, etc.</a:t>
            </a:r>
          </a:p>
          <a:p>
            <a:pPr lvl="1"/>
            <a:r>
              <a:rPr lang="en-US" altLang="zh-TW" dirty="0"/>
              <a:t>So, OS must be able to do something that normal user processes cannot do, e.g., run privileged instructions</a:t>
            </a:r>
          </a:p>
          <a:p>
            <a:r>
              <a:rPr lang="en-US" altLang="zh-TW" dirty="0"/>
              <a:t>Nevertheless, in virtual memory, multiple processes are still managed by a single OS</a:t>
            </a:r>
          </a:p>
          <a:p>
            <a:r>
              <a:rPr lang="en-US" altLang="zh-TW" dirty="0"/>
              <a:t>Stronger protection can be provided if users have the entire computer to themselves, including a copy of OS</a:t>
            </a:r>
          </a:p>
          <a:p>
            <a:r>
              <a:rPr lang="en-US" altLang="zh-TW" dirty="0"/>
              <a:t>A single computer hardware can provide such an </a:t>
            </a:r>
            <a:r>
              <a:rPr lang="en-US" altLang="zh-TW" dirty="0">
                <a:solidFill>
                  <a:srgbClr val="FF0000"/>
                </a:solidFill>
              </a:rPr>
              <a:t>illusion</a:t>
            </a:r>
            <a:r>
              <a:rPr lang="en-US" altLang="zh-TW" dirty="0"/>
              <a:t> through a technique called </a:t>
            </a:r>
            <a:r>
              <a:rPr lang="en-US" altLang="zh-TW" i="1" dirty="0">
                <a:solidFill>
                  <a:srgbClr val="FF0000"/>
                </a:solidFill>
              </a:rPr>
              <a:t>virtual machines</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38</a:t>
            </a:fld>
            <a:endParaRPr lang="zh-TW" altLang="zh-TW"/>
          </a:p>
        </p:txBody>
      </p:sp>
    </p:spTree>
    <p:extLst>
      <p:ext uri="{BB962C8B-B14F-4D97-AF65-F5344CB8AC3E}">
        <p14:creationId xmlns:p14="http://schemas.microsoft.com/office/powerpoint/2010/main" val="41362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Virtual Memory (VM)</a:t>
            </a:r>
            <a:endParaRPr lang="zh-TW" altLang="en-US" dirty="0"/>
          </a:p>
        </p:txBody>
      </p:sp>
      <p:sp>
        <p:nvSpPr>
          <p:cNvPr id="3" name="內容版面配置區 2"/>
          <p:cNvSpPr>
            <a:spLocks noGrp="1"/>
          </p:cNvSpPr>
          <p:nvPr>
            <p:ph idx="1"/>
          </p:nvPr>
        </p:nvSpPr>
        <p:spPr/>
        <p:txBody>
          <a:bodyPr/>
          <a:lstStyle/>
          <a:p>
            <a:r>
              <a:rPr lang="en-US" altLang="zh-TW" dirty="0"/>
              <a:t>Allow many such programs to run at once with </a:t>
            </a:r>
            <a:br>
              <a:rPr lang="en-US" altLang="zh-TW" dirty="0"/>
            </a:br>
            <a:r>
              <a:rPr lang="en-US" altLang="zh-TW" u="sng" dirty="0"/>
              <a:t>protection</a:t>
            </a:r>
            <a:r>
              <a:rPr lang="en-US" altLang="zh-TW" dirty="0"/>
              <a:t> and </a:t>
            </a:r>
            <a:r>
              <a:rPr lang="en-US" altLang="zh-TW" u="sng" dirty="0"/>
              <a:t>sharing</a:t>
            </a:r>
            <a:r>
              <a:rPr lang="en-US" altLang="zh-TW" dirty="0"/>
              <a:t> (of physical memory)</a:t>
            </a:r>
          </a:p>
          <a:p>
            <a:endParaRPr lang="zh-TW" altLang="en-US" dirty="0"/>
          </a:p>
        </p:txBody>
      </p:sp>
      <p:pic>
        <p:nvPicPr>
          <p:cNvPr id="20" name="Picture 8" descr="f02-13-P37449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466"/>
          <a:stretch/>
        </p:blipFill>
        <p:spPr bwMode="auto">
          <a:xfrm>
            <a:off x="1691680" y="2204864"/>
            <a:ext cx="1506268" cy="1430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投影片編號版面配置區 3"/>
          <p:cNvSpPr>
            <a:spLocks noGrp="1"/>
          </p:cNvSpPr>
          <p:nvPr>
            <p:ph type="sldNum" sz="quarter" idx="11"/>
          </p:nvPr>
        </p:nvSpPr>
        <p:spPr/>
        <p:txBody>
          <a:bodyPr/>
          <a:lstStyle/>
          <a:p>
            <a:fld id="{0EF8A0A4-1A2F-4B89-B3C7-02C31CE3A532}" type="slidenum">
              <a:rPr lang="zh-TW" altLang="en-US" smtClean="0"/>
              <a:pPr/>
              <a:t>3</a:t>
            </a:fld>
            <a:endParaRPr lang="zh-TW" altLang="zh-TW"/>
          </a:p>
        </p:txBody>
      </p:sp>
      <p:sp>
        <p:nvSpPr>
          <p:cNvPr id="5" name="橢圓 4"/>
          <p:cNvSpPr/>
          <p:nvPr/>
        </p:nvSpPr>
        <p:spPr bwMode="auto">
          <a:xfrm>
            <a:off x="406400" y="2348880"/>
            <a:ext cx="1285280" cy="1152128"/>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45720" rIns="36000" bIns="45720" numCol="1" spcCol="0" rtlCol="0" fromWordArt="0" anchor="ctr" anchorCtr="1" forceAA="0" compatLnSpc="1">
            <a:prstTxWarp prst="textNoShape">
              <a:avLst/>
            </a:prstTxWarp>
            <a:noAutofit/>
          </a:bodyPr>
          <a:lstStyle/>
          <a:p>
            <a:pPr algn="ctr" eaLnBrk="1" hangingPunct="1"/>
            <a:r>
              <a:rPr lang="en-US" altLang="zh-TW" sz="1800" dirty="0">
                <a:latin typeface="+mn-lt"/>
              </a:rPr>
              <a:t>Running Program 1</a:t>
            </a:r>
            <a:endParaRPr lang="zh-TW" altLang="en-US" sz="1800" dirty="0">
              <a:latin typeface="+mn-lt"/>
            </a:endParaRPr>
          </a:p>
        </p:txBody>
      </p:sp>
      <p:pic>
        <p:nvPicPr>
          <p:cNvPr id="9" name="Picture 8" descr="f02-13-P37449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466"/>
          <a:stretch/>
        </p:blipFill>
        <p:spPr bwMode="auto">
          <a:xfrm>
            <a:off x="3851920" y="4581128"/>
            <a:ext cx="1506268" cy="1430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橢圓 11"/>
          <p:cNvSpPr/>
          <p:nvPr/>
        </p:nvSpPr>
        <p:spPr bwMode="auto">
          <a:xfrm>
            <a:off x="2566640" y="4725144"/>
            <a:ext cx="1285280" cy="1152128"/>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45720" rIns="36000" bIns="45720" numCol="1" spcCol="0" rtlCol="0" fromWordArt="0" anchor="ctr" anchorCtr="1" forceAA="0" compatLnSpc="1">
            <a:prstTxWarp prst="textNoShape">
              <a:avLst/>
            </a:prstTxWarp>
            <a:noAutofit/>
          </a:bodyPr>
          <a:lstStyle/>
          <a:p>
            <a:pPr algn="ctr" eaLnBrk="1" hangingPunct="1"/>
            <a:r>
              <a:rPr lang="en-US" altLang="zh-TW" sz="1800" dirty="0">
                <a:latin typeface="+mn-lt"/>
              </a:rPr>
              <a:t>Running Program n</a:t>
            </a:r>
            <a:endParaRPr lang="zh-TW" altLang="en-US" sz="1800" dirty="0">
              <a:latin typeface="+mn-lt"/>
            </a:endParaRPr>
          </a:p>
        </p:txBody>
      </p:sp>
      <p:sp>
        <p:nvSpPr>
          <p:cNvPr id="6" name="文字方塊 5"/>
          <p:cNvSpPr txBox="1"/>
          <p:nvPr/>
        </p:nvSpPr>
        <p:spPr>
          <a:xfrm>
            <a:off x="2840318" y="3405640"/>
            <a:ext cx="715260" cy="1015663"/>
          </a:xfrm>
          <a:prstGeom prst="rect">
            <a:avLst/>
          </a:prstGeom>
          <a:noFill/>
        </p:spPr>
        <p:txBody>
          <a:bodyPr wrap="none" rtlCol="0">
            <a:spAutoFit/>
          </a:bodyPr>
          <a:lstStyle/>
          <a:p>
            <a:pPr marL="0"/>
            <a:r>
              <a:rPr lang="en-US" altLang="zh-TW" sz="6000" dirty="0">
                <a:latin typeface="+mn-lt"/>
              </a:rPr>
              <a:t>…</a:t>
            </a:r>
            <a:endParaRPr lang="zh-TW" altLang="en-US" sz="6000" dirty="0">
              <a:latin typeface="+mn-lt"/>
            </a:endParaRPr>
          </a:p>
        </p:txBody>
      </p:sp>
      <p:sp>
        <p:nvSpPr>
          <p:cNvPr id="7" name="矩形 6"/>
          <p:cNvSpPr/>
          <p:nvPr/>
        </p:nvSpPr>
        <p:spPr bwMode="auto">
          <a:xfrm>
            <a:off x="7308304" y="2780928"/>
            <a:ext cx="1080120" cy="1944216"/>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Physical Memory</a:t>
            </a:r>
            <a:endParaRPr lang="zh-TW" altLang="en-US" sz="2000" dirty="0">
              <a:latin typeface="+mn-lt"/>
            </a:endParaRPr>
          </a:p>
        </p:txBody>
      </p:sp>
      <p:cxnSp>
        <p:nvCxnSpPr>
          <p:cNvPr id="14" name="直線接點 13"/>
          <p:cNvCxnSpPr>
            <a:stCxn id="8" idx="3"/>
            <a:endCxn id="7" idx="1"/>
          </p:cNvCxnSpPr>
          <p:nvPr/>
        </p:nvCxnSpPr>
        <p:spPr bwMode="auto">
          <a:xfrm>
            <a:off x="7033386" y="3753036"/>
            <a:ext cx="274918" cy="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直線接點 15"/>
          <p:cNvCxnSpPr/>
          <p:nvPr/>
        </p:nvCxnSpPr>
        <p:spPr bwMode="auto">
          <a:xfrm>
            <a:off x="3209280" y="2216544"/>
            <a:ext cx="4099024" cy="564384"/>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線接點 18"/>
          <p:cNvCxnSpPr/>
          <p:nvPr/>
        </p:nvCxnSpPr>
        <p:spPr bwMode="auto">
          <a:xfrm>
            <a:off x="3197948" y="3619178"/>
            <a:ext cx="4110356" cy="1105966"/>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直線接點 21"/>
          <p:cNvCxnSpPr/>
          <p:nvPr/>
        </p:nvCxnSpPr>
        <p:spPr bwMode="auto">
          <a:xfrm flipV="1">
            <a:off x="5358188" y="2780928"/>
            <a:ext cx="1950116" cy="1824042"/>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線接點 24"/>
          <p:cNvCxnSpPr/>
          <p:nvPr/>
        </p:nvCxnSpPr>
        <p:spPr bwMode="auto">
          <a:xfrm flipV="1">
            <a:off x="5358188" y="4723809"/>
            <a:ext cx="1950116" cy="1256431"/>
          </a:xfrm>
          <a:prstGeom prst="line">
            <a:avLst/>
          </a:prstGeom>
          <a:solidFill>
            <a:schemeClr val="accent1"/>
          </a:solidFill>
          <a:ln w="952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 name="矩形 7"/>
          <p:cNvSpPr/>
          <p:nvPr/>
        </p:nvSpPr>
        <p:spPr bwMode="auto">
          <a:xfrm>
            <a:off x="6588224" y="3104964"/>
            <a:ext cx="445162" cy="129614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a:latin typeface="+mn-lt"/>
              </a:rPr>
              <a:t>$</a:t>
            </a:r>
            <a:endParaRPr lang="zh-TW" altLang="en-US" dirty="0">
              <a:latin typeface="+mn-lt"/>
            </a:endParaRPr>
          </a:p>
        </p:txBody>
      </p:sp>
    </p:spTree>
    <p:extLst>
      <p:ext uri="{BB962C8B-B14F-4D97-AF65-F5344CB8AC3E}">
        <p14:creationId xmlns:p14="http://schemas.microsoft.com/office/powerpoint/2010/main" val="311495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Protection by Virtual Machines</a:t>
            </a:r>
            <a:endParaRPr lang="zh-TW" altLang="en-US" dirty="0"/>
          </a:p>
        </p:txBody>
      </p:sp>
      <p:sp>
        <p:nvSpPr>
          <p:cNvPr id="3" name="內容版面配置區 2"/>
          <p:cNvSpPr>
            <a:spLocks noGrp="1"/>
          </p:cNvSpPr>
          <p:nvPr>
            <p:ph idx="1"/>
          </p:nvPr>
        </p:nvSpPr>
        <p:spPr>
          <a:xfrm>
            <a:off x="406400" y="1052736"/>
            <a:ext cx="8342064" cy="5057775"/>
          </a:xfrm>
        </p:spPr>
        <p:txBody>
          <a:bodyPr/>
          <a:lstStyle/>
          <a:p>
            <a:r>
              <a:rPr lang="en-US" altLang="zh-TW" dirty="0"/>
              <a:t>Virtual machine (also abbreviated as VM!):</a:t>
            </a:r>
          </a:p>
          <a:p>
            <a:pPr lvl="1"/>
            <a:r>
              <a:rPr lang="en-US" altLang="zh-TW" dirty="0"/>
              <a:t>A software implementation of a computer that executes programs like a physical computer</a:t>
            </a:r>
          </a:p>
          <a:p>
            <a:pPr lvl="1"/>
            <a:r>
              <a:rPr lang="en-US" altLang="zh-TW" dirty="0"/>
              <a:t>First developed in the mid-1960s</a:t>
            </a:r>
          </a:p>
          <a:p>
            <a:r>
              <a:rPr lang="en-US" altLang="zh-TW" dirty="0"/>
              <a:t>Two types of virtual machines:</a:t>
            </a:r>
          </a:p>
          <a:p>
            <a:pPr lvl="1"/>
            <a:r>
              <a:rPr lang="en-US" altLang="zh-TW" i="1" dirty="0">
                <a:solidFill>
                  <a:srgbClr val="FF0000"/>
                </a:solidFill>
              </a:rPr>
              <a:t>Process virtual machine</a:t>
            </a:r>
            <a:r>
              <a:rPr lang="en-US" altLang="zh-TW" dirty="0"/>
              <a:t>: provides a virtual computer system to run a single user process, e.g., Java virtual machine</a:t>
            </a:r>
            <a:endParaRPr lang="zh-TW" altLang="en-US" dirty="0"/>
          </a:p>
          <a:p>
            <a:pPr lvl="1"/>
            <a:r>
              <a:rPr lang="en-US" altLang="zh-TW" i="1" dirty="0">
                <a:solidFill>
                  <a:srgbClr val="FF0000"/>
                </a:solidFill>
              </a:rPr>
              <a:t>System virtual machine</a:t>
            </a:r>
            <a:r>
              <a:rPr lang="en-US" altLang="zh-TW" dirty="0"/>
              <a:t>: provides a virtual computer that can run an OS and all its user processes, e.g., VMware, Xen</a:t>
            </a:r>
          </a:p>
          <a:p>
            <a:pPr lvl="2"/>
            <a:r>
              <a:rPr lang="en-US" altLang="zh-TW" i="1" dirty="0"/>
              <a:t>Bare metal </a:t>
            </a:r>
            <a:r>
              <a:rPr lang="en-US" altLang="zh-TW" dirty="0"/>
              <a:t>vs. </a:t>
            </a:r>
            <a:r>
              <a:rPr lang="en-US" altLang="zh-TW" i="1" dirty="0"/>
              <a:t>hosted</a:t>
            </a:r>
            <a:r>
              <a:rPr lang="en-US" altLang="zh-TW" dirty="0"/>
              <a:t> (on top of hardware vs. OS)</a:t>
            </a:r>
          </a:p>
          <a:p>
            <a:pPr lvl="2"/>
            <a:r>
              <a:rPr lang="en-US" altLang="zh-TW" i="1" dirty="0"/>
              <a:t>Emulation</a:t>
            </a:r>
            <a:r>
              <a:rPr lang="en-US" altLang="zh-TW" dirty="0"/>
              <a:t> vs. </a:t>
            </a:r>
            <a:r>
              <a:rPr lang="en-US" altLang="zh-TW" i="1" dirty="0"/>
              <a:t>virtualization</a:t>
            </a:r>
            <a:r>
              <a:rPr lang="en-US" altLang="zh-TW" dirty="0"/>
              <a:t> (SW emulates HW with guest code as input vs. CPU runs guest and host code </a:t>
            </a:r>
            <a:r>
              <a:rPr lang="en-US" altLang="zh-TW" dirty="0">
                <a:sym typeface="Wingdings" panose="05000000000000000000" pitchFamily="2" charset="2"/>
              </a:rPr>
              <a:t> same ISA</a:t>
            </a:r>
            <a:r>
              <a:rPr lang="en-US" altLang="zh-TW" dirty="0"/>
              <a:t>)</a:t>
            </a:r>
          </a:p>
          <a:p>
            <a:endParaRPr lang="zh-TW" altLang="en-US" dirty="0"/>
          </a:p>
        </p:txBody>
      </p:sp>
      <p:sp>
        <p:nvSpPr>
          <p:cNvPr id="4" name="文字方塊 3"/>
          <p:cNvSpPr txBox="1"/>
          <p:nvPr/>
        </p:nvSpPr>
        <p:spPr>
          <a:xfrm>
            <a:off x="683568" y="5795972"/>
            <a:ext cx="6480720" cy="369332"/>
          </a:xfrm>
          <a:prstGeom prst="rect">
            <a:avLst/>
          </a:prstGeom>
          <a:noFill/>
        </p:spPr>
        <p:txBody>
          <a:bodyPr wrap="square" rtlCol="0">
            <a:spAutoFit/>
          </a:bodyPr>
          <a:lstStyle/>
          <a:p>
            <a:pPr marL="0"/>
            <a:r>
              <a:rPr lang="en-US" altLang="zh-TW" sz="1800" dirty="0">
                <a:latin typeface="+mn-lt"/>
              </a:rPr>
              <a:t>http://www.cs.nthu.edu.tw/~ychung/syllabus/Virtualization.htm</a:t>
            </a:r>
            <a:endParaRPr lang="zh-TW" altLang="en-US" sz="1800" dirty="0">
              <a:latin typeface="+mn-lt"/>
            </a:endParaRPr>
          </a:p>
        </p:txBody>
      </p:sp>
      <p:sp>
        <p:nvSpPr>
          <p:cNvPr id="5" name="橢圓 4"/>
          <p:cNvSpPr/>
          <p:nvPr/>
        </p:nvSpPr>
        <p:spPr bwMode="auto">
          <a:xfrm>
            <a:off x="1115616" y="3933056"/>
            <a:ext cx="2952328"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39</a:t>
            </a:fld>
            <a:endParaRPr lang="zh-TW" altLang="zh-TW"/>
          </a:p>
        </p:txBody>
      </p:sp>
      <p:sp>
        <p:nvSpPr>
          <p:cNvPr id="7" name="圓角矩形 6"/>
          <p:cNvSpPr/>
          <p:nvPr/>
        </p:nvSpPr>
        <p:spPr bwMode="auto">
          <a:xfrm>
            <a:off x="8172400" y="5013176"/>
            <a:ext cx="792088" cy="36004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45720" rIns="36000" bIns="45720" numCol="1" spcCol="0" rtlCol="0" fromWordArt="0" anchor="ctr" anchorCtr="1" forceAA="0" compatLnSpc="1">
            <a:prstTxWarp prst="textNoShape">
              <a:avLst/>
            </a:prstTxWarp>
            <a:noAutofit/>
          </a:bodyPr>
          <a:lstStyle/>
          <a:p>
            <a:pPr algn="ctr" eaLnBrk="1" hangingPunct="1"/>
            <a:r>
              <a:rPr lang="en-US" altLang="zh-TW" sz="1800" i="1" dirty="0">
                <a:latin typeface="+mn-lt"/>
              </a:rPr>
              <a:t>QEMU</a:t>
            </a:r>
            <a:endParaRPr lang="zh-TW" altLang="en-US" sz="1800" i="1" dirty="0">
              <a:latin typeface="+mn-lt"/>
            </a:endParaRPr>
          </a:p>
        </p:txBody>
      </p:sp>
      <p:sp>
        <p:nvSpPr>
          <p:cNvPr id="8" name="橢圓 7"/>
          <p:cNvSpPr/>
          <p:nvPr/>
        </p:nvSpPr>
        <p:spPr bwMode="auto">
          <a:xfrm>
            <a:off x="1475656" y="4725144"/>
            <a:ext cx="1512168"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橢圓 8"/>
          <p:cNvSpPr/>
          <p:nvPr/>
        </p:nvSpPr>
        <p:spPr bwMode="auto">
          <a:xfrm>
            <a:off x="3101268" y="5075557"/>
            <a:ext cx="1614748"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318028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childTnLst>
                          </p:cTn>
                        </p:par>
                        <p:par>
                          <p:cTn id="29" fill="hold">
                            <p:stCondLst>
                              <p:cond delay="2000"/>
                            </p:stCondLst>
                            <p:childTnLst>
                              <p:par>
                                <p:cTn id="30" presetID="21" presetClass="entr" presetSubtype="1"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2000"/>
                                        <p:tgtEl>
                                          <p:spTgt spid="8"/>
                                        </p:tgtEl>
                                      </p:cBhvr>
                                    </p:animEffect>
                                  </p:childTnLst>
                                </p:cTn>
                              </p:par>
                            </p:childTnLst>
                          </p:cTn>
                        </p:par>
                        <p:par>
                          <p:cTn id="33" fill="hold">
                            <p:stCondLst>
                              <p:cond delay="4000"/>
                            </p:stCondLst>
                            <p:childTnLst>
                              <p:par>
                                <p:cTn id="34" presetID="21"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1)">
                                      <p:cBhvr>
                                        <p:cTn id="36"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Virtual Machine</a:t>
            </a:r>
            <a:endParaRPr lang="zh-TW" altLang="en-US" dirty="0"/>
          </a:p>
        </p:txBody>
      </p:sp>
      <p:sp>
        <p:nvSpPr>
          <p:cNvPr id="3" name="內容版面配置區 2"/>
          <p:cNvSpPr>
            <a:spLocks noGrp="1"/>
          </p:cNvSpPr>
          <p:nvPr>
            <p:ph idx="1"/>
          </p:nvPr>
        </p:nvSpPr>
        <p:spPr/>
        <p:txBody>
          <a:bodyPr/>
          <a:lstStyle/>
          <a:p>
            <a:r>
              <a:rPr lang="en-US" altLang="zh-TW" dirty="0"/>
              <a:t>Controlled by </a:t>
            </a:r>
            <a:r>
              <a:rPr lang="en-US" altLang="zh-TW" i="1" dirty="0"/>
              <a:t>hypervisor</a:t>
            </a:r>
            <a:r>
              <a:rPr lang="en-US" altLang="zh-TW" dirty="0"/>
              <a:t> </a:t>
            </a:r>
            <a:br>
              <a:rPr lang="en-US" altLang="zh-TW" dirty="0"/>
            </a:br>
            <a:r>
              <a:rPr lang="en-US" altLang="zh-TW" dirty="0"/>
              <a:t>or </a:t>
            </a:r>
            <a:r>
              <a:rPr lang="en-US" altLang="zh-TW" i="1" dirty="0"/>
              <a:t>Virtual Machine </a:t>
            </a:r>
            <a:br>
              <a:rPr lang="en-US" altLang="zh-TW" i="1" dirty="0"/>
            </a:br>
            <a:r>
              <a:rPr lang="en-US" altLang="zh-TW" i="1" dirty="0"/>
              <a:t>Monitor </a:t>
            </a:r>
            <a:r>
              <a:rPr lang="en-US" altLang="zh-TW" dirty="0"/>
              <a:t>(VMM)</a:t>
            </a:r>
          </a:p>
          <a:p>
            <a:pPr lvl="1"/>
            <a:r>
              <a:rPr lang="en-US" altLang="zh-TW" i="1" dirty="0"/>
              <a:t>Host</a:t>
            </a:r>
            <a:r>
              <a:rPr lang="en-US" altLang="zh-TW" dirty="0"/>
              <a:t>: underlying platform</a:t>
            </a:r>
          </a:p>
          <a:p>
            <a:pPr lvl="1"/>
            <a:r>
              <a:rPr lang="en-US" altLang="zh-TW" i="1" dirty="0"/>
              <a:t>Guest</a:t>
            </a:r>
            <a:r>
              <a:rPr lang="en-US" altLang="zh-TW" dirty="0"/>
              <a:t> VMs with same ISA</a:t>
            </a:r>
          </a:p>
          <a:p>
            <a:r>
              <a:rPr lang="en-US" altLang="zh-TW" dirty="0"/>
              <a:t>Why VMs?</a:t>
            </a:r>
          </a:p>
          <a:p>
            <a:pPr lvl="1"/>
            <a:r>
              <a:rPr lang="en-US" altLang="zh-TW" dirty="0"/>
              <a:t>Share resources </a:t>
            </a:r>
          </a:p>
          <a:p>
            <a:pPr lvl="1"/>
            <a:r>
              <a:rPr lang="en-AU" altLang="zh-TW" dirty="0"/>
              <a:t>Improve protection, </a:t>
            </a:r>
            <a:br>
              <a:rPr lang="en-AU" altLang="zh-TW" dirty="0"/>
            </a:br>
            <a:r>
              <a:rPr lang="en-AU" altLang="zh-TW" dirty="0"/>
              <a:t>isolation, </a:t>
            </a:r>
            <a:r>
              <a:rPr lang="en-US" altLang="zh-TW" dirty="0"/>
              <a:t>security</a:t>
            </a:r>
          </a:p>
          <a:p>
            <a:pPr lvl="1"/>
            <a:r>
              <a:rPr lang="en-US" altLang="zh-TW" dirty="0"/>
              <a:t>Migrate running VMs</a:t>
            </a:r>
          </a:p>
          <a:p>
            <a:pPr lvl="1"/>
            <a:r>
              <a:rPr lang="en-US" altLang="zh-TW" dirty="0"/>
              <a:t>Run applications in compatible OS</a:t>
            </a:r>
          </a:p>
          <a:p>
            <a:pPr lvl="1"/>
            <a:r>
              <a:rPr lang="en-US" altLang="zh-TW" dirty="0"/>
              <a:t>Run complete software stacks of different versions</a:t>
            </a:r>
          </a:p>
          <a:p>
            <a:pPr lvl="1"/>
            <a:endParaRPr lang="zh-TW" altLang="en-US" dirty="0"/>
          </a:p>
        </p:txBody>
      </p:sp>
      <p:pic>
        <p:nvPicPr>
          <p:cNvPr id="7" name="Picture 2" descr="virtualization2"/>
          <p:cNvPicPr>
            <a:picLocks noChangeAspect="1" noChangeArrowheads="1"/>
          </p:cNvPicPr>
          <p:nvPr/>
        </p:nvPicPr>
        <p:blipFill rotWithShape="1">
          <a:blip r:embed="rId2">
            <a:extLst>
              <a:ext uri="{28A0092B-C50C-407E-A947-70E740481C1C}">
                <a14:useLocalDpi xmlns:a14="http://schemas.microsoft.com/office/drawing/2010/main" val="0"/>
              </a:ext>
            </a:extLst>
          </a:blip>
          <a:srcRect l="-1370" r="1370" b="18024"/>
          <a:stretch/>
        </p:blipFill>
        <p:spPr bwMode="auto">
          <a:xfrm>
            <a:off x="4427984" y="1102057"/>
            <a:ext cx="4536504" cy="3728633"/>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5652119" y="4808602"/>
            <a:ext cx="3489103" cy="830997"/>
          </a:xfrm>
          <a:prstGeom prst="rect">
            <a:avLst/>
          </a:prstGeom>
          <a:noFill/>
        </p:spPr>
        <p:txBody>
          <a:bodyPr wrap="square" rtlCol="0">
            <a:spAutoFit/>
          </a:bodyPr>
          <a:lstStyle/>
          <a:p>
            <a:pPr marL="0"/>
            <a:r>
              <a:rPr lang="en-US" altLang="zh-TW" sz="1200" dirty="0">
                <a:latin typeface="+mn-lt"/>
              </a:rPr>
              <a:t>https://www.isa.org/standards-and-publications/isa-publications/intech-magazine/2011/august/system-integration-virtualization-101-understanding-how-to-do-more-with-less/</a:t>
            </a:r>
            <a:endParaRPr lang="zh-TW" altLang="en-US" sz="1200"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40</a:t>
            </a:fld>
            <a:endParaRPr lang="zh-TW" altLang="zh-TW"/>
          </a:p>
        </p:txBody>
      </p:sp>
    </p:spTree>
    <p:extLst>
      <p:ext uri="{BB962C8B-B14F-4D97-AF65-F5344CB8AC3E}">
        <p14:creationId xmlns:p14="http://schemas.microsoft.com/office/powerpoint/2010/main" val="18027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r>
              <a:rPr lang="en-AU" altLang="zh-TW" dirty="0"/>
              <a:t>Virtual Machine Monitor (VMM)</a:t>
            </a:r>
          </a:p>
        </p:txBody>
      </p:sp>
      <p:sp>
        <p:nvSpPr>
          <p:cNvPr id="68612" name="Rectangle 3"/>
          <p:cNvSpPr>
            <a:spLocks noGrp="1" noChangeArrowheads="1"/>
          </p:cNvSpPr>
          <p:nvPr>
            <p:ph type="body" idx="1"/>
          </p:nvPr>
        </p:nvSpPr>
        <p:spPr/>
        <p:txBody>
          <a:bodyPr/>
          <a:lstStyle/>
          <a:p>
            <a:r>
              <a:rPr lang="en-US" altLang="zh-TW" dirty="0"/>
              <a:t>The</a:t>
            </a:r>
            <a:r>
              <a:rPr lang="zh-TW" altLang="en-US" dirty="0"/>
              <a:t> </a:t>
            </a:r>
            <a:r>
              <a:rPr lang="en-US" altLang="zh-TW" dirty="0"/>
              <a:t>software</a:t>
            </a:r>
            <a:r>
              <a:rPr lang="zh-TW" altLang="en-US" dirty="0"/>
              <a:t> </a:t>
            </a:r>
            <a:r>
              <a:rPr lang="en-US" altLang="zh-TW" dirty="0"/>
              <a:t>to</a:t>
            </a:r>
            <a:r>
              <a:rPr lang="zh-TW" altLang="en-US" dirty="0"/>
              <a:t> </a:t>
            </a:r>
            <a:r>
              <a:rPr lang="en-US" altLang="zh-TW" dirty="0"/>
              <a:t>manage</a:t>
            </a:r>
            <a:r>
              <a:rPr lang="zh-TW" altLang="en-US" dirty="0"/>
              <a:t> </a:t>
            </a:r>
            <a:r>
              <a:rPr lang="en-US" altLang="zh-TW" dirty="0"/>
              <a:t>resource</a:t>
            </a:r>
            <a:r>
              <a:rPr lang="zh-TW" altLang="en-US" dirty="0"/>
              <a:t> </a:t>
            </a:r>
            <a:r>
              <a:rPr lang="en-US" altLang="zh-TW" dirty="0"/>
              <a:t>and</a:t>
            </a:r>
            <a:r>
              <a:rPr lang="zh-TW" altLang="en-US" dirty="0"/>
              <a:t> </a:t>
            </a:r>
            <a:r>
              <a:rPr lang="en-US" altLang="zh-TW" dirty="0"/>
              <a:t>provide protection among</a:t>
            </a:r>
            <a:r>
              <a:rPr lang="zh-TW" altLang="en-US" dirty="0"/>
              <a:t> </a:t>
            </a:r>
            <a:r>
              <a:rPr lang="en-US" altLang="zh-TW" dirty="0"/>
              <a:t>different</a:t>
            </a:r>
            <a:r>
              <a:rPr lang="zh-TW" altLang="en-US" dirty="0"/>
              <a:t> </a:t>
            </a:r>
            <a:r>
              <a:rPr lang="en-US" altLang="zh-TW" dirty="0"/>
              <a:t>guest</a:t>
            </a:r>
            <a:r>
              <a:rPr lang="zh-TW" altLang="en-US" dirty="0"/>
              <a:t> </a:t>
            </a:r>
            <a:r>
              <a:rPr lang="en-US" altLang="zh-TW" dirty="0"/>
              <a:t>OSes</a:t>
            </a:r>
          </a:p>
          <a:p>
            <a:pPr lvl="1"/>
            <a:r>
              <a:rPr lang="en-US" altLang="zh-TW" dirty="0"/>
              <a:t>Presents a hardware view in software to guest VMs</a:t>
            </a:r>
          </a:p>
          <a:p>
            <a:pPr lvl="1"/>
            <a:r>
              <a:rPr lang="en-US" altLang="zh-TW" dirty="0"/>
              <a:t>Isolates state of guest OSes from each other and from itself</a:t>
            </a:r>
          </a:p>
          <a:p>
            <a:pPr lvl="1"/>
            <a:r>
              <a:rPr lang="en-AU" altLang="zh-TW" dirty="0"/>
              <a:t>Maps virtual resources of guest OSes to shared physical resources, e.g., CPU, memory, I/O,</a:t>
            </a:r>
            <a:endParaRPr lang="en-US" altLang="zh-TW" dirty="0"/>
          </a:p>
          <a:p>
            <a:pPr lvl="1"/>
            <a:r>
              <a:rPr lang="en-US" altLang="zh-TW" dirty="0"/>
              <a:t>VMM</a:t>
            </a:r>
            <a:r>
              <a:rPr lang="zh-TW" altLang="en-US" dirty="0"/>
              <a:t> </a:t>
            </a:r>
            <a:r>
              <a:rPr lang="en-US" altLang="zh-TW" dirty="0">
                <a:sym typeface="Wingdings" panose="05000000000000000000" pitchFamily="2" charset="2"/>
              </a:rPr>
              <a:t></a:t>
            </a:r>
            <a:r>
              <a:rPr lang="zh-TW" altLang="en-US" dirty="0"/>
              <a:t> </a:t>
            </a:r>
            <a:r>
              <a:rPr lang="en-US" altLang="zh-TW" dirty="0"/>
              <a:t>guest</a:t>
            </a:r>
            <a:r>
              <a:rPr lang="zh-TW" altLang="en-US" dirty="0"/>
              <a:t> </a:t>
            </a:r>
            <a:r>
              <a:rPr lang="en-US" altLang="zh-TW" dirty="0"/>
              <a:t>OS</a:t>
            </a:r>
            <a:r>
              <a:rPr lang="zh-TW" altLang="en-US" dirty="0"/>
              <a:t> </a:t>
            </a:r>
            <a:r>
              <a:rPr lang="en-US" altLang="zh-TW" dirty="0"/>
              <a:t>vs. OS </a:t>
            </a:r>
            <a:r>
              <a:rPr lang="en-US" altLang="zh-TW" dirty="0">
                <a:sym typeface="Wingdings" panose="05000000000000000000" pitchFamily="2" charset="2"/>
              </a:rPr>
              <a:t> user </a:t>
            </a:r>
            <a:r>
              <a:rPr lang="en-US" altLang="zh-TW" dirty="0"/>
              <a:t>processes</a:t>
            </a:r>
          </a:p>
          <a:p>
            <a:r>
              <a:rPr lang="en-US" altLang="zh-TW" dirty="0"/>
              <a:t>Challenge:</a:t>
            </a:r>
          </a:p>
          <a:p>
            <a:pPr lvl="1"/>
            <a:r>
              <a:rPr lang="en-US" altLang="zh-TW" dirty="0"/>
              <a:t>To execute guest OS directly in VMs without modification </a:t>
            </a:r>
            <a:br>
              <a:rPr lang="en-US" altLang="zh-TW" dirty="0"/>
            </a:br>
            <a:r>
              <a:rPr lang="en-US" altLang="zh-TW" dirty="0">
                <a:sym typeface="Wingdings" panose="05000000000000000000" pitchFamily="2" charset="2"/>
              </a:rPr>
              <a:t> </a:t>
            </a:r>
            <a:r>
              <a:rPr lang="en-US" altLang="zh-TW" i="1" dirty="0">
                <a:sym typeface="Wingdings" panose="05000000000000000000" pitchFamily="2" charset="2"/>
              </a:rPr>
              <a:t>full virtualization</a:t>
            </a:r>
            <a:br>
              <a:rPr lang="en-US" altLang="zh-TW" dirty="0"/>
            </a:br>
            <a:r>
              <a:rPr lang="en-US" altLang="zh-TW" dirty="0">
                <a:sym typeface="Wingdings" panose="05000000000000000000" pitchFamily="2" charset="2"/>
              </a:rPr>
              <a:t> </a:t>
            </a:r>
            <a:r>
              <a:rPr lang="en-US" altLang="zh-TW" dirty="0"/>
              <a:t>need </a:t>
            </a:r>
            <a:r>
              <a:rPr lang="en-US" altLang="zh-TW" b="1" i="1" dirty="0">
                <a:solidFill>
                  <a:srgbClr val="FF0000"/>
                </a:solidFill>
              </a:rPr>
              <a:t>hardware</a:t>
            </a:r>
            <a:r>
              <a:rPr lang="en-US" altLang="zh-TW" i="1" dirty="0"/>
              <a:t>-assisted virtualization</a:t>
            </a:r>
          </a:p>
          <a:p>
            <a:r>
              <a:rPr lang="en-US" altLang="zh-TW" dirty="0"/>
              <a:t>How to do?</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41</a:t>
            </a:fld>
            <a:endParaRPr lang="zh-TW" altLang="zh-TW"/>
          </a:p>
        </p:txBody>
      </p:sp>
    </p:spTree>
    <p:extLst>
      <p:ext uri="{BB962C8B-B14F-4D97-AF65-F5344CB8AC3E}">
        <p14:creationId xmlns:p14="http://schemas.microsoft.com/office/powerpoint/2010/main" val="2991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2">
                                            <p:txEl>
                                              <p:pRg st="5" end="5"/>
                                            </p:txEl>
                                          </p:spTgt>
                                        </p:tgtEl>
                                        <p:attrNameLst>
                                          <p:attrName>style.visibility</p:attrName>
                                        </p:attrNameLst>
                                      </p:cBhvr>
                                      <p:to>
                                        <p:strVal val="visible"/>
                                      </p:to>
                                    </p:set>
                                    <p:animEffect transition="in" filter="fade">
                                      <p:cBhvr>
                                        <p:cTn id="7" dur="500"/>
                                        <p:tgtEl>
                                          <p:spTgt spid="6861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8612">
                                            <p:txEl>
                                              <p:pRg st="6" end="6"/>
                                            </p:txEl>
                                          </p:spTgt>
                                        </p:tgtEl>
                                        <p:attrNameLst>
                                          <p:attrName>style.visibility</p:attrName>
                                        </p:attrNameLst>
                                      </p:cBhvr>
                                      <p:to>
                                        <p:strVal val="visible"/>
                                      </p:to>
                                    </p:set>
                                    <p:animEffect transition="in" filter="fade">
                                      <p:cBhvr>
                                        <p:cTn id="10" dur="500"/>
                                        <p:tgtEl>
                                          <p:spTgt spid="6861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612">
                                            <p:txEl>
                                              <p:pRg st="7" end="7"/>
                                            </p:txEl>
                                          </p:spTgt>
                                        </p:tgtEl>
                                        <p:attrNameLst>
                                          <p:attrName>style.visibility</p:attrName>
                                        </p:attrNameLst>
                                      </p:cBhvr>
                                      <p:to>
                                        <p:strVal val="visible"/>
                                      </p:to>
                                    </p:set>
                                    <p:animEffect transition="in" filter="fade">
                                      <p:cBhvr>
                                        <p:cTn id="15" dur="500"/>
                                        <p:tgtEl>
                                          <p:spTgt spid="686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SW/HW Interface of a Typical OS</a:t>
            </a:r>
            <a:endParaRPr lang="zh-TW" altLang="en-US" dirty="0"/>
          </a:p>
        </p:txBody>
      </p:sp>
      <p:sp>
        <p:nvSpPr>
          <p:cNvPr id="3" name="內容版面配置區 2"/>
          <p:cNvSpPr>
            <a:spLocks noGrp="1"/>
          </p:cNvSpPr>
          <p:nvPr>
            <p:ph idx="1"/>
          </p:nvPr>
        </p:nvSpPr>
        <p:spPr/>
        <p:txBody>
          <a:bodyPr/>
          <a:lstStyle/>
          <a:p>
            <a:r>
              <a:rPr lang="en-US" altLang="zh-TW" dirty="0"/>
              <a:t>CPU normally runs user process in user mode and will “trap” into OS to handle special events in kernel mode</a:t>
            </a:r>
          </a:p>
          <a:p>
            <a:pPr lvl="1"/>
            <a:r>
              <a:rPr lang="en-US" altLang="zh-TW" dirty="0"/>
              <a:t>Many OSes have their core part (</a:t>
            </a:r>
            <a:r>
              <a:rPr lang="en-US" altLang="zh-TW" i="1" dirty="0"/>
              <a:t>kernel</a:t>
            </a:r>
            <a:r>
              <a:rPr lang="en-US" altLang="zh-TW" dirty="0"/>
              <a:t>) taking part of user processes’ virtual address space</a:t>
            </a:r>
          </a:p>
          <a:p>
            <a:pPr lvl="1"/>
            <a:r>
              <a:rPr lang="en-US" altLang="zh-TW" i="1" dirty="0">
                <a:solidFill>
                  <a:srgbClr val="FF0000"/>
                </a:solidFill>
              </a:rPr>
              <a:t>System calls</a:t>
            </a:r>
            <a:r>
              <a:rPr lang="en-US" altLang="zh-TW" dirty="0"/>
              <a:t>: invoked by user process to</a:t>
            </a:r>
            <a:br>
              <a:rPr lang="en-US" altLang="zh-TW" dirty="0"/>
            </a:br>
            <a:r>
              <a:rPr lang="en-US" altLang="zh-TW" dirty="0"/>
              <a:t>request OS services (e.g., do IO) by </a:t>
            </a:r>
            <a:br>
              <a:rPr lang="en-US" altLang="zh-TW" dirty="0"/>
            </a:br>
            <a:r>
              <a:rPr lang="en-US" altLang="zh-TW" dirty="0"/>
              <a:t>jumping to specific routines in OS kernel</a:t>
            </a:r>
          </a:p>
          <a:p>
            <a:pPr lvl="1"/>
            <a:r>
              <a:rPr lang="en-US" altLang="zh-TW" i="1" dirty="0">
                <a:solidFill>
                  <a:srgbClr val="FF0000"/>
                </a:solidFill>
              </a:rPr>
              <a:t>Hardware interrupts</a:t>
            </a:r>
            <a:r>
              <a:rPr lang="en-US" altLang="zh-TW" dirty="0"/>
              <a:t>: invoked by HW </a:t>
            </a:r>
            <a:br>
              <a:rPr lang="en-US" altLang="zh-TW" dirty="0"/>
            </a:br>
            <a:r>
              <a:rPr lang="en-US" altLang="zh-TW" dirty="0"/>
              <a:t>events (e.g., mouse click) to interrupt CPU </a:t>
            </a:r>
            <a:br>
              <a:rPr lang="en-US" altLang="zh-TW" dirty="0"/>
            </a:br>
            <a:r>
              <a:rPr lang="en-US" altLang="zh-TW" dirty="0"/>
              <a:t>execution and jump to </a:t>
            </a:r>
            <a:r>
              <a:rPr lang="en-US" altLang="zh-TW" i="1" dirty="0"/>
              <a:t>interrupt service routine </a:t>
            </a:r>
            <a:r>
              <a:rPr lang="en-US" altLang="zh-TW" dirty="0"/>
              <a:t>in OS kernel</a:t>
            </a:r>
          </a:p>
          <a:p>
            <a:pPr lvl="1"/>
            <a:r>
              <a:rPr lang="en-US" altLang="zh-TW" i="1" dirty="0">
                <a:solidFill>
                  <a:srgbClr val="FF0000"/>
                </a:solidFill>
              </a:rPr>
              <a:t>Exception</a:t>
            </a:r>
            <a:r>
              <a:rPr lang="en-US" altLang="zh-TW" dirty="0"/>
              <a:t>: invoked when user process performs illegal operations or causes errors, e.g., executing privilege instructions, page faults, overflows, similar to system call</a:t>
            </a:r>
          </a:p>
          <a:p>
            <a:endParaRPr lang="zh-TW" altLang="en-US" dirty="0"/>
          </a:p>
        </p:txBody>
      </p:sp>
      <p:sp>
        <p:nvSpPr>
          <p:cNvPr id="78" name="Rectangle 12"/>
          <p:cNvSpPr>
            <a:spLocks noChangeArrowheads="1"/>
          </p:cNvSpPr>
          <p:nvPr/>
        </p:nvSpPr>
        <p:spPr bwMode="auto">
          <a:xfrm>
            <a:off x="8288405" y="2879926"/>
            <a:ext cx="602729" cy="55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000" b="1" i="1" dirty="0">
                <a:solidFill>
                  <a:srgbClr val="000000"/>
                </a:solidFill>
                <a:latin typeface="+mn-lt"/>
                <a:cs typeface="新細明體" charset="0"/>
              </a:rPr>
              <a:t>User</a:t>
            </a:r>
          </a:p>
          <a:p>
            <a:r>
              <a:rPr lang="en-US" altLang="zh-TW" sz="2000" b="1" i="1" dirty="0">
                <a:solidFill>
                  <a:srgbClr val="000000"/>
                </a:solidFill>
                <a:latin typeface="+mn-lt"/>
                <a:cs typeface="新細明體" charset="0"/>
              </a:rPr>
              <a:t>mode</a:t>
            </a:r>
            <a:endParaRPr lang="en-US" altLang="zh-TW" sz="2000" b="1" dirty="0">
              <a:latin typeface="+mn-lt"/>
              <a:cs typeface="新細明體" charset="0"/>
            </a:endParaRPr>
          </a:p>
        </p:txBody>
      </p:sp>
      <p:sp>
        <p:nvSpPr>
          <p:cNvPr id="79" name="Rectangle 16"/>
          <p:cNvSpPr>
            <a:spLocks noChangeArrowheads="1"/>
          </p:cNvSpPr>
          <p:nvPr/>
        </p:nvSpPr>
        <p:spPr bwMode="auto">
          <a:xfrm>
            <a:off x="8288405" y="3533623"/>
            <a:ext cx="676019" cy="55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000" b="1" i="1" dirty="0">
                <a:solidFill>
                  <a:srgbClr val="000000"/>
                </a:solidFill>
                <a:latin typeface="+mn-lt"/>
                <a:cs typeface="新細明體" charset="0"/>
              </a:rPr>
              <a:t>Kernel</a:t>
            </a:r>
          </a:p>
          <a:p>
            <a:r>
              <a:rPr lang="en-US" altLang="zh-TW" sz="2000" b="1" i="1" dirty="0">
                <a:solidFill>
                  <a:srgbClr val="000000"/>
                </a:solidFill>
                <a:latin typeface="+mn-lt"/>
                <a:cs typeface="新細明體" charset="0"/>
              </a:rPr>
              <a:t>mode</a:t>
            </a:r>
            <a:endParaRPr lang="en-US" altLang="zh-TW" sz="2000" b="1" dirty="0">
              <a:latin typeface="+mn-lt"/>
              <a:cs typeface="新細明體" charset="0"/>
            </a:endParaRPr>
          </a:p>
        </p:txBody>
      </p:sp>
      <p:sp>
        <p:nvSpPr>
          <p:cNvPr id="83" name="Rectangle 22"/>
          <p:cNvSpPr>
            <a:spLocks noChangeArrowheads="1"/>
          </p:cNvSpPr>
          <p:nvPr/>
        </p:nvSpPr>
        <p:spPr bwMode="auto">
          <a:xfrm>
            <a:off x="6840000" y="3518259"/>
            <a:ext cx="1368000" cy="496374"/>
          </a:xfrm>
          <a:prstGeom prst="rect">
            <a:avLst/>
          </a:prstGeom>
          <a:solidFill>
            <a:srgbClr val="00FFFF"/>
          </a:solidFill>
          <a:ln w="9525">
            <a:solidFill>
              <a:srgbClr val="000000"/>
            </a:solidFill>
            <a:miter lim="800000"/>
            <a:headEnd/>
            <a:tailEnd/>
          </a:ln>
        </p:spPr>
        <p:txBody>
          <a:bodyPr anchor="ctr" anchorCtr="1"/>
          <a:lstStyle/>
          <a:p>
            <a:r>
              <a:rPr lang="en-US" altLang="zh-TW" sz="2000" b="1" dirty="0">
                <a:latin typeface="+mn-lt"/>
                <a:cs typeface="新細明體" charset="0"/>
              </a:rPr>
              <a:t>OS kernel</a:t>
            </a:r>
            <a:endParaRPr lang="zh-TW" altLang="en-US" sz="2000" b="1" dirty="0">
              <a:latin typeface="+mn-lt"/>
              <a:cs typeface="新細明體" charset="0"/>
            </a:endParaRPr>
          </a:p>
        </p:txBody>
      </p:sp>
      <p:sp>
        <p:nvSpPr>
          <p:cNvPr id="85" name="Rectangle 29"/>
          <p:cNvSpPr>
            <a:spLocks noChangeArrowheads="1"/>
          </p:cNvSpPr>
          <p:nvPr/>
        </p:nvSpPr>
        <p:spPr bwMode="auto">
          <a:xfrm>
            <a:off x="6840000" y="4014633"/>
            <a:ext cx="1368000" cy="494487"/>
          </a:xfrm>
          <a:prstGeom prst="rect">
            <a:avLst/>
          </a:prstGeom>
          <a:solidFill>
            <a:srgbClr val="FFFF00"/>
          </a:solidFill>
          <a:ln w="9525">
            <a:solidFill>
              <a:srgbClr val="000000"/>
            </a:solidFill>
            <a:miter lim="800000"/>
            <a:headEnd/>
            <a:tailEnd/>
          </a:ln>
        </p:spPr>
        <p:txBody>
          <a:bodyPr anchor="ctr" anchorCtr="1"/>
          <a:lstStyle/>
          <a:p>
            <a:pPr algn="ctr"/>
            <a:r>
              <a:rPr lang="en-US" altLang="zh-TW" sz="2000" b="1" dirty="0">
                <a:latin typeface="+mn-lt"/>
                <a:cs typeface="新細明體" charset="0"/>
              </a:rPr>
              <a:t>Hardware</a:t>
            </a:r>
            <a:endParaRPr lang="zh-TW" altLang="en-US" sz="2000" b="1" dirty="0">
              <a:latin typeface="+mn-lt"/>
              <a:cs typeface="新細明體" charset="0"/>
            </a:endParaRPr>
          </a:p>
        </p:txBody>
      </p:sp>
      <p:sp>
        <p:nvSpPr>
          <p:cNvPr id="86" name="Line 80"/>
          <p:cNvSpPr>
            <a:spLocks noChangeShapeType="1"/>
          </p:cNvSpPr>
          <p:nvPr/>
        </p:nvSpPr>
        <p:spPr bwMode="auto">
          <a:xfrm>
            <a:off x="6658580" y="2525511"/>
            <a:ext cx="1588" cy="1512000"/>
          </a:xfrm>
          <a:prstGeom prst="line">
            <a:avLst/>
          </a:prstGeom>
          <a:noFill/>
          <a:ln w="11113">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cxnSp>
        <p:nvCxnSpPr>
          <p:cNvPr id="5" name="直線接點 4"/>
          <p:cNvCxnSpPr/>
          <p:nvPr/>
        </p:nvCxnSpPr>
        <p:spPr bwMode="auto">
          <a:xfrm>
            <a:off x="8172496" y="3518259"/>
            <a:ext cx="864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Rectangle 18"/>
          <p:cNvSpPr>
            <a:spLocks noChangeArrowheads="1"/>
          </p:cNvSpPr>
          <p:nvPr/>
        </p:nvSpPr>
        <p:spPr bwMode="auto">
          <a:xfrm>
            <a:off x="7524000" y="2527399"/>
            <a:ext cx="684000" cy="992748"/>
          </a:xfrm>
          <a:prstGeom prst="rect">
            <a:avLst/>
          </a:prstGeom>
          <a:solidFill>
            <a:srgbClr val="99FF99"/>
          </a:solidFill>
          <a:ln w="12700">
            <a:solidFill>
              <a:schemeClr val="tx1"/>
            </a:solidFill>
          </a:ln>
        </p:spPr>
        <p:txBody>
          <a:bodyPr anchor="ctr" anchorCtr="1"/>
          <a:lstStyle/>
          <a:p>
            <a:pPr algn="ctr"/>
            <a:r>
              <a:rPr lang="en-US" altLang="zh-TW" sz="2000" b="1" dirty="0">
                <a:latin typeface="+mn-lt"/>
                <a:cs typeface="新細明體" charset="0"/>
              </a:rPr>
              <a:t>Proc</a:t>
            </a:r>
          </a:p>
          <a:p>
            <a:pPr algn="ctr"/>
            <a:r>
              <a:rPr lang="en-US" altLang="zh-TW" sz="2000" b="1" dirty="0">
                <a:latin typeface="+mn-lt"/>
                <a:cs typeface="新細明體" charset="0"/>
              </a:rPr>
              <a:t>2</a:t>
            </a:r>
            <a:endParaRPr lang="zh-TW" altLang="en-US" sz="2000" b="1" dirty="0">
              <a:latin typeface="+mn-lt"/>
              <a:cs typeface="新細明體" charset="0"/>
            </a:endParaRPr>
          </a:p>
        </p:txBody>
      </p:sp>
      <p:sp>
        <p:nvSpPr>
          <p:cNvPr id="16" name="Rectangle 18"/>
          <p:cNvSpPr>
            <a:spLocks noChangeArrowheads="1"/>
          </p:cNvSpPr>
          <p:nvPr/>
        </p:nvSpPr>
        <p:spPr bwMode="auto">
          <a:xfrm>
            <a:off x="6840000" y="2527399"/>
            <a:ext cx="684000" cy="992748"/>
          </a:xfrm>
          <a:prstGeom prst="rect">
            <a:avLst/>
          </a:prstGeom>
          <a:solidFill>
            <a:srgbClr val="99FF99"/>
          </a:solidFill>
          <a:ln w="12700">
            <a:solidFill>
              <a:schemeClr val="tx1"/>
            </a:solidFill>
          </a:ln>
        </p:spPr>
        <p:txBody>
          <a:bodyPr anchor="ctr" anchorCtr="1"/>
          <a:lstStyle/>
          <a:p>
            <a:pPr algn="ctr"/>
            <a:r>
              <a:rPr lang="en-US" altLang="zh-TW" sz="2000" b="1" dirty="0">
                <a:latin typeface="+mn-lt"/>
                <a:cs typeface="新細明體" charset="0"/>
              </a:rPr>
              <a:t>Proc</a:t>
            </a:r>
          </a:p>
          <a:p>
            <a:pPr algn="ctr"/>
            <a:r>
              <a:rPr lang="en-US" altLang="zh-TW" sz="2000" b="1" dirty="0">
                <a:latin typeface="+mn-lt"/>
                <a:cs typeface="新細明體" charset="0"/>
              </a:rPr>
              <a:t>1</a:t>
            </a:r>
            <a:endParaRPr lang="zh-TW" altLang="en-US" sz="2000" b="1" dirty="0">
              <a:latin typeface="+mn-lt"/>
              <a:cs typeface="新細明體" charset="0"/>
            </a:endParaRPr>
          </a:p>
        </p:txBody>
      </p:sp>
      <p:sp>
        <p:nvSpPr>
          <p:cNvPr id="4" name="文字方塊 3"/>
          <p:cNvSpPr txBox="1"/>
          <p:nvPr/>
        </p:nvSpPr>
        <p:spPr>
          <a:xfrm>
            <a:off x="6416321" y="3173583"/>
            <a:ext cx="387927" cy="276999"/>
          </a:xfrm>
          <a:prstGeom prst="rect">
            <a:avLst/>
          </a:prstGeom>
          <a:solidFill>
            <a:schemeClr val="bg1"/>
          </a:solidFill>
        </p:spPr>
        <p:txBody>
          <a:bodyPr wrap="none" lIns="0" tIns="0" rIns="0" bIns="0" rtlCol="0">
            <a:spAutoFit/>
          </a:bodyPr>
          <a:lstStyle/>
          <a:p>
            <a:pPr marL="0" algn="ctr"/>
            <a:r>
              <a:rPr lang="en-US" altLang="zh-TW" sz="1800" dirty="0">
                <a:latin typeface="+mn-lt"/>
              </a:rPr>
              <a:t>4GB</a:t>
            </a:r>
            <a:endParaRPr lang="zh-TW" altLang="en-US" sz="1800" dirty="0">
              <a:latin typeface="+mn-lt"/>
            </a:endParaRPr>
          </a:p>
        </p:txBody>
      </p:sp>
      <p:cxnSp>
        <p:nvCxnSpPr>
          <p:cNvPr id="18" name="直線接點 17"/>
          <p:cNvCxnSpPr/>
          <p:nvPr/>
        </p:nvCxnSpPr>
        <p:spPr bwMode="auto">
          <a:xfrm>
            <a:off x="6516000" y="2516599"/>
            <a:ext cx="288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線接點 18"/>
          <p:cNvCxnSpPr/>
          <p:nvPr/>
        </p:nvCxnSpPr>
        <p:spPr bwMode="auto">
          <a:xfrm>
            <a:off x="6516216" y="4017799"/>
            <a:ext cx="288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投影片編號版面配置區 5"/>
          <p:cNvSpPr>
            <a:spLocks noGrp="1"/>
          </p:cNvSpPr>
          <p:nvPr>
            <p:ph type="sldNum" sz="quarter" idx="11"/>
          </p:nvPr>
        </p:nvSpPr>
        <p:spPr/>
        <p:txBody>
          <a:bodyPr/>
          <a:lstStyle/>
          <a:p>
            <a:fld id="{0EF8A0A4-1A2F-4B89-B3C7-02C31CE3A532}" type="slidenum">
              <a:rPr lang="zh-TW" altLang="en-US" smtClean="0"/>
              <a:pPr/>
              <a:t>42</a:t>
            </a:fld>
            <a:endParaRPr lang="zh-TW" altLang="zh-TW"/>
          </a:p>
        </p:txBody>
      </p:sp>
    </p:spTree>
    <p:extLst>
      <p:ext uri="{BB962C8B-B14F-4D97-AF65-F5344CB8AC3E}">
        <p14:creationId xmlns:p14="http://schemas.microsoft.com/office/powerpoint/2010/main" val="427267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Ideal</a:t>
            </a:r>
            <a:r>
              <a:rPr lang="en-US" altLang="zh-TW" dirty="0"/>
              <a:t> SW/HW Interface of a VMM</a:t>
            </a:r>
            <a:endParaRPr lang="zh-TW" altLang="en-US" dirty="0"/>
          </a:p>
        </p:txBody>
      </p:sp>
      <p:sp>
        <p:nvSpPr>
          <p:cNvPr id="3" name="內容版面配置區 2"/>
          <p:cNvSpPr>
            <a:spLocks noGrp="1"/>
          </p:cNvSpPr>
          <p:nvPr>
            <p:ph idx="1"/>
          </p:nvPr>
        </p:nvSpPr>
        <p:spPr/>
        <p:txBody>
          <a:bodyPr/>
          <a:lstStyle/>
          <a:p>
            <a:pPr>
              <a:spcBef>
                <a:spcPts val="0"/>
              </a:spcBef>
            </a:pPr>
            <a:r>
              <a:rPr lang="en-US" altLang="zh-TW" dirty="0"/>
              <a:t>To “virtualize” CPUs, VMM must have full control, e.g., run privilege instr., I/O, exceptions, interrupts</a:t>
            </a:r>
          </a:p>
          <a:p>
            <a:pPr lvl="1">
              <a:spcBef>
                <a:spcPts val="0"/>
              </a:spcBef>
            </a:pPr>
            <a:r>
              <a:rPr lang="en-US" altLang="zh-TW" dirty="0"/>
              <a:t>VMM in kernel mode and virtual machines </a:t>
            </a:r>
            <a:br>
              <a:rPr lang="en-US" altLang="zh-TW" dirty="0"/>
            </a:br>
            <a:r>
              <a:rPr lang="en-US" altLang="zh-TW" dirty="0"/>
              <a:t>(OS + user processes) in user mode</a:t>
            </a:r>
          </a:p>
          <a:p>
            <a:pPr lvl="1">
              <a:spcBef>
                <a:spcPts val="0"/>
              </a:spcBef>
            </a:pPr>
            <a:r>
              <a:rPr lang="en-US" altLang="zh-TW" dirty="0"/>
              <a:t>System calls/exceptions: (example scenario)</a:t>
            </a:r>
          </a:p>
          <a:p>
            <a:pPr lvl="2">
              <a:spcBef>
                <a:spcPts val="0"/>
              </a:spcBef>
            </a:pPr>
            <a:r>
              <a:rPr lang="en-US" altLang="zh-TW" dirty="0"/>
              <a:t>When P12 calls a system call or causes</a:t>
            </a:r>
            <a:br>
              <a:rPr lang="en-US" altLang="zh-TW" dirty="0"/>
            </a:br>
            <a:r>
              <a:rPr lang="en-US" altLang="zh-TW" dirty="0"/>
              <a:t>an exception, CPU will trap to OS1</a:t>
            </a:r>
          </a:p>
          <a:p>
            <a:pPr lvl="2">
              <a:spcBef>
                <a:spcPts val="0"/>
              </a:spcBef>
            </a:pPr>
            <a:r>
              <a:rPr lang="en-US" altLang="zh-TW" dirty="0"/>
              <a:t>When OS1 executes a </a:t>
            </a:r>
            <a:r>
              <a:rPr lang="en-US" altLang="zh-TW" u="sng" dirty="0"/>
              <a:t>privilege instruction</a:t>
            </a:r>
            <a:r>
              <a:rPr lang="en-US" altLang="zh-TW" dirty="0"/>
              <a:t>,</a:t>
            </a:r>
            <a:br>
              <a:rPr lang="en-US" altLang="zh-TW" dirty="0"/>
            </a:br>
            <a:r>
              <a:rPr lang="en-US" altLang="zh-TW" dirty="0"/>
              <a:t>since OS1 executes it in user mode, an exception occurs, causing CPU traps to VMM and enters kernel mode</a:t>
            </a:r>
          </a:p>
          <a:p>
            <a:pPr lvl="2">
              <a:spcBef>
                <a:spcPts val="0"/>
              </a:spcBef>
            </a:pPr>
            <a:r>
              <a:rPr lang="en-US" altLang="zh-TW" dirty="0"/>
              <a:t>VMM emulates the instruction for OS1 and then jumps back</a:t>
            </a:r>
          </a:p>
          <a:p>
            <a:pPr lvl="1">
              <a:spcBef>
                <a:spcPts val="0"/>
              </a:spcBef>
            </a:pPr>
            <a:r>
              <a:rPr lang="en-US" altLang="zh-TW" dirty="0"/>
              <a:t>Hardware interrupts:</a:t>
            </a:r>
          </a:p>
          <a:p>
            <a:pPr lvl="2">
              <a:spcBef>
                <a:spcPts val="0"/>
              </a:spcBef>
            </a:pPr>
            <a:r>
              <a:rPr lang="en-US" altLang="zh-TW" dirty="0"/>
              <a:t>Make CPU trap to interrupt handler of VMM</a:t>
            </a:r>
          </a:p>
          <a:p>
            <a:pPr lvl="2">
              <a:spcBef>
                <a:spcPts val="0"/>
              </a:spcBef>
            </a:pPr>
            <a:r>
              <a:rPr lang="en-US" altLang="zh-TW" dirty="0"/>
              <a:t>VMM jumps to corresponding interrupt handler of guest OS</a:t>
            </a:r>
          </a:p>
          <a:p>
            <a:pPr lvl="1">
              <a:spcBef>
                <a:spcPts val="0"/>
              </a:spcBef>
            </a:pPr>
            <a:endParaRPr lang="en-US" altLang="zh-TW" dirty="0"/>
          </a:p>
          <a:p>
            <a:pPr>
              <a:spcBef>
                <a:spcPts val="0"/>
              </a:spcBef>
            </a:pPr>
            <a:endParaRPr lang="zh-TW" altLang="en-US" dirty="0"/>
          </a:p>
        </p:txBody>
      </p:sp>
      <p:sp>
        <p:nvSpPr>
          <p:cNvPr id="4" name="Rectangle 12"/>
          <p:cNvSpPr>
            <a:spLocks noChangeArrowheads="1"/>
          </p:cNvSpPr>
          <p:nvPr/>
        </p:nvSpPr>
        <p:spPr bwMode="auto">
          <a:xfrm>
            <a:off x="8288405" y="2447878"/>
            <a:ext cx="602729" cy="55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000" b="1" i="1" dirty="0">
                <a:solidFill>
                  <a:srgbClr val="000000"/>
                </a:solidFill>
                <a:latin typeface="+mn-lt"/>
                <a:cs typeface="新細明體" charset="0"/>
              </a:rPr>
              <a:t>User</a:t>
            </a:r>
          </a:p>
          <a:p>
            <a:r>
              <a:rPr lang="en-US" altLang="zh-TW" sz="2000" b="1" i="1" dirty="0">
                <a:solidFill>
                  <a:srgbClr val="000000"/>
                </a:solidFill>
                <a:latin typeface="+mn-lt"/>
                <a:cs typeface="新細明體" charset="0"/>
              </a:rPr>
              <a:t>mode</a:t>
            </a:r>
            <a:endParaRPr lang="en-US" altLang="zh-TW" sz="2000" b="1" dirty="0">
              <a:latin typeface="+mn-lt"/>
              <a:cs typeface="新細明體" charset="0"/>
            </a:endParaRPr>
          </a:p>
        </p:txBody>
      </p:sp>
      <p:sp>
        <p:nvSpPr>
          <p:cNvPr id="5" name="Rectangle 16"/>
          <p:cNvSpPr>
            <a:spLocks noChangeArrowheads="1"/>
          </p:cNvSpPr>
          <p:nvPr/>
        </p:nvSpPr>
        <p:spPr bwMode="auto">
          <a:xfrm>
            <a:off x="8288405" y="3101575"/>
            <a:ext cx="676019" cy="55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2000" b="1" i="1" dirty="0">
                <a:solidFill>
                  <a:srgbClr val="000000"/>
                </a:solidFill>
                <a:latin typeface="+mn-lt"/>
                <a:cs typeface="新細明體" charset="0"/>
              </a:rPr>
              <a:t>Kernel</a:t>
            </a:r>
          </a:p>
          <a:p>
            <a:r>
              <a:rPr lang="en-US" altLang="zh-TW" sz="2000" b="1" i="1" dirty="0">
                <a:solidFill>
                  <a:srgbClr val="000000"/>
                </a:solidFill>
                <a:latin typeface="+mn-lt"/>
                <a:cs typeface="新細明體" charset="0"/>
              </a:rPr>
              <a:t>mode</a:t>
            </a:r>
            <a:endParaRPr lang="en-US" altLang="zh-TW" sz="2000" b="1" dirty="0">
              <a:latin typeface="+mn-lt"/>
              <a:cs typeface="新細明體" charset="0"/>
            </a:endParaRPr>
          </a:p>
        </p:txBody>
      </p:sp>
      <p:sp>
        <p:nvSpPr>
          <p:cNvPr id="6" name="Rectangle 22"/>
          <p:cNvSpPr>
            <a:spLocks noChangeArrowheads="1"/>
          </p:cNvSpPr>
          <p:nvPr/>
        </p:nvSpPr>
        <p:spPr bwMode="auto">
          <a:xfrm>
            <a:off x="6840000" y="3086211"/>
            <a:ext cx="1368000" cy="496374"/>
          </a:xfrm>
          <a:prstGeom prst="rect">
            <a:avLst/>
          </a:prstGeom>
          <a:solidFill>
            <a:srgbClr val="00FFFF"/>
          </a:solidFill>
          <a:ln w="9525">
            <a:solidFill>
              <a:srgbClr val="000000"/>
            </a:solidFill>
            <a:miter lim="800000"/>
            <a:headEnd/>
            <a:tailEnd/>
          </a:ln>
        </p:spPr>
        <p:txBody>
          <a:bodyPr anchor="ctr" anchorCtr="1"/>
          <a:lstStyle/>
          <a:p>
            <a:r>
              <a:rPr lang="en-US" altLang="zh-TW" sz="2000" b="1" dirty="0">
                <a:latin typeface="+mn-lt"/>
                <a:cs typeface="新細明體" charset="0"/>
              </a:rPr>
              <a:t>VMM</a:t>
            </a:r>
            <a:endParaRPr lang="zh-TW" altLang="en-US" sz="2000" b="1" dirty="0">
              <a:latin typeface="+mn-lt"/>
              <a:cs typeface="新細明體" charset="0"/>
            </a:endParaRPr>
          </a:p>
        </p:txBody>
      </p:sp>
      <p:sp>
        <p:nvSpPr>
          <p:cNvPr id="7" name="Rectangle 29"/>
          <p:cNvSpPr>
            <a:spLocks noChangeArrowheads="1"/>
          </p:cNvSpPr>
          <p:nvPr/>
        </p:nvSpPr>
        <p:spPr bwMode="auto">
          <a:xfrm>
            <a:off x="6840000" y="3582585"/>
            <a:ext cx="1368000" cy="494487"/>
          </a:xfrm>
          <a:prstGeom prst="rect">
            <a:avLst/>
          </a:prstGeom>
          <a:solidFill>
            <a:srgbClr val="FFFF00"/>
          </a:solidFill>
          <a:ln w="9525">
            <a:solidFill>
              <a:srgbClr val="000000"/>
            </a:solidFill>
            <a:miter lim="800000"/>
            <a:headEnd/>
            <a:tailEnd/>
          </a:ln>
        </p:spPr>
        <p:txBody>
          <a:bodyPr anchor="ctr" anchorCtr="1"/>
          <a:lstStyle/>
          <a:p>
            <a:pPr algn="ctr"/>
            <a:r>
              <a:rPr lang="en-US" altLang="zh-TW" sz="2000" b="1" dirty="0">
                <a:latin typeface="+mn-lt"/>
                <a:cs typeface="新細明體" charset="0"/>
              </a:rPr>
              <a:t>Hardware</a:t>
            </a:r>
            <a:endParaRPr lang="zh-TW" altLang="en-US" sz="2000" b="1" dirty="0">
              <a:latin typeface="+mn-lt"/>
              <a:cs typeface="新細明體" charset="0"/>
            </a:endParaRPr>
          </a:p>
        </p:txBody>
      </p:sp>
      <p:cxnSp>
        <p:nvCxnSpPr>
          <p:cNvPr id="9" name="直線接點 8"/>
          <p:cNvCxnSpPr/>
          <p:nvPr/>
        </p:nvCxnSpPr>
        <p:spPr bwMode="auto">
          <a:xfrm>
            <a:off x="8172496" y="3086211"/>
            <a:ext cx="864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Rectangle 18"/>
          <p:cNvSpPr>
            <a:spLocks noChangeArrowheads="1"/>
          </p:cNvSpPr>
          <p:nvPr/>
        </p:nvSpPr>
        <p:spPr bwMode="auto">
          <a:xfrm>
            <a:off x="7182328" y="1988920"/>
            <a:ext cx="342000" cy="720000"/>
          </a:xfrm>
          <a:prstGeom prst="rect">
            <a:avLst/>
          </a:prstGeom>
          <a:solidFill>
            <a:srgbClr val="99FF99"/>
          </a:solidFill>
          <a:ln w="12700">
            <a:solidFill>
              <a:schemeClr val="tx1"/>
            </a:solidFill>
          </a:ln>
        </p:spPr>
        <p:txBody>
          <a:bodyPr lIns="0" tIns="0" rIns="0" bIns="0" anchor="ctr" anchorCtr="1"/>
          <a:lstStyle/>
          <a:p>
            <a:pPr algn="ctr"/>
            <a:r>
              <a:rPr lang="en-US" altLang="zh-TW" sz="1600" b="1" dirty="0">
                <a:latin typeface="+mn-lt"/>
                <a:cs typeface="新細明體" charset="0"/>
              </a:rPr>
              <a:t>P12</a:t>
            </a:r>
            <a:endParaRPr lang="zh-TW" altLang="en-US" sz="1600" b="1" dirty="0">
              <a:latin typeface="+mn-lt"/>
              <a:cs typeface="新細明體" charset="0"/>
            </a:endParaRPr>
          </a:p>
        </p:txBody>
      </p:sp>
      <p:sp>
        <p:nvSpPr>
          <p:cNvPr id="11" name="Rectangle 18"/>
          <p:cNvSpPr>
            <a:spLocks noChangeArrowheads="1"/>
          </p:cNvSpPr>
          <p:nvPr/>
        </p:nvSpPr>
        <p:spPr bwMode="auto">
          <a:xfrm>
            <a:off x="6840000" y="1988920"/>
            <a:ext cx="342000" cy="720000"/>
          </a:xfrm>
          <a:prstGeom prst="rect">
            <a:avLst/>
          </a:prstGeom>
          <a:solidFill>
            <a:srgbClr val="99FF99"/>
          </a:solidFill>
          <a:ln w="12700">
            <a:solidFill>
              <a:schemeClr val="tx1"/>
            </a:solidFill>
          </a:ln>
        </p:spPr>
        <p:txBody>
          <a:bodyPr lIns="0" tIns="0" rIns="0" bIns="0" anchor="ctr" anchorCtr="1"/>
          <a:lstStyle/>
          <a:p>
            <a:pPr algn="ctr"/>
            <a:r>
              <a:rPr lang="en-US" altLang="zh-TW" sz="1600" b="1" dirty="0">
                <a:latin typeface="+mn-lt"/>
                <a:cs typeface="新細明體" charset="0"/>
              </a:rPr>
              <a:t>P11</a:t>
            </a:r>
            <a:endParaRPr lang="zh-TW" altLang="en-US" sz="1600" b="1" dirty="0">
              <a:latin typeface="+mn-lt"/>
              <a:cs typeface="新細明體" charset="0"/>
            </a:endParaRPr>
          </a:p>
        </p:txBody>
      </p:sp>
      <p:sp>
        <p:nvSpPr>
          <p:cNvPr id="15" name="Rectangle 18"/>
          <p:cNvSpPr>
            <a:spLocks noChangeArrowheads="1"/>
          </p:cNvSpPr>
          <p:nvPr/>
        </p:nvSpPr>
        <p:spPr bwMode="auto">
          <a:xfrm>
            <a:off x="7866656" y="1988840"/>
            <a:ext cx="342000" cy="720000"/>
          </a:xfrm>
          <a:prstGeom prst="rect">
            <a:avLst/>
          </a:prstGeom>
          <a:solidFill>
            <a:srgbClr val="99FF99"/>
          </a:solidFill>
          <a:ln w="12700">
            <a:solidFill>
              <a:schemeClr val="tx1"/>
            </a:solidFill>
          </a:ln>
        </p:spPr>
        <p:txBody>
          <a:bodyPr lIns="0" tIns="0" rIns="0" bIns="0" anchor="ctr" anchorCtr="1"/>
          <a:lstStyle/>
          <a:p>
            <a:pPr algn="ctr"/>
            <a:r>
              <a:rPr lang="en-US" altLang="zh-TW" sz="1600" b="1" dirty="0">
                <a:latin typeface="+mn-lt"/>
                <a:cs typeface="新細明體" charset="0"/>
              </a:rPr>
              <a:t>P22</a:t>
            </a:r>
            <a:endParaRPr lang="zh-TW" altLang="en-US" sz="1600" b="1" dirty="0">
              <a:latin typeface="+mn-lt"/>
              <a:cs typeface="新細明體" charset="0"/>
            </a:endParaRPr>
          </a:p>
        </p:txBody>
      </p:sp>
      <p:sp>
        <p:nvSpPr>
          <p:cNvPr id="16" name="Rectangle 18"/>
          <p:cNvSpPr>
            <a:spLocks noChangeArrowheads="1"/>
          </p:cNvSpPr>
          <p:nvPr/>
        </p:nvSpPr>
        <p:spPr bwMode="auto">
          <a:xfrm>
            <a:off x="7524328" y="1988840"/>
            <a:ext cx="342000" cy="720000"/>
          </a:xfrm>
          <a:prstGeom prst="rect">
            <a:avLst/>
          </a:prstGeom>
          <a:solidFill>
            <a:srgbClr val="99FF99"/>
          </a:solidFill>
          <a:ln w="12700">
            <a:solidFill>
              <a:schemeClr val="tx1"/>
            </a:solidFill>
          </a:ln>
        </p:spPr>
        <p:txBody>
          <a:bodyPr lIns="0" tIns="0" rIns="0" bIns="0" anchor="ctr" anchorCtr="1"/>
          <a:lstStyle/>
          <a:p>
            <a:pPr algn="ctr"/>
            <a:r>
              <a:rPr lang="en-US" altLang="zh-TW" sz="1600" b="1" dirty="0">
                <a:latin typeface="+mn-lt"/>
                <a:cs typeface="新細明體" charset="0"/>
              </a:rPr>
              <a:t>P21</a:t>
            </a:r>
            <a:endParaRPr lang="zh-TW" altLang="en-US" sz="1600" b="1" dirty="0">
              <a:latin typeface="+mn-lt"/>
              <a:cs typeface="新細明體" charset="0"/>
            </a:endParaRPr>
          </a:p>
        </p:txBody>
      </p:sp>
      <p:sp>
        <p:nvSpPr>
          <p:cNvPr id="17" name="Rectangle 22"/>
          <p:cNvSpPr>
            <a:spLocks noChangeArrowheads="1"/>
          </p:cNvSpPr>
          <p:nvPr/>
        </p:nvSpPr>
        <p:spPr bwMode="auto">
          <a:xfrm>
            <a:off x="6840000" y="2708839"/>
            <a:ext cx="684000" cy="378000"/>
          </a:xfrm>
          <a:prstGeom prst="rect">
            <a:avLst/>
          </a:prstGeom>
          <a:solidFill>
            <a:srgbClr val="33CC33"/>
          </a:solidFill>
          <a:ln w="9525">
            <a:solidFill>
              <a:srgbClr val="000000"/>
            </a:solidFill>
            <a:miter lim="800000"/>
            <a:headEnd/>
            <a:tailEnd/>
          </a:ln>
        </p:spPr>
        <p:txBody>
          <a:bodyPr anchor="ctr" anchorCtr="1"/>
          <a:lstStyle/>
          <a:p>
            <a:r>
              <a:rPr lang="en-US" altLang="zh-TW" sz="1800" b="1" dirty="0">
                <a:latin typeface="+mn-lt"/>
                <a:cs typeface="新細明體" charset="0"/>
              </a:rPr>
              <a:t>OS1</a:t>
            </a:r>
            <a:endParaRPr lang="zh-TW" altLang="en-US" sz="1800" b="1" dirty="0">
              <a:latin typeface="+mn-lt"/>
              <a:cs typeface="新細明體" charset="0"/>
            </a:endParaRPr>
          </a:p>
        </p:txBody>
      </p:sp>
      <p:sp>
        <p:nvSpPr>
          <p:cNvPr id="18" name="Rectangle 22"/>
          <p:cNvSpPr>
            <a:spLocks noChangeArrowheads="1"/>
          </p:cNvSpPr>
          <p:nvPr/>
        </p:nvSpPr>
        <p:spPr bwMode="auto">
          <a:xfrm>
            <a:off x="7524000" y="2708131"/>
            <a:ext cx="684000" cy="378000"/>
          </a:xfrm>
          <a:prstGeom prst="rect">
            <a:avLst/>
          </a:prstGeom>
          <a:solidFill>
            <a:srgbClr val="33CC33"/>
          </a:solidFill>
          <a:ln w="9525">
            <a:solidFill>
              <a:srgbClr val="000000"/>
            </a:solidFill>
            <a:miter lim="800000"/>
            <a:headEnd/>
            <a:tailEnd/>
          </a:ln>
        </p:spPr>
        <p:txBody>
          <a:bodyPr anchor="ctr" anchorCtr="1"/>
          <a:lstStyle/>
          <a:p>
            <a:r>
              <a:rPr lang="en-US" altLang="zh-TW" sz="1800" b="1" dirty="0">
                <a:latin typeface="+mn-lt"/>
                <a:cs typeface="新細明體" charset="0"/>
              </a:rPr>
              <a:t>OS2</a:t>
            </a:r>
            <a:endParaRPr lang="zh-TW" altLang="en-US" sz="1800" b="1" dirty="0">
              <a:latin typeface="+mn-lt"/>
              <a:cs typeface="新細明體" charset="0"/>
            </a:endParaRPr>
          </a:p>
        </p:txBody>
      </p:sp>
      <p:sp>
        <p:nvSpPr>
          <p:cNvPr id="19" name="矩形 18"/>
          <p:cNvSpPr/>
          <p:nvPr/>
        </p:nvSpPr>
        <p:spPr bwMode="auto">
          <a:xfrm>
            <a:off x="6840000" y="1988840"/>
            <a:ext cx="684000" cy="1097291"/>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0" name="矩形 19"/>
          <p:cNvSpPr/>
          <p:nvPr/>
        </p:nvSpPr>
        <p:spPr bwMode="auto">
          <a:xfrm>
            <a:off x="7524148" y="1988840"/>
            <a:ext cx="684000" cy="1097291"/>
          </a:xfrm>
          <a:prstGeom prst="rect">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8" name="圓角矩形 7"/>
          <p:cNvSpPr/>
          <p:nvPr/>
        </p:nvSpPr>
        <p:spPr bwMode="auto">
          <a:xfrm>
            <a:off x="179512" y="3076155"/>
            <a:ext cx="1152128" cy="1937021"/>
          </a:xfrm>
          <a:prstGeom prst="roundRect">
            <a:avLst/>
          </a:prstGeom>
          <a:solidFill>
            <a:srgbClr val="FFFF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r>
              <a:rPr lang="en-AU" altLang="zh-TW" sz="1800" b="1" dirty="0">
                <a:latin typeface="+mn-lt"/>
              </a:rPr>
              <a:t>Legacy processors (e.g., x86, ARM) are adapting to support VMs</a:t>
            </a:r>
            <a:endParaRPr lang="zh-TW" altLang="en-US" sz="1800" b="1" i="1" dirty="0">
              <a:latin typeface="+mn-lt"/>
            </a:endParaRPr>
          </a:p>
        </p:txBody>
      </p:sp>
      <p:sp>
        <p:nvSpPr>
          <p:cNvPr id="12" name="投影片編號版面配置區 11"/>
          <p:cNvSpPr>
            <a:spLocks noGrp="1"/>
          </p:cNvSpPr>
          <p:nvPr>
            <p:ph type="sldNum" sz="quarter" idx="11"/>
          </p:nvPr>
        </p:nvSpPr>
        <p:spPr/>
        <p:txBody>
          <a:bodyPr/>
          <a:lstStyle/>
          <a:p>
            <a:fld id="{0EF8A0A4-1A2F-4B89-B3C7-02C31CE3A532}" type="slidenum">
              <a:rPr lang="zh-TW" altLang="en-US" smtClean="0"/>
              <a:pPr/>
              <a:t>43</a:t>
            </a:fld>
            <a:endParaRPr lang="zh-TW" altLang="zh-TW"/>
          </a:p>
        </p:txBody>
      </p:sp>
    </p:spTree>
    <p:extLst>
      <p:ext uri="{BB962C8B-B14F-4D97-AF65-F5344CB8AC3E}">
        <p14:creationId xmlns:p14="http://schemas.microsoft.com/office/powerpoint/2010/main" val="24904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r>
              <a:rPr lang="en-AU" altLang="zh-TW"/>
              <a:t>Example: Timer Virtualization</a:t>
            </a:r>
          </a:p>
        </p:txBody>
      </p:sp>
      <p:sp>
        <p:nvSpPr>
          <p:cNvPr id="69636" name="Rectangle 3"/>
          <p:cNvSpPr>
            <a:spLocks noGrp="1" noChangeArrowheads="1"/>
          </p:cNvSpPr>
          <p:nvPr>
            <p:ph type="body" idx="1"/>
          </p:nvPr>
        </p:nvSpPr>
        <p:spPr/>
        <p:txBody>
          <a:bodyPr/>
          <a:lstStyle/>
          <a:p>
            <a:r>
              <a:rPr lang="en-AU" altLang="zh-TW"/>
              <a:t>In native machine, on timer interrupt</a:t>
            </a:r>
          </a:p>
          <a:p>
            <a:pPr lvl="1"/>
            <a:r>
              <a:rPr lang="en-AU" altLang="zh-TW"/>
              <a:t>OS suspends current process, handles interrupt, selects and resumes next process</a:t>
            </a:r>
          </a:p>
          <a:p>
            <a:r>
              <a:rPr lang="en-AU" altLang="zh-TW"/>
              <a:t>With Virtual Machine Monitor</a:t>
            </a:r>
          </a:p>
          <a:p>
            <a:pPr lvl="1"/>
            <a:r>
              <a:rPr lang="en-AU" altLang="zh-TW"/>
              <a:t>VMM suspends current VM, handles interrupt, selects and resumes next VM</a:t>
            </a:r>
          </a:p>
          <a:p>
            <a:r>
              <a:rPr lang="en-AU" altLang="zh-TW"/>
              <a:t>If a VM requires timer interrupts</a:t>
            </a:r>
          </a:p>
          <a:p>
            <a:pPr lvl="1"/>
            <a:r>
              <a:rPr lang="en-AU" altLang="zh-TW"/>
              <a:t>VMM emulates a virtual timer</a:t>
            </a:r>
          </a:p>
          <a:p>
            <a:pPr lvl="1"/>
            <a:r>
              <a:rPr lang="en-AU" altLang="zh-TW"/>
              <a:t>Emulates interrupt for VM when physical timer interrupt occurs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44</a:t>
            </a:fld>
            <a:endParaRPr lang="zh-TW" altLang="zh-TW"/>
          </a:p>
        </p:txBody>
      </p:sp>
    </p:spTree>
    <p:extLst>
      <p:ext uri="{BB962C8B-B14F-4D97-AF65-F5344CB8AC3E}">
        <p14:creationId xmlns:p14="http://schemas.microsoft.com/office/powerpoint/2010/main" val="918496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r>
              <a:rPr lang="en-AU" altLang="zh-TW"/>
              <a:t>Pitfalls</a:t>
            </a:r>
          </a:p>
        </p:txBody>
      </p:sp>
      <p:sp>
        <p:nvSpPr>
          <p:cNvPr id="106500" name="Rectangle 3"/>
          <p:cNvSpPr>
            <a:spLocks noGrp="1" noChangeArrowheads="1"/>
          </p:cNvSpPr>
          <p:nvPr>
            <p:ph type="body" idx="1"/>
          </p:nvPr>
        </p:nvSpPr>
        <p:spPr/>
        <p:txBody>
          <a:bodyPr/>
          <a:lstStyle/>
          <a:p>
            <a:r>
              <a:rPr lang="en-AU" altLang="zh-TW" dirty="0"/>
              <a:t>Ignoring memory system effects when writing or generating code</a:t>
            </a:r>
          </a:p>
          <a:p>
            <a:pPr lvl="1"/>
            <a:r>
              <a:rPr lang="en-AU" altLang="zh-TW" dirty="0"/>
              <a:t>Example: iterating over rows vs. columns of arrays</a:t>
            </a:r>
          </a:p>
          <a:p>
            <a:pPr lvl="1"/>
            <a:r>
              <a:rPr lang="en-AU" altLang="zh-TW" dirty="0"/>
              <a:t>Large strides result in poor locality</a:t>
            </a:r>
          </a:p>
          <a:p>
            <a:pPr eaLnBrk="1" hangingPunct="1"/>
            <a:r>
              <a:rPr lang="en-AU" altLang="zh-TW" dirty="0">
                <a:ea typeface="新細明體" panose="02020500000000000000" pitchFamily="18" charset="-120"/>
              </a:rPr>
              <a:t>Implementing a VMM on an ISA not designed for virtualization</a:t>
            </a:r>
          </a:p>
          <a:p>
            <a:pPr lvl="1" eaLnBrk="1" hangingPunct="1"/>
            <a:r>
              <a:rPr lang="en-AU" altLang="zh-TW" dirty="0">
                <a:ea typeface="新細明體" panose="02020500000000000000" pitchFamily="18" charset="-120"/>
              </a:rPr>
              <a:t>e.g., non-privileged instructions accessing hardware resources</a:t>
            </a:r>
          </a:p>
          <a:p>
            <a:pPr lvl="1" eaLnBrk="1" hangingPunct="1"/>
            <a:r>
              <a:rPr lang="en-AU" altLang="zh-TW" dirty="0">
                <a:ea typeface="新細明體" panose="02020500000000000000" pitchFamily="18" charset="-120"/>
              </a:rPr>
              <a:t>Either extend ISA, or require guest OS not to use problematic instructions (</a:t>
            </a:r>
            <a:r>
              <a:rPr lang="en-US" altLang="zh-TW" i="1" dirty="0" err="1"/>
              <a:t>paravirtualization</a:t>
            </a:r>
            <a:r>
              <a:rPr lang="en-US" altLang="zh-TW"/>
              <a:t>)</a:t>
            </a:r>
            <a:endParaRPr lang="en-AU" altLang="zh-TW" dirty="0">
              <a:ea typeface="新細明體" panose="02020500000000000000" pitchFamily="18" charset="-120"/>
            </a:endParaRPr>
          </a:p>
          <a:p>
            <a:pPr lvl="1"/>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Tree>
    <p:extLst>
      <p:ext uri="{BB962C8B-B14F-4D97-AF65-F5344CB8AC3E}">
        <p14:creationId xmlns:p14="http://schemas.microsoft.com/office/powerpoint/2010/main" val="308477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5"/>
          <p:cNvSpPr>
            <a:spLocks noGrp="1" noChangeArrowheads="1"/>
          </p:cNvSpPr>
          <p:nvPr>
            <p:ph type="title"/>
          </p:nvPr>
        </p:nvSpPr>
        <p:spPr/>
        <p:txBody>
          <a:bodyPr/>
          <a:lstStyle/>
          <a:p>
            <a:pPr eaLnBrk="1" hangingPunct="1"/>
            <a:r>
              <a:rPr lang="en-US" altLang="zh-TW"/>
              <a:t>Concluding Remarks</a:t>
            </a:r>
            <a:endParaRPr lang="en-AU" altLang="zh-TW">
              <a:ea typeface="新細明體" panose="02020500000000000000" pitchFamily="18" charset="-120"/>
            </a:endParaRPr>
          </a:p>
        </p:txBody>
      </p:sp>
      <p:sp>
        <p:nvSpPr>
          <p:cNvPr id="109572" name="Rectangle 6"/>
          <p:cNvSpPr>
            <a:spLocks noGrp="1" noChangeArrowheads="1"/>
          </p:cNvSpPr>
          <p:nvPr>
            <p:ph type="body" idx="1"/>
          </p:nvPr>
        </p:nvSpPr>
        <p:spPr/>
        <p:txBody>
          <a:bodyPr/>
          <a:lstStyle/>
          <a:p>
            <a:pPr eaLnBrk="1" hangingPunct="1">
              <a:lnSpc>
                <a:spcPct val="90000"/>
              </a:lnSpc>
            </a:pPr>
            <a:r>
              <a:rPr lang="en-US" altLang="zh-TW" sz="2800" dirty="0"/>
              <a:t>Fast memories are small, large memories are slow</a:t>
            </a:r>
          </a:p>
          <a:p>
            <a:pPr lvl="1" eaLnBrk="1" hangingPunct="1">
              <a:lnSpc>
                <a:spcPct val="90000"/>
              </a:lnSpc>
            </a:pPr>
            <a:r>
              <a:rPr lang="en-US" altLang="zh-TW" sz="2400" dirty="0"/>
              <a:t>We really want fast, large memories </a:t>
            </a:r>
            <a:r>
              <a:rPr lang="en-US" altLang="zh-TW" sz="2400" dirty="0">
                <a:sym typeface="Wingdings" panose="05000000000000000000" pitchFamily="2" charset="2"/>
              </a:rPr>
              <a:t></a:t>
            </a:r>
          </a:p>
          <a:p>
            <a:pPr lvl="1" eaLnBrk="1" hangingPunct="1">
              <a:lnSpc>
                <a:spcPct val="90000"/>
              </a:lnSpc>
            </a:pPr>
            <a:r>
              <a:rPr lang="en-US" altLang="zh-TW" sz="2400" dirty="0">
                <a:sym typeface="Wingdings" panose="05000000000000000000" pitchFamily="2" charset="2"/>
              </a:rPr>
              <a:t>Memory hierarchy </a:t>
            </a:r>
            <a:r>
              <a:rPr lang="en-US" altLang="zh-TW" dirty="0">
                <a:sym typeface="Wingdings" panose="05000000000000000000" pitchFamily="2" charset="2"/>
              </a:rPr>
              <a:t>leveraging c</a:t>
            </a:r>
            <a:r>
              <a:rPr lang="en-US" altLang="zh-TW" sz="2400" dirty="0">
                <a:sym typeface="Wingdings" panose="05000000000000000000" pitchFamily="2" charset="2"/>
              </a:rPr>
              <a:t>aching gives an illusion of a fast and large memory </a:t>
            </a:r>
          </a:p>
          <a:p>
            <a:pPr eaLnBrk="1" hangingPunct="1">
              <a:lnSpc>
                <a:spcPct val="90000"/>
              </a:lnSpc>
            </a:pPr>
            <a:r>
              <a:rPr lang="en-US" altLang="zh-TW" sz="2800" dirty="0"/>
              <a:t>Principle of locality to make memory hierarchy works</a:t>
            </a:r>
          </a:p>
          <a:p>
            <a:pPr lvl="1" eaLnBrk="1" hangingPunct="1">
              <a:lnSpc>
                <a:spcPct val="90000"/>
              </a:lnSpc>
            </a:pPr>
            <a:r>
              <a:rPr lang="en-US" altLang="zh-TW" sz="2400" dirty="0"/>
              <a:t>Programs use a small part of their memory space frequently</a:t>
            </a:r>
          </a:p>
          <a:p>
            <a:pPr eaLnBrk="1" hangingPunct="1">
              <a:lnSpc>
                <a:spcPct val="90000"/>
              </a:lnSpc>
            </a:pPr>
            <a:r>
              <a:rPr lang="en-US" altLang="zh-TW" sz="2800" dirty="0"/>
              <a:t>Memory hierarchy</a:t>
            </a:r>
          </a:p>
          <a:p>
            <a:pPr lvl="1" eaLnBrk="1" hangingPunct="1">
              <a:lnSpc>
                <a:spcPct val="90000"/>
              </a:lnSpc>
            </a:pPr>
            <a:r>
              <a:rPr lang="en-US" altLang="zh-TW" sz="2400" dirty="0"/>
              <a:t>L1 cache </a:t>
            </a:r>
            <a:r>
              <a:rPr lang="en-US" altLang="zh-TW" sz="2400" dirty="0">
                <a:sym typeface="Symbol" panose="05050102010706020507" pitchFamily="18" charset="2"/>
              </a:rPr>
              <a:t> L2 cache  …  DRAM memory  disk</a:t>
            </a:r>
          </a:p>
          <a:p>
            <a:pPr lvl="1" eaLnBrk="1" hangingPunct="1">
              <a:lnSpc>
                <a:spcPct val="90000"/>
              </a:lnSpc>
            </a:pPr>
            <a:r>
              <a:rPr lang="en-US" altLang="zh-TW" dirty="0">
                <a:sym typeface="Symbol" panose="05050102010706020507" pitchFamily="18" charset="2"/>
              </a:rPr>
              <a:t>Block placement: direct mapped, set-associative</a:t>
            </a:r>
          </a:p>
          <a:p>
            <a:pPr lvl="1" eaLnBrk="1" hangingPunct="1">
              <a:lnSpc>
                <a:spcPct val="90000"/>
              </a:lnSpc>
            </a:pPr>
            <a:r>
              <a:rPr lang="en-US" altLang="zh-TW" sz="2400" dirty="0">
                <a:sym typeface="Symbol" panose="05050102010706020507" pitchFamily="18" charset="2"/>
              </a:rPr>
              <a:t>Block identification: tag comparison, page table</a:t>
            </a:r>
          </a:p>
          <a:p>
            <a:pPr lvl="1" eaLnBrk="1" hangingPunct="1">
              <a:lnSpc>
                <a:spcPct val="90000"/>
              </a:lnSpc>
            </a:pPr>
            <a:r>
              <a:rPr lang="en-US" altLang="zh-TW" dirty="0">
                <a:sym typeface="Symbol" panose="05050102010706020507" pitchFamily="18" charset="2"/>
              </a:rPr>
              <a:t>Block replacement: LRU, random</a:t>
            </a:r>
          </a:p>
          <a:p>
            <a:pPr lvl="1" eaLnBrk="1" hangingPunct="1">
              <a:lnSpc>
                <a:spcPct val="90000"/>
              </a:lnSpc>
            </a:pPr>
            <a:r>
              <a:rPr lang="en-US" altLang="zh-TW" sz="2400" dirty="0">
                <a:sym typeface="Symbol" panose="05050102010706020507" pitchFamily="18" charset="2"/>
              </a:rPr>
              <a:t>Write policy: write-through with write buffer, write-back</a:t>
            </a:r>
          </a:p>
          <a:p>
            <a:pPr eaLnBrk="1" hangingPunct="1">
              <a:lnSpc>
                <a:spcPct val="90000"/>
              </a:lnSpc>
            </a:pPr>
            <a:r>
              <a:rPr lang="en-US" altLang="zh-TW" sz="2800" dirty="0">
                <a:sym typeface="Symbol" panose="05050102010706020507" pitchFamily="18" charset="2"/>
              </a:rPr>
              <a:t>Protection by virtual memory and virtual machine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46</a:t>
            </a:fld>
            <a:endParaRPr lang="zh-TW" altLang="zh-TW"/>
          </a:p>
        </p:txBody>
      </p:sp>
    </p:spTree>
    <p:extLst>
      <p:ext uri="{BB962C8B-B14F-4D97-AF65-F5344CB8AC3E}">
        <p14:creationId xmlns:p14="http://schemas.microsoft.com/office/powerpoint/2010/main" val="300924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Virtual Memory</a:t>
            </a:r>
            <a:endParaRPr lang="zh-TW" altLang="en-US" dirty="0"/>
          </a:p>
        </p:txBody>
      </p:sp>
      <p:sp>
        <p:nvSpPr>
          <p:cNvPr id="3" name="內容版面配置區 2"/>
          <p:cNvSpPr>
            <a:spLocks noGrp="1"/>
          </p:cNvSpPr>
          <p:nvPr>
            <p:ph idx="1"/>
          </p:nvPr>
        </p:nvSpPr>
        <p:spPr/>
        <p:txBody>
          <a:bodyPr/>
          <a:lstStyle/>
          <a:p>
            <a:r>
              <a:rPr lang="en-US" altLang="zh-TW" dirty="0"/>
              <a:t>Such an illusion is supported by the memory hierarchy between physical main memory (DRAM) and secondary storage (disk)</a:t>
            </a:r>
          </a:p>
          <a:p>
            <a:pPr lvl="1"/>
            <a:r>
              <a:rPr lang="en-US" altLang="zh-TW" dirty="0"/>
              <a:t>Main memory acts as a “cache” </a:t>
            </a:r>
            <a:br>
              <a:rPr lang="en-US" altLang="zh-TW" dirty="0"/>
            </a:br>
            <a:r>
              <a:rPr lang="en-US" altLang="zh-TW" dirty="0"/>
              <a:t>for disk and takes care of speed</a:t>
            </a:r>
          </a:p>
          <a:p>
            <a:pPr lvl="1"/>
            <a:r>
              <a:rPr lang="en-US" altLang="zh-TW" dirty="0"/>
              <a:t>Disk provides the large space</a:t>
            </a:r>
          </a:p>
          <a:p>
            <a:pPr lvl="1"/>
            <a:r>
              <a:rPr lang="en-US" altLang="zh-TW" dirty="0"/>
              <a:t>Virtual memory is managed by </a:t>
            </a:r>
            <a:br>
              <a:rPr lang="en-US" altLang="zh-TW" dirty="0"/>
            </a:br>
            <a:r>
              <a:rPr lang="en-US" altLang="zh-TW" dirty="0"/>
              <a:t>the operating system (OS) with</a:t>
            </a:r>
            <a:br>
              <a:rPr lang="en-US" altLang="zh-TW" dirty="0"/>
            </a:br>
            <a:r>
              <a:rPr lang="en-US" altLang="zh-TW" dirty="0"/>
              <a:t>assistance from CPU </a:t>
            </a:r>
            <a:br>
              <a:rPr lang="en-US" altLang="zh-TW" dirty="0"/>
            </a:br>
            <a:r>
              <a:rPr lang="en-US" altLang="zh-TW" dirty="0"/>
              <a:t>hardware</a:t>
            </a:r>
          </a:p>
          <a:p>
            <a:r>
              <a:rPr lang="en-US" altLang="zh-TW" dirty="0"/>
              <a:t>A program in execution</a:t>
            </a:r>
            <a:br>
              <a:rPr lang="en-US" altLang="zh-TW" dirty="0"/>
            </a:br>
            <a:r>
              <a:rPr lang="en-US" altLang="zh-TW" dirty="0"/>
              <a:t>is called a </a:t>
            </a:r>
            <a:r>
              <a:rPr lang="en-US" altLang="zh-TW" i="1" dirty="0">
                <a:solidFill>
                  <a:srgbClr val="FF0000"/>
                </a:solidFill>
              </a:rPr>
              <a:t>process </a:t>
            </a:r>
            <a:r>
              <a:rPr lang="en-US" altLang="zh-TW" dirty="0"/>
              <a:t>in OS</a:t>
            </a:r>
          </a:p>
          <a:p>
            <a:pPr lvl="1"/>
            <a:endParaRPr lang="en-US" altLang="zh-TW" dirty="0"/>
          </a:p>
          <a:p>
            <a:endParaRPr lang="zh-TW" altLang="en-US" dirty="0"/>
          </a:p>
        </p:txBody>
      </p:sp>
      <p:sp>
        <p:nvSpPr>
          <p:cNvPr id="4" name="矩形 3"/>
          <p:cNvSpPr/>
          <p:nvPr/>
        </p:nvSpPr>
        <p:spPr bwMode="auto">
          <a:xfrm>
            <a:off x="5964569" y="2060848"/>
            <a:ext cx="1766510" cy="1023573"/>
          </a:xfrm>
          <a:prstGeom prst="rect">
            <a:avLst/>
          </a:prstGeom>
          <a:solidFill>
            <a:srgbClr val="99FF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a:latin typeface="+mn-lt"/>
              </a:rPr>
              <a:t>CPU</a:t>
            </a:r>
            <a:endParaRPr lang="zh-TW" altLang="en-US" sz="2000" b="1" dirty="0">
              <a:latin typeface="+mn-lt"/>
            </a:endParaRPr>
          </a:p>
        </p:txBody>
      </p:sp>
      <p:sp>
        <p:nvSpPr>
          <p:cNvPr id="5" name="Rectangle 8"/>
          <p:cNvSpPr>
            <a:spLocks noChangeArrowheads="1"/>
          </p:cNvSpPr>
          <p:nvPr/>
        </p:nvSpPr>
        <p:spPr bwMode="auto">
          <a:xfrm>
            <a:off x="6256049" y="2570070"/>
            <a:ext cx="1192823" cy="398585"/>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Registers</a:t>
            </a:r>
          </a:p>
        </p:txBody>
      </p:sp>
      <p:sp>
        <p:nvSpPr>
          <p:cNvPr id="6" name="Rectangle 14"/>
          <p:cNvSpPr>
            <a:spLocks noChangeArrowheads="1"/>
          </p:cNvSpPr>
          <p:nvPr/>
        </p:nvSpPr>
        <p:spPr bwMode="auto">
          <a:xfrm>
            <a:off x="5875049" y="3484471"/>
            <a:ext cx="19548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Cache (SRAM)</a:t>
            </a:r>
          </a:p>
        </p:txBody>
      </p:sp>
      <p:sp>
        <p:nvSpPr>
          <p:cNvPr id="7" name="Rectangle 15"/>
          <p:cNvSpPr>
            <a:spLocks noChangeArrowheads="1"/>
          </p:cNvSpPr>
          <p:nvPr/>
        </p:nvSpPr>
        <p:spPr bwMode="auto">
          <a:xfrm>
            <a:off x="5417849" y="4469209"/>
            <a:ext cx="28692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Memory (DRAM)</a:t>
            </a:r>
          </a:p>
        </p:txBody>
      </p:sp>
      <p:sp>
        <p:nvSpPr>
          <p:cNvPr id="8" name="Rectangle 16"/>
          <p:cNvSpPr>
            <a:spLocks noChangeArrowheads="1"/>
          </p:cNvSpPr>
          <p:nvPr/>
        </p:nvSpPr>
        <p:spPr bwMode="auto">
          <a:xfrm>
            <a:off x="4884449" y="5453947"/>
            <a:ext cx="3936023" cy="468923"/>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Disk</a:t>
            </a:r>
            <a:endParaRPr lang="zh-TW" altLang="en-US" sz="2000" b="1" dirty="0">
              <a:latin typeface="+mn-lt"/>
            </a:endParaRPr>
          </a:p>
        </p:txBody>
      </p:sp>
      <p:sp>
        <p:nvSpPr>
          <p:cNvPr id="14" name="Line 18"/>
          <p:cNvSpPr>
            <a:spLocks noChangeShapeType="1"/>
          </p:cNvSpPr>
          <p:nvPr/>
        </p:nvSpPr>
        <p:spPr bwMode="auto">
          <a:xfrm>
            <a:off x="6852460" y="2980378"/>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5" name="Line 19"/>
          <p:cNvSpPr>
            <a:spLocks noChangeShapeType="1"/>
          </p:cNvSpPr>
          <p:nvPr/>
        </p:nvSpPr>
        <p:spPr bwMode="auto">
          <a:xfrm>
            <a:off x="6852460" y="3965117"/>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6" name="Line 20"/>
          <p:cNvSpPr>
            <a:spLocks noChangeShapeType="1"/>
          </p:cNvSpPr>
          <p:nvPr/>
        </p:nvSpPr>
        <p:spPr bwMode="auto">
          <a:xfrm>
            <a:off x="6852460" y="4949855"/>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7" name="Rectangle 22"/>
          <p:cNvSpPr>
            <a:spLocks noChangeArrowheads="1"/>
          </p:cNvSpPr>
          <p:nvPr/>
        </p:nvSpPr>
        <p:spPr bwMode="auto">
          <a:xfrm>
            <a:off x="7014399" y="3084421"/>
            <a:ext cx="166341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Instr. operands</a:t>
            </a:r>
          </a:p>
        </p:txBody>
      </p:sp>
      <p:sp>
        <p:nvSpPr>
          <p:cNvPr id="18" name="Rectangle 23"/>
          <p:cNvSpPr>
            <a:spLocks noChangeArrowheads="1"/>
          </p:cNvSpPr>
          <p:nvPr/>
        </p:nvSpPr>
        <p:spPr bwMode="auto">
          <a:xfrm>
            <a:off x="7014399" y="4069159"/>
            <a:ext cx="77644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Blocks</a:t>
            </a:r>
          </a:p>
        </p:txBody>
      </p:sp>
      <p:sp>
        <p:nvSpPr>
          <p:cNvPr id="19" name="Rectangle 24"/>
          <p:cNvSpPr>
            <a:spLocks noChangeArrowheads="1"/>
          </p:cNvSpPr>
          <p:nvPr/>
        </p:nvSpPr>
        <p:spPr bwMode="auto">
          <a:xfrm>
            <a:off x="7014399" y="5053898"/>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sp>
        <p:nvSpPr>
          <p:cNvPr id="22" name="橢圓 21"/>
          <p:cNvSpPr/>
          <p:nvPr/>
        </p:nvSpPr>
        <p:spPr bwMode="auto">
          <a:xfrm>
            <a:off x="4884449" y="4365104"/>
            <a:ext cx="3793363" cy="166051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投影片編號版面配置區 8"/>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130281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5"/>
          <p:cNvSpPr>
            <a:spLocks noGrp="1" noChangeArrowheads="1"/>
          </p:cNvSpPr>
          <p:nvPr>
            <p:ph type="title"/>
          </p:nvPr>
        </p:nvSpPr>
        <p:spPr/>
        <p:txBody>
          <a:bodyPr/>
          <a:lstStyle/>
          <a:p>
            <a:r>
              <a:rPr lang="en-US" altLang="zh-TW" dirty="0"/>
              <a:t>Basic Virtual Memory Organization</a:t>
            </a:r>
            <a:endParaRPr lang="en-AU" altLang="zh-TW" dirty="0"/>
          </a:p>
        </p:txBody>
      </p:sp>
      <p:sp>
        <p:nvSpPr>
          <p:cNvPr id="71684" name="Rectangle 6"/>
          <p:cNvSpPr>
            <a:spLocks noGrp="1" noChangeArrowheads="1"/>
          </p:cNvSpPr>
          <p:nvPr>
            <p:ph type="body" idx="1"/>
          </p:nvPr>
        </p:nvSpPr>
        <p:spPr/>
        <p:txBody>
          <a:bodyPr/>
          <a:lstStyle/>
          <a:p>
            <a:r>
              <a:rPr lang="en-US" altLang="zh-TW" u="sng" dirty="0"/>
              <a:t>Virtual address space of a process exists in disk</a:t>
            </a:r>
            <a:r>
              <a:rPr lang="en-US" altLang="zh-TW" dirty="0"/>
              <a:t> and is partitioned into blocks of equal size called </a:t>
            </a:r>
            <a:r>
              <a:rPr lang="en-US" altLang="zh-TW" i="1" dirty="0">
                <a:solidFill>
                  <a:srgbClr val="FF0000"/>
                </a:solidFill>
              </a:rPr>
              <a:t>pages</a:t>
            </a:r>
          </a:p>
          <a:p>
            <a:pPr lvl="1"/>
            <a:r>
              <a:rPr lang="en-US" altLang="zh-TW" dirty="0"/>
              <a:t>OS creates space on disk for “all” the pages in </a:t>
            </a:r>
            <a:r>
              <a:rPr lang="en-US" altLang="zh-TW" i="1" dirty="0"/>
              <a:t>swap space</a:t>
            </a:r>
            <a:endParaRPr lang="en-US" altLang="zh-TW" dirty="0"/>
          </a:p>
          <a:p>
            <a:r>
              <a:rPr lang="en-US" altLang="zh-TW" dirty="0"/>
              <a:t>Physical address space in main memory is partitioned into blocks of the same size called </a:t>
            </a:r>
            <a:r>
              <a:rPr lang="en-US" altLang="zh-TW" i="1" dirty="0">
                <a:solidFill>
                  <a:srgbClr val="FF0000"/>
                </a:solidFill>
              </a:rPr>
              <a:t>page frames</a:t>
            </a:r>
          </a:p>
          <a:p>
            <a:r>
              <a:rPr lang="en-US" altLang="zh-TW" dirty="0"/>
              <a:t>Actively accessed pages are loaded into empty page frames in main memory and </a:t>
            </a:r>
            <a:r>
              <a:rPr lang="en-US" altLang="zh-TW" u="sng" dirty="0"/>
              <a:t>accessed at DRAM speed</a:t>
            </a:r>
          </a:p>
          <a:p>
            <a:r>
              <a:rPr lang="en-US" altLang="zh-TW" dirty="0">
                <a:solidFill>
                  <a:srgbClr val="FF0000"/>
                </a:solidFill>
              </a:rPr>
              <a:t>Program (and CPU) only sees virtual address space</a:t>
            </a:r>
          </a:p>
          <a:p>
            <a:pPr lvl="1"/>
            <a:r>
              <a:rPr lang="en-US" altLang="zh-TW" dirty="0"/>
              <a:t>Thus, </a:t>
            </a:r>
            <a:r>
              <a:rPr lang="en-US" altLang="zh-TW" dirty="0" err="1"/>
              <a:t>ld</a:t>
            </a:r>
            <a:r>
              <a:rPr lang="en-US" altLang="zh-TW" dirty="0"/>
              <a:t> and </a:t>
            </a:r>
            <a:r>
              <a:rPr lang="en-US" altLang="zh-TW" dirty="0" err="1"/>
              <a:t>sd</a:t>
            </a:r>
            <a:r>
              <a:rPr lang="en-US" altLang="zh-TW" dirty="0"/>
              <a:t> generate </a:t>
            </a:r>
            <a:r>
              <a:rPr lang="en-US" altLang="zh-TW" i="1" dirty="0"/>
              <a:t>virtual addresses</a:t>
            </a:r>
          </a:p>
          <a:p>
            <a:pPr lvl="1"/>
            <a:r>
              <a:rPr lang="en-US" altLang="zh-TW" dirty="0"/>
              <a:t>But cache and memory are accessed by </a:t>
            </a:r>
            <a:r>
              <a:rPr lang="en-US" altLang="zh-TW" i="1" dirty="0"/>
              <a:t>physical addresses</a:t>
            </a:r>
          </a:p>
          <a:p>
            <a:pPr lvl="1"/>
            <a:r>
              <a:rPr lang="en-US" altLang="zh-TW" b="1" dirty="0">
                <a:solidFill>
                  <a:srgbClr val="FF0000"/>
                </a:solidFill>
              </a:rPr>
              <a:t>Virtual memory needs to implement </a:t>
            </a:r>
            <a:r>
              <a:rPr lang="en-US" altLang="zh-TW" b="1" u="sng" dirty="0">
                <a:solidFill>
                  <a:srgbClr val="FF0000"/>
                </a:solidFill>
              </a:rPr>
              <a:t>address translation </a:t>
            </a:r>
            <a:r>
              <a:rPr lang="en-US" altLang="zh-TW" b="1" dirty="0">
                <a:solidFill>
                  <a:srgbClr val="FF0000"/>
                </a:solidFill>
              </a:rPr>
              <a:t>from virtual address space to physical address space</a:t>
            </a:r>
          </a:p>
          <a:p>
            <a:pPr lvl="1"/>
            <a:endParaRPr lang="en-US" altLang="zh-TW" b="1" dirty="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398667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4">
                                            <p:txEl>
                                              <p:pRg st="3" end="3"/>
                                            </p:txEl>
                                          </p:spTgt>
                                        </p:tgtEl>
                                        <p:attrNameLst>
                                          <p:attrName>style.visibility</p:attrName>
                                        </p:attrNameLst>
                                      </p:cBhvr>
                                      <p:to>
                                        <p:strVal val="visible"/>
                                      </p:to>
                                    </p:set>
                                    <p:animEffect transition="in" filter="fade">
                                      <p:cBhvr>
                                        <p:cTn id="7" dur="500"/>
                                        <p:tgtEl>
                                          <p:spTgt spid="7168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4">
                                            <p:txEl>
                                              <p:pRg st="4" end="4"/>
                                            </p:txEl>
                                          </p:spTgt>
                                        </p:tgtEl>
                                        <p:attrNameLst>
                                          <p:attrName>style.visibility</p:attrName>
                                        </p:attrNameLst>
                                      </p:cBhvr>
                                      <p:to>
                                        <p:strVal val="visible"/>
                                      </p:to>
                                    </p:set>
                                    <p:animEffect transition="in" filter="fade">
                                      <p:cBhvr>
                                        <p:cTn id="12" dur="500"/>
                                        <p:tgtEl>
                                          <p:spTgt spid="7168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684">
                                            <p:txEl>
                                              <p:pRg st="5" end="5"/>
                                            </p:txEl>
                                          </p:spTgt>
                                        </p:tgtEl>
                                        <p:attrNameLst>
                                          <p:attrName>style.visibility</p:attrName>
                                        </p:attrNameLst>
                                      </p:cBhvr>
                                      <p:to>
                                        <p:strVal val="visible"/>
                                      </p:to>
                                    </p:set>
                                    <p:animEffect transition="in" filter="fade">
                                      <p:cBhvr>
                                        <p:cTn id="15" dur="500"/>
                                        <p:tgtEl>
                                          <p:spTgt spid="71684">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684">
                                            <p:txEl>
                                              <p:pRg st="6" end="6"/>
                                            </p:txEl>
                                          </p:spTgt>
                                        </p:tgtEl>
                                        <p:attrNameLst>
                                          <p:attrName>style.visibility</p:attrName>
                                        </p:attrNameLst>
                                      </p:cBhvr>
                                      <p:to>
                                        <p:strVal val="visible"/>
                                      </p:to>
                                    </p:set>
                                    <p:animEffect transition="in" filter="fade">
                                      <p:cBhvr>
                                        <p:cTn id="18" dur="500"/>
                                        <p:tgtEl>
                                          <p:spTgt spid="7168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1684">
                                            <p:txEl>
                                              <p:pRg st="7" end="7"/>
                                            </p:txEl>
                                          </p:spTgt>
                                        </p:tgtEl>
                                        <p:attrNameLst>
                                          <p:attrName>style.visibility</p:attrName>
                                        </p:attrNameLst>
                                      </p:cBhvr>
                                      <p:to>
                                        <p:strVal val="visible"/>
                                      </p:to>
                                    </p:set>
                                    <p:animEffect transition="in" filter="fade">
                                      <p:cBhvr>
                                        <p:cTn id="23" dur="1000"/>
                                        <p:tgtEl>
                                          <p:spTgt spid="71684">
                                            <p:txEl>
                                              <p:pRg st="7" end="7"/>
                                            </p:txEl>
                                          </p:spTgt>
                                        </p:tgtEl>
                                      </p:cBhvr>
                                    </p:animEffect>
                                    <p:anim calcmode="lin" valueType="num">
                                      <p:cBhvr>
                                        <p:cTn id="24" dur="1000" fill="hold"/>
                                        <p:tgtEl>
                                          <p:spTgt spid="71684">
                                            <p:txEl>
                                              <p:pRg st="7" end="7"/>
                                            </p:txEl>
                                          </p:spTgt>
                                        </p:tgtEl>
                                        <p:attrNameLst>
                                          <p:attrName>ppt_x</p:attrName>
                                        </p:attrNameLst>
                                      </p:cBhvr>
                                      <p:tavLst>
                                        <p:tav tm="0">
                                          <p:val>
                                            <p:strVal val="#ppt_x"/>
                                          </p:val>
                                        </p:tav>
                                        <p:tav tm="100000">
                                          <p:val>
                                            <p:strVal val="#ppt_x"/>
                                          </p:val>
                                        </p:tav>
                                      </p:tavLst>
                                    </p:anim>
                                    <p:anim calcmode="lin" valueType="num">
                                      <p:cBhvr>
                                        <p:cTn id="25" dur="1000" fill="hold"/>
                                        <p:tgtEl>
                                          <p:spTgt spid="7168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RISC-V Virtual Memory</a:t>
            </a:r>
            <a:endParaRPr lang="zh-TW" altLang="en-US" dirty="0"/>
          </a:p>
        </p:txBody>
      </p:sp>
      <p:sp>
        <p:nvSpPr>
          <p:cNvPr id="3" name="內容版面配置區 2"/>
          <p:cNvSpPr>
            <a:spLocks noGrp="1"/>
          </p:cNvSpPr>
          <p:nvPr>
            <p:ph idx="1"/>
          </p:nvPr>
        </p:nvSpPr>
        <p:spPr/>
        <p:txBody>
          <a:bodyPr/>
          <a:lstStyle/>
          <a:p>
            <a:r>
              <a:rPr lang="en-US" altLang="zh-TW" dirty="0"/>
              <a:t>RISC-V supports a variety of VM configurations</a:t>
            </a:r>
          </a:p>
          <a:p>
            <a:pPr lvl="1"/>
            <a:r>
              <a:rPr lang="en-US" altLang="zh-TW" dirty="0"/>
              <a:t>Although RISC-V has a 64-bit address, it supports 39-bit, 48-bit, and 57-bit virtual address spaces</a:t>
            </a:r>
          </a:p>
          <a:p>
            <a:pPr lvl="1"/>
            <a:r>
              <a:rPr lang="en-US" altLang="zh-TW" dirty="0"/>
              <a:t>All of these configurations use a page size of 4 Kbytes</a:t>
            </a:r>
          </a:p>
          <a:p>
            <a:r>
              <a:rPr lang="en-US" altLang="zh-TW" dirty="0"/>
              <a:t>For 48-bit virtual address scheme:</a:t>
            </a:r>
          </a:p>
          <a:p>
            <a:pPr lvl="1"/>
            <a:r>
              <a:rPr lang="en-US" altLang="zh-TW" dirty="0"/>
              <a:t>Size of a page = 4 Kbytes = 2</a:t>
            </a:r>
            <a:r>
              <a:rPr lang="en-US" altLang="zh-TW" baseline="30000" dirty="0"/>
              <a:t>12</a:t>
            </a:r>
            <a:r>
              <a:rPr lang="en-US" altLang="zh-TW" dirty="0"/>
              <a:t> bytes</a:t>
            </a:r>
          </a:p>
          <a:p>
            <a:pPr lvl="1"/>
            <a:r>
              <a:rPr lang="en-US" altLang="zh-TW" dirty="0"/>
              <a:t>Size of virtual address space = 2</a:t>
            </a:r>
            <a:r>
              <a:rPr lang="en-US" altLang="zh-TW" baseline="30000" dirty="0"/>
              <a:t>48</a:t>
            </a:r>
            <a:r>
              <a:rPr lang="en-US" altLang="zh-TW" dirty="0"/>
              <a:t> bytes = 256 </a:t>
            </a:r>
            <a:r>
              <a:rPr lang="en-US" altLang="zh-TW" dirty="0" err="1"/>
              <a:t>Tbytes</a:t>
            </a:r>
            <a:r>
              <a:rPr lang="en-US" altLang="zh-TW" dirty="0"/>
              <a:t> </a:t>
            </a:r>
          </a:p>
          <a:p>
            <a:pPr lvl="1"/>
            <a:r>
              <a:rPr lang="en-US" altLang="zh-TW" dirty="0"/>
              <a:t>Max. number of pages of a process = 2</a:t>
            </a:r>
            <a:r>
              <a:rPr lang="en-US" altLang="zh-TW" baseline="30000" dirty="0"/>
              <a:t>36</a:t>
            </a:r>
            <a:r>
              <a:rPr lang="en-US" altLang="zh-TW" dirty="0"/>
              <a:t> pages</a:t>
            </a:r>
          </a:p>
          <a:p>
            <a:pPr lvl="1"/>
            <a:r>
              <a:rPr lang="en-US" altLang="zh-TW" dirty="0"/>
              <a:t>Assume size of physical memory = 1 </a:t>
            </a:r>
            <a:r>
              <a:rPr lang="en-US" altLang="zh-TW" dirty="0" err="1"/>
              <a:t>Tbytes</a:t>
            </a:r>
            <a:r>
              <a:rPr lang="en-US" altLang="zh-TW" dirty="0"/>
              <a:t> = 2</a:t>
            </a:r>
            <a:r>
              <a:rPr lang="en-US" altLang="zh-TW" baseline="30000" dirty="0"/>
              <a:t>40</a:t>
            </a:r>
            <a:r>
              <a:rPr lang="en-US" altLang="zh-TW" dirty="0"/>
              <a:t> bytes</a:t>
            </a:r>
            <a:br>
              <a:rPr lang="en-US" altLang="zh-TW" dirty="0"/>
            </a:br>
            <a:r>
              <a:rPr lang="en-US" altLang="zh-TW" dirty="0">
                <a:sym typeface="Wingdings" panose="05000000000000000000" pitchFamily="2" charset="2"/>
              </a:rPr>
              <a:t></a:t>
            </a:r>
            <a:r>
              <a:rPr lang="en-US" altLang="zh-TW" dirty="0"/>
              <a:t> 40-bit physical address</a:t>
            </a:r>
            <a:br>
              <a:rPr lang="en-US" altLang="zh-TW" dirty="0"/>
            </a:br>
            <a:r>
              <a:rPr lang="en-US" altLang="zh-TW" dirty="0">
                <a:sym typeface="Wingdings" panose="05000000000000000000" pitchFamily="2" charset="2"/>
              </a:rPr>
              <a:t> </a:t>
            </a:r>
            <a:r>
              <a:rPr lang="en-US" altLang="zh-TW" dirty="0"/>
              <a:t>number of page frames in physical memory = 2</a:t>
            </a:r>
            <a:r>
              <a:rPr lang="en-US" altLang="zh-TW" baseline="30000" dirty="0"/>
              <a:t>28</a:t>
            </a:r>
            <a:br>
              <a:rPr lang="en-US" altLang="zh-TW" dirty="0"/>
            </a:b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spTree>
    <p:extLst>
      <p:ext uri="{BB962C8B-B14F-4D97-AF65-F5344CB8AC3E}">
        <p14:creationId xmlns:p14="http://schemas.microsoft.com/office/powerpoint/2010/main" val="253280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499720"/>
            <a:ext cx="4477010" cy="32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6"/>
          <p:cNvSpPr>
            <a:spLocks noGrp="1" noChangeArrowheads="1"/>
          </p:cNvSpPr>
          <p:nvPr>
            <p:ph type="title"/>
          </p:nvPr>
        </p:nvSpPr>
        <p:spPr/>
        <p:txBody>
          <a:bodyPr/>
          <a:lstStyle/>
          <a:p>
            <a:pPr eaLnBrk="1" hangingPunct="1"/>
            <a:r>
              <a:rPr lang="en-US" altLang="zh-TW"/>
              <a:t>Address Translation</a:t>
            </a:r>
            <a:endParaRPr lang="en-AU" altLang="zh-TW">
              <a:ea typeface="新細明體" panose="02020500000000000000" pitchFamily="18" charset="-120"/>
            </a:endParaRPr>
          </a:p>
        </p:txBody>
      </p:sp>
      <p:sp>
        <p:nvSpPr>
          <p:cNvPr id="7" name="矩形 6"/>
          <p:cNvSpPr/>
          <p:nvPr/>
        </p:nvSpPr>
        <p:spPr bwMode="auto">
          <a:xfrm>
            <a:off x="1394640" y="1205359"/>
            <a:ext cx="1869545" cy="1009207"/>
          </a:xfrm>
          <a:prstGeom prst="rect">
            <a:avLst/>
          </a:prstGeom>
          <a:solidFill>
            <a:srgbClr val="99FF99"/>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a:latin typeface="+mn-lt"/>
              </a:rPr>
              <a:t>CPU</a:t>
            </a:r>
            <a:endParaRPr lang="zh-TW" altLang="en-US" sz="2000" b="1" dirty="0">
              <a:latin typeface="+mn-lt"/>
            </a:endParaRPr>
          </a:p>
        </p:txBody>
      </p:sp>
      <p:sp>
        <p:nvSpPr>
          <p:cNvPr id="8" name="Rectangle 8"/>
          <p:cNvSpPr>
            <a:spLocks noChangeArrowheads="1"/>
          </p:cNvSpPr>
          <p:nvPr/>
        </p:nvSpPr>
        <p:spPr bwMode="auto">
          <a:xfrm>
            <a:off x="1475656" y="1566986"/>
            <a:ext cx="996670" cy="369228"/>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Registers</a:t>
            </a:r>
          </a:p>
        </p:txBody>
      </p:sp>
      <p:sp>
        <p:nvSpPr>
          <p:cNvPr id="9" name="Rectangle 14"/>
          <p:cNvSpPr>
            <a:spLocks noChangeArrowheads="1"/>
          </p:cNvSpPr>
          <p:nvPr/>
        </p:nvSpPr>
        <p:spPr bwMode="auto">
          <a:xfrm>
            <a:off x="1299899" y="2717527"/>
            <a:ext cx="2068842" cy="462341"/>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Cache (SRAM)</a:t>
            </a:r>
          </a:p>
        </p:txBody>
      </p:sp>
      <p:sp>
        <p:nvSpPr>
          <p:cNvPr id="10" name="Rectangle 15"/>
          <p:cNvSpPr>
            <a:spLocks noChangeArrowheads="1"/>
          </p:cNvSpPr>
          <p:nvPr/>
        </p:nvSpPr>
        <p:spPr bwMode="auto">
          <a:xfrm>
            <a:off x="816032" y="3579918"/>
            <a:ext cx="3036577" cy="462341"/>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Memory (DRAM)</a:t>
            </a:r>
          </a:p>
        </p:txBody>
      </p:sp>
      <p:sp>
        <p:nvSpPr>
          <p:cNvPr id="11" name="Rectangle 16"/>
          <p:cNvSpPr>
            <a:spLocks noChangeArrowheads="1"/>
          </p:cNvSpPr>
          <p:nvPr/>
        </p:nvSpPr>
        <p:spPr bwMode="auto">
          <a:xfrm>
            <a:off x="251520" y="4550835"/>
            <a:ext cx="4165600" cy="462341"/>
          </a:xfrm>
          <a:prstGeom prst="rect">
            <a:avLst/>
          </a:prstGeom>
          <a:solidFill>
            <a:srgbClr val="FFFF00"/>
          </a:solidFill>
          <a:ln w="19050">
            <a:solidFill>
              <a:schemeClr val="tx1"/>
            </a:solidFill>
            <a:miter lim="800000"/>
            <a:headEnd/>
            <a:tailEnd/>
          </a:ln>
          <a:effectLst/>
        </p:spPr>
        <p:txBody>
          <a:bodyPr wrap="none" anchor="ctr"/>
          <a:lstStyle/>
          <a:p>
            <a:pPr algn="ctr"/>
            <a:r>
              <a:rPr lang="en-US" altLang="zh-TW" sz="2000" b="1" dirty="0">
                <a:latin typeface="+mn-lt"/>
              </a:rPr>
              <a:t>Disk</a:t>
            </a:r>
            <a:endParaRPr lang="zh-TW" altLang="en-US" sz="2000" b="1" dirty="0">
              <a:latin typeface="+mn-lt"/>
            </a:endParaRPr>
          </a:p>
        </p:txBody>
      </p:sp>
      <p:sp>
        <p:nvSpPr>
          <p:cNvPr id="12" name="Line 18"/>
          <p:cNvSpPr>
            <a:spLocks noChangeShapeType="1"/>
          </p:cNvSpPr>
          <p:nvPr/>
        </p:nvSpPr>
        <p:spPr bwMode="auto">
          <a:xfrm>
            <a:off x="2334319" y="2213471"/>
            <a:ext cx="0" cy="5040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3" name="Line 19"/>
          <p:cNvSpPr>
            <a:spLocks noChangeShapeType="1"/>
          </p:cNvSpPr>
          <p:nvPr/>
        </p:nvSpPr>
        <p:spPr bwMode="auto">
          <a:xfrm>
            <a:off x="2334319" y="3185623"/>
            <a:ext cx="0" cy="39600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4" name="Line 20"/>
          <p:cNvSpPr>
            <a:spLocks noChangeShapeType="1"/>
          </p:cNvSpPr>
          <p:nvPr/>
        </p:nvSpPr>
        <p:spPr bwMode="auto">
          <a:xfrm>
            <a:off x="2334319" y="4053818"/>
            <a:ext cx="0" cy="48545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9" name="矩形 18"/>
          <p:cNvSpPr/>
          <p:nvPr/>
        </p:nvSpPr>
        <p:spPr bwMode="auto">
          <a:xfrm>
            <a:off x="251520" y="2493740"/>
            <a:ext cx="4165600" cy="1640017"/>
          </a:xfrm>
          <a:prstGeom prst="rect">
            <a:avLst/>
          </a:prstGeom>
          <a:noFill/>
          <a:ln w="19050" cap="flat" cmpd="sng" algn="ctr">
            <a:solidFill>
              <a:srgbClr val="FF0000"/>
            </a:solidFill>
            <a:prstDash val="lg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3" name="矩形 22"/>
          <p:cNvSpPr/>
          <p:nvPr/>
        </p:nvSpPr>
        <p:spPr bwMode="auto">
          <a:xfrm>
            <a:off x="2553342" y="1834516"/>
            <a:ext cx="1419283" cy="301296"/>
          </a:xfrm>
          <a:prstGeom prst="rect">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eaLnBrk="1" hangingPunct="1"/>
            <a:r>
              <a:rPr lang="en-US" altLang="zh-TW" sz="1800" i="1" dirty="0" err="1">
                <a:latin typeface="+mn-lt"/>
              </a:rPr>
              <a:t>ld</a:t>
            </a:r>
            <a:r>
              <a:rPr lang="en-US" altLang="zh-TW" sz="1800" i="1" dirty="0">
                <a:latin typeface="+mn-lt"/>
              </a:rPr>
              <a:t> x11,</a:t>
            </a:r>
            <a:r>
              <a:rPr lang="en-US" altLang="zh-TW" sz="1800" i="1" dirty="0">
                <a:solidFill>
                  <a:srgbClr val="FF0000"/>
                </a:solidFill>
                <a:latin typeface="+mn-lt"/>
              </a:rPr>
              <a:t>0(x20)</a:t>
            </a:r>
            <a:endParaRPr lang="zh-TW" altLang="en-US" sz="1800" i="1" dirty="0">
              <a:solidFill>
                <a:srgbClr val="FF0000"/>
              </a:solidFill>
              <a:latin typeface="+mn-lt"/>
            </a:endParaRPr>
          </a:p>
        </p:txBody>
      </p:sp>
      <p:sp>
        <p:nvSpPr>
          <p:cNvPr id="20" name="向下箭號 19"/>
          <p:cNvSpPr/>
          <p:nvPr/>
        </p:nvSpPr>
        <p:spPr bwMode="auto">
          <a:xfrm>
            <a:off x="3131840" y="2147371"/>
            <a:ext cx="288032" cy="346369"/>
          </a:xfrm>
          <a:prstGeom prst="downArrow">
            <a:avLst/>
          </a:prstGeom>
          <a:solidFill>
            <a:srgbClr val="00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1" name="文字方塊 20"/>
          <p:cNvSpPr txBox="1"/>
          <p:nvPr/>
        </p:nvSpPr>
        <p:spPr>
          <a:xfrm>
            <a:off x="3343639" y="2150945"/>
            <a:ext cx="2172582" cy="369332"/>
          </a:xfrm>
          <a:prstGeom prst="rect">
            <a:avLst/>
          </a:prstGeom>
          <a:noFill/>
        </p:spPr>
        <p:txBody>
          <a:bodyPr wrap="none" rtlCol="0">
            <a:spAutoFit/>
          </a:bodyPr>
          <a:lstStyle/>
          <a:p>
            <a:pPr marL="0"/>
            <a:r>
              <a:rPr lang="en-US" altLang="zh-TW" sz="1800" dirty="0">
                <a:latin typeface="+mn-lt"/>
              </a:rPr>
              <a:t>48-bit virtual address</a:t>
            </a:r>
            <a:endParaRPr lang="zh-TW" altLang="en-US" sz="1800" dirty="0">
              <a:latin typeface="+mn-lt"/>
            </a:endParaRPr>
          </a:p>
        </p:txBody>
      </p:sp>
      <p:sp>
        <p:nvSpPr>
          <p:cNvPr id="26" name="文字方塊 25"/>
          <p:cNvSpPr txBox="1"/>
          <p:nvPr/>
        </p:nvSpPr>
        <p:spPr>
          <a:xfrm>
            <a:off x="95228" y="2411596"/>
            <a:ext cx="2316532" cy="369332"/>
          </a:xfrm>
          <a:prstGeom prst="rect">
            <a:avLst/>
          </a:prstGeom>
          <a:noFill/>
        </p:spPr>
        <p:txBody>
          <a:bodyPr wrap="none" rtlCol="0">
            <a:spAutoFit/>
          </a:bodyPr>
          <a:lstStyle/>
          <a:p>
            <a:pPr marL="0"/>
            <a:r>
              <a:rPr lang="en-US" altLang="zh-TW" sz="1800" dirty="0">
                <a:latin typeface="+mn-lt"/>
              </a:rPr>
              <a:t>40-bit physical address</a:t>
            </a:r>
            <a:endParaRPr lang="zh-TW" altLang="en-US" sz="1800" dirty="0">
              <a:latin typeface="+mn-lt"/>
            </a:endParaRPr>
          </a:p>
        </p:txBody>
      </p:sp>
      <p:grpSp>
        <p:nvGrpSpPr>
          <p:cNvPr id="22" name="群組 21"/>
          <p:cNvGrpSpPr/>
          <p:nvPr/>
        </p:nvGrpSpPr>
        <p:grpSpPr>
          <a:xfrm>
            <a:off x="5283062" y="1371944"/>
            <a:ext cx="3017292" cy="4686251"/>
            <a:chOff x="5283062" y="1371944"/>
            <a:chExt cx="3017292" cy="4686251"/>
          </a:xfrm>
        </p:grpSpPr>
        <p:sp>
          <p:nvSpPr>
            <p:cNvPr id="28" name="矩形 27"/>
            <p:cNvSpPr/>
            <p:nvPr/>
          </p:nvSpPr>
          <p:spPr bwMode="auto">
            <a:xfrm>
              <a:off x="6105176" y="2127766"/>
              <a:ext cx="1373064" cy="302185"/>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i="1" dirty="0">
                  <a:latin typeface="+mn-lt"/>
                </a:rPr>
                <a:t>From CPU</a:t>
              </a:r>
              <a:endParaRPr lang="zh-TW" altLang="en-US" sz="1800" i="1" dirty="0">
                <a:latin typeface="+mn-lt"/>
              </a:endParaRPr>
            </a:p>
          </p:txBody>
        </p:sp>
        <p:sp>
          <p:nvSpPr>
            <p:cNvPr id="29" name="矩形 28"/>
            <p:cNvSpPr/>
            <p:nvPr/>
          </p:nvSpPr>
          <p:spPr bwMode="auto">
            <a:xfrm>
              <a:off x="5868144" y="5732558"/>
              <a:ext cx="2160240" cy="325637"/>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i="1" dirty="0">
                  <a:latin typeface="+mn-lt"/>
                </a:rPr>
                <a:t>To cache + memory</a:t>
              </a:r>
              <a:endParaRPr lang="zh-TW" altLang="en-US" sz="1800" i="1" dirty="0">
                <a:latin typeface="+mn-lt"/>
              </a:endParaRPr>
            </a:p>
          </p:txBody>
        </p:sp>
        <p:sp>
          <p:nvSpPr>
            <p:cNvPr id="30" name="圓角矩形 29"/>
            <p:cNvSpPr/>
            <p:nvPr/>
          </p:nvSpPr>
          <p:spPr bwMode="auto">
            <a:xfrm>
              <a:off x="5283062" y="1371944"/>
              <a:ext cx="3017292" cy="429688"/>
            </a:xfrm>
            <a:prstGeom prst="round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sz="2000" dirty="0">
                  <a:latin typeface="+mn-lt"/>
                </a:rPr>
                <a:t>Fixed-size pages (e.g., 4KB)</a:t>
              </a:r>
              <a:endParaRPr lang="zh-TW" altLang="en-US" sz="2000" i="1" dirty="0">
                <a:latin typeface="+mn-lt"/>
              </a:endParaRPr>
            </a:p>
          </p:txBody>
        </p:sp>
      </p:grpSp>
      <p:sp>
        <p:nvSpPr>
          <p:cNvPr id="24" name="圓角矩形 23"/>
          <p:cNvSpPr/>
          <p:nvPr/>
        </p:nvSpPr>
        <p:spPr bwMode="auto">
          <a:xfrm>
            <a:off x="406400" y="5224230"/>
            <a:ext cx="3012505" cy="792088"/>
          </a:xfrm>
          <a:prstGeom prst="roundRect">
            <a:avLst>
              <a:gd name="adj" fmla="val 25325"/>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solidFill>
                  <a:schemeClr val="bg1">
                    <a:lumMod val="95000"/>
                  </a:schemeClr>
                </a:solidFill>
                <a:latin typeface="+mn-lt"/>
              </a:rPr>
              <a:t>Who will do address translation?</a:t>
            </a:r>
            <a:endParaRPr lang="zh-TW" altLang="en-US" b="1" i="1" dirty="0">
              <a:solidFill>
                <a:schemeClr val="bg1">
                  <a:lumMod val="95000"/>
                </a:schemeClr>
              </a:solidFill>
              <a:latin typeface="+mn-lt"/>
            </a:endParaRPr>
          </a:p>
        </p:txBody>
      </p:sp>
      <p:cxnSp>
        <p:nvCxnSpPr>
          <p:cNvPr id="31" name="直線接點 30"/>
          <p:cNvCxnSpPr>
            <a:stCxn id="21" idx="0"/>
          </p:cNvCxnSpPr>
          <p:nvPr/>
        </p:nvCxnSpPr>
        <p:spPr bwMode="auto">
          <a:xfrm flipV="1">
            <a:off x="4429930" y="1985165"/>
            <a:ext cx="1675246" cy="1657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3" name="直線接點 32"/>
          <p:cNvCxnSpPr>
            <a:stCxn id="21" idx="2"/>
          </p:cNvCxnSpPr>
          <p:nvPr/>
        </p:nvCxnSpPr>
        <p:spPr bwMode="auto">
          <a:xfrm>
            <a:off x="4429930" y="2520277"/>
            <a:ext cx="646126" cy="35144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27E26518-2301-4288-8958-BDA5B1B754F8}" type="slidenum">
              <a:rPr lang="zh-TW" altLang="en-US" smtClean="0"/>
              <a:pPr/>
              <a:t>7</a:t>
            </a:fld>
            <a:endParaRPr lang="zh-TW" altLang="zh-TW"/>
          </a:p>
        </p:txBody>
      </p:sp>
      <p:sp>
        <p:nvSpPr>
          <p:cNvPr id="3" name="圓角矩形 2"/>
          <p:cNvSpPr/>
          <p:nvPr/>
        </p:nvSpPr>
        <p:spPr bwMode="auto">
          <a:xfrm>
            <a:off x="7778628" y="3927966"/>
            <a:ext cx="1295177" cy="50914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i="1" dirty="0">
                <a:latin typeface="+mn-lt"/>
              </a:rPr>
              <a:t>No need to translate!</a:t>
            </a:r>
            <a:endParaRPr lang="zh-TW" altLang="en-US" sz="1800" i="1" dirty="0">
              <a:latin typeface="+mn-lt"/>
            </a:endParaRPr>
          </a:p>
        </p:txBody>
      </p:sp>
      <p:sp>
        <p:nvSpPr>
          <p:cNvPr id="4" name="文字方塊 3"/>
          <p:cNvSpPr txBox="1"/>
          <p:nvPr/>
        </p:nvSpPr>
        <p:spPr>
          <a:xfrm>
            <a:off x="4211960" y="5709420"/>
            <a:ext cx="1229824" cy="461665"/>
          </a:xfrm>
          <a:prstGeom prst="rect">
            <a:avLst/>
          </a:prstGeom>
          <a:noFill/>
        </p:spPr>
        <p:txBody>
          <a:bodyPr wrap="none" rtlCol="0">
            <a:spAutoFit/>
          </a:bodyPr>
          <a:lstStyle/>
          <a:p>
            <a:pPr marL="0"/>
            <a:r>
              <a:rPr lang="en-US" altLang="zh-TW" dirty="0">
                <a:latin typeface="+mn-lt"/>
              </a:rPr>
              <a:t>Fig. 5.26</a:t>
            </a:r>
            <a:endParaRPr lang="zh-TW" altLang="en-US" dirty="0">
              <a:latin typeface="+mn-lt"/>
            </a:endParaRPr>
          </a:p>
        </p:txBody>
      </p:sp>
    </p:spTree>
    <p:extLst>
      <p:ext uri="{BB962C8B-B14F-4D97-AF65-F5344CB8AC3E}">
        <p14:creationId xmlns:p14="http://schemas.microsoft.com/office/powerpoint/2010/main" val="29715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animBg="1"/>
      <p:bldP spid="21" grpId="0"/>
      <p:bldP spid="24" grpId="0" animBg="1"/>
      <p:bldP spid="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Virtual Memory Design Issues</a:t>
            </a:r>
            <a:endParaRPr lang="zh-TW" altLang="en-US" dirty="0"/>
          </a:p>
        </p:txBody>
      </p:sp>
      <p:sp>
        <p:nvSpPr>
          <p:cNvPr id="3" name="內容版面配置區 2"/>
          <p:cNvSpPr>
            <a:spLocks noGrp="1"/>
          </p:cNvSpPr>
          <p:nvPr>
            <p:ph idx="1"/>
          </p:nvPr>
        </p:nvSpPr>
        <p:spPr/>
        <p:txBody>
          <a:bodyPr/>
          <a:lstStyle/>
          <a:p>
            <a:r>
              <a:rPr lang="en-US" altLang="zh-TW" dirty="0"/>
              <a:t>Again, 4 questions for virtual memory design:</a:t>
            </a:r>
          </a:p>
          <a:p>
            <a:pPr marL="0" indent="0">
              <a:buNone/>
            </a:pPr>
            <a:r>
              <a:rPr lang="en-US" altLang="zh-TW" dirty="0"/>
              <a:t>    Q1: block placement</a:t>
            </a:r>
          </a:p>
          <a:p>
            <a:pPr marL="0" indent="0">
              <a:buNone/>
            </a:pPr>
            <a:r>
              <a:rPr lang="en-US" altLang="zh-TW" dirty="0"/>
              <a:t>    Q2: block identification</a:t>
            </a:r>
          </a:p>
          <a:p>
            <a:pPr marL="0" indent="0">
              <a:buNone/>
            </a:pPr>
            <a:r>
              <a:rPr lang="en-US" altLang="zh-TW" dirty="0"/>
              <a:t>    Q3: block replacement</a:t>
            </a:r>
          </a:p>
          <a:p>
            <a:pPr marL="0" indent="0">
              <a:buNone/>
            </a:pPr>
            <a:r>
              <a:rPr lang="en-US" altLang="zh-TW" dirty="0"/>
              <a:t>    Q4: write policy</a:t>
            </a:r>
          </a:p>
          <a:p>
            <a:endParaRPr lang="en-US" altLang="zh-TW" dirty="0"/>
          </a:p>
          <a:p>
            <a:r>
              <a:rPr lang="en-US" altLang="zh-TW" dirty="0"/>
              <a:t>But need to add another: </a:t>
            </a:r>
            <a:br>
              <a:rPr lang="en-US" altLang="zh-TW" dirty="0"/>
            </a:br>
            <a:r>
              <a:rPr lang="en-US" altLang="zh-TW" b="1" dirty="0">
                <a:solidFill>
                  <a:srgbClr val="FF0000"/>
                </a:solidFill>
                <a:sym typeface="Wingdings" panose="05000000000000000000" pitchFamily="2" charset="2"/>
              </a:rPr>
              <a:t> </a:t>
            </a:r>
            <a:r>
              <a:rPr lang="en-US" altLang="zh-TW" b="1" dirty="0">
                <a:solidFill>
                  <a:srgbClr val="FF0000"/>
                </a:solidFill>
              </a:rPr>
              <a:t>how to do address translation?</a:t>
            </a:r>
            <a:endParaRPr lang="zh-TW" altLang="en-US" b="1" dirty="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154921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20005</TotalTime>
  <Words>4614</Words>
  <Application>Microsoft Office PowerPoint</Application>
  <PresentationFormat>如螢幕大小 (4:3)</PresentationFormat>
  <Paragraphs>651</Paragraphs>
  <Slides>47</Slides>
  <Notes>29</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47</vt:i4>
      </vt:variant>
    </vt:vector>
  </HeadingPairs>
  <TitlesOfParts>
    <vt:vector size="55" baseType="lpstr">
      <vt:lpstr>Arial</vt:lpstr>
      <vt:lpstr>Calibri</vt:lpstr>
      <vt:lpstr>Symbol</vt:lpstr>
      <vt:lpstr>Tahoma</vt:lpstr>
      <vt:lpstr>Times New Roman</vt:lpstr>
      <vt:lpstr>Wingdings</vt:lpstr>
      <vt:lpstr>Contemporary Portrait</vt:lpstr>
      <vt:lpstr>Document</vt:lpstr>
      <vt:lpstr>EECS4030: Computer Architecture  Memory Hierarchy (III)</vt:lpstr>
      <vt:lpstr>Outline</vt:lpstr>
      <vt:lpstr>Virtual Memory (VM)</vt:lpstr>
      <vt:lpstr>Virtual Memory (VM)</vt:lpstr>
      <vt:lpstr>Virtual Memory</vt:lpstr>
      <vt:lpstr>Basic Virtual Memory Organization</vt:lpstr>
      <vt:lpstr>RISC-V Virtual Memory</vt:lpstr>
      <vt:lpstr>Address Translation</vt:lpstr>
      <vt:lpstr>Virtual Memory Design Issues</vt:lpstr>
      <vt:lpstr>Key Factors Affecting Design Choices</vt:lpstr>
      <vt:lpstr>Q1: Block Placement</vt:lpstr>
      <vt:lpstr>Q2: Block Identification</vt:lpstr>
      <vt:lpstr>Page Table to Map Pages to Storage</vt:lpstr>
      <vt:lpstr>Translation Using Page Table (Conceptual)</vt:lpstr>
      <vt:lpstr>Fast Translation</vt:lpstr>
      <vt:lpstr>Fast Translation Using a TLB</vt:lpstr>
      <vt:lpstr>Fast Translation Using a TLB</vt:lpstr>
      <vt:lpstr>What Happens When You Miss?</vt:lpstr>
      <vt:lpstr>What Happens When You Miss?</vt:lpstr>
      <vt:lpstr>TLB Misses</vt:lpstr>
      <vt:lpstr>Q3: Block Replacement</vt:lpstr>
      <vt:lpstr>Q4: Write Policy</vt:lpstr>
      <vt:lpstr>TLB and Cache Interaction in FastMATH</vt:lpstr>
      <vt:lpstr>Possible Combinations of Events</vt:lpstr>
      <vt:lpstr>Design Optimization: Right Page Size</vt:lpstr>
      <vt:lpstr>Design Optimization: Huge Page Table</vt:lpstr>
      <vt:lpstr>Memory Protection with Virtual Memory</vt:lpstr>
      <vt:lpstr>Memory Protection with Virtual Memory</vt:lpstr>
      <vt:lpstr>Memory Protection with Virtual Memory</vt:lpstr>
      <vt:lpstr>Memory Protection with Virtual Memory</vt:lpstr>
      <vt:lpstr>Summary: Memory Protection</vt:lpstr>
      <vt:lpstr>Outline</vt:lpstr>
      <vt:lpstr>Framework for Memory Hierarchy</vt:lpstr>
      <vt:lpstr>Block Placement</vt:lpstr>
      <vt:lpstr>Finding a Block</vt:lpstr>
      <vt:lpstr>Replacement</vt:lpstr>
      <vt:lpstr>Write Policy</vt:lpstr>
      <vt:lpstr>Outline</vt:lpstr>
      <vt:lpstr>Protection by Virtual Memory</vt:lpstr>
      <vt:lpstr>Protection by Virtual Machines</vt:lpstr>
      <vt:lpstr>System Virtual Machine</vt:lpstr>
      <vt:lpstr>Virtual Machine Monitor (VMM)</vt:lpstr>
      <vt:lpstr>SW/HW Interface of a Typical OS</vt:lpstr>
      <vt:lpstr>Ideal SW/HW Interface of a VMM</vt:lpstr>
      <vt:lpstr>Example: Timer Virtualization</vt:lpstr>
      <vt:lpstr>Pitfalls</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2422</cp:revision>
  <dcterms:created xsi:type="dcterms:W3CDTF">2000-02-07T23:54:30Z</dcterms:created>
  <dcterms:modified xsi:type="dcterms:W3CDTF">2023-05-29T07:20:24Z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