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y="5143500" cx="9144000"/>
  <p:notesSz cx="6858000" cy="9144000"/>
  <p:embeddedFontLst>
    <p:embeddedFont>
      <p:font typeface="Roboto Mono"/>
      <p:regular r:id="rId73"/>
      <p:bold r:id="rId74"/>
      <p:italic r:id="rId75"/>
      <p:boldItalic r:id="rId76"/>
    </p:embeddedFont>
    <p:embeddedFont>
      <p:font typeface="Open Sans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77CEC0-AEE3-424B-8817-E1E03AA193A2}">
  <a:tblStyle styleId="{2377CEC0-AEE3-424B-8817-E1E03AA193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1A14AA5-BD67-44AA-BFA4-D7713E786609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fill>
          <a:solidFill>
            <a:srgbClr val="DBE9CB"/>
          </a:solidFill>
        </a:fill>
      </a:tcStyle>
    </a:band1H>
    <a:band2H>
      <a:tcTxStyle/>
    </a:band2H>
    <a:band1V>
      <a:tcTxStyle/>
      <a:tcStyle>
        <a:fill>
          <a:solidFill>
            <a:srgbClr val="DBE9CB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Mono-regular.fntdata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RobotoMono-italic.fntdata"/><Relationship Id="rId30" Type="http://schemas.openxmlformats.org/officeDocument/2006/relationships/slide" Target="slides/slide24.xml"/><Relationship Id="rId74" Type="http://schemas.openxmlformats.org/officeDocument/2006/relationships/font" Target="fonts/RobotoMono-bold.fntdata"/><Relationship Id="rId33" Type="http://schemas.openxmlformats.org/officeDocument/2006/relationships/slide" Target="slides/slide27.xml"/><Relationship Id="rId77" Type="http://schemas.openxmlformats.org/officeDocument/2006/relationships/font" Target="fonts/OpenSans-regular.fntdata"/><Relationship Id="rId32" Type="http://schemas.openxmlformats.org/officeDocument/2006/relationships/slide" Target="slides/slide26.xml"/><Relationship Id="rId76" Type="http://schemas.openxmlformats.org/officeDocument/2006/relationships/font" Target="fonts/RobotoMono-boldItalic.fntdata"/><Relationship Id="rId35" Type="http://schemas.openxmlformats.org/officeDocument/2006/relationships/slide" Target="slides/slide29.xml"/><Relationship Id="rId79" Type="http://schemas.openxmlformats.org/officeDocument/2006/relationships/font" Target="fonts/OpenSans-italic.fntdata"/><Relationship Id="rId34" Type="http://schemas.openxmlformats.org/officeDocument/2006/relationships/slide" Target="slides/slide28.xml"/><Relationship Id="rId78" Type="http://schemas.openxmlformats.org/officeDocument/2006/relationships/font" Target="fonts/OpenSans-bold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04fc396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04fc39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ab859c9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ab859c9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b04fc39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b04fc39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ab859c9d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ab859c9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b04fc396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b04fc396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ab859c9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ab859c9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b04fc396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b04fc396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b04fc396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b04fc396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b04fc396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b04fc396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b04fc396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b04fc396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ab859c9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ab859c9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b04fc3969_1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b04fc3969_1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171eeb5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171eeb5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b04fc3969_1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b04fc3969_1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04fc396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04fc396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b04fc396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b04fc396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b04fc396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b04fc396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b04fc3969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b04fc396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b04fc3969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b04fc3969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b04fc396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b04fc396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b04fc3969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b04fc3969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b859c9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ab859c9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b04fc3969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b04fc3969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b04fc3969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3b04fc3969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b04fc3969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b04fc3969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3b04fc3969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3b04fc3969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3b04fc3969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3b04fc3969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3b04fc3969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3b04fc3969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3b04fc3969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3b04fc3969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3b04fc3969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3b04fc3969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3b04fc3969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3b04fc3969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3b04fc3969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3b04fc3969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b04fc3969_1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b04fc3969_1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3b04fc3969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3b04fc3969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3b04fc3969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3b04fc3969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b04fc3969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b04fc3969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b04fc3969_1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3b04fc3969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3b04fc3969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3b04fc3969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3b04fc3969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3b04fc3969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3b04fc3969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3b04fc3969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3b04fc3969_1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3b04fc3969_1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3b04fc3969_1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3b04fc3969_1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3b04fc3969_1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3b04fc3969_1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b04fc3969_1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b04fc3969_1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3b04fc3969_1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3b04fc3969_1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3b04fc3969_1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3b04fc3969_1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3b04fc3969_1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3b04fc3969_1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 tree from CLRS Fig 2.5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3b04fc3969_1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3b04fc3969_1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Recurrence tree from CLRS Fig 2.5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3b04fc3969_1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3b04fc3969_1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Recurrence tree from CLRS Fig 2.5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3b04fc3969_1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3b04fc3969_1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Recurrence tree from CLRS Fig 2.5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3b04fc3969_1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3b04fc3969_1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3b04fc3969_1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3b04fc3969_1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3b04fc3969_1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3b04fc3969_1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3b04fc3969_1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3b04fc3969_1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b04fc3969_1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b04fc3969_1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3b04fc3969_1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3b04fc3969_1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3b04fc3969_1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3b04fc3969_1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f220e9dd4c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g1f220e9dd4c_0_12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f220e9dd4c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g1f220e9dd4c_0_13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f220e9dd4c_0_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g1f220e9dd4c_0_15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3b2da2f9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3b2da2f9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08cfee30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08cfee30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b04fc3969_1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b04fc3969_1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ab859c9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ab859c9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16986005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1698600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►"/>
              <a:defRPr sz="1900"/>
            </a:lvl1pPr>
            <a:lvl2pPr indent="-3048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  <a:defRPr sz="1500"/>
            </a:lvl2pPr>
            <a:lvl3pPr indent="-29845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cppreference.com/w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ackmd.io/@redleaf23477/H194RJ-pY/https%3A%2F%2Fhackmd.io%2F%40redleaf23477%2FryjfJcWT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cppreference.com/w/cpp/container/vector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cppreference.com/w/cpp/string/basic_string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n.cppreference.com/w/" TargetMode="External"/><Relationship Id="rId4" Type="http://schemas.openxmlformats.org/officeDocument/2006/relationships/hyperlink" Target="https://cplusplus.com/reference/" TargetMode="External"/><Relationship Id="rId5" Type="http://schemas.openxmlformats.org/officeDocument/2006/relationships/hyperlink" Target="https://www.stroustrup.com/tour2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wkhon@cs.nthu.edu.tw" TargetMode="External"/><Relationship Id="rId4" Type="http://schemas.openxmlformats.org/officeDocument/2006/relationships/hyperlink" Target="mailto:xavier230505@gmail.com" TargetMode="External"/><Relationship Id="rId5" Type="http://schemas.openxmlformats.org/officeDocument/2006/relationships/hyperlink" Target="mailto:timmychiang0506@gmail.com" TargetMode="External"/><Relationship Id="rId6" Type="http://schemas.openxmlformats.org/officeDocument/2006/relationships/hyperlink" Target="mailto:charlie565788@gmail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://codepad.org/4oql6nQx" TargetMode="External"/><Relationship Id="rId4" Type="http://schemas.openxmlformats.org/officeDocument/2006/relationships/hyperlink" Target="http://codepad.org/fgOrX8iK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review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Review on C++: STL 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STL (standard library) provides a wide range of containers and algorithms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https://en.cppreference.com/w/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2507675"/>
            <a:ext cx="42603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std::vector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std::string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std::set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std::queue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572000" y="2507675"/>
            <a:ext cx="42603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std::sort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std::binary_search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std::lower_bound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std::upper_bound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Review on C++: STL 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using STL, please notice: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Template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Constructors (STL container only)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complexity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</a:t>
            </a:r>
            <a:endParaRPr/>
          </a:p>
        </p:txBody>
      </p:sp>
      <p:sp>
        <p:nvSpPr>
          <p:cNvPr id="129" name="Google Shape;129;p25"/>
          <p:cNvSpPr txBox="1"/>
          <p:nvPr/>
        </p:nvSpPr>
        <p:spPr>
          <a:xfrm>
            <a:off x="2110350" y="2778050"/>
            <a:ext cx="4923300" cy="133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main() {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vector&lt;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 arr(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vector&lt;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&gt;::iterator L = arr.begin();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vector&lt;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&gt;::iterator R = arr.end();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/>
          </a:p>
        </p:txBody>
      </p:sp>
      <p:graphicFrame>
        <p:nvGraphicFramePr>
          <p:cNvPr id="130" name="Google Shape;130;p25"/>
          <p:cNvGraphicFramePr/>
          <p:nvPr/>
        </p:nvGraphicFramePr>
        <p:xfrm>
          <a:off x="952450" y="171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{2377CEC0-AEE3-424B-8817-E1E03AA193A2}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arr[0]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arr[1]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arr[2]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arr[3]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arr[4]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arr[5]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arr[6]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arr[7]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arr[8]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arr[9]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1" name="Google Shape;131;p25"/>
          <p:cNvSpPr/>
          <p:nvPr/>
        </p:nvSpPr>
        <p:spPr>
          <a:xfrm>
            <a:off x="1143000" y="1218550"/>
            <a:ext cx="252000" cy="499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/>
          <p:nvPr/>
        </p:nvSpPr>
        <p:spPr>
          <a:xfrm>
            <a:off x="7756275" y="1218550"/>
            <a:ext cx="252000" cy="499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663600" y="1218550"/>
            <a:ext cx="12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begin()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7276875" y="1218550"/>
            <a:ext cx="12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end()</a:t>
            </a: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6471300" y="-2125"/>
            <a:ext cx="26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Day 3 - Iterators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std::vector </a:t>
            </a:r>
            <a:r>
              <a:rPr lang="en" u="sng">
                <a:solidFill>
                  <a:schemeClr val="hlink"/>
                </a:solidFill>
                <a:hlinkClick r:id="rId3"/>
              </a:rPr>
              <a:t>@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dynamic array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253" y="1341450"/>
            <a:ext cx="6013051" cy="359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7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std::vector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size 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O(1) insert/delete element in the 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O(n) insert/delete </a:t>
            </a:r>
            <a:r>
              <a:rPr lang="en"/>
              <a:t>arbitrary</a:t>
            </a:r>
            <a:r>
              <a:rPr lang="en"/>
              <a:t>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O(1) random access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1811550" y="3017375"/>
            <a:ext cx="5520900" cy="137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vector&lt;</a:t>
            </a:r>
            <a:r>
              <a:rPr lang="en" sz="15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 arr(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arr.emplace_back(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87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arr.pop_back();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arr[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34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sort(arr.bgn(), arr.end());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50" name="Google Shape;150;p27"/>
          <p:cNvGraphicFramePr/>
          <p:nvPr/>
        </p:nvGraphicFramePr>
        <p:xfrm>
          <a:off x="4571975" y="1556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{2377CEC0-AEE3-424B-8817-E1E03AA193A2}</a:tableStyleId>
              </a:tblPr>
              <a:tblGrid>
                <a:gridCol w="697950"/>
                <a:gridCol w="697950"/>
                <a:gridCol w="697950"/>
                <a:gridCol w="697950"/>
                <a:gridCol w="697950"/>
                <a:gridCol w="697950"/>
              </a:tblGrid>
              <a:tr h="36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index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size-1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1" name="Google Shape;151;p27"/>
          <p:cNvSpPr/>
          <p:nvPr/>
        </p:nvSpPr>
        <p:spPr>
          <a:xfrm>
            <a:off x="5493050" y="951600"/>
            <a:ext cx="252000" cy="499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8269050" y="951600"/>
            <a:ext cx="252000" cy="499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5013650" y="951600"/>
            <a:ext cx="12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begin()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7789650" y="951600"/>
            <a:ext cx="12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end()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std::string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@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5124" y="531200"/>
            <a:ext cx="6383351" cy="43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std::string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C++ STL 提供的字串類別比傳統的 char[] 方便許多</a:t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2741250" y="2002200"/>
            <a:ext cx="3661500" cy="1139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string str = </a:t>
            </a:r>
            <a:r>
              <a:rPr lang="en" sz="15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"I_am"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str += </a:t>
            </a:r>
            <a:r>
              <a:rPr lang="en" sz="15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"_string"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str[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 str[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" sz="15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cout &lt;&lt; str; </a:t>
            </a:r>
            <a:r>
              <a:rPr lang="en" sz="15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"I am string"</a:t>
            </a:r>
            <a:endParaRPr sz="1650"/>
          </a:p>
        </p:txBody>
      </p:sp>
      <p:graphicFrame>
        <p:nvGraphicFramePr>
          <p:cNvPr id="169" name="Google Shape;169;p29"/>
          <p:cNvGraphicFramePr/>
          <p:nvPr/>
        </p:nvGraphicFramePr>
        <p:xfrm>
          <a:off x="2417900" y="397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{2377CEC0-AEE3-424B-8817-E1E03AA193A2}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0" name="Google Shape;170;p29"/>
          <p:cNvSpPr/>
          <p:nvPr/>
        </p:nvSpPr>
        <p:spPr>
          <a:xfrm>
            <a:off x="2452200" y="3383638"/>
            <a:ext cx="252000" cy="499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/>
          <p:nvPr/>
        </p:nvSpPr>
        <p:spPr>
          <a:xfrm>
            <a:off x="6687050" y="3383625"/>
            <a:ext cx="252000" cy="499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1972800" y="3383638"/>
            <a:ext cx="12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begin()</a:t>
            </a: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6207650" y="3383625"/>
            <a:ext cx="12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end()</a:t>
            </a:r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6629250" y="4703625"/>
            <a:ext cx="17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*不是用 ‘\0’ 當結尾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/ std::pair / std::tuple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e.g. Representing a 2D-coordinate?</a:t>
            </a:r>
            <a:endParaRPr/>
          </a:p>
        </p:txBody>
      </p:sp>
      <p:sp>
        <p:nvSpPr>
          <p:cNvPr id="181" name="Google Shape;181;p30"/>
          <p:cNvSpPr txBox="1"/>
          <p:nvPr/>
        </p:nvSpPr>
        <p:spPr>
          <a:xfrm>
            <a:off x="668175" y="1694975"/>
            <a:ext cx="3428100" cy="137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arrays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x[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], y[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x[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y[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668100" y="3193925"/>
            <a:ext cx="3428100" cy="137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struct or class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lang="en" sz="15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x, y; };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Point arr[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arr[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].x = 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arr[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].y = 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4279425" y="1694975"/>
            <a:ext cx="3428100" cy="137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std::pair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pair&lt;</a:t>
            </a:r>
            <a:r>
              <a:rPr lang="en" sz="15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 arr[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arr[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].first = 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arr[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].second = 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4279425" y="3193925"/>
            <a:ext cx="3428100" cy="137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std::tuple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tuple&lt;</a:t>
            </a:r>
            <a:r>
              <a:rPr lang="en" sz="15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 arr[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get&lt;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&gt;(arr[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 = 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get&lt;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&gt;(arr[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 = </a:t>
            </a:r>
            <a:r>
              <a:rPr lang="en" sz="15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5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Typename Alias</a:t>
            </a:r>
            <a:r>
              <a:rPr lang="en"/>
              <a:t>、auto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lengthy type name with using-declaration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readability with “auto”</a:t>
            </a:r>
            <a:endParaRPr/>
          </a:p>
        </p:txBody>
      </p:sp>
      <p:sp>
        <p:nvSpPr>
          <p:cNvPr id="191" name="Google Shape;191;p31"/>
          <p:cNvSpPr txBox="1"/>
          <p:nvPr/>
        </p:nvSpPr>
        <p:spPr>
          <a:xfrm>
            <a:off x="1936200" y="2160100"/>
            <a:ext cx="5271600" cy="203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Iter = vector&lt;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&gt;::iterator;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vector&lt;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 arr(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487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63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vector&lt;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&gt;::iterator it1 = arr.begin();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Iter it2 = arr.begin();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it3 = arr.begin();         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c++11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tuple&lt;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 point3D;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&amp;[x, y, z] = point3D;      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c++17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Based For (C++11, C++17 or later)</a:t>
            </a:r>
            <a:endParaRPr/>
          </a:p>
        </p:txBody>
      </p:sp>
      <p:sp>
        <p:nvSpPr>
          <p:cNvPr id="197" name="Google Shape;197;p32"/>
          <p:cNvSpPr txBox="1"/>
          <p:nvPr/>
        </p:nvSpPr>
        <p:spPr>
          <a:xfrm>
            <a:off x="1080450" y="1440450"/>
            <a:ext cx="6983100" cy="226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vector&lt;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 arr(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487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63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&amp;x : arr)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cout &lt;&lt; x &lt;&lt; </a:t>
            </a:r>
            <a:r>
              <a:rPr lang="en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"\n"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map&lt;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 mp;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&amp;[key, val] : mp)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cout &lt;&lt; key &lt;&lt; </a:t>
            </a:r>
            <a:r>
              <a:rPr lang="en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","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&lt;&lt; val &lt;&lt; </a:t>
            </a:r>
            <a:r>
              <a:rPr lang="en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"\n"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Reminders &amp;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and STL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Brief intro to C++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STL (read reference, iterator, vector, string)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Review: Fibonacci Sequence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Merge Sort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Resources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5206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C++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https://en.cppreference.com/w/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https://cplusplus.com/reference/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&lt;&lt;A tour of C++&gt;&gt; (</a:t>
            </a:r>
            <a:r>
              <a:rPr lang="en" u="sng">
                <a:solidFill>
                  <a:schemeClr val="hlink"/>
                </a:solidFill>
                <a:hlinkClick r:id="rId5"/>
              </a:rPr>
              <a:t>@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Algorithm &amp; Data Structures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&lt;&lt;Introduction to Algorithms&gt;&gt;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&lt;&lt;</a:t>
            </a:r>
            <a:r>
              <a:rPr lang="en"/>
              <a:t>Fundamentals of Data Structures in C++&gt;&gt;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4516200" y="4554475"/>
            <a:ext cx="431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Most of them are beyond the scope of this course :) 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00">
                <a:solidFill>
                  <a:schemeClr val="dk2"/>
                </a:solidFill>
              </a:rPr>
              <a:t>Lab0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>
              <a:solidFill>
                <a:schemeClr val="dk2"/>
              </a:solidFill>
            </a:endParaRPr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629300"/>
            <a:ext cx="8520600" cy="31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Self-testing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should be able to solve at least 3 of them(normally Q1 &lt; Q2 &lt; Q3 &lt; Q4 &lt; Q5)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deadline will be at 3/1, so there will be much time for you to solve these problem (or consider withdrawing).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00603"/>
            <a:ext cx="8520601" cy="1720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Idea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7"/>
          <p:cNvSpPr txBox="1"/>
          <p:nvPr/>
        </p:nvSpPr>
        <p:spPr>
          <a:xfrm>
            <a:off x="823888" y="1596750"/>
            <a:ext cx="154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大問題</a:t>
            </a:r>
            <a:endParaRPr sz="2000"/>
          </a:p>
        </p:txBody>
      </p:sp>
      <p:sp>
        <p:nvSpPr>
          <p:cNvPr id="230" name="Google Shape;230;p37"/>
          <p:cNvSpPr txBox="1"/>
          <p:nvPr/>
        </p:nvSpPr>
        <p:spPr>
          <a:xfrm>
            <a:off x="823888" y="2349950"/>
            <a:ext cx="154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小問題</a:t>
            </a:r>
            <a:endParaRPr sz="2000"/>
          </a:p>
        </p:txBody>
      </p:sp>
      <p:sp>
        <p:nvSpPr>
          <p:cNvPr id="231" name="Google Shape;231;p37"/>
          <p:cNvSpPr txBox="1"/>
          <p:nvPr/>
        </p:nvSpPr>
        <p:spPr>
          <a:xfrm>
            <a:off x="823888" y="3749500"/>
            <a:ext cx="154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很小的問題</a:t>
            </a:r>
            <a:endParaRPr sz="2000"/>
          </a:p>
        </p:txBody>
      </p:sp>
      <p:cxnSp>
        <p:nvCxnSpPr>
          <p:cNvPr id="232" name="Google Shape;232;p37"/>
          <p:cNvCxnSpPr>
            <a:stCxn id="229" idx="2"/>
            <a:endCxn id="230" idx="0"/>
          </p:cNvCxnSpPr>
          <p:nvPr/>
        </p:nvCxnSpPr>
        <p:spPr>
          <a:xfrm>
            <a:off x="1597738" y="2089350"/>
            <a:ext cx="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7"/>
          <p:cNvCxnSpPr>
            <a:stCxn id="230" idx="2"/>
            <a:endCxn id="231" idx="0"/>
          </p:cNvCxnSpPr>
          <p:nvPr/>
        </p:nvCxnSpPr>
        <p:spPr>
          <a:xfrm>
            <a:off x="1597738" y="2842550"/>
            <a:ext cx="0" cy="90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遞迴心法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8"/>
          <p:cNvSpPr txBox="1"/>
          <p:nvPr/>
        </p:nvSpPr>
        <p:spPr>
          <a:xfrm>
            <a:off x="823888" y="1596750"/>
            <a:ext cx="154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大問題</a:t>
            </a:r>
            <a:endParaRPr sz="2000"/>
          </a:p>
        </p:txBody>
      </p:sp>
      <p:sp>
        <p:nvSpPr>
          <p:cNvPr id="241" name="Google Shape;241;p38"/>
          <p:cNvSpPr txBox="1"/>
          <p:nvPr/>
        </p:nvSpPr>
        <p:spPr>
          <a:xfrm>
            <a:off x="823888" y="2349950"/>
            <a:ext cx="154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小問題</a:t>
            </a:r>
            <a:endParaRPr sz="2000"/>
          </a:p>
        </p:txBody>
      </p:sp>
      <p:sp>
        <p:nvSpPr>
          <p:cNvPr id="242" name="Google Shape;242;p38"/>
          <p:cNvSpPr txBox="1"/>
          <p:nvPr/>
        </p:nvSpPr>
        <p:spPr>
          <a:xfrm>
            <a:off x="823888" y="3749500"/>
            <a:ext cx="154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很小的問題</a:t>
            </a:r>
            <a:endParaRPr sz="2000"/>
          </a:p>
        </p:txBody>
      </p:sp>
      <p:cxnSp>
        <p:nvCxnSpPr>
          <p:cNvPr id="243" name="Google Shape;243;p38"/>
          <p:cNvCxnSpPr>
            <a:stCxn id="240" idx="2"/>
            <a:endCxn id="241" idx="0"/>
          </p:cNvCxnSpPr>
          <p:nvPr/>
        </p:nvCxnSpPr>
        <p:spPr>
          <a:xfrm>
            <a:off x="1597738" y="2089350"/>
            <a:ext cx="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8"/>
          <p:cNvCxnSpPr>
            <a:stCxn id="241" idx="2"/>
            <a:endCxn id="242" idx="0"/>
          </p:cNvCxnSpPr>
          <p:nvPr/>
        </p:nvCxnSpPr>
        <p:spPr>
          <a:xfrm>
            <a:off x="1597738" y="2842550"/>
            <a:ext cx="0" cy="90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38"/>
          <p:cNvSpPr txBox="1"/>
          <p:nvPr/>
        </p:nvSpPr>
        <p:spPr>
          <a:xfrm>
            <a:off x="3577700" y="1642950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f(8763)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遞迴心法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823888" y="1596750"/>
            <a:ext cx="154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大問題</a:t>
            </a:r>
            <a:endParaRPr sz="2000"/>
          </a:p>
        </p:txBody>
      </p:sp>
      <p:sp>
        <p:nvSpPr>
          <p:cNvPr id="253" name="Google Shape;253;p39"/>
          <p:cNvSpPr txBox="1"/>
          <p:nvPr/>
        </p:nvSpPr>
        <p:spPr>
          <a:xfrm>
            <a:off x="823888" y="2349950"/>
            <a:ext cx="154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小問題</a:t>
            </a:r>
            <a:endParaRPr sz="2000"/>
          </a:p>
        </p:txBody>
      </p:sp>
      <p:sp>
        <p:nvSpPr>
          <p:cNvPr id="254" name="Google Shape;254;p39"/>
          <p:cNvSpPr txBox="1"/>
          <p:nvPr/>
        </p:nvSpPr>
        <p:spPr>
          <a:xfrm>
            <a:off x="823888" y="3749500"/>
            <a:ext cx="154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很小的問題</a:t>
            </a:r>
            <a:endParaRPr sz="2000"/>
          </a:p>
        </p:txBody>
      </p:sp>
      <p:cxnSp>
        <p:nvCxnSpPr>
          <p:cNvPr id="255" name="Google Shape;255;p39"/>
          <p:cNvCxnSpPr>
            <a:stCxn id="252" idx="2"/>
            <a:endCxn id="253" idx="0"/>
          </p:cNvCxnSpPr>
          <p:nvPr/>
        </p:nvCxnSpPr>
        <p:spPr>
          <a:xfrm>
            <a:off x="1597738" y="2089350"/>
            <a:ext cx="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39"/>
          <p:cNvCxnSpPr>
            <a:stCxn id="253" idx="2"/>
            <a:endCxn id="254" idx="0"/>
          </p:cNvCxnSpPr>
          <p:nvPr/>
        </p:nvCxnSpPr>
        <p:spPr>
          <a:xfrm>
            <a:off x="1597738" y="2842550"/>
            <a:ext cx="0" cy="90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9"/>
          <p:cNvSpPr txBox="1"/>
          <p:nvPr/>
        </p:nvSpPr>
        <p:spPr>
          <a:xfrm>
            <a:off x="3577700" y="1642950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f(8763)</a:t>
            </a:r>
            <a:endParaRPr/>
          </a:p>
        </p:txBody>
      </p:sp>
      <p:sp>
        <p:nvSpPr>
          <p:cNvPr id="258" name="Google Shape;258;p39"/>
          <p:cNvSpPr txBox="1"/>
          <p:nvPr/>
        </p:nvSpPr>
        <p:spPr>
          <a:xfrm>
            <a:off x="3577700" y="2371650"/>
            <a:ext cx="16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f(8762), f(8761)</a:t>
            </a:r>
            <a:endParaRPr/>
          </a:p>
        </p:txBody>
      </p:sp>
      <p:cxnSp>
        <p:nvCxnSpPr>
          <p:cNvPr id="259" name="Google Shape;259;p39"/>
          <p:cNvCxnSpPr>
            <a:stCxn id="257" idx="2"/>
          </p:cNvCxnSpPr>
          <p:nvPr/>
        </p:nvCxnSpPr>
        <p:spPr>
          <a:xfrm>
            <a:off x="3969200" y="2043150"/>
            <a:ext cx="9000" cy="3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9"/>
          <p:cNvCxnSpPr>
            <a:stCxn id="257" idx="2"/>
          </p:cNvCxnSpPr>
          <p:nvPr/>
        </p:nvCxnSpPr>
        <p:spPr>
          <a:xfrm>
            <a:off x="3969200" y="2043150"/>
            <a:ext cx="682800" cy="3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遞迴心法</a:t>
            </a:r>
            <a:endParaRPr/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0"/>
          <p:cNvSpPr txBox="1"/>
          <p:nvPr/>
        </p:nvSpPr>
        <p:spPr>
          <a:xfrm>
            <a:off x="823888" y="1596750"/>
            <a:ext cx="154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大問題</a:t>
            </a:r>
            <a:endParaRPr sz="2000"/>
          </a:p>
        </p:txBody>
      </p:sp>
      <p:sp>
        <p:nvSpPr>
          <p:cNvPr id="268" name="Google Shape;268;p40"/>
          <p:cNvSpPr txBox="1"/>
          <p:nvPr/>
        </p:nvSpPr>
        <p:spPr>
          <a:xfrm>
            <a:off x="823888" y="2349950"/>
            <a:ext cx="154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小問題</a:t>
            </a:r>
            <a:endParaRPr sz="2000"/>
          </a:p>
        </p:txBody>
      </p:sp>
      <p:sp>
        <p:nvSpPr>
          <p:cNvPr id="269" name="Google Shape;269;p40"/>
          <p:cNvSpPr txBox="1"/>
          <p:nvPr/>
        </p:nvSpPr>
        <p:spPr>
          <a:xfrm>
            <a:off x="823888" y="3749500"/>
            <a:ext cx="154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很小的問題</a:t>
            </a:r>
            <a:endParaRPr sz="2000"/>
          </a:p>
        </p:txBody>
      </p:sp>
      <p:cxnSp>
        <p:nvCxnSpPr>
          <p:cNvPr id="270" name="Google Shape;270;p40"/>
          <p:cNvCxnSpPr>
            <a:stCxn id="267" idx="2"/>
            <a:endCxn id="268" idx="0"/>
          </p:cNvCxnSpPr>
          <p:nvPr/>
        </p:nvCxnSpPr>
        <p:spPr>
          <a:xfrm>
            <a:off x="1597738" y="2089350"/>
            <a:ext cx="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40"/>
          <p:cNvCxnSpPr>
            <a:stCxn id="268" idx="2"/>
            <a:endCxn id="269" idx="0"/>
          </p:cNvCxnSpPr>
          <p:nvPr/>
        </p:nvCxnSpPr>
        <p:spPr>
          <a:xfrm>
            <a:off x="1597738" y="2842550"/>
            <a:ext cx="0" cy="90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40"/>
          <p:cNvSpPr txBox="1"/>
          <p:nvPr/>
        </p:nvSpPr>
        <p:spPr>
          <a:xfrm>
            <a:off x="3577700" y="1642950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f(8763)</a:t>
            </a:r>
            <a:endParaRPr/>
          </a:p>
        </p:txBody>
      </p:sp>
      <p:sp>
        <p:nvSpPr>
          <p:cNvPr id="273" name="Google Shape;273;p40"/>
          <p:cNvSpPr txBox="1"/>
          <p:nvPr/>
        </p:nvSpPr>
        <p:spPr>
          <a:xfrm>
            <a:off x="3577700" y="2371650"/>
            <a:ext cx="16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f(8762), f(8761)</a:t>
            </a:r>
            <a:endParaRPr/>
          </a:p>
        </p:txBody>
      </p:sp>
      <p:sp>
        <p:nvSpPr>
          <p:cNvPr id="274" name="Google Shape;274;p40"/>
          <p:cNvSpPr txBox="1"/>
          <p:nvPr/>
        </p:nvSpPr>
        <p:spPr>
          <a:xfrm>
            <a:off x="3577700" y="3831400"/>
            <a:ext cx="226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f(0) = 1, f(1) = 1,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f(2) = f(0) + f(1) = 2</a:t>
            </a:r>
            <a:endParaRPr/>
          </a:p>
        </p:txBody>
      </p:sp>
      <p:cxnSp>
        <p:nvCxnSpPr>
          <p:cNvPr id="275" name="Google Shape;275;p40"/>
          <p:cNvCxnSpPr>
            <a:stCxn id="272" idx="2"/>
          </p:cNvCxnSpPr>
          <p:nvPr/>
        </p:nvCxnSpPr>
        <p:spPr>
          <a:xfrm>
            <a:off x="3969200" y="2043150"/>
            <a:ext cx="9000" cy="3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40"/>
          <p:cNvCxnSpPr>
            <a:stCxn id="272" idx="2"/>
          </p:cNvCxnSpPr>
          <p:nvPr/>
        </p:nvCxnSpPr>
        <p:spPr>
          <a:xfrm>
            <a:off x="3969200" y="2043150"/>
            <a:ext cx="682800" cy="3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40"/>
          <p:cNvCxnSpPr>
            <a:stCxn id="273" idx="2"/>
          </p:cNvCxnSpPr>
          <p:nvPr/>
        </p:nvCxnSpPr>
        <p:spPr>
          <a:xfrm>
            <a:off x="4401500" y="2771850"/>
            <a:ext cx="4500" cy="10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遞迴心法</a:t>
            </a:r>
            <a:endParaRPr/>
          </a:p>
        </p:txBody>
      </p:sp>
      <p:sp>
        <p:nvSpPr>
          <p:cNvPr id="283" name="Google Shape;28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1"/>
          <p:cNvSpPr txBox="1"/>
          <p:nvPr/>
        </p:nvSpPr>
        <p:spPr>
          <a:xfrm>
            <a:off x="823888" y="1596750"/>
            <a:ext cx="154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大問題</a:t>
            </a:r>
            <a:endParaRPr sz="2000"/>
          </a:p>
        </p:txBody>
      </p:sp>
      <p:sp>
        <p:nvSpPr>
          <p:cNvPr id="285" name="Google Shape;285;p41"/>
          <p:cNvSpPr txBox="1"/>
          <p:nvPr/>
        </p:nvSpPr>
        <p:spPr>
          <a:xfrm>
            <a:off x="823888" y="2349950"/>
            <a:ext cx="154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小問題</a:t>
            </a:r>
            <a:endParaRPr sz="2000"/>
          </a:p>
        </p:txBody>
      </p:sp>
      <p:sp>
        <p:nvSpPr>
          <p:cNvPr id="286" name="Google Shape;286;p41"/>
          <p:cNvSpPr txBox="1"/>
          <p:nvPr/>
        </p:nvSpPr>
        <p:spPr>
          <a:xfrm>
            <a:off x="823888" y="3749500"/>
            <a:ext cx="154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很小的問題</a:t>
            </a:r>
            <a:endParaRPr sz="2000"/>
          </a:p>
        </p:txBody>
      </p:sp>
      <p:cxnSp>
        <p:nvCxnSpPr>
          <p:cNvPr id="287" name="Google Shape;287;p41"/>
          <p:cNvCxnSpPr>
            <a:stCxn id="284" idx="2"/>
            <a:endCxn id="285" idx="0"/>
          </p:cNvCxnSpPr>
          <p:nvPr/>
        </p:nvCxnSpPr>
        <p:spPr>
          <a:xfrm>
            <a:off x="1597738" y="2089350"/>
            <a:ext cx="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41"/>
          <p:cNvCxnSpPr>
            <a:stCxn id="285" idx="2"/>
            <a:endCxn id="286" idx="0"/>
          </p:cNvCxnSpPr>
          <p:nvPr/>
        </p:nvCxnSpPr>
        <p:spPr>
          <a:xfrm>
            <a:off x="1597738" y="2842550"/>
            <a:ext cx="0" cy="90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41"/>
          <p:cNvSpPr txBox="1"/>
          <p:nvPr/>
        </p:nvSpPr>
        <p:spPr>
          <a:xfrm>
            <a:off x="3577700" y="1642950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f(8763)</a:t>
            </a:r>
            <a:endParaRPr/>
          </a:p>
        </p:txBody>
      </p:sp>
      <p:sp>
        <p:nvSpPr>
          <p:cNvPr id="290" name="Google Shape;290;p41"/>
          <p:cNvSpPr txBox="1"/>
          <p:nvPr/>
        </p:nvSpPr>
        <p:spPr>
          <a:xfrm>
            <a:off x="3577700" y="2371650"/>
            <a:ext cx="16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f(8762), f(8761)</a:t>
            </a:r>
            <a:endParaRPr/>
          </a:p>
        </p:txBody>
      </p:sp>
      <p:sp>
        <p:nvSpPr>
          <p:cNvPr id="291" name="Google Shape;291;p41"/>
          <p:cNvSpPr txBox="1"/>
          <p:nvPr/>
        </p:nvSpPr>
        <p:spPr>
          <a:xfrm>
            <a:off x="3577700" y="3831400"/>
            <a:ext cx="226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f(0) = 1, f(1) = 1,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f(2) = f(0) + f(1) = 2</a:t>
            </a:r>
            <a:endParaRPr/>
          </a:p>
        </p:txBody>
      </p:sp>
      <p:cxnSp>
        <p:nvCxnSpPr>
          <p:cNvPr id="292" name="Google Shape;292;p41"/>
          <p:cNvCxnSpPr>
            <a:stCxn id="289" idx="2"/>
          </p:cNvCxnSpPr>
          <p:nvPr/>
        </p:nvCxnSpPr>
        <p:spPr>
          <a:xfrm>
            <a:off x="3969200" y="2043150"/>
            <a:ext cx="9000" cy="3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41"/>
          <p:cNvCxnSpPr>
            <a:stCxn id="289" idx="2"/>
          </p:cNvCxnSpPr>
          <p:nvPr/>
        </p:nvCxnSpPr>
        <p:spPr>
          <a:xfrm>
            <a:off x="3969200" y="2043150"/>
            <a:ext cx="682800" cy="3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41"/>
          <p:cNvCxnSpPr>
            <a:stCxn id="290" idx="2"/>
          </p:cNvCxnSpPr>
          <p:nvPr/>
        </p:nvCxnSpPr>
        <p:spPr>
          <a:xfrm>
            <a:off x="4401500" y="2771850"/>
            <a:ext cx="4500" cy="10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41"/>
          <p:cNvSpPr txBox="1"/>
          <p:nvPr/>
        </p:nvSpPr>
        <p:spPr>
          <a:xfrm>
            <a:off x="5371075" y="2371650"/>
            <a:ext cx="261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問題</a:t>
            </a:r>
            <a:r>
              <a:rPr lang="en">
                <a:solidFill>
                  <a:srgbClr val="0000FF"/>
                </a:solidFill>
              </a:rPr>
              <a:t>規模變小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小問題跟大問題</a:t>
            </a:r>
            <a:r>
              <a:rPr lang="en">
                <a:solidFill>
                  <a:srgbClr val="0000FF"/>
                </a:solidFill>
              </a:rPr>
              <a:t>形狀類似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程式上的遞迴</a:t>
            </a:r>
            <a:endParaRPr/>
          </a:p>
        </p:txBody>
      </p:sp>
      <p:sp>
        <p:nvSpPr>
          <p:cNvPr id="301" name="Google Shape;30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2"/>
          <p:cNvSpPr txBox="1"/>
          <p:nvPr/>
        </p:nvSpPr>
        <p:spPr>
          <a:xfrm>
            <a:off x="336550" y="1937125"/>
            <a:ext cx="4660800" cy="184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(n &lt;=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+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/>
          </a:p>
        </p:txBody>
      </p:sp>
      <p:sp>
        <p:nvSpPr>
          <p:cNvPr id="303" name="Google Shape;303;p42"/>
          <p:cNvSpPr txBox="1"/>
          <p:nvPr/>
        </p:nvSpPr>
        <p:spPr>
          <a:xfrm>
            <a:off x="643900" y="1460925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終止條件</a:t>
            </a:r>
            <a:endParaRPr/>
          </a:p>
        </p:txBody>
      </p:sp>
      <p:pic>
        <p:nvPicPr>
          <p:cNvPr id="304" name="Google Shape;3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76" y="128300"/>
            <a:ext cx="4056974" cy="8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2"/>
          <p:cNvSpPr txBox="1"/>
          <p:nvPr/>
        </p:nvSpPr>
        <p:spPr>
          <a:xfrm>
            <a:off x="1405900" y="3860225"/>
            <a:ext cx="5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遞迴</a:t>
            </a:r>
            <a:endParaRPr/>
          </a:p>
        </p:txBody>
      </p:sp>
      <p:sp>
        <p:nvSpPr>
          <p:cNvPr id="306" name="Google Shape;306;p42"/>
          <p:cNvSpPr/>
          <p:nvPr/>
        </p:nvSpPr>
        <p:spPr>
          <a:xfrm flipH="1">
            <a:off x="1991975" y="3597125"/>
            <a:ext cx="750700" cy="489450"/>
          </a:xfrm>
          <a:custGeom>
            <a:rect b="b" l="l" r="r" t="t"/>
            <a:pathLst>
              <a:path extrusionOk="0" h="19578" w="30028">
                <a:moveTo>
                  <a:pt x="30028" y="18768"/>
                </a:moveTo>
                <a:cubicBezTo>
                  <a:pt x="26761" y="18629"/>
                  <a:pt x="15431" y="21062"/>
                  <a:pt x="10426" y="17934"/>
                </a:cubicBezTo>
                <a:cubicBezTo>
                  <a:pt x="5421" y="14806"/>
                  <a:pt x="1738" y="2989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07" name="Google Shape;307;p42"/>
          <p:cNvSpPr/>
          <p:nvPr/>
        </p:nvSpPr>
        <p:spPr>
          <a:xfrm>
            <a:off x="1614600" y="1649887"/>
            <a:ext cx="195375" cy="641500"/>
          </a:xfrm>
          <a:custGeom>
            <a:rect b="b" l="l" r="r" t="t"/>
            <a:pathLst>
              <a:path extrusionOk="0" h="25660" w="7815">
                <a:moveTo>
                  <a:pt x="0" y="1296"/>
                </a:moveTo>
                <a:cubicBezTo>
                  <a:pt x="1289" y="1425"/>
                  <a:pt x="7412" y="-1992"/>
                  <a:pt x="7734" y="2069"/>
                </a:cubicBezTo>
                <a:cubicBezTo>
                  <a:pt x="8056" y="6130"/>
                  <a:pt x="2900" y="21728"/>
                  <a:pt x="1933" y="2566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will be used in this course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Slides, demo will be in C++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only reply problems with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judge accepts C++ / C / python3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only guarantee problems can be solved with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we don’t have much time</a:t>
            </a:r>
            <a:r>
              <a:rPr lang="en"/>
              <a:t>, we won’t use</a:t>
            </a:r>
            <a:r>
              <a:rPr lang="en"/>
              <a:t> </a:t>
            </a:r>
            <a:r>
              <a:rPr lang="en"/>
              <a:t>OOP for C++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classes, no inheritance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Although it is highly important in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need direct assistance, please come to 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Plagiarism is definitely not tolerated!!!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程式上的遞迴</a:t>
            </a:r>
            <a:endParaRPr/>
          </a:p>
        </p:txBody>
      </p:sp>
      <p:sp>
        <p:nvSpPr>
          <p:cNvPr id="313" name="Google Shape;31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 txBox="1"/>
          <p:nvPr/>
        </p:nvSpPr>
        <p:spPr>
          <a:xfrm>
            <a:off x="336550" y="1937125"/>
            <a:ext cx="4660800" cy="184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(n &lt;=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+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/>
          </a:p>
        </p:txBody>
      </p:sp>
      <p:pic>
        <p:nvPicPr>
          <p:cNvPr id="315" name="Google Shape;3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76" y="128300"/>
            <a:ext cx="4056974" cy="8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/>
        </p:nvSpPr>
        <p:spPr>
          <a:xfrm>
            <a:off x="1405900" y="3860225"/>
            <a:ext cx="5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遞迴</a:t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 flipH="1">
            <a:off x="1991975" y="3597125"/>
            <a:ext cx="750700" cy="489450"/>
          </a:xfrm>
          <a:custGeom>
            <a:rect b="b" l="l" r="r" t="t"/>
            <a:pathLst>
              <a:path extrusionOk="0" h="19578" w="30028">
                <a:moveTo>
                  <a:pt x="30028" y="18768"/>
                </a:moveTo>
                <a:cubicBezTo>
                  <a:pt x="26761" y="18629"/>
                  <a:pt x="15431" y="21062"/>
                  <a:pt x="10426" y="17934"/>
                </a:cubicBezTo>
                <a:cubicBezTo>
                  <a:pt x="5421" y="14806"/>
                  <a:pt x="1738" y="2989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318" name="Google Shape;31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538" y="1707725"/>
            <a:ext cx="35718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3"/>
          <p:cNvSpPr/>
          <p:nvPr/>
        </p:nvSpPr>
        <p:spPr>
          <a:xfrm>
            <a:off x="5411325" y="1951525"/>
            <a:ext cx="3336600" cy="255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3"/>
          <p:cNvSpPr txBox="1"/>
          <p:nvPr/>
        </p:nvSpPr>
        <p:spPr>
          <a:xfrm>
            <a:off x="5100550" y="1214625"/>
            <a:ext cx="13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fib(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1" name="Google Shape;321;p43"/>
          <p:cNvSpPr txBox="1"/>
          <p:nvPr/>
        </p:nvSpPr>
        <p:spPr>
          <a:xfrm>
            <a:off x="643900" y="1460925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終止條件</a:t>
            </a:r>
            <a:endParaRPr/>
          </a:p>
        </p:txBody>
      </p:sp>
      <p:sp>
        <p:nvSpPr>
          <p:cNvPr id="322" name="Google Shape;322;p43"/>
          <p:cNvSpPr/>
          <p:nvPr/>
        </p:nvSpPr>
        <p:spPr>
          <a:xfrm>
            <a:off x="1614600" y="1649887"/>
            <a:ext cx="195375" cy="641500"/>
          </a:xfrm>
          <a:custGeom>
            <a:rect b="b" l="l" r="r" t="t"/>
            <a:pathLst>
              <a:path extrusionOk="0" h="25660" w="7815">
                <a:moveTo>
                  <a:pt x="0" y="1296"/>
                </a:moveTo>
                <a:cubicBezTo>
                  <a:pt x="1289" y="1425"/>
                  <a:pt x="7412" y="-1992"/>
                  <a:pt x="7734" y="2069"/>
                </a:cubicBezTo>
                <a:cubicBezTo>
                  <a:pt x="8056" y="6130"/>
                  <a:pt x="2900" y="21728"/>
                  <a:pt x="1933" y="2566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程式上的遞迴</a:t>
            </a:r>
            <a:endParaRPr/>
          </a:p>
        </p:txBody>
      </p:sp>
      <p:sp>
        <p:nvSpPr>
          <p:cNvPr id="328" name="Google Shape;32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4"/>
          <p:cNvSpPr txBox="1"/>
          <p:nvPr/>
        </p:nvSpPr>
        <p:spPr>
          <a:xfrm>
            <a:off x="336550" y="1937125"/>
            <a:ext cx="4660800" cy="184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(n &lt;=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+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/>
          </a:p>
        </p:txBody>
      </p:sp>
      <p:pic>
        <p:nvPicPr>
          <p:cNvPr id="330" name="Google Shape;3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76" y="128300"/>
            <a:ext cx="4056974" cy="8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4"/>
          <p:cNvSpPr txBox="1"/>
          <p:nvPr/>
        </p:nvSpPr>
        <p:spPr>
          <a:xfrm>
            <a:off x="1405900" y="3860225"/>
            <a:ext cx="5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遞迴</a:t>
            </a:r>
            <a:endParaRPr/>
          </a:p>
        </p:txBody>
      </p:sp>
      <p:sp>
        <p:nvSpPr>
          <p:cNvPr id="332" name="Google Shape;332;p44"/>
          <p:cNvSpPr/>
          <p:nvPr/>
        </p:nvSpPr>
        <p:spPr>
          <a:xfrm flipH="1">
            <a:off x="1991975" y="3597125"/>
            <a:ext cx="750700" cy="489450"/>
          </a:xfrm>
          <a:custGeom>
            <a:rect b="b" l="l" r="r" t="t"/>
            <a:pathLst>
              <a:path extrusionOk="0" h="19578" w="30028">
                <a:moveTo>
                  <a:pt x="30028" y="18768"/>
                </a:moveTo>
                <a:cubicBezTo>
                  <a:pt x="26761" y="18629"/>
                  <a:pt x="15431" y="21062"/>
                  <a:pt x="10426" y="17934"/>
                </a:cubicBezTo>
                <a:cubicBezTo>
                  <a:pt x="5421" y="14806"/>
                  <a:pt x="1738" y="2989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333" name="Google Shape;33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538" y="1707725"/>
            <a:ext cx="35718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/>
          <p:nvPr/>
        </p:nvSpPr>
        <p:spPr>
          <a:xfrm>
            <a:off x="5411325" y="2523200"/>
            <a:ext cx="3336600" cy="198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4"/>
          <p:cNvSpPr txBox="1"/>
          <p:nvPr/>
        </p:nvSpPr>
        <p:spPr>
          <a:xfrm>
            <a:off x="5100550" y="1214625"/>
            <a:ext cx="13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fib(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6" name="Google Shape;336;p44"/>
          <p:cNvSpPr txBox="1"/>
          <p:nvPr/>
        </p:nvSpPr>
        <p:spPr>
          <a:xfrm>
            <a:off x="643900" y="1460925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終止條件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614600" y="1649887"/>
            <a:ext cx="195375" cy="641500"/>
          </a:xfrm>
          <a:custGeom>
            <a:rect b="b" l="l" r="r" t="t"/>
            <a:pathLst>
              <a:path extrusionOk="0" h="25660" w="7815">
                <a:moveTo>
                  <a:pt x="0" y="1296"/>
                </a:moveTo>
                <a:cubicBezTo>
                  <a:pt x="1289" y="1425"/>
                  <a:pt x="7412" y="-1992"/>
                  <a:pt x="7734" y="2069"/>
                </a:cubicBezTo>
                <a:cubicBezTo>
                  <a:pt x="8056" y="6130"/>
                  <a:pt x="2900" y="21728"/>
                  <a:pt x="1933" y="2566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程式上的遞迴</a:t>
            </a:r>
            <a:endParaRPr/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5"/>
          <p:cNvSpPr txBox="1"/>
          <p:nvPr/>
        </p:nvSpPr>
        <p:spPr>
          <a:xfrm>
            <a:off x="336550" y="1937125"/>
            <a:ext cx="4660800" cy="184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(n &lt;=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+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/>
          </a:p>
        </p:txBody>
      </p:sp>
      <p:pic>
        <p:nvPicPr>
          <p:cNvPr id="345" name="Google Shape;34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76" y="128300"/>
            <a:ext cx="4056974" cy="8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5"/>
          <p:cNvSpPr txBox="1"/>
          <p:nvPr/>
        </p:nvSpPr>
        <p:spPr>
          <a:xfrm>
            <a:off x="1405900" y="3860225"/>
            <a:ext cx="5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遞迴</a:t>
            </a:r>
            <a:endParaRPr/>
          </a:p>
        </p:txBody>
      </p:sp>
      <p:sp>
        <p:nvSpPr>
          <p:cNvPr id="347" name="Google Shape;347;p45"/>
          <p:cNvSpPr/>
          <p:nvPr/>
        </p:nvSpPr>
        <p:spPr>
          <a:xfrm flipH="1">
            <a:off x="1991975" y="3597125"/>
            <a:ext cx="750700" cy="489450"/>
          </a:xfrm>
          <a:custGeom>
            <a:rect b="b" l="l" r="r" t="t"/>
            <a:pathLst>
              <a:path extrusionOk="0" h="19578" w="30028">
                <a:moveTo>
                  <a:pt x="30028" y="18768"/>
                </a:moveTo>
                <a:cubicBezTo>
                  <a:pt x="26761" y="18629"/>
                  <a:pt x="15431" y="21062"/>
                  <a:pt x="10426" y="17934"/>
                </a:cubicBezTo>
                <a:cubicBezTo>
                  <a:pt x="5421" y="14806"/>
                  <a:pt x="1738" y="2989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348" name="Google Shape;34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538" y="1707725"/>
            <a:ext cx="35718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5"/>
          <p:cNvSpPr/>
          <p:nvPr/>
        </p:nvSpPr>
        <p:spPr>
          <a:xfrm>
            <a:off x="5411325" y="3107075"/>
            <a:ext cx="3336600" cy="13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5"/>
          <p:cNvSpPr txBox="1"/>
          <p:nvPr/>
        </p:nvSpPr>
        <p:spPr>
          <a:xfrm>
            <a:off x="5100550" y="1214625"/>
            <a:ext cx="13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fib(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1" name="Google Shape;351;p45"/>
          <p:cNvSpPr/>
          <p:nvPr/>
        </p:nvSpPr>
        <p:spPr>
          <a:xfrm>
            <a:off x="7267250" y="2523200"/>
            <a:ext cx="1633200" cy="213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5"/>
          <p:cNvSpPr txBox="1"/>
          <p:nvPr/>
        </p:nvSpPr>
        <p:spPr>
          <a:xfrm>
            <a:off x="643900" y="1460925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終</a:t>
            </a:r>
            <a:r>
              <a:rPr lang="en"/>
              <a:t>止條件</a:t>
            </a:r>
            <a:endParaRPr/>
          </a:p>
        </p:txBody>
      </p:sp>
      <p:sp>
        <p:nvSpPr>
          <p:cNvPr id="353" name="Google Shape;353;p45"/>
          <p:cNvSpPr/>
          <p:nvPr/>
        </p:nvSpPr>
        <p:spPr>
          <a:xfrm>
            <a:off x="1614600" y="1649887"/>
            <a:ext cx="195375" cy="641500"/>
          </a:xfrm>
          <a:custGeom>
            <a:rect b="b" l="l" r="r" t="t"/>
            <a:pathLst>
              <a:path extrusionOk="0" h="25660" w="7815">
                <a:moveTo>
                  <a:pt x="0" y="1296"/>
                </a:moveTo>
                <a:cubicBezTo>
                  <a:pt x="1289" y="1425"/>
                  <a:pt x="7412" y="-1992"/>
                  <a:pt x="7734" y="2069"/>
                </a:cubicBezTo>
                <a:cubicBezTo>
                  <a:pt x="8056" y="6130"/>
                  <a:pt x="2900" y="21728"/>
                  <a:pt x="1933" y="2566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程式上的遞迴</a:t>
            </a:r>
            <a:endParaRPr/>
          </a:p>
        </p:txBody>
      </p:sp>
      <p:sp>
        <p:nvSpPr>
          <p:cNvPr id="359" name="Google Shape;35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6"/>
          <p:cNvSpPr txBox="1"/>
          <p:nvPr/>
        </p:nvSpPr>
        <p:spPr>
          <a:xfrm>
            <a:off x="336550" y="1937125"/>
            <a:ext cx="4660800" cy="184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(n &lt;=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+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/>
          </a:p>
        </p:txBody>
      </p:sp>
      <p:pic>
        <p:nvPicPr>
          <p:cNvPr id="361" name="Google Shape;3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76" y="128300"/>
            <a:ext cx="4056974" cy="8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6"/>
          <p:cNvSpPr txBox="1"/>
          <p:nvPr/>
        </p:nvSpPr>
        <p:spPr>
          <a:xfrm>
            <a:off x="1405900" y="3860225"/>
            <a:ext cx="5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遞迴</a:t>
            </a:r>
            <a:endParaRPr/>
          </a:p>
        </p:txBody>
      </p:sp>
      <p:sp>
        <p:nvSpPr>
          <p:cNvPr id="363" name="Google Shape;363;p46"/>
          <p:cNvSpPr/>
          <p:nvPr/>
        </p:nvSpPr>
        <p:spPr>
          <a:xfrm flipH="1">
            <a:off x="1991975" y="3597125"/>
            <a:ext cx="750700" cy="489450"/>
          </a:xfrm>
          <a:custGeom>
            <a:rect b="b" l="l" r="r" t="t"/>
            <a:pathLst>
              <a:path extrusionOk="0" h="19578" w="30028">
                <a:moveTo>
                  <a:pt x="30028" y="18768"/>
                </a:moveTo>
                <a:cubicBezTo>
                  <a:pt x="26761" y="18629"/>
                  <a:pt x="15431" y="21062"/>
                  <a:pt x="10426" y="17934"/>
                </a:cubicBezTo>
                <a:cubicBezTo>
                  <a:pt x="5421" y="14806"/>
                  <a:pt x="1738" y="2989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364" name="Google Shape;36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538" y="1707725"/>
            <a:ext cx="35718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6"/>
          <p:cNvSpPr/>
          <p:nvPr/>
        </p:nvSpPr>
        <p:spPr>
          <a:xfrm>
            <a:off x="5411325" y="3609000"/>
            <a:ext cx="3336600" cy="8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6"/>
          <p:cNvSpPr txBox="1"/>
          <p:nvPr/>
        </p:nvSpPr>
        <p:spPr>
          <a:xfrm>
            <a:off x="5100550" y="1214625"/>
            <a:ext cx="13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fib(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7" name="Google Shape;367;p46"/>
          <p:cNvSpPr/>
          <p:nvPr/>
        </p:nvSpPr>
        <p:spPr>
          <a:xfrm>
            <a:off x="7267250" y="2523200"/>
            <a:ext cx="1633200" cy="213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6"/>
          <p:cNvSpPr/>
          <p:nvPr/>
        </p:nvSpPr>
        <p:spPr>
          <a:xfrm>
            <a:off x="6485350" y="3127925"/>
            <a:ext cx="2415000" cy="15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6"/>
          <p:cNvSpPr txBox="1"/>
          <p:nvPr/>
        </p:nvSpPr>
        <p:spPr>
          <a:xfrm>
            <a:off x="643900" y="1460925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終</a:t>
            </a:r>
            <a:r>
              <a:rPr lang="en"/>
              <a:t>止條件</a:t>
            </a:r>
            <a:endParaRPr/>
          </a:p>
        </p:txBody>
      </p:sp>
      <p:sp>
        <p:nvSpPr>
          <p:cNvPr id="370" name="Google Shape;370;p46"/>
          <p:cNvSpPr/>
          <p:nvPr/>
        </p:nvSpPr>
        <p:spPr>
          <a:xfrm>
            <a:off x="1614600" y="1649887"/>
            <a:ext cx="195375" cy="641500"/>
          </a:xfrm>
          <a:custGeom>
            <a:rect b="b" l="l" r="r" t="t"/>
            <a:pathLst>
              <a:path extrusionOk="0" h="25660" w="7815">
                <a:moveTo>
                  <a:pt x="0" y="1296"/>
                </a:moveTo>
                <a:cubicBezTo>
                  <a:pt x="1289" y="1425"/>
                  <a:pt x="7412" y="-1992"/>
                  <a:pt x="7734" y="2069"/>
                </a:cubicBezTo>
                <a:cubicBezTo>
                  <a:pt x="8056" y="6130"/>
                  <a:pt x="2900" y="21728"/>
                  <a:pt x="1933" y="2566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程式上的遞迴</a:t>
            </a:r>
            <a:endParaRPr/>
          </a:p>
        </p:txBody>
      </p:sp>
      <p:sp>
        <p:nvSpPr>
          <p:cNvPr id="376" name="Google Shape;37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7"/>
          <p:cNvSpPr txBox="1"/>
          <p:nvPr/>
        </p:nvSpPr>
        <p:spPr>
          <a:xfrm>
            <a:off x="336550" y="1937125"/>
            <a:ext cx="4660800" cy="184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(n &lt;=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+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/>
          </a:p>
        </p:txBody>
      </p:sp>
      <p:pic>
        <p:nvPicPr>
          <p:cNvPr id="378" name="Google Shape;3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76" y="128300"/>
            <a:ext cx="4056974" cy="8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7"/>
          <p:cNvSpPr txBox="1"/>
          <p:nvPr/>
        </p:nvSpPr>
        <p:spPr>
          <a:xfrm>
            <a:off x="1405900" y="3860225"/>
            <a:ext cx="5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遞迴</a:t>
            </a:r>
            <a:endParaRPr/>
          </a:p>
        </p:txBody>
      </p:sp>
      <p:sp>
        <p:nvSpPr>
          <p:cNvPr id="380" name="Google Shape;380;p47"/>
          <p:cNvSpPr/>
          <p:nvPr/>
        </p:nvSpPr>
        <p:spPr>
          <a:xfrm flipH="1">
            <a:off x="1991975" y="3597125"/>
            <a:ext cx="750700" cy="489450"/>
          </a:xfrm>
          <a:custGeom>
            <a:rect b="b" l="l" r="r" t="t"/>
            <a:pathLst>
              <a:path extrusionOk="0" h="19578" w="30028">
                <a:moveTo>
                  <a:pt x="30028" y="18768"/>
                </a:moveTo>
                <a:cubicBezTo>
                  <a:pt x="26761" y="18629"/>
                  <a:pt x="15431" y="21062"/>
                  <a:pt x="10426" y="17934"/>
                </a:cubicBezTo>
                <a:cubicBezTo>
                  <a:pt x="5421" y="14806"/>
                  <a:pt x="1738" y="2989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381" name="Google Shape;38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538" y="1707725"/>
            <a:ext cx="35718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7"/>
          <p:cNvSpPr/>
          <p:nvPr/>
        </p:nvSpPr>
        <p:spPr>
          <a:xfrm>
            <a:off x="6332800" y="3609000"/>
            <a:ext cx="2415000" cy="8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7"/>
          <p:cNvSpPr txBox="1"/>
          <p:nvPr/>
        </p:nvSpPr>
        <p:spPr>
          <a:xfrm>
            <a:off x="5100550" y="1214625"/>
            <a:ext cx="13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fib(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4" name="Google Shape;384;p47"/>
          <p:cNvSpPr/>
          <p:nvPr/>
        </p:nvSpPr>
        <p:spPr>
          <a:xfrm>
            <a:off x="7267250" y="2523200"/>
            <a:ext cx="1633200" cy="213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7"/>
          <p:cNvSpPr/>
          <p:nvPr/>
        </p:nvSpPr>
        <p:spPr>
          <a:xfrm>
            <a:off x="6485350" y="3127925"/>
            <a:ext cx="2415000" cy="15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7"/>
          <p:cNvSpPr txBox="1"/>
          <p:nvPr/>
        </p:nvSpPr>
        <p:spPr>
          <a:xfrm>
            <a:off x="643900" y="1460925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終</a:t>
            </a:r>
            <a:r>
              <a:rPr lang="en"/>
              <a:t>止條件</a:t>
            </a:r>
            <a:endParaRPr/>
          </a:p>
        </p:txBody>
      </p:sp>
      <p:sp>
        <p:nvSpPr>
          <p:cNvPr id="387" name="Google Shape;387;p47"/>
          <p:cNvSpPr/>
          <p:nvPr/>
        </p:nvSpPr>
        <p:spPr>
          <a:xfrm>
            <a:off x="1614600" y="1649887"/>
            <a:ext cx="195375" cy="641500"/>
          </a:xfrm>
          <a:custGeom>
            <a:rect b="b" l="l" r="r" t="t"/>
            <a:pathLst>
              <a:path extrusionOk="0" h="25660" w="7815">
                <a:moveTo>
                  <a:pt x="0" y="1296"/>
                </a:moveTo>
                <a:cubicBezTo>
                  <a:pt x="1289" y="1425"/>
                  <a:pt x="7412" y="-1992"/>
                  <a:pt x="7734" y="2069"/>
                </a:cubicBezTo>
                <a:cubicBezTo>
                  <a:pt x="8056" y="6130"/>
                  <a:pt x="2900" y="21728"/>
                  <a:pt x="1933" y="2566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程式上的遞迴</a:t>
            </a:r>
            <a:endParaRPr/>
          </a:p>
        </p:txBody>
      </p:sp>
      <p:sp>
        <p:nvSpPr>
          <p:cNvPr id="393" name="Google Shape;39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8"/>
          <p:cNvSpPr txBox="1"/>
          <p:nvPr/>
        </p:nvSpPr>
        <p:spPr>
          <a:xfrm>
            <a:off x="336550" y="1937125"/>
            <a:ext cx="4660800" cy="184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(n &lt;=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+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/>
          </a:p>
        </p:txBody>
      </p:sp>
      <p:pic>
        <p:nvPicPr>
          <p:cNvPr id="395" name="Google Shape;39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76" y="128300"/>
            <a:ext cx="4056974" cy="8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8"/>
          <p:cNvSpPr txBox="1"/>
          <p:nvPr/>
        </p:nvSpPr>
        <p:spPr>
          <a:xfrm>
            <a:off x="1405900" y="3860225"/>
            <a:ext cx="5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遞迴</a:t>
            </a:r>
            <a:endParaRPr/>
          </a:p>
        </p:txBody>
      </p:sp>
      <p:sp>
        <p:nvSpPr>
          <p:cNvPr id="397" name="Google Shape;397;p48"/>
          <p:cNvSpPr/>
          <p:nvPr/>
        </p:nvSpPr>
        <p:spPr>
          <a:xfrm flipH="1">
            <a:off x="1991975" y="3597125"/>
            <a:ext cx="750700" cy="489450"/>
          </a:xfrm>
          <a:custGeom>
            <a:rect b="b" l="l" r="r" t="t"/>
            <a:pathLst>
              <a:path extrusionOk="0" h="19578" w="30028">
                <a:moveTo>
                  <a:pt x="30028" y="18768"/>
                </a:moveTo>
                <a:cubicBezTo>
                  <a:pt x="26761" y="18629"/>
                  <a:pt x="15431" y="21062"/>
                  <a:pt x="10426" y="17934"/>
                </a:cubicBezTo>
                <a:cubicBezTo>
                  <a:pt x="5421" y="14806"/>
                  <a:pt x="1738" y="2989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398" name="Google Shape;39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538" y="1707725"/>
            <a:ext cx="35718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8"/>
          <p:cNvSpPr/>
          <p:nvPr/>
        </p:nvSpPr>
        <p:spPr>
          <a:xfrm>
            <a:off x="6332800" y="3609000"/>
            <a:ext cx="2415000" cy="8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8"/>
          <p:cNvSpPr txBox="1"/>
          <p:nvPr/>
        </p:nvSpPr>
        <p:spPr>
          <a:xfrm>
            <a:off x="5100550" y="1214625"/>
            <a:ext cx="13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fib(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1" name="Google Shape;401;p48"/>
          <p:cNvSpPr/>
          <p:nvPr/>
        </p:nvSpPr>
        <p:spPr>
          <a:xfrm>
            <a:off x="7267250" y="2523200"/>
            <a:ext cx="1633200" cy="213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8"/>
          <p:cNvSpPr/>
          <p:nvPr/>
        </p:nvSpPr>
        <p:spPr>
          <a:xfrm>
            <a:off x="6485350" y="3127925"/>
            <a:ext cx="2415000" cy="15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8"/>
          <p:cNvSpPr txBox="1"/>
          <p:nvPr/>
        </p:nvSpPr>
        <p:spPr>
          <a:xfrm>
            <a:off x="5380050" y="41986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404" name="Google Shape;404;p48"/>
          <p:cNvSpPr txBox="1"/>
          <p:nvPr/>
        </p:nvSpPr>
        <p:spPr>
          <a:xfrm>
            <a:off x="643900" y="1460925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終止條件</a:t>
            </a:r>
            <a:endParaRPr/>
          </a:p>
        </p:txBody>
      </p:sp>
      <p:sp>
        <p:nvSpPr>
          <p:cNvPr id="405" name="Google Shape;405;p48"/>
          <p:cNvSpPr/>
          <p:nvPr/>
        </p:nvSpPr>
        <p:spPr>
          <a:xfrm>
            <a:off x="1614600" y="1649887"/>
            <a:ext cx="195375" cy="641500"/>
          </a:xfrm>
          <a:custGeom>
            <a:rect b="b" l="l" r="r" t="t"/>
            <a:pathLst>
              <a:path extrusionOk="0" h="25660" w="7815">
                <a:moveTo>
                  <a:pt x="0" y="1296"/>
                </a:moveTo>
                <a:cubicBezTo>
                  <a:pt x="1289" y="1425"/>
                  <a:pt x="7412" y="-1992"/>
                  <a:pt x="7734" y="2069"/>
                </a:cubicBezTo>
                <a:cubicBezTo>
                  <a:pt x="8056" y="6130"/>
                  <a:pt x="2900" y="21728"/>
                  <a:pt x="1933" y="2566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程式上的遞迴</a:t>
            </a:r>
            <a:endParaRPr/>
          </a:p>
        </p:txBody>
      </p:sp>
      <p:sp>
        <p:nvSpPr>
          <p:cNvPr id="411" name="Google Shape;41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9"/>
          <p:cNvSpPr txBox="1"/>
          <p:nvPr/>
        </p:nvSpPr>
        <p:spPr>
          <a:xfrm>
            <a:off x="336550" y="1937125"/>
            <a:ext cx="4660800" cy="184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(n &lt;=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+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/>
          </a:p>
        </p:txBody>
      </p:sp>
      <p:pic>
        <p:nvPicPr>
          <p:cNvPr id="413" name="Google Shape;41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76" y="128300"/>
            <a:ext cx="4056974" cy="8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9"/>
          <p:cNvSpPr txBox="1"/>
          <p:nvPr/>
        </p:nvSpPr>
        <p:spPr>
          <a:xfrm>
            <a:off x="1405900" y="3860225"/>
            <a:ext cx="5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遞迴</a:t>
            </a:r>
            <a:endParaRPr/>
          </a:p>
        </p:txBody>
      </p:sp>
      <p:sp>
        <p:nvSpPr>
          <p:cNvPr id="415" name="Google Shape;415;p49"/>
          <p:cNvSpPr/>
          <p:nvPr/>
        </p:nvSpPr>
        <p:spPr>
          <a:xfrm flipH="1">
            <a:off x="1991975" y="3597125"/>
            <a:ext cx="750700" cy="489450"/>
          </a:xfrm>
          <a:custGeom>
            <a:rect b="b" l="l" r="r" t="t"/>
            <a:pathLst>
              <a:path extrusionOk="0" h="19578" w="30028">
                <a:moveTo>
                  <a:pt x="30028" y="18768"/>
                </a:moveTo>
                <a:cubicBezTo>
                  <a:pt x="26761" y="18629"/>
                  <a:pt x="15431" y="21062"/>
                  <a:pt x="10426" y="17934"/>
                </a:cubicBezTo>
                <a:cubicBezTo>
                  <a:pt x="5421" y="14806"/>
                  <a:pt x="1738" y="2989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416" name="Google Shape;41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538" y="1707725"/>
            <a:ext cx="35718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9"/>
          <p:cNvSpPr/>
          <p:nvPr/>
        </p:nvSpPr>
        <p:spPr>
          <a:xfrm>
            <a:off x="6332800" y="3609000"/>
            <a:ext cx="2415000" cy="8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9"/>
          <p:cNvSpPr txBox="1"/>
          <p:nvPr/>
        </p:nvSpPr>
        <p:spPr>
          <a:xfrm>
            <a:off x="5100550" y="1214625"/>
            <a:ext cx="13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fib(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9" name="Google Shape;419;p49"/>
          <p:cNvSpPr/>
          <p:nvPr/>
        </p:nvSpPr>
        <p:spPr>
          <a:xfrm>
            <a:off x="7267250" y="2523200"/>
            <a:ext cx="1633200" cy="213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9"/>
          <p:cNvSpPr/>
          <p:nvPr/>
        </p:nvSpPr>
        <p:spPr>
          <a:xfrm>
            <a:off x="6485350" y="3127925"/>
            <a:ext cx="2415000" cy="15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9"/>
          <p:cNvSpPr txBox="1"/>
          <p:nvPr/>
        </p:nvSpPr>
        <p:spPr>
          <a:xfrm>
            <a:off x="5380050" y="41986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422" name="Google Shape;422;p49"/>
          <p:cNvSpPr txBox="1"/>
          <p:nvPr/>
        </p:nvSpPr>
        <p:spPr>
          <a:xfrm>
            <a:off x="5837250" y="41986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423" name="Google Shape;423;p49"/>
          <p:cNvSpPr txBox="1"/>
          <p:nvPr/>
        </p:nvSpPr>
        <p:spPr>
          <a:xfrm>
            <a:off x="643900" y="1460925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終</a:t>
            </a:r>
            <a:r>
              <a:rPr lang="en"/>
              <a:t>止條件</a:t>
            </a:r>
            <a:endParaRPr/>
          </a:p>
        </p:txBody>
      </p:sp>
      <p:sp>
        <p:nvSpPr>
          <p:cNvPr id="424" name="Google Shape;424;p49"/>
          <p:cNvSpPr/>
          <p:nvPr/>
        </p:nvSpPr>
        <p:spPr>
          <a:xfrm>
            <a:off x="1614600" y="1649887"/>
            <a:ext cx="195375" cy="641500"/>
          </a:xfrm>
          <a:custGeom>
            <a:rect b="b" l="l" r="r" t="t"/>
            <a:pathLst>
              <a:path extrusionOk="0" h="25660" w="7815">
                <a:moveTo>
                  <a:pt x="0" y="1296"/>
                </a:moveTo>
                <a:cubicBezTo>
                  <a:pt x="1289" y="1425"/>
                  <a:pt x="7412" y="-1992"/>
                  <a:pt x="7734" y="2069"/>
                </a:cubicBezTo>
                <a:cubicBezTo>
                  <a:pt x="8056" y="6130"/>
                  <a:pt x="2900" y="21728"/>
                  <a:pt x="1933" y="2566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程式上的遞迴</a:t>
            </a:r>
            <a:endParaRPr/>
          </a:p>
        </p:txBody>
      </p:sp>
      <p:sp>
        <p:nvSpPr>
          <p:cNvPr id="430" name="Google Shape;43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0"/>
          <p:cNvSpPr txBox="1"/>
          <p:nvPr/>
        </p:nvSpPr>
        <p:spPr>
          <a:xfrm>
            <a:off x="336550" y="1937125"/>
            <a:ext cx="4660800" cy="184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(n &lt;=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+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/>
          </a:p>
        </p:txBody>
      </p:sp>
      <p:pic>
        <p:nvPicPr>
          <p:cNvPr id="432" name="Google Shape;43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76" y="128300"/>
            <a:ext cx="4056974" cy="8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0"/>
          <p:cNvSpPr txBox="1"/>
          <p:nvPr/>
        </p:nvSpPr>
        <p:spPr>
          <a:xfrm>
            <a:off x="1405900" y="3860225"/>
            <a:ext cx="5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遞迴</a:t>
            </a:r>
            <a:endParaRPr/>
          </a:p>
        </p:txBody>
      </p:sp>
      <p:sp>
        <p:nvSpPr>
          <p:cNvPr id="434" name="Google Shape;434;p50"/>
          <p:cNvSpPr/>
          <p:nvPr/>
        </p:nvSpPr>
        <p:spPr>
          <a:xfrm flipH="1">
            <a:off x="1991975" y="3597125"/>
            <a:ext cx="750700" cy="489450"/>
          </a:xfrm>
          <a:custGeom>
            <a:rect b="b" l="l" r="r" t="t"/>
            <a:pathLst>
              <a:path extrusionOk="0" h="19578" w="30028">
                <a:moveTo>
                  <a:pt x="30028" y="18768"/>
                </a:moveTo>
                <a:cubicBezTo>
                  <a:pt x="26761" y="18629"/>
                  <a:pt x="15431" y="21062"/>
                  <a:pt x="10426" y="17934"/>
                </a:cubicBezTo>
                <a:cubicBezTo>
                  <a:pt x="5421" y="14806"/>
                  <a:pt x="1738" y="2989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435" name="Google Shape;43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538" y="1707725"/>
            <a:ext cx="35718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0"/>
          <p:cNvSpPr/>
          <p:nvPr/>
        </p:nvSpPr>
        <p:spPr>
          <a:xfrm>
            <a:off x="6332800" y="3609000"/>
            <a:ext cx="2415000" cy="8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0"/>
          <p:cNvSpPr txBox="1"/>
          <p:nvPr/>
        </p:nvSpPr>
        <p:spPr>
          <a:xfrm>
            <a:off x="5100550" y="1214625"/>
            <a:ext cx="13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fib(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8" name="Google Shape;438;p50"/>
          <p:cNvSpPr/>
          <p:nvPr/>
        </p:nvSpPr>
        <p:spPr>
          <a:xfrm>
            <a:off x="7267250" y="2523200"/>
            <a:ext cx="1633200" cy="213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0"/>
          <p:cNvSpPr/>
          <p:nvPr/>
        </p:nvSpPr>
        <p:spPr>
          <a:xfrm>
            <a:off x="6485350" y="3127925"/>
            <a:ext cx="2415000" cy="15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0"/>
          <p:cNvSpPr txBox="1"/>
          <p:nvPr/>
        </p:nvSpPr>
        <p:spPr>
          <a:xfrm>
            <a:off x="5380050" y="41986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441" name="Google Shape;441;p50"/>
          <p:cNvSpPr txBox="1"/>
          <p:nvPr/>
        </p:nvSpPr>
        <p:spPr>
          <a:xfrm>
            <a:off x="5837250" y="41986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442" name="Google Shape;442;p50"/>
          <p:cNvSpPr txBox="1"/>
          <p:nvPr/>
        </p:nvSpPr>
        <p:spPr>
          <a:xfrm>
            <a:off x="5303850" y="31318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/>
          </a:p>
        </p:txBody>
      </p:sp>
      <p:sp>
        <p:nvSpPr>
          <p:cNvPr id="443" name="Google Shape;443;p50"/>
          <p:cNvSpPr txBox="1"/>
          <p:nvPr/>
        </p:nvSpPr>
        <p:spPr>
          <a:xfrm>
            <a:off x="643900" y="1460925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終</a:t>
            </a:r>
            <a:r>
              <a:rPr lang="en"/>
              <a:t>止條件</a:t>
            </a:r>
            <a:endParaRPr/>
          </a:p>
        </p:txBody>
      </p:sp>
      <p:sp>
        <p:nvSpPr>
          <p:cNvPr id="444" name="Google Shape;444;p50"/>
          <p:cNvSpPr/>
          <p:nvPr/>
        </p:nvSpPr>
        <p:spPr>
          <a:xfrm>
            <a:off x="1614600" y="1649887"/>
            <a:ext cx="195375" cy="641500"/>
          </a:xfrm>
          <a:custGeom>
            <a:rect b="b" l="l" r="r" t="t"/>
            <a:pathLst>
              <a:path extrusionOk="0" h="25660" w="7815">
                <a:moveTo>
                  <a:pt x="0" y="1296"/>
                </a:moveTo>
                <a:cubicBezTo>
                  <a:pt x="1289" y="1425"/>
                  <a:pt x="7412" y="-1992"/>
                  <a:pt x="7734" y="2069"/>
                </a:cubicBezTo>
                <a:cubicBezTo>
                  <a:pt x="8056" y="6130"/>
                  <a:pt x="2900" y="21728"/>
                  <a:pt x="1933" y="2566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程式上的遞迴</a:t>
            </a:r>
            <a:endParaRPr/>
          </a:p>
        </p:txBody>
      </p:sp>
      <p:sp>
        <p:nvSpPr>
          <p:cNvPr id="450" name="Google Shape;45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1"/>
          <p:cNvSpPr txBox="1"/>
          <p:nvPr/>
        </p:nvSpPr>
        <p:spPr>
          <a:xfrm>
            <a:off x="336550" y="1937125"/>
            <a:ext cx="4660800" cy="184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(n &lt;=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+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/>
          </a:p>
        </p:txBody>
      </p:sp>
      <p:pic>
        <p:nvPicPr>
          <p:cNvPr id="452" name="Google Shape;45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76" y="128300"/>
            <a:ext cx="4056974" cy="8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1"/>
          <p:cNvSpPr txBox="1"/>
          <p:nvPr/>
        </p:nvSpPr>
        <p:spPr>
          <a:xfrm>
            <a:off x="1405900" y="3860225"/>
            <a:ext cx="5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遞迴</a:t>
            </a:r>
            <a:endParaRPr/>
          </a:p>
        </p:txBody>
      </p:sp>
      <p:sp>
        <p:nvSpPr>
          <p:cNvPr id="454" name="Google Shape;454;p51"/>
          <p:cNvSpPr/>
          <p:nvPr/>
        </p:nvSpPr>
        <p:spPr>
          <a:xfrm flipH="1">
            <a:off x="1991975" y="3597125"/>
            <a:ext cx="750700" cy="489450"/>
          </a:xfrm>
          <a:custGeom>
            <a:rect b="b" l="l" r="r" t="t"/>
            <a:pathLst>
              <a:path extrusionOk="0" h="19578" w="30028">
                <a:moveTo>
                  <a:pt x="30028" y="18768"/>
                </a:moveTo>
                <a:cubicBezTo>
                  <a:pt x="26761" y="18629"/>
                  <a:pt x="15431" y="21062"/>
                  <a:pt x="10426" y="17934"/>
                </a:cubicBezTo>
                <a:cubicBezTo>
                  <a:pt x="5421" y="14806"/>
                  <a:pt x="1738" y="2989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455" name="Google Shape;45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538" y="1707725"/>
            <a:ext cx="35718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1"/>
          <p:cNvSpPr/>
          <p:nvPr/>
        </p:nvSpPr>
        <p:spPr>
          <a:xfrm>
            <a:off x="6583050" y="3650825"/>
            <a:ext cx="2415000" cy="8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1"/>
          <p:cNvSpPr txBox="1"/>
          <p:nvPr/>
        </p:nvSpPr>
        <p:spPr>
          <a:xfrm>
            <a:off x="5100550" y="1214625"/>
            <a:ext cx="13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fib(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8" name="Google Shape;458;p51"/>
          <p:cNvSpPr/>
          <p:nvPr/>
        </p:nvSpPr>
        <p:spPr>
          <a:xfrm>
            <a:off x="7267250" y="2523200"/>
            <a:ext cx="1633200" cy="213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1"/>
          <p:cNvSpPr/>
          <p:nvPr/>
        </p:nvSpPr>
        <p:spPr>
          <a:xfrm>
            <a:off x="6485350" y="3127925"/>
            <a:ext cx="2415000" cy="15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1"/>
          <p:cNvSpPr txBox="1"/>
          <p:nvPr/>
        </p:nvSpPr>
        <p:spPr>
          <a:xfrm>
            <a:off x="5380050" y="41986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461" name="Google Shape;461;p51"/>
          <p:cNvSpPr txBox="1"/>
          <p:nvPr/>
        </p:nvSpPr>
        <p:spPr>
          <a:xfrm>
            <a:off x="5837250" y="41986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462" name="Google Shape;462;p51"/>
          <p:cNvSpPr txBox="1"/>
          <p:nvPr/>
        </p:nvSpPr>
        <p:spPr>
          <a:xfrm>
            <a:off x="5303850" y="31318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/>
          </a:p>
        </p:txBody>
      </p:sp>
      <p:sp>
        <p:nvSpPr>
          <p:cNvPr id="463" name="Google Shape;463;p51"/>
          <p:cNvSpPr txBox="1"/>
          <p:nvPr/>
        </p:nvSpPr>
        <p:spPr>
          <a:xfrm>
            <a:off x="6142050" y="31318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464" name="Google Shape;464;p51"/>
          <p:cNvSpPr txBox="1"/>
          <p:nvPr/>
        </p:nvSpPr>
        <p:spPr>
          <a:xfrm>
            <a:off x="643900" y="1460925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終</a:t>
            </a:r>
            <a:r>
              <a:rPr lang="en"/>
              <a:t>止條件</a:t>
            </a:r>
            <a:endParaRPr/>
          </a:p>
        </p:txBody>
      </p:sp>
      <p:sp>
        <p:nvSpPr>
          <p:cNvPr id="465" name="Google Shape;465;p51"/>
          <p:cNvSpPr/>
          <p:nvPr/>
        </p:nvSpPr>
        <p:spPr>
          <a:xfrm>
            <a:off x="1614600" y="1649887"/>
            <a:ext cx="195375" cy="641500"/>
          </a:xfrm>
          <a:custGeom>
            <a:rect b="b" l="l" r="r" t="t"/>
            <a:pathLst>
              <a:path extrusionOk="0" h="25660" w="7815">
                <a:moveTo>
                  <a:pt x="0" y="1296"/>
                </a:moveTo>
                <a:cubicBezTo>
                  <a:pt x="1289" y="1425"/>
                  <a:pt x="7412" y="-1992"/>
                  <a:pt x="7734" y="2069"/>
                </a:cubicBezTo>
                <a:cubicBezTo>
                  <a:pt x="8056" y="6130"/>
                  <a:pt x="2900" y="21728"/>
                  <a:pt x="1933" y="2566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程式上的遞迴</a:t>
            </a:r>
            <a:endParaRPr/>
          </a:p>
        </p:txBody>
      </p:sp>
      <p:sp>
        <p:nvSpPr>
          <p:cNvPr id="471" name="Google Shape;47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2"/>
          <p:cNvSpPr txBox="1"/>
          <p:nvPr/>
        </p:nvSpPr>
        <p:spPr>
          <a:xfrm>
            <a:off x="336550" y="1937125"/>
            <a:ext cx="4660800" cy="184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(n &lt;=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+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/>
          </a:p>
        </p:txBody>
      </p:sp>
      <p:pic>
        <p:nvPicPr>
          <p:cNvPr id="473" name="Google Shape;47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76" y="128300"/>
            <a:ext cx="4056974" cy="8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2"/>
          <p:cNvSpPr txBox="1"/>
          <p:nvPr/>
        </p:nvSpPr>
        <p:spPr>
          <a:xfrm>
            <a:off x="1405900" y="3860225"/>
            <a:ext cx="5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遞迴</a:t>
            </a:r>
            <a:endParaRPr/>
          </a:p>
        </p:txBody>
      </p:sp>
      <p:sp>
        <p:nvSpPr>
          <p:cNvPr id="475" name="Google Shape;475;p52"/>
          <p:cNvSpPr/>
          <p:nvPr/>
        </p:nvSpPr>
        <p:spPr>
          <a:xfrm flipH="1">
            <a:off x="1991975" y="3597125"/>
            <a:ext cx="750700" cy="489450"/>
          </a:xfrm>
          <a:custGeom>
            <a:rect b="b" l="l" r="r" t="t"/>
            <a:pathLst>
              <a:path extrusionOk="0" h="19578" w="30028">
                <a:moveTo>
                  <a:pt x="30028" y="18768"/>
                </a:moveTo>
                <a:cubicBezTo>
                  <a:pt x="26761" y="18629"/>
                  <a:pt x="15431" y="21062"/>
                  <a:pt x="10426" y="17934"/>
                </a:cubicBezTo>
                <a:cubicBezTo>
                  <a:pt x="5421" y="14806"/>
                  <a:pt x="1738" y="2989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476" name="Google Shape;4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538" y="1707725"/>
            <a:ext cx="35718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>
            <a:off x="6583050" y="3650825"/>
            <a:ext cx="2415000" cy="8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2"/>
          <p:cNvSpPr txBox="1"/>
          <p:nvPr/>
        </p:nvSpPr>
        <p:spPr>
          <a:xfrm>
            <a:off x="5100550" y="1214625"/>
            <a:ext cx="13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fib(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9" name="Google Shape;479;p52"/>
          <p:cNvSpPr/>
          <p:nvPr/>
        </p:nvSpPr>
        <p:spPr>
          <a:xfrm>
            <a:off x="7267250" y="2523200"/>
            <a:ext cx="1633200" cy="213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2"/>
          <p:cNvSpPr/>
          <p:nvPr/>
        </p:nvSpPr>
        <p:spPr>
          <a:xfrm>
            <a:off x="6485350" y="3127925"/>
            <a:ext cx="2415000" cy="15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2"/>
          <p:cNvSpPr txBox="1"/>
          <p:nvPr/>
        </p:nvSpPr>
        <p:spPr>
          <a:xfrm>
            <a:off x="5380050" y="41986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482" name="Google Shape;482;p52"/>
          <p:cNvSpPr txBox="1"/>
          <p:nvPr/>
        </p:nvSpPr>
        <p:spPr>
          <a:xfrm>
            <a:off x="5837250" y="41986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483" name="Google Shape;483;p52"/>
          <p:cNvSpPr txBox="1"/>
          <p:nvPr/>
        </p:nvSpPr>
        <p:spPr>
          <a:xfrm>
            <a:off x="5303850" y="31318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/>
          </a:p>
        </p:txBody>
      </p:sp>
      <p:sp>
        <p:nvSpPr>
          <p:cNvPr id="484" name="Google Shape;484;p52"/>
          <p:cNvSpPr txBox="1"/>
          <p:nvPr/>
        </p:nvSpPr>
        <p:spPr>
          <a:xfrm>
            <a:off x="6142050" y="31318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485" name="Google Shape;485;p52"/>
          <p:cNvSpPr txBox="1"/>
          <p:nvPr/>
        </p:nvSpPr>
        <p:spPr>
          <a:xfrm>
            <a:off x="5608650" y="25222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6" name="Google Shape;486;p52"/>
          <p:cNvSpPr txBox="1"/>
          <p:nvPr/>
        </p:nvSpPr>
        <p:spPr>
          <a:xfrm>
            <a:off x="643900" y="1460925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終</a:t>
            </a:r>
            <a:r>
              <a:rPr lang="en"/>
              <a:t>止條件</a:t>
            </a:r>
            <a:endParaRPr/>
          </a:p>
        </p:txBody>
      </p:sp>
      <p:sp>
        <p:nvSpPr>
          <p:cNvPr id="487" name="Google Shape;487;p52"/>
          <p:cNvSpPr/>
          <p:nvPr/>
        </p:nvSpPr>
        <p:spPr>
          <a:xfrm>
            <a:off x="1614600" y="1649887"/>
            <a:ext cx="195375" cy="641500"/>
          </a:xfrm>
          <a:custGeom>
            <a:rect b="b" l="l" r="r" t="t"/>
            <a:pathLst>
              <a:path extrusionOk="0" h="25660" w="7815">
                <a:moveTo>
                  <a:pt x="0" y="1296"/>
                </a:moveTo>
                <a:cubicBezTo>
                  <a:pt x="1289" y="1425"/>
                  <a:pt x="7412" y="-1992"/>
                  <a:pt x="7734" y="2069"/>
                </a:cubicBezTo>
                <a:cubicBezTo>
                  <a:pt x="8056" y="6130"/>
                  <a:pt x="2900" y="21728"/>
                  <a:pt x="1933" y="2566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-- Public Discussion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Lectures, labs, coding assignments 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 them publicly on eeclass discussion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send private emails to TAs to ask about lectures, labs, coding, </a:t>
            </a:r>
            <a:r>
              <a:rPr lang="en"/>
              <a:t>we ignores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issues (e.g. positive COVID-19 tests, grades)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and cc (</a:t>
            </a:r>
            <a:r>
              <a:rPr lang="en"/>
              <a:t>副本) to all of us to avoid email miss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Prof. Hon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wkhon@cs.nthu.edu.tw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 Xavier: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xavier230505@gmail.com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 Chchiang: </a:t>
            </a:r>
            <a:r>
              <a:rPr lang="en" u="sng">
                <a:solidFill>
                  <a:schemeClr val="hlink"/>
                </a:solidFill>
                <a:hlinkClick r:id="rId5"/>
              </a:rPr>
              <a:t>timmychiang0506@gmail.com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 Charlie: </a:t>
            </a:r>
            <a:r>
              <a:rPr lang="en" u="sng">
                <a:solidFill>
                  <a:schemeClr val="hlink"/>
                </a:solidFill>
                <a:hlinkClick r:id="rId6"/>
              </a:rPr>
              <a:t>charlie565788@gmail.com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 competent to answer classmate’s question, Don’t be shy!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程式上的遞迴</a:t>
            </a:r>
            <a:endParaRPr/>
          </a:p>
        </p:txBody>
      </p:sp>
      <p:sp>
        <p:nvSpPr>
          <p:cNvPr id="493" name="Google Shape;49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3"/>
          <p:cNvSpPr txBox="1"/>
          <p:nvPr/>
        </p:nvSpPr>
        <p:spPr>
          <a:xfrm>
            <a:off x="336550" y="1937125"/>
            <a:ext cx="4660800" cy="184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(n &lt;=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+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/>
          </a:p>
        </p:txBody>
      </p:sp>
      <p:pic>
        <p:nvPicPr>
          <p:cNvPr id="495" name="Google Shape;49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76" y="128300"/>
            <a:ext cx="4056974" cy="8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3"/>
          <p:cNvSpPr txBox="1"/>
          <p:nvPr/>
        </p:nvSpPr>
        <p:spPr>
          <a:xfrm>
            <a:off x="1405900" y="3860225"/>
            <a:ext cx="5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遞迴</a:t>
            </a:r>
            <a:endParaRPr/>
          </a:p>
        </p:txBody>
      </p:sp>
      <p:sp>
        <p:nvSpPr>
          <p:cNvPr id="497" name="Google Shape;497;p53"/>
          <p:cNvSpPr/>
          <p:nvPr/>
        </p:nvSpPr>
        <p:spPr>
          <a:xfrm flipH="1">
            <a:off x="1991975" y="3597125"/>
            <a:ext cx="750700" cy="489450"/>
          </a:xfrm>
          <a:custGeom>
            <a:rect b="b" l="l" r="r" t="t"/>
            <a:pathLst>
              <a:path extrusionOk="0" h="19578" w="30028">
                <a:moveTo>
                  <a:pt x="30028" y="18768"/>
                </a:moveTo>
                <a:cubicBezTo>
                  <a:pt x="26761" y="18629"/>
                  <a:pt x="15431" y="21062"/>
                  <a:pt x="10426" y="17934"/>
                </a:cubicBezTo>
                <a:cubicBezTo>
                  <a:pt x="5421" y="14806"/>
                  <a:pt x="1738" y="2989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498" name="Google Shape;49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538" y="1707725"/>
            <a:ext cx="35718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53"/>
          <p:cNvSpPr/>
          <p:nvPr/>
        </p:nvSpPr>
        <p:spPr>
          <a:xfrm>
            <a:off x="6583050" y="3650825"/>
            <a:ext cx="2415000" cy="8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3"/>
          <p:cNvSpPr txBox="1"/>
          <p:nvPr/>
        </p:nvSpPr>
        <p:spPr>
          <a:xfrm>
            <a:off x="5100550" y="1214625"/>
            <a:ext cx="13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fib(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1" name="Google Shape;501;p53"/>
          <p:cNvSpPr/>
          <p:nvPr/>
        </p:nvSpPr>
        <p:spPr>
          <a:xfrm>
            <a:off x="7267250" y="2523200"/>
            <a:ext cx="1633200" cy="213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3"/>
          <p:cNvSpPr/>
          <p:nvPr/>
        </p:nvSpPr>
        <p:spPr>
          <a:xfrm>
            <a:off x="7350650" y="3127925"/>
            <a:ext cx="1549500" cy="15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3"/>
          <p:cNvSpPr txBox="1"/>
          <p:nvPr/>
        </p:nvSpPr>
        <p:spPr>
          <a:xfrm>
            <a:off x="5380050" y="41986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504" name="Google Shape;504;p53"/>
          <p:cNvSpPr txBox="1"/>
          <p:nvPr/>
        </p:nvSpPr>
        <p:spPr>
          <a:xfrm>
            <a:off x="5837250" y="41986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505" name="Google Shape;505;p53"/>
          <p:cNvSpPr txBox="1"/>
          <p:nvPr/>
        </p:nvSpPr>
        <p:spPr>
          <a:xfrm>
            <a:off x="5303850" y="31318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/>
          </a:p>
        </p:txBody>
      </p:sp>
      <p:sp>
        <p:nvSpPr>
          <p:cNvPr id="506" name="Google Shape;506;p53"/>
          <p:cNvSpPr txBox="1"/>
          <p:nvPr/>
        </p:nvSpPr>
        <p:spPr>
          <a:xfrm>
            <a:off x="6142050" y="31318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507" name="Google Shape;507;p53"/>
          <p:cNvSpPr txBox="1"/>
          <p:nvPr/>
        </p:nvSpPr>
        <p:spPr>
          <a:xfrm>
            <a:off x="5608650" y="25222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8" name="Google Shape;508;p53"/>
          <p:cNvSpPr txBox="1"/>
          <p:nvPr/>
        </p:nvSpPr>
        <p:spPr>
          <a:xfrm>
            <a:off x="643900" y="1460925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終</a:t>
            </a:r>
            <a:r>
              <a:rPr lang="en"/>
              <a:t>止條件</a:t>
            </a:r>
            <a:endParaRPr/>
          </a:p>
        </p:txBody>
      </p:sp>
      <p:sp>
        <p:nvSpPr>
          <p:cNvPr id="509" name="Google Shape;509;p53"/>
          <p:cNvSpPr/>
          <p:nvPr/>
        </p:nvSpPr>
        <p:spPr>
          <a:xfrm>
            <a:off x="1614600" y="1649887"/>
            <a:ext cx="195375" cy="641500"/>
          </a:xfrm>
          <a:custGeom>
            <a:rect b="b" l="l" r="r" t="t"/>
            <a:pathLst>
              <a:path extrusionOk="0" h="25660" w="7815">
                <a:moveTo>
                  <a:pt x="0" y="1296"/>
                </a:moveTo>
                <a:cubicBezTo>
                  <a:pt x="1289" y="1425"/>
                  <a:pt x="7412" y="-1992"/>
                  <a:pt x="7734" y="2069"/>
                </a:cubicBezTo>
                <a:cubicBezTo>
                  <a:pt x="8056" y="6130"/>
                  <a:pt x="2900" y="21728"/>
                  <a:pt x="1933" y="2566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程式上的遞迴</a:t>
            </a:r>
            <a:endParaRPr/>
          </a:p>
        </p:txBody>
      </p:sp>
      <p:sp>
        <p:nvSpPr>
          <p:cNvPr id="515" name="Google Shape;51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4"/>
          <p:cNvSpPr txBox="1"/>
          <p:nvPr/>
        </p:nvSpPr>
        <p:spPr>
          <a:xfrm>
            <a:off x="336550" y="1937125"/>
            <a:ext cx="4660800" cy="184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(n &lt;=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+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/>
          </a:p>
        </p:txBody>
      </p:sp>
      <p:pic>
        <p:nvPicPr>
          <p:cNvPr id="517" name="Google Shape;51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76" y="128300"/>
            <a:ext cx="4056974" cy="8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4"/>
          <p:cNvSpPr txBox="1"/>
          <p:nvPr/>
        </p:nvSpPr>
        <p:spPr>
          <a:xfrm>
            <a:off x="1405900" y="3860225"/>
            <a:ext cx="5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遞迴</a:t>
            </a:r>
            <a:endParaRPr/>
          </a:p>
        </p:txBody>
      </p:sp>
      <p:sp>
        <p:nvSpPr>
          <p:cNvPr id="519" name="Google Shape;519;p54"/>
          <p:cNvSpPr/>
          <p:nvPr/>
        </p:nvSpPr>
        <p:spPr>
          <a:xfrm flipH="1">
            <a:off x="1991975" y="3597125"/>
            <a:ext cx="750700" cy="489450"/>
          </a:xfrm>
          <a:custGeom>
            <a:rect b="b" l="l" r="r" t="t"/>
            <a:pathLst>
              <a:path extrusionOk="0" h="19578" w="30028">
                <a:moveTo>
                  <a:pt x="30028" y="18768"/>
                </a:moveTo>
                <a:cubicBezTo>
                  <a:pt x="26761" y="18629"/>
                  <a:pt x="15431" y="21062"/>
                  <a:pt x="10426" y="17934"/>
                </a:cubicBezTo>
                <a:cubicBezTo>
                  <a:pt x="5421" y="14806"/>
                  <a:pt x="1738" y="2989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520" name="Google Shape;52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538" y="1707725"/>
            <a:ext cx="35718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54"/>
          <p:cNvSpPr/>
          <p:nvPr/>
        </p:nvSpPr>
        <p:spPr>
          <a:xfrm>
            <a:off x="6583050" y="3650825"/>
            <a:ext cx="2415000" cy="8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4"/>
          <p:cNvSpPr txBox="1"/>
          <p:nvPr/>
        </p:nvSpPr>
        <p:spPr>
          <a:xfrm>
            <a:off x="5100550" y="1214625"/>
            <a:ext cx="13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fib(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3" name="Google Shape;523;p54"/>
          <p:cNvSpPr/>
          <p:nvPr/>
        </p:nvSpPr>
        <p:spPr>
          <a:xfrm>
            <a:off x="7267250" y="2523200"/>
            <a:ext cx="1633200" cy="213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4"/>
          <p:cNvSpPr/>
          <p:nvPr/>
        </p:nvSpPr>
        <p:spPr>
          <a:xfrm>
            <a:off x="7350650" y="3127925"/>
            <a:ext cx="1549500" cy="15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4"/>
          <p:cNvSpPr txBox="1"/>
          <p:nvPr/>
        </p:nvSpPr>
        <p:spPr>
          <a:xfrm>
            <a:off x="5380050" y="41986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526" name="Google Shape;526;p54"/>
          <p:cNvSpPr txBox="1"/>
          <p:nvPr/>
        </p:nvSpPr>
        <p:spPr>
          <a:xfrm>
            <a:off x="5837250" y="41986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527" name="Google Shape;527;p54"/>
          <p:cNvSpPr txBox="1"/>
          <p:nvPr/>
        </p:nvSpPr>
        <p:spPr>
          <a:xfrm>
            <a:off x="5303850" y="31318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/>
          </a:p>
        </p:txBody>
      </p:sp>
      <p:sp>
        <p:nvSpPr>
          <p:cNvPr id="528" name="Google Shape;528;p54"/>
          <p:cNvSpPr txBox="1"/>
          <p:nvPr/>
        </p:nvSpPr>
        <p:spPr>
          <a:xfrm>
            <a:off x="6142050" y="31318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529" name="Google Shape;529;p54"/>
          <p:cNvSpPr txBox="1"/>
          <p:nvPr/>
        </p:nvSpPr>
        <p:spPr>
          <a:xfrm>
            <a:off x="5608650" y="25222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0" name="Google Shape;530;p54"/>
          <p:cNvSpPr txBox="1"/>
          <p:nvPr/>
        </p:nvSpPr>
        <p:spPr>
          <a:xfrm>
            <a:off x="6446850" y="35890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531" name="Google Shape;531;p54"/>
          <p:cNvSpPr txBox="1"/>
          <p:nvPr/>
        </p:nvSpPr>
        <p:spPr>
          <a:xfrm>
            <a:off x="643900" y="1460925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終</a:t>
            </a:r>
            <a:r>
              <a:rPr lang="en"/>
              <a:t>止條件</a:t>
            </a:r>
            <a:endParaRPr/>
          </a:p>
        </p:txBody>
      </p:sp>
      <p:sp>
        <p:nvSpPr>
          <p:cNvPr id="532" name="Google Shape;532;p54"/>
          <p:cNvSpPr/>
          <p:nvPr/>
        </p:nvSpPr>
        <p:spPr>
          <a:xfrm>
            <a:off x="1614600" y="1649887"/>
            <a:ext cx="195375" cy="641500"/>
          </a:xfrm>
          <a:custGeom>
            <a:rect b="b" l="l" r="r" t="t"/>
            <a:pathLst>
              <a:path extrusionOk="0" h="25660" w="7815">
                <a:moveTo>
                  <a:pt x="0" y="1296"/>
                </a:moveTo>
                <a:cubicBezTo>
                  <a:pt x="1289" y="1425"/>
                  <a:pt x="7412" y="-1992"/>
                  <a:pt x="7734" y="2069"/>
                </a:cubicBezTo>
                <a:cubicBezTo>
                  <a:pt x="8056" y="6130"/>
                  <a:pt x="2900" y="21728"/>
                  <a:pt x="1933" y="2566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程式上的遞迴</a:t>
            </a:r>
            <a:endParaRPr/>
          </a:p>
        </p:txBody>
      </p:sp>
      <p:sp>
        <p:nvSpPr>
          <p:cNvPr id="538" name="Google Shape;53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5"/>
          <p:cNvSpPr txBox="1"/>
          <p:nvPr/>
        </p:nvSpPr>
        <p:spPr>
          <a:xfrm>
            <a:off x="336550" y="1937125"/>
            <a:ext cx="4660800" cy="184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(n &lt;=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+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/>
          </a:p>
        </p:txBody>
      </p:sp>
      <p:pic>
        <p:nvPicPr>
          <p:cNvPr id="540" name="Google Shape;54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76" y="128300"/>
            <a:ext cx="4056974" cy="8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55"/>
          <p:cNvSpPr txBox="1"/>
          <p:nvPr/>
        </p:nvSpPr>
        <p:spPr>
          <a:xfrm>
            <a:off x="1405900" y="3860225"/>
            <a:ext cx="5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遞迴</a:t>
            </a:r>
            <a:endParaRPr/>
          </a:p>
        </p:txBody>
      </p:sp>
      <p:sp>
        <p:nvSpPr>
          <p:cNvPr id="542" name="Google Shape;542;p55"/>
          <p:cNvSpPr/>
          <p:nvPr/>
        </p:nvSpPr>
        <p:spPr>
          <a:xfrm flipH="1">
            <a:off x="1991975" y="3597125"/>
            <a:ext cx="750700" cy="489450"/>
          </a:xfrm>
          <a:custGeom>
            <a:rect b="b" l="l" r="r" t="t"/>
            <a:pathLst>
              <a:path extrusionOk="0" h="19578" w="30028">
                <a:moveTo>
                  <a:pt x="30028" y="18768"/>
                </a:moveTo>
                <a:cubicBezTo>
                  <a:pt x="26761" y="18629"/>
                  <a:pt x="15431" y="21062"/>
                  <a:pt x="10426" y="17934"/>
                </a:cubicBezTo>
                <a:cubicBezTo>
                  <a:pt x="5421" y="14806"/>
                  <a:pt x="1738" y="2989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543" name="Google Shape;54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538" y="1707725"/>
            <a:ext cx="35718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55"/>
          <p:cNvSpPr/>
          <p:nvPr/>
        </p:nvSpPr>
        <p:spPr>
          <a:xfrm>
            <a:off x="6583050" y="3650825"/>
            <a:ext cx="2415000" cy="8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5"/>
          <p:cNvSpPr txBox="1"/>
          <p:nvPr/>
        </p:nvSpPr>
        <p:spPr>
          <a:xfrm>
            <a:off x="5100550" y="1214625"/>
            <a:ext cx="13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fib(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6" name="Google Shape;546;p55"/>
          <p:cNvSpPr/>
          <p:nvPr/>
        </p:nvSpPr>
        <p:spPr>
          <a:xfrm>
            <a:off x="7267250" y="2523200"/>
            <a:ext cx="1633200" cy="213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5"/>
          <p:cNvSpPr/>
          <p:nvPr/>
        </p:nvSpPr>
        <p:spPr>
          <a:xfrm>
            <a:off x="7350650" y="3127925"/>
            <a:ext cx="1549500" cy="15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5"/>
          <p:cNvSpPr txBox="1"/>
          <p:nvPr/>
        </p:nvSpPr>
        <p:spPr>
          <a:xfrm>
            <a:off x="5380050" y="41986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549" name="Google Shape;549;p55"/>
          <p:cNvSpPr txBox="1"/>
          <p:nvPr/>
        </p:nvSpPr>
        <p:spPr>
          <a:xfrm>
            <a:off x="5837250" y="41986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550" name="Google Shape;550;p55"/>
          <p:cNvSpPr txBox="1"/>
          <p:nvPr/>
        </p:nvSpPr>
        <p:spPr>
          <a:xfrm>
            <a:off x="5303850" y="31318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/>
          </a:p>
        </p:txBody>
      </p:sp>
      <p:sp>
        <p:nvSpPr>
          <p:cNvPr id="551" name="Google Shape;551;p55"/>
          <p:cNvSpPr txBox="1"/>
          <p:nvPr/>
        </p:nvSpPr>
        <p:spPr>
          <a:xfrm>
            <a:off x="6142050" y="31318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552" name="Google Shape;552;p55"/>
          <p:cNvSpPr txBox="1"/>
          <p:nvPr/>
        </p:nvSpPr>
        <p:spPr>
          <a:xfrm>
            <a:off x="5608650" y="25222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3" name="Google Shape;553;p55"/>
          <p:cNvSpPr txBox="1"/>
          <p:nvPr/>
        </p:nvSpPr>
        <p:spPr>
          <a:xfrm>
            <a:off x="6446850" y="35890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554" name="Google Shape;554;p55"/>
          <p:cNvSpPr txBox="1"/>
          <p:nvPr/>
        </p:nvSpPr>
        <p:spPr>
          <a:xfrm>
            <a:off x="6904050" y="35890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555" name="Google Shape;555;p55"/>
          <p:cNvSpPr txBox="1"/>
          <p:nvPr/>
        </p:nvSpPr>
        <p:spPr>
          <a:xfrm>
            <a:off x="643900" y="1460925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終</a:t>
            </a:r>
            <a:r>
              <a:rPr lang="en"/>
              <a:t>止條件</a:t>
            </a:r>
            <a:endParaRPr/>
          </a:p>
        </p:txBody>
      </p:sp>
      <p:sp>
        <p:nvSpPr>
          <p:cNvPr id="556" name="Google Shape;556;p55"/>
          <p:cNvSpPr/>
          <p:nvPr/>
        </p:nvSpPr>
        <p:spPr>
          <a:xfrm>
            <a:off x="1614600" y="1649887"/>
            <a:ext cx="195375" cy="641500"/>
          </a:xfrm>
          <a:custGeom>
            <a:rect b="b" l="l" r="r" t="t"/>
            <a:pathLst>
              <a:path extrusionOk="0" h="25660" w="7815">
                <a:moveTo>
                  <a:pt x="0" y="1296"/>
                </a:moveTo>
                <a:cubicBezTo>
                  <a:pt x="1289" y="1425"/>
                  <a:pt x="7412" y="-1992"/>
                  <a:pt x="7734" y="2069"/>
                </a:cubicBezTo>
                <a:cubicBezTo>
                  <a:pt x="8056" y="6130"/>
                  <a:pt x="2900" y="21728"/>
                  <a:pt x="1933" y="2566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程式上的遞迴</a:t>
            </a:r>
            <a:endParaRPr/>
          </a:p>
        </p:txBody>
      </p:sp>
      <p:sp>
        <p:nvSpPr>
          <p:cNvPr id="562" name="Google Shape;56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6"/>
          <p:cNvSpPr txBox="1"/>
          <p:nvPr/>
        </p:nvSpPr>
        <p:spPr>
          <a:xfrm>
            <a:off x="336550" y="1937125"/>
            <a:ext cx="4660800" cy="184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(n &lt;=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+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/>
          </a:p>
        </p:txBody>
      </p:sp>
      <p:pic>
        <p:nvPicPr>
          <p:cNvPr id="564" name="Google Shape;56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76" y="128300"/>
            <a:ext cx="4056974" cy="8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6"/>
          <p:cNvSpPr txBox="1"/>
          <p:nvPr/>
        </p:nvSpPr>
        <p:spPr>
          <a:xfrm>
            <a:off x="1405900" y="3860225"/>
            <a:ext cx="5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遞迴</a:t>
            </a:r>
            <a:endParaRPr/>
          </a:p>
        </p:txBody>
      </p:sp>
      <p:sp>
        <p:nvSpPr>
          <p:cNvPr id="566" name="Google Shape;566;p56"/>
          <p:cNvSpPr/>
          <p:nvPr/>
        </p:nvSpPr>
        <p:spPr>
          <a:xfrm flipH="1">
            <a:off x="1991975" y="3597125"/>
            <a:ext cx="750700" cy="489450"/>
          </a:xfrm>
          <a:custGeom>
            <a:rect b="b" l="l" r="r" t="t"/>
            <a:pathLst>
              <a:path extrusionOk="0" h="19578" w="30028">
                <a:moveTo>
                  <a:pt x="30028" y="18768"/>
                </a:moveTo>
                <a:cubicBezTo>
                  <a:pt x="26761" y="18629"/>
                  <a:pt x="15431" y="21062"/>
                  <a:pt x="10426" y="17934"/>
                </a:cubicBezTo>
                <a:cubicBezTo>
                  <a:pt x="5421" y="14806"/>
                  <a:pt x="1738" y="2989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567" name="Google Shape;56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538" y="1707725"/>
            <a:ext cx="35718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6"/>
          <p:cNvSpPr/>
          <p:nvPr/>
        </p:nvSpPr>
        <p:spPr>
          <a:xfrm>
            <a:off x="6583050" y="3650825"/>
            <a:ext cx="2415000" cy="8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6"/>
          <p:cNvSpPr txBox="1"/>
          <p:nvPr/>
        </p:nvSpPr>
        <p:spPr>
          <a:xfrm>
            <a:off x="5100550" y="1214625"/>
            <a:ext cx="13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fib(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0" name="Google Shape;570;p56"/>
          <p:cNvSpPr/>
          <p:nvPr/>
        </p:nvSpPr>
        <p:spPr>
          <a:xfrm>
            <a:off x="7267250" y="2523200"/>
            <a:ext cx="1633200" cy="213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6"/>
          <p:cNvSpPr/>
          <p:nvPr/>
        </p:nvSpPr>
        <p:spPr>
          <a:xfrm>
            <a:off x="7350650" y="3127925"/>
            <a:ext cx="1549500" cy="15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6"/>
          <p:cNvSpPr txBox="1"/>
          <p:nvPr/>
        </p:nvSpPr>
        <p:spPr>
          <a:xfrm>
            <a:off x="5380050" y="41986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573" name="Google Shape;573;p56"/>
          <p:cNvSpPr txBox="1"/>
          <p:nvPr/>
        </p:nvSpPr>
        <p:spPr>
          <a:xfrm>
            <a:off x="5837250" y="41986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574" name="Google Shape;574;p56"/>
          <p:cNvSpPr txBox="1"/>
          <p:nvPr/>
        </p:nvSpPr>
        <p:spPr>
          <a:xfrm>
            <a:off x="5303850" y="31318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/>
          </a:p>
        </p:txBody>
      </p:sp>
      <p:sp>
        <p:nvSpPr>
          <p:cNvPr id="575" name="Google Shape;575;p56"/>
          <p:cNvSpPr txBox="1"/>
          <p:nvPr/>
        </p:nvSpPr>
        <p:spPr>
          <a:xfrm>
            <a:off x="6142050" y="31318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576" name="Google Shape;576;p56"/>
          <p:cNvSpPr txBox="1"/>
          <p:nvPr/>
        </p:nvSpPr>
        <p:spPr>
          <a:xfrm>
            <a:off x="5608650" y="25222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7" name="Google Shape;577;p56"/>
          <p:cNvSpPr txBox="1"/>
          <p:nvPr/>
        </p:nvSpPr>
        <p:spPr>
          <a:xfrm>
            <a:off x="6446850" y="35890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578" name="Google Shape;578;p56"/>
          <p:cNvSpPr txBox="1"/>
          <p:nvPr/>
        </p:nvSpPr>
        <p:spPr>
          <a:xfrm>
            <a:off x="6904050" y="35890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579" name="Google Shape;579;p56"/>
          <p:cNvSpPr txBox="1"/>
          <p:nvPr/>
        </p:nvSpPr>
        <p:spPr>
          <a:xfrm>
            <a:off x="6751650" y="25222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/>
          </a:p>
        </p:txBody>
      </p:sp>
      <p:sp>
        <p:nvSpPr>
          <p:cNvPr id="580" name="Google Shape;580;p56"/>
          <p:cNvSpPr txBox="1"/>
          <p:nvPr/>
        </p:nvSpPr>
        <p:spPr>
          <a:xfrm>
            <a:off x="643900" y="1460925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終</a:t>
            </a:r>
            <a:r>
              <a:rPr lang="en"/>
              <a:t>止條件</a:t>
            </a:r>
            <a:endParaRPr/>
          </a:p>
        </p:txBody>
      </p:sp>
      <p:sp>
        <p:nvSpPr>
          <p:cNvPr id="581" name="Google Shape;581;p56"/>
          <p:cNvSpPr/>
          <p:nvPr/>
        </p:nvSpPr>
        <p:spPr>
          <a:xfrm>
            <a:off x="1614600" y="1649887"/>
            <a:ext cx="195375" cy="641500"/>
          </a:xfrm>
          <a:custGeom>
            <a:rect b="b" l="l" r="r" t="t"/>
            <a:pathLst>
              <a:path extrusionOk="0" h="25660" w="7815">
                <a:moveTo>
                  <a:pt x="0" y="1296"/>
                </a:moveTo>
                <a:cubicBezTo>
                  <a:pt x="1289" y="1425"/>
                  <a:pt x="7412" y="-1992"/>
                  <a:pt x="7734" y="2069"/>
                </a:cubicBezTo>
                <a:cubicBezTo>
                  <a:pt x="8056" y="6130"/>
                  <a:pt x="2900" y="21728"/>
                  <a:pt x="1933" y="2566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程式上的遞迴</a:t>
            </a:r>
            <a:endParaRPr/>
          </a:p>
        </p:txBody>
      </p:sp>
      <p:sp>
        <p:nvSpPr>
          <p:cNvPr id="587" name="Google Shape;58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7"/>
          <p:cNvSpPr txBox="1"/>
          <p:nvPr/>
        </p:nvSpPr>
        <p:spPr>
          <a:xfrm>
            <a:off x="336550" y="1937125"/>
            <a:ext cx="4660800" cy="184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(n &lt;=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+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/>
          </a:p>
        </p:txBody>
      </p:sp>
      <p:pic>
        <p:nvPicPr>
          <p:cNvPr id="589" name="Google Shape;58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76" y="128300"/>
            <a:ext cx="4056974" cy="8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57"/>
          <p:cNvSpPr txBox="1"/>
          <p:nvPr/>
        </p:nvSpPr>
        <p:spPr>
          <a:xfrm>
            <a:off x="1405900" y="3860225"/>
            <a:ext cx="5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遞迴</a:t>
            </a:r>
            <a:endParaRPr/>
          </a:p>
        </p:txBody>
      </p:sp>
      <p:sp>
        <p:nvSpPr>
          <p:cNvPr id="591" name="Google Shape;591;p57"/>
          <p:cNvSpPr/>
          <p:nvPr/>
        </p:nvSpPr>
        <p:spPr>
          <a:xfrm flipH="1">
            <a:off x="1991975" y="3597125"/>
            <a:ext cx="750700" cy="489450"/>
          </a:xfrm>
          <a:custGeom>
            <a:rect b="b" l="l" r="r" t="t"/>
            <a:pathLst>
              <a:path extrusionOk="0" h="19578" w="30028">
                <a:moveTo>
                  <a:pt x="30028" y="18768"/>
                </a:moveTo>
                <a:cubicBezTo>
                  <a:pt x="26761" y="18629"/>
                  <a:pt x="15431" y="21062"/>
                  <a:pt x="10426" y="17934"/>
                </a:cubicBezTo>
                <a:cubicBezTo>
                  <a:pt x="5421" y="14806"/>
                  <a:pt x="1738" y="2989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592" name="Google Shape;59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538" y="1707725"/>
            <a:ext cx="35718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57"/>
          <p:cNvSpPr/>
          <p:nvPr/>
        </p:nvSpPr>
        <p:spPr>
          <a:xfrm>
            <a:off x="6583050" y="3650825"/>
            <a:ext cx="2415000" cy="8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7"/>
          <p:cNvSpPr txBox="1"/>
          <p:nvPr/>
        </p:nvSpPr>
        <p:spPr>
          <a:xfrm>
            <a:off x="5100550" y="1214625"/>
            <a:ext cx="13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fib(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5" name="Google Shape;595;p57"/>
          <p:cNvSpPr/>
          <p:nvPr/>
        </p:nvSpPr>
        <p:spPr>
          <a:xfrm>
            <a:off x="7267250" y="2523200"/>
            <a:ext cx="1633200" cy="213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7"/>
          <p:cNvSpPr/>
          <p:nvPr/>
        </p:nvSpPr>
        <p:spPr>
          <a:xfrm>
            <a:off x="7350650" y="3127925"/>
            <a:ext cx="1549500" cy="15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7"/>
          <p:cNvSpPr txBox="1"/>
          <p:nvPr/>
        </p:nvSpPr>
        <p:spPr>
          <a:xfrm>
            <a:off x="5380050" y="41986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598" name="Google Shape;598;p57"/>
          <p:cNvSpPr txBox="1"/>
          <p:nvPr/>
        </p:nvSpPr>
        <p:spPr>
          <a:xfrm>
            <a:off x="5837250" y="41986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599" name="Google Shape;599;p57"/>
          <p:cNvSpPr txBox="1"/>
          <p:nvPr/>
        </p:nvSpPr>
        <p:spPr>
          <a:xfrm>
            <a:off x="5303850" y="31318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/>
          </a:p>
        </p:txBody>
      </p:sp>
      <p:sp>
        <p:nvSpPr>
          <p:cNvPr id="600" name="Google Shape;600;p57"/>
          <p:cNvSpPr txBox="1"/>
          <p:nvPr/>
        </p:nvSpPr>
        <p:spPr>
          <a:xfrm>
            <a:off x="6142050" y="31318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601" name="Google Shape;601;p57"/>
          <p:cNvSpPr txBox="1"/>
          <p:nvPr/>
        </p:nvSpPr>
        <p:spPr>
          <a:xfrm>
            <a:off x="5608650" y="25222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2" name="Google Shape;602;p57"/>
          <p:cNvSpPr txBox="1"/>
          <p:nvPr/>
        </p:nvSpPr>
        <p:spPr>
          <a:xfrm>
            <a:off x="6446850" y="35890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603" name="Google Shape;603;p57"/>
          <p:cNvSpPr txBox="1"/>
          <p:nvPr/>
        </p:nvSpPr>
        <p:spPr>
          <a:xfrm>
            <a:off x="6904050" y="35890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604" name="Google Shape;604;p57"/>
          <p:cNvSpPr txBox="1"/>
          <p:nvPr/>
        </p:nvSpPr>
        <p:spPr>
          <a:xfrm>
            <a:off x="6751650" y="25222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/>
          </a:p>
        </p:txBody>
      </p:sp>
      <p:sp>
        <p:nvSpPr>
          <p:cNvPr id="605" name="Google Shape;605;p57"/>
          <p:cNvSpPr txBox="1"/>
          <p:nvPr/>
        </p:nvSpPr>
        <p:spPr>
          <a:xfrm>
            <a:off x="6065850" y="19126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8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6" name="Google Shape;606;p57"/>
          <p:cNvSpPr txBox="1"/>
          <p:nvPr/>
        </p:nvSpPr>
        <p:spPr>
          <a:xfrm>
            <a:off x="643900" y="1460925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終</a:t>
            </a:r>
            <a:r>
              <a:rPr lang="en"/>
              <a:t>止條件</a:t>
            </a:r>
            <a:endParaRPr/>
          </a:p>
        </p:txBody>
      </p:sp>
      <p:sp>
        <p:nvSpPr>
          <p:cNvPr id="607" name="Google Shape;607;p57"/>
          <p:cNvSpPr/>
          <p:nvPr/>
        </p:nvSpPr>
        <p:spPr>
          <a:xfrm>
            <a:off x="1614600" y="1649887"/>
            <a:ext cx="195375" cy="641500"/>
          </a:xfrm>
          <a:custGeom>
            <a:rect b="b" l="l" r="r" t="t"/>
            <a:pathLst>
              <a:path extrusionOk="0" h="25660" w="7815">
                <a:moveTo>
                  <a:pt x="0" y="1296"/>
                </a:moveTo>
                <a:cubicBezTo>
                  <a:pt x="1289" y="1425"/>
                  <a:pt x="7412" y="-1992"/>
                  <a:pt x="7734" y="2069"/>
                </a:cubicBezTo>
                <a:cubicBezTo>
                  <a:pt x="8056" y="6130"/>
                  <a:pt x="2900" y="21728"/>
                  <a:pt x="1933" y="2566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程式上的遞迴</a:t>
            </a:r>
            <a:endParaRPr/>
          </a:p>
        </p:txBody>
      </p:sp>
      <p:sp>
        <p:nvSpPr>
          <p:cNvPr id="613" name="Google Shape;613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8"/>
          <p:cNvSpPr txBox="1"/>
          <p:nvPr/>
        </p:nvSpPr>
        <p:spPr>
          <a:xfrm>
            <a:off x="336550" y="1937125"/>
            <a:ext cx="4660800" cy="184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(n &lt;=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+ fib(n-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/>
          </a:p>
        </p:txBody>
      </p:sp>
      <p:pic>
        <p:nvPicPr>
          <p:cNvPr id="615" name="Google Shape;61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76" y="128300"/>
            <a:ext cx="4056974" cy="8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58"/>
          <p:cNvSpPr txBox="1"/>
          <p:nvPr/>
        </p:nvSpPr>
        <p:spPr>
          <a:xfrm>
            <a:off x="1405900" y="3860225"/>
            <a:ext cx="5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遞迴</a:t>
            </a:r>
            <a:endParaRPr/>
          </a:p>
        </p:txBody>
      </p:sp>
      <p:sp>
        <p:nvSpPr>
          <p:cNvPr id="617" name="Google Shape;617;p58"/>
          <p:cNvSpPr/>
          <p:nvPr/>
        </p:nvSpPr>
        <p:spPr>
          <a:xfrm flipH="1">
            <a:off x="1991975" y="3597125"/>
            <a:ext cx="750700" cy="489450"/>
          </a:xfrm>
          <a:custGeom>
            <a:rect b="b" l="l" r="r" t="t"/>
            <a:pathLst>
              <a:path extrusionOk="0" h="19578" w="30028">
                <a:moveTo>
                  <a:pt x="30028" y="18768"/>
                </a:moveTo>
                <a:cubicBezTo>
                  <a:pt x="26761" y="18629"/>
                  <a:pt x="15431" y="21062"/>
                  <a:pt x="10426" y="17934"/>
                </a:cubicBezTo>
                <a:cubicBezTo>
                  <a:pt x="5421" y="14806"/>
                  <a:pt x="1738" y="2989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618" name="Google Shape;61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538" y="1707725"/>
            <a:ext cx="35718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8"/>
          <p:cNvSpPr/>
          <p:nvPr/>
        </p:nvSpPr>
        <p:spPr>
          <a:xfrm>
            <a:off x="6583050" y="3650825"/>
            <a:ext cx="2415000" cy="8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8"/>
          <p:cNvSpPr txBox="1"/>
          <p:nvPr/>
        </p:nvSpPr>
        <p:spPr>
          <a:xfrm>
            <a:off x="5100550" y="1214625"/>
            <a:ext cx="13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fib(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1" name="Google Shape;621;p58"/>
          <p:cNvSpPr/>
          <p:nvPr/>
        </p:nvSpPr>
        <p:spPr>
          <a:xfrm>
            <a:off x="7267250" y="2523200"/>
            <a:ext cx="1633200" cy="1260900"/>
          </a:xfrm>
          <a:prstGeom prst="rect">
            <a:avLst/>
          </a:prstGeom>
          <a:solidFill>
            <a:srgbClr val="FFFFFF">
              <a:alpha val="61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一樣的 F(3)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再展開一次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622" name="Google Shape;622;p58"/>
          <p:cNvSpPr txBox="1"/>
          <p:nvPr/>
        </p:nvSpPr>
        <p:spPr>
          <a:xfrm>
            <a:off x="5380050" y="41986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623" name="Google Shape;623;p58"/>
          <p:cNvSpPr txBox="1"/>
          <p:nvPr/>
        </p:nvSpPr>
        <p:spPr>
          <a:xfrm>
            <a:off x="5837250" y="41986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624" name="Google Shape;624;p58"/>
          <p:cNvSpPr txBox="1"/>
          <p:nvPr/>
        </p:nvSpPr>
        <p:spPr>
          <a:xfrm>
            <a:off x="5303850" y="31318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/>
          </a:p>
        </p:txBody>
      </p:sp>
      <p:sp>
        <p:nvSpPr>
          <p:cNvPr id="625" name="Google Shape;625;p58"/>
          <p:cNvSpPr txBox="1"/>
          <p:nvPr/>
        </p:nvSpPr>
        <p:spPr>
          <a:xfrm>
            <a:off x="6142050" y="31318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626" name="Google Shape;626;p58"/>
          <p:cNvSpPr txBox="1"/>
          <p:nvPr/>
        </p:nvSpPr>
        <p:spPr>
          <a:xfrm>
            <a:off x="5608650" y="25222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7" name="Google Shape;627;p58"/>
          <p:cNvSpPr txBox="1"/>
          <p:nvPr/>
        </p:nvSpPr>
        <p:spPr>
          <a:xfrm>
            <a:off x="6446850" y="35890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628" name="Google Shape;628;p58"/>
          <p:cNvSpPr txBox="1"/>
          <p:nvPr/>
        </p:nvSpPr>
        <p:spPr>
          <a:xfrm>
            <a:off x="6904050" y="35890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/>
          </a:p>
        </p:txBody>
      </p:sp>
      <p:sp>
        <p:nvSpPr>
          <p:cNvPr id="629" name="Google Shape;629;p58"/>
          <p:cNvSpPr txBox="1"/>
          <p:nvPr/>
        </p:nvSpPr>
        <p:spPr>
          <a:xfrm>
            <a:off x="6751650" y="25222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/>
          </a:p>
        </p:txBody>
      </p:sp>
      <p:sp>
        <p:nvSpPr>
          <p:cNvPr id="630" name="Google Shape;630;p58"/>
          <p:cNvSpPr txBox="1"/>
          <p:nvPr/>
        </p:nvSpPr>
        <p:spPr>
          <a:xfrm>
            <a:off x="6065850" y="1912650"/>
            <a:ext cx="4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8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1" name="Google Shape;631;p58"/>
          <p:cNvSpPr txBox="1"/>
          <p:nvPr/>
        </p:nvSpPr>
        <p:spPr>
          <a:xfrm>
            <a:off x="643900" y="1460925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終</a:t>
            </a:r>
            <a:r>
              <a:rPr lang="en"/>
              <a:t>止條件</a:t>
            </a:r>
            <a:endParaRPr/>
          </a:p>
        </p:txBody>
      </p:sp>
      <p:sp>
        <p:nvSpPr>
          <p:cNvPr id="632" name="Google Shape;632;p58"/>
          <p:cNvSpPr/>
          <p:nvPr/>
        </p:nvSpPr>
        <p:spPr>
          <a:xfrm>
            <a:off x="1614600" y="1649887"/>
            <a:ext cx="195375" cy="641500"/>
          </a:xfrm>
          <a:custGeom>
            <a:rect b="b" l="l" r="r" t="t"/>
            <a:pathLst>
              <a:path extrusionOk="0" h="25660" w="7815">
                <a:moveTo>
                  <a:pt x="0" y="1296"/>
                </a:moveTo>
                <a:cubicBezTo>
                  <a:pt x="1289" y="1425"/>
                  <a:pt x="7412" y="-1992"/>
                  <a:pt x="7734" y="2069"/>
                </a:cubicBezTo>
                <a:cubicBezTo>
                  <a:pt x="8056" y="6130"/>
                  <a:pt x="2900" y="21728"/>
                  <a:pt x="1933" y="2566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&amp; Conquer 分治法</a:t>
            </a:r>
            <a:endParaRPr/>
          </a:p>
        </p:txBody>
      </p:sp>
      <p:sp>
        <p:nvSpPr>
          <p:cNvPr id="638" name="Google Shape;638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Partition the target problem into sub-problems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sub-problems have same (input)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Conquer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Solve the sub-problems recursively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Merge the sub-problems to solve the target problem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644" name="Google Shape;644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Divide: Partition the input array into two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Conquer: Recursively sort the subarrays.  Merge the sorted subarrays.</a:t>
            </a:r>
            <a:endParaRPr/>
          </a:p>
        </p:txBody>
      </p:sp>
      <p:sp>
        <p:nvSpPr>
          <p:cNvPr id="645" name="Google Shape;645;p60"/>
          <p:cNvSpPr txBox="1"/>
          <p:nvPr/>
        </p:nvSpPr>
        <p:spPr>
          <a:xfrm>
            <a:off x="1548700" y="2837400"/>
            <a:ext cx="1885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5 2 4 7 1 3 2 6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6" name="Google Shape;646;p60"/>
          <p:cNvSpPr txBox="1"/>
          <p:nvPr/>
        </p:nvSpPr>
        <p:spPr>
          <a:xfrm>
            <a:off x="897475" y="3573650"/>
            <a:ext cx="109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5 2 4 7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7" name="Google Shape;647;p60"/>
          <p:cNvSpPr txBox="1"/>
          <p:nvPr/>
        </p:nvSpPr>
        <p:spPr>
          <a:xfrm>
            <a:off x="2950575" y="3573650"/>
            <a:ext cx="994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1 3 2 6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48" name="Google Shape;648;p60"/>
          <p:cNvCxnSpPr>
            <a:stCxn id="645" idx="2"/>
            <a:endCxn id="646" idx="0"/>
          </p:cNvCxnSpPr>
          <p:nvPr/>
        </p:nvCxnSpPr>
        <p:spPr>
          <a:xfrm flipH="1">
            <a:off x="1445500" y="3330000"/>
            <a:ext cx="10458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60"/>
          <p:cNvCxnSpPr>
            <a:stCxn id="645" idx="2"/>
            <a:endCxn id="647" idx="0"/>
          </p:cNvCxnSpPr>
          <p:nvPr/>
        </p:nvCxnSpPr>
        <p:spPr>
          <a:xfrm>
            <a:off x="2491300" y="3330000"/>
            <a:ext cx="9567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0" name="Google Shape;650;p60"/>
          <p:cNvSpPr txBox="1"/>
          <p:nvPr/>
        </p:nvSpPr>
        <p:spPr>
          <a:xfrm>
            <a:off x="5516100" y="2837375"/>
            <a:ext cx="1885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1 2 2 3 4 5 6 7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1" name="Google Shape;651;p60"/>
          <p:cNvSpPr txBox="1"/>
          <p:nvPr/>
        </p:nvSpPr>
        <p:spPr>
          <a:xfrm>
            <a:off x="4864875" y="3573625"/>
            <a:ext cx="109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2 4 5 7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2" name="Google Shape;652;p60"/>
          <p:cNvSpPr txBox="1"/>
          <p:nvPr/>
        </p:nvSpPr>
        <p:spPr>
          <a:xfrm>
            <a:off x="6917975" y="3573625"/>
            <a:ext cx="994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1 2 3 6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53" name="Google Shape;653;p60"/>
          <p:cNvCxnSpPr>
            <a:stCxn id="650" idx="2"/>
            <a:endCxn id="651" idx="0"/>
          </p:cNvCxnSpPr>
          <p:nvPr/>
        </p:nvCxnSpPr>
        <p:spPr>
          <a:xfrm flipH="1">
            <a:off x="5412900" y="3329975"/>
            <a:ext cx="10458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54" name="Google Shape;654;p60"/>
          <p:cNvCxnSpPr>
            <a:stCxn id="650" idx="2"/>
            <a:endCxn id="652" idx="0"/>
          </p:cNvCxnSpPr>
          <p:nvPr/>
        </p:nvCxnSpPr>
        <p:spPr>
          <a:xfrm>
            <a:off x="6458700" y="3329975"/>
            <a:ext cx="9567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two subarrays</a:t>
            </a:r>
            <a:endParaRPr/>
          </a:p>
        </p:txBody>
      </p:sp>
      <p:sp>
        <p:nvSpPr>
          <p:cNvPr id="660" name="Google Shape;660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Iteratively insert the minimum into a new array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Time: O(n), n is the size of array</a:t>
            </a:r>
            <a:endParaRPr/>
          </a:p>
        </p:txBody>
      </p:sp>
      <p:sp>
        <p:nvSpPr>
          <p:cNvPr id="661" name="Google Shape;661;p61"/>
          <p:cNvSpPr txBox="1"/>
          <p:nvPr/>
        </p:nvSpPr>
        <p:spPr>
          <a:xfrm>
            <a:off x="3714925" y="2017650"/>
            <a:ext cx="1440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A = { 1, 3 }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B = { 2, 4 }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C = {}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2" name="Google Shape;662;p61"/>
          <p:cNvSpPr txBox="1"/>
          <p:nvPr/>
        </p:nvSpPr>
        <p:spPr>
          <a:xfrm>
            <a:off x="311700" y="3435650"/>
            <a:ext cx="1440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A = { </a:t>
            </a:r>
            <a:r>
              <a:rPr lang="en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, 3 }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B = { </a:t>
            </a:r>
            <a:r>
              <a:rPr lang="en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, 4 }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C = { 1 }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3" name="Google Shape;663;p61"/>
          <p:cNvSpPr txBox="1"/>
          <p:nvPr/>
        </p:nvSpPr>
        <p:spPr>
          <a:xfrm>
            <a:off x="2383150" y="3435650"/>
            <a:ext cx="1440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A = { </a:t>
            </a:r>
            <a:r>
              <a:rPr lang="en" sz="20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}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B = { </a:t>
            </a:r>
            <a:r>
              <a:rPr lang="en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, 4 }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C = { 1, 2 }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4" name="Google Shape;664;p61"/>
          <p:cNvSpPr txBox="1"/>
          <p:nvPr/>
        </p:nvSpPr>
        <p:spPr>
          <a:xfrm>
            <a:off x="4454600" y="3435650"/>
            <a:ext cx="1706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A = { </a:t>
            </a:r>
            <a:r>
              <a:rPr lang="en" sz="20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}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B = { </a:t>
            </a:r>
            <a:r>
              <a:rPr lang="en" sz="20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}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C = { 1, 2, 3 }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5" name="Google Shape;665;p61"/>
          <p:cNvSpPr txBox="1"/>
          <p:nvPr/>
        </p:nvSpPr>
        <p:spPr>
          <a:xfrm>
            <a:off x="6791550" y="3435650"/>
            <a:ext cx="1991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A = { </a:t>
            </a:r>
            <a:r>
              <a:rPr lang="en" sz="20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20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}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B = { </a:t>
            </a:r>
            <a:r>
              <a:rPr lang="en" sz="20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}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C = { 1, 2, 3, 4 }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6" name="Google Shape;666;p61"/>
          <p:cNvCxnSpPr>
            <a:stCxn id="662" idx="3"/>
            <a:endCxn id="663" idx="1"/>
          </p:cNvCxnSpPr>
          <p:nvPr/>
        </p:nvCxnSpPr>
        <p:spPr>
          <a:xfrm>
            <a:off x="1752300" y="3989750"/>
            <a:ext cx="63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Google Shape;667;p61"/>
          <p:cNvCxnSpPr>
            <a:stCxn id="663" idx="3"/>
            <a:endCxn id="664" idx="1"/>
          </p:cNvCxnSpPr>
          <p:nvPr/>
        </p:nvCxnSpPr>
        <p:spPr>
          <a:xfrm>
            <a:off x="3823750" y="3989750"/>
            <a:ext cx="63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p61"/>
          <p:cNvCxnSpPr>
            <a:stCxn id="664" idx="3"/>
            <a:endCxn id="665" idx="1"/>
          </p:cNvCxnSpPr>
          <p:nvPr/>
        </p:nvCxnSpPr>
        <p:spPr>
          <a:xfrm>
            <a:off x="6160700" y="3989750"/>
            <a:ext cx="63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Divide:</a:t>
            </a:r>
            <a:endParaRPr/>
          </a:p>
        </p:txBody>
      </p:sp>
      <p:sp>
        <p:nvSpPr>
          <p:cNvPr id="674" name="Google Shape;674;p62"/>
          <p:cNvSpPr txBox="1"/>
          <p:nvPr/>
        </p:nvSpPr>
        <p:spPr>
          <a:xfrm>
            <a:off x="3249675" y="1557575"/>
            <a:ext cx="1885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5 2 4 7 1 3 2 6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5" name="Google Shape;675;p62"/>
          <p:cNvSpPr txBox="1"/>
          <p:nvPr/>
        </p:nvSpPr>
        <p:spPr>
          <a:xfrm>
            <a:off x="2598450" y="2293825"/>
            <a:ext cx="109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5 2 4 7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6" name="Google Shape;676;p62"/>
          <p:cNvSpPr txBox="1"/>
          <p:nvPr/>
        </p:nvSpPr>
        <p:spPr>
          <a:xfrm>
            <a:off x="4651550" y="2293825"/>
            <a:ext cx="994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1 3 2 6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77" name="Google Shape;677;p62"/>
          <p:cNvCxnSpPr>
            <a:stCxn id="674" idx="2"/>
            <a:endCxn id="675" idx="0"/>
          </p:cNvCxnSpPr>
          <p:nvPr/>
        </p:nvCxnSpPr>
        <p:spPr>
          <a:xfrm flipH="1">
            <a:off x="3146475" y="2050175"/>
            <a:ext cx="10458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62"/>
          <p:cNvCxnSpPr>
            <a:stCxn id="674" idx="2"/>
            <a:endCxn id="676" idx="0"/>
          </p:cNvCxnSpPr>
          <p:nvPr/>
        </p:nvCxnSpPr>
        <p:spPr>
          <a:xfrm>
            <a:off x="4192275" y="2050175"/>
            <a:ext cx="9567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9" name="Google Shape;679;p62"/>
          <p:cNvSpPr txBox="1"/>
          <p:nvPr/>
        </p:nvSpPr>
        <p:spPr>
          <a:xfrm>
            <a:off x="2217450" y="3132025"/>
            <a:ext cx="5487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5 2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0" name="Google Shape;680;p62"/>
          <p:cNvSpPr txBox="1"/>
          <p:nvPr/>
        </p:nvSpPr>
        <p:spPr>
          <a:xfrm>
            <a:off x="3200675" y="3132025"/>
            <a:ext cx="5487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4 7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1" name="Google Shape;681;p62"/>
          <p:cNvSpPr txBox="1"/>
          <p:nvPr/>
        </p:nvSpPr>
        <p:spPr>
          <a:xfrm>
            <a:off x="4396275" y="3132025"/>
            <a:ext cx="5487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1 3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2" name="Google Shape;682;p62"/>
          <p:cNvSpPr txBox="1"/>
          <p:nvPr/>
        </p:nvSpPr>
        <p:spPr>
          <a:xfrm>
            <a:off x="5449450" y="3132025"/>
            <a:ext cx="5487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2 6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p62"/>
          <p:cNvSpPr txBox="1"/>
          <p:nvPr/>
        </p:nvSpPr>
        <p:spPr>
          <a:xfrm>
            <a:off x="1632938" y="3970225"/>
            <a:ext cx="3765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4" name="Google Shape;684;p62"/>
          <p:cNvSpPr txBox="1"/>
          <p:nvPr/>
        </p:nvSpPr>
        <p:spPr>
          <a:xfrm>
            <a:off x="2316525" y="3970225"/>
            <a:ext cx="3765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5" name="Google Shape;685;p62"/>
          <p:cNvSpPr txBox="1"/>
          <p:nvPr/>
        </p:nvSpPr>
        <p:spPr>
          <a:xfrm>
            <a:off x="3000113" y="3970225"/>
            <a:ext cx="3765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6" name="Google Shape;686;p62"/>
          <p:cNvSpPr txBox="1"/>
          <p:nvPr/>
        </p:nvSpPr>
        <p:spPr>
          <a:xfrm>
            <a:off x="3652488" y="3970225"/>
            <a:ext cx="3765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7" name="Google Shape;687;p62"/>
          <p:cNvSpPr txBox="1"/>
          <p:nvPr/>
        </p:nvSpPr>
        <p:spPr>
          <a:xfrm>
            <a:off x="4367288" y="3970225"/>
            <a:ext cx="3765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8" name="Google Shape;688;p62"/>
          <p:cNvSpPr txBox="1"/>
          <p:nvPr/>
        </p:nvSpPr>
        <p:spPr>
          <a:xfrm>
            <a:off x="5061913" y="3970225"/>
            <a:ext cx="3765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9" name="Google Shape;689;p62"/>
          <p:cNvSpPr txBox="1"/>
          <p:nvPr/>
        </p:nvSpPr>
        <p:spPr>
          <a:xfrm>
            <a:off x="5702988" y="3970225"/>
            <a:ext cx="3765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0" name="Google Shape;690;p62"/>
          <p:cNvSpPr txBox="1"/>
          <p:nvPr/>
        </p:nvSpPr>
        <p:spPr>
          <a:xfrm>
            <a:off x="6344063" y="3970225"/>
            <a:ext cx="3765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91" name="Google Shape;691;p62"/>
          <p:cNvCxnSpPr>
            <a:stCxn id="675" idx="2"/>
            <a:endCxn id="679" idx="0"/>
          </p:cNvCxnSpPr>
          <p:nvPr/>
        </p:nvCxnSpPr>
        <p:spPr>
          <a:xfrm flipH="1">
            <a:off x="2491800" y="2786425"/>
            <a:ext cx="6546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62"/>
          <p:cNvCxnSpPr>
            <a:stCxn id="679" idx="2"/>
            <a:endCxn id="683" idx="0"/>
          </p:cNvCxnSpPr>
          <p:nvPr/>
        </p:nvCxnSpPr>
        <p:spPr>
          <a:xfrm flipH="1">
            <a:off x="1821300" y="3624625"/>
            <a:ext cx="6705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62"/>
          <p:cNvCxnSpPr>
            <a:stCxn id="679" idx="2"/>
            <a:endCxn id="684" idx="0"/>
          </p:cNvCxnSpPr>
          <p:nvPr/>
        </p:nvCxnSpPr>
        <p:spPr>
          <a:xfrm>
            <a:off x="2491800" y="3624625"/>
            <a:ext cx="129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62"/>
          <p:cNvCxnSpPr>
            <a:stCxn id="675" idx="2"/>
            <a:endCxn id="680" idx="0"/>
          </p:cNvCxnSpPr>
          <p:nvPr/>
        </p:nvCxnSpPr>
        <p:spPr>
          <a:xfrm>
            <a:off x="3146400" y="2786425"/>
            <a:ext cx="3285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62"/>
          <p:cNvCxnSpPr>
            <a:stCxn id="680" idx="2"/>
            <a:endCxn id="685" idx="0"/>
          </p:cNvCxnSpPr>
          <p:nvPr/>
        </p:nvCxnSpPr>
        <p:spPr>
          <a:xfrm flipH="1">
            <a:off x="3188225" y="3624625"/>
            <a:ext cx="2868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6" name="Google Shape;696;p62"/>
          <p:cNvCxnSpPr>
            <a:stCxn id="680" idx="2"/>
            <a:endCxn id="686" idx="0"/>
          </p:cNvCxnSpPr>
          <p:nvPr/>
        </p:nvCxnSpPr>
        <p:spPr>
          <a:xfrm>
            <a:off x="3475025" y="3624625"/>
            <a:ext cx="3657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7" name="Google Shape;697;p62"/>
          <p:cNvCxnSpPr>
            <a:stCxn id="676" idx="2"/>
            <a:endCxn id="681" idx="0"/>
          </p:cNvCxnSpPr>
          <p:nvPr/>
        </p:nvCxnSpPr>
        <p:spPr>
          <a:xfrm flipH="1">
            <a:off x="4670750" y="2786425"/>
            <a:ext cx="4782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62"/>
          <p:cNvCxnSpPr>
            <a:stCxn id="676" idx="2"/>
            <a:endCxn id="682" idx="0"/>
          </p:cNvCxnSpPr>
          <p:nvPr/>
        </p:nvCxnSpPr>
        <p:spPr>
          <a:xfrm>
            <a:off x="5148950" y="2786425"/>
            <a:ext cx="5748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62"/>
          <p:cNvCxnSpPr>
            <a:stCxn id="681" idx="2"/>
            <a:endCxn id="687" idx="0"/>
          </p:cNvCxnSpPr>
          <p:nvPr/>
        </p:nvCxnSpPr>
        <p:spPr>
          <a:xfrm flipH="1">
            <a:off x="4555425" y="3624625"/>
            <a:ext cx="1152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62"/>
          <p:cNvCxnSpPr>
            <a:stCxn id="681" idx="2"/>
            <a:endCxn id="688" idx="0"/>
          </p:cNvCxnSpPr>
          <p:nvPr/>
        </p:nvCxnSpPr>
        <p:spPr>
          <a:xfrm>
            <a:off x="4670625" y="3624625"/>
            <a:ext cx="5796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1" name="Google Shape;701;p62"/>
          <p:cNvCxnSpPr>
            <a:stCxn id="682" idx="2"/>
            <a:endCxn id="689" idx="0"/>
          </p:cNvCxnSpPr>
          <p:nvPr/>
        </p:nvCxnSpPr>
        <p:spPr>
          <a:xfrm>
            <a:off x="5723800" y="3624625"/>
            <a:ext cx="1674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p62"/>
          <p:cNvCxnSpPr>
            <a:stCxn id="682" idx="2"/>
            <a:endCxn id="690" idx="0"/>
          </p:cNvCxnSpPr>
          <p:nvPr/>
        </p:nvCxnSpPr>
        <p:spPr>
          <a:xfrm>
            <a:off x="5723800" y="3624625"/>
            <a:ext cx="8085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3" name="Google Shape;703;p62"/>
          <p:cNvSpPr txBox="1"/>
          <p:nvPr/>
        </p:nvSpPr>
        <p:spPr>
          <a:xfrm>
            <a:off x="6944375" y="3970225"/>
            <a:ext cx="188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←sorted arrays with length =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4" name="Google Shape;70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-- Coding Problems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use </a:t>
            </a:r>
            <a:r>
              <a:rPr lang="en">
                <a:solidFill>
                  <a:srgbClr val="0000FF"/>
                </a:solidFill>
              </a:rPr>
              <a:t>natural human language</a:t>
            </a:r>
            <a:r>
              <a:rPr lang="en"/>
              <a:t> to explain your thoughts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</a:t>
            </a:r>
            <a:r>
              <a:rPr lang="en">
                <a:solidFill>
                  <a:srgbClr val="0000FF"/>
                </a:solidFill>
              </a:rPr>
              <a:t>add comments</a:t>
            </a:r>
            <a:r>
              <a:rPr lang="en"/>
              <a:t> in your codes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</a:t>
            </a:r>
            <a:r>
              <a:rPr lang="en">
                <a:solidFill>
                  <a:srgbClr val="0000FF"/>
                </a:solidFill>
              </a:rPr>
              <a:t>name the </a:t>
            </a:r>
            <a:r>
              <a:rPr lang="en">
                <a:solidFill>
                  <a:srgbClr val="0000FF"/>
                </a:solidFill>
              </a:rPr>
              <a:t>variables</a:t>
            </a:r>
            <a:r>
              <a:rPr lang="en"/>
              <a:t> properly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paste codes through sites that supports </a:t>
            </a:r>
            <a:r>
              <a:rPr lang="en">
                <a:solidFill>
                  <a:srgbClr val="0000FF"/>
                </a:solidFill>
              </a:rPr>
              <a:t>indent and highlights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codepad.org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gist.github.com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printscreen, take pictures of your screen, paste raw codes on eeclass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 may refuse to help if your paste is harmful or hostile to us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3"/>
          <p:cNvSpPr txBox="1"/>
          <p:nvPr/>
        </p:nvSpPr>
        <p:spPr>
          <a:xfrm>
            <a:off x="3352600" y="1677025"/>
            <a:ext cx="1885200" cy="492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1 2 2 3 4 5 6 7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0" name="Google Shape;710;p63"/>
          <p:cNvSpPr txBox="1"/>
          <p:nvPr/>
        </p:nvSpPr>
        <p:spPr>
          <a:xfrm>
            <a:off x="2701375" y="2413275"/>
            <a:ext cx="10959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2 4 5 7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1" name="Google Shape;711;p63"/>
          <p:cNvSpPr txBox="1"/>
          <p:nvPr/>
        </p:nvSpPr>
        <p:spPr>
          <a:xfrm>
            <a:off x="4754475" y="2413275"/>
            <a:ext cx="994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1 2 3 6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12" name="Google Shape;712;p63"/>
          <p:cNvCxnSpPr>
            <a:stCxn id="709" idx="2"/>
            <a:endCxn id="710" idx="0"/>
          </p:cNvCxnSpPr>
          <p:nvPr/>
        </p:nvCxnSpPr>
        <p:spPr>
          <a:xfrm flipH="1">
            <a:off x="3249400" y="2169625"/>
            <a:ext cx="10458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13" name="Google Shape;713;p63"/>
          <p:cNvCxnSpPr>
            <a:stCxn id="709" idx="2"/>
            <a:endCxn id="711" idx="0"/>
          </p:cNvCxnSpPr>
          <p:nvPr/>
        </p:nvCxnSpPr>
        <p:spPr>
          <a:xfrm>
            <a:off x="4295200" y="2169625"/>
            <a:ext cx="9567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14" name="Google Shape;714;p63"/>
          <p:cNvSpPr txBox="1"/>
          <p:nvPr/>
        </p:nvSpPr>
        <p:spPr>
          <a:xfrm>
            <a:off x="2320375" y="3251475"/>
            <a:ext cx="5487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2 5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5" name="Google Shape;715;p63"/>
          <p:cNvSpPr txBox="1"/>
          <p:nvPr/>
        </p:nvSpPr>
        <p:spPr>
          <a:xfrm>
            <a:off x="3303600" y="3251475"/>
            <a:ext cx="5487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4 7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6" name="Google Shape;716;p63"/>
          <p:cNvSpPr txBox="1"/>
          <p:nvPr/>
        </p:nvSpPr>
        <p:spPr>
          <a:xfrm>
            <a:off x="4499200" y="3251475"/>
            <a:ext cx="5487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1 3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7" name="Google Shape;717;p63"/>
          <p:cNvSpPr txBox="1"/>
          <p:nvPr/>
        </p:nvSpPr>
        <p:spPr>
          <a:xfrm>
            <a:off x="5552375" y="3251475"/>
            <a:ext cx="5487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2 6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8" name="Google Shape;718;p63"/>
          <p:cNvSpPr txBox="1"/>
          <p:nvPr/>
        </p:nvSpPr>
        <p:spPr>
          <a:xfrm>
            <a:off x="1735863" y="4089675"/>
            <a:ext cx="3765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9" name="Google Shape;719;p63"/>
          <p:cNvSpPr txBox="1"/>
          <p:nvPr/>
        </p:nvSpPr>
        <p:spPr>
          <a:xfrm>
            <a:off x="2419450" y="4089675"/>
            <a:ext cx="3765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0" name="Google Shape;720;p63"/>
          <p:cNvSpPr txBox="1"/>
          <p:nvPr/>
        </p:nvSpPr>
        <p:spPr>
          <a:xfrm>
            <a:off x="3103038" y="4089675"/>
            <a:ext cx="3765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p63"/>
          <p:cNvSpPr txBox="1"/>
          <p:nvPr/>
        </p:nvSpPr>
        <p:spPr>
          <a:xfrm>
            <a:off x="3755413" y="4089675"/>
            <a:ext cx="3765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p63"/>
          <p:cNvSpPr txBox="1"/>
          <p:nvPr/>
        </p:nvSpPr>
        <p:spPr>
          <a:xfrm>
            <a:off x="4470213" y="4089675"/>
            <a:ext cx="3765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63"/>
          <p:cNvSpPr txBox="1"/>
          <p:nvPr/>
        </p:nvSpPr>
        <p:spPr>
          <a:xfrm>
            <a:off x="5164838" y="4089675"/>
            <a:ext cx="3765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4" name="Google Shape;724;p63"/>
          <p:cNvSpPr txBox="1"/>
          <p:nvPr/>
        </p:nvSpPr>
        <p:spPr>
          <a:xfrm>
            <a:off x="5805913" y="4089675"/>
            <a:ext cx="3765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5" name="Google Shape;725;p63"/>
          <p:cNvSpPr txBox="1"/>
          <p:nvPr/>
        </p:nvSpPr>
        <p:spPr>
          <a:xfrm>
            <a:off x="6446988" y="4089675"/>
            <a:ext cx="3765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26" name="Google Shape;726;p63"/>
          <p:cNvCxnSpPr>
            <a:stCxn id="710" idx="2"/>
            <a:endCxn id="714" idx="0"/>
          </p:cNvCxnSpPr>
          <p:nvPr/>
        </p:nvCxnSpPr>
        <p:spPr>
          <a:xfrm flipH="1">
            <a:off x="2594725" y="2905875"/>
            <a:ext cx="6546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27" name="Google Shape;727;p63"/>
          <p:cNvCxnSpPr>
            <a:stCxn id="714" idx="2"/>
            <a:endCxn id="718" idx="0"/>
          </p:cNvCxnSpPr>
          <p:nvPr/>
        </p:nvCxnSpPr>
        <p:spPr>
          <a:xfrm flipH="1">
            <a:off x="1924225" y="3744075"/>
            <a:ext cx="6705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28" name="Google Shape;728;p63"/>
          <p:cNvCxnSpPr>
            <a:stCxn id="714" idx="2"/>
            <a:endCxn id="719" idx="0"/>
          </p:cNvCxnSpPr>
          <p:nvPr/>
        </p:nvCxnSpPr>
        <p:spPr>
          <a:xfrm>
            <a:off x="2594725" y="3744075"/>
            <a:ext cx="129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29" name="Google Shape;729;p63"/>
          <p:cNvCxnSpPr>
            <a:stCxn id="710" idx="2"/>
            <a:endCxn id="715" idx="0"/>
          </p:cNvCxnSpPr>
          <p:nvPr/>
        </p:nvCxnSpPr>
        <p:spPr>
          <a:xfrm>
            <a:off x="3249325" y="2905875"/>
            <a:ext cx="3285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0" name="Google Shape;730;p63"/>
          <p:cNvCxnSpPr>
            <a:stCxn id="715" idx="2"/>
            <a:endCxn id="720" idx="0"/>
          </p:cNvCxnSpPr>
          <p:nvPr/>
        </p:nvCxnSpPr>
        <p:spPr>
          <a:xfrm flipH="1">
            <a:off x="3291150" y="3744075"/>
            <a:ext cx="2868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1" name="Google Shape;731;p63"/>
          <p:cNvCxnSpPr>
            <a:stCxn id="715" idx="2"/>
            <a:endCxn id="721" idx="0"/>
          </p:cNvCxnSpPr>
          <p:nvPr/>
        </p:nvCxnSpPr>
        <p:spPr>
          <a:xfrm>
            <a:off x="3577950" y="3744075"/>
            <a:ext cx="3657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2" name="Google Shape;732;p63"/>
          <p:cNvCxnSpPr>
            <a:stCxn id="711" idx="2"/>
            <a:endCxn id="716" idx="0"/>
          </p:cNvCxnSpPr>
          <p:nvPr/>
        </p:nvCxnSpPr>
        <p:spPr>
          <a:xfrm flipH="1">
            <a:off x="4773675" y="2905875"/>
            <a:ext cx="4782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3" name="Google Shape;733;p63"/>
          <p:cNvCxnSpPr>
            <a:stCxn id="711" idx="2"/>
            <a:endCxn id="717" idx="0"/>
          </p:cNvCxnSpPr>
          <p:nvPr/>
        </p:nvCxnSpPr>
        <p:spPr>
          <a:xfrm>
            <a:off x="5251875" y="2905875"/>
            <a:ext cx="5748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4" name="Google Shape;734;p63"/>
          <p:cNvCxnSpPr>
            <a:stCxn id="716" idx="2"/>
            <a:endCxn id="722" idx="0"/>
          </p:cNvCxnSpPr>
          <p:nvPr/>
        </p:nvCxnSpPr>
        <p:spPr>
          <a:xfrm flipH="1">
            <a:off x="4658350" y="3744075"/>
            <a:ext cx="1152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5" name="Google Shape;735;p63"/>
          <p:cNvCxnSpPr>
            <a:stCxn id="716" idx="2"/>
            <a:endCxn id="723" idx="0"/>
          </p:cNvCxnSpPr>
          <p:nvPr/>
        </p:nvCxnSpPr>
        <p:spPr>
          <a:xfrm>
            <a:off x="4773550" y="3744075"/>
            <a:ext cx="5796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6" name="Google Shape;736;p63"/>
          <p:cNvCxnSpPr>
            <a:stCxn id="717" idx="2"/>
            <a:endCxn id="724" idx="0"/>
          </p:cNvCxnSpPr>
          <p:nvPr/>
        </p:nvCxnSpPr>
        <p:spPr>
          <a:xfrm>
            <a:off x="5826725" y="3744075"/>
            <a:ext cx="1674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7" name="Google Shape;737;p63"/>
          <p:cNvCxnSpPr>
            <a:stCxn id="717" idx="2"/>
            <a:endCxn id="725" idx="0"/>
          </p:cNvCxnSpPr>
          <p:nvPr/>
        </p:nvCxnSpPr>
        <p:spPr>
          <a:xfrm>
            <a:off x="5826725" y="3744075"/>
            <a:ext cx="8085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8" name="Google Shape;73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Conquer: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 Time Complexity</a:t>
            </a:r>
            <a:endParaRPr/>
          </a:p>
        </p:txBody>
      </p:sp>
      <p:sp>
        <p:nvSpPr>
          <p:cNvPr id="745" name="Google Shape;745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T(n) be runtime for merge sort n numbers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6" name="Google Shape;74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13" y="1890700"/>
            <a:ext cx="541972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64"/>
          <p:cNvSpPr txBox="1"/>
          <p:nvPr/>
        </p:nvSpPr>
        <p:spPr>
          <a:xfrm>
            <a:off x="5696800" y="2043925"/>
            <a:ext cx="348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sort an array with length one requires constant runtime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48" name="Google Shape;748;p64"/>
          <p:cNvSpPr txBox="1"/>
          <p:nvPr/>
        </p:nvSpPr>
        <p:spPr>
          <a:xfrm>
            <a:off x="1511075" y="3252775"/>
            <a:ext cx="220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Partition to two subarray with length = n/2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Sort them recursively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49" name="Google Shape;749;p64"/>
          <p:cNvSpPr/>
          <p:nvPr/>
        </p:nvSpPr>
        <p:spPr>
          <a:xfrm>
            <a:off x="1986025" y="2608350"/>
            <a:ext cx="1281300" cy="503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64"/>
          <p:cNvSpPr/>
          <p:nvPr/>
        </p:nvSpPr>
        <p:spPr>
          <a:xfrm>
            <a:off x="3633200" y="2608975"/>
            <a:ext cx="570600" cy="5034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64"/>
          <p:cNvSpPr txBox="1"/>
          <p:nvPr/>
        </p:nvSpPr>
        <p:spPr>
          <a:xfrm>
            <a:off x="3720875" y="3252775"/>
            <a:ext cx="220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merging two sorted array with length =  n/2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 Time Complexity</a:t>
            </a:r>
            <a:endParaRPr/>
          </a:p>
        </p:txBody>
      </p:sp>
      <p:sp>
        <p:nvSpPr>
          <p:cNvPr id="757" name="Google Shape;757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8" name="Google Shape;75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395" y="326475"/>
            <a:ext cx="3222226" cy="8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65"/>
          <p:cNvPicPr preferRelativeResize="0"/>
          <p:nvPr/>
        </p:nvPicPr>
        <p:blipFill rotWithShape="1">
          <a:blip r:embed="rId4">
            <a:alphaModFix/>
          </a:blip>
          <a:srcRect b="0" l="0" r="84686" t="0"/>
          <a:stretch/>
        </p:blipFill>
        <p:spPr>
          <a:xfrm>
            <a:off x="3798150" y="1246950"/>
            <a:ext cx="1400275" cy="37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 Time Complexity</a:t>
            </a:r>
            <a:endParaRPr/>
          </a:p>
        </p:txBody>
      </p:sp>
      <p:sp>
        <p:nvSpPr>
          <p:cNvPr id="765" name="Google Shape;765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6" name="Google Shape;76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395" y="326475"/>
            <a:ext cx="3222226" cy="8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66"/>
          <p:cNvPicPr preferRelativeResize="0"/>
          <p:nvPr/>
        </p:nvPicPr>
        <p:blipFill rotWithShape="1">
          <a:blip r:embed="rId4">
            <a:alphaModFix/>
          </a:blip>
          <a:srcRect b="0" l="18318" r="58159" t="0"/>
          <a:stretch/>
        </p:blipFill>
        <p:spPr>
          <a:xfrm>
            <a:off x="3276475" y="1246950"/>
            <a:ext cx="2150750" cy="37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 Time Complexity</a:t>
            </a:r>
            <a:endParaRPr/>
          </a:p>
        </p:txBody>
      </p:sp>
      <p:sp>
        <p:nvSpPr>
          <p:cNvPr id="773" name="Google Shape;773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4" name="Google Shape;77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395" y="326475"/>
            <a:ext cx="3222226" cy="8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67"/>
          <p:cNvPicPr preferRelativeResize="0"/>
          <p:nvPr/>
        </p:nvPicPr>
        <p:blipFill rotWithShape="1">
          <a:blip r:embed="rId4">
            <a:alphaModFix/>
          </a:blip>
          <a:srcRect b="0" l="44842" r="0" t="0"/>
          <a:stretch/>
        </p:blipFill>
        <p:spPr>
          <a:xfrm>
            <a:off x="2004325" y="1246950"/>
            <a:ext cx="5043251" cy="37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 Time Complexity</a:t>
            </a:r>
            <a:endParaRPr/>
          </a:p>
        </p:txBody>
      </p:sp>
      <p:sp>
        <p:nvSpPr>
          <p:cNvPr id="781" name="Google Shape;781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2" name="Google Shape;78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395" y="326475"/>
            <a:ext cx="3222226" cy="8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68"/>
          <p:cNvPicPr preferRelativeResize="0"/>
          <p:nvPr/>
        </p:nvPicPr>
        <p:blipFill rotWithShape="1">
          <a:blip r:embed="rId4">
            <a:alphaModFix/>
          </a:blip>
          <a:srcRect b="7114" l="0" r="0" t="0"/>
          <a:stretch/>
        </p:blipFill>
        <p:spPr>
          <a:xfrm>
            <a:off x="2273896" y="1152475"/>
            <a:ext cx="4439779" cy="37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68"/>
          <p:cNvSpPr txBox="1"/>
          <p:nvPr/>
        </p:nvSpPr>
        <p:spPr>
          <a:xfrm>
            <a:off x="5793300" y="4493700"/>
            <a:ext cx="23064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total cn * lg n = O(n lg n)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790" name="Google Shape;790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Recursively sort two subarrays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two sorted subarrays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complexity: O(n lg 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Recursion depth: O(lg n)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Merge: O(n)</a:t>
            </a:r>
            <a:endParaRPr sz="1800"/>
          </a:p>
        </p:txBody>
      </p:sp>
      <p:grpSp>
        <p:nvGrpSpPr>
          <p:cNvPr id="791" name="Google Shape;791;p69"/>
          <p:cNvGrpSpPr/>
          <p:nvPr/>
        </p:nvGrpSpPr>
        <p:grpSpPr>
          <a:xfrm>
            <a:off x="3418550" y="2157950"/>
            <a:ext cx="5734900" cy="2706525"/>
            <a:chOff x="3418550" y="2157950"/>
            <a:chExt cx="5734900" cy="2706525"/>
          </a:xfrm>
        </p:grpSpPr>
        <p:sp>
          <p:nvSpPr>
            <p:cNvPr id="792" name="Google Shape;792;p69"/>
            <p:cNvSpPr txBox="1"/>
            <p:nvPr/>
          </p:nvSpPr>
          <p:spPr>
            <a:xfrm>
              <a:off x="5586851" y="2233375"/>
              <a:ext cx="1283400" cy="338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1 2 2 3 4 5 6 7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3" name="Google Shape;793;p69"/>
            <p:cNvSpPr txBox="1"/>
            <p:nvPr/>
          </p:nvSpPr>
          <p:spPr>
            <a:xfrm>
              <a:off x="5143527" y="2915291"/>
              <a:ext cx="746100" cy="338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2 4 5 7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4" name="Google Shape;794;p69"/>
            <p:cNvSpPr txBox="1"/>
            <p:nvPr/>
          </p:nvSpPr>
          <p:spPr>
            <a:xfrm>
              <a:off x="6541184" y="2915291"/>
              <a:ext cx="677100" cy="338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1 2 3 6</a:t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795" name="Google Shape;795;p69"/>
            <p:cNvCxnSpPr>
              <a:stCxn id="792" idx="2"/>
              <a:endCxn id="793" idx="0"/>
            </p:cNvCxnSpPr>
            <p:nvPr/>
          </p:nvCxnSpPr>
          <p:spPr>
            <a:xfrm flipH="1">
              <a:off x="5516651" y="2572075"/>
              <a:ext cx="711900" cy="34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69"/>
            <p:cNvCxnSpPr>
              <a:stCxn id="792" idx="2"/>
              <a:endCxn id="794" idx="0"/>
            </p:cNvCxnSpPr>
            <p:nvPr/>
          </p:nvCxnSpPr>
          <p:spPr>
            <a:xfrm>
              <a:off x="6228551" y="2572075"/>
              <a:ext cx="651300" cy="34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7" name="Google Shape;797;p69"/>
            <p:cNvSpPr txBox="1"/>
            <p:nvPr/>
          </p:nvSpPr>
          <p:spPr>
            <a:xfrm>
              <a:off x="4884159" y="3691633"/>
              <a:ext cx="373500" cy="338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2 5</a:t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8" name="Google Shape;798;p69"/>
            <p:cNvSpPr txBox="1"/>
            <p:nvPr/>
          </p:nvSpPr>
          <p:spPr>
            <a:xfrm>
              <a:off x="5553494" y="3691633"/>
              <a:ext cx="373500" cy="338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4 7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9" name="Google Shape;799;p69"/>
            <p:cNvSpPr txBox="1"/>
            <p:nvPr/>
          </p:nvSpPr>
          <p:spPr>
            <a:xfrm>
              <a:off x="6367404" y="3691633"/>
              <a:ext cx="373500" cy="338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1 3</a:t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0" name="Google Shape;800;p69"/>
            <p:cNvSpPr txBox="1"/>
            <p:nvPr/>
          </p:nvSpPr>
          <p:spPr>
            <a:xfrm>
              <a:off x="7084358" y="3691633"/>
              <a:ext cx="373500" cy="338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2 6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1" name="Google Shape;801;p69"/>
            <p:cNvSpPr txBox="1"/>
            <p:nvPr/>
          </p:nvSpPr>
          <p:spPr>
            <a:xfrm>
              <a:off x="4486250" y="4467975"/>
              <a:ext cx="256200" cy="338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2" name="Google Shape;802;p69"/>
            <p:cNvSpPr txBox="1"/>
            <p:nvPr/>
          </p:nvSpPr>
          <p:spPr>
            <a:xfrm>
              <a:off x="4951605" y="4467975"/>
              <a:ext cx="256200" cy="338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3" name="Google Shape;803;p69"/>
            <p:cNvSpPr txBox="1"/>
            <p:nvPr/>
          </p:nvSpPr>
          <p:spPr>
            <a:xfrm>
              <a:off x="5416960" y="4467975"/>
              <a:ext cx="256200" cy="338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4" name="Google Shape;804;p69"/>
            <p:cNvSpPr txBox="1"/>
            <p:nvPr/>
          </p:nvSpPr>
          <p:spPr>
            <a:xfrm>
              <a:off x="5861067" y="4467975"/>
              <a:ext cx="256200" cy="338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5" name="Google Shape;805;p69"/>
            <p:cNvSpPr txBox="1"/>
            <p:nvPr/>
          </p:nvSpPr>
          <p:spPr>
            <a:xfrm>
              <a:off x="6347671" y="4467975"/>
              <a:ext cx="256200" cy="338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6" name="Google Shape;806;p69"/>
            <p:cNvSpPr txBox="1"/>
            <p:nvPr/>
          </p:nvSpPr>
          <p:spPr>
            <a:xfrm>
              <a:off x="6820540" y="4467975"/>
              <a:ext cx="256200" cy="338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7" name="Google Shape;807;p69"/>
            <p:cNvSpPr txBox="1"/>
            <p:nvPr/>
          </p:nvSpPr>
          <p:spPr>
            <a:xfrm>
              <a:off x="7256954" y="4467975"/>
              <a:ext cx="256200" cy="338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8" name="Google Shape;808;p69"/>
            <p:cNvSpPr txBox="1"/>
            <p:nvPr/>
          </p:nvSpPr>
          <p:spPr>
            <a:xfrm>
              <a:off x="7693369" y="4467975"/>
              <a:ext cx="256200" cy="338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809" name="Google Shape;809;p69"/>
            <p:cNvCxnSpPr>
              <a:stCxn id="793" idx="2"/>
              <a:endCxn id="797" idx="0"/>
            </p:cNvCxnSpPr>
            <p:nvPr/>
          </p:nvCxnSpPr>
          <p:spPr>
            <a:xfrm flipH="1">
              <a:off x="5070777" y="3253991"/>
              <a:ext cx="445800" cy="43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69"/>
            <p:cNvCxnSpPr>
              <a:stCxn id="797" idx="2"/>
              <a:endCxn id="801" idx="0"/>
            </p:cNvCxnSpPr>
            <p:nvPr/>
          </p:nvCxnSpPr>
          <p:spPr>
            <a:xfrm flipH="1">
              <a:off x="4614309" y="4030333"/>
              <a:ext cx="456600" cy="43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69"/>
            <p:cNvCxnSpPr>
              <a:stCxn id="797" idx="2"/>
              <a:endCxn id="802" idx="0"/>
            </p:cNvCxnSpPr>
            <p:nvPr/>
          </p:nvCxnSpPr>
          <p:spPr>
            <a:xfrm>
              <a:off x="5070909" y="4030333"/>
              <a:ext cx="8700" cy="43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69"/>
            <p:cNvCxnSpPr>
              <a:stCxn id="793" idx="2"/>
              <a:endCxn id="798" idx="0"/>
            </p:cNvCxnSpPr>
            <p:nvPr/>
          </p:nvCxnSpPr>
          <p:spPr>
            <a:xfrm>
              <a:off x="5516577" y="3253991"/>
              <a:ext cx="223800" cy="43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69"/>
            <p:cNvCxnSpPr>
              <a:stCxn id="798" idx="2"/>
              <a:endCxn id="803" idx="0"/>
            </p:cNvCxnSpPr>
            <p:nvPr/>
          </p:nvCxnSpPr>
          <p:spPr>
            <a:xfrm flipH="1">
              <a:off x="5544944" y="4030333"/>
              <a:ext cx="195300" cy="43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69"/>
            <p:cNvCxnSpPr>
              <a:stCxn id="798" idx="2"/>
              <a:endCxn id="804" idx="0"/>
            </p:cNvCxnSpPr>
            <p:nvPr/>
          </p:nvCxnSpPr>
          <p:spPr>
            <a:xfrm>
              <a:off x="5740244" y="4030333"/>
              <a:ext cx="249000" cy="43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69"/>
            <p:cNvCxnSpPr>
              <a:stCxn id="794" idx="2"/>
              <a:endCxn id="799" idx="0"/>
            </p:cNvCxnSpPr>
            <p:nvPr/>
          </p:nvCxnSpPr>
          <p:spPr>
            <a:xfrm flipH="1">
              <a:off x="6554234" y="3253991"/>
              <a:ext cx="325500" cy="43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69"/>
            <p:cNvCxnSpPr>
              <a:stCxn id="794" idx="2"/>
              <a:endCxn id="800" idx="0"/>
            </p:cNvCxnSpPr>
            <p:nvPr/>
          </p:nvCxnSpPr>
          <p:spPr>
            <a:xfrm>
              <a:off x="6879734" y="3253991"/>
              <a:ext cx="391500" cy="43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69"/>
            <p:cNvCxnSpPr>
              <a:stCxn id="799" idx="2"/>
              <a:endCxn id="805" idx="0"/>
            </p:cNvCxnSpPr>
            <p:nvPr/>
          </p:nvCxnSpPr>
          <p:spPr>
            <a:xfrm flipH="1">
              <a:off x="6475854" y="4030333"/>
              <a:ext cx="78300" cy="43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69"/>
            <p:cNvCxnSpPr>
              <a:stCxn id="799" idx="2"/>
              <a:endCxn id="806" idx="0"/>
            </p:cNvCxnSpPr>
            <p:nvPr/>
          </p:nvCxnSpPr>
          <p:spPr>
            <a:xfrm>
              <a:off x="6554154" y="4030333"/>
              <a:ext cx="394500" cy="43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69"/>
            <p:cNvCxnSpPr>
              <a:stCxn id="800" idx="2"/>
              <a:endCxn id="807" idx="0"/>
            </p:cNvCxnSpPr>
            <p:nvPr/>
          </p:nvCxnSpPr>
          <p:spPr>
            <a:xfrm>
              <a:off x="7271108" y="4030333"/>
              <a:ext cx="114000" cy="43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69"/>
            <p:cNvCxnSpPr>
              <a:stCxn id="800" idx="2"/>
              <a:endCxn id="808" idx="0"/>
            </p:cNvCxnSpPr>
            <p:nvPr/>
          </p:nvCxnSpPr>
          <p:spPr>
            <a:xfrm>
              <a:off x="7271108" y="4030333"/>
              <a:ext cx="550500" cy="43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69"/>
            <p:cNvCxnSpPr/>
            <p:nvPr/>
          </p:nvCxnSpPr>
          <p:spPr>
            <a:xfrm>
              <a:off x="4273375" y="2157950"/>
              <a:ext cx="0" cy="262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822" name="Google Shape;822;p69"/>
            <p:cNvSpPr txBox="1"/>
            <p:nvPr/>
          </p:nvSpPr>
          <p:spPr>
            <a:xfrm>
              <a:off x="3418550" y="3386850"/>
              <a:ext cx="74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O(lg n)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823" name="Google Shape;823;p69"/>
            <p:cNvCxnSpPr/>
            <p:nvPr/>
          </p:nvCxnSpPr>
          <p:spPr>
            <a:xfrm>
              <a:off x="8171950" y="2378375"/>
              <a:ext cx="193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4" name="Google Shape;824;p69"/>
            <p:cNvSpPr txBox="1"/>
            <p:nvPr/>
          </p:nvSpPr>
          <p:spPr>
            <a:xfrm>
              <a:off x="8407350" y="2178275"/>
              <a:ext cx="74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O(n)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825" name="Google Shape;825;p69"/>
            <p:cNvCxnSpPr/>
            <p:nvPr/>
          </p:nvCxnSpPr>
          <p:spPr>
            <a:xfrm>
              <a:off x="8171950" y="3064175"/>
              <a:ext cx="193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6" name="Google Shape;826;p69"/>
            <p:cNvSpPr txBox="1"/>
            <p:nvPr/>
          </p:nvSpPr>
          <p:spPr>
            <a:xfrm>
              <a:off x="8407350" y="2864075"/>
              <a:ext cx="74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O(n)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827" name="Google Shape;827;p69"/>
            <p:cNvCxnSpPr/>
            <p:nvPr/>
          </p:nvCxnSpPr>
          <p:spPr>
            <a:xfrm>
              <a:off x="8171950" y="3826175"/>
              <a:ext cx="193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8" name="Google Shape;828;p69"/>
            <p:cNvSpPr txBox="1"/>
            <p:nvPr/>
          </p:nvSpPr>
          <p:spPr>
            <a:xfrm>
              <a:off x="8407350" y="3626075"/>
              <a:ext cx="74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O(n)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829" name="Google Shape;829;p69"/>
            <p:cNvCxnSpPr/>
            <p:nvPr/>
          </p:nvCxnSpPr>
          <p:spPr>
            <a:xfrm>
              <a:off x="8171950" y="4664375"/>
              <a:ext cx="193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30" name="Google Shape;830;p69"/>
            <p:cNvSpPr txBox="1"/>
            <p:nvPr/>
          </p:nvSpPr>
          <p:spPr>
            <a:xfrm>
              <a:off x="8407350" y="4464275"/>
              <a:ext cx="74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O(n)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 Implementation</a:t>
            </a:r>
            <a:endParaRPr/>
          </a:p>
        </p:txBody>
      </p:sp>
      <p:sp>
        <p:nvSpPr>
          <p:cNvPr id="836" name="Google Shape;836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7" name="Google Shape;837;p70"/>
          <p:cNvSpPr txBox="1"/>
          <p:nvPr/>
        </p:nvSpPr>
        <p:spPr>
          <a:xfrm>
            <a:off x="332850" y="1498525"/>
            <a:ext cx="4704300" cy="272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Iter = vector&lt;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&gt;::iterator;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merge_sort(Iter L, Iter R)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(L+1 &gt;= R)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Iter M = L + (R - L) / 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merge_sort(L, M);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merge_sort(M, R);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merge(L, M, R);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8" name="Google Shape;838;p70"/>
          <p:cNvSpPr txBox="1"/>
          <p:nvPr/>
        </p:nvSpPr>
        <p:spPr>
          <a:xfrm>
            <a:off x="6309075" y="2072025"/>
            <a:ext cx="12555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5 2 4 7 1 3 2 6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9" name="Google Shape;839;p70"/>
          <p:cNvSpPr/>
          <p:nvPr/>
        </p:nvSpPr>
        <p:spPr>
          <a:xfrm flipH="1" rot="10800000">
            <a:off x="6377438" y="1651125"/>
            <a:ext cx="183000" cy="420900"/>
          </a:xfrm>
          <a:prstGeom prst="upArrow">
            <a:avLst>
              <a:gd fmla="val 50000" name="adj1"/>
              <a:gd fmla="val 90014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70"/>
          <p:cNvSpPr/>
          <p:nvPr/>
        </p:nvSpPr>
        <p:spPr>
          <a:xfrm flipH="1" rot="10800000">
            <a:off x="7587800" y="1651125"/>
            <a:ext cx="183000" cy="420900"/>
          </a:xfrm>
          <a:prstGeom prst="upArrow">
            <a:avLst>
              <a:gd fmla="val 50000" name="adj1"/>
              <a:gd fmla="val 90014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70"/>
          <p:cNvSpPr txBox="1"/>
          <p:nvPr/>
        </p:nvSpPr>
        <p:spPr>
          <a:xfrm>
            <a:off x="6196250" y="1612750"/>
            <a:ext cx="5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842" name="Google Shape;842;p70"/>
          <p:cNvSpPr txBox="1"/>
          <p:nvPr/>
        </p:nvSpPr>
        <p:spPr>
          <a:xfrm>
            <a:off x="7406600" y="1612750"/>
            <a:ext cx="5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843" name="Google Shape;843;p70"/>
          <p:cNvSpPr txBox="1"/>
          <p:nvPr/>
        </p:nvSpPr>
        <p:spPr>
          <a:xfrm>
            <a:off x="5620725" y="2607975"/>
            <a:ext cx="263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[L, R) be left-closed, right-open interval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 Implementation</a:t>
            </a:r>
            <a:endParaRPr/>
          </a:p>
        </p:txBody>
      </p:sp>
      <p:sp>
        <p:nvSpPr>
          <p:cNvPr id="849" name="Google Shape;849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0" name="Google Shape;850;p71"/>
          <p:cNvSpPr txBox="1"/>
          <p:nvPr/>
        </p:nvSpPr>
        <p:spPr>
          <a:xfrm>
            <a:off x="332850" y="1498525"/>
            <a:ext cx="4704300" cy="272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using Iter = vector&lt;int&gt;::iterator;</a:t>
            </a:r>
            <a:endParaRPr sz="15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void merge_sort(Iter L, Iter R)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(L+1 &gt;= R)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 </a:t>
            </a: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5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Iter M = L + (R - L) / 2;</a:t>
            </a:r>
            <a:endParaRPr sz="15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merge_sort(L, M);</a:t>
            </a:r>
            <a:endParaRPr sz="15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merge_sort(M, R);</a:t>
            </a:r>
            <a:endParaRPr sz="15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merge(L, M, R);</a:t>
            </a:r>
            <a:endParaRPr sz="15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5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1" name="Google Shape;851;p71"/>
          <p:cNvSpPr/>
          <p:nvPr/>
        </p:nvSpPr>
        <p:spPr>
          <a:xfrm>
            <a:off x="5200825" y="1879375"/>
            <a:ext cx="183000" cy="622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71"/>
          <p:cNvSpPr txBox="1"/>
          <p:nvPr/>
        </p:nvSpPr>
        <p:spPr>
          <a:xfrm>
            <a:off x="6562075" y="1990525"/>
            <a:ext cx="234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sub-problem that is easy to solve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Merge Sort Implementation</a:t>
            </a:r>
            <a:endParaRPr/>
          </a:p>
        </p:txBody>
      </p:sp>
      <p:sp>
        <p:nvSpPr>
          <p:cNvPr id="858" name="Google Shape;858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9" name="Google Shape;859;p72"/>
          <p:cNvSpPr txBox="1"/>
          <p:nvPr/>
        </p:nvSpPr>
        <p:spPr>
          <a:xfrm>
            <a:off x="332850" y="1498525"/>
            <a:ext cx="4704300" cy="272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using Iter = vector&lt;int&gt;::iterator;</a:t>
            </a:r>
            <a:endParaRPr sz="15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void merge_sort(Iter L, Iter R) {</a:t>
            </a:r>
            <a:endParaRPr sz="15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if (L+1 &gt;= R) {</a:t>
            </a:r>
            <a:endParaRPr sz="15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return;</a:t>
            </a:r>
            <a:endParaRPr sz="15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Iter M = L + (R - L) / 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merge_sort(L, M);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merge_sort(M, R);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merge(L, M, R);</a:t>
            </a:r>
            <a:endParaRPr sz="15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0" name="Google Shape;860;p72"/>
          <p:cNvSpPr/>
          <p:nvPr/>
        </p:nvSpPr>
        <p:spPr>
          <a:xfrm>
            <a:off x="5192650" y="2571750"/>
            <a:ext cx="183000" cy="677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1" name="Google Shape;861;p72"/>
          <p:cNvGrpSpPr/>
          <p:nvPr/>
        </p:nvGrpSpPr>
        <p:grpSpPr>
          <a:xfrm>
            <a:off x="5531150" y="2474725"/>
            <a:ext cx="1474838" cy="915850"/>
            <a:chOff x="5912150" y="2474725"/>
            <a:chExt cx="1474838" cy="915850"/>
          </a:xfrm>
        </p:grpSpPr>
        <p:sp>
          <p:nvSpPr>
            <p:cNvPr id="862" name="Google Shape;862;p72"/>
            <p:cNvSpPr txBox="1"/>
            <p:nvPr/>
          </p:nvSpPr>
          <p:spPr>
            <a:xfrm>
              <a:off x="5994525" y="2474725"/>
              <a:ext cx="1255500" cy="369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5 2 4 7 1 3 2 6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3" name="Google Shape;863;p72"/>
            <p:cNvSpPr txBox="1"/>
            <p:nvPr/>
          </p:nvSpPr>
          <p:spPr>
            <a:xfrm>
              <a:off x="5912150" y="3021275"/>
              <a:ext cx="651300" cy="369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5 2 4 7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4" name="Google Shape;864;p72"/>
            <p:cNvSpPr txBox="1"/>
            <p:nvPr/>
          </p:nvSpPr>
          <p:spPr>
            <a:xfrm>
              <a:off x="6735688" y="3021275"/>
              <a:ext cx="651300" cy="369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1 3 2 6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865" name="Google Shape;865;p72"/>
            <p:cNvCxnSpPr>
              <a:stCxn id="862" idx="2"/>
              <a:endCxn id="863" idx="0"/>
            </p:cNvCxnSpPr>
            <p:nvPr/>
          </p:nvCxnSpPr>
          <p:spPr>
            <a:xfrm flipH="1">
              <a:off x="6237675" y="2844025"/>
              <a:ext cx="384600" cy="17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66" name="Google Shape;866;p72"/>
            <p:cNvCxnSpPr>
              <a:stCxn id="862" idx="2"/>
              <a:endCxn id="864" idx="0"/>
            </p:cNvCxnSpPr>
            <p:nvPr/>
          </p:nvCxnSpPr>
          <p:spPr>
            <a:xfrm>
              <a:off x="6622275" y="2844025"/>
              <a:ext cx="439200" cy="17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67" name="Google Shape;867;p72"/>
          <p:cNvSpPr txBox="1"/>
          <p:nvPr/>
        </p:nvSpPr>
        <p:spPr>
          <a:xfrm>
            <a:off x="7199925" y="2543700"/>
            <a:ext cx="1700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Conquer: solve sub-problems recursively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Judge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140.114.77.113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please register an account, use </a:t>
            </a:r>
            <a:r>
              <a:rPr lang="en">
                <a:solidFill>
                  <a:srgbClr val="FF0000"/>
                </a:solidFill>
              </a:rPr>
              <a:t>student id</a:t>
            </a:r>
            <a:r>
              <a:rPr lang="en"/>
              <a:t> as username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 in the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settings -&gt; profile: please fill in your real name (your score depends on it)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forgot your password or username, please email TAs directly with proper proof of who you 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Merge Sort Implementation</a:t>
            </a:r>
            <a:endParaRPr/>
          </a:p>
        </p:txBody>
      </p:sp>
      <p:sp>
        <p:nvSpPr>
          <p:cNvPr id="873" name="Google Shape;873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4" name="Google Shape;874;p73"/>
          <p:cNvSpPr txBox="1"/>
          <p:nvPr/>
        </p:nvSpPr>
        <p:spPr>
          <a:xfrm>
            <a:off x="332850" y="1498525"/>
            <a:ext cx="4704300" cy="272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using Iter = vector&lt;int&gt;::iterator;</a:t>
            </a:r>
            <a:endParaRPr sz="15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void merge_sort(Iter L, Iter R) {</a:t>
            </a:r>
            <a:endParaRPr sz="15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if (L+1 &gt;= R) {</a:t>
            </a:r>
            <a:endParaRPr sz="15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return;</a:t>
            </a:r>
            <a:endParaRPr sz="15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}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5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Iter M = L + (R - L) / 2;</a:t>
            </a:r>
            <a:endParaRPr sz="15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merge_sort(L, M);</a:t>
            </a:r>
            <a:endParaRPr sz="15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    merge_sort(M, R);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merge(L, M, R);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5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BDBDB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875" name="Google Shape;875;p73"/>
          <p:cNvGrpSpPr/>
          <p:nvPr/>
        </p:nvGrpSpPr>
        <p:grpSpPr>
          <a:xfrm>
            <a:off x="5531150" y="3160525"/>
            <a:ext cx="1474838" cy="915850"/>
            <a:chOff x="5912150" y="2474725"/>
            <a:chExt cx="1474838" cy="915850"/>
          </a:xfrm>
        </p:grpSpPr>
        <p:sp>
          <p:nvSpPr>
            <p:cNvPr id="876" name="Google Shape;876;p73"/>
            <p:cNvSpPr txBox="1"/>
            <p:nvPr/>
          </p:nvSpPr>
          <p:spPr>
            <a:xfrm>
              <a:off x="5994525" y="2474725"/>
              <a:ext cx="1255500" cy="369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1 2 2 3 4 5 6 7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7" name="Google Shape;877;p73"/>
            <p:cNvSpPr txBox="1"/>
            <p:nvPr/>
          </p:nvSpPr>
          <p:spPr>
            <a:xfrm>
              <a:off x="5912150" y="3021275"/>
              <a:ext cx="651300" cy="369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2 4 5 7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8" name="Google Shape;878;p73"/>
            <p:cNvSpPr txBox="1"/>
            <p:nvPr/>
          </p:nvSpPr>
          <p:spPr>
            <a:xfrm>
              <a:off x="6735688" y="3021275"/>
              <a:ext cx="651300" cy="369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1 2 3 6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879" name="Google Shape;879;p73"/>
            <p:cNvCxnSpPr>
              <a:stCxn id="876" idx="2"/>
              <a:endCxn id="877" idx="0"/>
            </p:cNvCxnSpPr>
            <p:nvPr/>
          </p:nvCxnSpPr>
          <p:spPr>
            <a:xfrm flipH="1">
              <a:off x="6237675" y="2844025"/>
              <a:ext cx="384600" cy="17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80" name="Google Shape;880;p73"/>
            <p:cNvCxnSpPr>
              <a:stCxn id="876" idx="2"/>
              <a:endCxn id="878" idx="0"/>
            </p:cNvCxnSpPr>
            <p:nvPr/>
          </p:nvCxnSpPr>
          <p:spPr>
            <a:xfrm>
              <a:off x="6622275" y="2844025"/>
              <a:ext cx="439200" cy="17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881" name="Google Shape;881;p73"/>
          <p:cNvSpPr/>
          <p:nvPr/>
        </p:nvSpPr>
        <p:spPr>
          <a:xfrm>
            <a:off x="5192650" y="3465325"/>
            <a:ext cx="183000" cy="323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73"/>
          <p:cNvSpPr txBox="1"/>
          <p:nvPr/>
        </p:nvSpPr>
        <p:spPr>
          <a:xfrm>
            <a:off x="7199925" y="3229500"/>
            <a:ext cx="170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Conquer: merge sub-problems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 Implementation</a:t>
            </a:r>
            <a:endParaRPr/>
          </a:p>
        </p:txBody>
      </p:sp>
      <p:sp>
        <p:nvSpPr>
          <p:cNvPr id="888" name="Google Shape;888;p74"/>
          <p:cNvSpPr txBox="1"/>
          <p:nvPr/>
        </p:nvSpPr>
        <p:spPr>
          <a:xfrm>
            <a:off x="311700" y="1152475"/>
            <a:ext cx="5683500" cy="364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merge(Iter L, Iter M, Iter R)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vector&lt;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 buff;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buff.clear();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Iter i = L, j = M;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(i != M &amp;&amp; j != R)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(*i &lt; *j)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buff.emplace_back(*i), i++;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buff.emplace_back(*j), j++;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(; i != M; i++) buff.emplace_back(*i);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(; j != R; j++) buff.emplace_back(*j);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copy(buff.begin(), buff.end(), L);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grpSp>
        <p:nvGrpSpPr>
          <p:cNvPr id="889" name="Google Shape;889;p74"/>
          <p:cNvGrpSpPr/>
          <p:nvPr/>
        </p:nvGrpSpPr>
        <p:grpSpPr>
          <a:xfrm>
            <a:off x="6702625" y="2518550"/>
            <a:ext cx="1474838" cy="915850"/>
            <a:chOff x="5912150" y="2474725"/>
            <a:chExt cx="1474838" cy="915850"/>
          </a:xfrm>
        </p:grpSpPr>
        <p:sp>
          <p:nvSpPr>
            <p:cNvPr id="890" name="Google Shape;890;p74"/>
            <p:cNvSpPr txBox="1"/>
            <p:nvPr/>
          </p:nvSpPr>
          <p:spPr>
            <a:xfrm>
              <a:off x="5994525" y="2474725"/>
              <a:ext cx="1255500" cy="369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1 2 2 3 4 5 6 7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1" name="Google Shape;891;p74"/>
            <p:cNvSpPr txBox="1"/>
            <p:nvPr/>
          </p:nvSpPr>
          <p:spPr>
            <a:xfrm>
              <a:off x="5912150" y="3021275"/>
              <a:ext cx="651300" cy="369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2 4 5 7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2" name="Google Shape;892;p74"/>
            <p:cNvSpPr txBox="1"/>
            <p:nvPr/>
          </p:nvSpPr>
          <p:spPr>
            <a:xfrm>
              <a:off x="6735688" y="3021275"/>
              <a:ext cx="651300" cy="369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1 2 3 6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893" name="Google Shape;893;p74"/>
            <p:cNvCxnSpPr>
              <a:stCxn id="890" idx="2"/>
              <a:endCxn id="891" idx="0"/>
            </p:cNvCxnSpPr>
            <p:nvPr/>
          </p:nvCxnSpPr>
          <p:spPr>
            <a:xfrm flipH="1">
              <a:off x="6237675" y="2844025"/>
              <a:ext cx="384600" cy="17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94" name="Google Shape;894;p74"/>
            <p:cNvCxnSpPr>
              <a:stCxn id="890" idx="2"/>
              <a:endCxn id="892" idx="0"/>
            </p:cNvCxnSpPr>
            <p:nvPr/>
          </p:nvCxnSpPr>
          <p:spPr>
            <a:xfrm>
              <a:off x="6622275" y="2844025"/>
              <a:ext cx="439200" cy="17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895" name="Google Shape;895;p74"/>
          <p:cNvSpPr/>
          <p:nvPr/>
        </p:nvSpPr>
        <p:spPr>
          <a:xfrm>
            <a:off x="6745125" y="3486975"/>
            <a:ext cx="183000" cy="420900"/>
          </a:xfrm>
          <a:prstGeom prst="upArrow">
            <a:avLst>
              <a:gd fmla="val 50000" name="adj1"/>
              <a:gd fmla="val 90014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74"/>
          <p:cNvSpPr/>
          <p:nvPr/>
        </p:nvSpPr>
        <p:spPr>
          <a:xfrm>
            <a:off x="7574800" y="3486975"/>
            <a:ext cx="183000" cy="420900"/>
          </a:xfrm>
          <a:prstGeom prst="upArrow">
            <a:avLst>
              <a:gd fmla="val 50000" name="adj1"/>
              <a:gd fmla="val 90014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74"/>
          <p:cNvSpPr/>
          <p:nvPr/>
        </p:nvSpPr>
        <p:spPr>
          <a:xfrm>
            <a:off x="8175425" y="3486975"/>
            <a:ext cx="183000" cy="420900"/>
          </a:xfrm>
          <a:prstGeom prst="upArrow">
            <a:avLst>
              <a:gd fmla="val 50000" name="adj1"/>
              <a:gd fmla="val 90014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74"/>
          <p:cNvSpPr/>
          <p:nvPr/>
        </p:nvSpPr>
        <p:spPr>
          <a:xfrm flipH="1" rot="10800000">
            <a:off x="6858263" y="2041900"/>
            <a:ext cx="183000" cy="420900"/>
          </a:xfrm>
          <a:prstGeom prst="upArrow">
            <a:avLst>
              <a:gd fmla="val 50000" name="adj1"/>
              <a:gd fmla="val 90014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74"/>
          <p:cNvSpPr/>
          <p:nvPr/>
        </p:nvSpPr>
        <p:spPr>
          <a:xfrm flipH="1" rot="10800000">
            <a:off x="7381300" y="2041900"/>
            <a:ext cx="183000" cy="420900"/>
          </a:xfrm>
          <a:prstGeom prst="upArrow">
            <a:avLst>
              <a:gd fmla="val 50000" name="adj1"/>
              <a:gd fmla="val 90014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74"/>
          <p:cNvSpPr/>
          <p:nvPr/>
        </p:nvSpPr>
        <p:spPr>
          <a:xfrm flipH="1" rot="10800000">
            <a:off x="8068625" y="2041900"/>
            <a:ext cx="183000" cy="420900"/>
          </a:xfrm>
          <a:prstGeom prst="upArrow">
            <a:avLst>
              <a:gd fmla="val 50000" name="adj1"/>
              <a:gd fmla="val 90014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74"/>
          <p:cNvSpPr txBox="1"/>
          <p:nvPr/>
        </p:nvSpPr>
        <p:spPr>
          <a:xfrm>
            <a:off x="6563925" y="3507675"/>
            <a:ext cx="5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902" name="Google Shape;902;p74"/>
          <p:cNvSpPr txBox="1"/>
          <p:nvPr/>
        </p:nvSpPr>
        <p:spPr>
          <a:xfrm>
            <a:off x="7393600" y="3490150"/>
            <a:ext cx="5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903" name="Google Shape;903;p74"/>
          <p:cNvSpPr txBox="1"/>
          <p:nvPr/>
        </p:nvSpPr>
        <p:spPr>
          <a:xfrm>
            <a:off x="7994225" y="3490150"/>
            <a:ext cx="5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904" name="Google Shape;904;p74"/>
          <p:cNvSpPr txBox="1"/>
          <p:nvPr/>
        </p:nvSpPr>
        <p:spPr>
          <a:xfrm>
            <a:off x="6677075" y="2003525"/>
            <a:ext cx="5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905" name="Google Shape;905;p74"/>
          <p:cNvSpPr txBox="1"/>
          <p:nvPr/>
        </p:nvSpPr>
        <p:spPr>
          <a:xfrm>
            <a:off x="7887425" y="2003525"/>
            <a:ext cx="5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906" name="Google Shape;906;p74"/>
          <p:cNvSpPr txBox="1"/>
          <p:nvPr/>
        </p:nvSpPr>
        <p:spPr>
          <a:xfrm>
            <a:off x="7200100" y="2003525"/>
            <a:ext cx="5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5"/>
          <p:cNvSpPr txBox="1"/>
          <p:nvPr>
            <p:ph type="title"/>
          </p:nvPr>
        </p:nvSpPr>
        <p:spPr>
          <a:xfrm>
            <a:off x="381000" y="342900"/>
            <a:ext cx="4835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Binary Search Problem</a:t>
            </a:r>
            <a:endParaRPr/>
          </a:p>
        </p:txBody>
      </p:sp>
      <p:sp>
        <p:nvSpPr>
          <p:cNvPr id="912" name="Google Shape;912;p75"/>
          <p:cNvSpPr txBox="1"/>
          <p:nvPr>
            <p:ph idx="1" type="body"/>
          </p:nvPr>
        </p:nvSpPr>
        <p:spPr>
          <a:xfrm>
            <a:off x="381000" y="1215331"/>
            <a:ext cx="4835700" cy="21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00"/>
              <a:buChar char="►"/>
            </a:pPr>
            <a:r>
              <a:rPr lang="en" sz="1800"/>
              <a:t>Given a </a:t>
            </a:r>
            <a:r>
              <a:rPr b="1" i="0" lang="en" sz="1800">
                <a:solidFill>
                  <a:srgbClr val="24292E"/>
                </a:solidFill>
              </a:rPr>
              <a:t>non-increasing</a:t>
            </a:r>
            <a:r>
              <a:rPr b="0" i="0" lang="en" sz="1800">
                <a:solidFill>
                  <a:srgbClr val="24292E"/>
                </a:solidFill>
              </a:rPr>
              <a:t> integer array </a:t>
            </a:r>
            <a:r>
              <a:rPr b="0" lang="en" sz="1800">
                <a:solidFill>
                  <a:srgbClr val="24292E"/>
                </a:solidFill>
              </a:rPr>
              <a:t>A</a:t>
            </a:r>
            <a:r>
              <a:rPr b="0" i="0" lang="en" sz="1800">
                <a:solidFill>
                  <a:srgbClr val="24292E"/>
                </a:solidFill>
              </a:rPr>
              <a:t> with </a:t>
            </a:r>
            <a:r>
              <a:rPr b="1" i="1" lang="en" sz="1800">
                <a:solidFill>
                  <a:srgbClr val="24292E"/>
                </a:solidFill>
              </a:rPr>
              <a:t>n</a:t>
            </a:r>
            <a:r>
              <a:rPr b="0" i="0" lang="en" sz="1800">
                <a:solidFill>
                  <a:srgbClr val="24292E"/>
                </a:solidFill>
              </a:rPr>
              <a:t> integers.</a:t>
            </a:r>
            <a:endParaRPr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►"/>
            </a:pPr>
            <a:r>
              <a:rPr lang="en" sz="1800">
                <a:solidFill>
                  <a:srgbClr val="24292E"/>
                </a:solidFill>
              </a:rPr>
              <a:t>Answer </a:t>
            </a:r>
            <a:r>
              <a:rPr b="1" i="1" lang="en" sz="1800">
                <a:solidFill>
                  <a:srgbClr val="24292E"/>
                </a:solidFill>
              </a:rPr>
              <a:t>m</a:t>
            </a:r>
            <a:r>
              <a:rPr lang="en" sz="1800">
                <a:solidFill>
                  <a:srgbClr val="24292E"/>
                </a:solidFill>
              </a:rPr>
              <a:t> queries.</a:t>
            </a:r>
            <a:endParaRPr sz="1800"/>
          </a:p>
        </p:txBody>
      </p:sp>
      <p:pic>
        <p:nvPicPr>
          <p:cNvPr id="913" name="Google Shape;913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37" y="2455315"/>
            <a:ext cx="4982347" cy="193240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76"/>
          <p:cNvSpPr txBox="1"/>
          <p:nvPr>
            <p:ph type="title"/>
          </p:nvPr>
        </p:nvSpPr>
        <p:spPr>
          <a:xfrm>
            <a:off x="381000" y="342900"/>
            <a:ext cx="4835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Binary Search</a:t>
            </a:r>
            <a:br>
              <a:rPr lang="en"/>
            </a:br>
            <a:r>
              <a:rPr lang="en"/>
              <a:t>(Implement)</a:t>
            </a:r>
            <a:endParaRPr/>
          </a:p>
        </p:txBody>
      </p:sp>
      <p:graphicFrame>
        <p:nvGraphicFramePr>
          <p:cNvPr id="919" name="Google Shape;919;p76"/>
          <p:cNvGraphicFramePr/>
          <p:nvPr/>
        </p:nvGraphicFramePr>
        <p:xfrm>
          <a:off x="3573164" y="769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{D1A14AA5-BD67-44AA-BFA4-D7713E786609}</a:tableStyleId>
              </a:tblPr>
              <a:tblGrid>
                <a:gridCol w="646850"/>
                <a:gridCol w="646850"/>
                <a:gridCol w="646850"/>
                <a:gridCol w="646850"/>
                <a:gridCol w="646850"/>
                <a:gridCol w="646850"/>
                <a:gridCol w="646850"/>
                <a:gridCol w="646850"/>
              </a:tblGrid>
              <a:tr h="56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/>
                        <a:t>index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6</a:t>
                      </a:r>
                      <a:endParaRPr sz="2400"/>
                    </a:p>
                  </a:txBody>
                  <a:tcPr marT="34300" marB="34300" marR="68600" marL="68600"/>
                </a:tc>
              </a:tr>
              <a:tr h="56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value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16</a:t>
                      </a:r>
                      <a:endParaRPr sz="2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16</a:t>
                      </a:r>
                      <a:endParaRPr sz="2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</a:t>
                      </a:r>
                      <a:endParaRPr sz="2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</a:t>
                      </a:r>
                      <a:endParaRPr sz="2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8</a:t>
                      </a:r>
                      <a:endParaRPr sz="2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6</a:t>
                      </a:r>
                      <a:endParaRPr sz="2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pic>
        <p:nvPicPr>
          <p:cNvPr id="920" name="Google Shape;920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037" y="1947874"/>
            <a:ext cx="5130622" cy="31232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1" name="Google Shape;921;p76"/>
          <p:cNvGrpSpPr/>
          <p:nvPr/>
        </p:nvGrpSpPr>
        <p:grpSpPr>
          <a:xfrm>
            <a:off x="4355648" y="104927"/>
            <a:ext cx="353475" cy="574796"/>
            <a:chOff x="5807531" y="139903"/>
            <a:chExt cx="471300" cy="766394"/>
          </a:xfrm>
        </p:grpSpPr>
        <p:sp>
          <p:nvSpPr>
            <p:cNvPr id="922" name="Google Shape;922;p76"/>
            <p:cNvSpPr/>
            <p:nvPr/>
          </p:nvSpPr>
          <p:spPr>
            <a:xfrm>
              <a:off x="5896947" y="641997"/>
              <a:ext cx="199200" cy="2643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5"/>
            </a:solidFill>
            <a:ln cap="rnd" cmpd="sng" w="19050">
              <a:solidFill>
                <a:srgbClr val="8F22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23" name="Google Shape;923;p76"/>
            <p:cNvSpPr txBox="1"/>
            <p:nvPr/>
          </p:nvSpPr>
          <p:spPr>
            <a:xfrm>
              <a:off x="5807531" y="139903"/>
              <a:ext cx="471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100" u="none" cap="none" strike="noStrike">
                  <a:solidFill>
                    <a:srgbClr val="FF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</a:t>
              </a:r>
              <a:endParaRPr sz="2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924" name="Google Shape;924;p76"/>
          <p:cNvGrpSpPr/>
          <p:nvPr/>
        </p:nvGrpSpPr>
        <p:grpSpPr>
          <a:xfrm>
            <a:off x="8203296" y="104927"/>
            <a:ext cx="353475" cy="574796"/>
            <a:chOff x="10937728" y="139903"/>
            <a:chExt cx="471300" cy="766394"/>
          </a:xfrm>
        </p:grpSpPr>
        <p:sp>
          <p:nvSpPr>
            <p:cNvPr id="925" name="Google Shape;925;p76"/>
            <p:cNvSpPr/>
            <p:nvPr/>
          </p:nvSpPr>
          <p:spPr>
            <a:xfrm>
              <a:off x="11027144" y="641997"/>
              <a:ext cx="199200" cy="2643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5"/>
            </a:solidFill>
            <a:ln cap="rnd" cmpd="sng" w="19050">
              <a:solidFill>
                <a:srgbClr val="8F22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26" name="Google Shape;926;p76"/>
            <p:cNvSpPr txBox="1"/>
            <p:nvPr/>
          </p:nvSpPr>
          <p:spPr>
            <a:xfrm>
              <a:off x="10937728" y="139903"/>
              <a:ext cx="471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</a:t>
              </a:r>
              <a:endParaRPr sz="2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927" name="Google Shape;927;p76"/>
          <p:cNvGrpSpPr/>
          <p:nvPr/>
        </p:nvGrpSpPr>
        <p:grpSpPr>
          <a:xfrm>
            <a:off x="6125705" y="106216"/>
            <a:ext cx="660825" cy="558328"/>
            <a:chOff x="10759054" y="161860"/>
            <a:chExt cx="881100" cy="744437"/>
          </a:xfrm>
        </p:grpSpPr>
        <p:sp>
          <p:nvSpPr>
            <p:cNvPr id="928" name="Google Shape;928;p76"/>
            <p:cNvSpPr/>
            <p:nvPr/>
          </p:nvSpPr>
          <p:spPr>
            <a:xfrm>
              <a:off x="11027144" y="641997"/>
              <a:ext cx="199200" cy="2643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5"/>
            </a:solidFill>
            <a:ln cap="rnd" cmpd="sng" w="19050">
              <a:solidFill>
                <a:srgbClr val="8F22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29" name="Google Shape;929;p76"/>
            <p:cNvSpPr txBox="1"/>
            <p:nvPr/>
          </p:nvSpPr>
          <p:spPr>
            <a:xfrm>
              <a:off x="10759054" y="161860"/>
              <a:ext cx="881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MID</a:t>
              </a:r>
              <a:endParaRPr sz="1100"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77"/>
          <p:cNvSpPr txBox="1"/>
          <p:nvPr>
            <p:ph type="title"/>
          </p:nvPr>
        </p:nvSpPr>
        <p:spPr>
          <a:xfrm>
            <a:off x="381000" y="342900"/>
            <a:ext cx="4835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Binary Search</a:t>
            </a:r>
            <a:br>
              <a:rPr lang="en"/>
            </a:br>
            <a:r>
              <a:rPr lang="en"/>
              <a:t>(Implement)</a:t>
            </a:r>
            <a:endParaRPr/>
          </a:p>
        </p:txBody>
      </p:sp>
      <p:graphicFrame>
        <p:nvGraphicFramePr>
          <p:cNvPr id="935" name="Google Shape;935;p77"/>
          <p:cNvGraphicFramePr/>
          <p:nvPr/>
        </p:nvGraphicFramePr>
        <p:xfrm>
          <a:off x="3573164" y="769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{D1A14AA5-BD67-44AA-BFA4-D7713E786609}</a:tableStyleId>
              </a:tblPr>
              <a:tblGrid>
                <a:gridCol w="646850"/>
                <a:gridCol w="646850"/>
                <a:gridCol w="646850"/>
                <a:gridCol w="646850"/>
                <a:gridCol w="646850"/>
                <a:gridCol w="646850"/>
                <a:gridCol w="646850"/>
                <a:gridCol w="646850"/>
              </a:tblGrid>
              <a:tr h="56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index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6</a:t>
                      </a:r>
                      <a:endParaRPr sz="2400"/>
                    </a:p>
                  </a:txBody>
                  <a:tcPr marT="34300" marB="34300" marR="68600" marL="68600"/>
                </a:tc>
              </a:tr>
              <a:tr h="56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value</a:t>
                      </a:r>
                      <a:endParaRPr sz="15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16</a:t>
                      </a:r>
                      <a:endParaRPr sz="2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16</a:t>
                      </a:r>
                      <a:endParaRPr sz="2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</a:t>
                      </a:r>
                      <a:endParaRPr sz="2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</a:t>
                      </a:r>
                      <a:endParaRPr sz="2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8</a:t>
                      </a:r>
                      <a:endParaRPr sz="2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6</a:t>
                      </a:r>
                      <a:endParaRPr sz="2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pic>
        <p:nvPicPr>
          <p:cNvPr id="936" name="Google Shape;93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037" y="1947874"/>
            <a:ext cx="5130622" cy="31232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7" name="Google Shape;937;p77"/>
          <p:cNvGrpSpPr/>
          <p:nvPr/>
        </p:nvGrpSpPr>
        <p:grpSpPr>
          <a:xfrm>
            <a:off x="6930897" y="104927"/>
            <a:ext cx="353475" cy="574796"/>
            <a:chOff x="5807531" y="139903"/>
            <a:chExt cx="471300" cy="766394"/>
          </a:xfrm>
        </p:grpSpPr>
        <p:sp>
          <p:nvSpPr>
            <p:cNvPr id="938" name="Google Shape;938;p77"/>
            <p:cNvSpPr/>
            <p:nvPr/>
          </p:nvSpPr>
          <p:spPr>
            <a:xfrm>
              <a:off x="5896947" y="641997"/>
              <a:ext cx="199200" cy="2643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5"/>
            </a:solidFill>
            <a:ln cap="rnd" cmpd="sng" w="19050">
              <a:solidFill>
                <a:srgbClr val="8F22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39" name="Google Shape;939;p77"/>
            <p:cNvSpPr txBox="1"/>
            <p:nvPr/>
          </p:nvSpPr>
          <p:spPr>
            <a:xfrm>
              <a:off x="5807531" y="139903"/>
              <a:ext cx="471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</a:t>
              </a:r>
              <a:endParaRPr sz="2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940" name="Google Shape;940;p77"/>
          <p:cNvGrpSpPr/>
          <p:nvPr/>
        </p:nvGrpSpPr>
        <p:grpSpPr>
          <a:xfrm>
            <a:off x="8203296" y="104927"/>
            <a:ext cx="353475" cy="574796"/>
            <a:chOff x="10937728" y="139903"/>
            <a:chExt cx="471300" cy="766394"/>
          </a:xfrm>
        </p:grpSpPr>
        <p:sp>
          <p:nvSpPr>
            <p:cNvPr id="941" name="Google Shape;941;p77"/>
            <p:cNvSpPr/>
            <p:nvPr/>
          </p:nvSpPr>
          <p:spPr>
            <a:xfrm>
              <a:off x="11027144" y="641997"/>
              <a:ext cx="199200" cy="2643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5"/>
            </a:solidFill>
            <a:ln cap="rnd" cmpd="sng" w="19050">
              <a:solidFill>
                <a:srgbClr val="8F22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42" name="Google Shape;942;p77"/>
            <p:cNvSpPr txBox="1"/>
            <p:nvPr/>
          </p:nvSpPr>
          <p:spPr>
            <a:xfrm>
              <a:off x="10937728" y="139903"/>
              <a:ext cx="471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</a:t>
              </a:r>
              <a:endParaRPr sz="2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943" name="Google Shape;943;p77"/>
          <p:cNvGrpSpPr/>
          <p:nvPr/>
        </p:nvGrpSpPr>
        <p:grpSpPr>
          <a:xfrm>
            <a:off x="7490310" y="106216"/>
            <a:ext cx="660825" cy="558328"/>
            <a:chOff x="10759054" y="161860"/>
            <a:chExt cx="881100" cy="744437"/>
          </a:xfrm>
        </p:grpSpPr>
        <p:sp>
          <p:nvSpPr>
            <p:cNvPr id="944" name="Google Shape;944;p77"/>
            <p:cNvSpPr/>
            <p:nvPr/>
          </p:nvSpPr>
          <p:spPr>
            <a:xfrm>
              <a:off x="11027144" y="641997"/>
              <a:ext cx="199200" cy="2643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5"/>
            </a:solidFill>
            <a:ln cap="rnd" cmpd="sng" w="19050">
              <a:solidFill>
                <a:srgbClr val="8F22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45" name="Google Shape;945;p77"/>
            <p:cNvSpPr txBox="1"/>
            <p:nvPr/>
          </p:nvSpPr>
          <p:spPr>
            <a:xfrm>
              <a:off x="10759054" y="161860"/>
              <a:ext cx="881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MID</a:t>
              </a:r>
              <a:endParaRPr sz="1100"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Implementation</a:t>
            </a:r>
            <a:endParaRPr/>
          </a:p>
        </p:txBody>
      </p:sp>
      <p:sp>
        <p:nvSpPr>
          <p:cNvPr id="951" name="Google Shape;951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Merge Sort: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http://codepad.org/4oql6nQx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Binary Search: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http://codepad.org/fgOrX8iK</a:t>
            </a:r>
            <a:endParaRPr sz="15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79"/>
          <p:cNvSpPr txBox="1"/>
          <p:nvPr>
            <p:ph type="title"/>
          </p:nvPr>
        </p:nvSpPr>
        <p:spPr>
          <a:xfrm>
            <a:off x="311700" y="34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957" name="Google Shape;957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8" name="Google Shape;95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550" y="983250"/>
            <a:ext cx="6774224" cy="41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and STL Intro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Review on C++: reference (參照)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1936200" y="1729375"/>
            <a:ext cx="5271600" cy="226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swap(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&amp;a,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&amp;b)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tmp = a;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a = b, b = tmp;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main()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 = 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487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b = 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63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swap(a, b);  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a == 63, b == 487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Review on C++: reference (參照)</a:t>
            </a:r>
            <a:endParaRPr/>
          </a:p>
        </p:txBody>
      </p:sp>
      <p:sp>
        <p:nvSpPr>
          <p:cNvPr id="109" name="Google Shape;109;p22"/>
          <p:cNvSpPr txBox="1"/>
          <p:nvPr/>
        </p:nvSpPr>
        <p:spPr>
          <a:xfrm>
            <a:off x="1411350" y="1215025"/>
            <a:ext cx="5634300" cy="302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upper_bound(vector&lt;int&gt; &amp;arr, int n, int val) 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 l = 0, r = n-1, mid, ret = -1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while (l &lt;= r) 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mid = (l+r)/2;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if (arr[mid] &gt; val) ret = mid, r = mid-1;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else l = mid+1;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return ret;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