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6858000" cx="12192000"/>
  <p:notesSz cx="6858000" cy="9144000"/>
  <p:embeddedFontLst>
    <p:embeddedFont>
      <p:font typeface="Roboto Mono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2" roundtripDataSignature="AMtx7mhA2AN/tFDN4kerbOi+dTpzGO9u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7D6DA2-3F60-49D2-8320-80BC70FCF2E6}">
  <a:tblStyle styleId="{307D6DA2-3F60-49D2-8320-80BC70FCF2E6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 b="off" i="off"/>
      <a:tcStyle>
        <a:fill>
          <a:solidFill>
            <a:srgbClr val="DBE9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E9CB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9E2E0761-D24C-411D-8A7F-AA33689543CB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F3E7"/>
          </a:solidFill>
        </a:fill>
      </a:tcStyle>
    </a:wholeTbl>
    <a:band1H>
      <a:tcTxStyle b="off" i="off"/>
      <a:tcStyle>
        <a:fill>
          <a:solidFill>
            <a:srgbClr val="F5E6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5E6CB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RobotoMono-regular.fnt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RobotoMono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RobotoMono-boldItalic.fntdata"/><Relationship Id="rId90" Type="http://schemas.openxmlformats.org/officeDocument/2006/relationships/font" Target="fonts/RobotoMono-italic.fntdata"/><Relationship Id="rId92" Type="http://customschemas.google.com/relationships/presentationmetadata" Target="meta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1" name="Google Shape;4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9" name="Google Shape;53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2" name="Google Shape;56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3" name="Google Shape;58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2" name="Google Shape;62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5" name="Google Shape;64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3" name="Google Shape;65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0" name="Google Shape;66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9" name="Google Shape;67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8" name="Google Shape;69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5" name="Google Shape;73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3a66baf70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g13a66baf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3a66baf70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g13a66baf7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3a66baf70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13a66baf7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368bcc2040_7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1368bcc2040_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</p:sp>
        <p:sp>
          <p:nvSpPr>
            <p:cNvPr id="27" name="Google Shape;27;p3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627"/>
              </a:srgbClr>
            </a:solidFill>
            <a:ln>
              <a:noFill/>
            </a:ln>
          </p:spPr>
        </p:sp>
        <p:sp>
          <p:nvSpPr>
            <p:cNvPr id="30" name="Google Shape;30;p3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8627"/>
              </a:srgbClr>
            </a:solidFill>
            <a:ln>
              <a:noFill/>
            </a:ln>
          </p:spPr>
        </p:sp>
        <p:sp>
          <p:nvSpPr>
            <p:cNvPr id="31" name="Google Shape;31;p3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29"/>
              </a:schemeClr>
            </a:solidFill>
            <a:ln>
              <a:noFill/>
            </a:ln>
          </p:spPr>
        </p:sp>
        <p:sp>
          <p:nvSpPr>
            <p:cNvPr id="32" name="Google Shape;32;p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4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5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  <a:defRPr sz="2500"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</p:sp>
        <p:sp>
          <p:nvSpPr>
            <p:cNvPr id="10" name="Google Shape;10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627"/>
              </a:srgbClr>
            </a:solidFill>
            <a:ln>
              <a:noFill/>
            </a:ln>
          </p:spPr>
        </p:sp>
        <p:sp>
          <p:nvSpPr>
            <p:cNvPr id="13" name="Google Shape;13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8627"/>
              </a:srgbClr>
            </a:solidFill>
            <a:ln>
              <a:noFill/>
            </a:ln>
          </p:spPr>
        </p:sp>
        <p:sp>
          <p:nvSpPr>
            <p:cNvPr id="14" name="Google Shape;14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29"/>
              </a:schemeClr>
            </a:solidFill>
            <a:ln>
              <a:noFill/>
            </a:ln>
          </p:spPr>
        </p:sp>
        <p:sp>
          <p:nvSpPr>
            <p:cNvPr id="15" name="Google Shape;15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4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Char char="►"/>
              <a:defRPr b="0" i="0" sz="23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codepad.org/k0O29XyO" TargetMode="External"/><Relationship Id="rId4" Type="http://schemas.openxmlformats.org/officeDocument/2006/relationships/hyperlink" Target="http://codepad.org/4dOldgAa" TargetMode="External"/><Relationship Id="rId5" Type="http://schemas.openxmlformats.org/officeDocument/2006/relationships/hyperlink" Target="http://codepad.org/wD081pB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codepad.org/AoYlmJC2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://codepad.org/PCYdU83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zh-TW"/>
              <a:t>鍊結串列 Linked List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206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zh-TW"/>
              <a:t>redleaf23477 (Slides 1 ~ 39)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zh-TW"/>
              <a:t>(2022 Summer TA)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zh-TW"/>
              <a:t>chchiang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zh-TW"/>
              <a:t>(2023 Spring TA)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鍊結串列 Linked List</a:t>
            </a:r>
            <a:endParaRPr/>
          </a:p>
        </p:txBody>
      </p:sp>
      <p:sp>
        <p:nvSpPr>
          <p:cNvPr id="278" name="Google Shape;278;p10"/>
          <p:cNvSpPr txBox="1"/>
          <p:nvPr>
            <p:ph idx="1" type="body"/>
          </p:nvPr>
        </p:nvSpPr>
        <p:spPr>
          <a:xfrm>
            <a:off x="677334" y="2160589"/>
            <a:ext cx="8596668" cy="4697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一條Linked List長這樣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head指標: 指向這條list的起點Node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最後一個Node指向NULL</a:t>
            </a:r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2563548" y="4900940"/>
            <a:ext cx="1702192" cy="793376"/>
            <a:chOff x="7543800" y="2366682"/>
            <a:chExt cx="2570871" cy="1586753"/>
          </a:xfrm>
        </p:grpSpPr>
        <p:sp>
          <p:nvSpPr>
            <p:cNvPr id="280" name="Google Shape;280;p10"/>
            <p:cNvSpPr/>
            <p:nvPr/>
          </p:nvSpPr>
          <p:spPr>
            <a:xfrm>
              <a:off x="7543800" y="2366682"/>
              <a:ext cx="1980028" cy="15867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758954" y="2526805"/>
              <a:ext cx="778668" cy="127747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8651631" y="2526805"/>
              <a:ext cx="1463040" cy="1277471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10"/>
          <p:cNvGrpSpPr/>
          <p:nvPr/>
        </p:nvGrpSpPr>
        <p:grpSpPr>
          <a:xfrm>
            <a:off x="4341226" y="4912110"/>
            <a:ext cx="1702192" cy="793376"/>
            <a:chOff x="7543800" y="2366682"/>
            <a:chExt cx="2570871" cy="1586753"/>
          </a:xfrm>
        </p:grpSpPr>
        <p:sp>
          <p:nvSpPr>
            <p:cNvPr id="284" name="Google Shape;284;p10"/>
            <p:cNvSpPr/>
            <p:nvPr/>
          </p:nvSpPr>
          <p:spPr>
            <a:xfrm>
              <a:off x="7543800" y="2366682"/>
              <a:ext cx="1980028" cy="15867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758954" y="2526805"/>
              <a:ext cx="778668" cy="127747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8651631" y="2526805"/>
              <a:ext cx="1463040" cy="1277471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10"/>
          <p:cNvGrpSpPr/>
          <p:nvPr/>
        </p:nvGrpSpPr>
        <p:grpSpPr>
          <a:xfrm>
            <a:off x="6118904" y="4900940"/>
            <a:ext cx="1702192" cy="793376"/>
            <a:chOff x="7543800" y="2366682"/>
            <a:chExt cx="2570871" cy="1586753"/>
          </a:xfrm>
        </p:grpSpPr>
        <p:sp>
          <p:nvSpPr>
            <p:cNvPr id="288" name="Google Shape;288;p10"/>
            <p:cNvSpPr/>
            <p:nvPr/>
          </p:nvSpPr>
          <p:spPr>
            <a:xfrm>
              <a:off x="7543800" y="2366682"/>
              <a:ext cx="1980028" cy="15867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7758954" y="2526805"/>
              <a:ext cx="778668" cy="127747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8651631" y="2526805"/>
              <a:ext cx="1463040" cy="1277471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0"/>
          <p:cNvSpPr/>
          <p:nvPr/>
        </p:nvSpPr>
        <p:spPr>
          <a:xfrm>
            <a:off x="1188700" y="4992171"/>
            <a:ext cx="1235872" cy="638735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3"/>
          </a:solidFill>
          <a:ln cap="rnd" cmpd="sng" w="19050">
            <a:solidFill>
              <a:srgbClr val="A78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head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7952812" y="4890800"/>
            <a:ext cx="1321190" cy="865371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Linked List 的基本操作</a:t>
            </a:r>
            <a:endParaRPr/>
          </a:p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插入節點：在某個Node後面插入新的Node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刪除節點：移除某個Node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304" name="Google Shape;304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</p:txBody>
      </p:sp>
      <p:grpSp>
        <p:nvGrpSpPr>
          <p:cNvPr id="305" name="Google Shape;305;p12"/>
          <p:cNvGrpSpPr/>
          <p:nvPr/>
        </p:nvGrpSpPr>
        <p:grpSpPr>
          <a:xfrm>
            <a:off x="7440178" y="2869809"/>
            <a:ext cx="1702192" cy="1146810"/>
            <a:chOff x="7440178" y="2869809"/>
            <a:chExt cx="1702192" cy="1146810"/>
          </a:xfrm>
        </p:grpSpPr>
        <p:sp>
          <p:nvSpPr>
            <p:cNvPr id="306" name="Google Shape;306;p12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2"/>
          <p:cNvGrpSpPr/>
          <p:nvPr/>
        </p:nvGrpSpPr>
        <p:grpSpPr>
          <a:xfrm>
            <a:off x="5880441" y="4257172"/>
            <a:ext cx="3393561" cy="1146810"/>
            <a:chOff x="5880441" y="4257172"/>
            <a:chExt cx="3393561" cy="1146810"/>
          </a:xfrm>
        </p:grpSpPr>
        <p:sp>
          <p:nvSpPr>
            <p:cNvPr id="310" name="Google Shape;310;p12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6613944" y="4690667"/>
              <a:ext cx="2660058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16756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12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314" name="Google Shape;314;p12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322" name="Google Shape;322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B指向A指到的節點</a:t>
            </a:r>
            <a:endParaRPr/>
          </a:p>
        </p:txBody>
      </p:sp>
      <p:grpSp>
        <p:nvGrpSpPr>
          <p:cNvPr id="323" name="Google Shape;323;p13"/>
          <p:cNvGrpSpPr/>
          <p:nvPr/>
        </p:nvGrpSpPr>
        <p:grpSpPr>
          <a:xfrm>
            <a:off x="7440178" y="2869809"/>
            <a:ext cx="1702192" cy="1146810"/>
            <a:chOff x="7440178" y="2869809"/>
            <a:chExt cx="1702192" cy="1146810"/>
          </a:xfrm>
        </p:grpSpPr>
        <p:sp>
          <p:nvSpPr>
            <p:cNvPr id="324" name="Google Shape;324;p13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3"/>
          <p:cNvGrpSpPr/>
          <p:nvPr/>
        </p:nvGrpSpPr>
        <p:grpSpPr>
          <a:xfrm>
            <a:off x="5880441" y="4257172"/>
            <a:ext cx="3393561" cy="1146810"/>
            <a:chOff x="5880441" y="4257172"/>
            <a:chExt cx="3393561" cy="1146810"/>
          </a:xfrm>
        </p:grpSpPr>
        <p:sp>
          <p:nvSpPr>
            <p:cNvPr id="328" name="Google Shape;328;p13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6613944" y="4690667"/>
              <a:ext cx="2660058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16756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3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332" name="Google Shape;332;p13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5" name="Google Shape;335;p13"/>
          <p:cNvCxnSpPr>
            <a:stCxn id="326" idx="3"/>
            <a:endCxn id="332" idx="1"/>
          </p:cNvCxnSpPr>
          <p:nvPr/>
        </p:nvCxnSpPr>
        <p:spPr>
          <a:xfrm>
            <a:off x="9142370" y="3622671"/>
            <a:ext cx="251400" cy="12078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341" name="Google Shape;34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B指向A指到的節點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A指向B</a:t>
            </a:r>
            <a:endParaRPr/>
          </a:p>
        </p:txBody>
      </p:sp>
      <p:grpSp>
        <p:nvGrpSpPr>
          <p:cNvPr id="342" name="Google Shape;342;p14"/>
          <p:cNvGrpSpPr/>
          <p:nvPr/>
        </p:nvGrpSpPr>
        <p:grpSpPr>
          <a:xfrm>
            <a:off x="7440178" y="2869809"/>
            <a:ext cx="1702192" cy="1146810"/>
            <a:chOff x="7440178" y="2869809"/>
            <a:chExt cx="1702192" cy="1146810"/>
          </a:xfrm>
        </p:grpSpPr>
        <p:sp>
          <p:nvSpPr>
            <p:cNvPr id="343" name="Google Shape;343;p14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14"/>
          <p:cNvGrpSpPr/>
          <p:nvPr/>
        </p:nvGrpSpPr>
        <p:grpSpPr>
          <a:xfrm>
            <a:off x="5880441" y="4257172"/>
            <a:ext cx="1559737" cy="1146810"/>
            <a:chOff x="5880441" y="4257172"/>
            <a:chExt cx="1559737" cy="1146810"/>
          </a:xfrm>
        </p:grpSpPr>
        <p:sp>
          <p:nvSpPr>
            <p:cNvPr id="347" name="Google Shape;347;p14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6613944" y="4690667"/>
              <a:ext cx="826234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40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14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351" name="Google Shape;351;p14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4" name="Google Shape;354;p14"/>
          <p:cNvCxnSpPr>
            <a:stCxn id="345" idx="3"/>
            <a:endCxn id="351" idx="1"/>
          </p:cNvCxnSpPr>
          <p:nvPr/>
        </p:nvCxnSpPr>
        <p:spPr>
          <a:xfrm>
            <a:off x="9142370" y="3622671"/>
            <a:ext cx="251400" cy="12078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14"/>
          <p:cNvCxnSpPr>
            <a:stCxn id="349" idx="3"/>
            <a:endCxn id="343" idx="1"/>
          </p:cNvCxnSpPr>
          <p:nvPr/>
        </p:nvCxnSpPr>
        <p:spPr>
          <a:xfrm rot="10800000">
            <a:off x="7440178" y="3443135"/>
            <a:ext cx="0" cy="1566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361" name="Google Shape;36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B指向A指到的節點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A指向B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完成~~</a:t>
            </a:r>
            <a:endParaRPr/>
          </a:p>
        </p:txBody>
      </p:sp>
      <p:grpSp>
        <p:nvGrpSpPr>
          <p:cNvPr id="362" name="Google Shape;362;p15"/>
          <p:cNvGrpSpPr/>
          <p:nvPr/>
        </p:nvGrpSpPr>
        <p:grpSpPr>
          <a:xfrm>
            <a:off x="7582633" y="4257172"/>
            <a:ext cx="1702192" cy="1146810"/>
            <a:chOff x="7440178" y="2869809"/>
            <a:chExt cx="1702192" cy="1146810"/>
          </a:xfrm>
        </p:grpSpPr>
        <p:sp>
          <p:nvSpPr>
            <p:cNvPr id="363" name="Google Shape;363;p15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15"/>
          <p:cNvGrpSpPr/>
          <p:nvPr/>
        </p:nvGrpSpPr>
        <p:grpSpPr>
          <a:xfrm>
            <a:off x="5880441" y="4257172"/>
            <a:ext cx="1559737" cy="1146810"/>
            <a:chOff x="5880441" y="4257172"/>
            <a:chExt cx="1559737" cy="1146810"/>
          </a:xfrm>
        </p:grpSpPr>
        <p:sp>
          <p:nvSpPr>
            <p:cNvPr id="367" name="Google Shape;367;p15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6613944" y="4690667"/>
              <a:ext cx="826234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40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15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371" name="Google Shape;371;p15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刪除節點</a:t>
            </a:r>
            <a:endParaRPr/>
          </a:p>
        </p:txBody>
      </p:sp>
      <p:sp>
        <p:nvSpPr>
          <p:cNvPr id="379" name="Google Shape;379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刪除B節點</a:t>
            </a:r>
            <a:endParaRPr/>
          </a:p>
        </p:txBody>
      </p:sp>
      <p:grpSp>
        <p:nvGrpSpPr>
          <p:cNvPr id="380" name="Google Shape;380;p16"/>
          <p:cNvGrpSpPr/>
          <p:nvPr/>
        </p:nvGrpSpPr>
        <p:grpSpPr>
          <a:xfrm>
            <a:off x="7582633" y="4257172"/>
            <a:ext cx="1702192" cy="1146810"/>
            <a:chOff x="7440178" y="2869809"/>
            <a:chExt cx="1702192" cy="1146810"/>
          </a:xfrm>
        </p:grpSpPr>
        <p:sp>
          <p:nvSpPr>
            <p:cNvPr id="381" name="Google Shape;381;p16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5880441" y="4257172"/>
            <a:ext cx="1559737" cy="1146810"/>
            <a:chOff x="5880441" y="4257172"/>
            <a:chExt cx="1559737" cy="1146810"/>
          </a:xfrm>
        </p:grpSpPr>
        <p:sp>
          <p:nvSpPr>
            <p:cNvPr id="385" name="Google Shape;385;p16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6613944" y="4690667"/>
              <a:ext cx="826234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40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6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389" name="Google Shape;389;p16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刪除節點</a:t>
            </a:r>
            <a:endParaRPr/>
          </a:p>
        </p:txBody>
      </p:sp>
      <p:sp>
        <p:nvSpPr>
          <p:cNvPr id="397" name="Google Shape;397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A指到B指到的節點</a:t>
            </a:r>
            <a:endParaRPr/>
          </a:p>
        </p:txBody>
      </p:sp>
      <p:grpSp>
        <p:nvGrpSpPr>
          <p:cNvPr id="398" name="Google Shape;398;p17"/>
          <p:cNvGrpSpPr/>
          <p:nvPr/>
        </p:nvGrpSpPr>
        <p:grpSpPr>
          <a:xfrm>
            <a:off x="7582633" y="4257172"/>
            <a:ext cx="1702192" cy="1146810"/>
            <a:chOff x="7440178" y="2869809"/>
            <a:chExt cx="1702192" cy="1146810"/>
          </a:xfrm>
        </p:grpSpPr>
        <p:sp>
          <p:nvSpPr>
            <p:cNvPr id="399" name="Google Shape;399;p17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7"/>
          <p:cNvGrpSpPr/>
          <p:nvPr/>
        </p:nvGrpSpPr>
        <p:grpSpPr>
          <a:xfrm>
            <a:off x="5880441" y="4257172"/>
            <a:ext cx="1559737" cy="1146810"/>
            <a:chOff x="5880441" y="4257172"/>
            <a:chExt cx="1559737" cy="1146810"/>
          </a:xfrm>
        </p:grpSpPr>
        <p:sp>
          <p:nvSpPr>
            <p:cNvPr id="403" name="Google Shape;403;p17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613944" y="4690667"/>
              <a:ext cx="826234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40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17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407" name="Google Shape;407;p17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0" name="Google Shape;410;p17"/>
          <p:cNvCxnSpPr>
            <a:stCxn id="405" idx="3"/>
            <a:endCxn id="407" idx="1"/>
          </p:cNvCxnSpPr>
          <p:nvPr/>
        </p:nvCxnSpPr>
        <p:spPr>
          <a:xfrm flipH="1" rot="10800000">
            <a:off x="7440178" y="4830635"/>
            <a:ext cx="1953600" cy="179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刪除節點</a:t>
            </a:r>
            <a:endParaRPr/>
          </a:p>
        </p:txBody>
      </p:sp>
      <p:sp>
        <p:nvSpPr>
          <p:cNvPr id="416" name="Google Shape;416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A指到B指到的節點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消滅B</a:t>
            </a:r>
            <a:endParaRPr/>
          </a:p>
        </p:txBody>
      </p:sp>
      <p:grpSp>
        <p:nvGrpSpPr>
          <p:cNvPr id="417" name="Google Shape;417;p18"/>
          <p:cNvGrpSpPr/>
          <p:nvPr/>
        </p:nvGrpSpPr>
        <p:grpSpPr>
          <a:xfrm>
            <a:off x="5880441" y="4257172"/>
            <a:ext cx="1559737" cy="1146810"/>
            <a:chOff x="5880441" y="4257172"/>
            <a:chExt cx="1559737" cy="1146810"/>
          </a:xfrm>
        </p:grpSpPr>
        <p:sp>
          <p:nvSpPr>
            <p:cNvPr id="418" name="Google Shape;418;p18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613944" y="4690667"/>
              <a:ext cx="826234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40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422" name="Google Shape;422;p18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5" name="Google Shape;425;p18"/>
          <p:cNvCxnSpPr>
            <a:stCxn id="420" idx="3"/>
            <a:endCxn id="422" idx="1"/>
          </p:cNvCxnSpPr>
          <p:nvPr/>
        </p:nvCxnSpPr>
        <p:spPr>
          <a:xfrm flipH="1" rot="10800000">
            <a:off x="7440178" y="4830635"/>
            <a:ext cx="1953600" cy="179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刪除節點</a:t>
            </a:r>
            <a:endParaRPr/>
          </a:p>
        </p:txBody>
      </p:sp>
      <p:sp>
        <p:nvSpPr>
          <p:cNvPr id="431" name="Google Shape;431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A指到B指到的節點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消滅B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完成~~</a:t>
            </a:r>
            <a:endParaRPr/>
          </a:p>
        </p:txBody>
      </p:sp>
      <p:grpSp>
        <p:nvGrpSpPr>
          <p:cNvPr id="432" name="Google Shape;432;p19"/>
          <p:cNvGrpSpPr/>
          <p:nvPr/>
        </p:nvGrpSpPr>
        <p:grpSpPr>
          <a:xfrm>
            <a:off x="7714265" y="4257172"/>
            <a:ext cx="1559737" cy="1146810"/>
            <a:chOff x="5880441" y="4257172"/>
            <a:chExt cx="1559737" cy="1146810"/>
          </a:xfrm>
        </p:grpSpPr>
        <p:sp>
          <p:nvSpPr>
            <p:cNvPr id="433" name="Google Shape;433;p19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6613944" y="4690667"/>
              <a:ext cx="826234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40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19"/>
          <p:cNvGrpSpPr/>
          <p:nvPr/>
        </p:nvGrpSpPr>
        <p:grpSpPr>
          <a:xfrm>
            <a:off x="9393725" y="4257172"/>
            <a:ext cx="1702192" cy="1146810"/>
            <a:chOff x="7440178" y="2869809"/>
            <a:chExt cx="1702192" cy="1146810"/>
          </a:xfrm>
        </p:grpSpPr>
        <p:sp>
          <p:nvSpPr>
            <p:cNvPr id="437" name="Google Shape;437;p19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生活情境題…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206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有N台火車，每節車廂有個字的編號，總共有M節車廂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每次把第a台火車條插到第b台火車的後面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火車頭不可能接到b的後面，所以就留在原地吧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最後詢問每台火車長怎樣</a:t>
            </a:r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1264024" y="4571997"/>
            <a:ext cx="3872753" cy="699250"/>
            <a:chOff x="1264024" y="4571997"/>
            <a:chExt cx="3872753" cy="699250"/>
          </a:xfrm>
        </p:grpSpPr>
        <p:sp>
          <p:nvSpPr>
            <p:cNvPr id="152" name="Google Shape;152;p2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2"/>
            </a:solidFill>
            <a:ln cap="rnd" cmpd="sng" w="19050">
              <a:solidFill>
                <a:srgbClr val="3D7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5" name="Google Shape;155;p2"/>
            <p:cNvCxnSpPr>
              <a:stCxn id="152" idx="1"/>
              <a:endCxn id="153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"/>
            <p:cNvCxnSpPr>
              <a:stCxn id="153" idx="3"/>
              <a:endCxn id="154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7" name="Google Shape;157;p2"/>
          <p:cNvGrpSpPr/>
          <p:nvPr/>
        </p:nvGrpSpPr>
        <p:grpSpPr>
          <a:xfrm>
            <a:off x="1264024" y="5552355"/>
            <a:ext cx="3872753" cy="699250"/>
            <a:chOff x="1264024" y="4571997"/>
            <a:chExt cx="3872753" cy="699250"/>
          </a:xfrm>
        </p:grpSpPr>
        <p:sp>
          <p:nvSpPr>
            <p:cNvPr id="158" name="Google Shape;158;p2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61" name="Google Shape;161;p2"/>
            <p:cNvCxnSpPr>
              <a:stCxn id="158" idx="1"/>
              <a:endCxn id="159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"/>
            <p:cNvCxnSpPr>
              <a:stCxn id="159" idx="3"/>
              <a:endCxn id="160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2"/>
          <p:cNvGrpSpPr/>
          <p:nvPr/>
        </p:nvGrpSpPr>
        <p:grpSpPr>
          <a:xfrm>
            <a:off x="5732930" y="4571997"/>
            <a:ext cx="3872753" cy="699250"/>
            <a:chOff x="1264024" y="4571997"/>
            <a:chExt cx="3872753" cy="699250"/>
          </a:xfrm>
        </p:grpSpPr>
        <p:sp>
          <p:nvSpPr>
            <p:cNvPr id="164" name="Google Shape;164;p2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6"/>
            </a:solidFill>
            <a:ln cap="rnd" cmpd="sng" w="19050">
              <a:solidFill>
                <a:srgbClr val="696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火車3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9050">
              <a:solidFill>
                <a:srgbClr val="A84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9050">
              <a:solidFill>
                <a:srgbClr val="A84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67" name="Google Shape;167;p2"/>
            <p:cNvCxnSpPr>
              <a:stCxn id="164" idx="1"/>
              <a:endCxn id="165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"/>
            <p:cNvCxnSpPr>
              <a:stCxn id="165" idx="3"/>
              <a:endCxn id="166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Singly Linked List / Double Linked List</a:t>
            </a:r>
            <a:endParaRPr/>
          </a:p>
        </p:txBody>
      </p:sp>
      <p:sp>
        <p:nvSpPr>
          <p:cNvPr id="445" name="Google Shape;445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Singly Linked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指向下一個Node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Double Linked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指向下一個和前一個Node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支援一樣的操作</a:t>
            </a:r>
            <a:endParaRPr/>
          </a:p>
        </p:txBody>
      </p:sp>
      <p:grpSp>
        <p:nvGrpSpPr>
          <p:cNvPr id="446" name="Google Shape;446;p20"/>
          <p:cNvGrpSpPr/>
          <p:nvPr/>
        </p:nvGrpSpPr>
        <p:grpSpPr>
          <a:xfrm>
            <a:off x="5677697" y="2232584"/>
            <a:ext cx="1702192" cy="793376"/>
            <a:chOff x="7543800" y="2366682"/>
            <a:chExt cx="2570871" cy="1586753"/>
          </a:xfrm>
        </p:grpSpPr>
        <p:sp>
          <p:nvSpPr>
            <p:cNvPr id="447" name="Google Shape;447;p20"/>
            <p:cNvSpPr/>
            <p:nvPr/>
          </p:nvSpPr>
          <p:spPr>
            <a:xfrm>
              <a:off x="7543800" y="2366682"/>
              <a:ext cx="1980028" cy="15867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7758954" y="2526805"/>
              <a:ext cx="778668" cy="127747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8651631" y="2526805"/>
              <a:ext cx="1463040" cy="1277471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20"/>
          <p:cNvGrpSpPr/>
          <p:nvPr/>
        </p:nvGrpSpPr>
        <p:grpSpPr>
          <a:xfrm>
            <a:off x="7511605" y="2170729"/>
            <a:ext cx="1702192" cy="793376"/>
            <a:chOff x="7543800" y="2366682"/>
            <a:chExt cx="2570871" cy="1586753"/>
          </a:xfrm>
        </p:grpSpPr>
        <p:sp>
          <p:nvSpPr>
            <p:cNvPr id="451" name="Google Shape;451;p20"/>
            <p:cNvSpPr/>
            <p:nvPr/>
          </p:nvSpPr>
          <p:spPr>
            <a:xfrm>
              <a:off x="7543800" y="2366682"/>
              <a:ext cx="1980028" cy="15867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7758954" y="2526805"/>
              <a:ext cx="778668" cy="127747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651631" y="2526805"/>
              <a:ext cx="1463040" cy="1277471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20"/>
          <p:cNvSpPr/>
          <p:nvPr/>
        </p:nvSpPr>
        <p:spPr>
          <a:xfrm>
            <a:off x="4302849" y="2323815"/>
            <a:ext cx="1235872" cy="638735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3"/>
          </a:solidFill>
          <a:ln cap="rnd" cmpd="sng" w="19050">
            <a:solidFill>
              <a:srgbClr val="A78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head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9345513" y="2160589"/>
            <a:ext cx="1321190" cy="865371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4357732" y="5149796"/>
            <a:ext cx="1235872" cy="638735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3"/>
          </a:solidFill>
          <a:ln cap="rnd" cmpd="sng" w="19050">
            <a:solidFill>
              <a:srgbClr val="A78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head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10247362" y="5036477"/>
            <a:ext cx="1321190" cy="865371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58" name="Google Shape;458;p20"/>
          <p:cNvGrpSpPr/>
          <p:nvPr/>
        </p:nvGrpSpPr>
        <p:grpSpPr>
          <a:xfrm>
            <a:off x="5293689" y="5076779"/>
            <a:ext cx="2578857" cy="1433966"/>
            <a:chOff x="5275050" y="4403188"/>
            <a:chExt cx="2578857" cy="1433966"/>
          </a:xfrm>
        </p:grpSpPr>
        <p:sp>
          <p:nvSpPr>
            <p:cNvPr id="459" name="Google Shape;459;p20"/>
            <p:cNvSpPr/>
            <p:nvPr/>
          </p:nvSpPr>
          <p:spPr>
            <a:xfrm>
              <a:off x="5677697" y="4403188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6296252" y="4496274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6885218" y="4481436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>
              <a:off x="5275050" y="5094872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7551806" y="5044537"/>
            <a:ext cx="2578857" cy="1433966"/>
            <a:chOff x="5275050" y="4403188"/>
            <a:chExt cx="2578857" cy="1433966"/>
          </a:xfrm>
        </p:grpSpPr>
        <p:sp>
          <p:nvSpPr>
            <p:cNvPr id="464" name="Google Shape;464;p20"/>
            <p:cNvSpPr/>
            <p:nvPr/>
          </p:nvSpPr>
          <p:spPr>
            <a:xfrm>
              <a:off x="5677697" y="4403188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296252" y="4496274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6885218" y="4481436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7" name="Google Shape;467;p20"/>
            <p:cNvSpPr/>
            <p:nvPr/>
          </p:nvSpPr>
          <p:spPr>
            <a:xfrm flipH="1">
              <a:off x="5275050" y="5094872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68" name="Google Shape;468;p20"/>
          <p:cNvSpPr/>
          <p:nvPr/>
        </p:nvSpPr>
        <p:spPr>
          <a:xfrm>
            <a:off x="3972499" y="5874837"/>
            <a:ext cx="1321190" cy="865371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Double Linked List</a:t>
            </a:r>
            <a:endParaRPr/>
          </a:p>
        </p:txBody>
      </p:sp>
      <p:sp>
        <p:nvSpPr>
          <p:cNvPr id="474" name="Google Shape;474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Double Linked List 的節點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資料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next：指向後一個節點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prev：是向前一個節點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一個Double Linked List長這樣</a:t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892629" y="5097076"/>
            <a:ext cx="1235872" cy="638735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3"/>
          </a:solidFill>
          <a:ln cap="rnd" cmpd="sng" w="19050">
            <a:solidFill>
              <a:srgbClr val="A78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head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96176" y="4995739"/>
            <a:ext cx="1321190" cy="865371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7" name="Google Shape;477;p21"/>
          <p:cNvGrpSpPr/>
          <p:nvPr/>
        </p:nvGrpSpPr>
        <p:grpSpPr>
          <a:xfrm>
            <a:off x="3881325" y="5044127"/>
            <a:ext cx="2578857" cy="1433966"/>
            <a:chOff x="5275050" y="4403188"/>
            <a:chExt cx="2578857" cy="1433966"/>
          </a:xfrm>
        </p:grpSpPr>
        <p:sp>
          <p:nvSpPr>
            <p:cNvPr id="478" name="Google Shape;478;p21"/>
            <p:cNvSpPr/>
            <p:nvPr/>
          </p:nvSpPr>
          <p:spPr>
            <a:xfrm>
              <a:off x="5677697" y="4403188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6296252" y="4496274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6885218" y="4481436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 flipH="1">
              <a:off x="5275050" y="5094872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82" name="Google Shape;482;p21"/>
          <p:cNvGrpSpPr/>
          <p:nvPr/>
        </p:nvGrpSpPr>
        <p:grpSpPr>
          <a:xfrm>
            <a:off x="6137427" y="4995739"/>
            <a:ext cx="2578857" cy="1433966"/>
            <a:chOff x="5275050" y="4403188"/>
            <a:chExt cx="2578857" cy="1433966"/>
          </a:xfrm>
        </p:grpSpPr>
        <p:sp>
          <p:nvSpPr>
            <p:cNvPr id="483" name="Google Shape;483;p21"/>
            <p:cNvSpPr/>
            <p:nvPr/>
          </p:nvSpPr>
          <p:spPr>
            <a:xfrm>
              <a:off x="5677697" y="4403188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6296252" y="4496274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6885218" y="4481436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 flipH="1">
              <a:off x="5275050" y="5094872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87" name="Google Shape;487;p21"/>
          <p:cNvSpPr/>
          <p:nvPr/>
        </p:nvSpPr>
        <p:spPr>
          <a:xfrm>
            <a:off x="2545545" y="5826837"/>
            <a:ext cx="1321190" cy="865371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8" name="Google Shape;488;p21"/>
          <p:cNvGrpSpPr/>
          <p:nvPr/>
        </p:nvGrpSpPr>
        <p:grpSpPr>
          <a:xfrm>
            <a:off x="5728896" y="2071194"/>
            <a:ext cx="3715007" cy="2170731"/>
            <a:chOff x="5275050" y="4403188"/>
            <a:chExt cx="2578857" cy="1433966"/>
          </a:xfrm>
        </p:grpSpPr>
        <p:sp>
          <p:nvSpPr>
            <p:cNvPr id="489" name="Google Shape;489;p21"/>
            <p:cNvSpPr/>
            <p:nvPr/>
          </p:nvSpPr>
          <p:spPr>
            <a:xfrm>
              <a:off x="5677697" y="4403188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296252" y="4496274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6885218" y="4481436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 flipH="1">
              <a:off x="5275050" y="5094872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498" name="Google Shape;498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</p:txBody>
      </p:sp>
      <p:grpSp>
        <p:nvGrpSpPr>
          <p:cNvPr id="499" name="Google Shape;499;p22"/>
          <p:cNvGrpSpPr/>
          <p:nvPr/>
        </p:nvGrpSpPr>
        <p:grpSpPr>
          <a:xfrm>
            <a:off x="3218552" y="4607396"/>
            <a:ext cx="4451025" cy="1433966"/>
            <a:chOff x="5293689" y="5076779"/>
            <a:chExt cx="4451025" cy="1433966"/>
          </a:xfrm>
        </p:grpSpPr>
        <p:sp>
          <p:nvSpPr>
            <p:cNvPr id="500" name="Google Shape;500;p22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903857" y="5155027"/>
              <a:ext cx="2840857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13588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4" name="Google Shape;504;p22"/>
          <p:cNvGrpSpPr/>
          <p:nvPr/>
        </p:nvGrpSpPr>
        <p:grpSpPr>
          <a:xfrm>
            <a:off x="5347615" y="3001334"/>
            <a:ext cx="2578857" cy="1433966"/>
            <a:chOff x="5293689" y="5076779"/>
            <a:chExt cx="2578857" cy="1433966"/>
          </a:xfrm>
        </p:grpSpPr>
        <p:sp>
          <p:nvSpPr>
            <p:cNvPr id="505" name="Google Shape;505;p22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9" name="Google Shape;509;p22"/>
          <p:cNvGrpSpPr/>
          <p:nvPr/>
        </p:nvGrpSpPr>
        <p:grpSpPr>
          <a:xfrm>
            <a:off x="5276244" y="4700482"/>
            <a:ext cx="4595800" cy="1433966"/>
            <a:chOff x="3276746" y="5076779"/>
            <a:chExt cx="4595800" cy="1433966"/>
          </a:xfrm>
        </p:grpSpPr>
        <p:sp>
          <p:nvSpPr>
            <p:cNvPr id="510" name="Google Shape;510;p22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 flipH="1">
              <a:off x="3276746" y="5768463"/>
              <a:ext cx="2985632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15101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519" name="Google Shape;519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把B接好</a:t>
            </a:r>
            <a:endParaRPr/>
          </a:p>
        </p:txBody>
      </p:sp>
      <p:grpSp>
        <p:nvGrpSpPr>
          <p:cNvPr id="520" name="Google Shape;520;p23"/>
          <p:cNvGrpSpPr/>
          <p:nvPr/>
        </p:nvGrpSpPr>
        <p:grpSpPr>
          <a:xfrm>
            <a:off x="3218552" y="4607396"/>
            <a:ext cx="4451025" cy="1433966"/>
            <a:chOff x="5293689" y="5076779"/>
            <a:chExt cx="4451025" cy="1433966"/>
          </a:xfrm>
        </p:grpSpPr>
        <p:sp>
          <p:nvSpPr>
            <p:cNvPr id="521" name="Google Shape;521;p23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6903857" y="5155027"/>
              <a:ext cx="2840857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13588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5347615" y="3001334"/>
            <a:ext cx="2578857" cy="1433966"/>
            <a:chOff x="5293689" y="5076779"/>
            <a:chExt cx="2578857" cy="1433966"/>
          </a:xfrm>
        </p:grpSpPr>
        <p:sp>
          <p:nvSpPr>
            <p:cNvPr id="526" name="Google Shape;526;p23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30" name="Google Shape;530;p23"/>
          <p:cNvGrpSpPr/>
          <p:nvPr/>
        </p:nvGrpSpPr>
        <p:grpSpPr>
          <a:xfrm>
            <a:off x="5276244" y="4700482"/>
            <a:ext cx="4595800" cy="1433966"/>
            <a:chOff x="3276746" y="5076779"/>
            <a:chExt cx="4595800" cy="1433966"/>
          </a:xfrm>
        </p:grpSpPr>
        <p:sp>
          <p:nvSpPr>
            <p:cNvPr id="531" name="Google Shape;531;p23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flipH="1">
              <a:off x="3276746" y="5768463"/>
              <a:ext cx="2985632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15101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535" name="Google Shape;535;p23"/>
          <p:cNvCxnSpPr>
            <a:stCxn id="529" idx="3"/>
          </p:cNvCxnSpPr>
          <p:nvPr/>
        </p:nvCxnSpPr>
        <p:spPr>
          <a:xfrm flipH="1">
            <a:off x="5120515" y="4012386"/>
            <a:ext cx="227100" cy="17553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6" name="Google Shape;536;p23"/>
          <p:cNvCxnSpPr>
            <a:stCxn id="528" idx="3"/>
          </p:cNvCxnSpPr>
          <p:nvPr/>
        </p:nvCxnSpPr>
        <p:spPr>
          <a:xfrm flipH="1">
            <a:off x="7695772" y="3398950"/>
            <a:ext cx="230700" cy="16233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4"/>
          <p:cNvGrpSpPr/>
          <p:nvPr/>
        </p:nvGrpSpPr>
        <p:grpSpPr>
          <a:xfrm>
            <a:off x="5261514" y="4709479"/>
            <a:ext cx="2578857" cy="1433966"/>
            <a:chOff x="5293689" y="5076779"/>
            <a:chExt cx="2578857" cy="1433966"/>
          </a:xfrm>
        </p:grpSpPr>
        <p:sp>
          <p:nvSpPr>
            <p:cNvPr id="542" name="Google Shape;542;p2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46" name="Google Shape;546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547" name="Google Shape;547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把B接好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</p:txBody>
      </p:sp>
      <p:grpSp>
        <p:nvGrpSpPr>
          <p:cNvPr id="548" name="Google Shape;548;p24"/>
          <p:cNvGrpSpPr/>
          <p:nvPr/>
        </p:nvGrpSpPr>
        <p:grpSpPr>
          <a:xfrm>
            <a:off x="3218552" y="4705872"/>
            <a:ext cx="4451025" cy="1433966"/>
            <a:chOff x="5293689" y="5076779"/>
            <a:chExt cx="4451025" cy="1433966"/>
          </a:xfrm>
        </p:grpSpPr>
        <p:sp>
          <p:nvSpPr>
            <p:cNvPr id="549" name="Google Shape;549;p2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903857" y="5155027"/>
              <a:ext cx="2840857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13588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53" name="Google Shape;553;p24"/>
          <p:cNvGrpSpPr/>
          <p:nvPr/>
        </p:nvGrpSpPr>
        <p:grpSpPr>
          <a:xfrm>
            <a:off x="5276244" y="4700482"/>
            <a:ext cx="4595800" cy="1433966"/>
            <a:chOff x="3276746" y="5076779"/>
            <a:chExt cx="4595800" cy="1433966"/>
          </a:xfrm>
        </p:grpSpPr>
        <p:sp>
          <p:nvSpPr>
            <p:cNvPr id="554" name="Google Shape;554;p2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 flipH="1">
              <a:off x="3276746" y="5768463"/>
              <a:ext cx="2985632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15101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558" name="Google Shape;558;p24"/>
          <p:cNvCxnSpPr>
            <a:stCxn id="551" idx="0"/>
          </p:cNvCxnSpPr>
          <p:nvPr/>
        </p:nvCxnSpPr>
        <p:spPr>
          <a:xfrm flipH="1" rot="-5400000">
            <a:off x="5478778" y="4327070"/>
            <a:ext cx="14700" cy="928800"/>
          </a:xfrm>
          <a:prstGeom prst="curvedConnector4">
            <a:avLst>
              <a:gd fmla="val -5478749" name="adj1"/>
              <a:gd fmla="val 100009" name="adj2"/>
            </a:avLst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9" name="Google Shape;559;p24"/>
          <p:cNvCxnSpPr/>
          <p:nvPr/>
        </p:nvCxnSpPr>
        <p:spPr>
          <a:xfrm rot="10800000">
            <a:off x="7105632" y="5851058"/>
            <a:ext cx="928800" cy="14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插入節點</a:t>
            </a:r>
            <a:endParaRPr/>
          </a:p>
        </p:txBody>
      </p:sp>
      <p:sp>
        <p:nvSpPr>
          <p:cNvPr id="565" name="Google Shape;565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在A節點後面插入B節點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把B接好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完成~~</a:t>
            </a:r>
            <a:endParaRPr/>
          </a:p>
        </p:txBody>
      </p:sp>
      <p:grpSp>
        <p:nvGrpSpPr>
          <p:cNvPr id="566" name="Google Shape;566;p25"/>
          <p:cNvGrpSpPr/>
          <p:nvPr/>
        </p:nvGrpSpPr>
        <p:grpSpPr>
          <a:xfrm>
            <a:off x="3218552" y="4705872"/>
            <a:ext cx="2445609" cy="1433966"/>
            <a:chOff x="5293689" y="5076779"/>
            <a:chExt cx="2445609" cy="1433966"/>
          </a:xfrm>
        </p:grpSpPr>
        <p:sp>
          <p:nvSpPr>
            <p:cNvPr id="567" name="Google Shape;567;p25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6903857" y="5155027"/>
              <a:ext cx="835441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47824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71" name="Google Shape;571;p25"/>
          <p:cNvGrpSpPr/>
          <p:nvPr/>
        </p:nvGrpSpPr>
        <p:grpSpPr>
          <a:xfrm>
            <a:off x="7437724" y="4700482"/>
            <a:ext cx="2434320" cy="1433966"/>
            <a:chOff x="5438226" y="5076779"/>
            <a:chExt cx="2434320" cy="1433966"/>
          </a:xfrm>
        </p:grpSpPr>
        <p:sp>
          <p:nvSpPr>
            <p:cNvPr id="572" name="Google Shape;572;p25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 flipH="1">
              <a:off x="5438226" y="5768463"/>
              <a:ext cx="824152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52378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76" name="Google Shape;576;p25"/>
          <p:cNvGrpSpPr/>
          <p:nvPr/>
        </p:nvGrpSpPr>
        <p:grpSpPr>
          <a:xfrm>
            <a:off x="5261514" y="4709479"/>
            <a:ext cx="2578857" cy="1433966"/>
            <a:chOff x="5293689" y="5076779"/>
            <a:chExt cx="2578857" cy="1433966"/>
          </a:xfrm>
        </p:grpSpPr>
        <p:sp>
          <p:nvSpPr>
            <p:cNvPr id="577" name="Google Shape;577;p25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刪除節點</a:t>
            </a:r>
            <a:endParaRPr/>
          </a:p>
        </p:txBody>
      </p:sp>
      <p:sp>
        <p:nvSpPr>
          <p:cNvPr id="586" name="Google Shape;586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</p:txBody>
      </p:sp>
      <p:grpSp>
        <p:nvGrpSpPr>
          <p:cNvPr id="587" name="Google Shape;587;p26"/>
          <p:cNvGrpSpPr/>
          <p:nvPr/>
        </p:nvGrpSpPr>
        <p:grpSpPr>
          <a:xfrm>
            <a:off x="3218552" y="4705872"/>
            <a:ext cx="2445609" cy="1433966"/>
            <a:chOff x="5293689" y="5076779"/>
            <a:chExt cx="2445609" cy="1433966"/>
          </a:xfrm>
        </p:grpSpPr>
        <p:sp>
          <p:nvSpPr>
            <p:cNvPr id="588" name="Google Shape;588;p26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6903857" y="5155027"/>
              <a:ext cx="835441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47824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2" name="Google Shape;592;p26"/>
          <p:cNvGrpSpPr/>
          <p:nvPr/>
        </p:nvGrpSpPr>
        <p:grpSpPr>
          <a:xfrm>
            <a:off x="7437724" y="4700482"/>
            <a:ext cx="2434320" cy="1433966"/>
            <a:chOff x="5438226" y="5076779"/>
            <a:chExt cx="2434320" cy="1433966"/>
          </a:xfrm>
        </p:grpSpPr>
        <p:sp>
          <p:nvSpPr>
            <p:cNvPr id="593" name="Google Shape;593;p26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 flipH="1">
              <a:off x="5438226" y="5768463"/>
              <a:ext cx="824152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52378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7" name="Google Shape;597;p26"/>
          <p:cNvGrpSpPr/>
          <p:nvPr/>
        </p:nvGrpSpPr>
        <p:grpSpPr>
          <a:xfrm>
            <a:off x="5261514" y="4709479"/>
            <a:ext cx="2578857" cy="1433966"/>
            <a:chOff x="5293689" y="5076779"/>
            <a:chExt cx="2578857" cy="1433966"/>
          </a:xfrm>
        </p:grpSpPr>
        <p:sp>
          <p:nvSpPr>
            <p:cNvPr id="598" name="Google Shape;598;p26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602" name="Google Shape;602;p26"/>
          <p:cNvCxnSpPr/>
          <p:nvPr/>
        </p:nvCxnSpPr>
        <p:spPr>
          <a:xfrm flipH="1" rot="10800000">
            <a:off x="5229334" y="5078438"/>
            <a:ext cx="2859589" cy="4323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3" name="Google Shape;603;p26"/>
          <p:cNvCxnSpPr/>
          <p:nvPr/>
        </p:nvCxnSpPr>
        <p:spPr>
          <a:xfrm rot="10800000">
            <a:off x="5183631" y="5709203"/>
            <a:ext cx="2765532" cy="4220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刪除節點</a:t>
            </a:r>
            <a:endParaRPr/>
          </a:p>
        </p:txBody>
      </p:sp>
      <p:sp>
        <p:nvSpPr>
          <p:cNvPr id="609" name="Google Shape;609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幹掉B</a:t>
            </a:r>
            <a:endParaRPr/>
          </a:p>
        </p:txBody>
      </p:sp>
      <p:grpSp>
        <p:nvGrpSpPr>
          <p:cNvPr id="610" name="Google Shape;610;p27"/>
          <p:cNvGrpSpPr/>
          <p:nvPr/>
        </p:nvGrpSpPr>
        <p:grpSpPr>
          <a:xfrm>
            <a:off x="3218552" y="4705872"/>
            <a:ext cx="4451025" cy="1433966"/>
            <a:chOff x="5293689" y="5076779"/>
            <a:chExt cx="4451025" cy="1433966"/>
          </a:xfrm>
        </p:grpSpPr>
        <p:sp>
          <p:nvSpPr>
            <p:cNvPr id="611" name="Google Shape;611;p27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903857" y="5155027"/>
              <a:ext cx="2840857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13588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5276244" y="4700482"/>
            <a:ext cx="4595800" cy="1433966"/>
            <a:chOff x="3276746" y="5076779"/>
            <a:chExt cx="4595800" cy="1433966"/>
          </a:xfrm>
        </p:grpSpPr>
        <p:sp>
          <p:nvSpPr>
            <p:cNvPr id="616" name="Google Shape;616;p27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 flipH="1">
              <a:off x="3276746" y="5768463"/>
              <a:ext cx="2985632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15101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8"/>
          <p:cNvGrpSpPr/>
          <p:nvPr/>
        </p:nvGrpSpPr>
        <p:grpSpPr>
          <a:xfrm>
            <a:off x="7301144" y="4700482"/>
            <a:ext cx="2570900" cy="1433966"/>
            <a:chOff x="5301646" y="5076779"/>
            <a:chExt cx="2570900" cy="1433966"/>
          </a:xfrm>
        </p:grpSpPr>
        <p:sp>
          <p:nvSpPr>
            <p:cNvPr id="625" name="Google Shape;625;p28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flipH="1">
              <a:off x="5301646" y="5768463"/>
              <a:ext cx="960731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31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629" name="Google Shape;629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刪除節點</a:t>
            </a:r>
            <a:endParaRPr/>
          </a:p>
        </p:txBody>
      </p:sp>
      <p:sp>
        <p:nvSpPr>
          <p:cNvPr id="630" name="Google Shape;630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刪除B節點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幹掉B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完成~~</a:t>
            </a:r>
            <a:endParaRPr/>
          </a:p>
        </p:txBody>
      </p:sp>
      <p:grpSp>
        <p:nvGrpSpPr>
          <p:cNvPr id="631" name="Google Shape;631;p28"/>
          <p:cNvGrpSpPr/>
          <p:nvPr/>
        </p:nvGrpSpPr>
        <p:grpSpPr>
          <a:xfrm>
            <a:off x="5145826" y="4766066"/>
            <a:ext cx="2550008" cy="1433966"/>
            <a:chOff x="5293689" y="5076779"/>
            <a:chExt cx="2550008" cy="1433966"/>
          </a:xfrm>
        </p:grpSpPr>
        <p:sp>
          <p:nvSpPr>
            <p:cNvPr id="632" name="Google Shape;632;p28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6903858" y="5155027"/>
              <a:ext cx="939839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43818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來看看時間複雜度</a:t>
            </a:r>
            <a:endParaRPr/>
          </a:p>
        </p:txBody>
      </p:sp>
      <p:sp>
        <p:nvSpPr>
          <p:cNvPr id="641" name="Google Shape;641;p2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Single Linked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插入一個Node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B指向A指到的節點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A指向B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刪除一個Node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A指到B指到的節點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消滅B</a:t>
            </a:r>
            <a:endParaRPr/>
          </a:p>
          <a:p>
            <a:pPr indent="-2260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  <p:sp>
        <p:nvSpPr>
          <p:cNvPr id="642" name="Google Shape;642;p2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Double Linked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插入一個Node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把B接好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刪除一個Node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幹掉B</a:t>
            </a:r>
            <a:endParaRPr/>
          </a:p>
          <a:p>
            <a:pPr indent="-2260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把第3台火車條插到第2台火車的後面</a:t>
            </a:r>
            <a:endParaRPr/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正常做法：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1. 先把火車3的火車頭和車廂斷開</a:t>
            </a:r>
            <a:endParaRPr/>
          </a:p>
        </p:txBody>
      </p:sp>
      <p:grpSp>
        <p:nvGrpSpPr>
          <p:cNvPr id="175" name="Google Shape;175;p3"/>
          <p:cNvGrpSpPr/>
          <p:nvPr/>
        </p:nvGrpSpPr>
        <p:grpSpPr>
          <a:xfrm>
            <a:off x="1264024" y="4571997"/>
            <a:ext cx="3872753" cy="699250"/>
            <a:chOff x="1264024" y="4571997"/>
            <a:chExt cx="3872753" cy="699250"/>
          </a:xfrm>
        </p:grpSpPr>
        <p:sp>
          <p:nvSpPr>
            <p:cNvPr id="176" name="Google Shape;176;p3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2"/>
            </a:solidFill>
            <a:ln cap="rnd" cmpd="sng" w="19050">
              <a:solidFill>
                <a:srgbClr val="3D7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9" name="Google Shape;179;p3"/>
            <p:cNvCxnSpPr>
              <a:stCxn id="176" idx="1"/>
              <a:endCxn id="177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3"/>
            <p:cNvCxnSpPr>
              <a:stCxn id="177" idx="3"/>
              <a:endCxn id="178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1" name="Google Shape;181;p3"/>
          <p:cNvGrpSpPr/>
          <p:nvPr/>
        </p:nvGrpSpPr>
        <p:grpSpPr>
          <a:xfrm>
            <a:off x="1264024" y="5552355"/>
            <a:ext cx="3872753" cy="699250"/>
            <a:chOff x="1264024" y="4571997"/>
            <a:chExt cx="3872753" cy="699250"/>
          </a:xfrm>
        </p:grpSpPr>
        <p:sp>
          <p:nvSpPr>
            <p:cNvPr id="182" name="Google Shape;182;p3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5" name="Google Shape;185;p3"/>
            <p:cNvCxnSpPr>
              <a:stCxn id="182" idx="1"/>
              <a:endCxn id="183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3"/>
            <p:cNvCxnSpPr>
              <a:stCxn id="183" idx="3"/>
              <a:endCxn id="184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7" name="Google Shape;187;p3"/>
          <p:cNvGrpSpPr/>
          <p:nvPr/>
        </p:nvGrpSpPr>
        <p:grpSpPr>
          <a:xfrm>
            <a:off x="5732930" y="4571997"/>
            <a:ext cx="3872753" cy="699250"/>
            <a:chOff x="1264024" y="4571997"/>
            <a:chExt cx="3872753" cy="699250"/>
          </a:xfrm>
        </p:grpSpPr>
        <p:sp>
          <p:nvSpPr>
            <p:cNvPr id="188" name="Google Shape;188;p3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6"/>
            </a:solidFill>
            <a:ln cap="rnd" cmpd="sng" w="19050">
              <a:solidFill>
                <a:srgbClr val="696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火車3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9050">
              <a:solidFill>
                <a:srgbClr val="A84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9050">
              <a:solidFill>
                <a:srgbClr val="A84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91" name="Google Shape;191;p3"/>
            <p:cNvCxnSpPr>
              <a:stCxn id="188" idx="1"/>
              <a:endCxn id="189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3"/>
            <p:cNvCxnSpPr>
              <a:stCxn id="189" idx="3"/>
              <a:endCxn id="190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3" name="Google Shape;193;p3"/>
          <p:cNvSpPr/>
          <p:nvPr/>
        </p:nvSpPr>
        <p:spPr>
          <a:xfrm>
            <a:off x="6864717" y="3641696"/>
            <a:ext cx="596153" cy="2504786"/>
          </a:xfrm>
          <a:prstGeom prst="lightningBol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來看看時間複雜度</a:t>
            </a:r>
            <a:endParaRPr/>
          </a:p>
        </p:txBody>
      </p:sp>
      <p:sp>
        <p:nvSpPr>
          <p:cNvPr id="648" name="Google Shape;648;p3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Single Linked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插入一個Node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B指向A指到的節點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A指向B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刪除一個Node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A指到B指到的節點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消滅B</a:t>
            </a:r>
            <a:endParaRPr/>
          </a:p>
          <a:p>
            <a:pPr indent="-2260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Double Linked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插入一個Node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把B接好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zh-TW"/>
              <a:t>刪除一個Node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把A、C接好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/>
              <a:t>幹掉B</a:t>
            </a:r>
            <a:endParaRPr/>
          </a:p>
          <a:p>
            <a:pPr indent="-2260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 txBox="1"/>
          <p:nvPr/>
        </p:nvSpPr>
        <p:spPr>
          <a:xfrm>
            <a:off x="838072" y="5687418"/>
            <a:ext cx="82751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TW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都是O(1)阿</a:t>
            </a:r>
            <a:endParaRPr b="1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怎麼實做？</a:t>
            </a:r>
            <a:endParaRPr/>
          </a:p>
        </p:txBody>
      </p:sp>
      <p:sp>
        <p:nvSpPr>
          <p:cNvPr id="656" name="Google Shape;656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一個 Node 裡面不只存一個資料？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建立一個struct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Linked List 的長度不固定？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動態記憶體配置：new / delete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*new 1 - Notepad++" id="657" name="Google Shape;657;p31"/>
          <p:cNvPicPr preferRelativeResize="0"/>
          <p:nvPr/>
        </p:nvPicPr>
        <p:blipFill rotWithShape="1">
          <a:blip r:embed="rId3">
            <a:alphaModFix/>
          </a:blip>
          <a:srcRect b="40642" l="1616" r="68038" t="13888"/>
          <a:stretch/>
        </p:blipFill>
        <p:spPr>
          <a:xfrm>
            <a:off x="5978769" y="1674055"/>
            <a:ext cx="6074562" cy="496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Single Linked List - insert</a:t>
            </a:r>
            <a:endParaRPr/>
          </a:p>
        </p:txBody>
      </p:sp>
      <p:sp>
        <p:nvSpPr>
          <p:cNvPr id="663" name="Google Shape;663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建立一個值為data的節點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插到pre節點的後面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注意順序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建立新節點nd，賦值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接好nd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接好pre</a:t>
            </a:r>
            <a:endParaRPr/>
          </a:p>
        </p:txBody>
      </p:sp>
      <p:grpSp>
        <p:nvGrpSpPr>
          <p:cNvPr id="664" name="Google Shape;664;p32"/>
          <p:cNvGrpSpPr/>
          <p:nvPr/>
        </p:nvGrpSpPr>
        <p:grpSpPr>
          <a:xfrm>
            <a:off x="7369841" y="992792"/>
            <a:ext cx="1702192" cy="1146810"/>
            <a:chOff x="7440178" y="2869809"/>
            <a:chExt cx="1702192" cy="1146810"/>
          </a:xfrm>
        </p:grpSpPr>
        <p:sp>
          <p:nvSpPr>
            <p:cNvPr id="665" name="Google Shape;665;p32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nd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32"/>
          <p:cNvGrpSpPr/>
          <p:nvPr/>
        </p:nvGrpSpPr>
        <p:grpSpPr>
          <a:xfrm>
            <a:off x="5810104" y="2380155"/>
            <a:ext cx="3393561" cy="1146810"/>
            <a:chOff x="5880441" y="4257172"/>
            <a:chExt cx="3393561" cy="1146810"/>
          </a:xfrm>
        </p:grpSpPr>
        <p:sp>
          <p:nvSpPr>
            <p:cNvPr id="669" name="Google Shape;669;p32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613944" y="4690667"/>
              <a:ext cx="2660058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16756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32"/>
          <p:cNvGrpSpPr/>
          <p:nvPr/>
        </p:nvGrpSpPr>
        <p:grpSpPr>
          <a:xfrm>
            <a:off x="9323388" y="2380155"/>
            <a:ext cx="1702192" cy="1146810"/>
            <a:chOff x="7440178" y="2869809"/>
            <a:chExt cx="1702192" cy="1146810"/>
          </a:xfrm>
        </p:grpSpPr>
        <p:sp>
          <p:nvSpPr>
            <p:cNvPr id="673" name="Google Shape;673;p32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pre-&gt;nxt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畫面剪輯" id="676" name="Google Shape;6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223" y="3746531"/>
            <a:ext cx="5420357" cy="262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Single Linked List - delete</a:t>
            </a:r>
            <a:endParaRPr/>
          </a:p>
        </p:txBody>
      </p:sp>
      <p:sp>
        <p:nvSpPr>
          <p:cNvPr id="682" name="Google Shape;682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幹掉pre的下一個節點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注意順序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bye指向要刪的節點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接好pre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zh-TW"/>
              <a:t>刪掉bye</a:t>
            </a:r>
            <a:endParaRPr/>
          </a:p>
        </p:txBody>
      </p:sp>
      <p:pic>
        <p:nvPicPr>
          <p:cNvPr descr="畫面剪輯" id="683" name="Google Shape;6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830" y="3784211"/>
            <a:ext cx="5670283" cy="2747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4" name="Google Shape;684;p33"/>
          <p:cNvGrpSpPr/>
          <p:nvPr/>
        </p:nvGrpSpPr>
        <p:grpSpPr>
          <a:xfrm>
            <a:off x="7385685" y="2146768"/>
            <a:ext cx="1702192" cy="1146810"/>
            <a:chOff x="7440178" y="2869809"/>
            <a:chExt cx="1702192" cy="1146810"/>
          </a:xfrm>
        </p:grpSpPr>
        <p:sp>
          <p:nvSpPr>
            <p:cNvPr id="685" name="Google Shape;685;p33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bye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33"/>
          <p:cNvGrpSpPr/>
          <p:nvPr/>
        </p:nvGrpSpPr>
        <p:grpSpPr>
          <a:xfrm>
            <a:off x="5683493" y="2146768"/>
            <a:ext cx="1559737" cy="1146810"/>
            <a:chOff x="5880441" y="4257172"/>
            <a:chExt cx="1559737" cy="1146810"/>
          </a:xfrm>
        </p:grpSpPr>
        <p:sp>
          <p:nvSpPr>
            <p:cNvPr id="689" name="Google Shape;689;p33"/>
            <p:cNvSpPr/>
            <p:nvPr/>
          </p:nvSpPr>
          <p:spPr>
            <a:xfrm>
              <a:off x="5880441" y="4257172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022896" y="4690667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613944" y="4690667"/>
              <a:ext cx="826234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740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33"/>
          <p:cNvGrpSpPr/>
          <p:nvPr/>
        </p:nvGrpSpPr>
        <p:grpSpPr>
          <a:xfrm>
            <a:off x="9196777" y="2146768"/>
            <a:ext cx="1702192" cy="1146810"/>
            <a:chOff x="7440178" y="2869809"/>
            <a:chExt cx="1702192" cy="1146810"/>
          </a:xfrm>
        </p:grpSpPr>
        <p:sp>
          <p:nvSpPr>
            <p:cNvPr id="693" name="Google Shape;693;p33"/>
            <p:cNvSpPr/>
            <p:nvPr/>
          </p:nvSpPr>
          <p:spPr>
            <a:xfrm>
              <a:off x="7440178" y="2869809"/>
              <a:ext cx="1310991" cy="114681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bye-&gt;nxt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7582633" y="3303304"/>
              <a:ext cx="515562" cy="6387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8173681" y="3303304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Double Linked List </a:t>
            </a:r>
            <a:endParaRPr/>
          </a:p>
        </p:txBody>
      </p:sp>
      <p:sp>
        <p:nvSpPr>
          <p:cNvPr id="701" name="Google Shape;701;p34"/>
          <p:cNvSpPr txBox="1"/>
          <p:nvPr>
            <p:ph idx="1" type="body"/>
          </p:nvPr>
        </p:nvSpPr>
        <p:spPr>
          <a:xfrm>
            <a:off x="687547" y="116182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畫面剪輯" id="702" name="Google Shape;7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578" y="2142596"/>
            <a:ext cx="5696745" cy="4429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" name="Google Shape;703;p34"/>
          <p:cNvGrpSpPr/>
          <p:nvPr/>
        </p:nvGrpSpPr>
        <p:grpSpPr>
          <a:xfrm>
            <a:off x="6738008" y="3502811"/>
            <a:ext cx="2535994" cy="991060"/>
            <a:chOff x="5293689" y="5076779"/>
            <a:chExt cx="2877563" cy="1433966"/>
          </a:xfrm>
        </p:grpSpPr>
        <p:sp>
          <p:nvSpPr>
            <p:cNvPr id="704" name="Google Shape;704;p3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903859" y="5155027"/>
              <a:ext cx="1267393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2987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07" name="Google Shape;707;p34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08" name="Google Shape;708;p34"/>
          <p:cNvGrpSpPr/>
          <p:nvPr/>
        </p:nvGrpSpPr>
        <p:grpSpPr>
          <a:xfrm>
            <a:off x="7865175" y="2363966"/>
            <a:ext cx="2272745" cy="991060"/>
            <a:chOff x="5293689" y="5076779"/>
            <a:chExt cx="2578857" cy="1433966"/>
          </a:xfrm>
        </p:grpSpPr>
        <p:sp>
          <p:nvSpPr>
            <p:cNvPr id="709" name="Google Shape;709;p3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nd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13" name="Google Shape;713;p34"/>
          <p:cNvGrpSpPr/>
          <p:nvPr/>
        </p:nvGrpSpPr>
        <p:grpSpPr>
          <a:xfrm>
            <a:off x="8671443" y="3455486"/>
            <a:ext cx="2598893" cy="991060"/>
            <a:chOff x="4923613" y="5076779"/>
            <a:chExt cx="2948933" cy="1433966"/>
          </a:xfrm>
        </p:grpSpPr>
        <p:sp>
          <p:nvSpPr>
            <p:cNvPr id="714" name="Google Shape;714;p3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nex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7" name="Google Shape;717;p34"/>
            <p:cNvSpPr/>
            <p:nvPr/>
          </p:nvSpPr>
          <p:spPr>
            <a:xfrm flipH="1">
              <a:off x="4923613" y="5768463"/>
              <a:ext cx="1338765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3332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18" name="Google Shape;718;p34"/>
          <p:cNvGrpSpPr/>
          <p:nvPr/>
        </p:nvGrpSpPr>
        <p:grpSpPr>
          <a:xfrm>
            <a:off x="5950506" y="5645407"/>
            <a:ext cx="2141851" cy="991060"/>
            <a:chOff x="5293689" y="5076779"/>
            <a:chExt cx="2464367" cy="1433966"/>
          </a:xfrm>
        </p:grpSpPr>
        <p:sp>
          <p:nvSpPr>
            <p:cNvPr id="719" name="Google Shape;719;p3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6903860" y="5155027"/>
              <a:ext cx="854196" cy="638735"/>
            </a:xfrm>
            <a:prstGeom prst="rightArrowCallout">
              <a:avLst>
                <a:gd fmla="val 20595" name="adj1"/>
                <a:gd fmla="val 22797" name="adj2"/>
                <a:gd fmla="val 25000" name="adj3"/>
                <a:gd fmla="val 41087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23" name="Google Shape;723;p34"/>
          <p:cNvGrpSpPr/>
          <p:nvPr/>
        </p:nvGrpSpPr>
        <p:grpSpPr>
          <a:xfrm>
            <a:off x="7805501" y="5645407"/>
            <a:ext cx="2025396" cy="991060"/>
            <a:chOff x="5293689" y="5076779"/>
            <a:chExt cx="2330376" cy="1433966"/>
          </a:xfrm>
        </p:grpSpPr>
        <p:sp>
          <p:nvSpPr>
            <p:cNvPr id="724" name="Google Shape;724;p3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bye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903857" y="5155027"/>
              <a:ext cx="720208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 flipH="1">
              <a:off x="5293689" y="5768463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28" name="Google Shape;728;p34"/>
          <p:cNvGrpSpPr/>
          <p:nvPr/>
        </p:nvGrpSpPr>
        <p:grpSpPr>
          <a:xfrm>
            <a:off x="9224540" y="5573537"/>
            <a:ext cx="2563001" cy="991060"/>
            <a:chOff x="4923613" y="5076779"/>
            <a:chExt cx="2948933" cy="1433966"/>
          </a:xfrm>
        </p:grpSpPr>
        <p:sp>
          <p:nvSpPr>
            <p:cNvPr id="729" name="Google Shape;729;p34"/>
            <p:cNvSpPr/>
            <p:nvPr/>
          </p:nvSpPr>
          <p:spPr>
            <a:xfrm>
              <a:off x="5696336" y="5076779"/>
              <a:ext cx="1702192" cy="14339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nex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314891" y="5169865"/>
              <a:ext cx="515562" cy="123733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903857" y="5155027"/>
              <a:ext cx="968689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後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 flipH="1">
              <a:off x="4923613" y="5768463"/>
              <a:ext cx="1338765" cy="638735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33323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前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想一想</a:t>
            </a:r>
            <a:endParaRPr/>
          </a:p>
        </p:txBody>
      </p:sp>
      <p:sp>
        <p:nvSpPr>
          <p:cNvPr id="738" name="Google Shape;738;p36"/>
          <p:cNvSpPr txBox="1"/>
          <p:nvPr>
            <p:ph idx="1" type="body"/>
          </p:nvPr>
        </p:nvSpPr>
        <p:spPr>
          <a:xfrm>
            <a:off x="677334" y="2160589"/>
            <a:ext cx="8596668" cy="4282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給你一個陣列 { 9, 4, 8, 7, 7, 1, 2, 2 }，把他建成Link List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在某節點pre後面插入一個link list？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給你一個List，問說裡面有沒有值為x的節點？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如果他排序了，可以二分搜嗎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3a66baf70f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Dummy Nodes</a:t>
            </a:r>
            <a:endParaRPr/>
          </a:p>
        </p:txBody>
      </p:sp>
      <p:sp>
        <p:nvSpPr>
          <p:cNvPr id="744" name="Google Shape;744;g13a66baf70f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/>
              <a:t>without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/>
              <a:t>with dummy nodes</a:t>
            </a:r>
            <a:endParaRPr/>
          </a:p>
        </p:txBody>
      </p:sp>
      <p:grpSp>
        <p:nvGrpSpPr>
          <p:cNvPr id="745" name="Google Shape;745;g13a66baf70f_0_0"/>
          <p:cNvGrpSpPr/>
          <p:nvPr/>
        </p:nvGrpSpPr>
        <p:grpSpPr>
          <a:xfrm>
            <a:off x="252663" y="4848575"/>
            <a:ext cx="10267225" cy="1307800"/>
            <a:chOff x="264675" y="4660375"/>
            <a:chExt cx="10267225" cy="1307800"/>
          </a:xfrm>
        </p:grpSpPr>
        <p:sp>
          <p:nvSpPr>
            <p:cNvPr id="746" name="Google Shape;746;g13a66baf70f_0_0"/>
            <p:cNvSpPr/>
            <p:nvPr/>
          </p:nvSpPr>
          <p:spPr>
            <a:xfrm>
              <a:off x="1528175" y="4955475"/>
              <a:ext cx="717600" cy="7176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13a66baf70f_0_0"/>
            <p:cNvSpPr/>
            <p:nvPr/>
          </p:nvSpPr>
          <p:spPr>
            <a:xfrm>
              <a:off x="8526800" y="4955475"/>
              <a:ext cx="717600" cy="7176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13a66baf70f_0_0"/>
            <p:cNvSpPr/>
            <p:nvPr/>
          </p:nvSpPr>
          <p:spPr>
            <a:xfrm>
              <a:off x="2694613" y="4955475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13a66baf70f_0_0"/>
            <p:cNvSpPr/>
            <p:nvPr/>
          </p:nvSpPr>
          <p:spPr>
            <a:xfrm>
              <a:off x="3861050" y="4955475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13a66baf70f_0_0"/>
            <p:cNvSpPr/>
            <p:nvPr/>
          </p:nvSpPr>
          <p:spPr>
            <a:xfrm>
              <a:off x="5027488" y="4955475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13a66baf70f_0_0"/>
            <p:cNvSpPr/>
            <p:nvPr/>
          </p:nvSpPr>
          <p:spPr>
            <a:xfrm>
              <a:off x="6193925" y="4955475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13a66baf70f_0_0"/>
            <p:cNvSpPr/>
            <p:nvPr/>
          </p:nvSpPr>
          <p:spPr>
            <a:xfrm>
              <a:off x="7360363" y="4955475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3" name="Google Shape;753;g13a66baf70f_0_0"/>
            <p:cNvCxnSpPr>
              <a:stCxn id="746" idx="7"/>
              <a:endCxn id="748" idx="1"/>
            </p:cNvCxnSpPr>
            <p:nvPr/>
          </p:nvCxnSpPr>
          <p:spPr>
            <a:xfrm flipH="1" rot="-5400000">
              <a:off x="2469935" y="4731315"/>
              <a:ext cx="600" cy="659100"/>
            </a:xfrm>
            <a:prstGeom prst="curvedConnector3">
              <a:avLst>
                <a:gd fmla="val -8856918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4" name="Google Shape;754;g13a66baf70f_0_0"/>
            <p:cNvCxnSpPr>
              <a:stCxn id="748" idx="7"/>
              <a:endCxn id="749" idx="1"/>
            </p:cNvCxnSpPr>
            <p:nvPr/>
          </p:nvCxnSpPr>
          <p:spPr>
            <a:xfrm flipH="1" rot="-5400000">
              <a:off x="3636373" y="4731315"/>
              <a:ext cx="600" cy="659100"/>
            </a:xfrm>
            <a:prstGeom prst="curvedConnector3">
              <a:avLst>
                <a:gd fmla="val -8856918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5" name="Google Shape;755;g13a66baf70f_0_0"/>
            <p:cNvCxnSpPr>
              <a:stCxn id="749" idx="7"/>
              <a:endCxn id="750" idx="1"/>
            </p:cNvCxnSpPr>
            <p:nvPr/>
          </p:nvCxnSpPr>
          <p:spPr>
            <a:xfrm flipH="1" rot="-5400000">
              <a:off x="4802810" y="4731315"/>
              <a:ext cx="600" cy="659100"/>
            </a:xfrm>
            <a:prstGeom prst="curvedConnector3">
              <a:avLst>
                <a:gd fmla="val -8856918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6" name="Google Shape;756;g13a66baf70f_0_0"/>
            <p:cNvCxnSpPr>
              <a:stCxn id="750" idx="7"/>
              <a:endCxn id="751" idx="1"/>
            </p:cNvCxnSpPr>
            <p:nvPr/>
          </p:nvCxnSpPr>
          <p:spPr>
            <a:xfrm flipH="1" rot="-5400000">
              <a:off x="5969248" y="4731315"/>
              <a:ext cx="600" cy="659100"/>
            </a:xfrm>
            <a:prstGeom prst="curvedConnector3">
              <a:avLst>
                <a:gd fmla="val -8856918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7" name="Google Shape;757;g13a66baf70f_0_0"/>
            <p:cNvCxnSpPr>
              <a:stCxn id="751" idx="7"/>
              <a:endCxn id="752" idx="1"/>
            </p:cNvCxnSpPr>
            <p:nvPr/>
          </p:nvCxnSpPr>
          <p:spPr>
            <a:xfrm flipH="1" rot="-5400000">
              <a:off x="7135685" y="4731315"/>
              <a:ext cx="600" cy="659100"/>
            </a:xfrm>
            <a:prstGeom prst="curvedConnector3">
              <a:avLst>
                <a:gd fmla="val -8856918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8" name="Google Shape;758;g13a66baf70f_0_0"/>
            <p:cNvCxnSpPr>
              <a:stCxn id="752" idx="7"/>
              <a:endCxn id="747" idx="1"/>
            </p:cNvCxnSpPr>
            <p:nvPr/>
          </p:nvCxnSpPr>
          <p:spPr>
            <a:xfrm flipH="1" rot="-5400000">
              <a:off x="8302123" y="4731315"/>
              <a:ext cx="600" cy="659100"/>
            </a:xfrm>
            <a:prstGeom prst="curvedConnector3">
              <a:avLst>
                <a:gd fmla="val -8856918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9" name="Google Shape;759;g13a66baf70f_0_0"/>
            <p:cNvCxnSpPr>
              <a:stCxn id="747" idx="3"/>
              <a:endCxn id="752" idx="5"/>
            </p:cNvCxnSpPr>
            <p:nvPr/>
          </p:nvCxnSpPr>
          <p:spPr>
            <a:xfrm rot="5400000">
              <a:off x="8302040" y="5238735"/>
              <a:ext cx="600" cy="659100"/>
            </a:xfrm>
            <a:prstGeom prst="curvedConnector3">
              <a:avLst>
                <a:gd fmla="val 258358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0" name="Google Shape;760;g13a66baf70f_0_0"/>
            <p:cNvCxnSpPr>
              <a:stCxn id="752" idx="3"/>
              <a:endCxn id="751" idx="5"/>
            </p:cNvCxnSpPr>
            <p:nvPr/>
          </p:nvCxnSpPr>
          <p:spPr>
            <a:xfrm rot="5400000">
              <a:off x="7135603" y="5238735"/>
              <a:ext cx="600" cy="659100"/>
            </a:xfrm>
            <a:prstGeom prst="curvedConnector3">
              <a:avLst>
                <a:gd fmla="val 258358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1" name="Google Shape;761;g13a66baf70f_0_0"/>
            <p:cNvCxnSpPr>
              <a:stCxn id="751" idx="3"/>
              <a:endCxn id="750" idx="5"/>
            </p:cNvCxnSpPr>
            <p:nvPr/>
          </p:nvCxnSpPr>
          <p:spPr>
            <a:xfrm rot="5400000">
              <a:off x="5969165" y="5238735"/>
              <a:ext cx="600" cy="659100"/>
            </a:xfrm>
            <a:prstGeom prst="curvedConnector3">
              <a:avLst>
                <a:gd fmla="val 258358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2" name="Google Shape;762;g13a66baf70f_0_0"/>
            <p:cNvCxnSpPr>
              <a:stCxn id="750" idx="3"/>
              <a:endCxn id="749" idx="5"/>
            </p:cNvCxnSpPr>
            <p:nvPr/>
          </p:nvCxnSpPr>
          <p:spPr>
            <a:xfrm rot="5400000">
              <a:off x="4802728" y="5238735"/>
              <a:ext cx="600" cy="659100"/>
            </a:xfrm>
            <a:prstGeom prst="curvedConnector3">
              <a:avLst>
                <a:gd fmla="val 258358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3" name="Google Shape;763;g13a66baf70f_0_0"/>
            <p:cNvCxnSpPr>
              <a:stCxn id="749" idx="3"/>
              <a:endCxn id="748" idx="5"/>
            </p:cNvCxnSpPr>
            <p:nvPr/>
          </p:nvCxnSpPr>
          <p:spPr>
            <a:xfrm rot="5400000">
              <a:off x="3636290" y="5238735"/>
              <a:ext cx="600" cy="659100"/>
            </a:xfrm>
            <a:prstGeom prst="curvedConnector3">
              <a:avLst>
                <a:gd fmla="val 258358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4" name="Google Shape;764;g13a66baf70f_0_0"/>
            <p:cNvCxnSpPr>
              <a:stCxn id="748" idx="3"/>
              <a:endCxn id="746" idx="5"/>
            </p:cNvCxnSpPr>
            <p:nvPr/>
          </p:nvCxnSpPr>
          <p:spPr>
            <a:xfrm rot="5400000">
              <a:off x="2469853" y="5238735"/>
              <a:ext cx="600" cy="659100"/>
            </a:xfrm>
            <a:prstGeom prst="curvedConnector3">
              <a:avLst>
                <a:gd fmla="val 258358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5" name="Google Shape;765;g13a66baf70f_0_0"/>
            <p:cNvCxnSpPr>
              <a:stCxn id="747" idx="7"/>
            </p:cNvCxnSpPr>
            <p:nvPr/>
          </p:nvCxnSpPr>
          <p:spPr>
            <a:xfrm rot="-5400000">
              <a:off x="9221960" y="4767015"/>
              <a:ext cx="210900" cy="3762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6" name="Google Shape;766;g13a66baf70f_0_0"/>
            <p:cNvCxnSpPr>
              <a:stCxn id="746" idx="3"/>
            </p:cNvCxnSpPr>
            <p:nvPr/>
          </p:nvCxnSpPr>
          <p:spPr>
            <a:xfrm rot="5400000">
              <a:off x="1351715" y="5497335"/>
              <a:ext cx="210900" cy="3522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67" name="Google Shape;767;g13a66baf70f_0_0"/>
            <p:cNvSpPr txBox="1"/>
            <p:nvPr/>
          </p:nvSpPr>
          <p:spPr>
            <a:xfrm>
              <a:off x="9515500" y="4660375"/>
              <a:ext cx="10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68" name="Google Shape;768;g13a66baf70f_0_0"/>
            <p:cNvSpPr txBox="1"/>
            <p:nvPr/>
          </p:nvSpPr>
          <p:spPr>
            <a:xfrm>
              <a:off x="264675" y="5567975"/>
              <a:ext cx="10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69" name="Google Shape;769;g13a66baf70f_0_0"/>
          <p:cNvGrpSpPr/>
          <p:nvPr/>
        </p:nvGrpSpPr>
        <p:grpSpPr>
          <a:xfrm>
            <a:off x="1288063" y="2542275"/>
            <a:ext cx="8255100" cy="1250538"/>
            <a:chOff x="1288063" y="2542275"/>
            <a:chExt cx="8255100" cy="1250538"/>
          </a:xfrm>
        </p:grpSpPr>
        <p:sp>
          <p:nvSpPr>
            <p:cNvPr id="770" name="Google Shape;770;g13a66baf70f_0_0"/>
            <p:cNvSpPr/>
            <p:nvPr/>
          </p:nvSpPr>
          <p:spPr>
            <a:xfrm>
              <a:off x="2694600" y="2808600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3a66baf70f_0_0"/>
            <p:cNvSpPr/>
            <p:nvPr/>
          </p:nvSpPr>
          <p:spPr>
            <a:xfrm>
              <a:off x="3861038" y="2808600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3a66baf70f_0_0"/>
            <p:cNvSpPr/>
            <p:nvPr/>
          </p:nvSpPr>
          <p:spPr>
            <a:xfrm>
              <a:off x="5027475" y="2808600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13a66baf70f_0_0"/>
            <p:cNvSpPr/>
            <p:nvPr/>
          </p:nvSpPr>
          <p:spPr>
            <a:xfrm>
              <a:off x="6193913" y="2808600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13a66baf70f_0_0"/>
            <p:cNvSpPr/>
            <p:nvPr/>
          </p:nvSpPr>
          <p:spPr>
            <a:xfrm>
              <a:off x="7360350" y="2808600"/>
              <a:ext cx="717600" cy="717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5" name="Google Shape;775;g13a66baf70f_0_0"/>
            <p:cNvCxnSpPr>
              <a:stCxn id="770" idx="7"/>
              <a:endCxn id="771" idx="1"/>
            </p:cNvCxnSpPr>
            <p:nvPr/>
          </p:nvCxnSpPr>
          <p:spPr>
            <a:xfrm flipH="1" rot="-5400000">
              <a:off x="3636360" y="2584440"/>
              <a:ext cx="600" cy="659100"/>
            </a:xfrm>
            <a:prstGeom prst="curvedConnector3">
              <a:avLst>
                <a:gd fmla="val -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6" name="Google Shape;776;g13a66baf70f_0_0"/>
            <p:cNvCxnSpPr>
              <a:stCxn id="771" idx="7"/>
              <a:endCxn id="772" idx="1"/>
            </p:cNvCxnSpPr>
            <p:nvPr/>
          </p:nvCxnSpPr>
          <p:spPr>
            <a:xfrm flipH="1" rot="-5400000">
              <a:off x="4802798" y="2584440"/>
              <a:ext cx="600" cy="659100"/>
            </a:xfrm>
            <a:prstGeom prst="curvedConnector3">
              <a:avLst>
                <a:gd fmla="val -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7" name="Google Shape;777;g13a66baf70f_0_0"/>
            <p:cNvCxnSpPr>
              <a:stCxn id="772" idx="7"/>
              <a:endCxn id="773" idx="1"/>
            </p:cNvCxnSpPr>
            <p:nvPr/>
          </p:nvCxnSpPr>
          <p:spPr>
            <a:xfrm flipH="1" rot="-5400000">
              <a:off x="5969235" y="2584440"/>
              <a:ext cx="600" cy="659100"/>
            </a:xfrm>
            <a:prstGeom prst="curvedConnector3">
              <a:avLst>
                <a:gd fmla="val -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8" name="Google Shape;778;g13a66baf70f_0_0"/>
            <p:cNvCxnSpPr>
              <a:stCxn id="773" idx="7"/>
              <a:endCxn id="774" idx="1"/>
            </p:cNvCxnSpPr>
            <p:nvPr/>
          </p:nvCxnSpPr>
          <p:spPr>
            <a:xfrm flipH="1" rot="-5400000">
              <a:off x="7135673" y="2584440"/>
              <a:ext cx="600" cy="659100"/>
            </a:xfrm>
            <a:prstGeom prst="curvedConnector3">
              <a:avLst>
                <a:gd fmla="val -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9" name="Google Shape;779;g13a66baf70f_0_0"/>
            <p:cNvCxnSpPr>
              <a:stCxn id="774" idx="3"/>
              <a:endCxn id="773" idx="5"/>
            </p:cNvCxnSpPr>
            <p:nvPr/>
          </p:nvCxnSpPr>
          <p:spPr>
            <a:xfrm rot="5400000">
              <a:off x="7135590" y="3091860"/>
              <a:ext cx="600" cy="659100"/>
            </a:xfrm>
            <a:prstGeom prst="curvedConnector3">
              <a:avLst>
                <a:gd fmla="val 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80" name="Google Shape;780;g13a66baf70f_0_0"/>
            <p:cNvCxnSpPr>
              <a:stCxn id="773" idx="3"/>
              <a:endCxn id="772" idx="5"/>
            </p:cNvCxnSpPr>
            <p:nvPr/>
          </p:nvCxnSpPr>
          <p:spPr>
            <a:xfrm rot="5400000">
              <a:off x="5969153" y="3091860"/>
              <a:ext cx="600" cy="659100"/>
            </a:xfrm>
            <a:prstGeom prst="curvedConnector3">
              <a:avLst>
                <a:gd fmla="val 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81" name="Google Shape;781;g13a66baf70f_0_0"/>
            <p:cNvCxnSpPr>
              <a:stCxn id="772" idx="3"/>
              <a:endCxn id="771" idx="5"/>
            </p:cNvCxnSpPr>
            <p:nvPr/>
          </p:nvCxnSpPr>
          <p:spPr>
            <a:xfrm rot="5400000">
              <a:off x="4802715" y="3091860"/>
              <a:ext cx="600" cy="659100"/>
            </a:xfrm>
            <a:prstGeom prst="curvedConnector3">
              <a:avLst>
                <a:gd fmla="val 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82" name="Google Shape;782;g13a66baf70f_0_0"/>
            <p:cNvCxnSpPr>
              <a:stCxn id="771" idx="3"/>
              <a:endCxn id="770" idx="5"/>
            </p:cNvCxnSpPr>
            <p:nvPr/>
          </p:nvCxnSpPr>
          <p:spPr>
            <a:xfrm rot="5400000">
              <a:off x="3636278" y="3091860"/>
              <a:ext cx="600" cy="659100"/>
            </a:xfrm>
            <a:prstGeom prst="curvedConnector3">
              <a:avLst>
                <a:gd fmla="val 5720251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3" name="Google Shape;783;g13a66baf70f_0_0"/>
            <p:cNvSpPr txBox="1"/>
            <p:nvPr/>
          </p:nvSpPr>
          <p:spPr>
            <a:xfrm>
              <a:off x="8526763" y="2542275"/>
              <a:ext cx="10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84" name="Google Shape;784;g13a66baf70f_0_0"/>
            <p:cNvSpPr txBox="1"/>
            <p:nvPr/>
          </p:nvSpPr>
          <p:spPr>
            <a:xfrm>
              <a:off x="1288063" y="3392613"/>
              <a:ext cx="10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785" name="Google Shape;785;g13a66baf70f_0_0"/>
            <p:cNvCxnSpPr>
              <a:stCxn id="770" idx="3"/>
            </p:cNvCxnSpPr>
            <p:nvPr/>
          </p:nvCxnSpPr>
          <p:spPr>
            <a:xfrm rot="5400000">
              <a:off x="2503440" y="3293760"/>
              <a:ext cx="168900" cy="4236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86" name="Google Shape;786;g13a66baf70f_0_0"/>
            <p:cNvCxnSpPr>
              <a:stCxn id="774" idx="7"/>
            </p:cNvCxnSpPr>
            <p:nvPr/>
          </p:nvCxnSpPr>
          <p:spPr>
            <a:xfrm rot="-5400000">
              <a:off x="8118360" y="2550690"/>
              <a:ext cx="217500" cy="508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a66baf70f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Constructors and Destructors</a:t>
            </a:r>
            <a:endParaRPr/>
          </a:p>
        </p:txBody>
      </p:sp>
      <p:sp>
        <p:nvSpPr>
          <p:cNvPr id="792" name="Google Shape;792;g13a66baf70f_0_5"/>
          <p:cNvSpPr txBox="1"/>
          <p:nvPr/>
        </p:nvSpPr>
        <p:spPr>
          <a:xfrm>
            <a:off x="1461375" y="2277000"/>
            <a:ext cx="7028700" cy="387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zh-TW" sz="150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Node *prv, *nxt;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Node(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d) : data(d), prv(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nxt(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zh-TW" sz="15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This is constructor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zh-TW" sz="15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will be called when `Node` is initialized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~Node() {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zh-TW" sz="15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This is distructor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zh-TW" sz="15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will be called when `Node` is destroyed</a:t>
            </a:r>
            <a:endParaRPr b="0" i="0" sz="1500" u="none" cap="none" strike="noStrike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500" u="none" cap="none" strike="noStrike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Node *ptr = 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Node(</a:t>
            </a:r>
            <a:r>
              <a:rPr b="0" i="0" lang="zh-TW" sz="15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87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3a66baf70f_0_10"/>
          <p:cNvSpPr txBox="1"/>
          <p:nvPr>
            <p:ph type="title"/>
          </p:nvPr>
        </p:nvSpPr>
        <p:spPr>
          <a:xfrm>
            <a:off x="550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Encapsulation (封裝)</a:t>
            </a:r>
            <a:endParaRPr/>
          </a:p>
        </p:txBody>
      </p:sp>
      <p:sp>
        <p:nvSpPr>
          <p:cNvPr id="798" name="Google Shape;798;g13a66baf70f_0_10"/>
          <p:cNvSpPr txBox="1"/>
          <p:nvPr/>
        </p:nvSpPr>
        <p:spPr>
          <a:xfrm>
            <a:off x="1461375" y="1930500"/>
            <a:ext cx="7028700" cy="387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zh-TW" sz="150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LinkedList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Node *head, *tail;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LinkedList() : head(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Node(-</a:t>
            </a:r>
            <a:r>
              <a:rPr b="0" i="0" lang="zh-TW" sz="15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)), tail(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Node(-</a:t>
            </a:r>
            <a:r>
              <a:rPr b="0" i="0" lang="zh-TW" sz="15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head-&gt;nxt = tail;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tail-&gt;prv = head;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ins_front(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data);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ins_back(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data);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rm_front();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rm_back();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zh-TW" sz="15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print();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LinkedList mylist;</a:t>
            </a:r>
            <a:endParaRPr b="0" i="0" sz="15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mylist.print();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368bcc2040_74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in class sample codes</a:t>
            </a:r>
            <a:endParaRPr/>
          </a:p>
        </p:txBody>
      </p:sp>
      <p:sp>
        <p:nvSpPr>
          <p:cNvPr id="804" name="Google Shape;804;g1368bcc2040_74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/>
              <a:t>doubly linked list without dummy nodes: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http://codepad.org/k0O29XyO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/>
              <a:t>doubly linked list with dummy nodes: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http://codepad.org/4dOldgAa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/>
              <a:t>std::list 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http://codepad.org/wD081pB9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把第3台火車條插到第2台火車的後面</a:t>
            </a:r>
            <a:endParaRPr/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2. 把車廂接到火車2的後方</a:t>
            </a:r>
            <a:endParaRPr/>
          </a:p>
        </p:txBody>
      </p:sp>
      <p:grpSp>
        <p:nvGrpSpPr>
          <p:cNvPr id="200" name="Google Shape;200;p4"/>
          <p:cNvGrpSpPr/>
          <p:nvPr/>
        </p:nvGrpSpPr>
        <p:grpSpPr>
          <a:xfrm>
            <a:off x="1264024" y="4571997"/>
            <a:ext cx="3872753" cy="699250"/>
            <a:chOff x="1264024" y="4571997"/>
            <a:chExt cx="3872753" cy="699250"/>
          </a:xfrm>
        </p:grpSpPr>
        <p:sp>
          <p:nvSpPr>
            <p:cNvPr id="201" name="Google Shape;201;p4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2"/>
            </a:solidFill>
            <a:ln cap="rnd" cmpd="sng" w="19050">
              <a:solidFill>
                <a:srgbClr val="3D7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4" name="Google Shape;204;p4"/>
            <p:cNvCxnSpPr>
              <a:stCxn id="201" idx="1"/>
              <a:endCxn id="202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4"/>
            <p:cNvCxnSpPr>
              <a:stCxn id="202" idx="3"/>
              <a:endCxn id="203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6" name="Google Shape;206;p4"/>
          <p:cNvGrpSpPr/>
          <p:nvPr/>
        </p:nvGrpSpPr>
        <p:grpSpPr>
          <a:xfrm>
            <a:off x="1264024" y="5552355"/>
            <a:ext cx="3872753" cy="699250"/>
            <a:chOff x="1264024" y="4571997"/>
            <a:chExt cx="3872753" cy="699250"/>
          </a:xfrm>
        </p:grpSpPr>
        <p:sp>
          <p:nvSpPr>
            <p:cNvPr id="207" name="Google Shape;207;p4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0" name="Google Shape;210;p4"/>
            <p:cNvCxnSpPr>
              <a:stCxn id="207" idx="1"/>
              <a:endCxn id="208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4"/>
            <p:cNvCxnSpPr>
              <a:stCxn id="208" idx="3"/>
              <a:endCxn id="209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2" name="Google Shape;212;p4"/>
          <p:cNvGrpSpPr/>
          <p:nvPr/>
        </p:nvGrpSpPr>
        <p:grpSpPr>
          <a:xfrm>
            <a:off x="5732930" y="4571997"/>
            <a:ext cx="3872753" cy="699250"/>
            <a:chOff x="1264024" y="4571997"/>
            <a:chExt cx="3872753" cy="699250"/>
          </a:xfrm>
        </p:grpSpPr>
        <p:sp>
          <p:nvSpPr>
            <p:cNvPr id="213" name="Google Shape;213;p4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6"/>
            </a:solidFill>
            <a:ln cap="rnd" cmpd="sng" w="19050">
              <a:solidFill>
                <a:srgbClr val="696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火車3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9050">
              <a:solidFill>
                <a:srgbClr val="A84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9050">
              <a:solidFill>
                <a:srgbClr val="A84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6" name="Google Shape;216;p4"/>
            <p:cNvCxnSpPr>
              <a:stCxn id="214" idx="3"/>
              <a:endCxn id="215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17" name="Google Shape;217;p4"/>
          <p:cNvCxnSpPr>
            <a:stCxn id="209" idx="3"/>
            <a:endCxn id="214" idx="1"/>
          </p:cNvCxnSpPr>
          <p:nvPr/>
        </p:nvCxnSpPr>
        <p:spPr>
          <a:xfrm flipH="1" rot="10800000">
            <a:off x="5136777" y="4921579"/>
            <a:ext cx="2209800" cy="9804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/>
          <p:nvPr/>
        </p:nvSpPr>
        <p:spPr>
          <a:xfrm>
            <a:off x="-150628" y="-63500"/>
            <a:ext cx="12493256" cy="710624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810" name="Google Shape;8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27" y="2020674"/>
            <a:ext cx="12094746" cy="281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4"/>
          <p:cNvSpPr/>
          <p:nvPr/>
        </p:nvSpPr>
        <p:spPr>
          <a:xfrm>
            <a:off x="-150628" y="-205812"/>
            <a:ext cx="12493256" cy="717811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816" name="Google Shape;81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980" y="2394952"/>
            <a:ext cx="4558040" cy="206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21" name="Google Shape;821;p55"/>
          <p:cNvPicPr preferRelativeResize="0"/>
          <p:nvPr/>
        </p:nvPicPr>
        <p:blipFill rotWithShape="1">
          <a:blip r:embed="rId3">
            <a:alphaModFix/>
          </a:blip>
          <a:srcRect b="69583" l="0" r="0" t="0"/>
          <a:stretch/>
        </p:blipFill>
        <p:spPr>
          <a:xfrm>
            <a:off x="962926" y="1328571"/>
            <a:ext cx="10266148" cy="4200858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55"/>
          <p:cNvSpPr/>
          <p:nvPr/>
        </p:nvSpPr>
        <p:spPr>
          <a:xfrm>
            <a:off x="-150628" y="-205812"/>
            <a:ext cx="12493256" cy="363481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5"/>
          <p:cNvSpPr/>
          <p:nvPr/>
        </p:nvSpPr>
        <p:spPr>
          <a:xfrm>
            <a:off x="-150628" y="5309192"/>
            <a:ext cx="12493256" cy="167640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28" name="Google Shape;828;p56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56"/>
          <p:cNvSpPr/>
          <p:nvPr/>
        </p:nvSpPr>
        <p:spPr>
          <a:xfrm>
            <a:off x="-181997" y="-1244538"/>
            <a:ext cx="12493256" cy="1038726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6"/>
          <p:cNvSpPr/>
          <p:nvPr/>
        </p:nvSpPr>
        <p:spPr>
          <a:xfrm>
            <a:off x="-150628" y="438422"/>
            <a:ext cx="12493256" cy="662539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35" name="Google Shape;835;p57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57"/>
          <p:cNvSpPr/>
          <p:nvPr/>
        </p:nvSpPr>
        <p:spPr>
          <a:xfrm>
            <a:off x="-150628" y="-205811"/>
            <a:ext cx="12493256" cy="65499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7"/>
          <p:cNvSpPr/>
          <p:nvPr/>
        </p:nvSpPr>
        <p:spPr>
          <a:xfrm>
            <a:off x="-150628" y="6176210"/>
            <a:ext cx="12493256" cy="8876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42" name="Google Shape;842;p58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58"/>
          <p:cNvSpPr/>
          <p:nvPr/>
        </p:nvSpPr>
        <p:spPr>
          <a:xfrm>
            <a:off x="-150628" y="-205812"/>
            <a:ext cx="12493256" cy="8876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8"/>
          <p:cNvSpPr/>
          <p:nvPr/>
        </p:nvSpPr>
        <p:spPr>
          <a:xfrm>
            <a:off x="-150628" y="887602"/>
            <a:ext cx="12493256" cy="617621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49" name="Google Shape;849;p59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59"/>
          <p:cNvSpPr/>
          <p:nvPr/>
        </p:nvSpPr>
        <p:spPr>
          <a:xfrm>
            <a:off x="-150628" y="-205812"/>
            <a:ext cx="12493256" cy="1088128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9"/>
          <p:cNvSpPr/>
          <p:nvPr/>
        </p:nvSpPr>
        <p:spPr>
          <a:xfrm>
            <a:off x="-150628" y="1524000"/>
            <a:ext cx="12493256" cy="553981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56" name="Google Shape;856;p60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60"/>
          <p:cNvSpPr/>
          <p:nvPr/>
        </p:nvSpPr>
        <p:spPr>
          <a:xfrm>
            <a:off x="-150628" y="-205812"/>
            <a:ext cx="12493256" cy="171377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60"/>
          <p:cNvSpPr/>
          <p:nvPr/>
        </p:nvSpPr>
        <p:spPr>
          <a:xfrm>
            <a:off x="-150628" y="2149642"/>
            <a:ext cx="12493256" cy="491417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63" name="Google Shape;863;p61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1"/>
          <p:cNvSpPr/>
          <p:nvPr/>
        </p:nvSpPr>
        <p:spPr>
          <a:xfrm>
            <a:off x="-150628" y="-205812"/>
            <a:ext cx="12493256" cy="232337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1"/>
          <p:cNvSpPr/>
          <p:nvPr/>
        </p:nvSpPr>
        <p:spPr>
          <a:xfrm>
            <a:off x="-150628" y="2598820"/>
            <a:ext cx="12493256" cy="446499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70" name="Google Shape;870;p62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2"/>
          <p:cNvSpPr/>
          <p:nvPr/>
        </p:nvSpPr>
        <p:spPr>
          <a:xfrm>
            <a:off x="-150628" y="-205813"/>
            <a:ext cx="12493256" cy="278859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2"/>
          <p:cNvSpPr/>
          <p:nvPr/>
        </p:nvSpPr>
        <p:spPr>
          <a:xfrm>
            <a:off x="-150628" y="2983832"/>
            <a:ext cx="12493256" cy="407997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把第3台火車條插到第2台火車的後面</a:t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然後就完成了~~</a:t>
            </a: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>
            <a:off x="1264024" y="4571997"/>
            <a:ext cx="3872753" cy="699250"/>
            <a:chOff x="1264024" y="4571997"/>
            <a:chExt cx="3872753" cy="699250"/>
          </a:xfrm>
        </p:grpSpPr>
        <p:sp>
          <p:nvSpPr>
            <p:cNvPr id="225" name="Google Shape;225;p5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2"/>
            </a:solidFill>
            <a:ln cap="rnd" cmpd="sng" w="19050">
              <a:solidFill>
                <a:srgbClr val="3D7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28" name="Google Shape;228;p5"/>
            <p:cNvCxnSpPr>
              <a:stCxn id="225" idx="1"/>
              <a:endCxn id="226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5"/>
            <p:cNvCxnSpPr>
              <a:stCxn id="226" idx="3"/>
              <a:endCxn id="227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0" name="Google Shape;230;p5"/>
          <p:cNvGrpSpPr/>
          <p:nvPr/>
        </p:nvGrpSpPr>
        <p:grpSpPr>
          <a:xfrm>
            <a:off x="1264024" y="5552355"/>
            <a:ext cx="3872753" cy="699250"/>
            <a:chOff x="1264024" y="4571997"/>
            <a:chExt cx="3872753" cy="699250"/>
          </a:xfrm>
        </p:grpSpPr>
        <p:sp>
          <p:nvSpPr>
            <p:cNvPr id="231" name="Google Shape;231;p5"/>
            <p:cNvSpPr/>
            <p:nvPr/>
          </p:nvSpPr>
          <p:spPr>
            <a:xfrm flipH="1">
              <a:off x="1264024" y="4572000"/>
              <a:ext cx="1264023" cy="699247"/>
            </a:xfrm>
            <a:prstGeom prst="homePlate">
              <a:avLst>
                <a:gd fmla="val 57692" name="adj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火車2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877671" y="4572000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182036" y="4571997"/>
              <a:ext cx="954741" cy="69924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34" name="Google Shape;234;p5"/>
            <p:cNvCxnSpPr>
              <a:stCxn id="231" idx="1"/>
              <a:endCxn id="232" idx="1"/>
            </p:cNvCxnSpPr>
            <p:nvPr/>
          </p:nvCxnSpPr>
          <p:spPr>
            <a:xfrm>
              <a:off x="2528047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5"/>
            <p:cNvCxnSpPr>
              <a:stCxn id="232" idx="3"/>
              <a:endCxn id="233" idx="1"/>
            </p:cNvCxnSpPr>
            <p:nvPr/>
          </p:nvCxnSpPr>
          <p:spPr>
            <a:xfrm>
              <a:off x="3832412" y="4921624"/>
              <a:ext cx="349500" cy="0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5"/>
          <p:cNvSpPr/>
          <p:nvPr/>
        </p:nvSpPr>
        <p:spPr>
          <a:xfrm flipH="1">
            <a:off x="5732930" y="4572000"/>
            <a:ext cx="1264023" cy="699247"/>
          </a:xfrm>
          <a:prstGeom prst="homePlate">
            <a:avLst>
              <a:gd fmla="val 57692" name="adj"/>
            </a:avLst>
          </a:prstGeom>
          <a:solidFill>
            <a:schemeClr val="accent6"/>
          </a:solidFill>
          <a:ln cap="rnd" cmpd="sng" w="19050">
            <a:solidFill>
              <a:srgbClr val="6961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火車3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5486401" y="5552354"/>
            <a:ext cx="954741" cy="69924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19050">
            <a:solidFill>
              <a:srgbClr val="A84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6790766" y="5552353"/>
            <a:ext cx="954741" cy="69924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19050">
            <a:solidFill>
              <a:srgbClr val="A84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9" name="Google Shape;239;p5"/>
          <p:cNvCxnSpPr>
            <a:stCxn id="237" idx="3"/>
            <a:endCxn id="238" idx="1"/>
          </p:cNvCxnSpPr>
          <p:nvPr/>
        </p:nvCxnSpPr>
        <p:spPr>
          <a:xfrm>
            <a:off x="6441142" y="5901978"/>
            <a:ext cx="3495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5"/>
          <p:cNvCxnSpPr>
            <a:stCxn id="233" idx="3"/>
            <a:endCxn id="237" idx="1"/>
          </p:cNvCxnSpPr>
          <p:nvPr/>
        </p:nvCxnSpPr>
        <p:spPr>
          <a:xfrm>
            <a:off x="5136777" y="5901979"/>
            <a:ext cx="3495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77" name="Google Shape;877;p63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3"/>
          <p:cNvSpPr/>
          <p:nvPr/>
        </p:nvSpPr>
        <p:spPr>
          <a:xfrm>
            <a:off x="-150628" y="-205813"/>
            <a:ext cx="12493256" cy="107208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3"/>
          <p:cNvSpPr/>
          <p:nvPr/>
        </p:nvSpPr>
        <p:spPr>
          <a:xfrm>
            <a:off x="-150628" y="2983832"/>
            <a:ext cx="12493256" cy="407997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84" name="Google Shape;884;p64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64"/>
          <p:cNvSpPr/>
          <p:nvPr/>
        </p:nvSpPr>
        <p:spPr>
          <a:xfrm>
            <a:off x="-150628" y="-205813"/>
            <a:ext cx="12493256" cy="320568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4"/>
          <p:cNvSpPr/>
          <p:nvPr/>
        </p:nvSpPr>
        <p:spPr>
          <a:xfrm>
            <a:off x="-150628" y="4475747"/>
            <a:ext cx="12493256" cy="258806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91" name="Google Shape;891;p65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65"/>
          <p:cNvSpPr/>
          <p:nvPr/>
        </p:nvSpPr>
        <p:spPr>
          <a:xfrm>
            <a:off x="-150628" y="-205813"/>
            <a:ext cx="12493256" cy="4665518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65"/>
          <p:cNvSpPr/>
          <p:nvPr/>
        </p:nvSpPr>
        <p:spPr>
          <a:xfrm>
            <a:off x="-150628" y="5775157"/>
            <a:ext cx="12493256" cy="1288653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98" name="Google Shape;898;p66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6"/>
          <p:cNvSpPr/>
          <p:nvPr/>
        </p:nvSpPr>
        <p:spPr>
          <a:xfrm>
            <a:off x="-150628" y="-447812"/>
            <a:ext cx="12493256" cy="89562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66"/>
          <p:cNvSpPr/>
          <p:nvPr/>
        </p:nvSpPr>
        <p:spPr>
          <a:xfrm>
            <a:off x="-150628" y="6168186"/>
            <a:ext cx="12493256" cy="89562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05" name="Google Shape;905;p67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67"/>
          <p:cNvSpPr/>
          <p:nvPr/>
        </p:nvSpPr>
        <p:spPr>
          <a:xfrm>
            <a:off x="-150628" y="-447812"/>
            <a:ext cx="12493256" cy="173118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7"/>
          <p:cNvSpPr/>
          <p:nvPr/>
        </p:nvSpPr>
        <p:spPr>
          <a:xfrm>
            <a:off x="-181997" y="1508048"/>
            <a:ext cx="12493256" cy="43304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67"/>
          <p:cNvSpPr/>
          <p:nvPr/>
        </p:nvSpPr>
        <p:spPr>
          <a:xfrm>
            <a:off x="-149913" y="2165774"/>
            <a:ext cx="12493256" cy="491690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13" name="Google Shape;913;p68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68"/>
          <p:cNvSpPr/>
          <p:nvPr/>
        </p:nvSpPr>
        <p:spPr>
          <a:xfrm>
            <a:off x="-150628" y="-447812"/>
            <a:ext cx="12493256" cy="277102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68"/>
          <p:cNvSpPr/>
          <p:nvPr/>
        </p:nvSpPr>
        <p:spPr>
          <a:xfrm>
            <a:off x="-150628" y="2547891"/>
            <a:ext cx="12493256" cy="21126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68"/>
          <p:cNvSpPr/>
          <p:nvPr/>
        </p:nvSpPr>
        <p:spPr>
          <a:xfrm>
            <a:off x="-149913" y="2983832"/>
            <a:ext cx="12493256" cy="409884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21" name="Google Shape;921;p69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69"/>
          <p:cNvSpPr/>
          <p:nvPr/>
        </p:nvSpPr>
        <p:spPr>
          <a:xfrm>
            <a:off x="-150628" y="-447813"/>
            <a:ext cx="12493256" cy="404954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9"/>
          <p:cNvSpPr/>
          <p:nvPr/>
        </p:nvSpPr>
        <p:spPr>
          <a:xfrm>
            <a:off x="-149913" y="3826412"/>
            <a:ext cx="12493256" cy="325626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28" name="Google Shape;928;p70"/>
          <p:cNvPicPr preferRelativeResize="0"/>
          <p:nvPr/>
        </p:nvPicPr>
        <p:blipFill rotWithShape="1">
          <a:blip r:embed="rId3">
            <a:alphaModFix/>
          </a:blip>
          <a:srcRect b="122" l="0" r="0" t="30186"/>
          <a:stretch/>
        </p:blipFill>
        <p:spPr>
          <a:xfrm>
            <a:off x="2407289" y="0"/>
            <a:ext cx="7314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70"/>
          <p:cNvSpPr/>
          <p:nvPr/>
        </p:nvSpPr>
        <p:spPr>
          <a:xfrm>
            <a:off x="-150628" y="-447813"/>
            <a:ext cx="12493256" cy="534377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70"/>
          <p:cNvSpPr/>
          <p:nvPr/>
        </p:nvSpPr>
        <p:spPr>
          <a:xfrm>
            <a:off x="-149913" y="5120640"/>
            <a:ext cx="12493256" cy="196203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桌 的圖片&#10;&#10;自動產生的描述" id="935" name="Google Shape;93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766" y="1453147"/>
            <a:ext cx="7124468" cy="395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1"/>
          <p:cNvSpPr/>
          <p:nvPr/>
        </p:nvSpPr>
        <p:spPr>
          <a:xfrm>
            <a:off x="-150628" y="-494571"/>
            <a:ext cx="12493256" cy="1577413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1"/>
          <p:cNvSpPr/>
          <p:nvPr/>
        </p:nvSpPr>
        <p:spPr>
          <a:xfrm>
            <a:off x="-150628" y="5775157"/>
            <a:ext cx="12493256" cy="1288653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桌 的圖片&#10;&#10;自動產生的描述" id="942" name="Google Shape;9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766" y="1453147"/>
            <a:ext cx="7124468" cy="395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72"/>
          <p:cNvSpPr/>
          <p:nvPr/>
        </p:nvSpPr>
        <p:spPr>
          <a:xfrm>
            <a:off x="-150628" y="-494571"/>
            <a:ext cx="12493256" cy="261212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72"/>
          <p:cNvSpPr/>
          <p:nvPr/>
        </p:nvSpPr>
        <p:spPr>
          <a:xfrm>
            <a:off x="-150628" y="2823411"/>
            <a:ext cx="12493256" cy="424039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用程式寫寫看？</a:t>
            </a:r>
            <a:endParaRPr/>
          </a:p>
        </p:txBody>
      </p:sp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677334" y="2160590"/>
            <a:ext cx="8596668" cy="243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怎麼表示一台火車？用我們很熟悉的陣列試試看？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一台火車建一個1D陣列，很多台火車建2D陣列？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尷尬了，陣列建多大？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一台火車最長M節，總共N台，建N*M好了…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對於每台火車，紀錄他的長度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p6"/>
          <p:cNvGraphicFramePr/>
          <p:nvPr/>
        </p:nvGraphicFramePr>
        <p:xfrm>
          <a:off x="1252071" y="4882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{307D6DA2-3F60-49D2-8320-80BC70FCF2E6}</a:tableStyleId>
              </a:tblPr>
              <a:tblGrid>
                <a:gridCol w="906500"/>
                <a:gridCol w="906500"/>
                <a:gridCol w="906500"/>
                <a:gridCol w="906500"/>
                <a:gridCol w="906500"/>
                <a:gridCol w="906500"/>
                <a:gridCol w="90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火車1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火車2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火車3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8" name="Google Shape;248;p6"/>
          <p:cNvGraphicFramePr/>
          <p:nvPr/>
        </p:nvGraphicFramePr>
        <p:xfrm>
          <a:off x="7868023" y="4882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{9E2E0761-D24C-411D-8A7F-AA33689543CB}</a:tableStyleId>
              </a:tblPr>
              <a:tblGrid>
                <a:gridCol w="96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長度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桌 的圖片&#10;&#10;自動產生的描述" id="949" name="Google Shape;94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766" y="1453147"/>
            <a:ext cx="7124468" cy="395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73"/>
          <p:cNvSpPr/>
          <p:nvPr/>
        </p:nvSpPr>
        <p:spPr>
          <a:xfrm>
            <a:off x="-150628" y="-494571"/>
            <a:ext cx="12493256" cy="357465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73"/>
          <p:cNvSpPr/>
          <p:nvPr/>
        </p:nvSpPr>
        <p:spPr>
          <a:xfrm>
            <a:off x="-150628" y="4065276"/>
            <a:ext cx="12493256" cy="299853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桌 的圖片&#10;&#10;自動產生的描述" id="956" name="Google Shape;95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766" y="1453147"/>
            <a:ext cx="7124468" cy="395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74"/>
          <p:cNvSpPr/>
          <p:nvPr/>
        </p:nvSpPr>
        <p:spPr>
          <a:xfrm>
            <a:off x="-150628" y="-494571"/>
            <a:ext cx="12493256" cy="485802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74"/>
          <p:cNvSpPr/>
          <p:nvPr/>
        </p:nvSpPr>
        <p:spPr>
          <a:xfrm>
            <a:off x="-150628" y="5027802"/>
            <a:ext cx="12493256" cy="2036008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5"/>
          <p:cNvSpPr/>
          <p:nvPr/>
        </p:nvSpPr>
        <p:spPr>
          <a:xfrm>
            <a:off x="-150628" y="-494571"/>
            <a:ext cx="12493256" cy="232476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75"/>
          <p:cNvSpPr/>
          <p:nvPr/>
        </p:nvSpPr>
        <p:spPr>
          <a:xfrm>
            <a:off x="-150628" y="5027802"/>
            <a:ext cx="12493256" cy="2036008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965" name="Google Shape;96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4184" y="1941763"/>
            <a:ext cx="5323632" cy="29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70" name="Google Shape;97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4184" y="1941763"/>
            <a:ext cx="5323632" cy="2974474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6"/>
          <p:cNvSpPr/>
          <p:nvPr/>
        </p:nvSpPr>
        <p:spPr>
          <a:xfrm>
            <a:off x="-150628" y="-494571"/>
            <a:ext cx="12493256" cy="309339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76"/>
          <p:cNvSpPr/>
          <p:nvPr/>
        </p:nvSpPr>
        <p:spPr>
          <a:xfrm>
            <a:off x="-150628" y="3128211"/>
            <a:ext cx="12493256" cy="393559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77" name="Google Shape;9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4184" y="1941763"/>
            <a:ext cx="5323632" cy="2974474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77"/>
          <p:cNvSpPr/>
          <p:nvPr/>
        </p:nvSpPr>
        <p:spPr>
          <a:xfrm>
            <a:off x="-150628" y="-494572"/>
            <a:ext cx="12493256" cy="392357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7"/>
          <p:cNvSpPr/>
          <p:nvPr/>
        </p:nvSpPr>
        <p:spPr>
          <a:xfrm>
            <a:off x="-150628" y="3970418"/>
            <a:ext cx="12493256" cy="309339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84" name="Google Shape;98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4184" y="1941763"/>
            <a:ext cx="5323632" cy="2974474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78"/>
          <p:cNvSpPr/>
          <p:nvPr/>
        </p:nvSpPr>
        <p:spPr>
          <a:xfrm>
            <a:off x="-150628" y="-494572"/>
            <a:ext cx="12493256" cy="471488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8"/>
          <p:cNvSpPr/>
          <p:nvPr/>
        </p:nvSpPr>
        <p:spPr>
          <a:xfrm>
            <a:off x="-150628" y="4586068"/>
            <a:ext cx="12493256" cy="247774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91" name="Google Shape;99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880" y="1796882"/>
            <a:ext cx="7356240" cy="3264234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79"/>
          <p:cNvSpPr/>
          <p:nvPr/>
        </p:nvSpPr>
        <p:spPr>
          <a:xfrm>
            <a:off x="-150628" y="-494571"/>
            <a:ext cx="12493256" cy="229145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79"/>
          <p:cNvSpPr/>
          <p:nvPr/>
        </p:nvSpPr>
        <p:spPr>
          <a:xfrm>
            <a:off x="-150628" y="5061116"/>
            <a:ext cx="12493256" cy="200269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998" name="Google Shape;99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880" y="1796882"/>
            <a:ext cx="7356240" cy="3264234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80"/>
          <p:cNvSpPr/>
          <p:nvPr/>
        </p:nvSpPr>
        <p:spPr>
          <a:xfrm>
            <a:off x="-150628" y="-494571"/>
            <a:ext cx="12493256" cy="285276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80"/>
          <p:cNvSpPr/>
          <p:nvPr/>
        </p:nvSpPr>
        <p:spPr>
          <a:xfrm>
            <a:off x="-150628" y="4211050"/>
            <a:ext cx="12493256" cy="285276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1005" name="Google Shape;100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880" y="1796882"/>
            <a:ext cx="7356240" cy="326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81"/>
          <p:cNvSpPr/>
          <p:nvPr/>
        </p:nvSpPr>
        <p:spPr>
          <a:xfrm>
            <a:off x="-150628" y="-494572"/>
            <a:ext cx="12493256" cy="4697603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81"/>
          <p:cNvSpPr/>
          <p:nvPr/>
        </p:nvSpPr>
        <p:spPr>
          <a:xfrm>
            <a:off x="-150628" y="4499812"/>
            <a:ext cx="12493256" cy="2563998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1012" name="Google Shape;101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563" y="2008605"/>
            <a:ext cx="6746874" cy="2840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82"/>
          <p:cNvSpPr/>
          <p:nvPr/>
        </p:nvSpPr>
        <p:spPr>
          <a:xfrm>
            <a:off x="-150628" y="-494571"/>
            <a:ext cx="12493256" cy="2275246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82"/>
          <p:cNvSpPr/>
          <p:nvPr/>
        </p:nvSpPr>
        <p:spPr>
          <a:xfrm>
            <a:off x="-150628" y="5077324"/>
            <a:ext cx="12493256" cy="1986486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把第3台火車條插到第2台火車的後面</a:t>
            </a:r>
            <a:endParaRPr/>
          </a:p>
        </p:txBody>
      </p:sp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677334" y="2160590"/>
            <a:ext cx="8596668" cy="243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for( int i = 0; i &lt; 火車3長度; i++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/>
              <a:t>	火車2[火車2長度++] = 火車3[i];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/>
              <a:t>火車3長度 = 0;</a:t>
            </a:r>
            <a:endParaRPr/>
          </a:p>
        </p:txBody>
      </p:sp>
      <p:graphicFrame>
        <p:nvGraphicFramePr>
          <p:cNvPr id="255" name="Google Shape;255;p7"/>
          <p:cNvGraphicFramePr/>
          <p:nvPr/>
        </p:nvGraphicFramePr>
        <p:xfrm>
          <a:off x="1252071" y="4882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{307D6DA2-3F60-49D2-8320-80BC70FCF2E6}</a:tableStyleId>
              </a:tblPr>
              <a:tblGrid>
                <a:gridCol w="906500"/>
                <a:gridCol w="906500"/>
                <a:gridCol w="906500"/>
                <a:gridCol w="906500"/>
                <a:gridCol w="906500"/>
                <a:gridCol w="906500"/>
                <a:gridCol w="90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火車1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火車2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火車3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6" name="Google Shape;256;p7"/>
          <p:cNvGraphicFramePr/>
          <p:nvPr/>
        </p:nvGraphicFramePr>
        <p:xfrm>
          <a:off x="7868023" y="4882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{9E2E0761-D24C-411D-8A7F-AA33689543CB}</a:tableStyleId>
              </a:tblPr>
              <a:tblGrid>
                <a:gridCol w="96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長度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1019" name="Google Shape;101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563" y="2008605"/>
            <a:ext cx="6746874" cy="2840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83"/>
          <p:cNvSpPr/>
          <p:nvPr/>
        </p:nvSpPr>
        <p:spPr>
          <a:xfrm>
            <a:off x="-150628" y="-494572"/>
            <a:ext cx="12493256" cy="3173603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83"/>
          <p:cNvSpPr/>
          <p:nvPr/>
        </p:nvSpPr>
        <p:spPr>
          <a:xfrm>
            <a:off x="-150628" y="3890207"/>
            <a:ext cx="12493256" cy="3173603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1026" name="Google Shape;102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563" y="2008605"/>
            <a:ext cx="6746874" cy="2840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4"/>
          <p:cNvSpPr/>
          <p:nvPr/>
        </p:nvSpPr>
        <p:spPr>
          <a:xfrm>
            <a:off x="-150628" y="-494572"/>
            <a:ext cx="12493256" cy="437676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84"/>
          <p:cNvSpPr/>
          <p:nvPr/>
        </p:nvSpPr>
        <p:spPr>
          <a:xfrm>
            <a:off x="-150628" y="4178970"/>
            <a:ext cx="12493256" cy="288484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5"/>
          <p:cNvSpPr/>
          <p:nvPr/>
        </p:nvSpPr>
        <p:spPr>
          <a:xfrm>
            <a:off x="-150628" y="-125942"/>
            <a:ext cx="12493256" cy="734663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85"/>
          <p:cNvSpPr txBox="1"/>
          <p:nvPr>
            <p:ph type="title"/>
          </p:nvPr>
        </p:nvSpPr>
        <p:spPr>
          <a:xfrm>
            <a:off x="1797666" y="3004052"/>
            <a:ext cx="8596668" cy="8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Using &lt;list&gt; in STL</a:t>
            </a:r>
            <a:endParaRPr/>
          </a:p>
        </p:txBody>
      </p:sp>
      <p:sp>
        <p:nvSpPr>
          <p:cNvPr id="1035" name="Google Shape;1035;p85"/>
          <p:cNvSpPr txBox="1"/>
          <p:nvPr>
            <p:ph idx="1" type="body"/>
          </p:nvPr>
        </p:nvSpPr>
        <p:spPr>
          <a:xfrm>
            <a:off x="1797666" y="3853948"/>
            <a:ext cx="8596668" cy="8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http://codepad.org/AoYlmJC2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6"/>
          <p:cNvSpPr/>
          <p:nvPr/>
        </p:nvSpPr>
        <p:spPr>
          <a:xfrm>
            <a:off x="-150628" y="-125942"/>
            <a:ext cx="12493256" cy="734663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1" name="Google Shape;104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7"/>
          <p:cNvSpPr/>
          <p:nvPr/>
        </p:nvSpPr>
        <p:spPr>
          <a:xfrm>
            <a:off x="-150628" y="-406530"/>
            <a:ext cx="12493256" cy="40143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87"/>
          <p:cNvSpPr/>
          <p:nvPr/>
        </p:nvSpPr>
        <p:spPr>
          <a:xfrm>
            <a:off x="-150628" y="829732"/>
            <a:ext cx="12493256" cy="623407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88"/>
          <p:cNvSpPr/>
          <p:nvPr/>
        </p:nvSpPr>
        <p:spPr>
          <a:xfrm>
            <a:off x="-150628" y="-406530"/>
            <a:ext cx="12493256" cy="55893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8"/>
          <p:cNvSpPr/>
          <p:nvPr/>
        </p:nvSpPr>
        <p:spPr>
          <a:xfrm>
            <a:off x="-150628" y="1134533"/>
            <a:ext cx="12493256" cy="5929276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8"/>
          <p:cNvSpPr/>
          <p:nvPr/>
        </p:nvSpPr>
        <p:spPr>
          <a:xfrm>
            <a:off x="-150628" y="279464"/>
            <a:ext cx="12493256" cy="71113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89"/>
          <p:cNvSpPr/>
          <p:nvPr/>
        </p:nvSpPr>
        <p:spPr>
          <a:xfrm>
            <a:off x="-150628" y="-406531"/>
            <a:ext cx="12493256" cy="1515663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89"/>
          <p:cNvSpPr/>
          <p:nvPr/>
        </p:nvSpPr>
        <p:spPr>
          <a:xfrm>
            <a:off x="-150628" y="1828799"/>
            <a:ext cx="12493256" cy="523500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90"/>
          <p:cNvSpPr/>
          <p:nvPr/>
        </p:nvSpPr>
        <p:spPr>
          <a:xfrm>
            <a:off x="-150628" y="-406530"/>
            <a:ext cx="12493256" cy="56009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90"/>
          <p:cNvSpPr/>
          <p:nvPr/>
        </p:nvSpPr>
        <p:spPr>
          <a:xfrm>
            <a:off x="-150628" y="2802467"/>
            <a:ext cx="12493256" cy="426134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90"/>
          <p:cNvSpPr/>
          <p:nvPr/>
        </p:nvSpPr>
        <p:spPr>
          <a:xfrm>
            <a:off x="-150628" y="280046"/>
            <a:ext cx="12493256" cy="70415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90"/>
          <p:cNvSpPr/>
          <p:nvPr/>
        </p:nvSpPr>
        <p:spPr>
          <a:xfrm>
            <a:off x="-150628" y="1110683"/>
            <a:ext cx="12493256" cy="57206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91"/>
          <p:cNvSpPr/>
          <p:nvPr/>
        </p:nvSpPr>
        <p:spPr>
          <a:xfrm>
            <a:off x="-150628" y="-406530"/>
            <a:ext cx="12493256" cy="56009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91"/>
          <p:cNvSpPr/>
          <p:nvPr/>
        </p:nvSpPr>
        <p:spPr>
          <a:xfrm>
            <a:off x="-150628" y="3915866"/>
            <a:ext cx="12493256" cy="3147942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91"/>
          <p:cNvSpPr/>
          <p:nvPr/>
        </p:nvSpPr>
        <p:spPr>
          <a:xfrm>
            <a:off x="-150628" y="280046"/>
            <a:ext cx="12493256" cy="70415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91"/>
          <p:cNvSpPr/>
          <p:nvPr/>
        </p:nvSpPr>
        <p:spPr>
          <a:xfrm>
            <a:off x="-150628" y="1809231"/>
            <a:ext cx="12493256" cy="96875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91"/>
          <p:cNvSpPr/>
          <p:nvPr/>
        </p:nvSpPr>
        <p:spPr>
          <a:xfrm>
            <a:off x="-150628" y="1110683"/>
            <a:ext cx="12493256" cy="57206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" name="Google Shape;108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92"/>
          <p:cNvSpPr/>
          <p:nvPr/>
        </p:nvSpPr>
        <p:spPr>
          <a:xfrm>
            <a:off x="-150628" y="-406530"/>
            <a:ext cx="12493256" cy="56009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92"/>
          <p:cNvSpPr/>
          <p:nvPr/>
        </p:nvSpPr>
        <p:spPr>
          <a:xfrm>
            <a:off x="-150628" y="5448300"/>
            <a:ext cx="12493256" cy="1615508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92"/>
          <p:cNvSpPr/>
          <p:nvPr/>
        </p:nvSpPr>
        <p:spPr>
          <a:xfrm>
            <a:off x="-150628" y="280046"/>
            <a:ext cx="12493256" cy="70415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92"/>
          <p:cNvSpPr/>
          <p:nvPr/>
        </p:nvSpPr>
        <p:spPr>
          <a:xfrm>
            <a:off x="-150628" y="1841500"/>
            <a:ext cx="12493256" cy="2051049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92"/>
          <p:cNvSpPr/>
          <p:nvPr/>
        </p:nvSpPr>
        <p:spPr>
          <a:xfrm>
            <a:off x="-150628" y="1110683"/>
            <a:ext cx="12493256" cy="57206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感覺這個寫法很虧</a:t>
            </a:r>
            <a:endParaRPr/>
          </a:p>
        </p:txBody>
      </p:sp>
      <p:sp>
        <p:nvSpPr>
          <p:cNvPr id="262" name="Google Shape;262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浪費很多空間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開了N*M，實際只用M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好浪費時間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每次操作O(N)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陣列看起來不是個模擬火車的好東西RRRRR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能不能像正常作法一樣？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93"/>
          <p:cNvSpPr/>
          <p:nvPr/>
        </p:nvSpPr>
        <p:spPr>
          <a:xfrm>
            <a:off x="-150628" y="-406530"/>
            <a:ext cx="12493256" cy="56009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93"/>
          <p:cNvSpPr/>
          <p:nvPr/>
        </p:nvSpPr>
        <p:spPr>
          <a:xfrm>
            <a:off x="-150628" y="6426200"/>
            <a:ext cx="12493256" cy="637608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3"/>
          <p:cNvSpPr/>
          <p:nvPr/>
        </p:nvSpPr>
        <p:spPr>
          <a:xfrm>
            <a:off x="-150628" y="280046"/>
            <a:ext cx="12493256" cy="704155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3"/>
          <p:cNvSpPr/>
          <p:nvPr/>
        </p:nvSpPr>
        <p:spPr>
          <a:xfrm>
            <a:off x="-150628" y="1847850"/>
            <a:ext cx="12493256" cy="357505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-150628" y="1110683"/>
            <a:ext cx="12493256" cy="572067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4"/>
          <p:cNvSpPr/>
          <p:nvPr/>
        </p:nvSpPr>
        <p:spPr>
          <a:xfrm>
            <a:off x="-150628" y="-125942"/>
            <a:ext cx="12493256" cy="7346634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94"/>
          <p:cNvSpPr txBox="1"/>
          <p:nvPr>
            <p:ph type="title"/>
          </p:nvPr>
        </p:nvSpPr>
        <p:spPr>
          <a:xfrm>
            <a:off x="1797666" y="3004052"/>
            <a:ext cx="8596668" cy="8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Pure C sample code</a:t>
            </a:r>
            <a:endParaRPr/>
          </a:p>
        </p:txBody>
      </p:sp>
      <p:sp>
        <p:nvSpPr>
          <p:cNvPr id="1109" name="Google Shape;1109;p94"/>
          <p:cNvSpPr txBox="1"/>
          <p:nvPr>
            <p:ph idx="1" type="body"/>
          </p:nvPr>
        </p:nvSpPr>
        <p:spPr>
          <a:xfrm>
            <a:off x="1797666" y="3853948"/>
            <a:ext cx="8596668" cy="8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http://codepad.org/PCYdU83R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鍊結串列 Linked List</a:t>
            </a:r>
            <a:endParaRPr/>
          </a:p>
        </p:txBody>
      </p: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677334" y="2160590"/>
            <a:ext cx="8596668" cy="3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Linked List 是個像火車一樣的資料結構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zh-TW"/>
              <a:t>由好多節點(Node)組成，每個Node包含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資料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/>
              <a:t>指標，指向下一個節點，或是NULL</a:t>
            </a: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7625862" y="2312990"/>
            <a:ext cx="2570871" cy="1586753"/>
            <a:chOff x="7543800" y="2366682"/>
            <a:chExt cx="2570871" cy="1586753"/>
          </a:xfrm>
        </p:grpSpPr>
        <p:sp>
          <p:nvSpPr>
            <p:cNvPr id="270" name="Google Shape;270;p9"/>
            <p:cNvSpPr/>
            <p:nvPr/>
          </p:nvSpPr>
          <p:spPr>
            <a:xfrm>
              <a:off x="7543800" y="2366682"/>
              <a:ext cx="1980028" cy="15867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58954" y="2526805"/>
              <a:ext cx="778668" cy="127747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資料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651631" y="2526805"/>
              <a:ext cx="1463040" cy="1277471"/>
            </a:xfrm>
            <a:prstGeom prst="rightArrowCallout">
              <a:avLst>
                <a:gd fmla="val 20595" name="adj1"/>
                <a:gd fmla="val 25000" name="adj2"/>
                <a:gd fmla="val 25000" name="adj3"/>
                <a:gd fmla="val 44785" name="adj4"/>
              </a:avLst>
            </a:prstGeom>
            <a:solidFill>
              <a:schemeClr val="accent3"/>
            </a:solidFill>
            <a:ln cap="rnd" cmpd="sng" w="19050">
              <a:solidFill>
                <a:srgbClr val="A787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指標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2018-01-20T18:59:22Z</dcterms:created>
  <dc:creator>Redleaf</dc:creator>
</cp:coreProperties>
</file>