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7" roundtripDataSignature="AMtx7mjTBDk2OxMPYqh1geLo26j24p8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AD65E3-1D64-4652-8DB6-B172D6ACC0A4}">
  <a:tblStyle styleId="{75AD65E3-1D64-4652-8DB6-B172D6ACC0A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9" name="Google Shape;69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0" name="Google Shape;7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codepad.org/mGfUD3YM" TargetMode="External"/><Relationship Id="rId4" Type="http://schemas.openxmlformats.org/officeDocument/2006/relationships/hyperlink" Target="http://codepad.org/YjAGXMGz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plusplus.com/reference/queue/priority_queue/" TargetMode="External"/><Relationship Id="rId4" Type="http://schemas.openxmlformats.org/officeDocument/2006/relationships/hyperlink" Target="https://cplusplus.com/reference/queue/priority_queue/" TargetMode="External"/><Relationship Id="rId5" Type="http://schemas.openxmlformats.org/officeDocument/2006/relationships/hyperlink" Target="https://cplusplus.com/reference/queue/priority_queue/" TargetMode="External"/><Relationship Id="rId6" Type="http://schemas.openxmlformats.org/officeDocument/2006/relationships/hyperlink" Target="https://cplusplus.com/reference/queue/priority_queue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les of paper" id="97" name="Google Shape;97;p1"/>
          <p:cNvPicPr preferRelativeResize="0"/>
          <p:nvPr/>
        </p:nvPicPr>
        <p:blipFill rotWithShape="1">
          <a:blip r:embed="rId3">
            <a:alphaModFix amt="50000"/>
          </a:blip>
          <a:srcRect b="0" l="0" r="0" t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>
            <p:ph type="ctrTitle"/>
          </p:nvPr>
        </p:nvSpPr>
        <p:spPr>
          <a:xfrm>
            <a:off x="1524000" y="1122362"/>
            <a:ext cx="9144000" cy="2900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Heap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9" name="Google Shape;99;p1"/>
          <p:cNvSpPr txBox="1"/>
          <p:nvPr>
            <p:ph idx="1" type="subTitle"/>
          </p:nvPr>
        </p:nvSpPr>
        <p:spPr>
          <a:xfrm>
            <a:off x="1524000" y="4159404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n-US">
                <a:solidFill>
                  <a:srgbClr val="FFFFFF"/>
                </a:solidFill>
              </a:rPr>
              <a:t>chchiang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10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224" name="Google Shape;224;p10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0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10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0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228" name="Google Shape;22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  <p:pic>
        <p:nvPicPr>
          <p:cNvPr descr="一張含有 文字, 時鐘, 手錶 的圖片&#10;&#10;自動產生的描述" id="230" name="Google Shape;230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62282" y="2436542"/>
            <a:ext cx="5448300" cy="3149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10"/>
          <p:cNvGrpSpPr/>
          <p:nvPr/>
        </p:nvGrpSpPr>
        <p:grpSpPr>
          <a:xfrm>
            <a:off x="5470354" y="1791772"/>
            <a:ext cx="418704" cy="369332"/>
            <a:chOff x="5470354" y="1791772"/>
            <a:chExt cx="418704" cy="369332"/>
          </a:xfrm>
        </p:grpSpPr>
        <p:sp>
          <p:nvSpPr>
            <p:cNvPr id="232" name="Google Shape;232;p10"/>
            <p:cNvSpPr/>
            <p:nvPr/>
          </p:nvSpPr>
          <p:spPr>
            <a:xfrm>
              <a:off x="5506453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0"/>
            <p:cNvSpPr txBox="1"/>
            <p:nvPr/>
          </p:nvSpPr>
          <p:spPr>
            <a:xfrm>
              <a:off x="5470354" y="179177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10"/>
          <p:cNvGrpSpPr/>
          <p:nvPr/>
        </p:nvGrpSpPr>
        <p:grpSpPr>
          <a:xfrm>
            <a:off x="6930558" y="1800696"/>
            <a:ext cx="346507" cy="369332"/>
            <a:chOff x="6930558" y="1800696"/>
            <a:chExt cx="346507" cy="369332"/>
          </a:xfrm>
        </p:grpSpPr>
        <p:sp>
          <p:nvSpPr>
            <p:cNvPr id="235" name="Google Shape;235;p10"/>
            <p:cNvSpPr/>
            <p:nvPr/>
          </p:nvSpPr>
          <p:spPr>
            <a:xfrm>
              <a:off x="6930558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0"/>
            <p:cNvSpPr txBox="1"/>
            <p:nvPr/>
          </p:nvSpPr>
          <p:spPr>
            <a:xfrm>
              <a:off x="6952968" y="180069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10"/>
          <p:cNvGrpSpPr/>
          <p:nvPr/>
        </p:nvGrpSpPr>
        <p:grpSpPr>
          <a:xfrm>
            <a:off x="5114841" y="1800696"/>
            <a:ext cx="418704" cy="369332"/>
            <a:chOff x="5087749" y="2517411"/>
            <a:chExt cx="418704" cy="369332"/>
          </a:xfrm>
        </p:grpSpPr>
        <p:sp>
          <p:nvSpPr>
            <p:cNvPr id="238" name="Google Shape;238;p10"/>
            <p:cNvSpPr/>
            <p:nvPr/>
          </p:nvSpPr>
          <p:spPr>
            <a:xfrm>
              <a:off x="5123848" y="2543298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0"/>
            <p:cNvSpPr txBox="1"/>
            <p:nvPr/>
          </p:nvSpPr>
          <p:spPr>
            <a:xfrm>
              <a:off x="5087749" y="251741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10"/>
          <p:cNvGrpSpPr/>
          <p:nvPr/>
        </p:nvGrpSpPr>
        <p:grpSpPr>
          <a:xfrm>
            <a:off x="6561640" y="1800696"/>
            <a:ext cx="346507" cy="369332"/>
            <a:chOff x="7523613" y="2363729"/>
            <a:chExt cx="346507" cy="369332"/>
          </a:xfrm>
        </p:grpSpPr>
        <p:sp>
          <p:nvSpPr>
            <p:cNvPr id="241" name="Google Shape;241;p10"/>
            <p:cNvSpPr/>
            <p:nvPr/>
          </p:nvSpPr>
          <p:spPr>
            <a:xfrm>
              <a:off x="7523613" y="238451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7546023" y="236372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10"/>
          <p:cNvGrpSpPr/>
          <p:nvPr/>
        </p:nvGrpSpPr>
        <p:grpSpPr>
          <a:xfrm>
            <a:off x="4759807" y="1800095"/>
            <a:ext cx="418704" cy="369332"/>
            <a:chOff x="5175166" y="2504293"/>
            <a:chExt cx="418704" cy="369332"/>
          </a:xfrm>
        </p:grpSpPr>
        <p:sp>
          <p:nvSpPr>
            <p:cNvPr id="244" name="Google Shape;244;p10"/>
            <p:cNvSpPr/>
            <p:nvPr/>
          </p:nvSpPr>
          <p:spPr>
            <a:xfrm>
              <a:off x="5211265" y="2525083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10"/>
            <p:cNvSpPr txBox="1"/>
            <p:nvPr/>
          </p:nvSpPr>
          <p:spPr>
            <a:xfrm>
              <a:off x="5175166" y="2504293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6" name="Google Shape;246;p10"/>
          <p:cNvGrpSpPr/>
          <p:nvPr/>
        </p:nvGrpSpPr>
        <p:grpSpPr>
          <a:xfrm>
            <a:off x="7635600" y="1800095"/>
            <a:ext cx="346507" cy="369332"/>
            <a:chOff x="5823522" y="2116910"/>
            <a:chExt cx="346507" cy="369332"/>
          </a:xfrm>
        </p:grpSpPr>
        <p:sp>
          <p:nvSpPr>
            <p:cNvPr id="247" name="Google Shape;247;p10"/>
            <p:cNvSpPr/>
            <p:nvPr/>
          </p:nvSpPr>
          <p:spPr>
            <a:xfrm>
              <a:off x="5823522" y="2137700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0"/>
            <p:cNvSpPr txBox="1"/>
            <p:nvPr/>
          </p:nvSpPr>
          <p:spPr>
            <a:xfrm>
              <a:off x="5846121" y="211691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5867637" y="1794472"/>
            <a:ext cx="346507" cy="369332"/>
            <a:chOff x="6642622" y="2291955"/>
            <a:chExt cx="346507" cy="369332"/>
          </a:xfrm>
        </p:grpSpPr>
        <p:sp>
          <p:nvSpPr>
            <p:cNvPr id="250" name="Google Shape;250;p10"/>
            <p:cNvSpPr/>
            <p:nvPr/>
          </p:nvSpPr>
          <p:spPr>
            <a:xfrm>
              <a:off x="6642622" y="2314615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0"/>
            <p:cNvSpPr txBox="1"/>
            <p:nvPr/>
          </p:nvSpPr>
          <p:spPr>
            <a:xfrm>
              <a:off x="6665032" y="22919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7" name="Google Shape;257;p11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258" name="Google Shape;258;p11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1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0" name="Google Shape;260;p11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262" name="Google Shape;26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  <p:pic>
        <p:nvPicPr>
          <p:cNvPr descr="一張含有 文字, 手錶, 時鐘 的圖片&#10;&#10;自動產生的描述" id="264" name="Google Shape;264;p11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6137" y="2418512"/>
            <a:ext cx="5257800" cy="320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5" name="Google Shape;265;p11"/>
          <p:cNvGrpSpPr/>
          <p:nvPr/>
        </p:nvGrpSpPr>
        <p:grpSpPr>
          <a:xfrm>
            <a:off x="5470354" y="1791772"/>
            <a:ext cx="418704" cy="369332"/>
            <a:chOff x="5470354" y="1791772"/>
            <a:chExt cx="418704" cy="369332"/>
          </a:xfrm>
        </p:grpSpPr>
        <p:sp>
          <p:nvSpPr>
            <p:cNvPr id="266" name="Google Shape;266;p11"/>
            <p:cNvSpPr/>
            <p:nvPr/>
          </p:nvSpPr>
          <p:spPr>
            <a:xfrm>
              <a:off x="5506453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1"/>
            <p:cNvSpPr txBox="1"/>
            <p:nvPr/>
          </p:nvSpPr>
          <p:spPr>
            <a:xfrm>
              <a:off x="5470354" y="179177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8" name="Google Shape;268;p11"/>
          <p:cNvGrpSpPr/>
          <p:nvPr/>
        </p:nvGrpSpPr>
        <p:grpSpPr>
          <a:xfrm>
            <a:off x="6930558" y="1800696"/>
            <a:ext cx="346507" cy="369332"/>
            <a:chOff x="6930558" y="1800696"/>
            <a:chExt cx="346507" cy="369332"/>
          </a:xfrm>
        </p:grpSpPr>
        <p:sp>
          <p:nvSpPr>
            <p:cNvPr id="269" name="Google Shape;269;p11"/>
            <p:cNvSpPr/>
            <p:nvPr/>
          </p:nvSpPr>
          <p:spPr>
            <a:xfrm>
              <a:off x="6930558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1"/>
            <p:cNvSpPr txBox="1"/>
            <p:nvPr/>
          </p:nvSpPr>
          <p:spPr>
            <a:xfrm>
              <a:off x="6952968" y="180069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p11"/>
          <p:cNvGrpSpPr/>
          <p:nvPr/>
        </p:nvGrpSpPr>
        <p:grpSpPr>
          <a:xfrm>
            <a:off x="5114841" y="1800696"/>
            <a:ext cx="418704" cy="369332"/>
            <a:chOff x="5087749" y="2517411"/>
            <a:chExt cx="418704" cy="369332"/>
          </a:xfrm>
        </p:grpSpPr>
        <p:sp>
          <p:nvSpPr>
            <p:cNvPr id="272" name="Google Shape;272;p11"/>
            <p:cNvSpPr/>
            <p:nvPr/>
          </p:nvSpPr>
          <p:spPr>
            <a:xfrm>
              <a:off x="5123848" y="2543298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1"/>
            <p:cNvSpPr txBox="1"/>
            <p:nvPr/>
          </p:nvSpPr>
          <p:spPr>
            <a:xfrm>
              <a:off x="5087749" y="251741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1"/>
          <p:cNvGrpSpPr/>
          <p:nvPr/>
        </p:nvGrpSpPr>
        <p:grpSpPr>
          <a:xfrm>
            <a:off x="6561640" y="1800696"/>
            <a:ext cx="346507" cy="369332"/>
            <a:chOff x="7523613" y="2363729"/>
            <a:chExt cx="346507" cy="369332"/>
          </a:xfrm>
        </p:grpSpPr>
        <p:sp>
          <p:nvSpPr>
            <p:cNvPr id="275" name="Google Shape;275;p11"/>
            <p:cNvSpPr/>
            <p:nvPr/>
          </p:nvSpPr>
          <p:spPr>
            <a:xfrm>
              <a:off x="7523613" y="238451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7546023" y="236372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4406449" y="1795808"/>
            <a:ext cx="418704" cy="369332"/>
            <a:chOff x="3049485" y="1757648"/>
            <a:chExt cx="418704" cy="369332"/>
          </a:xfrm>
        </p:grpSpPr>
        <p:sp>
          <p:nvSpPr>
            <p:cNvPr id="278" name="Google Shape;278;p11"/>
            <p:cNvSpPr/>
            <p:nvPr/>
          </p:nvSpPr>
          <p:spPr>
            <a:xfrm>
              <a:off x="3084495" y="1778438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1"/>
            <p:cNvSpPr txBox="1"/>
            <p:nvPr/>
          </p:nvSpPr>
          <p:spPr>
            <a:xfrm>
              <a:off x="3049485" y="175764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7635600" y="1800095"/>
            <a:ext cx="346507" cy="369332"/>
            <a:chOff x="5823522" y="2116910"/>
            <a:chExt cx="346507" cy="369332"/>
          </a:xfrm>
        </p:grpSpPr>
        <p:sp>
          <p:nvSpPr>
            <p:cNvPr id="281" name="Google Shape;281;p11"/>
            <p:cNvSpPr/>
            <p:nvPr/>
          </p:nvSpPr>
          <p:spPr>
            <a:xfrm>
              <a:off x="5823522" y="2137700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1"/>
            <p:cNvSpPr txBox="1"/>
            <p:nvPr/>
          </p:nvSpPr>
          <p:spPr>
            <a:xfrm>
              <a:off x="5846121" y="2116910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3" name="Google Shape;283;p11"/>
          <p:cNvGrpSpPr/>
          <p:nvPr/>
        </p:nvGrpSpPr>
        <p:grpSpPr>
          <a:xfrm>
            <a:off x="5867637" y="1794472"/>
            <a:ext cx="346507" cy="369332"/>
            <a:chOff x="6642622" y="2291955"/>
            <a:chExt cx="346507" cy="369332"/>
          </a:xfrm>
        </p:grpSpPr>
        <p:sp>
          <p:nvSpPr>
            <p:cNvPr id="284" name="Google Shape;284;p11"/>
            <p:cNvSpPr/>
            <p:nvPr/>
          </p:nvSpPr>
          <p:spPr>
            <a:xfrm>
              <a:off x="6642622" y="2314615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accen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1"/>
            <p:cNvSpPr txBox="1"/>
            <p:nvPr/>
          </p:nvSpPr>
          <p:spPr>
            <a:xfrm>
              <a:off x="6665032" y="229195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4761683" y="1800095"/>
            <a:ext cx="418704" cy="369332"/>
            <a:chOff x="3221650" y="2307563"/>
            <a:chExt cx="418704" cy="369332"/>
          </a:xfrm>
        </p:grpSpPr>
        <p:sp>
          <p:nvSpPr>
            <p:cNvPr id="287" name="Google Shape;287;p11"/>
            <p:cNvSpPr/>
            <p:nvPr/>
          </p:nvSpPr>
          <p:spPr>
            <a:xfrm>
              <a:off x="3256660" y="2328353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1"/>
            <p:cNvSpPr txBox="1"/>
            <p:nvPr/>
          </p:nvSpPr>
          <p:spPr>
            <a:xfrm>
              <a:off x="3221650" y="2307563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11"/>
          <p:cNvGrpSpPr/>
          <p:nvPr/>
        </p:nvGrpSpPr>
        <p:grpSpPr>
          <a:xfrm>
            <a:off x="6220229" y="1795910"/>
            <a:ext cx="346507" cy="369332"/>
            <a:chOff x="3605437" y="1916325"/>
            <a:chExt cx="346507" cy="369332"/>
          </a:xfrm>
        </p:grpSpPr>
        <p:sp>
          <p:nvSpPr>
            <p:cNvPr id="290" name="Google Shape;290;p11"/>
            <p:cNvSpPr/>
            <p:nvPr/>
          </p:nvSpPr>
          <p:spPr>
            <a:xfrm>
              <a:off x="3605437" y="1937115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11"/>
            <p:cNvSpPr txBox="1"/>
            <p:nvPr/>
          </p:nvSpPr>
          <p:spPr>
            <a:xfrm>
              <a:off x="3627655" y="1916325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283620" y="1798486"/>
            <a:ext cx="346507" cy="369332"/>
            <a:chOff x="2616728" y="2216428"/>
            <a:chExt cx="346507" cy="369332"/>
          </a:xfrm>
        </p:grpSpPr>
        <p:sp>
          <p:nvSpPr>
            <p:cNvPr id="293" name="Google Shape;293;p11"/>
            <p:cNvSpPr/>
            <p:nvPr/>
          </p:nvSpPr>
          <p:spPr>
            <a:xfrm>
              <a:off x="2616728" y="2237218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11"/>
            <p:cNvSpPr txBox="1"/>
            <p:nvPr/>
          </p:nvSpPr>
          <p:spPr>
            <a:xfrm>
              <a:off x="2641194" y="2216428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11"/>
          <p:cNvSpPr txBox="1"/>
          <p:nvPr/>
        </p:nvSpPr>
        <p:spPr>
          <a:xfrm>
            <a:off x="8970422" y="4827284"/>
            <a:ext cx="2678025" cy="893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procedure is called “Heapify”.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12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02" name="Google Shape;302;p12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12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4" name="Google Shape;304;p12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2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Output A[1]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Move the last element of the array to A[1]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Heapify!</a:t>
            </a:r>
            <a:endParaRPr/>
          </a:p>
        </p:txBody>
      </p:sp>
      <p:sp>
        <p:nvSpPr>
          <p:cNvPr id="307" name="Google Shape;30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Extract an element from a max heap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3" name="Google Shape;313;p13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14" name="Google Shape;314;p13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3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13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, 信 的圖片&#10;&#10;自動產生的描述" id="318" name="Google Shape;31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2188548"/>
            <a:ext cx="10905066" cy="248090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4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4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4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4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14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4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4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4"/>
          <p:cNvSpPr txBox="1"/>
          <p:nvPr>
            <p:ph idx="1" type="body"/>
          </p:nvPr>
        </p:nvSpPr>
        <p:spPr>
          <a:xfrm>
            <a:off x="838200" y="36338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C++ sample code: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http://codepad.org/mGfUD3YM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C sample code: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http://codepad.org/YjAGXMGz</a:t>
            </a:r>
            <a:endParaRPr/>
          </a:p>
        </p:txBody>
      </p:sp>
      <p:sp>
        <p:nvSpPr>
          <p:cNvPr id="332" name="Google Shape;332;p14"/>
          <p:cNvSpPr txBox="1"/>
          <p:nvPr>
            <p:ph type="title"/>
          </p:nvPr>
        </p:nvSpPr>
        <p:spPr>
          <a:xfrm>
            <a:off x="838200" y="203209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Sample Codes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15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39" name="Google Shape;339;p15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5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1" name="Google Shape;341;p15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15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       </a:t>
            </a:r>
            <a:r>
              <a:rPr lang="en-US" sz="1000"/>
              <a:t>    </a:t>
            </a:r>
            <a:r>
              <a:rPr lang="en-US"/>
              <a:t>= 00000111</a:t>
            </a:r>
            <a:r>
              <a:rPr baseline="-25000" lang="en-US"/>
              <a:t>(2)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&lt;&lt; 1 = 00001110</a:t>
            </a:r>
            <a:r>
              <a:rPr baseline="-25000" lang="en-US"/>
              <a:t>(2)</a:t>
            </a:r>
            <a:r>
              <a:rPr lang="en-US"/>
              <a:t> = 14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&lt;&lt; 3 = 00111000</a:t>
            </a:r>
            <a:r>
              <a:rPr baseline="-25000" lang="en-US"/>
              <a:t>(2)</a:t>
            </a:r>
            <a:r>
              <a:rPr lang="en-US"/>
              <a:t> = 56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&gt;&gt; 1 = 00000011</a:t>
            </a:r>
            <a:r>
              <a:rPr baseline="-25000" lang="en-US"/>
              <a:t>(2)</a:t>
            </a:r>
            <a:r>
              <a:rPr lang="en-US"/>
              <a:t> = 3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7 &gt;&gt; 2 = 00000001</a:t>
            </a:r>
            <a:r>
              <a:rPr baseline="-25000" lang="en-US"/>
              <a:t>(2)</a:t>
            </a:r>
            <a:r>
              <a:rPr lang="en-US"/>
              <a:t> = 1</a:t>
            </a:r>
            <a:endParaRPr/>
          </a:p>
        </p:txBody>
      </p:sp>
      <p:sp>
        <p:nvSpPr>
          <p:cNvPr id="344" name="Google Shape;34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Left and Right shift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16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51" name="Google Shape;351;p16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16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6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 queue</a:t>
            </a:r>
            <a:endParaRPr/>
          </a:p>
        </p:txBody>
      </p:sp>
      <p:sp>
        <p:nvSpPr>
          <p:cNvPr id="356" name="Google Shape;356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85" r="0" t="-23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2" name="Google Shape;362;p17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63" name="Google Shape;363;p17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5" name="Google Shape;365;p17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17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2412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r>
              <a:rPr lang="en-US"/>
              <a:t> </a:t>
            </a:r>
            <a:endParaRPr/>
          </a:p>
        </p:txBody>
      </p:sp>
      <p:graphicFrame>
        <p:nvGraphicFramePr>
          <p:cNvPr id="368" name="Google Shape;368;p17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{75AD65E3-1D64-4652-8DB6-B172D6ACC0A4}</a:tableStyleId>
              </a:tblPr>
              <a:tblGrid>
                <a:gridCol w="3505200"/>
                <a:gridCol w="3505200"/>
                <a:gridCol w="3505200"/>
              </a:tblGrid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Priority queues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Binary heap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Pure array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Build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Insert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O(lg 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Maximum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Increase-Key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rPr lang="en-US" sz="2400" u="none" cap="none" strike="noStrike"/>
                        <a:t>O(lg 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O(1)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  <a:tr h="6200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Extract-Max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O(lg 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O(n)</a:t>
                      </a:r>
                      <a:endParaRPr sz="2400" u="none" cap="none" strike="noStrike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18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75" name="Google Shape;375;p18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7" name="Google Shape;377;p18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18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, 信 的圖片&#10;&#10;自動產生的描述" id="379" name="Google Shape;379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467" y="2188548"/>
            <a:ext cx="10905066" cy="2480903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Lab 4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6" name="Google Shape;386;p19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387" name="Google Shape;387;p19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9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9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19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19"/>
          <p:cNvSpPr txBox="1"/>
          <p:nvPr>
            <p:ph type="title"/>
          </p:nvPr>
        </p:nvSpPr>
        <p:spPr>
          <a:xfrm>
            <a:off x="831425" y="2766225"/>
            <a:ext cx="3636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priority_queue</a:t>
            </a:r>
            <a:br>
              <a:rPr lang="en-US"/>
            </a:br>
            <a:r>
              <a:rPr lang="en-US"/>
              <a:t>in &lt;queue&gt;</a:t>
            </a:r>
            <a:endParaRPr/>
          </a:p>
        </p:txBody>
      </p:sp>
      <p:pic>
        <p:nvPicPr>
          <p:cNvPr id="392" name="Google Shape;392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24158" y="238282"/>
            <a:ext cx="6016781" cy="638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5" name="Google Shape;105;p2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06" name="Google Shape;106;p2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2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110" name="Google Shape;11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7950" y="2145412"/>
            <a:ext cx="6896100" cy="37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element into a max heap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20"/>
          <p:cNvSpPr/>
          <p:nvPr/>
        </p:nvSpPr>
        <p:spPr>
          <a:xfrm flipH="1" rot="-2700000">
            <a:off x="-376156" y="-253670"/>
            <a:ext cx="1827638" cy="1376989"/>
          </a:xfrm>
          <a:custGeom>
            <a:rect b="b" l="l" r="r" t="t"/>
            <a:pathLst>
              <a:path extrusionOk="0" h="1376989" w="1827638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20"/>
          <p:cNvSpPr/>
          <p:nvPr/>
        </p:nvSpPr>
        <p:spPr>
          <a:xfrm flipH="1" rot="-2700000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0"/>
          <p:cNvSpPr/>
          <p:nvPr/>
        </p:nvSpPr>
        <p:spPr>
          <a:xfrm flipH="1" rot="-2700000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20"/>
          <p:cNvSpPr/>
          <p:nvPr/>
        </p:nvSpPr>
        <p:spPr>
          <a:xfrm flipH="1" rot="10800000">
            <a:off x="9356643" y="0"/>
            <a:ext cx="2835357" cy="1480837"/>
          </a:xfrm>
          <a:custGeom>
            <a:rect b="b" l="l" r="r" t="t"/>
            <a:pathLst>
              <a:path extrusionOk="0" h="1480837" w="283535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20"/>
          <p:cNvSpPr/>
          <p:nvPr/>
        </p:nvSpPr>
        <p:spPr>
          <a:xfrm flipH="1">
            <a:off x="7976344" y="6115501"/>
            <a:ext cx="1494513" cy="742499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20"/>
          <p:cNvSpPr/>
          <p:nvPr/>
        </p:nvSpPr>
        <p:spPr>
          <a:xfrm flipH="1">
            <a:off x="7604080" y="6453143"/>
            <a:ext cx="814903" cy="404857"/>
          </a:xfrm>
          <a:prstGeom prst="triangle">
            <a:avLst>
              <a:gd fmla="val 50000" name="adj"/>
            </a:avLst>
          </a:pr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405" name="Google Shape;405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The following declaration works without changing the sign of elements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priority_queue&lt;int, vector&lt;int&gt;, greater&lt;int&gt;&gt; pq;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3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4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See more 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u="sng">
              <a:solidFill>
                <a:schemeClr val="hlink"/>
              </a:solidFill>
              <a:hlinkClick r:id="rId5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>
                <a:solidFill>
                  <a:schemeClr val="hlink"/>
                </a:solidFill>
                <a:hlinkClick r:id="rId6"/>
              </a:rPr>
              <a:t>https://cplusplus.com/reference/queue/priority_queue/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7" name="Google Shape;117;p3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18" name="Google Shape;118;p3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文字, 手錶 的圖片&#10;&#10;自動產生的描述" id="122" name="Google Shape;12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48932" y="2133536"/>
            <a:ext cx="5965454" cy="3424117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element into a max heap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9" name="Google Shape;129;p4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30" name="Google Shape;130;p4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4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時鐘 的圖片&#10;&#10;自動產生的描述" id="134" name="Google Shape;13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19799" y="2185062"/>
            <a:ext cx="5151074" cy="3314257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element into a max heap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5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42" name="Google Shape;142;p5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5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時鐘, 手錶 的圖片&#10;&#10;自動產生的描述" id="146" name="Google Shape;146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46025" y="2191425"/>
            <a:ext cx="4935625" cy="294008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Insert element into a max heap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3" name="Google Shape;153;p6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54" name="Google Shape;154;p6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6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手錶 的圖片&#10;&#10;自動產生的描述" id="158" name="Google Shape;158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800" y="2437449"/>
            <a:ext cx="5232400" cy="31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  <p:pic>
        <p:nvPicPr>
          <p:cNvPr descr="一張含有 圖表 的圖片&#10;&#10;自動產生的描述" id="160" name="Google Shape;16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6" name="Google Shape;166;p7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67" name="Google Shape;167;p7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9" name="Google Shape;169;p7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171" name="Google Shape;17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一張含有 時鐘, 手錶, 向量圖形 的圖片&#10;&#10;自動產生的描述" id="172" name="Google Shape;172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02973" y="2456660"/>
            <a:ext cx="5080000" cy="317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8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80" name="Google Shape;180;p8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8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8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184" name="Google Shape;18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  <p:pic>
        <p:nvPicPr>
          <p:cNvPr descr="一張含有 時鐘, 手錶 的圖片&#10;&#10;自動產生的描述" id="186" name="Google Shape;186;p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5290" y="2447200"/>
            <a:ext cx="5168900" cy="318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" name="Google Shape;187;p8"/>
          <p:cNvGrpSpPr/>
          <p:nvPr/>
        </p:nvGrpSpPr>
        <p:grpSpPr>
          <a:xfrm>
            <a:off x="5470354" y="1791772"/>
            <a:ext cx="418704" cy="369332"/>
            <a:chOff x="5470354" y="1791772"/>
            <a:chExt cx="418704" cy="369332"/>
          </a:xfrm>
        </p:grpSpPr>
        <p:sp>
          <p:nvSpPr>
            <p:cNvPr id="188" name="Google Shape;188;p8"/>
            <p:cNvSpPr/>
            <p:nvPr/>
          </p:nvSpPr>
          <p:spPr>
            <a:xfrm>
              <a:off x="5506453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8"/>
            <p:cNvSpPr txBox="1"/>
            <p:nvPr/>
          </p:nvSpPr>
          <p:spPr>
            <a:xfrm>
              <a:off x="5470354" y="179177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6930558" y="1800696"/>
            <a:ext cx="346507" cy="369332"/>
            <a:chOff x="6930558" y="1800696"/>
            <a:chExt cx="346507" cy="369332"/>
          </a:xfrm>
        </p:grpSpPr>
        <p:sp>
          <p:nvSpPr>
            <p:cNvPr id="191" name="Google Shape;191;p8"/>
            <p:cNvSpPr/>
            <p:nvPr/>
          </p:nvSpPr>
          <p:spPr>
            <a:xfrm>
              <a:off x="6930558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 txBox="1"/>
            <p:nvPr/>
          </p:nvSpPr>
          <p:spPr>
            <a:xfrm>
              <a:off x="6952968" y="180069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9"/>
          <p:cNvGrpSpPr/>
          <p:nvPr/>
        </p:nvGrpSpPr>
        <p:grpSpPr>
          <a:xfrm flipH="1">
            <a:off x="10741136" y="-454724"/>
            <a:ext cx="2323655" cy="2323656"/>
            <a:chOff x="-872270" y="-454724"/>
            <a:chExt cx="2323655" cy="2323656"/>
          </a:xfrm>
        </p:grpSpPr>
        <p:sp>
          <p:nvSpPr>
            <p:cNvPr id="199" name="Google Shape;199;p9"/>
            <p:cNvSpPr/>
            <p:nvPr/>
          </p:nvSpPr>
          <p:spPr>
            <a:xfrm rot="2700000">
              <a:off x="-415188" y="-231223"/>
              <a:ext cx="1409491" cy="1876653"/>
            </a:xfrm>
            <a:custGeom>
              <a:rect b="b" l="l" r="r" t="t"/>
              <a:pathLst>
                <a:path extrusionOk="0" h="1876653" w="1409491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9"/>
          <p:cNvSpPr/>
          <p:nvPr/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1343436" y="5721108"/>
            <a:ext cx="2261965" cy="1136891"/>
          </a:xfrm>
          <a:prstGeom prst="triangle">
            <a:avLst>
              <a:gd fmla="val 50000" name="adj"/>
            </a:avLst>
          </a:prstGeom>
          <a:solidFill>
            <a:schemeClr val="accent4">
              <a:alpha val="2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一張含有 圖表 的圖片&#10;&#10;自動產生的描述" id="203" name="Google Shape;20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95750" y="1690688"/>
            <a:ext cx="4000500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Build a max heap</a:t>
            </a:r>
            <a:endParaRPr/>
          </a:p>
        </p:txBody>
      </p:sp>
      <p:pic>
        <p:nvPicPr>
          <p:cNvPr descr="一張含有 時鐘, 手錶 的圖片&#10;&#10;自動產生的描述" id="205" name="Google Shape;205;p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6644" y="2433890"/>
            <a:ext cx="5638800" cy="317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9"/>
          <p:cNvGrpSpPr/>
          <p:nvPr/>
        </p:nvGrpSpPr>
        <p:grpSpPr>
          <a:xfrm>
            <a:off x="5470354" y="1791772"/>
            <a:ext cx="418704" cy="369332"/>
            <a:chOff x="5470354" y="1791772"/>
            <a:chExt cx="418704" cy="369332"/>
          </a:xfrm>
        </p:grpSpPr>
        <p:sp>
          <p:nvSpPr>
            <p:cNvPr id="207" name="Google Shape;207;p9"/>
            <p:cNvSpPr/>
            <p:nvPr/>
          </p:nvSpPr>
          <p:spPr>
            <a:xfrm>
              <a:off x="5506453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9"/>
            <p:cNvSpPr txBox="1"/>
            <p:nvPr/>
          </p:nvSpPr>
          <p:spPr>
            <a:xfrm>
              <a:off x="5470354" y="1791772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14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9" name="Google Shape;209;p9"/>
          <p:cNvGrpSpPr/>
          <p:nvPr/>
        </p:nvGrpSpPr>
        <p:grpSpPr>
          <a:xfrm>
            <a:off x="6930558" y="1800696"/>
            <a:ext cx="346507" cy="369332"/>
            <a:chOff x="6930558" y="1800696"/>
            <a:chExt cx="346507" cy="369332"/>
          </a:xfrm>
        </p:grpSpPr>
        <p:sp>
          <p:nvSpPr>
            <p:cNvPr id="210" name="Google Shape;210;p9"/>
            <p:cNvSpPr/>
            <p:nvPr/>
          </p:nvSpPr>
          <p:spPr>
            <a:xfrm>
              <a:off x="6930558" y="181765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F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6952968" y="1800696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2" name="Google Shape;212;p9"/>
          <p:cNvGrpSpPr/>
          <p:nvPr/>
        </p:nvGrpSpPr>
        <p:grpSpPr>
          <a:xfrm>
            <a:off x="5114841" y="1800696"/>
            <a:ext cx="418704" cy="369332"/>
            <a:chOff x="5087749" y="2517411"/>
            <a:chExt cx="418704" cy="369332"/>
          </a:xfrm>
        </p:grpSpPr>
        <p:sp>
          <p:nvSpPr>
            <p:cNvPr id="213" name="Google Shape;213;p9"/>
            <p:cNvSpPr/>
            <p:nvPr/>
          </p:nvSpPr>
          <p:spPr>
            <a:xfrm>
              <a:off x="5123848" y="2543298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9"/>
            <p:cNvSpPr txBox="1"/>
            <p:nvPr/>
          </p:nvSpPr>
          <p:spPr>
            <a:xfrm>
              <a:off x="5087749" y="2517411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5" name="Google Shape;215;p9"/>
          <p:cNvGrpSpPr/>
          <p:nvPr/>
        </p:nvGrpSpPr>
        <p:grpSpPr>
          <a:xfrm>
            <a:off x="6561640" y="1800696"/>
            <a:ext cx="346507" cy="369332"/>
            <a:chOff x="7523613" y="2363729"/>
            <a:chExt cx="346507" cy="369332"/>
          </a:xfrm>
        </p:grpSpPr>
        <p:sp>
          <p:nvSpPr>
            <p:cNvPr id="216" name="Google Shape;216;p9"/>
            <p:cNvSpPr/>
            <p:nvPr/>
          </p:nvSpPr>
          <p:spPr>
            <a:xfrm>
              <a:off x="7523613" y="2384519"/>
              <a:ext cx="346507" cy="327753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rgbClr val="00B05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9"/>
            <p:cNvSpPr txBox="1"/>
            <p:nvPr/>
          </p:nvSpPr>
          <p:spPr>
            <a:xfrm>
              <a:off x="7546023" y="2363729"/>
              <a:ext cx="3016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2023-03-22T06:27:20Z</dcterms:created>
  <dc:creator>江承紘</dc:creator>
</cp:coreProperties>
</file>