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ced4b2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ced4b2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dced4b28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dced4b28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ced4b2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ced4b2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dced4b28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dced4b28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ced4b28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dced4b28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dced4b2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dced4b2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dced4b288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dced4b288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dced4b2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dced4b2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dced4b2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dced4b2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dced4b28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dced4b28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dd18d5b8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dd18d5b8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dced4b28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dced4b28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dced4b28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dced4b28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dced4b28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dced4b28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3dced4b28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3dced4b28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dced4b28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dced4b28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dd18d5b8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dd18d5b8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dced4b288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dced4b288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dd18d5b8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dd18d5b8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dd18d5b8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dd18d5b8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dced4b28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dced4b28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dd18d5b8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dd18d5b8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dced4b28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dced4b28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dced4b28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dced4b28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ced4b28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ced4b28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dced4b288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dced4b288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dced4b288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dced4b288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dced4b28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dced4b28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dced4b288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dced4b288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dced4b288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3dced4b288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dced4b28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dced4b28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dced4b288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dced4b288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d18d5b8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d18d5b8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dced4b288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dced4b288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dced4b288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dced4b288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dced4b288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dced4b288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d18d5b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d18d5b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dd18d5b8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dd18d5b8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dd18d5b8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dd18d5b8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ced4b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ced4b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dced4b28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dced4b28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UWX8hzzj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Graph Traversal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8" y="2797175"/>
            <a:ext cx="6675026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altLang="zh-TW" sz="1600" dirty="0" err="1">
                <a:latin typeface="Trebuchet MS" panose="020B0703020202090204" pitchFamily="34" charset="0"/>
              </a:rPr>
              <a:t>redleaf</a:t>
            </a:r>
            <a:endParaRPr lang="en" altLang="zh-TW" sz="1600" dirty="0">
              <a:solidFill>
                <a:srgbClr val="000000"/>
              </a:solidFill>
            </a:endParaRPr>
          </a:p>
          <a:p>
            <a:pPr algn="r"/>
            <a:r>
              <a:rPr lang="en" altLang="zh-TW" sz="1600" dirty="0">
                <a:latin typeface="Trebuchet MS" panose="020B0703020202090204" pitchFamily="34" charset="0"/>
              </a:rPr>
              <a:t>(2022 Summer TA)</a:t>
            </a:r>
            <a:endParaRPr lang="en" altLang="zh-TW" sz="1600" dirty="0">
              <a:solidFill>
                <a:srgbClr val="000000"/>
              </a:solidFill>
            </a:endParaRPr>
          </a:p>
          <a:p>
            <a:pPr algn="r"/>
            <a:r>
              <a:rPr lang="en" altLang="zh-TW" sz="1600" dirty="0">
                <a:latin typeface="Trebuchet MS" panose="020B0703020202090204" pitchFamily="34" charset="0"/>
              </a:rPr>
              <a:t>Han</a:t>
            </a:r>
            <a:endParaRPr lang="en" altLang="zh-TW" sz="1600" dirty="0">
              <a:solidFill>
                <a:srgbClr val="000000"/>
              </a:solidFill>
            </a:endParaRPr>
          </a:p>
          <a:p>
            <a:pPr algn="r"/>
            <a:r>
              <a:rPr lang="en" altLang="zh-TW" sz="1600" dirty="0">
                <a:latin typeface="Trebuchet MS" panose="020B0703020202090204" pitchFamily="34" charset="0"/>
              </a:rPr>
              <a:t>(2023 Spring TA)</a:t>
            </a:r>
            <a:endParaRPr lang="en" altLang="zh-TW" sz="1600" dirty="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</a:t>
            </a:r>
            <a:r>
              <a:rPr lang="zh-TW">
                <a:solidFill>
                  <a:srgbClr val="FF0000"/>
                </a:solidFill>
              </a:rPr>
              <a:t>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dfs(x) =&gt; </a:t>
            </a:r>
            <a:r>
              <a:rPr lang="zh-TW">
                <a:solidFill>
                  <a:srgbClr val="FF0000"/>
                </a:solidFill>
              </a:rPr>
              <a:t>dfs(t)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adj[t], find vis[u] = false, call dfs(u)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405200" cy="20709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</a:t>
            </a:r>
            <a:r>
              <a:rPr lang="zh-TW">
                <a:solidFill>
                  <a:srgbClr val="FF0000"/>
                </a:solidFill>
              </a:rPr>
              <a:t>u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dfs(x) =&gt; dfs(t) =&gt; </a:t>
            </a:r>
            <a:r>
              <a:rPr lang="zh-TW">
                <a:solidFill>
                  <a:srgbClr val="FF0000"/>
                </a:solidFill>
              </a:rPr>
              <a:t>dfs(u)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adj[u], find vis[y] = false, call dfs(y)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324161" cy="212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 , w , x , t , u , </a:t>
            </a:r>
            <a:r>
              <a:rPr lang="zh-TW">
                <a:solidFill>
                  <a:srgbClr val="FF0000"/>
                </a:solidFill>
              </a:rPr>
              <a:t>y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dfs(x) =&gt; dfs(t) =&gt; dfs(u) =&gt; </a:t>
            </a:r>
            <a:r>
              <a:rPr lang="zh-TW">
                <a:solidFill>
                  <a:srgbClr val="FF0000"/>
                </a:solidFill>
              </a:rPr>
              <a:t>dfs(y)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adj[y], find all neighbors are visited, dfs(y)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405200" cy="2007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dfs(x) =&gt; dfs(t) =&gt; </a:t>
            </a:r>
            <a:r>
              <a:rPr lang="zh-TW">
                <a:solidFill>
                  <a:srgbClr val="FF0000"/>
                </a:solidFill>
              </a:rPr>
              <a:t>dfs(u)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adj[u], find all neighbors are visited, dfs(u)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5"/>
            <a:ext cx="3405200" cy="20417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dfs(x) =&gt; </a:t>
            </a:r>
            <a:r>
              <a:rPr lang="zh-TW">
                <a:solidFill>
                  <a:srgbClr val="FF0000"/>
                </a:solidFill>
              </a:rPr>
              <a:t>dfs(t)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adj[t], find all neighbors are visited, dfs(t)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2"/>
            <a:ext cx="3405200" cy="2126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</a:t>
            </a:r>
            <a:r>
              <a:rPr lang="zh-TW">
                <a:solidFill>
                  <a:srgbClr val="FF0000"/>
                </a:solidFill>
              </a:rPr>
              <a:t>dfs(x)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adj[x], find all neighbors are visited, dfs(x)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405201" cy="2128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</a:t>
            </a:r>
            <a:r>
              <a:rPr lang="zh-TW">
                <a:solidFill>
                  <a:srgbClr val="FF0000"/>
                </a:solidFill>
              </a:rPr>
              <a:t>dfs(w)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adj[w], find all neighbors are visited, dfs(w)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405200" cy="20976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</a:t>
            </a:r>
            <a:r>
              <a:rPr lang="zh-TW">
                <a:solidFill>
                  <a:srgbClr val="FF0000"/>
                </a:solidFill>
              </a:rPr>
              <a:t>dfs(s)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1"/>
                </a:solidFill>
              </a:rPr>
              <a:t>In adj[s], find vis[r] = false, call dfs(r)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405200" cy="20987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 , </a:t>
            </a:r>
            <a:r>
              <a:rPr lang="zh-TW">
                <a:solidFill>
                  <a:srgbClr val="FF0000"/>
                </a:solidFill>
              </a:rPr>
              <a:t>r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</a:t>
            </a:r>
            <a:r>
              <a:rPr lang="zh-TW">
                <a:solidFill>
                  <a:srgbClr val="FF0000"/>
                </a:solidFill>
              </a:rPr>
              <a:t>dfs(r)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adj[r], find vis[v] = false, call dfs(v)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2"/>
            <a:ext cx="3405200" cy="21510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 , r , </a:t>
            </a:r>
            <a:r>
              <a:rPr lang="zh-TW">
                <a:solidFill>
                  <a:srgbClr val="FF0000"/>
                </a:solidFill>
              </a:rPr>
              <a:t>v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dfs(r) =&gt; </a:t>
            </a:r>
            <a:r>
              <a:rPr lang="zh-TW">
                <a:solidFill>
                  <a:srgbClr val="FF0000"/>
                </a:solidFill>
              </a:rPr>
              <a:t>dfs(v)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accent1"/>
                </a:solidFill>
              </a:rPr>
              <a:t>In adj[v], find all neighbors are visited, dfs(v)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2"/>
            <a:ext cx="3476803" cy="212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Graph Traversal: DFS, BFS</a:t>
            </a:r>
            <a:endParaRPr sz="302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Depth First Search (DFS), 深度優先搜尋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將某條岔路探索到底後，再探索其他岔路</a:t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837" y="2238797"/>
            <a:ext cx="4490324" cy="26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 , r , 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</a:t>
            </a:r>
            <a:r>
              <a:rPr lang="zh-TW">
                <a:solidFill>
                  <a:srgbClr val="FF0000"/>
                </a:solidFill>
              </a:rPr>
              <a:t>dfs(r)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adj[r], find all neighbors are visited, dfs(r)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2" name="Google Shape;2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2"/>
            <a:ext cx="3430600" cy="212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 , r , 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</a:t>
            </a:r>
            <a:r>
              <a:rPr lang="zh-TW">
                <a:solidFill>
                  <a:srgbClr val="FF0000"/>
                </a:solidFill>
              </a:rPr>
              <a:t>dfs(s)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adj[s], find all neighbors are visited, dfs(s) terminate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2" name="Google Shape;25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2"/>
            <a:ext cx="3500375" cy="212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x , t , u , y , r , v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</a:t>
            </a:r>
            <a:r>
              <a:rPr lang="zh-TW">
                <a:solidFill>
                  <a:srgbClr val="FF0000"/>
                </a:solidFill>
              </a:rPr>
              <a:t>(empty)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All function call terminate, DFS end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2"/>
            <a:ext cx="3500375" cy="21435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將某條岔路探索到底後，再探索其他岔路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visit order: s , w , x , t , u , y , r , v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第一條岔路： s , w , x , t , u , y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/>
              <a:t>第二條岔路： s , r , v</a:t>
            </a:r>
            <a:endParaRPr sz="2400"/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510" y="1851547"/>
            <a:ext cx="3500375" cy="21435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Time complexity</a:t>
            </a:r>
            <a:endParaRPr sz="3020"/>
          </a:p>
        </p:txBody>
      </p:sp>
      <p:sp>
        <p:nvSpPr>
          <p:cNvPr id="279" name="Google Shape;27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Adjacency list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each vertex in the adjacency lists is examined at most once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O( |V| + |E| 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Adjacency matrix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determine all neighbors of specific vertex takes O( |V| 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at most |V| vertices are visited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O( |V| ^ 2 )</a:t>
            </a:r>
            <a:endParaRPr sz="2400"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Implementation</a:t>
            </a:r>
            <a:endParaRPr sz="3020"/>
          </a:p>
        </p:txBody>
      </p:sp>
      <p:sp>
        <p:nvSpPr>
          <p:cNvPr id="286" name="Google Shape;28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7972425" cy="69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61887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38"/>
          <p:cNvSpPr txBox="1"/>
          <p:nvPr/>
        </p:nvSpPr>
        <p:spPr>
          <a:xfrm>
            <a:off x="2398200" y="1508050"/>
            <a:ext cx="5307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利用 queue （先進先出），記錄每條岔路探索到哪，藉此同時探索所有岔路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</p:txBody>
      </p:sp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Implementation</a:t>
            </a:r>
            <a:endParaRPr sz="3020"/>
          </a:p>
        </p:txBody>
      </p:sp>
      <p:sp>
        <p:nvSpPr>
          <p:cNvPr id="297" name="Google Shape;297;p38"/>
          <p:cNvSpPr/>
          <p:nvPr/>
        </p:nvSpPr>
        <p:spPr>
          <a:xfrm>
            <a:off x="713725" y="1673250"/>
            <a:ext cx="16845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61887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Implementation</a:t>
            </a:r>
            <a:endParaRPr sz="3020"/>
          </a:p>
        </p:txBody>
      </p:sp>
      <p:sp>
        <p:nvSpPr>
          <p:cNvPr id="306" name="Google Shape;306;p39"/>
          <p:cNvSpPr/>
          <p:nvPr/>
        </p:nvSpPr>
        <p:spPr>
          <a:xfrm>
            <a:off x="709625" y="1928825"/>
            <a:ext cx="20763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9"/>
          <p:cNvSpPr/>
          <p:nvPr/>
        </p:nvSpPr>
        <p:spPr>
          <a:xfrm>
            <a:off x="2081250" y="2969325"/>
            <a:ext cx="7455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9"/>
          <p:cNvSpPr txBox="1"/>
          <p:nvPr/>
        </p:nvSpPr>
        <p:spPr>
          <a:xfrm>
            <a:off x="2398200" y="1508050"/>
            <a:ext cx="21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更新節點狀態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3184400" y="2881275"/>
            <a:ext cx="318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根據節點狀態決定是否造訪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2005050" y="3266775"/>
            <a:ext cx="16077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2005050" y="3564225"/>
            <a:ext cx="21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更新節點狀態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12" name="Google Shape;31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861887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Implementation</a:t>
            </a:r>
            <a:endParaRPr sz="3020"/>
          </a:p>
        </p:txBody>
      </p:sp>
      <p:sp>
        <p:nvSpPr>
          <p:cNvPr id="320" name="Google Shape;320;p40"/>
          <p:cNvSpPr/>
          <p:nvPr/>
        </p:nvSpPr>
        <p:spPr>
          <a:xfrm>
            <a:off x="745000" y="1938450"/>
            <a:ext cx="38271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0"/>
          <p:cNvSpPr/>
          <p:nvPr/>
        </p:nvSpPr>
        <p:spPr>
          <a:xfrm>
            <a:off x="2041075" y="3253725"/>
            <a:ext cx="2959500" cy="2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(empty)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Initialize, push s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8" name="Google Shape;328;p41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9" name="Google Shape;32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500375" cy="21288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Graph Traversal: DFS, BFS</a:t>
            </a:r>
            <a:endParaRPr sz="302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Breadth First Search (BFS), 廣度優先搜尋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同時探索所有岔路，並記錄每條岔路探索到哪</a:t>
            </a:r>
            <a:endParaRPr sz="24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129" y="2198150"/>
            <a:ext cx="4447750" cy="27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</a:t>
            </a:r>
            <a:r>
              <a:rPr lang="zh-TW">
                <a:solidFill>
                  <a:srgbClr val="FF0000"/>
                </a:solidFill>
              </a:rPr>
              <a:t>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</a:t>
            </a:r>
            <a:r>
              <a:rPr lang="zh-TW">
                <a:solidFill>
                  <a:srgbClr val="FF0000"/>
                </a:solidFill>
              </a:rPr>
              <a:t>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adj[s], find vis[w] = vis[r] = vis[x] = false, push them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500375" cy="21288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</a:t>
            </a:r>
            <a:r>
              <a:rPr lang="zh-TW">
                <a:solidFill>
                  <a:srgbClr val="FF0000"/>
                </a:solidFill>
              </a:rPr>
              <a:t>w, r, 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</a:t>
            </a:r>
            <a:r>
              <a:rPr lang="zh-TW">
                <a:solidFill>
                  <a:srgbClr val="FF0000"/>
                </a:solidFill>
              </a:rPr>
              <a:t>w, r, 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adj[w], find all neighbors are visited, do nothing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50" name="Google Shape;3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611250" cy="2262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r, 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adj[r], find vis[v] = false, push it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8" name="Google Shape;358;p44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2"/>
            <a:ext cx="3659071" cy="2262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2" name="Google Shape;36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</a:t>
            </a:r>
            <a:r>
              <a:rPr lang="zh-TW">
                <a:solidFill>
                  <a:srgbClr val="FF0000"/>
                </a:solidFill>
              </a:rPr>
              <a:t>v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x, </a:t>
            </a:r>
            <a:r>
              <a:rPr lang="zh-TW">
                <a:solidFill>
                  <a:srgbClr val="FF0000"/>
                </a:solidFill>
              </a:rPr>
              <a:t>v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adj[x], find vis[t] = false, push it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8" name="Google Shape;368;p45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9" name="Google Shape;36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70" name="Google Shape;3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611250" cy="22097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v, </a:t>
            </a:r>
            <a:r>
              <a:rPr lang="zh-TW">
                <a:solidFill>
                  <a:srgbClr val="FF0000"/>
                </a:solidFill>
              </a:rPr>
              <a:t>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v, </a:t>
            </a:r>
            <a:r>
              <a:rPr lang="zh-TW">
                <a:solidFill>
                  <a:srgbClr val="FF0000"/>
                </a:solidFill>
              </a:rPr>
              <a:t>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adj[v], find all neighbors are visited, do nothing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78" name="Google Shape;378;p46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80" name="Google Shape;3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512575" cy="22405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2" name="Google Shape;38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v, 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adj[t], find vis[u] = false, push it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8" name="Google Shape;388;p47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2"/>
            <a:ext cx="3512567" cy="2209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2" name="Google Shape;39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v, t, </a:t>
            </a:r>
            <a:r>
              <a:rPr lang="zh-TW">
                <a:solidFill>
                  <a:srgbClr val="FF0000"/>
                </a:solidFill>
              </a:rPr>
              <a:t>u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</a:t>
            </a:r>
            <a:r>
              <a:rPr lang="zh-TW">
                <a:solidFill>
                  <a:srgbClr val="FF0000"/>
                </a:solidFill>
              </a:rPr>
              <a:t>u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adj[u], find vis[y] = false, push it into queue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98" name="Google Shape;398;p48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9" name="Google Shape;39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400" name="Google Shape;4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6"/>
            <a:ext cx="3512575" cy="21665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2" name="Google Shape;4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v, t, u, </a:t>
            </a:r>
            <a:r>
              <a:rPr lang="zh-TW">
                <a:solidFill>
                  <a:srgbClr val="FF0000"/>
                </a:solidFill>
              </a:rPr>
              <a:t>y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</a:t>
            </a:r>
            <a:r>
              <a:rPr lang="zh-TW">
                <a:solidFill>
                  <a:srgbClr val="FF0000"/>
                </a:solidFill>
              </a:rPr>
              <a:t>y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pop queue, in adj[y], find all neighbors are visited, do nothing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08" name="Google Shape;408;p49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9" name="Google Shape;40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410" name="Google Shape;4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512575" cy="21899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2" name="Google Shape;4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s, w, r, x, v, t, u,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queue: </a:t>
            </a:r>
            <a:r>
              <a:rPr lang="zh-TW">
                <a:solidFill>
                  <a:srgbClr val="FF0000"/>
                </a:solidFill>
              </a:rPr>
              <a:t>(empty)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The queue is empty, BFS end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18" name="Google Shape;418;p50"/>
          <p:cNvPicPr preferRelativeResize="0"/>
          <p:nvPr/>
        </p:nvPicPr>
        <p:blipFill rotWithShape="1">
          <a:blip r:embed="rId3">
            <a:alphaModFix/>
          </a:blip>
          <a:srcRect b="30376"/>
          <a:stretch/>
        </p:blipFill>
        <p:spPr>
          <a:xfrm>
            <a:off x="311700" y="1152475"/>
            <a:ext cx="7861875" cy="2378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9" name="Google Shape;419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pic>
        <p:nvPicPr>
          <p:cNvPr id="420" name="Google Shape;4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5"/>
            <a:ext cx="3512575" cy="21846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2" name="Google Shape;4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Example</a:t>
            </a:r>
            <a:endParaRPr sz="3020"/>
          </a:p>
        </p:txBody>
      </p:sp>
      <p:sp>
        <p:nvSpPr>
          <p:cNvPr id="428" name="Google Shape;42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同時探索所有岔路，並記錄每條岔路探索到哪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visit order: s , w , r , x , v , t , u , y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第一輪探索： w , r , x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第二輪探索：      v , t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第三輪探索：          u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第四輪探索：          y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400" y="1851550"/>
            <a:ext cx="3512575" cy="21846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" name="Google Shape;43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DFS, BFS - Implementation</a:t>
            </a:r>
            <a:endParaRPr sz="302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節點目前狀態：未造訪、已造訪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/>
              <a:t>造訪新的節點：只能造訪「未造訪」的節點</a:t>
            </a:r>
            <a:endParaRPr sz="240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BFS - Time complexity</a:t>
            </a:r>
            <a:endParaRPr sz="3020"/>
          </a:p>
        </p:txBody>
      </p:sp>
      <p:sp>
        <p:nvSpPr>
          <p:cNvPr id="437" name="Google Shape;43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Same as DFS</a:t>
            </a:r>
            <a:endParaRPr sz="2400"/>
          </a:p>
        </p:txBody>
      </p:sp>
      <p:sp>
        <p:nvSpPr>
          <p:cNvPr id="438" name="Google Shape;43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想想看</a:t>
            </a:r>
            <a:endParaRPr/>
          </a:p>
        </p:txBody>
      </p:sp>
      <p:sp>
        <p:nvSpPr>
          <p:cNvPr id="444" name="Google Shape;44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如果保證 graph 是一顆 tree ，能否不記錄「所有」 vertices 的被造訪狀態進行 DFS / BFS ?</a:t>
            </a:r>
            <a:endParaRPr/>
          </a:p>
        </p:txBody>
      </p:sp>
      <p:sp>
        <p:nvSpPr>
          <p:cNvPr id="445" name="Google Shape;44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41</a:t>
            </a:fld>
            <a:endParaRPr/>
          </a:p>
        </p:txBody>
      </p:sp>
      <p:pic>
        <p:nvPicPr>
          <p:cNvPr id="446" name="Google Shape;4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995475"/>
            <a:ext cx="7972425" cy="69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in class sample codes</a:t>
            </a:r>
            <a:endParaRPr dirty="0"/>
          </a:p>
        </p:txBody>
      </p:sp>
      <p:sp>
        <p:nvSpPr>
          <p:cNvPr id="452" name="Google Shape;45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DFS:</a:t>
            </a:r>
            <a:endParaRPr dirty="0"/>
          </a:p>
          <a:p>
            <a:pPr marL="0" lvl="0" indent="0">
              <a:spcBef>
                <a:spcPts val="1200"/>
              </a:spcBef>
              <a:buNone/>
            </a:pPr>
            <a:r>
              <a:rPr lang="en" altLang="zh-TW" u="sng" dirty="0">
                <a:solidFill>
                  <a:schemeClr val="hlink"/>
                </a:solidFill>
                <a:hlinkClick r:id="rId3"/>
              </a:rPr>
              <a:t>http://codepad.org/UWX8hzzj</a:t>
            </a:r>
            <a:endParaRPr dirty="0"/>
          </a:p>
        </p:txBody>
      </p:sp>
      <p:sp>
        <p:nvSpPr>
          <p:cNvPr id="453" name="Google Shape;45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Implementation</a:t>
            </a:r>
            <a:endParaRPr sz="302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26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7972425" cy="69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7"/>
          <p:cNvSpPr/>
          <p:nvPr/>
        </p:nvSpPr>
        <p:spPr>
          <a:xfrm>
            <a:off x="907625" y="2793500"/>
            <a:ext cx="470100" cy="23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886775" y="3986850"/>
            <a:ext cx="470100" cy="237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886775" y="4148250"/>
            <a:ext cx="582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利用遞迴，將某條岔路探索到底後，再探索其他岔路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Implementation</a:t>
            </a:r>
            <a:endParaRPr sz="302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26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152463"/>
            <a:ext cx="7972425" cy="695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8"/>
          <p:cNvSpPr/>
          <p:nvPr/>
        </p:nvSpPr>
        <p:spPr>
          <a:xfrm>
            <a:off x="785825" y="3347350"/>
            <a:ext cx="1796100" cy="32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1846525" y="3948775"/>
            <a:ext cx="847800" cy="32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09625" y="2936800"/>
            <a:ext cx="217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更新節點狀態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755350" y="4193825"/>
            <a:ext cx="318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根據節點狀態決定是否造訪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visit order: </a:t>
            </a:r>
            <a:r>
              <a:rPr lang="zh-TW">
                <a:solidFill>
                  <a:srgbClr val="FF0000"/>
                </a:solidFill>
              </a:rPr>
              <a:t>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</a:t>
            </a:r>
            <a:r>
              <a:rPr lang="zh-TW">
                <a:solidFill>
                  <a:srgbClr val="FF0000"/>
                </a:solidFill>
              </a:rPr>
              <a:t>dfs(s)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adj[s], find vis[w] = false, call dfs(w)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050" y="1627025"/>
            <a:ext cx="3405200" cy="2120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</a:t>
            </a:r>
            <a:r>
              <a:rPr lang="zh-TW">
                <a:solidFill>
                  <a:srgbClr val="FF0000"/>
                </a:solidFill>
              </a:rPr>
              <a:t>w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</a:t>
            </a:r>
            <a:r>
              <a:rPr lang="zh-TW">
                <a:solidFill>
                  <a:srgbClr val="FF0000"/>
                </a:solidFill>
              </a:rPr>
              <a:t>dfs(w)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adj[w], find vis[x] = false, call dfs(x)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50" y="1627022"/>
            <a:ext cx="3405200" cy="20982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020"/>
              <a:t>DFS - Example</a:t>
            </a:r>
            <a:endParaRPr sz="3020"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visit order: s , w , </a:t>
            </a:r>
            <a:r>
              <a:rPr lang="zh-TW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function call: dfs(s) =&gt; dfs(w) =&gt; </a:t>
            </a:r>
            <a:r>
              <a:rPr lang="zh-TW">
                <a:solidFill>
                  <a:srgbClr val="FF0000"/>
                </a:solidFill>
              </a:rPr>
              <a:t>dfs(x)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accent1"/>
                </a:solidFill>
              </a:rPr>
              <a:t>In adj[x], find vis[t] = false, call dfs(t)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18054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845" y="182275"/>
            <a:ext cx="1676400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047" y="1627022"/>
            <a:ext cx="3405200" cy="20766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1636</Words>
  <Application>Microsoft Macintosh PowerPoint</Application>
  <PresentationFormat>如螢幕大小 (16:9)</PresentationFormat>
  <Paragraphs>333</Paragraphs>
  <Slides>42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Consolas</vt:lpstr>
      <vt:lpstr>Trebuchet MS</vt:lpstr>
      <vt:lpstr>Simple Light</vt:lpstr>
      <vt:lpstr>Graph Traversal</vt:lpstr>
      <vt:lpstr>Graph Traversal: DFS, BFS</vt:lpstr>
      <vt:lpstr>Graph Traversal: DFS, BFS</vt:lpstr>
      <vt:lpstr>DFS, BFS - Implementation</vt:lpstr>
      <vt:lpstr>DFS - Implementation</vt:lpstr>
      <vt:lpstr>DFS - Implementation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Time complexity</vt:lpstr>
      <vt:lpstr>BFS - Implementation</vt:lpstr>
      <vt:lpstr>BFS - Implementation</vt:lpstr>
      <vt:lpstr>BFS - Implementation</vt:lpstr>
      <vt:lpstr>BFS - Implementation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Example</vt:lpstr>
      <vt:lpstr>BFS - Time complexity</vt:lpstr>
      <vt:lpstr>想想看</vt:lpstr>
      <vt:lpstr>in class sample codes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</dc:title>
  <cp:lastModifiedBy>則翰 陳</cp:lastModifiedBy>
  <cp:revision>3</cp:revision>
  <dcterms:modified xsi:type="dcterms:W3CDTF">2023-04-10T04:19:34Z</dcterms:modified>
</cp:coreProperties>
</file>