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136b1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136b1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c136b115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c136b115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c136b115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2c136b115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2c136b1151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2c136b1151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2c136b1151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2c136b1151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2c136b115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2c136b115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c136b115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c136b115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c136b115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c136b115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c136b11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c136b11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c136b115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c136b115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c136b115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c136b115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136b115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136b115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c136b115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c136b115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c136b115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2c136b115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codepad.org/AiOtRNlb" TargetMode="External"/><Relationship Id="rId4" Type="http://schemas.openxmlformats.org/officeDocument/2006/relationships/hyperlink" Target="http://codepad.org/2cyE4Bn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"/>
          <p:cNvSpPr txBox="1"/>
          <p:nvPr/>
        </p:nvSpPr>
        <p:spPr>
          <a:xfrm>
            <a:off x="7320063" y="4236975"/>
            <a:ext cx="153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queue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308" name="Google Shape;3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0"/>
              <a:t>Topological Sort - </a:t>
            </a:r>
            <a:r>
              <a:rPr lang="en" sz="3011"/>
              <a:t>Example (result)</a:t>
            </a:r>
            <a:endParaRPr/>
          </a:p>
        </p:txBody>
      </p:sp>
      <p:sp>
        <p:nvSpPr>
          <p:cNvPr id="309" name="Google Shape;309;p22"/>
          <p:cNvSpPr/>
          <p:nvPr/>
        </p:nvSpPr>
        <p:spPr>
          <a:xfrm>
            <a:off x="580650" y="1094200"/>
            <a:ext cx="1402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under-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shorts</a:t>
            </a:r>
            <a:endParaRPr sz="1800"/>
          </a:p>
        </p:txBody>
      </p:sp>
      <p:sp>
        <p:nvSpPr>
          <p:cNvPr id="310" name="Google Shape;310;p22"/>
          <p:cNvSpPr/>
          <p:nvPr/>
        </p:nvSpPr>
        <p:spPr>
          <a:xfrm>
            <a:off x="580650" y="3444850"/>
            <a:ext cx="1402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belt</a:t>
            </a:r>
            <a:endParaRPr sz="1800"/>
          </a:p>
        </p:txBody>
      </p:sp>
      <p:sp>
        <p:nvSpPr>
          <p:cNvPr id="311" name="Google Shape;311;p22"/>
          <p:cNvSpPr/>
          <p:nvPr/>
        </p:nvSpPr>
        <p:spPr>
          <a:xfrm>
            <a:off x="580650" y="2269525"/>
            <a:ext cx="1402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pants</a:t>
            </a:r>
            <a:endParaRPr sz="1800"/>
          </a:p>
        </p:txBody>
      </p:sp>
      <p:sp>
        <p:nvSpPr>
          <p:cNvPr id="312" name="Google Shape;312;p22"/>
          <p:cNvSpPr/>
          <p:nvPr/>
        </p:nvSpPr>
        <p:spPr>
          <a:xfrm>
            <a:off x="3794400" y="3664275"/>
            <a:ext cx="1159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jacket</a:t>
            </a:r>
            <a:endParaRPr sz="1800"/>
          </a:p>
        </p:txBody>
      </p:sp>
      <p:sp>
        <p:nvSpPr>
          <p:cNvPr id="313" name="Google Shape;313;p22"/>
          <p:cNvSpPr/>
          <p:nvPr/>
        </p:nvSpPr>
        <p:spPr>
          <a:xfrm>
            <a:off x="3093000" y="2770775"/>
            <a:ext cx="886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tie</a:t>
            </a:r>
            <a:endParaRPr sz="1800"/>
          </a:p>
        </p:txBody>
      </p:sp>
      <p:sp>
        <p:nvSpPr>
          <p:cNvPr id="314" name="Google Shape;314;p22"/>
          <p:cNvSpPr/>
          <p:nvPr/>
        </p:nvSpPr>
        <p:spPr>
          <a:xfrm>
            <a:off x="2328600" y="1877300"/>
            <a:ext cx="886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shirt</a:t>
            </a:r>
            <a:endParaRPr sz="1800"/>
          </a:p>
        </p:txBody>
      </p:sp>
      <p:sp>
        <p:nvSpPr>
          <p:cNvPr id="315" name="Google Shape;315;p22"/>
          <p:cNvSpPr/>
          <p:nvPr/>
        </p:nvSpPr>
        <p:spPr>
          <a:xfrm>
            <a:off x="3930600" y="2165075"/>
            <a:ext cx="1159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shoes</a:t>
            </a:r>
            <a:endParaRPr sz="1800"/>
          </a:p>
        </p:txBody>
      </p:sp>
      <p:sp>
        <p:nvSpPr>
          <p:cNvPr id="316" name="Google Shape;316;p22"/>
          <p:cNvSpPr/>
          <p:nvPr/>
        </p:nvSpPr>
        <p:spPr>
          <a:xfrm>
            <a:off x="3930600" y="1094200"/>
            <a:ext cx="1159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socks</a:t>
            </a:r>
            <a:endParaRPr sz="1800"/>
          </a:p>
        </p:txBody>
      </p:sp>
      <p:sp>
        <p:nvSpPr>
          <p:cNvPr id="317" name="Google Shape;317;p22"/>
          <p:cNvSpPr/>
          <p:nvPr/>
        </p:nvSpPr>
        <p:spPr>
          <a:xfrm>
            <a:off x="5371625" y="1508775"/>
            <a:ext cx="1114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watch</a:t>
            </a:r>
            <a:endParaRPr sz="1800"/>
          </a:p>
        </p:txBody>
      </p:sp>
      <p:cxnSp>
        <p:nvCxnSpPr>
          <p:cNvPr id="318" name="Google Shape;318;p22"/>
          <p:cNvCxnSpPr>
            <a:stCxn id="309" idx="4"/>
            <a:endCxn id="311" idx="0"/>
          </p:cNvCxnSpPr>
          <p:nvPr/>
        </p:nvCxnSpPr>
        <p:spPr>
          <a:xfrm>
            <a:off x="1282050" y="1666900"/>
            <a:ext cx="0" cy="6027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22"/>
          <p:cNvCxnSpPr>
            <a:stCxn id="311" idx="4"/>
            <a:endCxn id="310" idx="0"/>
          </p:cNvCxnSpPr>
          <p:nvPr/>
        </p:nvCxnSpPr>
        <p:spPr>
          <a:xfrm>
            <a:off x="1282050" y="2842225"/>
            <a:ext cx="0" cy="6027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2"/>
          <p:cNvCxnSpPr>
            <a:stCxn id="311" idx="7"/>
          </p:cNvCxnSpPr>
          <p:nvPr/>
        </p:nvCxnSpPr>
        <p:spPr>
          <a:xfrm rot="-5400000">
            <a:off x="2083265" y="1276245"/>
            <a:ext cx="771900" cy="1382400"/>
          </a:xfrm>
          <a:prstGeom prst="curvedConnector2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2"/>
          <p:cNvCxnSpPr>
            <a:endCxn id="315" idx="1"/>
          </p:cNvCxnSpPr>
          <p:nvPr/>
        </p:nvCxnSpPr>
        <p:spPr>
          <a:xfrm>
            <a:off x="3157549" y="1583245"/>
            <a:ext cx="942900" cy="665700"/>
          </a:xfrm>
          <a:prstGeom prst="curvedConnector2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2"/>
          <p:cNvCxnSpPr>
            <a:stCxn id="314" idx="5"/>
            <a:endCxn id="313" idx="0"/>
          </p:cNvCxnSpPr>
          <p:nvPr/>
        </p:nvCxnSpPr>
        <p:spPr>
          <a:xfrm>
            <a:off x="3085531" y="2366130"/>
            <a:ext cx="450900" cy="4047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22"/>
          <p:cNvCxnSpPr>
            <a:stCxn id="313" idx="5"/>
            <a:endCxn id="312" idx="0"/>
          </p:cNvCxnSpPr>
          <p:nvPr/>
        </p:nvCxnSpPr>
        <p:spPr>
          <a:xfrm>
            <a:off x="3849931" y="3259605"/>
            <a:ext cx="524400" cy="4047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22"/>
          <p:cNvCxnSpPr>
            <a:stCxn id="316" idx="4"/>
            <a:endCxn id="315" idx="0"/>
          </p:cNvCxnSpPr>
          <p:nvPr/>
        </p:nvCxnSpPr>
        <p:spPr>
          <a:xfrm>
            <a:off x="4510500" y="1666900"/>
            <a:ext cx="0" cy="4983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22"/>
          <p:cNvCxnSpPr>
            <a:stCxn id="314" idx="3"/>
            <a:endCxn id="310" idx="7"/>
          </p:cNvCxnSpPr>
          <p:nvPr/>
        </p:nvCxnSpPr>
        <p:spPr>
          <a:xfrm flipH="1">
            <a:off x="1778069" y="2366130"/>
            <a:ext cx="680400" cy="11625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22"/>
          <p:cNvCxnSpPr/>
          <p:nvPr/>
        </p:nvCxnSpPr>
        <p:spPr>
          <a:xfrm>
            <a:off x="7296825" y="857250"/>
            <a:ext cx="20700" cy="3402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22"/>
          <p:cNvSpPr txBox="1"/>
          <p:nvPr/>
        </p:nvSpPr>
        <p:spPr>
          <a:xfrm>
            <a:off x="367575" y="13656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28" name="Google Shape;328;p22"/>
          <p:cNvSpPr txBox="1"/>
          <p:nvPr/>
        </p:nvSpPr>
        <p:spPr>
          <a:xfrm>
            <a:off x="385300" y="26276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29" name="Google Shape;329;p22"/>
          <p:cNvSpPr txBox="1"/>
          <p:nvPr/>
        </p:nvSpPr>
        <p:spPr>
          <a:xfrm>
            <a:off x="385300" y="382249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30" name="Google Shape;330;p22"/>
          <p:cNvSpPr txBox="1"/>
          <p:nvPr/>
        </p:nvSpPr>
        <p:spPr>
          <a:xfrm>
            <a:off x="3731400" y="41607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31" name="Google Shape;331;p22"/>
          <p:cNvSpPr txBox="1"/>
          <p:nvPr/>
        </p:nvSpPr>
        <p:spPr>
          <a:xfrm>
            <a:off x="3030000" y="31910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2444750" y="2373800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33" name="Google Shape;333;p22"/>
          <p:cNvSpPr txBox="1"/>
          <p:nvPr/>
        </p:nvSpPr>
        <p:spPr>
          <a:xfrm>
            <a:off x="4846438" y="259412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34" name="Google Shape;334;p22"/>
          <p:cNvSpPr txBox="1"/>
          <p:nvPr/>
        </p:nvSpPr>
        <p:spPr>
          <a:xfrm>
            <a:off x="4839688" y="15180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6221925" y="1989900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214325" y="4753025"/>
            <a:ext cx="86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Topological order: under-shorts, shirt, socks, watch, pants, tie, belt, shoes, jacket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37" name="Google Shape;337;p22"/>
          <p:cNvCxnSpPr/>
          <p:nvPr/>
        </p:nvCxnSpPr>
        <p:spPr>
          <a:xfrm>
            <a:off x="8815200" y="857250"/>
            <a:ext cx="20700" cy="3402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/>
        </p:nvSpPr>
        <p:spPr>
          <a:xfrm>
            <a:off x="7320063" y="4236975"/>
            <a:ext cx="153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queue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343" name="Google Shape;3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0"/>
              <a:t>Topological Sort - </a:t>
            </a:r>
            <a:r>
              <a:rPr lang="en" sz="3011"/>
              <a:t>Example (result)</a:t>
            </a:r>
            <a:endParaRPr/>
          </a:p>
        </p:txBody>
      </p:sp>
      <p:sp>
        <p:nvSpPr>
          <p:cNvPr id="344" name="Google Shape;344;p23"/>
          <p:cNvSpPr/>
          <p:nvPr/>
        </p:nvSpPr>
        <p:spPr>
          <a:xfrm>
            <a:off x="580650" y="1094200"/>
            <a:ext cx="1402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under-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shorts</a:t>
            </a:r>
            <a:endParaRPr sz="1800"/>
          </a:p>
        </p:txBody>
      </p:sp>
      <p:sp>
        <p:nvSpPr>
          <p:cNvPr id="345" name="Google Shape;345;p23"/>
          <p:cNvSpPr/>
          <p:nvPr/>
        </p:nvSpPr>
        <p:spPr>
          <a:xfrm>
            <a:off x="580650" y="3444850"/>
            <a:ext cx="1402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belt</a:t>
            </a:r>
            <a:endParaRPr sz="1800"/>
          </a:p>
        </p:txBody>
      </p:sp>
      <p:sp>
        <p:nvSpPr>
          <p:cNvPr id="346" name="Google Shape;346;p23"/>
          <p:cNvSpPr/>
          <p:nvPr/>
        </p:nvSpPr>
        <p:spPr>
          <a:xfrm>
            <a:off x="580650" y="2269525"/>
            <a:ext cx="1402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pants</a:t>
            </a:r>
            <a:endParaRPr sz="1800"/>
          </a:p>
        </p:txBody>
      </p:sp>
      <p:sp>
        <p:nvSpPr>
          <p:cNvPr id="347" name="Google Shape;347;p23"/>
          <p:cNvSpPr/>
          <p:nvPr/>
        </p:nvSpPr>
        <p:spPr>
          <a:xfrm>
            <a:off x="3794400" y="3664275"/>
            <a:ext cx="1159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jacket</a:t>
            </a:r>
            <a:endParaRPr sz="1800"/>
          </a:p>
        </p:txBody>
      </p:sp>
      <p:sp>
        <p:nvSpPr>
          <p:cNvPr id="348" name="Google Shape;348;p23"/>
          <p:cNvSpPr/>
          <p:nvPr/>
        </p:nvSpPr>
        <p:spPr>
          <a:xfrm>
            <a:off x="3093000" y="2770775"/>
            <a:ext cx="886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tie</a:t>
            </a:r>
            <a:endParaRPr sz="1800"/>
          </a:p>
        </p:txBody>
      </p:sp>
      <p:sp>
        <p:nvSpPr>
          <p:cNvPr id="349" name="Google Shape;349;p23"/>
          <p:cNvSpPr/>
          <p:nvPr/>
        </p:nvSpPr>
        <p:spPr>
          <a:xfrm>
            <a:off x="2328600" y="1877300"/>
            <a:ext cx="886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shirt</a:t>
            </a:r>
            <a:endParaRPr sz="1800"/>
          </a:p>
        </p:txBody>
      </p:sp>
      <p:sp>
        <p:nvSpPr>
          <p:cNvPr id="350" name="Google Shape;350;p23"/>
          <p:cNvSpPr/>
          <p:nvPr/>
        </p:nvSpPr>
        <p:spPr>
          <a:xfrm>
            <a:off x="3930600" y="2165075"/>
            <a:ext cx="1159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shoes</a:t>
            </a:r>
            <a:endParaRPr sz="1800"/>
          </a:p>
        </p:txBody>
      </p:sp>
      <p:sp>
        <p:nvSpPr>
          <p:cNvPr id="351" name="Google Shape;351;p23"/>
          <p:cNvSpPr/>
          <p:nvPr/>
        </p:nvSpPr>
        <p:spPr>
          <a:xfrm>
            <a:off x="3930600" y="1094200"/>
            <a:ext cx="1159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socks</a:t>
            </a:r>
            <a:endParaRPr sz="1800"/>
          </a:p>
        </p:txBody>
      </p:sp>
      <p:sp>
        <p:nvSpPr>
          <p:cNvPr id="352" name="Google Shape;352;p23"/>
          <p:cNvSpPr/>
          <p:nvPr/>
        </p:nvSpPr>
        <p:spPr>
          <a:xfrm>
            <a:off x="5371625" y="1508775"/>
            <a:ext cx="1114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watch</a:t>
            </a:r>
            <a:endParaRPr sz="1800"/>
          </a:p>
        </p:txBody>
      </p:sp>
      <p:cxnSp>
        <p:nvCxnSpPr>
          <p:cNvPr id="353" name="Google Shape;353;p23"/>
          <p:cNvCxnSpPr>
            <a:stCxn id="344" idx="4"/>
            <a:endCxn id="346" idx="0"/>
          </p:cNvCxnSpPr>
          <p:nvPr/>
        </p:nvCxnSpPr>
        <p:spPr>
          <a:xfrm>
            <a:off x="1282050" y="1666900"/>
            <a:ext cx="0" cy="6027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23"/>
          <p:cNvCxnSpPr>
            <a:stCxn id="346" idx="4"/>
            <a:endCxn id="345" idx="0"/>
          </p:cNvCxnSpPr>
          <p:nvPr/>
        </p:nvCxnSpPr>
        <p:spPr>
          <a:xfrm>
            <a:off x="1282050" y="2842225"/>
            <a:ext cx="0" cy="6027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23"/>
          <p:cNvCxnSpPr>
            <a:stCxn id="346" idx="7"/>
          </p:cNvCxnSpPr>
          <p:nvPr/>
        </p:nvCxnSpPr>
        <p:spPr>
          <a:xfrm rot="-5400000">
            <a:off x="2083265" y="1276245"/>
            <a:ext cx="771900" cy="1382400"/>
          </a:xfrm>
          <a:prstGeom prst="curvedConnector2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3"/>
          <p:cNvCxnSpPr>
            <a:endCxn id="350" idx="1"/>
          </p:cNvCxnSpPr>
          <p:nvPr/>
        </p:nvCxnSpPr>
        <p:spPr>
          <a:xfrm>
            <a:off x="3157549" y="1583245"/>
            <a:ext cx="942900" cy="665700"/>
          </a:xfrm>
          <a:prstGeom prst="curvedConnector2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23"/>
          <p:cNvCxnSpPr>
            <a:stCxn id="349" idx="5"/>
            <a:endCxn id="348" idx="0"/>
          </p:cNvCxnSpPr>
          <p:nvPr/>
        </p:nvCxnSpPr>
        <p:spPr>
          <a:xfrm>
            <a:off x="3085531" y="2366130"/>
            <a:ext cx="450900" cy="4047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3"/>
          <p:cNvCxnSpPr>
            <a:stCxn id="348" idx="5"/>
            <a:endCxn id="347" idx="0"/>
          </p:cNvCxnSpPr>
          <p:nvPr/>
        </p:nvCxnSpPr>
        <p:spPr>
          <a:xfrm>
            <a:off x="3849931" y="3259605"/>
            <a:ext cx="524400" cy="4047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3"/>
          <p:cNvCxnSpPr>
            <a:stCxn id="351" idx="4"/>
            <a:endCxn id="350" idx="0"/>
          </p:cNvCxnSpPr>
          <p:nvPr/>
        </p:nvCxnSpPr>
        <p:spPr>
          <a:xfrm>
            <a:off x="4510500" y="1666900"/>
            <a:ext cx="0" cy="4983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23"/>
          <p:cNvCxnSpPr>
            <a:stCxn id="349" idx="3"/>
            <a:endCxn id="345" idx="7"/>
          </p:cNvCxnSpPr>
          <p:nvPr/>
        </p:nvCxnSpPr>
        <p:spPr>
          <a:xfrm flipH="1">
            <a:off x="1778069" y="2366130"/>
            <a:ext cx="680400" cy="11625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23"/>
          <p:cNvCxnSpPr/>
          <p:nvPr/>
        </p:nvCxnSpPr>
        <p:spPr>
          <a:xfrm>
            <a:off x="7296825" y="857250"/>
            <a:ext cx="20700" cy="3402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23"/>
          <p:cNvSpPr txBox="1"/>
          <p:nvPr/>
        </p:nvSpPr>
        <p:spPr>
          <a:xfrm>
            <a:off x="367575" y="13656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63" name="Google Shape;363;p23"/>
          <p:cNvSpPr txBox="1"/>
          <p:nvPr/>
        </p:nvSpPr>
        <p:spPr>
          <a:xfrm>
            <a:off x="385300" y="26276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64" name="Google Shape;364;p23"/>
          <p:cNvSpPr txBox="1"/>
          <p:nvPr/>
        </p:nvSpPr>
        <p:spPr>
          <a:xfrm>
            <a:off x="385300" y="382249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65" name="Google Shape;365;p23"/>
          <p:cNvSpPr txBox="1"/>
          <p:nvPr/>
        </p:nvSpPr>
        <p:spPr>
          <a:xfrm>
            <a:off x="3731400" y="41607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66" name="Google Shape;366;p23"/>
          <p:cNvSpPr txBox="1"/>
          <p:nvPr/>
        </p:nvSpPr>
        <p:spPr>
          <a:xfrm>
            <a:off x="3030000" y="31910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67" name="Google Shape;367;p23"/>
          <p:cNvSpPr txBox="1"/>
          <p:nvPr/>
        </p:nvSpPr>
        <p:spPr>
          <a:xfrm>
            <a:off x="2444750" y="2373800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4846438" y="259412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69" name="Google Shape;369;p23"/>
          <p:cNvSpPr txBox="1"/>
          <p:nvPr/>
        </p:nvSpPr>
        <p:spPr>
          <a:xfrm>
            <a:off x="4839688" y="15180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6221925" y="1989900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197100" y="4687300"/>
            <a:ext cx="86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[shirt, tie, jacket, watch, socks, under-shorts, pants, belt, shoes] can also be a Topological order.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72" name="Google Shape;372;p23"/>
          <p:cNvCxnSpPr/>
          <p:nvPr/>
        </p:nvCxnSpPr>
        <p:spPr>
          <a:xfrm>
            <a:off x="8815200" y="857250"/>
            <a:ext cx="20700" cy="3402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check it’s DAG or not?</a:t>
            </a:r>
            <a:endParaRPr/>
          </a:p>
        </p:txBody>
      </p:sp>
      <p:sp>
        <p:nvSpPr>
          <p:cNvPr id="378" name="Google Shape;37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7901"/>
            <a:ext cx="5463850" cy="106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350" y="2653100"/>
            <a:ext cx="3452950" cy="2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Topological Sort - Alternative Implementation</a:t>
            </a:r>
            <a:endParaRPr sz="2700"/>
          </a:p>
        </p:txBody>
      </p:sp>
      <p:sp>
        <p:nvSpPr>
          <p:cNvPr id="386" name="Google Shape;38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 out-degree instead of in-degree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Call DFS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For every vertex, save the timestamp of finish time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Output vertices in decreasing order of their timestamp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 sz="3022"/>
              <a:t>n class sample codes</a:t>
            </a:r>
            <a:endParaRPr sz="3022"/>
          </a:p>
        </p:txBody>
      </p:sp>
      <p:sp>
        <p:nvSpPr>
          <p:cNvPr id="392" name="Google Shape;39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</a:t>
            </a:r>
            <a:r>
              <a:rPr lang="en" sz="2400"/>
              <a:t>n-degree: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http://codepad.org/AiOtRNlb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dfs: 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http://codepad.org/2cyE4Bn6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Topological Sort</a:t>
            </a:r>
            <a:endParaRPr sz="302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Given a directed graph 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to find an order of all vertices in G, such that for any edge (u, v), u appears before v in the ordering.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Topological Sort</a:t>
            </a:r>
            <a:endParaRPr sz="302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can find a topological order if G is acyclic (contains no cycle)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G contains a cycle, then it is impossible to find such an ordering. (Proof by contradiction)</a:t>
            </a:r>
            <a:endParaRPr sz="24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000" y="3046213"/>
            <a:ext cx="27813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7320063" y="4236975"/>
            <a:ext cx="153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queue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0"/>
              <a:t>Topological Sort - </a:t>
            </a:r>
            <a:r>
              <a:rPr lang="en" sz="3011"/>
              <a:t>Example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580650" y="1094200"/>
            <a:ext cx="1402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under-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shorts</a:t>
            </a:r>
            <a:endParaRPr sz="1800"/>
          </a:p>
        </p:txBody>
      </p:sp>
      <p:sp>
        <p:nvSpPr>
          <p:cNvPr id="75" name="Google Shape;75;p16"/>
          <p:cNvSpPr/>
          <p:nvPr/>
        </p:nvSpPr>
        <p:spPr>
          <a:xfrm>
            <a:off x="580650" y="3444850"/>
            <a:ext cx="1402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belt</a:t>
            </a:r>
            <a:endParaRPr sz="1800"/>
          </a:p>
        </p:txBody>
      </p:sp>
      <p:sp>
        <p:nvSpPr>
          <p:cNvPr id="76" name="Google Shape;76;p16"/>
          <p:cNvSpPr/>
          <p:nvPr/>
        </p:nvSpPr>
        <p:spPr>
          <a:xfrm>
            <a:off x="580650" y="2269525"/>
            <a:ext cx="1402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pants</a:t>
            </a:r>
            <a:endParaRPr sz="1800"/>
          </a:p>
        </p:txBody>
      </p:sp>
      <p:sp>
        <p:nvSpPr>
          <p:cNvPr id="77" name="Google Shape;77;p16"/>
          <p:cNvSpPr/>
          <p:nvPr/>
        </p:nvSpPr>
        <p:spPr>
          <a:xfrm>
            <a:off x="3794400" y="3664275"/>
            <a:ext cx="1159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jacket</a:t>
            </a:r>
            <a:endParaRPr sz="1800"/>
          </a:p>
        </p:txBody>
      </p:sp>
      <p:sp>
        <p:nvSpPr>
          <p:cNvPr id="78" name="Google Shape;78;p16"/>
          <p:cNvSpPr/>
          <p:nvPr/>
        </p:nvSpPr>
        <p:spPr>
          <a:xfrm>
            <a:off x="3093000" y="2770775"/>
            <a:ext cx="886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tie</a:t>
            </a:r>
            <a:endParaRPr sz="1800"/>
          </a:p>
        </p:txBody>
      </p:sp>
      <p:sp>
        <p:nvSpPr>
          <p:cNvPr id="79" name="Google Shape;79;p16"/>
          <p:cNvSpPr/>
          <p:nvPr/>
        </p:nvSpPr>
        <p:spPr>
          <a:xfrm>
            <a:off x="2328600" y="1877300"/>
            <a:ext cx="886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shirt</a:t>
            </a:r>
            <a:endParaRPr sz="1800"/>
          </a:p>
        </p:txBody>
      </p:sp>
      <p:sp>
        <p:nvSpPr>
          <p:cNvPr id="80" name="Google Shape;80;p16"/>
          <p:cNvSpPr/>
          <p:nvPr/>
        </p:nvSpPr>
        <p:spPr>
          <a:xfrm>
            <a:off x="3930600" y="2165075"/>
            <a:ext cx="1159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shoes</a:t>
            </a:r>
            <a:endParaRPr sz="1800"/>
          </a:p>
        </p:txBody>
      </p:sp>
      <p:sp>
        <p:nvSpPr>
          <p:cNvPr id="81" name="Google Shape;81;p16"/>
          <p:cNvSpPr/>
          <p:nvPr/>
        </p:nvSpPr>
        <p:spPr>
          <a:xfrm>
            <a:off x="3930600" y="1094200"/>
            <a:ext cx="1159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socks</a:t>
            </a:r>
            <a:endParaRPr sz="1800"/>
          </a:p>
        </p:txBody>
      </p:sp>
      <p:sp>
        <p:nvSpPr>
          <p:cNvPr id="82" name="Google Shape;82;p16"/>
          <p:cNvSpPr/>
          <p:nvPr/>
        </p:nvSpPr>
        <p:spPr>
          <a:xfrm>
            <a:off x="5371625" y="1508775"/>
            <a:ext cx="1114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watch</a:t>
            </a:r>
            <a:endParaRPr sz="1800"/>
          </a:p>
        </p:txBody>
      </p:sp>
      <p:cxnSp>
        <p:nvCxnSpPr>
          <p:cNvPr id="83" name="Google Shape;83;p16"/>
          <p:cNvCxnSpPr>
            <a:stCxn id="74" idx="4"/>
            <a:endCxn id="76" idx="0"/>
          </p:cNvCxnSpPr>
          <p:nvPr/>
        </p:nvCxnSpPr>
        <p:spPr>
          <a:xfrm>
            <a:off x="1282050" y="1666900"/>
            <a:ext cx="0" cy="6027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stCxn id="76" idx="4"/>
            <a:endCxn id="75" idx="0"/>
          </p:cNvCxnSpPr>
          <p:nvPr/>
        </p:nvCxnSpPr>
        <p:spPr>
          <a:xfrm>
            <a:off x="1282050" y="2842225"/>
            <a:ext cx="0" cy="6027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>
            <a:stCxn id="76" idx="7"/>
          </p:cNvCxnSpPr>
          <p:nvPr/>
        </p:nvCxnSpPr>
        <p:spPr>
          <a:xfrm rot="-5400000">
            <a:off x="2083265" y="1276245"/>
            <a:ext cx="771900" cy="1382400"/>
          </a:xfrm>
          <a:prstGeom prst="curvedConnector2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6"/>
          <p:cNvCxnSpPr>
            <a:endCxn id="80" idx="1"/>
          </p:cNvCxnSpPr>
          <p:nvPr/>
        </p:nvCxnSpPr>
        <p:spPr>
          <a:xfrm>
            <a:off x="3157549" y="1583245"/>
            <a:ext cx="942900" cy="665700"/>
          </a:xfrm>
          <a:prstGeom prst="curvedConnector2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stCxn id="79" idx="5"/>
            <a:endCxn id="78" idx="0"/>
          </p:cNvCxnSpPr>
          <p:nvPr/>
        </p:nvCxnSpPr>
        <p:spPr>
          <a:xfrm>
            <a:off x="3085531" y="2366130"/>
            <a:ext cx="450900" cy="4047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stCxn id="78" idx="5"/>
            <a:endCxn id="77" idx="0"/>
          </p:cNvCxnSpPr>
          <p:nvPr/>
        </p:nvCxnSpPr>
        <p:spPr>
          <a:xfrm>
            <a:off x="3849931" y="3259605"/>
            <a:ext cx="524400" cy="4047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stCxn id="81" idx="4"/>
            <a:endCxn id="80" idx="0"/>
          </p:cNvCxnSpPr>
          <p:nvPr/>
        </p:nvCxnSpPr>
        <p:spPr>
          <a:xfrm>
            <a:off x="4510500" y="1666900"/>
            <a:ext cx="0" cy="4983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>
            <a:stCxn id="79" idx="3"/>
            <a:endCxn id="75" idx="7"/>
          </p:cNvCxnSpPr>
          <p:nvPr/>
        </p:nvCxnSpPr>
        <p:spPr>
          <a:xfrm flipH="1">
            <a:off x="1778069" y="2366130"/>
            <a:ext cx="680400" cy="11625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/>
          <p:nvPr/>
        </p:nvCxnSpPr>
        <p:spPr>
          <a:xfrm>
            <a:off x="7296825" y="857250"/>
            <a:ext cx="20700" cy="3402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6"/>
          <p:cNvSpPr txBox="1"/>
          <p:nvPr/>
        </p:nvSpPr>
        <p:spPr>
          <a:xfrm>
            <a:off x="367575" y="13656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85300" y="26276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1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85300" y="382249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2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731400" y="41607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1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030000" y="31910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1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444750" y="2373800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846438" y="259412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2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4839688" y="15180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6221925" y="1989900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7373988" y="844875"/>
            <a:ext cx="1402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under-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shorts</a:t>
            </a:r>
            <a:endParaRPr sz="1800"/>
          </a:p>
        </p:txBody>
      </p:sp>
      <p:sp>
        <p:nvSpPr>
          <p:cNvPr id="102" name="Google Shape;102;p16"/>
          <p:cNvSpPr/>
          <p:nvPr/>
        </p:nvSpPr>
        <p:spPr>
          <a:xfrm>
            <a:off x="7434550" y="2364500"/>
            <a:ext cx="12636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socks</a:t>
            </a:r>
            <a:endParaRPr sz="1800"/>
          </a:p>
        </p:txBody>
      </p:sp>
      <p:sp>
        <p:nvSpPr>
          <p:cNvPr id="103" name="Google Shape;103;p16"/>
          <p:cNvSpPr/>
          <p:nvPr/>
        </p:nvSpPr>
        <p:spPr>
          <a:xfrm>
            <a:off x="7434550" y="3091575"/>
            <a:ext cx="12636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watch</a:t>
            </a:r>
            <a:endParaRPr sz="1800"/>
          </a:p>
        </p:txBody>
      </p:sp>
      <p:sp>
        <p:nvSpPr>
          <p:cNvPr id="104" name="Google Shape;104;p16"/>
          <p:cNvSpPr txBox="1"/>
          <p:nvPr/>
        </p:nvSpPr>
        <p:spPr>
          <a:xfrm>
            <a:off x="214325" y="4753025"/>
            <a:ext cx="86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order: (empty)</a:t>
            </a:r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>
            <a:off x="8815200" y="857250"/>
            <a:ext cx="20700" cy="3402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/>
          <p:nvPr/>
        </p:nvSpPr>
        <p:spPr>
          <a:xfrm>
            <a:off x="7622963" y="1591025"/>
            <a:ext cx="886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shirt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7320063" y="4236975"/>
            <a:ext cx="153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queue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0"/>
              <a:t>Topological Sort - </a:t>
            </a:r>
            <a:r>
              <a:rPr lang="en" sz="3011"/>
              <a:t>Example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80650" y="1094200"/>
            <a:ext cx="1402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under-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shorts</a:t>
            </a:r>
            <a:endParaRPr sz="1800"/>
          </a:p>
        </p:txBody>
      </p:sp>
      <p:sp>
        <p:nvSpPr>
          <p:cNvPr id="114" name="Google Shape;114;p17"/>
          <p:cNvSpPr/>
          <p:nvPr/>
        </p:nvSpPr>
        <p:spPr>
          <a:xfrm>
            <a:off x="580650" y="3444850"/>
            <a:ext cx="1402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belt</a:t>
            </a:r>
            <a:endParaRPr sz="1800"/>
          </a:p>
        </p:txBody>
      </p:sp>
      <p:sp>
        <p:nvSpPr>
          <p:cNvPr id="115" name="Google Shape;115;p17"/>
          <p:cNvSpPr/>
          <p:nvPr/>
        </p:nvSpPr>
        <p:spPr>
          <a:xfrm>
            <a:off x="580650" y="2269525"/>
            <a:ext cx="1402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pants</a:t>
            </a:r>
            <a:endParaRPr sz="1800"/>
          </a:p>
        </p:txBody>
      </p:sp>
      <p:sp>
        <p:nvSpPr>
          <p:cNvPr id="116" name="Google Shape;116;p17"/>
          <p:cNvSpPr/>
          <p:nvPr/>
        </p:nvSpPr>
        <p:spPr>
          <a:xfrm>
            <a:off x="3794400" y="3664275"/>
            <a:ext cx="1159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jacket</a:t>
            </a:r>
            <a:endParaRPr sz="1800"/>
          </a:p>
        </p:txBody>
      </p:sp>
      <p:sp>
        <p:nvSpPr>
          <p:cNvPr id="117" name="Google Shape;117;p17"/>
          <p:cNvSpPr/>
          <p:nvPr/>
        </p:nvSpPr>
        <p:spPr>
          <a:xfrm>
            <a:off x="3093000" y="2770775"/>
            <a:ext cx="886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tie</a:t>
            </a:r>
            <a:endParaRPr sz="1800"/>
          </a:p>
        </p:txBody>
      </p:sp>
      <p:sp>
        <p:nvSpPr>
          <p:cNvPr id="118" name="Google Shape;118;p17"/>
          <p:cNvSpPr/>
          <p:nvPr/>
        </p:nvSpPr>
        <p:spPr>
          <a:xfrm>
            <a:off x="2328600" y="1877300"/>
            <a:ext cx="886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shirt</a:t>
            </a:r>
            <a:endParaRPr sz="1800"/>
          </a:p>
        </p:txBody>
      </p:sp>
      <p:sp>
        <p:nvSpPr>
          <p:cNvPr id="119" name="Google Shape;119;p17"/>
          <p:cNvSpPr/>
          <p:nvPr/>
        </p:nvSpPr>
        <p:spPr>
          <a:xfrm>
            <a:off x="3930600" y="2165075"/>
            <a:ext cx="1159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shoes</a:t>
            </a:r>
            <a:endParaRPr sz="1800"/>
          </a:p>
        </p:txBody>
      </p:sp>
      <p:sp>
        <p:nvSpPr>
          <p:cNvPr id="120" name="Google Shape;120;p17"/>
          <p:cNvSpPr/>
          <p:nvPr/>
        </p:nvSpPr>
        <p:spPr>
          <a:xfrm>
            <a:off x="3930600" y="1094200"/>
            <a:ext cx="1159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socks</a:t>
            </a:r>
            <a:endParaRPr sz="1800"/>
          </a:p>
        </p:txBody>
      </p:sp>
      <p:sp>
        <p:nvSpPr>
          <p:cNvPr id="121" name="Google Shape;121;p17"/>
          <p:cNvSpPr/>
          <p:nvPr/>
        </p:nvSpPr>
        <p:spPr>
          <a:xfrm>
            <a:off x="5371625" y="1508775"/>
            <a:ext cx="1114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watch</a:t>
            </a:r>
            <a:endParaRPr sz="1800"/>
          </a:p>
        </p:txBody>
      </p:sp>
      <p:cxnSp>
        <p:nvCxnSpPr>
          <p:cNvPr id="122" name="Google Shape;122;p17"/>
          <p:cNvCxnSpPr>
            <a:stCxn id="113" idx="4"/>
            <a:endCxn id="115" idx="0"/>
          </p:cNvCxnSpPr>
          <p:nvPr/>
        </p:nvCxnSpPr>
        <p:spPr>
          <a:xfrm>
            <a:off x="1282050" y="1666900"/>
            <a:ext cx="0" cy="6027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7"/>
          <p:cNvCxnSpPr>
            <a:stCxn id="115" idx="4"/>
            <a:endCxn id="114" idx="0"/>
          </p:cNvCxnSpPr>
          <p:nvPr/>
        </p:nvCxnSpPr>
        <p:spPr>
          <a:xfrm>
            <a:off x="1282050" y="2842225"/>
            <a:ext cx="0" cy="6027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7"/>
          <p:cNvCxnSpPr>
            <a:stCxn id="115" idx="7"/>
          </p:cNvCxnSpPr>
          <p:nvPr/>
        </p:nvCxnSpPr>
        <p:spPr>
          <a:xfrm rot="-5400000">
            <a:off x="2083265" y="1276245"/>
            <a:ext cx="771900" cy="1382400"/>
          </a:xfrm>
          <a:prstGeom prst="curvedConnector2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>
            <a:endCxn id="119" idx="1"/>
          </p:cNvCxnSpPr>
          <p:nvPr/>
        </p:nvCxnSpPr>
        <p:spPr>
          <a:xfrm>
            <a:off x="3157549" y="1583245"/>
            <a:ext cx="942900" cy="665700"/>
          </a:xfrm>
          <a:prstGeom prst="curvedConnector2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7"/>
          <p:cNvCxnSpPr>
            <a:stCxn id="118" idx="5"/>
            <a:endCxn id="117" idx="0"/>
          </p:cNvCxnSpPr>
          <p:nvPr/>
        </p:nvCxnSpPr>
        <p:spPr>
          <a:xfrm>
            <a:off x="3085531" y="2366130"/>
            <a:ext cx="450900" cy="4047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7"/>
          <p:cNvCxnSpPr>
            <a:stCxn id="117" idx="5"/>
            <a:endCxn id="116" idx="0"/>
          </p:cNvCxnSpPr>
          <p:nvPr/>
        </p:nvCxnSpPr>
        <p:spPr>
          <a:xfrm>
            <a:off x="3849931" y="3259605"/>
            <a:ext cx="524400" cy="4047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7"/>
          <p:cNvCxnSpPr>
            <a:stCxn id="120" idx="4"/>
            <a:endCxn id="119" idx="0"/>
          </p:cNvCxnSpPr>
          <p:nvPr/>
        </p:nvCxnSpPr>
        <p:spPr>
          <a:xfrm>
            <a:off x="4510500" y="1666900"/>
            <a:ext cx="0" cy="4983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7"/>
          <p:cNvCxnSpPr>
            <a:stCxn id="118" idx="3"/>
            <a:endCxn id="114" idx="7"/>
          </p:cNvCxnSpPr>
          <p:nvPr/>
        </p:nvCxnSpPr>
        <p:spPr>
          <a:xfrm flipH="1">
            <a:off x="1778069" y="2366130"/>
            <a:ext cx="680400" cy="11625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7296825" y="857250"/>
            <a:ext cx="20700" cy="3402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7"/>
          <p:cNvSpPr txBox="1"/>
          <p:nvPr/>
        </p:nvSpPr>
        <p:spPr>
          <a:xfrm>
            <a:off x="367575" y="13656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385300" y="26276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0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385300" y="382249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2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3731400" y="41607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1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3030000" y="31910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1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2444750" y="2373800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4846438" y="259412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2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4839688" y="15180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6221925" y="1989900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7373988" y="844875"/>
            <a:ext cx="1402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under-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shorts</a:t>
            </a:r>
            <a:endParaRPr sz="1800"/>
          </a:p>
        </p:txBody>
      </p:sp>
      <p:sp>
        <p:nvSpPr>
          <p:cNvPr id="141" name="Google Shape;141;p17"/>
          <p:cNvSpPr/>
          <p:nvPr/>
        </p:nvSpPr>
        <p:spPr>
          <a:xfrm>
            <a:off x="7434550" y="2364500"/>
            <a:ext cx="12636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socks</a:t>
            </a:r>
            <a:endParaRPr sz="1800"/>
          </a:p>
        </p:txBody>
      </p:sp>
      <p:sp>
        <p:nvSpPr>
          <p:cNvPr id="142" name="Google Shape;142;p17"/>
          <p:cNvSpPr/>
          <p:nvPr/>
        </p:nvSpPr>
        <p:spPr>
          <a:xfrm>
            <a:off x="7434550" y="3091575"/>
            <a:ext cx="12636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watch</a:t>
            </a:r>
            <a:endParaRPr sz="1800"/>
          </a:p>
        </p:txBody>
      </p:sp>
      <p:sp>
        <p:nvSpPr>
          <p:cNvPr id="143" name="Google Shape;143;p17"/>
          <p:cNvSpPr txBox="1"/>
          <p:nvPr/>
        </p:nvSpPr>
        <p:spPr>
          <a:xfrm>
            <a:off x="214325" y="4753025"/>
            <a:ext cx="86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order: </a:t>
            </a:r>
            <a:r>
              <a:rPr lang="en">
                <a:solidFill>
                  <a:srgbClr val="FF0000"/>
                </a:solidFill>
              </a:rPr>
              <a:t>under-shorts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4" name="Google Shape;144;p17"/>
          <p:cNvCxnSpPr/>
          <p:nvPr/>
        </p:nvCxnSpPr>
        <p:spPr>
          <a:xfrm>
            <a:off x="8815200" y="857250"/>
            <a:ext cx="20700" cy="3402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7"/>
          <p:cNvSpPr/>
          <p:nvPr/>
        </p:nvSpPr>
        <p:spPr>
          <a:xfrm>
            <a:off x="7622963" y="1591025"/>
            <a:ext cx="886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shirt</a:t>
            </a:r>
            <a:endParaRPr sz="1800"/>
          </a:p>
        </p:txBody>
      </p:sp>
      <p:sp>
        <p:nvSpPr>
          <p:cNvPr id="146" name="Google Shape;146;p17"/>
          <p:cNvSpPr/>
          <p:nvPr/>
        </p:nvSpPr>
        <p:spPr>
          <a:xfrm>
            <a:off x="7364963" y="3745175"/>
            <a:ext cx="1402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pants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/>
        </p:nvSpPr>
        <p:spPr>
          <a:xfrm>
            <a:off x="7320063" y="4236975"/>
            <a:ext cx="153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queue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0"/>
              <a:t>Topological Sort - </a:t>
            </a:r>
            <a:r>
              <a:rPr lang="en" sz="3011"/>
              <a:t>Example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580650" y="1094200"/>
            <a:ext cx="1402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under-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shorts</a:t>
            </a:r>
            <a:endParaRPr sz="1800"/>
          </a:p>
        </p:txBody>
      </p:sp>
      <p:sp>
        <p:nvSpPr>
          <p:cNvPr id="154" name="Google Shape;154;p18"/>
          <p:cNvSpPr/>
          <p:nvPr/>
        </p:nvSpPr>
        <p:spPr>
          <a:xfrm>
            <a:off x="580650" y="3444850"/>
            <a:ext cx="1402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belt</a:t>
            </a:r>
            <a:endParaRPr sz="1800"/>
          </a:p>
        </p:txBody>
      </p:sp>
      <p:sp>
        <p:nvSpPr>
          <p:cNvPr id="155" name="Google Shape;155;p18"/>
          <p:cNvSpPr/>
          <p:nvPr/>
        </p:nvSpPr>
        <p:spPr>
          <a:xfrm>
            <a:off x="580650" y="2269525"/>
            <a:ext cx="1402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pants</a:t>
            </a:r>
            <a:endParaRPr sz="1800"/>
          </a:p>
        </p:txBody>
      </p:sp>
      <p:sp>
        <p:nvSpPr>
          <p:cNvPr id="156" name="Google Shape;156;p18"/>
          <p:cNvSpPr/>
          <p:nvPr/>
        </p:nvSpPr>
        <p:spPr>
          <a:xfrm>
            <a:off x="3794400" y="3664275"/>
            <a:ext cx="1159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jacket</a:t>
            </a:r>
            <a:endParaRPr sz="1800"/>
          </a:p>
        </p:txBody>
      </p:sp>
      <p:sp>
        <p:nvSpPr>
          <p:cNvPr id="157" name="Google Shape;157;p18"/>
          <p:cNvSpPr/>
          <p:nvPr/>
        </p:nvSpPr>
        <p:spPr>
          <a:xfrm>
            <a:off x="3093000" y="2770775"/>
            <a:ext cx="886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tie</a:t>
            </a:r>
            <a:endParaRPr sz="1800"/>
          </a:p>
        </p:txBody>
      </p:sp>
      <p:sp>
        <p:nvSpPr>
          <p:cNvPr id="158" name="Google Shape;158;p18"/>
          <p:cNvSpPr/>
          <p:nvPr/>
        </p:nvSpPr>
        <p:spPr>
          <a:xfrm>
            <a:off x="2328600" y="1877300"/>
            <a:ext cx="886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shirt</a:t>
            </a:r>
            <a:endParaRPr sz="1800"/>
          </a:p>
        </p:txBody>
      </p:sp>
      <p:sp>
        <p:nvSpPr>
          <p:cNvPr id="159" name="Google Shape;159;p18"/>
          <p:cNvSpPr/>
          <p:nvPr/>
        </p:nvSpPr>
        <p:spPr>
          <a:xfrm>
            <a:off x="3930600" y="2165075"/>
            <a:ext cx="1159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shoes</a:t>
            </a:r>
            <a:endParaRPr sz="1800"/>
          </a:p>
        </p:txBody>
      </p:sp>
      <p:sp>
        <p:nvSpPr>
          <p:cNvPr id="160" name="Google Shape;160;p18"/>
          <p:cNvSpPr/>
          <p:nvPr/>
        </p:nvSpPr>
        <p:spPr>
          <a:xfrm>
            <a:off x="3930600" y="1094200"/>
            <a:ext cx="1159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socks</a:t>
            </a:r>
            <a:endParaRPr sz="1800"/>
          </a:p>
        </p:txBody>
      </p:sp>
      <p:sp>
        <p:nvSpPr>
          <p:cNvPr id="161" name="Google Shape;161;p18"/>
          <p:cNvSpPr/>
          <p:nvPr/>
        </p:nvSpPr>
        <p:spPr>
          <a:xfrm>
            <a:off x="5371625" y="1508775"/>
            <a:ext cx="1114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watch</a:t>
            </a:r>
            <a:endParaRPr sz="1800"/>
          </a:p>
        </p:txBody>
      </p:sp>
      <p:cxnSp>
        <p:nvCxnSpPr>
          <p:cNvPr id="162" name="Google Shape;162;p18"/>
          <p:cNvCxnSpPr>
            <a:stCxn id="153" idx="4"/>
            <a:endCxn id="155" idx="0"/>
          </p:cNvCxnSpPr>
          <p:nvPr/>
        </p:nvCxnSpPr>
        <p:spPr>
          <a:xfrm>
            <a:off x="1282050" y="1666900"/>
            <a:ext cx="0" cy="6027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8"/>
          <p:cNvCxnSpPr>
            <a:stCxn id="155" idx="4"/>
            <a:endCxn id="154" idx="0"/>
          </p:cNvCxnSpPr>
          <p:nvPr/>
        </p:nvCxnSpPr>
        <p:spPr>
          <a:xfrm>
            <a:off x="1282050" y="2842225"/>
            <a:ext cx="0" cy="6027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8"/>
          <p:cNvCxnSpPr>
            <a:stCxn id="155" idx="7"/>
          </p:cNvCxnSpPr>
          <p:nvPr/>
        </p:nvCxnSpPr>
        <p:spPr>
          <a:xfrm rot="-5400000">
            <a:off x="2083265" y="1276245"/>
            <a:ext cx="771900" cy="1382400"/>
          </a:xfrm>
          <a:prstGeom prst="curvedConnector2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8"/>
          <p:cNvCxnSpPr>
            <a:endCxn id="159" idx="1"/>
          </p:cNvCxnSpPr>
          <p:nvPr/>
        </p:nvCxnSpPr>
        <p:spPr>
          <a:xfrm>
            <a:off x="3157549" y="1583245"/>
            <a:ext cx="942900" cy="665700"/>
          </a:xfrm>
          <a:prstGeom prst="curvedConnector2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8"/>
          <p:cNvCxnSpPr>
            <a:stCxn id="158" idx="5"/>
            <a:endCxn id="157" idx="0"/>
          </p:cNvCxnSpPr>
          <p:nvPr/>
        </p:nvCxnSpPr>
        <p:spPr>
          <a:xfrm>
            <a:off x="3085531" y="2366130"/>
            <a:ext cx="450900" cy="4047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8"/>
          <p:cNvCxnSpPr>
            <a:stCxn id="157" idx="5"/>
            <a:endCxn id="156" idx="0"/>
          </p:cNvCxnSpPr>
          <p:nvPr/>
        </p:nvCxnSpPr>
        <p:spPr>
          <a:xfrm>
            <a:off x="3849931" y="3259605"/>
            <a:ext cx="524400" cy="4047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8"/>
          <p:cNvCxnSpPr>
            <a:stCxn id="160" idx="4"/>
            <a:endCxn id="159" idx="0"/>
          </p:cNvCxnSpPr>
          <p:nvPr/>
        </p:nvCxnSpPr>
        <p:spPr>
          <a:xfrm>
            <a:off x="4510500" y="1666900"/>
            <a:ext cx="0" cy="4983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8"/>
          <p:cNvCxnSpPr>
            <a:stCxn id="158" idx="3"/>
            <a:endCxn id="154" idx="7"/>
          </p:cNvCxnSpPr>
          <p:nvPr/>
        </p:nvCxnSpPr>
        <p:spPr>
          <a:xfrm flipH="1">
            <a:off x="1778069" y="2366130"/>
            <a:ext cx="680400" cy="11625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8"/>
          <p:cNvCxnSpPr/>
          <p:nvPr/>
        </p:nvCxnSpPr>
        <p:spPr>
          <a:xfrm>
            <a:off x="7296825" y="857250"/>
            <a:ext cx="20700" cy="3402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8"/>
          <p:cNvSpPr txBox="1"/>
          <p:nvPr/>
        </p:nvSpPr>
        <p:spPr>
          <a:xfrm>
            <a:off x="367575" y="13656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385300" y="26276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385300" y="382249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1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3731400" y="41607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1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3030000" y="31910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0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2444750" y="2373800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4846438" y="259412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2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4839688" y="15180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6221925" y="1989900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7434550" y="1754900"/>
            <a:ext cx="12636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socks</a:t>
            </a:r>
            <a:endParaRPr sz="1800"/>
          </a:p>
        </p:txBody>
      </p:sp>
      <p:sp>
        <p:nvSpPr>
          <p:cNvPr id="181" name="Google Shape;181;p18"/>
          <p:cNvSpPr/>
          <p:nvPr/>
        </p:nvSpPr>
        <p:spPr>
          <a:xfrm>
            <a:off x="7434550" y="2481975"/>
            <a:ext cx="12636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watch</a:t>
            </a:r>
            <a:endParaRPr sz="1800"/>
          </a:p>
        </p:txBody>
      </p:sp>
      <p:sp>
        <p:nvSpPr>
          <p:cNvPr id="182" name="Google Shape;182;p18"/>
          <p:cNvSpPr txBox="1"/>
          <p:nvPr/>
        </p:nvSpPr>
        <p:spPr>
          <a:xfrm>
            <a:off x="214325" y="4753025"/>
            <a:ext cx="86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order:</a:t>
            </a:r>
            <a:r>
              <a:rPr lang="en">
                <a:solidFill>
                  <a:schemeClr val="dk1"/>
                </a:solidFill>
              </a:rPr>
              <a:t> under-shorts, </a:t>
            </a:r>
            <a:r>
              <a:rPr lang="en">
                <a:solidFill>
                  <a:srgbClr val="FF0000"/>
                </a:solidFill>
              </a:rPr>
              <a:t>shirt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3" name="Google Shape;183;p18"/>
          <p:cNvCxnSpPr/>
          <p:nvPr/>
        </p:nvCxnSpPr>
        <p:spPr>
          <a:xfrm>
            <a:off x="8815200" y="857250"/>
            <a:ext cx="20700" cy="3402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18"/>
          <p:cNvSpPr/>
          <p:nvPr/>
        </p:nvSpPr>
        <p:spPr>
          <a:xfrm>
            <a:off x="7622963" y="981425"/>
            <a:ext cx="886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shirt</a:t>
            </a:r>
            <a:endParaRPr sz="1800"/>
          </a:p>
        </p:txBody>
      </p:sp>
      <p:sp>
        <p:nvSpPr>
          <p:cNvPr id="185" name="Google Shape;185;p18"/>
          <p:cNvSpPr/>
          <p:nvPr/>
        </p:nvSpPr>
        <p:spPr>
          <a:xfrm>
            <a:off x="7364963" y="3135575"/>
            <a:ext cx="1402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pants</a:t>
            </a:r>
            <a:endParaRPr sz="1800"/>
          </a:p>
        </p:txBody>
      </p:sp>
      <p:sp>
        <p:nvSpPr>
          <p:cNvPr id="186" name="Google Shape;186;p18"/>
          <p:cNvSpPr/>
          <p:nvPr/>
        </p:nvSpPr>
        <p:spPr>
          <a:xfrm>
            <a:off x="7622963" y="3789175"/>
            <a:ext cx="886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tie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/>
        </p:nvSpPr>
        <p:spPr>
          <a:xfrm>
            <a:off x="7320063" y="4236975"/>
            <a:ext cx="153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queue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192" name="Google Shape;1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0"/>
              <a:t>Topological Sort - </a:t>
            </a:r>
            <a:r>
              <a:rPr lang="en" sz="3011"/>
              <a:t>Example</a:t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580650" y="1094200"/>
            <a:ext cx="1402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under-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shorts</a:t>
            </a:r>
            <a:endParaRPr sz="1800"/>
          </a:p>
        </p:txBody>
      </p:sp>
      <p:sp>
        <p:nvSpPr>
          <p:cNvPr id="194" name="Google Shape;194;p19"/>
          <p:cNvSpPr/>
          <p:nvPr/>
        </p:nvSpPr>
        <p:spPr>
          <a:xfrm>
            <a:off x="580650" y="3444850"/>
            <a:ext cx="1402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belt</a:t>
            </a:r>
            <a:endParaRPr sz="1800"/>
          </a:p>
        </p:txBody>
      </p:sp>
      <p:sp>
        <p:nvSpPr>
          <p:cNvPr id="195" name="Google Shape;195;p19"/>
          <p:cNvSpPr/>
          <p:nvPr/>
        </p:nvSpPr>
        <p:spPr>
          <a:xfrm>
            <a:off x="580650" y="2269525"/>
            <a:ext cx="1402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pants</a:t>
            </a:r>
            <a:endParaRPr sz="1800"/>
          </a:p>
        </p:txBody>
      </p:sp>
      <p:sp>
        <p:nvSpPr>
          <p:cNvPr id="196" name="Google Shape;196;p19"/>
          <p:cNvSpPr/>
          <p:nvPr/>
        </p:nvSpPr>
        <p:spPr>
          <a:xfrm>
            <a:off x="3794400" y="3664275"/>
            <a:ext cx="1159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jacket</a:t>
            </a:r>
            <a:endParaRPr sz="1800"/>
          </a:p>
        </p:txBody>
      </p:sp>
      <p:sp>
        <p:nvSpPr>
          <p:cNvPr id="197" name="Google Shape;197;p19"/>
          <p:cNvSpPr/>
          <p:nvPr/>
        </p:nvSpPr>
        <p:spPr>
          <a:xfrm>
            <a:off x="3093000" y="2770775"/>
            <a:ext cx="886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tie</a:t>
            </a:r>
            <a:endParaRPr sz="1800"/>
          </a:p>
        </p:txBody>
      </p:sp>
      <p:sp>
        <p:nvSpPr>
          <p:cNvPr id="198" name="Google Shape;198;p19"/>
          <p:cNvSpPr/>
          <p:nvPr/>
        </p:nvSpPr>
        <p:spPr>
          <a:xfrm>
            <a:off x="2328600" y="1877300"/>
            <a:ext cx="886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shirt</a:t>
            </a:r>
            <a:endParaRPr sz="1800"/>
          </a:p>
        </p:txBody>
      </p:sp>
      <p:sp>
        <p:nvSpPr>
          <p:cNvPr id="199" name="Google Shape;199;p19"/>
          <p:cNvSpPr/>
          <p:nvPr/>
        </p:nvSpPr>
        <p:spPr>
          <a:xfrm>
            <a:off x="3930600" y="2165075"/>
            <a:ext cx="1159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shoes</a:t>
            </a:r>
            <a:endParaRPr sz="1800"/>
          </a:p>
        </p:txBody>
      </p:sp>
      <p:sp>
        <p:nvSpPr>
          <p:cNvPr id="200" name="Google Shape;200;p19"/>
          <p:cNvSpPr/>
          <p:nvPr/>
        </p:nvSpPr>
        <p:spPr>
          <a:xfrm>
            <a:off x="3930600" y="1094200"/>
            <a:ext cx="1159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socks</a:t>
            </a:r>
            <a:endParaRPr sz="1800"/>
          </a:p>
        </p:txBody>
      </p:sp>
      <p:sp>
        <p:nvSpPr>
          <p:cNvPr id="201" name="Google Shape;201;p19"/>
          <p:cNvSpPr/>
          <p:nvPr/>
        </p:nvSpPr>
        <p:spPr>
          <a:xfrm>
            <a:off x="5371625" y="1508775"/>
            <a:ext cx="1114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watch</a:t>
            </a:r>
            <a:endParaRPr sz="1800"/>
          </a:p>
        </p:txBody>
      </p:sp>
      <p:cxnSp>
        <p:nvCxnSpPr>
          <p:cNvPr id="202" name="Google Shape;202;p19"/>
          <p:cNvCxnSpPr>
            <a:stCxn id="193" idx="4"/>
            <a:endCxn id="195" idx="0"/>
          </p:cNvCxnSpPr>
          <p:nvPr/>
        </p:nvCxnSpPr>
        <p:spPr>
          <a:xfrm>
            <a:off x="1282050" y="1666900"/>
            <a:ext cx="0" cy="6027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9"/>
          <p:cNvCxnSpPr>
            <a:stCxn id="195" idx="4"/>
            <a:endCxn id="194" idx="0"/>
          </p:cNvCxnSpPr>
          <p:nvPr/>
        </p:nvCxnSpPr>
        <p:spPr>
          <a:xfrm>
            <a:off x="1282050" y="2842225"/>
            <a:ext cx="0" cy="6027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19"/>
          <p:cNvCxnSpPr>
            <a:stCxn id="195" idx="7"/>
          </p:cNvCxnSpPr>
          <p:nvPr/>
        </p:nvCxnSpPr>
        <p:spPr>
          <a:xfrm rot="-5400000">
            <a:off x="2083265" y="1276245"/>
            <a:ext cx="771900" cy="1382400"/>
          </a:xfrm>
          <a:prstGeom prst="curvedConnector2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9"/>
          <p:cNvCxnSpPr>
            <a:endCxn id="199" idx="1"/>
          </p:cNvCxnSpPr>
          <p:nvPr/>
        </p:nvCxnSpPr>
        <p:spPr>
          <a:xfrm>
            <a:off x="3157549" y="1583245"/>
            <a:ext cx="942900" cy="665700"/>
          </a:xfrm>
          <a:prstGeom prst="curvedConnector2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19"/>
          <p:cNvCxnSpPr>
            <a:stCxn id="198" idx="5"/>
            <a:endCxn id="197" idx="0"/>
          </p:cNvCxnSpPr>
          <p:nvPr/>
        </p:nvCxnSpPr>
        <p:spPr>
          <a:xfrm>
            <a:off x="3085531" y="2366130"/>
            <a:ext cx="450900" cy="4047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9"/>
          <p:cNvCxnSpPr>
            <a:stCxn id="197" idx="5"/>
            <a:endCxn id="196" idx="0"/>
          </p:cNvCxnSpPr>
          <p:nvPr/>
        </p:nvCxnSpPr>
        <p:spPr>
          <a:xfrm>
            <a:off x="3849931" y="3259605"/>
            <a:ext cx="524400" cy="4047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19"/>
          <p:cNvCxnSpPr>
            <a:stCxn id="200" idx="4"/>
            <a:endCxn id="199" idx="0"/>
          </p:cNvCxnSpPr>
          <p:nvPr/>
        </p:nvCxnSpPr>
        <p:spPr>
          <a:xfrm>
            <a:off x="4510500" y="1666900"/>
            <a:ext cx="0" cy="4983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9"/>
          <p:cNvCxnSpPr>
            <a:stCxn id="198" idx="3"/>
            <a:endCxn id="194" idx="7"/>
          </p:cNvCxnSpPr>
          <p:nvPr/>
        </p:nvCxnSpPr>
        <p:spPr>
          <a:xfrm flipH="1">
            <a:off x="1778069" y="2366130"/>
            <a:ext cx="680400" cy="11625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9"/>
          <p:cNvCxnSpPr/>
          <p:nvPr/>
        </p:nvCxnSpPr>
        <p:spPr>
          <a:xfrm>
            <a:off x="7296825" y="857250"/>
            <a:ext cx="20700" cy="3402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 txBox="1"/>
          <p:nvPr/>
        </p:nvSpPr>
        <p:spPr>
          <a:xfrm>
            <a:off x="367575" y="13656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385300" y="26276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385300" y="382249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1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3731400" y="41607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1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3030000" y="31910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2444750" y="2373800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4846438" y="259412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1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839688" y="15180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6221925" y="1989900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7434550" y="992900"/>
            <a:ext cx="12636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socks</a:t>
            </a:r>
            <a:endParaRPr sz="1800"/>
          </a:p>
        </p:txBody>
      </p:sp>
      <p:sp>
        <p:nvSpPr>
          <p:cNvPr id="221" name="Google Shape;221;p19"/>
          <p:cNvSpPr/>
          <p:nvPr/>
        </p:nvSpPr>
        <p:spPr>
          <a:xfrm>
            <a:off x="7434550" y="1719975"/>
            <a:ext cx="12636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watch</a:t>
            </a:r>
            <a:endParaRPr sz="1800"/>
          </a:p>
        </p:txBody>
      </p:sp>
      <p:sp>
        <p:nvSpPr>
          <p:cNvPr id="222" name="Google Shape;222;p19"/>
          <p:cNvSpPr txBox="1"/>
          <p:nvPr/>
        </p:nvSpPr>
        <p:spPr>
          <a:xfrm>
            <a:off x="214325" y="4753025"/>
            <a:ext cx="86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order:</a:t>
            </a:r>
            <a:r>
              <a:rPr lang="en">
                <a:solidFill>
                  <a:schemeClr val="dk1"/>
                </a:solidFill>
              </a:rPr>
              <a:t> under-shorts, shirt, </a:t>
            </a:r>
            <a:r>
              <a:rPr lang="en">
                <a:solidFill>
                  <a:srgbClr val="FF0000"/>
                </a:solidFill>
              </a:rPr>
              <a:t>socks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23" name="Google Shape;223;p19"/>
          <p:cNvCxnSpPr/>
          <p:nvPr/>
        </p:nvCxnSpPr>
        <p:spPr>
          <a:xfrm>
            <a:off x="8815200" y="857250"/>
            <a:ext cx="20700" cy="3402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19"/>
          <p:cNvSpPr/>
          <p:nvPr/>
        </p:nvSpPr>
        <p:spPr>
          <a:xfrm>
            <a:off x="7364963" y="2373575"/>
            <a:ext cx="1402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pants</a:t>
            </a:r>
            <a:endParaRPr sz="1800"/>
          </a:p>
        </p:txBody>
      </p:sp>
      <p:sp>
        <p:nvSpPr>
          <p:cNvPr id="225" name="Google Shape;225;p19"/>
          <p:cNvSpPr/>
          <p:nvPr/>
        </p:nvSpPr>
        <p:spPr>
          <a:xfrm>
            <a:off x="7622963" y="3027175"/>
            <a:ext cx="886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/>
        </p:nvSpPr>
        <p:spPr>
          <a:xfrm>
            <a:off x="7320063" y="4236975"/>
            <a:ext cx="153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queue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231" name="Google Shape;2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0"/>
              <a:t>Topological Sort - </a:t>
            </a:r>
            <a:r>
              <a:rPr lang="en" sz="3011"/>
              <a:t>Example</a:t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580650" y="1094200"/>
            <a:ext cx="1402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under-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shorts</a:t>
            </a:r>
            <a:endParaRPr sz="1800"/>
          </a:p>
        </p:txBody>
      </p:sp>
      <p:sp>
        <p:nvSpPr>
          <p:cNvPr id="233" name="Google Shape;233;p20"/>
          <p:cNvSpPr/>
          <p:nvPr/>
        </p:nvSpPr>
        <p:spPr>
          <a:xfrm>
            <a:off x="580650" y="3444850"/>
            <a:ext cx="1402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belt</a:t>
            </a:r>
            <a:endParaRPr sz="1800"/>
          </a:p>
        </p:txBody>
      </p:sp>
      <p:sp>
        <p:nvSpPr>
          <p:cNvPr id="234" name="Google Shape;234;p20"/>
          <p:cNvSpPr/>
          <p:nvPr/>
        </p:nvSpPr>
        <p:spPr>
          <a:xfrm>
            <a:off x="580650" y="2269525"/>
            <a:ext cx="1402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pants</a:t>
            </a:r>
            <a:endParaRPr sz="1800"/>
          </a:p>
        </p:txBody>
      </p:sp>
      <p:sp>
        <p:nvSpPr>
          <p:cNvPr id="235" name="Google Shape;235;p20"/>
          <p:cNvSpPr/>
          <p:nvPr/>
        </p:nvSpPr>
        <p:spPr>
          <a:xfrm>
            <a:off x="3794400" y="3664275"/>
            <a:ext cx="1159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jacket</a:t>
            </a:r>
            <a:endParaRPr sz="1800"/>
          </a:p>
        </p:txBody>
      </p:sp>
      <p:sp>
        <p:nvSpPr>
          <p:cNvPr id="236" name="Google Shape;236;p20"/>
          <p:cNvSpPr/>
          <p:nvPr/>
        </p:nvSpPr>
        <p:spPr>
          <a:xfrm>
            <a:off x="3093000" y="2770775"/>
            <a:ext cx="886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tie</a:t>
            </a:r>
            <a:endParaRPr sz="1800"/>
          </a:p>
        </p:txBody>
      </p:sp>
      <p:sp>
        <p:nvSpPr>
          <p:cNvPr id="237" name="Google Shape;237;p20"/>
          <p:cNvSpPr/>
          <p:nvPr/>
        </p:nvSpPr>
        <p:spPr>
          <a:xfrm>
            <a:off x="2328600" y="1877300"/>
            <a:ext cx="886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shirt</a:t>
            </a:r>
            <a:endParaRPr sz="1800"/>
          </a:p>
        </p:txBody>
      </p:sp>
      <p:sp>
        <p:nvSpPr>
          <p:cNvPr id="238" name="Google Shape;238;p20"/>
          <p:cNvSpPr/>
          <p:nvPr/>
        </p:nvSpPr>
        <p:spPr>
          <a:xfrm>
            <a:off x="3930600" y="2165075"/>
            <a:ext cx="1159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shoes</a:t>
            </a:r>
            <a:endParaRPr sz="1800"/>
          </a:p>
        </p:txBody>
      </p:sp>
      <p:sp>
        <p:nvSpPr>
          <p:cNvPr id="239" name="Google Shape;239;p20"/>
          <p:cNvSpPr/>
          <p:nvPr/>
        </p:nvSpPr>
        <p:spPr>
          <a:xfrm>
            <a:off x="3930600" y="1094200"/>
            <a:ext cx="1159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socks</a:t>
            </a:r>
            <a:endParaRPr sz="1800"/>
          </a:p>
        </p:txBody>
      </p:sp>
      <p:sp>
        <p:nvSpPr>
          <p:cNvPr id="240" name="Google Shape;240;p20"/>
          <p:cNvSpPr/>
          <p:nvPr/>
        </p:nvSpPr>
        <p:spPr>
          <a:xfrm>
            <a:off x="5371625" y="1508775"/>
            <a:ext cx="1114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watch</a:t>
            </a:r>
            <a:endParaRPr sz="1800"/>
          </a:p>
        </p:txBody>
      </p:sp>
      <p:cxnSp>
        <p:nvCxnSpPr>
          <p:cNvPr id="241" name="Google Shape;241;p20"/>
          <p:cNvCxnSpPr>
            <a:stCxn id="232" idx="4"/>
            <a:endCxn id="234" idx="0"/>
          </p:cNvCxnSpPr>
          <p:nvPr/>
        </p:nvCxnSpPr>
        <p:spPr>
          <a:xfrm>
            <a:off x="1282050" y="1666900"/>
            <a:ext cx="0" cy="6027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0"/>
          <p:cNvCxnSpPr>
            <a:stCxn id="234" idx="4"/>
            <a:endCxn id="233" idx="0"/>
          </p:cNvCxnSpPr>
          <p:nvPr/>
        </p:nvCxnSpPr>
        <p:spPr>
          <a:xfrm>
            <a:off x="1282050" y="2842225"/>
            <a:ext cx="0" cy="6027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0"/>
          <p:cNvCxnSpPr>
            <a:stCxn id="234" idx="7"/>
          </p:cNvCxnSpPr>
          <p:nvPr/>
        </p:nvCxnSpPr>
        <p:spPr>
          <a:xfrm rot="-5400000">
            <a:off x="2083265" y="1276245"/>
            <a:ext cx="771900" cy="1382400"/>
          </a:xfrm>
          <a:prstGeom prst="curvedConnector2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0"/>
          <p:cNvCxnSpPr>
            <a:endCxn id="238" idx="1"/>
          </p:cNvCxnSpPr>
          <p:nvPr/>
        </p:nvCxnSpPr>
        <p:spPr>
          <a:xfrm>
            <a:off x="3157549" y="1583245"/>
            <a:ext cx="942900" cy="665700"/>
          </a:xfrm>
          <a:prstGeom prst="curvedConnector2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0"/>
          <p:cNvCxnSpPr>
            <a:stCxn id="237" idx="5"/>
            <a:endCxn id="236" idx="0"/>
          </p:cNvCxnSpPr>
          <p:nvPr/>
        </p:nvCxnSpPr>
        <p:spPr>
          <a:xfrm>
            <a:off x="3085531" y="2366130"/>
            <a:ext cx="450900" cy="4047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0"/>
          <p:cNvCxnSpPr>
            <a:stCxn id="236" idx="5"/>
            <a:endCxn id="235" idx="0"/>
          </p:cNvCxnSpPr>
          <p:nvPr/>
        </p:nvCxnSpPr>
        <p:spPr>
          <a:xfrm>
            <a:off x="3849931" y="3259605"/>
            <a:ext cx="524400" cy="4047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0"/>
          <p:cNvCxnSpPr>
            <a:stCxn id="239" idx="4"/>
            <a:endCxn id="238" idx="0"/>
          </p:cNvCxnSpPr>
          <p:nvPr/>
        </p:nvCxnSpPr>
        <p:spPr>
          <a:xfrm>
            <a:off x="4510500" y="1666900"/>
            <a:ext cx="0" cy="4983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0"/>
          <p:cNvCxnSpPr>
            <a:stCxn id="237" idx="3"/>
            <a:endCxn id="233" idx="7"/>
          </p:cNvCxnSpPr>
          <p:nvPr/>
        </p:nvCxnSpPr>
        <p:spPr>
          <a:xfrm flipH="1">
            <a:off x="1778069" y="2366130"/>
            <a:ext cx="680400" cy="11625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0"/>
          <p:cNvCxnSpPr/>
          <p:nvPr/>
        </p:nvCxnSpPr>
        <p:spPr>
          <a:xfrm>
            <a:off x="7296825" y="857250"/>
            <a:ext cx="20700" cy="3402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0"/>
          <p:cNvSpPr txBox="1"/>
          <p:nvPr/>
        </p:nvSpPr>
        <p:spPr>
          <a:xfrm>
            <a:off x="367575" y="13656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385300" y="26276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385300" y="382249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1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3731400" y="41607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1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3030000" y="31910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2444750" y="2373800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4846438" y="259412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1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4839688" y="15180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6221925" y="1989900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59" name="Google Shape;259;p20"/>
          <p:cNvSpPr/>
          <p:nvPr/>
        </p:nvSpPr>
        <p:spPr>
          <a:xfrm>
            <a:off x="7434550" y="957975"/>
            <a:ext cx="12636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watch</a:t>
            </a:r>
            <a:endParaRPr sz="1800"/>
          </a:p>
        </p:txBody>
      </p:sp>
      <p:sp>
        <p:nvSpPr>
          <p:cNvPr id="260" name="Google Shape;260;p20"/>
          <p:cNvSpPr txBox="1"/>
          <p:nvPr/>
        </p:nvSpPr>
        <p:spPr>
          <a:xfrm>
            <a:off x="214325" y="4753025"/>
            <a:ext cx="86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order:</a:t>
            </a:r>
            <a:r>
              <a:rPr lang="en">
                <a:solidFill>
                  <a:schemeClr val="dk1"/>
                </a:solidFill>
              </a:rPr>
              <a:t> under-shorts, shirt, socks, </a:t>
            </a:r>
            <a:r>
              <a:rPr lang="en">
                <a:solidFill>
                  <a:srgbClr val="FF0000"/>
                </a:solidFill>
              </a:rPr>
              <a:t>watch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61" name="Google Shape;261;p20"/>
          <p:cNvCxnSpPr/>
          <p:nvPr/>
        </p:nvCxnSpPr>
        <p:spPr>
          <a:xfrm>
            <a:off x="8815200" y="857250"/>
            <a:ext cx="20700" cy="3402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20"/>
          <p:cNvSpPr/>
          <p:nvPr/>
        </p:nvSpPr>
        <p:spPr>
          <a:xfrm>
            <a:off x="7364963" y="1611575"/>
            <a:ext cx="1402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pants</a:t>
            </a:r>
            <a:endParaRPr sz="1800"/>
          </a:p>
        </p:txBody>
      </p:sp>
      <p:sp>
        <p:nvSpPr>
          <p:cNvPr id="263" name="Google Shape;263;p20"/>
          <p:cNvSpPr/>
          <p:nvPr/>
        </p:nvSpPr>
        <p:spPr>
          <a:xfrm>
            <a:off x="7622963" y="2265175"/>
            <a:ext cx="886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tie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/>
        </p:nvSpPr>
        <p:spPr>
          <a:xfrm>
            <a:off x="7320063" y="4236975"/>
            <a:ext cx="153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queue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269" name="Google Shape;26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0"/>
              <a:t>Topological Sort - </a:t>
            </a:r>
            <a:r>
              <a:rPr lang="en" sz="3011"/>
              <a:t>Example</a:t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580650" y="1094200"/>
            <a:ext cx="1402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under-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shorts</a:t>
            </a:r>
            <a:endParaRPr sz="1800"/>
          </a:p>
        </p:txBody>
      </p:sp>
      <p:sp>
        <p:nvSpPr>
          <p:cNvPr id="271" name="Google Shape;271;p21"/>
          <p:cNvSpPr/>
          <p:nvPr/>
        </p:nvSpPr>
        <p:spPr>
          <a:xfrm>
            <a:off x="580650" y="3444850"/>
            <a:ext cx="1402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belt</a:t>
            </a:r>
            <a:endParaRPr sz="1800"/>
          </a:p>
        </p:txBody>
      </p:sp>
      <p:sp>
        <p:nvSpPr>
          <p:cNvPr id="272" name="Google Shape;272;p21"/>
          <p:cNvSpPr/>
          <p:nvPr/>
        </p:nvSpPr>
        <p:spPr>
          <a:xfrm>
            <a:off x="580650" y="2269525"/>
            <a:ext cx="1402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pants</a:t>
            </a:r>
            <a:endParaRPr sz="1800"/>
          </a:p>
        </p:txBody>
      </p:sp>
      <p:sp>
        <p:nvSpPr>
          <p:cNvPr id="273" name="Google Shape;273;p21"/>
          <p:cNvSpPr/>
          <p:nvPr/>
        </p:nvSpPr>
        <p:spPr>
          <a:xfrm>
            <a:off x="3794400" y="3664275"/>
            <a:ext cx="1159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jacket</a:t>
            </a:r>
            <a:endParaRPr sz="1800"/>
          </a:p>
        </p:txBody>
      </p:sp>
      <p:sp>
        <p:nvSpPr>
          <p:cNvPr id="274" name="Google Shape;274;p21"/>
          <p:cNvSpPr/>
          <p:nvPr/>
        </p:nvSpPr>
        <p:spPr>
          <a:xfrm>
            <a:off x="3093000" y="2770775"/>
            <a:ext cx="886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tie</a:t>
            </a:r>
            <a:endParaRPr sz="1800"/>
          </a:p>
        </p:txBody>
      </p:sp>
      <p:sp>
        <p:nvSpPr>
          <p:cNvPr id="275" name="Google Shape;275;p21"/>
          <p:cNvSpPr/>
          <p:nvPr/>
        </p:nvSpPr>
        <p:spPr>
          <a:xfrm>
            <a:off x="2328600" y="1877300"/>
            <a:ext cx="886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shirt</a:t>
            </a:r>
            <a:endParaRPr sz="1800"/>
          </a:p>
        </p:txBody>
      </p:sp>
      <p:sp>
        <p:nvSpPr>
          <p:cNvPr id="276" name="Google Shape;276;p21"/>
          <p:cNvSpPr/>
          <p:nvPr/>
        </p:nvSpPr>
        <p:spPr>
          <a:xfrm>
            <a:off x="3930600" y="2165075"/>
            <a:ext cx="1159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shoes</a:t>
            </a:r>
            <a:endParaRPr sz="1800"/>
          </a:p>
        </p:txBody>
      </p:sp>
      <p:sp>
        <p:nvSpPr>
          <p:cNvPr id="277" name="Google Shape;277;p21"/>
          <p:cNvSpPr/>
          <p:nvPr/>
        </p:nvSpPr>
        <p:spPr>
          <a:xfrm>
            <a:off x="3930600" y="1094200"/>
            <a:ext cx="1159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socks</a:t>
            </a:r>
            <a:endParaRPr sz="1800"/>
          </a:p>
        </p:txBody>
      </p:sp>
      <p:sp>
        <p:nvSpPr>
          <p:cNvPr id="278" name="Google Shape;278;p21"/>
          <p:cNvSpPr/>
          <p:nvPr/>
        </p:nvSpPr>
        <p:spPr>
          <a:xfrm>
            <a:off x="5371625" y="1508775"/>
            <a:ext cx="1114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watch</a:t>
            </a:r>
            <a:endParaRPr sz="1800"/>
          </a:p>
        </p:txBody>
      </p:sp>
      <p:cxnSp>
        <p:nvCxnSpPr>
          <p:cNvPr id="279" name="Google Shape;279;p21"/>
          <p:cNvCxnSpPr>
            <a:stCxn id="270" idx="4"/>
            <a:endCxn id="272" idx="0"/>
          </p:cNvCxnSpPr>
          <p:nvPr/>
        </p:nvCxnSpPr>
        <p:spPr>
          <a:xfrm>
            <a:off x="1282050" y="1666900"/>
            <a:ext cx="0" cy="6027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1"/>
          <p:cNvCxnSpPr>
            <a:stCxn id="272" idx="4"/>
            <a:endCxn id="271" idx="0"/>
          </p:cNvCxnSpPr>
          <p:nvPr/>
        </p:nvCxnSpPr>
        <p:spPr>
          <a:xfrm>
            <a:off x="1282050" y="2842225"/>
            <a:ext cx="0" cy="6027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1"/>
          <p:cNvCxnSpPr>
            <a:stCxn id="272" idx="7"/>
          </p:cNvCxnSpPr>
          <p:nvPr/>
        </p:nvCxnSpPr>
        <p:spPr>
          <a:xfrm rot="-5400000">
            <a:off x="2083265" y="1276245"/>
            <a:ext cx="771900" cy="1382400"/>
          </a:xfrm>
          <a:prstGeom prst="curvedConnector2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1"/>
          <p:cNvCxnSpPr>
            <a:endCxn id="276" idx="1"/>
          </p:cNvCxnSpPr>
          <p:nvPr/>
        </p:nvCxnSpPr>
        <p:spPr>
          <a:xfrm>
            <a:off x="3157549" y="1583245"/>
            <a:ext cx="942900" cy="665700"/>
          </a:xfrm>
          <a:prstGeom prst="curvedConnector2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1"/>
          <p:cNvCxnSpPr>
            <a:stCxn id="275" idx="5"/>
            <a:endCxn id="274" idx="0"/>
          </p:cNvCxnSpPr>
          <p:nvPr/>
        </p:nvCxnSpPr>
        <p:spPr>
          <a:xfrm>
            <a:off x="3085531" y="2366130"/>
            <a:ext cx="450900" cy="4047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1"/>
          <p:cNvCxnSpPr>
            <a:stCxn id="274" idx="5"/>
            <a:endCxn id="273" idx="0"/>
          </p:cNvCxnSpPr>
          <p:nvPr/>
        </p:nvCxnSpPr>
        <p:spPr>
          <a:xfrm>
            <a:off x="3849931" y="3259605"/>
            <a:ext cx="524400" cy="4047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1"/>
          <p:cNvCxnSpPr>
            <a:stCxn id="277" idx="4"/>
            <a:endCxn id="276" idx="0"/>
          </p:cNvCxnSpPr>
          <p:nvPr/>
        </p:nvCxnSpPr>
        <p:spPr>
          <a:xfrm>
            <a:off x="4510500" y="1666900"/>
            <a:ext cx="0" cy="4983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1"/>
          <p:cNvCxnSpPr>
            <a:stCxn id="275" idx="3"/>
            <a:endCxn id="271" idx="7"/>
          </p:cNvCxnSpPr>
          <p:nvPr/>
        </p:nvCxnSpPr>
        <p:spPr>
          <a:xfrm flipH="1">
            <a:off x="1778069" y="2366130"/>
            <a:ext cx="680400" cy="11625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1"/>
          <p:cNvCxnSpPr/>
          <p:nvPr/>
        </p:nvCxnSpPr>
        <p:spPr>
          <a:xfrm>
            <a:off x="7296825" y="857250"/>
            <a:ext cx="20700" cy="3402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21"/>
          <p:cNvSpPr txBox="1"/>
          <p:nvPr/>
        </p:nvSpPr>
        <p:spPr>
          <a:xfrm>
            <a:off x="367575" y="13656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385300" y="26276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385300" y="382249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0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91" name="Google Shape;291;p21"/>
          <p:cNvSpPr txBox="1"/>
          <p:nvPr/>
        </p:nvSpPr>
        <p:spPr>
          <a:xfrm>
            <a:off x="3731400" y="41607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1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3030000" y="31910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2444750" y="2373800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4846438" y="259412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0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4839688" y="1518075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96" name="Google Shape;296;p21"/>
          <p:cNvSpPr txBox="1"/>
          <p:nvPr/>
        </p:nvSpPr>
        <p:spPr>
          <a:xfrm>
            <a:off x="6221925" y="1989900"/>
            <a:ext cx="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0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214325" y="4753025"/>
            <a:ext cx="86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order:</a:t>
            </a:r>
            <a:r>
              <a:rPr lang="en">
                <a:solidFill>
                  <a:schemeClr val="dk1"/>
                </a:solidFill>
              </a:rPr>
              <a:t> under-shorts, shirt, socks, watch, </a:t>
            </a:r>
            <a:r>
              <a:rPr lang="en">
                <a:solidFill>
                  <a:srgbClr val="FF0000"/>
                </a:solidFill>
              </a:rPr>
              <a:t>pants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98" name="Google Shape;298;p21"/>
          <p:cNvCxnSpPr/>
          <p:nvPr/>
        </p:nvCxnSpPr>
        <p:spPr>
          <a:xfrm>
            <a:off x="8815200" y="857250"/>
            <a:ext cx="20700" cy="3402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1"/>
          <p:cNvSpPr/>
          <p:nvPr/>
        </p:nvSpPr>
        <p:spPr>
          <a:xfrm>
            <a:off x="7364963" y="925775"/>
            <a:ext cx="1402800" cy="572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pants</a:t>
            </a:r>
            <a:endParaRPr sz="1800"/>
          </a:p>
        </p:txBody>
      </p:sp>
      <p:sp>
        <p:nvSpPr>
          <p:cNvPr id="300" name="Google Shape;300;p21"/>
          <p:cNvSpPr/>
          <p:nvPr/>
        </p:nvSpPr>
        <p:spPr>
          <a:xfrm>
            <a:off x="7622963" y="1579375"/>
            <a:ext cx="886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tie</a:t>
            </a:r>
            <a:endParaRPr sz="1800"/>
          </a:p>
        </p:txBody>
      </p:sp>
      <p:sp>
        <p:nvSpPr>
          <p:cNvPr id="301" name="Google Shape;301;p21"/>
          <p:cNvSpPr/>
          <p:nvPr/>
        </p:nvSpPr>
        <p:spPr>
          <a:xfrm>
            <a:off x="7364963" y="2282125"/>
            <a:ext cx="1402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belt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02" name="Google Shape;302;p21"/>
          <p:cNvSpPr/>
          <p:nvPr/>
        </p:nvSpPr>
        <p:spPr>
          <a:xfrm>
            <a:off x="7486463" y="2984875"/>
            <a:ext cx="1159800" cy="5727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shoes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