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5" r:id="rId4"/>
    <p:sldId id="281" r:id="rId5"/>
    <p:sldId id="267" r:id="rId6"/>
    <p:sldId id="282" r:id="rId7"/>
    <p:sldId id="283" r:id="rId8"/>
    <p:sldId id="266" r:id="rId9"/>
    <p:sldId id="268" r:id="rId10"/>
    <p:sldId id="272" r:id="rId11"/>
    <p:sldId id="270" r:id="rId12"/>
    <p:sldId id="284" r:id="rId13"/>
    <p:sldId id="273" r:id="rId14"/>
    <p:sldId id="285" r:id="rId15"/>
    <p:sldId id="286" r:id="rId16"/>
    <p:sldId id="287" r:id="rId17"/>
    <p:sldId id="26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4"/>
    <p:restoredTop sz="96296"/>
  </p:normalViewPr>
  <p:slideViewPr>
    <p:cSldViewPr snapToGrid="0">
      <p:cViewPr>
        <p:scale>
          <a:sx n="101" d="100"/>
          <a:sy n="101" d="100"/>
        </p:scale>
        <p:origin x="8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98A21-32D5-B5DC-06D3-69C6E7EC5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8CB51D-BDF4-DC4C-9C04-8B4AAF9F0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2C625D-9874-4814-2F99-842FAC6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F84-CFE8-4746-8DCE-99C59C5954E9}" type="datetimeFigureOut">
              <a:rPr kumimoji="1" lang="zh-TW" altLang="en-US" smtClean="0"/>
              <a:t>2023/5/6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CD785E-2065-5D9A-51C0-D8740EE7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9A3994-7F16-83C3-F52A-7C283DD5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92B-921A-FF45-A9A7-99D635FDCF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652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6A8D0-B056-F489-5645-0E954308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761FE0-856E-11EF-CA83-9A7930175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E4FDA4-5DEB-0835-805F-2B92661B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F84-CFE8-4746-8DCE-99C59C5954E9}" type="datetimeFigureOut">
              <a:rPr kumimoji="1" lang="zh-TW" altLang="en-US" smtClean="0"/>
              <a:t>2023/5/6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B02BD-A779-5A1D-E8B3-82D24C03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380B47-3320-F08A-8697-770F68FB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92B-921A-FF45-A9A7-99D635FDCF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424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1C4D1A-AB2B-294C-331F-66AE22959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E74C38-94F8-022E-4880-D3A2458C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F3DBB6-AA0A-BB7E-0166-A8BB28FE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F84-CFE8-4746-8DCE-99C59C5954E9}" type="datetimeFigureOut">
              <a:rPr kumimoji="1" lang="zh-TW" altLang="en-US" smtClean="0"/>
              <a:t>2023/5/6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315DD9-3EE7-755D-5B8E-A5AA6B7F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46584C-00A0-04A6-0C40-49FCAF80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92B-921A-FF45-A9A7-99D635FDCF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683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42393-E3C3-AC27-7E99-32D01152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90407-4558-8773-9EF0-33023174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D6476C-EEFC-A20C-CB9C-A9B8CFD9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F84-CFE8-4746-8DCE-99C59C5954E9}" type="datetimeFigureOut">
              <a:rPr kumimoji="1" lang="zh-TW" altLang="en-US" smtClean="0"/>
              <a:t>2023/5/6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E39CED-651F-C302-B04F-5C243B3F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1750A-71DE-5FE4-B7AD-4EC9904E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92B-921A-FF45-A9A7-99D635FDCF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624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9C3AE-1B9D-E855-C036-268434AF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3485E-5F7A-AF4F-0FED-204AF038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03BEE5-F54A-4E27-23B2-AC814561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F84-CFE8-4746-8DCE-99C59C5954E9}" type="datetimeFigureOut">
              <a:rPr kumimoji="1" lang="zh-TW" altLang="en-US" smtClean="0"/>
              <a:t>2023/5/6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A566F6-20AB-134E-3DEE-36DD4A90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D6EADA-2181-2BF4-345C-38D96AB5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92B-921A-FF45-A9A7-99D635FDCF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879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863E6-C471-FB15-0549-3D254DCC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D577EE-633E-C109-1290-9CC5DC530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2C9422-BA22-7533-62F3-6411E9B28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A25F71-89FB-8FBE-557D-F122BC16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F84-CFE8-4746-8DCE-99C59C5954E9}" type="datetimeFigureOut">
              <a:rPr kumimoji="1" lang="zh-TW" altLang="en-US" smtClean="0"/>
              <a:t>2023/5/6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087AED-F5A7-9CFE-7717-0D2FBF92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669A3D-DF47-A8A2-2784-6AEB03A8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92B-921A-FF45-A9A7-99D635FDCF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908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65886-3EA0-7FBB-ED35-453FB5AA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1474D5-29AB-D446-88E4-38B0EEB9D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84AF36-1CC3-0B57-98AD-D0F52E494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6B73F8-5A07-4868-4676-5F5A6643B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438930-A26E-D33C-627C-D6E9577AF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899BDF-80A2-27AE-7134-6816B8EA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F84-CFE8-4746-8DCE-99C59C5954E9}" type="datetimeFigureOut">
              <a:rPr kumimoji="1" lang="zh-TW" altLang="en-US" smtClean="0"/>
              <a:t>2023/5/6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2DBD52-4C09-CDB2-B520-BDEB6561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D3D8B7-FFEC-E12D-1428-FA964B49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92B-921A-FF45-A9A7-99D635FDCF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737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3B02A-4C38-EE72-684B-C8D49C36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5D011E-F842-B048-62BF-5E07BBF2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F84-CFE8-4746-8DCE-99C59C5954E9}" type="datetimeFigureOut">
              <a:rPr kumimoji="1" lang="zh-TW" altLang="en-US" smtClean="0"/>
              <a:t>2023/5/6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551633-FD41-AFF8-88C8-54CD43E4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216DD2-0921-48D8-8158-CD6F2202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92B-921A-FF45-A9A7-99D635FDCF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744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C756E6-F722-F4D7-234E-DEF0D509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F84-CFE8-4746-8DCE-99C59C5954E9}" type="datetimeFigureOut">
              <a:rPr kumimoji="1" lang="zh-TW" altLang="en-US" smtClean="0"/>
              <a:t>2023/5/6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AB2F47-F7C4-3A8F-F621-BFAD2242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7C7C69-9B77-9107-F575-A64161A8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92B-921A-FF45-A9A7-99D635FDCF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134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D06CE-1A95-3E0A-EB39-FC3A20C2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AD332F-F715-F6C0-C137-1790C5DC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B45419-E497-63FB-6D42-56EC2BCC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989FA9-7EE7-6344-422D-9E8972A1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F84-CFE8-4746-8DCE-99C59C5954E9}" type="datetimeFigureOut">
              <a:rPr kumimoji="1" lang="zh-TW" altLang="en-US" smtClean="0"/>
              <a:t>2023/5/6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D0F3DD-8B55-4923-8B9C-4ED04108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E78D55-1226-4BDD-0D2A-D1BAD280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92B-921A-FF45-A9A7-99D635FDCF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097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01F92-3130-2644-ABB2-6FCBB446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9D24B0F-E931-41D3-D8CA-E25E30E11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2754DD-9A72-69F2-31F0-60EB27B6E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1334BB-10B5-2E0E-CE69-34E0C5F5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F84-CFE8-4746-8DCE-99C59C5954E9}" type="datetimeFigureOut">
              <a:rPr kumimoji="1" lang="zh-TW" altLang="en-US" smtClean="0"/>
              <a:t>2023/5/6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954936-E40D-F671-31FA-8FC8E3B6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7FFFF0-65A2-73E6-8C37-DAC6EA46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E92B-921A-FF45-A9A7-99D635FDCF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57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5F7BC1-96D2-2DB2-6723-5AD31FEE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69B403-F808-B8C4-398C-7C06D744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036F93-2369-F6F7-9980-B95D59A2D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FF84-CFE8-4746-8DCE-99C59C5954E9}" type="datetimeFigureOut">
              <a:rPr kumimoji="1" lang="zh-TW" altLang="en-US" smtClean="0"/>
              <a:t>2023/5/6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EDEDF1-6483-5CAD-C534-F587C660C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43E528-6F0A-8C36-98DF-6C69985A9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E92B-921A-FF45-A9A7-99D635FDCF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28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ad.org/dO9VJ82R" TargetMode="External"/><Relationship Id="rId2" Type="http://schemas.openxmlformats.org/officeDocument/2006/relationships/hyperlink" Target="http://codepad.org/yQD4UJA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reference/set/set/?kw=set" TargetMode="External"/><Relationship Id="rId2" Type="http://schemas.openxmlformats.org/officeDocument/2006/relationships/hyperlink" Target="http://www.cs.nthu.edu.tw/~wkhon/ds/ds12/lecture/lecture1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plusplus.com/reference/map/map/?kw=ma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247F553-460E-E5ED-3DAA-5CAEBA45F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865340"/>
            <a:ext cx="10684151" cy="1991979"/>
          </a:xfrm>
        </p:spPr>
        <p:txBody>
          <a:bodyPr anchor="b">
            <a:normAutofit/>
          </a:bodyPr>
          <a:lstStyle/>
          <a:p>
            <a:r>
              <a:rPr kumimoji="1" lang="en-US" altLang="zh-TW" sz="5200" dirty="0">
                <a:solidFill>
                  <a:schemeClr val="tx2"/>
                </a:solidFill>
              </a:rPr>
              <a:t>Binary Search Tree (BST)</a:t>
            </a:r>
            <a:endParaRPr kumimoji="1" lang="zh-TW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8E2967-8CAC-F3E2-8CEA-0499B770E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4069774"/>
            <a:ext cx="9469211" cy="865639"/>
          </a:xfrm>
        </p:spPr>
        <p:txBody>
          <a:bodyPr anchor="t">
            <a:normAutofit/>
          </a:bodyPr>
          <a:lstStyle/>
          <a:p>
            <a:r>
              <a:rPr kumimoji="1" lang="en-US" altLang="zh-TW" dirty="0" err="1">
                <a:solidFill>
                  <a:schemeClr val="tx2"/>
                </a:solidFill>
              </a:rPr>
              <a:t>chchiang</a:t>
            </a:r>
            <a:endParaRPr kumimoji="1" lang="zh-TW" altLang="en-US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185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13F5876-3B38-AA75-5A07-E931DAE8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Lower bound of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內容版面配置區 6" descr="一張含有 圓形, 美工圖案, 圖表 的圖片&#10;&#10;自動產生的描述">
            <a:extLst>
              <a:ext uri="{FF2B5EF4-FFF2-40B4-BE49-F238E27FC236}">
                <a16:creationId xmlns:a16="http://schemas.microsoft.com/office/drawing/2014/main" id="{CF82676B-4307-292A-DA7C-4213D2E2B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031" y="1825625"/>
            <a:ext cx="5940208" cy="4351338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0E686D-29DF-0E55-08F5-6D1159C1EB88}"/>
              </a:ext>
            </a:extLst>
          </p:cNvPr>
          <p:cNvSpPr/>
          <p:nvPr/>
        </p:nvSpPr>
        <p:spPr>
          <a:xfrm>
            <a:off x="824950" y="5545123"/>
            <a:ext cx="3305262" cy="63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B660F74-9CAF-7E84-37A4-695EC33D2BA8}"/>
              </a:ext>
            </a:extLst>
          </p:cNvPr>
          <p:cNvSpPr/>
          <p:nvPr/>
        </p:nvSpPr>
        <p:spPr>
          <a:xfrm>
            <a:off x="3572761" y="3691247"/>
            <a:ext cx="414838" cy="388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7CC388-F2EF-FC6C-3380-0B465CC54FDB}"/>
              </a:ext>
            </a:extLst>
          </p:cNvPr>
          <p:cNvSpPr/>
          <p:nvPr/>
        </p:nvSpPr>
        <p:spPr>
          <a:xfrm rot="19672327">
            <a:off x="6471264" y="3771790"/>
            <a:ext cx="414838" cy="388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FEAFD2B-DC3D-22A3-8411-29C072B00781}"/>
              </a:ext>
            </a:extLst>
          </p:cNvPr>
          <p:cNvSpPr txBox="1">
            <a:spLocks/>
          </p:cNvSpPr>
          <p:nvPr/>
        </p:nvSpPr>
        <p:spPr>
          <a:xfrm>
            <a:off x="7342134" y="2939031"/>
            <a:ext cx="2911106" cy="1504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L 31</a:t>
            </a:r>
            <a:r>
              <a:rPr lang="en-US" altLang="zh-TW" dirty="0"/>
              <a:t>: print “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altLang="zh-TW" dirty="0"/>
              <a:t>”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L 47</a:t>
            </a:r>
            <a:r>
              <a:rPr lang="en-US" altLang="zh-TW" dirty="0"/>
              <a:t>: print “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48</a:t>
            </a:r>
            <a:r>
              <a:rPr lang="en-US" altLang="zh-TW" dirty="0"/>
              <a:t>”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L 50</a:t>
            </a:r>
            <a:r>
              <a:rPr lang="en-US" altLang="zh-TW" dirty="0"/>
              <a:t>: print “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4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668CEE78-7E16-6802-4EFF-B42182AF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Upper bound of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F4DD6-34AF-7B6C-9D94-1C842E73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Print the smallest element </a:t>
            </a:r>
            <a:r>
              <a:rPr lang="en-US" altLang="zh-TW" b="1" dirty="0"/>
              <a:t>greater than</a:t>
            </a:r>
            <a:r>
              <a:rPr lang="en-US" altLang="zh-TW" dirty="0"/>
              <a:t>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dirty="0"/>
              <a:t> in the set.</a:t>
            </a:r>
          </a:p>
          <a:p>
            <a:r>
              <a:rPr lang="en-US" altLang="zh-TW" dirty="0"/>
              <a:t>If the element doesn't exist, print "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zh-TW" dirty="0"/>
              <a:t>".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020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60195846-1EFE-64A3-0579-B0CA09A39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41FFCB29-E74B-CFA2-7352-29AE42FAB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" name="Freeform: Shape 13">
              <a:extLst>
                <a:ext uri="{FF2B5EF4-FFF2-40B4-BE49-F238E27FC236}">
                  <a16:creationId xmlns:a16="http://schemas.microsoft.com/office/drawing/2014/main" id="{65A158AA-09E8-A932-7EF7-88D9D1384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DA48B8D0-9F17-C034-A7DB-9CF4C31A8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16">
            <a:extLst>
              <a:ext uri="{FF2B5EF4-FFF2-40B4-BE49-F238E27FC236}">
                <a16:creationId xmlns:a16="http://schemas.microsoft.com/office/drawing/2014/main" id="{69B76C09-263A-414E-C7B8-EBCFF4F5C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8">
            <a:extLst>
              <a:ext uri="{FF2B5EF4-FFF2-40B4-BE49-F238E27FC236}">
                <a16:creationId xmlns:a16="http://schemas.microsoft.com/office/drawing/2014/main" id="{02FD77CC-F197-497C-1E96-C76194F2B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13F5876-3B38-AA75-5A07-E931DAE8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Upper bound of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內容版面配置區 6" descr="一張含有 圓形, 美工圖案, 圖表 的圖片&#10;&#10;自動產生的描述">
            <a:extLst>
              <a:ext uri="{FF2B5EF4-FFF2-40B4-BE49-F238E27FC236}">
                <a16:creationId xmlns:a16="http://schemas.microsoft.com/office/drawing/2014/main" id="{CF82676B-4307-292A-DA7C-4213D2E2B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031" y="1825625"/>
            <a:ext cx="5940208" cy="4351338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0E686D-29DF-0E55-08F5-6D1159C1EB88}"/>
              </a:ext>
            </a:extLst>
          </p:cNvPr>
          <p:cNvSpPr/>
          <p:nvPr/>
        </p:nvSpPr>
        <p:spPr>
          <a:xfrm>
            <a:off x="824950" y="5545123"/>
            <a:ext cx="3305262" cy="63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B660F74-9CAF-7E84-37A4-695EC33D2BA8}"/>
              </a:ext>
            </a:extLst>
          </p:cNvPr>
          <p:cNvSpPr/>
          <p:nvPr/>
        </p:nvSpPr>
        <p:spPr>
          <a:xfrm>
            <a:off x="3572761" y="3691247"/>
            <a:ext cx="414838" cy="388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7CC388-F2EF-FC6C-3380-0B465CC54FDB}"/>
              </a:ext>
            </a:extLst>
          </p:cNvPr>
          <p:cNvSpPr/>
          <p:nvPr/>
        </p:nvSpPr>
        <p:spPr>
          <a:xfrm rot="19672327">
            <a:off x="6471264" y="3771790"/>
            <a:ext cx="414838" cy="388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4C744B5-C4CA-D453-14E3-E938C8C9F8D9}"/>
              </a:ext>
            </a:extLst>
          </p:cNvPr>
          <p:cNvSpPr txBox="1">
            <a:spLocks/>
          </p:cNvSpPr>
          <p:nvPr/>
        </p:nvSpPr>
        <p:spPr>
          <a:xfrm>
            <a:off x="7342059" y="2939031"/>
            <a:ext cx="2979345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U 31</a:t>
            </a:r>
            <a:r>
              <a:rPr lang="en-US" altLang="zh-TW" dirty="0"/>
              <a:t>: print “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48</a:t>
            </a:r>
            <a:r>
              <a:rPr lang="en-US" altLang="zh-TW" dirty="0"/>
              <a:t>”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U 48</a:t>
            </a:r>
            <a:r>
              <a:rPr lang="en-US" altLang="zh-TW" dirty="0"/>
              <a:t>: print “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zh-TW" dirty="0"/>
              <a:t>”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U 20</a:t>
            </a:r>
            <a:r>
              <a:rPr lang="en-US" altLang="zh-TW" dirty="0"/>
              <a:t>: print “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939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53552A49-23B7-FAA1-B1B4-53277251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Implementation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D7D5A34-66E7-C974-F1F9-2C60A93A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Write a BST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http://codepad.org/yQD4UJA7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set&lt;int&gt;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http://codepad.org/dO9VJ82R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4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BE8A0CEA-7259-82FF-A085-8CF55F6EA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2626974A-FB9E-3B3A-1B5B-326042B3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64A41C50-5EDC-19EE-4728-3F20530B5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8F7FA535-07FC-9352-D9EC-6C4FA269F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16">
            <a:extLst>
              <a:ext uri="{FF2B5EF4-FFF2-40B4-BE49-F238E27FC236}">
                <a16:creationId xmlns:a16="http://schemas.microsoft.com/office/drawing/2014/main" id="{3404CF46-1491-C63E-3921-129D676DE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8">
            <a:extLst>
              <a:ext uri="{FF2B5EF4-FFF2-40B4-BE49-F238E27FC236}">
                <a16:creationId xmlns:a16="http://schemas.microsoft.com/office/drawing/2014/main" id="{A3B3C630-460C-4E34-1B99-5CA2AE1C8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53552A49-23B7-FAA1-B1B4-53277251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latin typeface="Calibri" panose="020F0502020204030204" pitchFamily="34" charset="0"/>
                <a:ea typeface="Songti SC" panose="02010600040101010101" pitchFamily="2" charset="-122"/>
                <a:cs typeface="Calibri" panose="020F0502020204030204" pitchFamily="34" charset="0"/>
              </a:rPr>
              <a:t>Think about it (recommended)</a:t>
            </a:r>
            <a:endParaRPr kumimoji="1" lang="zh-TW" altLang="en-US" dirty="0">
              <a:latin typeface="Calibri" panose="020F0502020204030204" pitchFamily="34" charset="0"/>
              <a:ea typeface="Songti SC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D7D5A34-66E7-C974-F1F9-2C60A93A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V x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dirty="0"/>
              <a:t>Print the </a:t>
            </a:r>
            <a:r>
              <a:rPr lang="en-US" altLang="zh-TW" b="1" dirty="0"/>
              <a:t>second</a:t>
            </a:r>
            <a:r>
              <a:rPr lang="en-US" altLang="zh-TW" dirty="0"/>
              <a:t> smallest element greater than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dirty="0"/>
              <a:t> in the set.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W x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: Print the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third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smallest element greater than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in the set.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Hint: If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U x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U y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V x</a:t>
            </a:r>
          </a:p>
        </p:txBody>
      </p:sp>
    </p:spTree>
    <p:extLst>
      <p:ext uri="{BB962C8B-B14F-4D97-AF65-F5344CB8AC3E}">
        <p14:creationId xmlns:p14="http://schemas.microsoft.com/office/powerpoint/2010/main" val="2911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BE8A0CEA-7259-82FF-A085-8CF55F6EA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2626974A-FB9E-3B3A-1B5B-326042B3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64A41C50-5EDC-19EE-4728-3F20530B5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8F7FA535-07FC-9352-D9EC-6C4FA269F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16">
            <a:extLst>
              <a:ext uri="{FF2B5EF4-FFF2-40B4-BE49-F238E27FC236}">
                <a16:creationId xmlns:a16="http://schemas.microsoft.com/office/drawing/2014/main" id="{3404CF46-1491-C63E-3921-129D676DE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8">
            <a:extLst>
              <a:ext uri="{FF2B5EF4-FFF2-40B4-BE49-F238E27FC236}">
                <a16:creationId xmlns:a16="http://schemas.microsoft.com/office/drawing/2014/main" id="{A3B3C630-460C-4E34-1B99-5CA2AE1C8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53552A49-23B7-FAA1-B1B4-53277251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latin typeface="Calibri" panose="020F0502020204030204" pitchFamily="34" charset="0"/>
                <a:ea typeface="Songti SC" panose="02010600040101010101" pitchFamily="2" charset="-122"/>
                <a:cs typeface="Calibri" panose="020F0502020204030204" pitchFamily="34" charset="0"/>
              </a:rPr>
              <a:t>Think about it</a:t>
            </a:r>
            <a:endParaRPr kumimoji="1" lang="zh-TW" altLang="en-US" dirty="0">
              <a:latin typeface="Calibri" panose="020F0502020204030204" pitchFamily="34" charset="0"/>
              <a:ea typeface="Songti SC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D7D5A34-66E7-C974-F1F9-2C60A93A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Y x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dirty="0"/>
              <a:t>Print the </a:t>
            </a:r>
            <a:r>
              <a:rPr lang="en-US" altLang="zh-TW" b="1" dirty="0"/>
              <a:t>largest element</a:t>
            </a:r>
            <a:r>
              <a:rPr lang="en-US" altLang="zh-TW" dirty="0"/>
              <a:t> smaller than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dirty="0"/>
              <a:t> in the set.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Z x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: Print the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largest element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smaller than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in the set.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Hint: Build a negative-value BST. Then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Y x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-(U (-x))</a:t>
            </a:r>
          </a:p>
        </p:txBody>
      </p:sp>
    </p:spTree>
    <p:extLst>
      <p:ext uri="{BB962C8B-B14F-4D97-AF65-F5344CB8AC3E}">
        <p14:creationId xmlns:p14="http://schemas.microsoft.com/office/powerpoint/2010/main" val="74139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60195846-1EFE-64A3-0579-B0CA09A39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41FFCB29-E74B-CFA2-7352-29AE42FAB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" name="Freeform: Shape 13">
              <a:extLst>
                <a:ext uri="{FF2B5EF4-FFF2-40B4-BE49-F238E27FC236}">
                  <a16:creationId xmlns:a16="http://schemas.microsoft.com/office/drawing/2014/main" id="{65A158AA-09E8-A932-7EF7-88D9D1384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DA48B8D0-9F17-C034-A7DB-9CF4C31A8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16">
            <a:extLst>
              <a:ext uri="{FF2B5EF4-FFF2-40B4-BE49-F238E27FC236}">
                <a16:creationId xmlns:a16="http://schemas.microsoft.com/office/drawing/2014/main" id="{69B76C09-263A-414E-C7B8-EBCFF4F5C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8">
            <a:extLst>
              <a:ext uri="{FF2B5EF4-FFF2-40B4-BE49-F238E27FC236}">
                <a16:creationId xmlns:a16="http://schemas.microsoft.com/office/drawing/2014/main" id="{02FD77CC-F197-497C-1E96-C76194F2B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13F5876-3B38-AA75-5A07-E931DAE8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Build two trees and the same time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內容版面配置區 6" descr="一張含有 圓形, 美工圖案, 圖表 的圖片&#10;&#10;自動產生的描述">
            <a:extLst>
              <a:ext uri="{FF2B5EF4-FFF2-40B4-BE49-F238E27FC236}">
                <a16:creationId xmlns:a16="http://schemas.microsoft.com/office/drawing/2014/main" id="{CF82676B-4307-292A-DA7C-4213D2E2B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5256"/>
            <a:ext cx="4643245" cy="3401283"/>
          </a:xfrm>
        </p:spPr>
      </p:pic>
      <p:pic>
        <p:nvPicPr>
          <p:cNvPr id="13" name="內容版面配置區 6" descr="一張含有 圓形, 美工圖案, 圖表 的圖片&#10;&#10;自動產生的描述">
            <a:extLst>
              <a:ext uri="{FF2B5EF4-FFF2-40B4-BE49-F238E27FC236}">
                <a16:creationId xmlns:a16="http://schemas.microsoft.com/office/drawing/2014/main" id="{C1A32990-56AD-F3CE-2548-0FB45415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515100" y="2005255"/>
            <a:ext cx="4643245" cy="3401283"/>
          </a:xfrm>
          <a:prstGeom prst="rect">
            <a:avLst/>
          </a:prstGeom>
        </p:spPr>
      </p:pic>
      <p:pic>
        <p:nvPicPr>
          <p:cNvPr id="14" name="內容版面配置區 6" descr="一張含有 圓形, 美工圖案, 圖表 的圖片&#10;&#10;自動產生的描述">
            <a:extLst>
              <a:ext uri="{FF2B5EF4-FFF2-40B4-BE49-F238E27FC236}">
                <a16:creationId xmlns:a16="http://schemas.microsoft.com/office/drawing/2014/main" id="{6A2305B3-3ABE-5C44-696D-015CB6489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14" r="41516" b="74934"/>
          <a:stretch/>
        </p:blipFill>
        <p:spPr>
          <a:xfrm>
            <a:off x="8424028" y="2005255"/>
            <a:ext cx="890125" cy="852581"/>
          </a:xfrm>
          <a:prstGeom prst="rect">
            <a:avLst/>
          </a:prstGeom>
        </p:spPr>
      </p:pic>
      <p:pic>
        <p:nvPicPr>
          <p:cNvPr id="15" name="內容版面配置區 6" descr="一張含有 圓形, 美工圖案, 圖表 的圖片&#10;&#10;自動產生的描述">
            <a:extLst>
              <a:ext uri="{FF2B5EF4-FFF2-40B4-BE49-F238E27FC236}">
                <a16:creationId xmlns:a16="http://schemas.microsoft.com/office/drawing/2014/main" id="{B1ED7695-BF99-780B-5C03-2AB7D63D4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95" t="25304" r="19209" b="49715"/>
          <a:stretch/>
        </p:blipFill>
        <p:spPr>
          <a:xfrm>
            <a:off x="7436581" y="2871254"/>
            <a:ext cx="882032" cy="849664"/>
          </a:xfrm>
          <a:prstGeom prst="rect">
            <a:avLst/>
          </a:prstGeom>
        </p:spPr>
      </p:pic>
      <p:pic>
        <p:nvPicPr>
          <p:cNvPr id="16" name="內容版面配置區 6" descr="一張含有 圓形, 美工圖案, 圖表 的圖片&#10;&#10;自動產生的描述">
            <a:extLst>
              <a:ext uri="{FF2B5EF4-FFF2-40B4-BE49-F238E27FC236}">
                <a16:creationId xmlns:a16="http://schemas.microsoft.com/office/drawing/2014/main" id="{BC94BDD7-DD9D-27B8-A295-F1D2EE210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84" t="49327" r="1899" b="26278"/>
          <a:stretch/>
        </p:blipFill>
        <p:spPr>
          <a:xfrm>
            <a:off x="6671734" y="3697429"/>
            <a:ext cx="855134" cy="829733"/>
          </a:xfrm>
          <a:prstGeom prst="rect">
            <a:avLst/>
          </a:prstGeom>
        </p:spPr>
      </p:pic>
      <p:pic>
        <p:nvPicPr>
          <p:cNvPr id="17" name="內容版面配置區 6" descr="一張含有 圓形, 美工圖案, 圖表 的圖片&#10;&#10;自動產生的描述">
            <a:extLst>
              <a:ext uri="{FF2B5EF4-FFF2-40B4-BE49-F238E27FC236}">
                <a16:creationId xmlns:a16="http://schemas.microsoft.com/office/drawing/2014/main" id="{4B9FA3C1-2089-A800-BD7F-27E8E5D28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44" t="74220" r="19404" b="1137"/>
          <a:stretch/>
        </p:blipFill>
        <p:spPr>
          <a:xfrm>
            <a:off x="7436581" y="4527162"/>
            <a:ext cx="838200" cy="838200"/>
          </a:xfrm>
          <a:prstGeom prst="rect">
            <a:avLst/>
          </a:prstGeom>
        </p:spPr>
      </p:pic>
      <p:pic>
        <p:nvPicPr>
          <p:cNvPr id="18" name="內容版面配置區 6" descr="一張含有 圓形, 美工圖案, 圖表 的圖片&#10;&#10;自動產生的描述">
            <a:extLst>
              <a:ext uri="{FF2B5EF4-FFF2-40B4-BE49-F238E27FC236}">
                <a16:creationId xmlns:a16="http://schemas.microsoft.com/office/drawing/2014/main" id="{ADA22919-5CC3-3BC1-8D2C-27EEBD30E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34" t="26923" r="63897" b="50176"/>
          <a:stretch/>
        </p:blipFill>
        <p:spPr>
          <a:xfrm>
            <a:off x="9520922" y="2918496"/>
            <a:ext cx="829734" cy="778933"/>
          </a:xfrm>
          <a:prstGeom prst="rect">
            <a:avLst/>
          </a:prstGeom>
        </p:spPr>
      </p:pic>
      <p:pic>
        <p:nvPicPr>
          <p:cNvPr id="19" name="內容版面配置區 6" descr="一張含有 圓形, 美工圖案, 圖表 的圖片&#10;&#10;自動產生的描述">
            <a:extLst>
              <a:ext uri="{FF2B5EF4-FFF2-40B4-BE49-F238E27FC236}">
                <a16:creationId xmlns:a16="http://schemas.microsoft.com/office/drawing/2014/main" id="{C9770652-ACE1-7D33-B174-EE8DC4A5E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0" t="51069" r="79578" b="25034"/>
          <a:stretch/>
        </p:blipFill>
        <p:spPr>
          <a:xfrm>
            <a:off x="10255004" y="3745753"/>
            <a:ext cx="838200" cy="812800"/>
          </a:xfrm>
          <a:prstGeom prst="rect">
            <a:avLst/>
          </a:prstGeom>
        </p:spPr>
      </p:pic>
      <p:pic>
        <p:nvPicPr>
          <p:cNvPr id="20" name="內容版面配置區 6" descr="一張含有 圓形, 美工圖案, 圖表 的圖片&#10;&#10;自動產生的描述">
            <a:extLst>
              <a:ext uri="{FF2B5EF4-FFF2-40B4-BE49-F238E27FC236}">
                <a16:creationId xmlns:a16="http://schemas.microsoft.com/office/drawing/2014/main" id="{0F87A4AF-D12E-06A4-6ABD-13EEAE055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37" t="51567" r="47485" b="25034"/>
          <a:stretch/>
        </p:blipFill>
        <p:spPr>
          <a:xfrm>
            <a:off x="8695456" y="3745753"/>
            <a:ext cx="825466" cy="795867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99BBB24-8DD4-4AAC-9847-98B6FA8C474E}"/>
              </a:ext>
            </a:extLst>
          </p:cNvPr>
          <p:cNvSpPr/>
          <p:nvPr/>
        </p:nvSpPr>
        <p:spPr>
          <a:xfrm>
            <a:off x="783771" y="4946262"/>
            <a:ext cx="2539093" cy="460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39D51B-9621-954E-A9E6-2FA33767447D}"/>
              </a:ext>
            </a:extLst>
          </p:cNvPr>
          <p:cNvSpPr/>
          <p:nvPr/>
        </p:nvSpPr>
        <p:spPr>
          <a:xfrm>
            <a:off x="2942352" y="3429000"/>
            <a:ext cx="573873" cy="339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236484C-74A4-9A14-1148-63242289B23C}"/>
              </a:ext>
            </a:extLst>
          </p:cNvPr>
          <p:cNvSpPr/>
          <p:nvPr/>
        </p:nvSpPr>
        <p:spPr>
          <a:xfrm rot="19557078">
            <a:off x="5161368" y="3432923"/>
            <a:ext cx="573873" cy="339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D1E4E04-0E7C-0A1D-DBA9-C79F022A2A95}"/>
              </a:ext>
            </a:extLst>
          </p:cNvPr>
          <p:cNvSpPr/>
          <p:nvPr/>
        </p:nvSpPr>
        <p:spPr>
          <a:xfrm rot="2844805">
            <a:off x="6255981" y="3417259"/>
            <a:ext cx="630363" cy="416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644ACFB-0CE1-455B-74DC-8FC114F40160}"/>
              </a:ext>
            </a:extLst>
          </p:cNvPr>
          <p:cNvSpPr/>
          <p:nvPr/>
        </p:nvSpPr>
        <p:spPr>
          <a:xfrm rot="2844805">
            <a:off x="6387317" y="4364915"/>
            <a:ext cx="630363" cy="416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517973-544F-726B-EB54-F1C807DD0847}"/>
              </a:ext>
            </a:extLst>
          </p:cNvPr>
          <p:cNvSpPr/>
          <p:nvPr/>
        </p:nvSpPr>
        <p:spPr>
          <a:xfrm rot="2844805">
            <a:off x="7196416" y="3569417"/>
            <a:ext cx="456820" cy="279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26EFA4B-5B5B-9D5C-CAB0-185953B1D0B4}"/>
              </a:ext>
            </a:extLst>
          </p:cNvPr>
          <p:cNvSpPr/>
          <p:nvPr/>
        </p:nvSpPr>
        <p:spPr>
          <a:xfrm rot="2679252">
            <a:off x="7981109" y="4430044"/>
            <a:ext cx="456820" cy="279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D44D64-8994-D64C-8F0F-D5C722572905}"/>
              </a:ext>
            </a:extLst>
          </p:cNvPr>
          <p:cNvSpPr/>
          <p:nvPr/>
        </p:nvSpPr>
        <p:spPr>
          <a:xfrm rot="2679252">
            <a:off x="8090202" y="3590267"/>
            <a:ext cx="456820" cy="279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D5B7574-6E13-8734-A24C-6008F7131F58}"/>
              </a:ext>
            </a:extLst>
          </p:cNvPr>
          <p:cNvSpPr/>
          <p:nvPr/>
        </p:nvSpPr>
        <p:spPr>
          <a:xfrm rot="19198200">
            <a:off x="8590678" y="3570810"/>
            <a:ext cx="456820" cy="279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23E6503-143F-44C2-CAB1-88C426436628}"/>
              </a:ext>
            </a:extLst>
          </p:cNvPr>
          <p:cNvSpPr/>
          <p:nvPr/>
        </p:nvSpPr>
        <p:spPr>
          <a:xfrm rot="2650912">
            <a:off x="9333254" y="3538021"/>
            <a:ext cx="456820" cy="279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6C40154-FF25-1BD5-DD35-BD25C3EB9D57}"/>
              </a:ext>
            </a:extLst>
          </p:cNvPr>
          <p:cNvSpPr/>
          <p:nvPr/>
        </p:nvSpPr>
        <p:spPr>
          <a:xfrm rot="2650912">
            <a:off x="10101609" y="3591245"/>
            <a:ext cx="349432" cy="279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A17D95B-0FEA-BE75-A0EA-F34C569DB6BE}"/>
              </a:ext>
            </a:extLst>
          </p:cNvPr>
          <p:cNvSpPr/>
          <p:nvPr/>
        </p:nvSpPr>
        <p:spPr>
          <a:xfrm rot="2650912">
            <a:off x="10842954" y="3644553"/>
            <a:ext cx="349432" cy="279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5BEFCAA-8767-E53B-0AA7-B0EDE40CDD10}"/>
              </a:ext>
            </a:extLst>
          </p:cNvPr>
          <p:cNvSpPr/>
          <p:nvPr/>
        </p:nvSpPr>
        <p:spPr>
          <a:xfrm rot="2650912">
            <a:off x="10097920" y="2776193"/>
            <a:ext cx="349432" cy="279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55EAE3E-ACDB-DFA4-7E3F-4D67E42E2523}"/>
              </a:ext>
            </a:extLst>
          </p:cNvPr>
          <p:cNvSpPr/>
          <p:nvPr/>
        </p:nvSpPr>
        <p:spPr>
          <a:xfrm rot="2650912">
            <a:off x="9055789" y="2766200"/>
            <a:ext cx="469357" cy="279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79C2669-876E-F321-E5EB-9CBEACD3C3D2}"/>
              </a:ext>
            </a:extLst>
          </p:cNvPr>
          <p:cNvSpPr/>
          <p:nvPr/>
        </p:nvSpPr>
        <p:spPr>
          <a:xfrm rot="18740528">
            <a:off x="8184361" y="2725639"/>
            <a:ext cx="469357" cy="279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02AC46B-D104-ABEF-3964-D0CC476F1621}"/>
              </a:ext>
            </a:extLst>
          </p:cNvPr>
          <p:cNvSpPr/>
          <p:nvPr/>
        </p:nvSpPr>
        <p:spPr>
          <a:xfrm rot="19102813">
            <a:off x="7285814" y="2790665"/>
            <a:ext cx="469357" cy="279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A82936-036F-801B-96C3-F018BBBA1AC5}"/>
              </a:ext>
            </a:extLst>
          </p:cNvPr>
          <p:cNvSpPr/>
          <p:nvPr/>
        </p:nvSpPr>
        <p:spPr>
          <a:xfrm>
            <a:off x="8650813" y="4990633"/>
            <a:ext cx="2539093" cy="460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8B728C4-7EC1-8EFE-0358-23217411E75D}"/>
              </a:ext>
            </a:extLst>
          </p:cNvPr>
          <p:cNvCxnSpPr>
            <a:cxnSpLocks/>
          </p:cNvCxnSpPr>
          <p:nvPr/>
        </p:nvCxnSpPr>
        <p:spPr>
          <a:xfrm flipV="1">
            <a:off x="8110996" y="2663775"/>
            <a:ext cx="491388" cy="351067"/>
          </a:xfrm>
          <a:prstGeom prst="line">
            <a:avLst/>
          </a:prstGeom>
          <a:ln w="38100">
            <a:solidFill>
              <a:srgbClr val="C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BC0F7F78-4BD4-D72C-098E-4D325848D63E}"/>
              </a:ext>
            </a:extLst>
          </p:cNvPr>
          <p:cNvCxnSpPr>
            <a:cxnSpLocks/>
          </p:cNvCxnSpPr>
          <p:nvPr/>
        </p:nvCxnSpPr>
        <p:spPr>
          <a:xfrm flipV="1">
            <a:off x="7303580" y="3562266"/>
            <a:ext cx="317288" cy="265046"/>
          </a:xfrm>
          <a:prstGeom prst="line">
            <a:avLst/>
          </a:prstGeom>
          <a:ln w="38100">
            <a:solidFill>
              <a:srgbClr val="C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EAAB31E6-325D-4D22-6627-D9A46DC6098F}"/>
              </a:ext>
            </a:extLst>
          </p:cNvPr>
          <p:cNvCxnSpPr>
            <a:cxnSpLocks/>
          </p:cNvCxnSpPr>
          <p:nvPr/>
        </p:nvCxnSpPr>
        <p:spPr>
          <a:xfrm>
            <a:off x="7300881" y="4395406"/>
            <a:ext cx="301778" cy="266919"/>
          </a:xfrm>
          <a:prstGeom prst="line">
            <a:avLst/>
          </a:prstGeom>
          <a:ln w="38100">
            <a:solidFill>
              <a:srgbClr val="C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0F2E026B-0C6A-B8E7-02CC-3EC46BB8AF89}"/>
              </a:ext>
            </a:extLst>
          </p:cNvPr>
          <p:cNvCxnSpPr>
            <a:cxnSpLocks/>
          </p:cNvCxnSpPr>
          <p:nvPr/>
        </p:nvCxnSpPr>
        <p:spPr>
          <a:xfrm>
            <a:off x="9166368" y="2649620"/>
            <a:ext cx="492414" cy="385325"/>
          </a:xfrm>
          <a:prstGeom prst="line">
            <a:avLst/>
          </a:prstGeom>
          <a:ln w="38100">
            <a:solidFill>
              <a:srgbClr val="C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8DAC789-7DD1-7AD3-8982-7EFF28FD4C69}"/>
              </a:ext>
            </a:extLst>
          </p:cNvPr>
          <p:cNvCxnSpPr>
            <a:cxnSpLocks/>
          </p:cNvCxnSpPr>
          <p:nvPr/>
        </p:nvCxnSpPr>
        <p:spPr>
          <a:xfrm>
            <a:off x="10147389" y="3575575"/>
            <a:ext cx="286786" cy="305341"/>
          </a:xfrm>
          <a:prstGeom prst="line">
            <a:avLst/>
          </a:prstGeom>
          <a:ln w="38100">
            <a:solidFill>
              <a:srgbClr val="C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91B2753-7983-4F8F-9FD6-AC5DA95AC5B0}"/>
              </a:ext>
            </a:extLst>
          </p:cNvPr>
          <p:cNvCxnSpPr>
            <a:cxnSpLocks/>
          </p:cNvCxnSpPr>
          <p:nvPr/>
        </p:nvCxnSpPr>
        <p:spPr>
          <a:xfrm flipH="1">
            <a:off x="9352268" y="3553225"/>
            <a:ext cx="304249" cy="293908"/>
          </a:xfrm>
          <a:prstGeom prst="line">
            <a:avLst/>
          </a:prstGeom>
          <a:ln w="38100">
            <a:solidFill>
              <a:srgbClr val="C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49C7A400-0B32-D5A0-0DA9-F6430CF8C094}"/>
              </a:ext>
            </a:extLst>
          </p:cNvPr>
          <p:cNvCxnSpPr>
            <a:cxnSpLocks/>
          </p:cNvCxnSpPr>
          <p:nvPr/>
        </p:nvCxnSpPr>
        <p:spPr>
          <a:xfrm>
            <a:off x="8650813" y="2462860"/>
            <a:ext cx="1064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2FC80DC-B5ED-A41A-3C39-DDC5AC688AC8}"/>
              </a:ext>
            </a:extLst>
          </p:cNvPr>
          <p:cNvCxnSpPr>
            <a:cxnSpLocks/>
          </p:cNvCxnSpPr>
          <p:nvPr/>
        </p:nvCxnSpPr>
        <p:spPr>
          <a:xfrm>
            <a:off x="7604412" y="3307962"/>
            <a:ext cx="1064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9995AE39-56B8-37BD-9CB2-E1E23811489C}"/>
              </a:ext>
            </a:extLst>
          </p:cNvPr>
          <p:cNvCxnSpPr>
            <a:cxnSpLocks/>
          </p:cNvCxnSpPr>
          <p:nvPr/>
        </p:nvCxnSpPr>
        <p:spPr>
          <a:xfrm>
            <a:off x="6760993" y="4115473"/>
            <a:ext cx="1064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91E2A271-51F2-CFEF-0884-723D3205C5C0}"/>
              </a:ext>
            </a:extLst>
          </p:cNvPr>
          <p:cNvCxnSpPr>
            <a:cxnSpLocks/>
          </p:cNvCxnSpPr>
          <p:nvPr/>
        </p:nvCxnSpPr>
        <p:spPr>
          <a:xfrm>
            <a:off x="7580179" y="4955286"/>
            <a:ext cx="1064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8D4B07AD-A101-7929-20F2-C3AD6E3DB9C6}"/>
              </a:ext>
            </a:extLst>
          </p:cNvPr>
          <p:cNvCxnSpPr>
            <a:cxnSpLocks/>
          </p:cNvCxnSpPr>
          <p:nvPr/>
        </p:nvCxnSpPr>
        <p:spPr>
          <a:xfrm>
            <a:off x="8887879" y="4164679"/>
            <a:ext cx="1064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6E8E90D-7CC1-37C8-1647-6B16ADE5D35C}"/>
              </a:ext>
            </a:extLst>
          </p:cNvPr>
          <p:cNvCxnSpPr>
            <a:cxnSpLocks/>
          </p:cNvCxnSpPr>
          <p:nvPr/>
        </p:nvCxnSpPr>
        <p:spPr>
          <a:xfrm>
            <a:off x="9703780" y="3322351"/>
            <a:ext cx="1064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DFF7A6E0-F601-3400-2A49-6E9946CE6B3C}"/>
              </a:ext>
            </a:extLst>
          </p:cNvPr>
          <p:cNvCxnSpPr>
            <a:cxnSpLocks/>
          </p:cNvCxnSpPr>
          <p:nvPr/>
        </p:nvCxnSpPr>
        <p:spPr>
          <a:xfrm>
            <a:off x="10454514" y="4164679"/>
            <a:ext cx="1064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19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DA1122A-E7AF-D0EC-74AB-2482A9E8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C82553B8-63B1-580C-ADDE-1E3820A4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Binary Search Tree, Kai’s teaching material</a:t>
            </a:r>
          </a:p>
          <a:p>
            <a:r>
              <a:rPr lang="en-US" altLang="zh-TW" dirty="0">
                <a:hlinkClick r:id="rId2"/>
              </a:rPr>
              <a:t>http://www.cs.nthu.edu.tw/~wkhon/ds/ds12/lecture/lecture13.pdf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set</a:t>
            </a:r>
          </a:p>
          <a:p>
            <a:r>
              <a:rPr lang="en-US" altLang="zh-TW" dirty="0">
                <a:hlinkClick r:id="rId3"/>
              </a:rPr>
              <a:t>https://cplusplus.com/reference/set/set/?kw=set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map</a:t>
            </a:r>
          </a:p>
          <a:p>
            <a:r>
              <a:rPr lang="en-US" altLang="zh-TW" dirty="0">
                <a:hlinkClick r:id="rId4"/>
              </a:rPr>
              <a:t>https://cplusplus.com/reference/map/map/?kw=map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3439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C3DC0CF-F5A9-9D3B-08F4-984739E5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Lab 8: Integer ordered set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807B07-4F6D-2191-C18A-E0E3BC9A4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Maintain an integer set, which supports the following operations: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 x</a:t>
            </a:r>
            <a:r>
              <a:rPr lang="en-US" altLang="zh-TW" dirty="0"/>
              <a:t>: Insert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altLang="zh-TW" dirty="0"/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D x</a:t>
            </a:r>
            <a:r>
              <a:rPr lang="en-US" altLang="zh-TW" dirty="0"/>
              <a:t>: Delete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altLang="zh-TW" dirty="0"/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 x</a:t>
            </a:r>
            <a:r>
              <a:rPr lang="en-US" altLang="zh-TW" dirty="0"/>
              <a:t>: Search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altLang="zh-TW" dirty="0"/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L x</a:t>
            </a:r>
            <a:r>
              <a:rPr lang="en-US" altLang="zh-TW" dirty="0"/>
              <a:t>: Lower bound of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altLang="zh-TW" dirty="0"/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U x</a:t>
            </a:r>
            <a:r>
              <a:rPr lang="en-US" altLang="zh-TW" dirty="0"/>
              <a:t>: Upper bound of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38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A239154-2114-335D-8FE3-53D6F7E0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/>
              <a:t>Insert </a:t>
            </a:r>
            <a:r>
              <a:rPr kumimoji="1"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EE9DCA-9401-7D94-3668-757381A47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dirty="0"/>
              <a:t> is </a:t>
            </a:r>
            <a:r>
              <a:rPr lang="en-US" altLang="zh-TW" b="1" dirty="0"/>
              <a:t>NOT</a:t>
            </a:r>
            <a:r>
              <a:rPr lang="en-US" altLang="zh-TW" dirty="0"/>
              <a:t> in the set, insert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dirty="0"/>
              <a:t> into the set.</a:t>
            </a:r>
          </a:p>
          <a:p>
            <a:r>
              <a:rPr lang="en-US" altLang="zh-TW" dirty="0"/>
              <a:t>Otherwise, do nothing.</a:t>
            </a:r>
          </a:p>
          <a:p>
            <a:r>
              <a:rPr lang="en-US" altLang="zh-TW" dirty="0"/>
              <a:t>Print the number of integers in the set when the operation ends.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8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171B5D7-4609-8D70-F790-131EAC605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7DF80B2E-2C82-721A-E96D-294FE802D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" name="Freeform: Shape 13">
              <a:extLst>
                <a:ext uri="{FF2B5EF4-FFF2-40B4-BE49-F238E27FC236}">
                  <a16:creationId xmlns:a16="http://schemas.microsoft.com/office/drawing/2014/main" id="{A8134BFF-D5DE-EA30-C5BE-E7A823D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6AF730E4-3486-1517-D679-BFACE5730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16">
            <a:extLst>
              <a:ext uri="{FF2B5EF4-FFF2-40B4-BE49-F238E27FC236}">
                <a16:creationId xmlns:a16="http://schemas.microsoft.com/office/drawing/2014/main" id="{D49371BF-F2E2-6D5F-8E7E-5980A3075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8">
            <a:extLst>
              <a:ext uri="{FF2B5EF4-FFF2-40B4-BE49-F238E27FC236}">
                <a16:creationId xmlns:a16="http://schemas.microsoft.com/office/drawing/2014/main" id="{F880764D-A10A-3B32-512B-26AFB240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A239154-2114-335D-8FE3-53D6F7E0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Insert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6" name="內容版面配置區 15" descr="一張含有 圓形, 圖表, 螢幕擷取畫面 的圖片&#10;&#10;自動產生的描述">
            <a:extLst>
              <a:ext uri="{FF2B5EF4-FFF2-40B4-BE49-F238E27FC236}">
                <a16:creationId xmlns:a16="http://schemas.microsoft.com/office/drawing/2014/main" id="{17654276-4F63-828C-9D91-089BB00A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4469"/>
            <a:ext cx="5257800" cy="4113649"/>
          </a:xfr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C814FE82-2044-CF45-9E78-FB89994DB56C}"/>
              </a:ext>
            </a:extLst>
          </p:cNvPr>
          <p:cNvSpPr txBox="1">
            <a:spLocks/>
          </p:cNvSpPr>
          <p:nvPr/>
        </p:nvSpPr>
        <p:spPr>
          <a:xfrm>
            <a:off x="6096000" y="2982337"/>
            <a:ext cx="5257800" cy="1047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 31</a:t>
            </a:r>
            <a:r>
              <a:rPr lang="en-US" altLang="zh-TW" dirty="0"/>
              <a:t>: print “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zh-TW" dirty="0"/>
              <a:t>”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 30</a:t>
            </a:r>
            <a:r>
              <a:rPr lang="en-US" altLang="zh-TW" dirty="0"/>
              <a:t>: print “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6101F8-9AA6-5EDC-2701-895E0F979086}"/>
              </a:ext>
            </a:extLst>
          </p:cNvPr>
          <p:cNvSpPr/>
          <p:nvPr/>
        </p:nvSpPr>
        <p:spPr>
          <a:xfrm rot="2485715">
            <a:off x="3612686" y="4764397"/>
            <a:ext cx="1099318" cy="1358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259D1D-4912-70A8-846D-54761F5B3356}"/>
              </a:ext>
            </a:extLst>
          </p:cNvPr>
          <p:cNvSpPr/>
          <p:nvPr/>
        </p:nvSpPr>
        <p:spPr>
          <a:xfrm>
            <a:off x="837784" y="1944468"/>
            <a:ext cx="1660765" cy="769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96D4B0-98B3-64ED-B722-D2229666D6B5}"/>
              </a:ext>
            </a:extLst>
          </p:cNvPr>
          <p:cNvSpPr/>
          <p:nvPr/>
        </p:nvSpPr>
        <p:spPr>
          <a:xfrm rot="1837354">
            <a:off x="4265003" y="2326665"/>
            <a:ext cx="778458" cy="25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7ACCAD-7634-549F-5081-0AF2E36C369A}"/>
              </a:ext>
            </a:extLst>
          </p:cNvPr>
          <p:cNvSpPr/>
          <p:nvPr/>
        </p:nvSpPr>
        <p:spPr>
          <a:xfrm rot="2507378">
            <a:off x="5180484" y="3021836"/>
            <a:ext cx="778458" cy="25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E75D1B-6F05-C10D-673A-8E0F41FE1931}"/>
              </a:ext>
            </a:extLst>
          </p:cNvPr>
          <p:cNvSpPr/>
          <p:nvPr/>
        </p:nvSpPr>
        <p:spPr>
          <a:xfrm rot="18705024">
            <a:off x="4761983" y="3913024"/>
            <a:ext cx="465175" cy="25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60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2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3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68BD4F-968D-CF50-2350-71A061DA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Delete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7AFDE7-9A6F-B19B-D592-777AC48ED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dirty="0"/>
              <a:t> is in the set, delete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dirty="0"/>
              <a:t> from the integer set.</a:t>
            </a:r>
          </a:p>
          <a:p>
            <a:r>
              <a:rPr lang="en-US" altLang="zh-TW" dirty="0"/>
              <a:t>Otherwise, don't do anything.</a:t>
            </a:r>
          </a:p>
          <a:p>
            <a:r>
              <a:rPr lang="en-US" altLang="zh-TW" dirty="0"/>
              <a:t>Print the number of integers in the set when the operation ends.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101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>
            <a:extLst>
              <a:ext uri="{FF2B5EF4-FFF2-40B4-BE49-F238E27FC236}">
                <a16:creationId xmlns:a16="http://schemas.microsoft.com/office/drawing/2014/main" id="{CE6B3611-72AB-21FB-28EA-D110BFF0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FB20D7A2-4565-1AE2-E7B5-12F2AE5CB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" name="Freeform: Shape 26">
              <a:extLst>
                <a:ext uri="{FF2B5EF4-FFF2-40B4-BE49-F238E27FC236}">
                  <a16:creationId xmlns:a16="http://schemas.microsoft.com/office/drawing/2014/main" id="{B2ED3AAD-2DC7-7E5C-330E-FA5B8CF89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74D598AD-EDC0-7BE1-63E1-0A95CC6D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29">
            <a:extLst>
              <a:ext uri="{FF2B5EF4-FFF2-40B4-BE49-F238E27FC236}">
                <a16:creationId xmlns:a16="http://schemas.microsoft.com/office/drawing/2014/main" id="{96461927-65AD-9020-0516-9E66137C4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31">
            <a:extLst>
              <a:ext uri="{FF2B5EF4-FFF2-40B4-BE49-F238E27FC236}">
                <a16:creationId xmlns:a16="http://schemas.microsoft.com/office/drawing/2014/main" id="{5253F37D-8DEC-AD79-A6A7-BE638D109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68BD4F-968D-CF50-2350-71A061DA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Delete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內容版面配置區 9" descr="一張含有 圓形 的圖片&#10;&#10;自動產生的描述">
            <a:extLst>
              <a:ext uri="{FF2B5EF4-FFF2-40B4-BE49-F238E27FC236}">
                <a16:creationId xmlns:a16="http://schemas.microsoft.com/office/drawing/2014/main" id="{BACF558C-7604-491E-0C64-1BD330874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1914"/>
            <a:ext cx="10515600" cy="3478759"/>
          </a:xfr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EEC70B4-647E-0744-067E-FAB5D7389744}"/>
              </a:ext>
            </a:extLst>
          </p:cNvPr>
          <p:cNvSpPr txBox="1">
            <a:spLocks/>
          </p:cNvSpPr>
          <p:nvPr/>
        </p:nvSpPr>
        <p:spPr>
          <a:xfrm>
            <a:off x="5018257" y="5379400"/>
            <a:ext cx="2155486" cy="583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D 6</a:t>
            </a:r>
            <a:r>
              <a:rPr lang="en-US" altLang="zh-TW" dirty="0"/>
              <a:t>: print “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7314E3-FACE-27E0-CAC4-786AE87A6A14}"/>
              </a:ext>
            </a:extLst>
          </p:cNvPr>
          <p:cNvSpPr/>
          <p:nvPr/>
        </p:nvSpPr>
        <p:spPr>
          <a:xfrm rot="19020552">
            <a:off x="2245017" y="3753089"/>
            <a:ext cx="800010" cy="1173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788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>
            <a:extLst>
              <a:ext uri="{FF2B5EF4-FFF2-40B4-BE49-F238E27FC236}">
                <a16:creationId xmlns:a16="http://schemas.microsoft.com/office/drawing/2014/main" id="{CE6B3611-72AB-21FB-28EA-D110BFF0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FB20D7A2-4565-1AE2-E7B5-12F2AE5CB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" name="Freeform: Shape 26">
              <a:extLst>
                <a:ext uri="{FF2B5EF4-FFF2-40B4-BE49-F238E27FC236}">
                  <a16:creationId xmlns:a16="http://schemas.microsoft.com/office/drawing/2014/main" id="{B2ED3AAD-2DC7-7E5C-330E-FA5B8CF89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74D598AD-EDC0-7BE1-63E1-0A95CC6D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29">
            <a:extLst>
              <a:ext uri="{FF2B5EF4-FFF2-40B4-BE49-F238E27FC236}">
                <a16:creationId xmlns:a16="http://schemas.microsoft.com/office/drawing/2014/main" id="{96461927-65AD-9020-0516-9E66137C4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31">
            <a:extLst>
              <a:ext uri="{FF2B5EF4-FFF2-40B4-BE49-F238E27FC236}">
                <a16:creationId xmlns:a16="http://schemas.microsoft.com/office/drawing/2014/main" id="{5253F37D-8DEC-AD79-A6A7-BE638D109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68BD4F-968D-CF50-2350-71A061DA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Delete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1F7B2A19-18DF-C773-D406-6AA5829B8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6167"/>
            <a:ext cx="10515600" cy="3630254"/>
          </a:xfr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EEC70B4-647E-0744-067E-FAB5D7389744}"/>
              </a:ext>
            </a:extLst>
          </p:cNvPr>
          <p:cNvSpPr txBox="1">
            <a:spLocks/>
          </p:cNvSpPr>
          <p:nvPr/>
        </p:nvSpPr>
        <p:spPr>
          <a:xfrm>
            <a:off x="5018257" y="5379400"/>
            <a:ext cx="2155486" cy="583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D 8</a:t>
            </a:r>
            <a:r>
              <a:rPr lang="en-US" altLang="zh-TW" dirty="0"/>
              <a:t>: print “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62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A2D3D65-400A-2FBE-6C38-15EE23B3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Search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2CD46C-03E4-70D9-4DF4-B8F03EAD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dirty="0"/>
              <a:t> is in the set, print "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  <a:r>
              <a:rPr lang="en-US" altLang="zh-TW" dirty="0"/>
              <a:t>". </a:t>
            </a:r>
          </a:p>
          <a:p>
            <a:r>
              <a:rPr lang="en-US" altLang="zh-TW" dirty="0"/>
              <a:t>Otherwise, print "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en-US" altLang="zh-TW" dirty="0"/>
              <a:t>".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986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887BFD1C-E50C-AFC1-ADAC-62CD9881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Lower bound of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265EB0-D122-14B6-EF3C-982E9E93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 the smallest element </a:t>
            </a:r>
            <a:r>
              <a:rPr lang="en-US" altLang="zh-TW" b="1" dirty="0"/>
              <a:t>greater than or equal to</a:t>
            </a:r>
            <a:r>
              <a:rPr lang="en-US" altLang="zh-TW" dirty="0"/>
              <a:t>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dirty="0"/>
              <a:t> in the set. </a:t>
            </a:r>
          </a:p>
          <a:p>
            <a:r>
              <a:rPr lang="en-US" altLang="zh-TW" dirty="0"/>
              <a:t>If the element doesn't exist, print "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zh-TW" dirty="0"/>
              <a:t>".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430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F99BFB7-A5CD-694D-AB80-CA34F4D11AE2}">
  <we:reference id="4b785c87-866c-4bad-85d8-5d1ae467ac9a" version="3.5.0.0" store="EXCatalog" storeType="EXCatalog"/>
  <we:alternateReferences>
    <we:reference id="WA104381909" version="3.5.0.0" store="zh-TW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8855</TotalTime>
  <Words>469</Words>
  <Application>Microsoft Macintosh PowerPoint</Application>
  <PresentationFormat>寬螢幕</PresentationFormat>
  <Paragraphs>67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佈景主題</vt:lpstr>
      <vt:lpstr>Binary Search Tree (BST)</vt:lpstr>
      <vt:lpstr>Lab 8: Integer ordered set</vt:lpstr>
      <vt:lpstr>Insert x</vt:lpstr>
      <vt:lpstr>Insert x</vt:lpstr>
      <vt:lpstr>Delete x</vt:lpstr>
      <vt:lpstr>Delete x</vt:lpstr>
      <vt:lpstr>Delete x</vt:lpstr>
      <vt:lpstr>Search x</vt:lpstr>
      <vt:lpstr>Lower bound of x</vt:lpstr>
      <vt:lpstr>Lower bound of x</vt:lpstr>
      <vt:lpstr>Upper bound of x</vt:lpstr>
      <vt:lpstr>Upper bound of x</vt:lpstr>
      <vt:lpstr>Implementation</vt:lpstr>
      <vt:lpstr>Think about it (recommended)</vt:lpstr>
      <vt:lpstr>Think about it</vt:lpstr>
      <vt:lpstr>Build two trees and the same time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</dc:title>
  <dc:creator>江承紘</dc:creator>
  <cp:lastModifiedBy>江承紘</cp:lastModifiedBy>
  <cp:revision>12</cp:revision>
  <dcterms:created xsi:type="dcterms:W3CDTF">2023-03-22T06:27:20Z</dcterms:created>
  <dcterms:modified xsi:type="dcterms:W3CDTF">2023-05-07T14:06:33Z</dcterms:modified>
</cp:coreProperties>
</file>