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hdKhy0NX3qhpqtgyhyvGM/vI59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showMasterSp="0" type="title">
  <p:cSld name="TITLE">
    <p:spTree>
      <p:nvGrpSpPr>
        <p:cNvPr id="22" name="Shape 22"/>
        <p:cNvGrpSpPr/>
        <p:nvPr/>
      </p:nvGrpSpPr>
      <p:grpSpPr>
        <a:xfrm>
          <a:off x="0" y="0"/>
          <a:ext cx="0" cy="0"/>
          <a:chOff x="0" y="0"/>
          <a:chExt cx="0" cy="0"/>
        </a:xfrm>
      </p:grpSpPr>
      <p:grpSp>
        <p:nvGrpSpPr>
          <p:cNvPr id="23" name="Google Shape;23;p18"/>
          <p:cNvGrpSpPr/>
          <p:nvPr/>
        </p:nvGrpSpPr>
        <p:grpSpPr>
          <a:xfrm>
            <a:off x="0" y="-8467"/>
            <a:ext cx="12192000" cy="6866467"/>
            <a:chOff x="0" y="-8467"/>
            <a:chExt cx="12192000" cy="6866467"/>
          </a:xfrm>
        </p:grpSpPr>
        <p:cxnSp>
          <p:nvCxnSpPr>
            <p:cNvPr id="24" name="Google Shape;24;p18"/>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18"/>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18"/>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18"/>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18"/>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8"/>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18"/>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18"/>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18"/>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8"/>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18"/>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與說明文字">
  <p:cSld name="標題與說明文字">
    <p:spTree>
      <p:nvGrpSpPr>
        <p:cNvPr id="90" name="Shape 90"/>
        <p:cNvGrpSpPr/>
        <p:nvPr/>
      </p:nvGrpSpPr>
      <p:grpSpPr>
        <a:xfrm>
          <a:off x="0" y="0"/>
          <a:ext cx="0" cy="0"/>
          <a:chOff x="0" y="0"/>
          <a:chExt cx="0" cy="0"/>
        </a:xfrm>
      </p:grpSpPr>
      <p:sp>
        <p:nvSpPr>
          <p:cNvPr id="91" name="Google Shape;91;p27"/>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7"/>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引述 (含標題)">
  <p:cSld name="引述 (含標題)">
    <p:spTree>
      <p:nvGrpSpPr>
        <p:cNvPr id="96" name="Shape 96"/>
        <p:cNvGrpSpPr/>
        <p:nvPr/>
      </p:nvGrpSpPr>
      <p:grpSpPr>
        <a:xfrm>
          <a:off x="0" y="0"/>
          <a:ext cx="0" cy="0"/>
          <a:chOff x="0" y="0"/>
          <a:chExt cx="0" cy="0"/>
        </a:xfrm>
      </p:grpSpPr>
      <p:sp>
        <p:nvSpPr>
          <p:cNvPr id="97" name="Google Shape;97;p28"/>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8"/>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28"/>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28"/>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04" name="Google Shape;104;p28"/>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名片">
  <p:cSld name="名片">
    <p:spTree>
      <p:nvGrpSpPr>
        <p:cNvPr id="105" name="Shape 105"/>
        <p:cNvGrpSpPr/>
        <p:nvPr/>
      </p:nvGrpSpPr>
      <p:grpSpPr>
        <a:xfrm>
          <a:off x="0" y="0"/>
          <a:ext cx="0" cy="0"/>
          <a:chOff x="0" y="0"/>
          <a:chExt cx="0" cy="0"/>
        </a:xfrm>
      </p:grpSpPr>
      <p:sp>
        <p:nvSpPr>
          <p:cNvPr id="106" name="Google Shape;106;p29"/>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9"/>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引述名片">
  <p:cSld name="引述名片">
    <p:spTree>
      <p:nvGrpSpPr>
        <p:cNvPr id="111" name="Shape 111"/>
        <p:cNvGrpSpPr/>
        <p:nvPr/>
      </p:nvGrpSpPr>
      <p:grpSpPr>
        <a:xfrm>
          <a:off x="0" y="0"/>
          <a:ext cx="0" cy="0"/>
          <a:chOff x="0" y="0"/>
          <a:chExt cx="0" cy="0"/>
        </a:xfrm>
      </p:grpSpPr>
      <p:sp>
        <p:nvSpPr>
          <p:cNvPr id="112" name="Google Shape;112;p30"/>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0"/>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30"/>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30"/>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19" name="Google Shape;119;p30"/>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是非題">
  <p:cSld name="是非題">
    <p:spTree>
      <p:nvGrpSpPr>
        <p:cNvPr id="120" name="Shape 120"/>
        <p:cNvGrpSpPr/>
        <p:nvPr/>
      </p:nvGrpSpPr>
      <p:grpSpPr>
        <a:xfrm>
          <a:off x="0" y="0"/>
          <a:ext cx="0" cy="0"/>
          <a:chOff x="0" y="0"/>
          <a:chExt cx="0" cy="0"/>
        </a:xfrm>
      </p:grpSpPr>
      <p:sp>
        <p:nvSpPr>
          <p:cNvPr id="121" name="Google Shape;121;p31"/>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1"/>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31"/>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直排文字" type="vertTx">
  <p:cSld name="VERTICAL_TEXT">
    <p:spTree>
      <p:nvGrpSpPr>
        <p:cNvPr id="127" name="Shape 127"/>
        <p:cNvGrpSpPr/>
        <p:nvPr/>
      </p:nvGrpSpPr>
      <p:grpSpPr>
        <a:xfrm>
          <a:off x="0" y="0"/>
          <a:ext cx="0" cy="0"/>
          <a:chOff x="0" y="0"/>
          <a:chExt cx="0" cy="0"/>
        </a:xfrm>
      </p:grpSpPr>
      <p:sp>
        <p:nvSpPr>
          <p:cNvPr id="128" name="Google Shape;128;p3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2"/>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直排標題及文字" type="vertTitleAndTx">
  <p:cSld name="VERTICAL_TITLE_AND_VERTICAL_TEXT">
    <p:spTree>
      <p:nvGrpSpPr>
        <p:cNvPr id="133" name="Shape 133"/>
        <p:cNvGrpSpPr/>
        <p:nvPr/>
      </p:nvGrpSpPr>
      <p:grpSpPr>
        <a:xfrm>
          <a:off x="0" y="0"/>
          <a:ext cx="0" cy="0"/>
          <a:chOff x="0" y="0"/>
          <a:chExt cx="0" cy="0"/>
        </a:xfrm>
      </p:grpSpPr>
      <p:sp>
        <p:nvSpPr>
          <p:cNvPr id="134" name="Google Shape;134;p33"/>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3"/>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內容" type="obj">
  <p:cSld name="OBJECT">
    <p:spTree>
      <p:nvGrpSpPr>
        <p:cNvPr id="39" name="Shape 39"/>
        <p:cNvGrpSpPr/>
        <p:nvPr/>
      </p:nvGrpSpPr>
      <p:grpSpPr>
        <a:xfrm>
          <a:off x="0" y="0"/>
          <a:ext cx="0" cy="0"/>
          <a:chOff x="0" y="0"/>
          <a:chExt cx="0" cy="0"/>
        </a:xfrm>
      </p:grpSpPr>
      <p:sp>
        <p:nvSpPr>
          <p:cNvPr id="40" name="Google Shape;40;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type="secHead">
  <p:cSld name="SECTION_HEADER">
    <p:spTree>
      <p:nvGrpSpPr>
        <p:cNvPr id="45" name="Shape 45"/>
        <p:cNvGrpSpPr/>
        <p:nvPr/>
      </p:nvGrpSpPr>
      <p:grpSpPr>
        <a:xfrm>
          <a:off x="0" y="0"/>
          <a:ext cx="0" cy="0"/>
          <a:chOff x="0" y="0"/>
          <a:chExt cx="0" cy="0"/>
        </a:xfrm>
      </p:grpSpPr>
      <p:sp>
        <p:nvSpPr>
          <p:cNvPr id="46" name="Google Shape;46;p20"/>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48" name="Google Shape;48;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個內容" type="twoObj">
  <p:cSld name="TWO_OBJECTS">
    <p:spTree>
      <p:nvGrpSpPr>
        <p:cNvPr id="51" name="Shape 51"/>
        <p:cNvGrpSpPr/>
        <p:nvPr/>
      </p:nvGrpSpPr>
      <p:grpSpPr>
        <a:xfrm>
          <a:off x="0" y="0"/>
          <a:ext cx="0" cy="0"/>
          <a:chOff x="0" y="0"/>
          <a:chExt cx="0" cy="0"/>
        </a:xfrm>
      </p:grpSpPr>
      <p:sp>
        <p:nvSpPr>
          <p:cNvPr id="52" name="Google Shape;52;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 name="Google Shape;54;p21"/>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58" name="Shape 58"/>
        <p:cNvGrpSpPr/>
        <p:nvPr/>
      </p:nvGrpSpPr>
      <p:grpSpPr>
        <a:xfrm>
          <a:off x="0" y="0"/>
          <a:ext cx="0" cy="0"/>
          <a:chOff x="0" y="0"/>
          <a:chExt cx="0" cy="0"/>
        </a:xfrm>
      </p:grpSpPr>
      <p:sp>
        <p:nvSpPr>
          <p:cNvPr id="59" name="Google Shape;59;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1" name="Google Shape;61;p22"/>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22"/>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3" name="Google Shape;63;p22"/>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type="titleOnly">
  <p:cSld name="TITLE_ONLY">
    <p:spTree>
      <p:nvGrpSpPr>
        <p:cNvPr id="67" name="Shape 67"/>
        <p:cNvGrpSpPr/>
        <p:nvPr/>
      </p:nvGrpSpPr>
      <p:grpSpPr>
        <a:xfrm>
          <a:off x="0" y="0"/>
          <a:ext cx="0" cy="0"/>
          <a:chOff x="0" y="0"/>
          <a:chExt cx="0" cy="0"/>
        </a:xfrm>
      </p:grpSpPr>
      <p:sp>
        <p:nvSpPr>
          <p:cNvPr id="68" name="Google Shape;68;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72" name="Shape 72"/>
        <p:cNvGrpSpPr/>
        <p:nvPr/>
      </p:nvGrpSpPr>
      <p:grpSpPr>
        <a:xfrm>
          <a:off x="0" y="0"/>
          <a:ext cx="0" cy="0"/>
          <a:chOff x="0" y="0"/>
          <a:chExt cx="0" cy="0"/>
        </a:xfrm>
      </p:grpSpPr>
      <p:sp>
        <p:nvSpPr>
          <p:cNvPr id="73" name="Google Shape;73;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內容" type="objTx">
  <p:cSld name="OBJECT_WITH_CAPTION_TEXT">
    <p:spTree>
      <p:nvGrpSpPr>
        <p:cNvPr id="76" name="Shape 76"/>
        <p:cNvGrpSpPr/>
        <p:nvPr/>
      </p:nvGrpSpPr>
      <p:grpSpPr>
        <a:xfrm>
          <a:off x="0" y="0"/>
          <a:ext cx="0" cy="0"/>
          <a:chOff x="0" y="0"/>
          <a:chExt cx="0" cy="0"/>
        </a:xfrm>
      </p:grpSpPr>
      <p:sp>
        <p:nvSpPr>
          <p:cNvPr id="77" name="Google Shape;77;p25"/>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25"/>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圖片" type="picTx">
  <p:cSld name="PICTURE_WITH_CAPTION_TEXT">
    <p:spTree>
      <p:nvGrpSpPr>
        <p:cNvPr id="83" name="Shape 83"/>
        <p:cNvGrpSpPr/>
        <p:nvPr/>
      </p:nvGrpSpPr>
      <p:grpSpPr>
        <a:xfrm>
          <a:off x="0" y="0"/>
          <a:ext cx="0" cy="0"/>
          <a:chOff x="0" y="0"/>
          <a:chExt cx="0" cy="0"/>
        </a:xfrm>
      </p:grpSpPr>
      <p:sp>
        <p:nvSpPr>
          <p:cNvPr id="84" name="Google Shape;84;p26"/>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6"/>
          <p:cNvSpPr/>
          <p:nvPr>
            <p:ph idx="2" type="pic"/>
          </p:nvPr>
        </p:nvSpPr>
        <p:spPr>
          <a:xfrm>
            <a:off x="677334" y="609600"/>
            <a:ext cx="8596668" cy="3845718"/>
          </a:xfrm>
          <a:prstGeom prst="rect">
            <a:avLst/>
          </a:prstGeom>
          <a:noFill/>
          <a:ln>
            <a:noFill/>
          </a:ln>
        </p:spPr>
      </p:sp>
      <p:sp>
        <p:nvSpPr>
          <p:cNvPr id="86" name="Google Shape;86;p26"/>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7"/>
          <p:cNvGrpSpPr/>
          <p:nvPr/>
        </p:nvGrpSpPr>
        <p:grpSpPr>
          <a:xfrm>
            <a:off x="0" y="-8467"/>
            <a:ext cx="12192000" cy="6866467"/>
            <a:chOff x="0" y="-8467"/>
            <a:chExt cx="12192000" cy="6866467"/>
          </a:xfrm>
        </p:grpSpPr>
        <p:cxnSp>
          <p:nvCxnSpPr>
            <p:cNvPr id="7" name="Google Shape;7;p17"/>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17"/>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17"/>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7"/>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7"/>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7"/>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7"/>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7"/>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7"/>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7"/>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paste.ofcode.org/dRfazUtXHFN5SZYnjKCDMY"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web.ntnu.edu.tw/~algo/BinaryTree.html" TargetMode="External"/><Relationship Id="rId4" Type="http://schemas.openxmlformats.org/officeDocument/2006/relationships/hyperlink" Target="https://www.geeksforgeeks.org/tree-traversals-inorder-preorder-and-postord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paste.ofcode.org/UYmRVYPLwP9n4uwewbQr5z"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ph type="ctrTitle"/>
          </p:nvPr>
        </p:nvSpPr>
        <p:spPr>
          <a:xfrm>
            <a:off x="668213" y="1547447"/>
            <a:ext cx="8945757" cy="2327544"/>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5400"/>
              <a:buFont typeface="Trebuchet MS"/>
              <a:buNone/>
            </a:pPr>
            <a:r>
              <a:rPr lang="en-US"/>
              <a:t>Preorder, Inorder, Postorder</a:t>
            </a:r>
            <a:endParaRPr/>
          </a:p>
        </p:txBody>
      </p:sp>
      <p:sp>
        <p:nvSpPr>
          <p:cNvPr id="144" name="Google Shape;144;p1"/>
          <p:cNvSpPr txBox="1"/>
          <p:nvPr>
            <p:ph idx="1" type="subTitle"/>
          </p:nvPr>
        </p:nvSpPr>
        <p:spPr>
          <a:xfrm>
            <a:off x="1847034" y="3874991"/>
            <a:ext cx="7766936" cy="1096899"/>
          </a:xfrm>
          <a:prstGeom prst="rect">
            <a:avLst/>
          </a:prstGeom>
          <a:noFill/>
          <a:ln>
            <a:noFill/>
          </a:ln>
        </p:spPr>
        <p:txBody>
          <a:bodyPr anchorCtr="0" anchor="t" bIns="45700" lIns="91425" spcFirstLastPara="1" rIns="91425" wrap="square" tIns="45700">
            <a:normAutofit fontScale="85000" lnSpcReduction="20000"/>
          </a:bodyPr>
          <a:lstStyle/>
          <a:p>
            <a:pPr indent="0" lvl="0" marL="0" rtl="0" algn="r">
              <a:spcBef>
                <a:spcPts val="0"/>
              </a:spcBef>
              <a:spcAft>
                <a:spcPts val="0"/>
              </a:spcAft>
              <a:buSzPct val="80000"/>
              <a:buNone/>
            </a:pPr>
            <a:r>
              <a:rPr lang="en-US" sz="4000"/>
              <a:t>Han</a:t>
            </a:r>
            <a:endParaRPr/>
          </a:p>
          <a:p>
            <a:pPr indent="0" lvl="0" marL="0" rtl="0" algn="r">
              <a:spcBef>
                <a:spcPts val="1000"/>
              </a:spcBef>
              <a:spcAft>
                <a:spcPts val="0"/>
              </a:spcAft>
              <a:buSzPct val="80000"/>
              <a:buNone/>
            </a:pPr>
            <a:r>
              <a:rPr lang="en-US" sz="4000"/>
              <a:t>(2023 spring TA)</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Determining a unique tree with preorder</a:t>
            </a:r>
            <a:endParaRPr/>
          </a:p>
        </p:txBody>
      </p:sp>
      <p:sp>
        <p:nvSpPr>
          <p:cNvPr id="224" name="Google Shape;224;p1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lang="en-US" sz="2400"/>
              <a:t>Is it possible for us to obtain a unique tree by a preorder traversal?</a:t>
            </a:r>
            <a:endParaRPr/>
          </a:p>
        </p:txBody>
      </p:sp>
      <p:sp>
        <p:nvSpPr>
          <p:cNvPr id="225" name="Google Shape;225;p10"/>
          <p:cNvSpPr/>
          <p:nvPr/>
        </p:nvSpPr>
        <p:spPr>
          <a:xfrm>
            <a:off x="2371725" y="3779506"/>
            <a:ext cx="642937" cy="642937"/>
          </a:xfrm>
          <a:prstGeom prst="ellipse">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rebuchet MS"/>
                <a:ea typeface="Trebuchet MS"/>
                <a:cs typeface="Trebuchet MS"/>
                <a:sym typeface="Trebuchet MS"/>
              </a:rPr>
              <a:t>1</a:t>
            </a:r>
            <a:endParaRPr sz="1800">
              <a:solidFill>
                <a:schemeClr val="lt1"/>
              </a:solidFill>
              <a:latin typeface="Trebuchet MS"/>
              <a:ea typeface="Trebuchet MS"/>
              <a:cs typeface="Trebuchet MS"/>
              <a:sym typeface="Trebuchet MS"/>
            </a:endParaRPr>
          </a:p>
        </p:txBody>
      </p:sp>
      <p:sp>
        <p:nvSpPr>
          <p:cNvPr id="226" name="Google Shape;226;p10"/>
          <p:cNvSpPr/>
          <p:nvPr/>
        </p:nvSpPr>
        <p:spPr>
          <a:xfrm>
            <a:off x="1538287" y="4732006"/>
            <a:ext cx="642937" cy="642937"/>
          </a:xfrm>
          <a:prstGeom prst="ellipse">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rebuchet MS"/>
                <a:ea typeface="Trebuchet MS"/>
                <a:cs typeface="Trebuchet MS"/>
                <a:sym typeface="Trebuchet MS"/>
              </a:rPr>
              <a:t>2</a:t>
            </a:r>
            <a:endParaRPr sz="1800">
              <a:solidFill>
                <a:schemeClr val="lt1"/>
              </a:solidFill>
              <a:latin typeface="Trebuchet MS"/>
              <a:ea typeface="Trebuchet MS"/>
              <a:cs typeface="Trebuchet MS"/>
              <a:sym typeface="Trebuchet MS"/>
            </a:endParaRPr>
          </a:p>
        </p:txBody>
      </p:sp>
      <p:sp>
        <p:nvSpPr>
          <p:cNvPr id="227" name="Google Shape;227;p10"/>
          <p:cNvSpPr/>
          <p:nvPr/>
        </p:nvSpPr>
        <p:spPr>
          <a:xfrm>
            <a:off x="3181350" y="4732006"/>
            <a:ext cx="642937" cy="642937"/>
          </a:xfrm>
          <a:prstGeom prst="ellipse">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rebuchet MS"/>
                <a:ea typeface="Trebuchet MS"/>
                <a:cs typeface="Trebuchet MS"/>
                <a:sym typeface="Trebuchet MS"/>
              </a:rPr>
              <a:t>3</a:t>
            </a:r>
            <a:endParaRPr/>
          </a:p>
        </p:txBody>
      </p:sp>
      <p:cxnSp>
        <p:nvCxnSpPr>
          <p:cNvPr id="228" name="Google Shape;228;p10"/>
          <p:cNvCxnSpPr>
            <a:stCxn id="225" idx="3"/>
            <a:endCxn id="226" idx="7"/>
          </p:cNvCxnSpPr>
          <p:nvPr/>
        </p:nvCxnSpPr>
        <p:spPr>
          <a:xfrm flipH="1">
            <a:off x="2086981" y="4328287"/>
            <a:ext cx="378900" cy="498000"/>
          </a:xfrm>
          <a:prstGeom prst="straightConnector1">
            <a:avLst/>
          </a:prstGeom>
          <a:noFill/>
          <a:ln cap="flat" cmpd="sng" w="9525">
            <a:solidFill>
              <a:schemeClr val="accent2"/>
            </a:solidFill>
            <a:prstDash val="solid"/>
            <a:round/>
            <a:headEnd len="sm" w="sm" type="none"/>
            <a:tailEnd len="med" w="med" type="stealth"/>
          </a:ln>
        </p:spPr>
      </p:cxnSp>
      <p:cxnSp>
        <p:nvCxnSpPr>
          <p:cNvPr id="229" name="Google Shape;229;p10"/>
          <p:cNvCxnSpPr>
            <a:stCxn id="225" idx="5"/>
            <a:endCxn id="227" idx="1"/>
          </p:cNvCxnSpPr>
          <p:nvPr/>
        </p:nvCxnSpPr>
        <p:spPr>
          <a:xfrm>
            <a:off x="2920506" y="4328287"/>
            <a:ext cx="354900" cy="498000"/>
          </a:xfrm>
          <a:prstGeom prst="straightConnector1">
            <a:avLst/>
          </a:prstGeom>
          <a:noFill/>
          <a:ln cap="flat" cmpd="sng" w="9525">
            <a:solidFill>
              <a:schemeClr val="accent2"/>
            </a:solidFill>
            <a:prstDash val="solid"/>
            <a:round/>
            <a:headEnd len="sm" w="sm" type="none"/>
            <a:tailEnd len="med" w="med" type="stealth"/>
          </a:ln>
        </p:spPr>
      </p:cxnSp>
      <p:sp>
        <p:nvSpPr>
          <p:cNvPr id="230" name="Google Shape;230;p10"/>
          <p:cNvSpPr/>
          <p:nvPr/>
        </p:nvSpPr>
        <p:spPr>
          <a:xfrm>
            <a:off x="6808862" y="2993694"/>
            <a:ext cx="642937" cy="642937"/>
          </a:xfrm>
          <a:prstGeom prst="ellipse">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rebuchet MS"/>
                <a:ea typeface="Trebuchet MS"/>
                <a:cs typeface="Trebuchet MS"/>
                <a:sym typeface="Trebuchet MS"/>
              </a:rPr>
              <a:t>1</a:t>
            </a:r>
            <a:endParaRPr sz="1800">
              <a:solidFill>
                <a:schemeClr val="lt1"/>
              </a:solidFill>
              <a:latin typeface="Trebuchet MS"/>
              <a:ea typeface="Trebuchet MS"/>
              <a:cs typeface="Trebuchet MS"/>
              <a:sym typeface="Trebuchet MS"/>
            </a:endParaRPr>
          </a:p>
        </p:txBody>
      </p:sp>
      <p:sp>
        <p:nvSpPr>
          <p:cNvPr id="231" name="Google Shape;231;p10"/>
          <p:cNvSpPr/>
          <p:nvPr/>
        </p:nvSpPr>
        <p:spPr>
          <a:xfrm>
            <a:off x="5975424" y="3946194"/>
            <a:ext cx="642937" cy="642937"/>
          </a:xfrm>
          <a:prstGeom prst="ellipse">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rebuchet MS"/>
                <a:ea typeface="Trebuchet MS"/>
                <a:cs typeface="Trebuchet MS"/>
                <a:sym typeface="Trebuchet MS"/>
              </a:rPr>
              <a:t>2</a:t>
            </a:r>
            <a:endParaRPr sz="1800">
              <a:solidFill>
                <a:schemeClr val="lt1"/>
              </a:solidFill>
              <a:latin typeface="Trebuchet MS"/>
              <a:ea typeface="Trebuchet MS"/>
              <a:cs typeface="Trebuchet MS"/>
              <a:sym typeface="Trebuchet MS"/>
            </a:endParaRPr>
          </a:p>
        </p:txBody>
      </p:sp>
      <p:sp>
        <p:nvSpPr>
          <p:cNvPr id="232" name="Google Shape;232;p10"/>
          <p:cNvSpPr/>
          <p:nvPr/>
        </p:nvSpPr>
        <p:spPr>
          <a:xfrm>
            <a:off x="5118174" y="4990468"/>
            <a:ext cx="642937" cy="642937"/>
          </a:xfrm>
          <a:prstGeom prst="ellipse">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rebuchet MS"/>
                <a:ea typeface="Trebuchet MS"/>
                <a:cs typeface="Trebuchet MS"/>
                <a:sym typeface="Trebuchet MS"/>
              </a:rPr>
              <a:t>3</a:t>
            </a:r>
            <a:endParaRPr/>
          </a:p>
        </p:txBody>
      </p:sp>
      <p:cxnSp>
        <p:nvCxnSpPr>
          <p:cNvPr id="233" name="Google Shape;233;p10"/>
          <p:cNvCxnSpPr>
            <a:stCxn id="230" idx="3"/>
            <a:endCxn id="231" idx="7"/>
          </p:cNvCxnSpPr>
          <p:nvPr/>
        </p:nvCxnSpPr>
        <p:spPr>
          <a:xfrm flipH="1">
            <a:off x="6524118" y="3542475"/>
            <a:ext cx="378900" cy="498000"/>
          </a:xfrm>
          <a:prstGeom prst="straightConnector1">
            <a:avLst/>
          </a:prstGeom>
          <a:noFill/>
          <a:ln cap="flat" cmpd="sng" w="9525">
            <a:solidFill>
              <a:schemeClr val="accent2"/>
            </a:solidFill>
            <a:prstDash val="solid"/>
            <a:round/>
            <a:headEnd len="sm" w="sm" type="none"/>
            <a:tailEnd len="med" w="med" type="stealth"/>
          </a:ln>
        </p:spPr>
      </p:cxnSp>
      <p:cxnSp>
        <p:nvCxnSpPr>
          <p:cNvPr id="234" name="Google Shape;234;p10"/>
          <p:cNvCxnSpPr>
            <a:stCxn id="231" idx="3"/>
            <a:endCxn id="232" idx="7"/>
          </p:cNvCxnSpPr>
          <p:nvPr/>
        </p:nvCxnSpPr>
        <p:spPr>
          <a:xfrm flipH="1">
            <a:off x="5666980" y="4494975"/>
            <a:ext cx="402600" cy="589500"/>
          </a:xfrm>
          <a:prstGeom prst="straightConnector1">
            <a:avLst/>
          </a:prstGeom>
          <a:noFill/>
          <a:ln cap="flat" cmpd="sng" w="9525">
            <a:solidFill>
              <a:schemeClr val="accent2"/>
            </a:solidFill>
            <a:prstDash val="solid"/>
            <a:round/>
            <a:headEnd len="sm" w="sm" type="none"/>
            <a:tailEnd len="med" w="med" type="stealth"/>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Determining a unique tree from preorder and inorder </a:t>
            </a:r>
            <a:endParaRPr/>
          </a:p>
        </p:txBody>
      </p:sp>
      <p:sp>
        <p:nvSpPr>
          <p:cNvPr id="240" name="Google Shape;240;p1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lang="en-US" sz="2400"/>
              <a:t>However, when we have both preorder and inorder traversal, we can obtain a unique tree.</a:t>
            </a:r>
            <a:endParaRPr sz="2400"/>
          </a:p>
        </p:txBody>
      </p:sp>
      <p:pic>
        <p:nvPicPr>
          <p:cNvPr id="241" name="Google Shape;241;p11"/>
          <p:cNvPicPr preferRelativeResize="0"/>
          <p:nvPr/>
        </p:nvPicPr>
        <p:blipFill rotWithShape="1">
          <a:blip r:embed="rId3">
            <a:alphaModFix/>
          </a:blip>
          <a:srcRect b="0" l="0" r="0" t="0"/>
          <a:stretch/>
        </p:blipFill>
        <p:spPr>
          <a:xfrm>
            <a:off x="3187451" y="3358488"/>
            <a:ext cx="3576434" cy="291306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Tree reconstruction</a:t>
            </a:r>
            <a:endParaRPr/>
          </a:p>
        </p:txBody>
      </p:sp>
      <p:sp>
        <p:nvSpPr>
          <p:cNvPr id="247" name="Google Shape;247;p1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lang="en-US" sz="2400"/>
              <a:t>We can reconstruct the tree by taking the first element of Preorder, search it in Inorder, everything before the searched element belongs to the left subtree, everything after the searched element belongs to the right subtree.</a:t>
            </a:r>
            <a:endParaRPr sz="2400"/>
          </a:p>
        </p:txBody>
      </p:sp>
      <p:pic>
        <p:nvPicPr>
          <p:cNvPr id="248" name="Google Shape;248;p12"/>
          <p:cNvPicPr preferRelativeResize="0"/>
          <p:nvPr/>
        </p:nvPicPr>
        <p:blipFill rotWithShape="1">
          <a:blip r:embed="rId3">
            <a:alphaModFix/>
          </a:blip>
          <a:srcRect b="0" l="0" r="0" t="0"/>
          <a:stretch/>
        </p:blipFill>
        <p:spPr>
          <a:xfrm>
            <a:off x="5697568" y="3744215"/>
            <a:ext cx="3576434" cy="29130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Tree reconstruction</a:t>
            </a:r>
            <a:endParaRPr/>
          </a:p>
        </p:txBody>
      </p:sp>
      <p:sp>
        <p:nvSpPr>
          <p:cNvPr id="254" name="Google Shape;254;p1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lang="en-US" sz="2400"/>
              <a:t>Time complexity = O(?)</a:t>
            </a:r>
            <a:endParaRPr/>
          </a:p>
          <a:p>
            <a:pPr indent="-220980" lvl="0" marL="342900" rtl="0" algn="l">
              <a:spcBef>
                <a:spcPts val="1000"/>
              </a:spcBef>
              <a:spcAft>
                <a:spcPts val="0"/>
              </a:spcAft>
              <a:buSzPts val="1920"/>
              <a:buNone/>
            </a:pPr>
            <a:r>
              <a:t/>
            </a:r>
            <a:endParaRPr sz="2400"/>
          </a:p>
        </p:txBody>
      </p:sp>
      <p:pic>
        <p:nvPicPr>
          <p:cNvPr id="255" name="Google Shape;255;p13"/>
          <p:cNvPicPr preferRelativeResize="0"/>
          <p:nvPr/>
        </p:nvPicPr>
        <p:blipFill rotWithShape="1">
          <a:blip r:embed="rId3">
            <a:alphaModFix/>
          </a:blip>
          <a:srcRect b="0" l="0" r="0" t="0"/>
          <a:stretch/>
        </p:blipFill>
        <p:spPr>
          <a:xfrm>
            <a:off x="5697568" y="3744215"/>
            <a:ext cx="3576434" cy="291306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Tree reconstruction- Time complexity</a:t>
            </a:r>
            <a:endParaRPr/>
          </a:p>
        </p:txBody>
      </p:sp>
      <p:sp>
        <p:nvSpPr>
          <p:cNvPr id="261" name="Google Shape;261;p1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lang="en-US" sz="2400"/>
              <a:t>Naively, we could search through the Inorder array for our vertex. This would take </a:t>
            </a:r>
            <a:r>
              <a:rPr lang="en-US" sz="2400">
                <a:solidFill>
                  <a:srgbClr val="FF0000"/>
                </a:solidFill>
              </a:rPr>
              <a:t>O(n^2)</a:t>
            </a:r>
            <a:endParaRPr/>
          </a:p>
          <a:p>
            <a:pPr indent="-220980" lvl="0" marL="342900" rtl="0" algn="l">
              <a:spcBef>
                <a:spcPts val="1000"/>
              </a:spcBef>
              <a:spcAft>
                <a:spcPts val="0"/>
              </a:spcAft>
              <a:buSzPts val="1920"/>
              <a:buNone/>
            </a:pPr>
            <a:r>
              <a:t/>
            </a:r>
            <a:endParaRPr sz="2400"/>
          </a:p>
          <a:p>
            <a:pPr indent="-342900" lvl="0" marL="342900" rtl="0" algn="l">
              <a:spcBef>
                <a:spcPts val="1000"/>
              </a:spcBef>
              <a:spcAft>
                <a:spcPts val="0"/>
              </a:spcAft>
              <a:buSzPts val="1920"/>
              <a:buChar char="►"/>
            </a:pPr>
            <a:r>
              <a:rPr lang="en-US" sz="2400"/>
              <a:t>With a little preprocessing, we could lower the search time in each iteration to O(1). Resulting the total time complexity to </a:t>
            </a:r>
            <a:r>
              <a:rPr lang="en-US" sz="2400">
                <a:solidFill>
                  <a:srgbClr val="FF0000"/>
                </a:solidFill>
              </a:rPr>
              <a:t>O(n)</a:t>
            </a:r>
            <a:endParaRPr/>
          </a:p>
          <a:p>
            <a:pPr indent="-220980" lvl="0" marL="342900" rtl="0" algn="l">
              <a:spcBef>
                <a:spcPts val="1000"/>
              </a:spcBef>
              <a:spcAft>
                <a:spcPts val="0"/>
              </a:spcAft>
              <a:buSzPts val="1920"/>
              <a:buNone/>
            </a:pPr>
            <a:r>
              <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Lab practice 2</a:t>
            </a:r>
            <a:endParaRPr/>
          </a:p>
        </p:txBody>
      </p:sp>
      <p:sp>
        <p:nvSpPr>
          <p:cNvPr id="267" name="Google Shape;267;p1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Sample code: </a:t>
            </a:r>
            <a:r>
              <a:rPr lang="en-US" u="sng">
                <a:solidFill>
                  <a:schemeClr val="hlink"/>
                </a:solidFill>
                <a:hlinkClick r:id="rId3"/>
              </a:rPr>
              <a:t>https://paste.ofcode.org/dRfazUtXHFN5SZYnjKCDMY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References</a:t>
            </a:r>
            <a:endParaRPr/>
          </a:p>
        </p:txBody>
      </p:sp>
      <p:sp>
        <p:nvSpPr>
          <p:cNvPr id="273" name="Google Shape;273;p1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lang="en-US" sz="2400" u="sng">
                <a:solidFill>
                  <a:schemeClr val="hlink"/>
                </a:solidFill>
                <a:hlinkClick r:id="rId3"/>
              </a:rPr>
              <a:t>演算法筆記</a:t>
            </a:r>
            <a:endParaRPr sz="2400"/>
          </a:p>
          <a:p>
            <a:pPr indent="-342900" lvl="0" marL="342900" rtl="0" algn="l">
              <a:spcBef>
                <a:spcPts val="1000"/>
              </a:spcBef>
              <a:spcAft>
                <a:spcPts val="0"/>
              </a:spcAft>
              <a:buSzPts val="1920"/>
              <a:buChar char="►"/>
            </a:pPr>
            <a:r>
              <a:rPr lang="en-US" sz="2400" u="sng">
                <a:solidFill>
                  <a:schemeClr val="hlink"/>
                </a:solidFill>
                <a:hlinkClick r:id="rId4"/>
              </a:rPr>
              <a:t>Geeksforgeeks: Tree Traversals (Inorder, Preorder and Postorder)</a:t>
            </a:r>
            <a:endParaRPr sz="2400"/>
          </a:p>
          <a:p>
            <a:pPr indent="-220980" lvl="0" marL="342900" rtl="0" algn="l">
              <a:spcBef>
                <a:spcPts val="1000"/>
              </a:spcBef>
              <a:spcAft>
                <a:spcPts val="0"/>
              </a:spcAft>
              <a:buSzPts val="1920"/>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title"/>
          </p:nvPr>
        </p:nvSpPr>
        <p:spPr>
          <a:xfrm>
            <a:off x="677334" y="609600"/>
            <a:ext cx="8596668" cy="96202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Tree Implementation</a:t>
            </a:r>
            <a:endParaRPr/>
          </a:p>
        </p:txBody>
      </p:sp>
      <p:sp>
        <p:nvSpPr>
          <p:cNvPr id="150" name="Google Shape;150;p2"/>
          <p:cNvSpPr txBox="1"/>
          <p:nvPr>
            <p:ph idx="1" type="body"/>
          </p:nvPr>
        </p:nvSpPr>
        <p:spPr>
          <a:xfrm>
            <a:off x="677334" y="1746251"/>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240"/>
              <a:buChar char="►"/>
            </a:pPr>
            <a:r>
              <a:rPr lang="en-US" sz="2800"/>
              <a:t>Previously, we’ve taught you how to save a graphs.</a:t>
            </a:r>
            <a:endParaRPr/>
          </a:p>
          <a:p>
            <a:pPr indent="-342900" lvl="0" marL="342900" rtl="0" algn="l">
              <a:spcBef>
                <a:spcPts val="1000"/>
              </a:spcBef>
              <a:spcAft>
                <a:spcPts val="0"/>
              </a:spcAft>
              <a:buSzPts val="2240"/>
              <a:buChar char="►"/>
            </a:pPr>
            <a:r>
              <a:rPr lang="en-US" sz="2800"/>
              <a:t>We can save general trees as graphs.</a:t>
            </a:r>
            <a:endParaRPr/>
          </a:p>
          <a:p>
            <a:pPr indent="-200660" lvl="0" marL="342900" rtl="0" algn="l">
              <a:spcBef>
                <a:spcPts val="1000"/>
              </a:spcBef>
              <a:spcAft>
                <a:spcPts val="0"/>
              </a:spcAft>
              <a:buSzPts val="2240"/>
              <a:buNone/>
            </a:pPr>
            <a:r>
              <a:t/>
            </a:r>
            <a:endParaRPr sz="2800"/>
          </a:p>
          <a:p>
            <a:pPr indent="-200660" lvl="0" marL="342900" rtl="0" algn="l">
              <a:spcBef>
                <a:spcPts val="1000"/>
              </a:spcBef>
              <a:spcAft>
                <a:spcPts val="0"/>
              </a:spcAft>
              <a:buSzPts val="2240"/>
              <a:buNone/>
            </a:pPr>
            <a:r>
              <a:t/>
            </a:r>
            <a:endParaRPr sz="2800"/>
          </a:p>
          <a:p>
            <a:pPr indent="-200660" lvl="0" marL="342900" rtl="0" algn="l">
              <a:spcBef>
                <a:spcPts val="1000"/>
              </a:spcBef>
              <a:spcAft>
                <a:spcPts val="0"/>
              </a:spcAft>
              <a:buSzPts val="2240"/>
              <a:buNone/>
            </a:pPr>
            <a:r>
              <a:t/>
            </a:r>
            <a:endParaRPr sz="2800"/>
          </a:p>
          <a:p>
            <a:pPr indent="-200660" lvl="0" marL="342900" rtl="0" algn="l">
              <a:spcBef>
                <a:spcPts val="1000"/>
              </a:spcBef>
              <a:spcAft>
                <a:spcPts val="0"/>
              </a:spcAft>
              <a:buSzPts val="2240"/>
              <a:buNone/>
            </a:pPr>
            <a:r>
              <a:t/>
            </a:r>
            <a:endParaRPr sz="2800"/>
          </a:p>
          <a:p>
            <a:pPr indent="-200660" lvl="0" marL="342900" rtl="0" algn="l">
              <a:spcBef>
                <a:spcPts val="1000"/>
              </a:spcBef>
              <a:spcAft>
                <a:spcPts val="0"/>
              </a:spcAft>
              <a:buSzPts val="2240"/>
              <a:buNone/>
            </a:pPr>
            <a:r>
              <a:t/>
            </a:r>
            <a:endParaRPr sz="2800"/>
          </a:p>
          <a:p>
            <a:pPr indent="-200660" lvl="0" marL="342900" rtl="0" algn="l">
              <a:spcBef>
                <a:spcPts val="1000"/>
              </a:spcBef>
              <a:spcAft>
                <a:spcPts val="0"/>
              </a:spcAft>
              <a:buSzPts val="2240"/>
              <a:buNone/>
            </a:pPr>
            <a:r>
              <a:t/>
            </a:r>
            <a:endParaRPr sz="2800"/>
          </a:p>
        </p:txBody>
      </p:sp>
      <p:pic>
        <p:nvPicPr>
          <p:cNvPr id="151" name="Google Shape;151;p2"/>
          <p:cNvPicPr preferRelativeResize="0"/>
          <p:nvPr/>
        </p:nvPicPr>
        <p:blipFill rotWithShape="1">
          <a:blip r:embed="rId3">
            <a:alphaModFix/>
          </a:blip>
          <a:srcRect b="0" l="0" r="0" t="0"/>
          <a:stretch/>
        </p:blipFill>
        <p:spPr>
          <a:xfrm>
            <a:off x="1673656" y="3391775"/>
            <a:ext cx="6604000" cy="1981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
          <p:cNvSpPr txBox="1"/>
          <p:nvPr>
            <p:ph type="title"/>
          </p:nvPr>
        </p:nvSpPr>
        <p:spPr>
          <a:xfrm>
            <a:off x="677334" y="609600"/>
            <a:ext cx="8596668" cy="96202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Tree Implementation</a:t>
            </a:r>
            <a:endParaRPr/>
          </a:p>
        </p:txBody>
      </p:sp>
      <p:sp>
        <p:nvSpPr>
          <p:cNvPr id="157" name="Google Shape;157;p3"/>
          <p:cNvSpPr txBox="1"/>
          <p:nvPr>
            <p:ph idx="1" type="body"/>
          </p:nvPr>
        </p:nvSpPr>
        <p:spPr>
          <a:xfrm>
            <a:off x="677334" y="1746251"/>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240"/>
              <a:buChar char="►"/>
            </a:pPr>
            <a:r>
              <a:rPr lang="en-US" sz="2800"/>
              <a:t>But when we are dealing with special trees. There are other ways to store them.</a:t>
            </a:r>
            <a:endParaRPr/>
          </a:p>
          <a:p>
            <a:pPr indent="-200660" lvl="0" marL="342900" rtl="0" algn="l">
              <a:spcBef>
                <a:spcPts val="1000"/>
              </a:spcBef>
              <a:spcAft>
                <a:spcPts val="0"/>
              </a:spcAft>
              <a:buSzPts val="2240"/>
              <a:buNone/>
            </a:pPr>
            <a:r>
              <a:t/>
            </a:r>
            <a:endParaRPr sz="2800"/>
          </a:p>
          <a:p>
            <a:pPr indent="-200660" lvl="0" marL="342900" rtl="0" algn="l">
              <a:spcBef>
                <a:spcPts val="1000"/>
              </a:spcBef>
              <a:spcAft>
                <a:spcPts val="0"/>
              </a:spcAft>
              <a:buSzPts val="2240"/>
              <a:buNone/>
            </a:pPr>
            <a:r>
              <a:t/>
            </a:r>
            <a:endParaRPr sz="2800"/>
          </a:p>
          <a:p>
            <a:pPr indent="-200660" lvl="0" marL="342900" rtl="0" algn="l">
              <a:spcBef>
                <a:spcPts val="1000"/>
              </a:spcBef>
              <a:spcAft>
                <a:spcPts val="0"/>
              </a:spcAft>
              <a:buSzPts val="2240"/>
              <a:buNone/>
            </a:pPr>
            <a:r>
              <a:t/>
            </a:r>
            <a:endParaRPr sz="2800"/>
          </a:p>
          <a:p>
            <a:pPr indent="-200660" lvl="0" marL="342900" rtl="0" algn="l">
              <a:spcBef>
                <a:spcPts val="1000"/>
              </a:spcBef>
              <a:spcAft>
                <a:spcPts val="0"/>
              </a:spcAft>
              <a:buSzPts val="2240"/>
              <a:buNone/>
            </a:pPr>
            <a:r>
              <a:t/>
            </a:r>
            <a:endParaRPr sz="2800"/>
          </a:p>
          <a:p>
            <a:pPr indent="-200660" lvl="0" marL="342900" rtl="0" algn="l">
              <a:spcBef>
                <a:spcPts val="1000"/>
              </a:spcBef>
              <a:spcAft>
                <a:spcPts val="0"/>
              </a:spcAft>
              <a:buSzPts val="2240"/>
              <a:buNone/>
            </a:pPr>
            <a:r>
              <a:t/>
            </a:r>
            <a:endParaRPr sz="2800"/>
          </a:p>
          <a:p>
            <a:pPr indent="-200660" lvl="0" marL="342900" rtl="0" algn="l">
              <a:spcBef>
                <a:spcPts val="1000"/>
              </a:spcBef>
              <a:spcAft>
                <a:spcPts val="0"/>
              </a:spcAft>
              <a:buSzPts val="2240"/>
              <a:buNone/>
            </a:pPr>
            <a:r>
              <a:t/>
            </a:r>
            <a:endParaRPr sz="2800"/>
          </a:p>
        </p:txBody>
      </p:sp>
      <p:pic>
        <p:nvPicPr>
          <p:cNvPr id="158" name="Google Shape;158;p3"/>
          <p:cNvPicPr preferRelativeResize="0"/>
          <p:nvPr/>
        </p:nvPicPr>
        <p:blipFill rotWithShape="1">
          <a:blip r:embed="rId3">
            <a:alphaModFix/>
          </a:blip>
          <a:srcRect b="0" l="0" r="0" t="0"/>
          <a:stretch/>
        </p:blipFill>
        <p:spPr>
          <a:xfrm>
            <a:off x="4643438" y="3315624"/>
            <a:ext cx="6705600" cy="2311400"/>
          </a:xfrm>
          <a:prstGeom prst="rect">
            <a:avLst/>
          </a:prstGeom>
          <a:noFill/>
          <a:ln>
            <a:noFill/>
          </a:ln>
        </p:spPr>
      </p:pic>
      <p:pic>
        <p:nvPicPr>
          <p:cNvPr descr="https://lh5.googleusercontent.com/B82IXwtfz2jYyaCAvQvHtKCgN5tetIdr79eR1mbZrk6xzJQ3UgbxuJKpdNtxmaWsC3F1u5Y_rVtfs8bXvUbfR5FQ5gV_tU2oSW8gxelX9KZHibvH9Id8KgcDzlC7ecmQUt7LXRKL-NS6IqJCVo9loqlaww=s2048" id="159" name="Google Shape;159;p3"/>
          <p:cNvPicPr preferRelativeResize="0"/>
          <p:nvPr/>
        </p:nvPicPr>
        <p:blipFill rotWithShape="1">
          <a:blip r:embed="rId4">
            <a:alphaModFix/>
          </a:blip>
          <a:srcRect b="0" l="0" r="0" t="0"/>
          <a:stretch/>
        </p:blipFill>
        <p:spPr>
          <a:xfrm>
            <a:off x="1380305" y="3315624"/>
            <a:ext cx="2376193" cy="31575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4"/>
          <p:cNvSpPr txBox="1"/>
          <p:nvPr>
            <p:ph type="title"/>
          </p:nvPr>
        </p:nvSpPr>
        <p:spPr>
          <a:xfrm>
            <a:off x="677334" y="609600"/>
            <a:ext cx="8596668" cy="96202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Tree Implementation</a:t>
            </a:r>
            <a:endParaRPr/>
          </a:p>
        </p:txBody>
      </p:sp>
      <p:pic>
        <p:nvPicPr>
          <p:cNvPr id="165" name="Google Shape;165;p4"/>
          <p:cNvPicPr preferRelativeResize="0"/>
          <p:nvPr>
            <p:ph idx="1" type="body"/>
          </p:nvPr>
        </p:nvPicPr>
        <p:blipFill rotWithShape="1">
          <a:blip r:embed="rId3">
            <a:alphaModFix/>
          </a:blip>
          <a:srcRect b="0" l="0" r="0" t="0"/>
          <a:stretch/>
        </p:blipFill>
        <p:spPr>
          <a:xfrm>
            <a:off x="4672013" y="4671350"/>
            <a:ext cx="5219700" cy="1130300"/>
          </a:xfrm>
          <a:prstGeom prst="rect">
            <a:avLst/>
          </a:prstGeom>
          <a:noFill/>
          <a:ln>
            <a:noFill/>
          </a:ln>
        </p:spPr>
      </p:pic>
      <p:pic>
        <p:nvPicPr>
          <p:cNvPr id="166" name="Google Shape;166;p4"/>
          <p:cNvPicPr preferRelativeResize="0"/>
          <p:nvPr/>
        </p:nvPicPr>
        <p:blipFill rotWithShape="1">
          <a:blip r:embed="rId4">
            <a:alphaModFix/>
          </a:blip>
          <a:srcRect b="0" l="0" r="0" t="0"/>
          <a:stretch/>
        </p:blipFill>
        <p:spPr>
          <a:xfrm>
            <a:off x="4672013" y="1571625"/>
            <a:ext cx="6705600" cy="2311400"/>
          </a:xfrm>
          <a:prstGeom prst="rect">
            <a:avLst/>
          </a:prstGeom>
          <a:noFill/>
          <a:ln>
            <a:noFill/>
          </a:ln>
        </p:spPr>
      </p:pic>
      <p:pic>
        <p:nvPicPr>
          <p:cNvPr descr="https://lh6.googleusercontent.com/2CHL00EaugOMlVG8HJYhtYsXO4bp3vMCWyIVy99-glW83lCC6OVq4X3DsidpLOlCNCF7ySebgQ9aAtKESRAiOHdR515gAG0JUL8cL9nJDri2ytE3r-EWHTeAvJ83Ztpa5AzGxR74PZrp8x-6aUNCRPMxYA=s2048" id="167" name="Google Shape;167;p4"/>
          <p:cNvPicPr preferRelativeResize="0"/>
          <p:nvPr/>
        </p:nvPicPr>
        <p:blipFill rotWithShape="1">
          <a:blip r:embed="rId5">
            <a:alphaModFix/>
          </a:blip>
          <a:srcRect b="0" l="0" r="0" t="0"/>
          <a:stretch/>
        </p:blipFill>
        <p:spPr>
          <a:xfrm>
            <a:off x="677334" y="3409544"/>
            <a:ext cx="3537479" cy="239210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txBox="1"/>
          <p:nvPr>
            <p:ph type="title"/>
          </p:nvPr>
        </p:nvSpPr>
        <p:spPr>
          <a:xfrm>
            <a:off x="677334" y="609600"/>
            <a:ext cx="8596668" cy="96202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Tree Implementation - Preorder</a:t>
            </a:r>
            <a:endParaRPr/>
          </a:p>
        </p:txBody>
      </p:sp>
      <p:sp>
        <p:nvSpPr>
          <p:cNvPr id="173" name="Google Shape;173;p5"/>
          <p:cNvSpPr/>
          <p:nvPr/>
        </p:nvSpPr>
        <p:spPr>
          <a:xfrm>
            <a:off x="985838" y="4114800"/>
            <a:ext cx="700087" cy="2185988"/>
          </a:xfrm>
          <a:prstGeom prst="triangle">
            <a:avLst>
              <a:gd fmla="val 50000" name="adj"/>
            </a:avLst>
          </a:prstGeom>
          <a:solidFill>
            <a:schemeClr val="accent3"/>
          </a:solidFill>
          <a:ln cap="rnd" cmpd="sng" w="19050">
            <a:solidFill>
              <a:srgbClr val="A787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Trebuchet MS"/>
                <a:ea typeface="Trebuchet MS"/>
                <a:cs typeface="Trebuchet MS"/>
                <a:sym typeface="Trebuchet MS"/>
              </a:rPr>
              <a:t>L</a:t>
            </a:r>
            <a:endParaRPr b="0" i="0" sz="1800" u="none" cap="none" strike="noStrike">
              <a:solidFill>
                <a:schemeClr val="lt1"/>
              </a:solidFill>
              <a:latin typeface="Trebuchet MS"/>
              <a:ea typeface="Trebuchet MS"/>
              <a:cs typeface="Trebuchet MS"/>
              <a:sym typeface="Trebuchet MS"/>
            </a:endParaRPr>
          </a:p>
        </p:txBody>
      </p:sp>
      <p:sp>
        <p:nvSpPr>
          <p:cNvPr id="174" name="Google Shape;174;p5"/>
          <p:cNvSpPr/>
          <p:nvPr/>
        </p:nvSpPr>
        <p:spPr>
          <a:xfrm>
            <a:off x="2228850" y="4114800"/>
            <a:ext cx="700087" cy="2185988"/>
          </a:xfrm>
          <a:prstGeom prst="triangle">
            <a:avLst>
              <a:gd fmla="val 50000" name="adj"/>
            </a:avLst>
          </a:prstGeom>
          <a:solidFill>
            <a:schemeClr val="accent4"/>
          </a:solidFill>
          <a:ln cap="rnd" cmpd="sng" w="19050">
            <a:solidFill>
              <a:srgbClr val="A84A1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Trebuchet MS"/>
                <a:ea typeface="Trebuchet MS"/>
                <a:cs typeface="Trebuchet MS"/>
                <a:sym typeface="Trebuchet MS"/>
              </a:rPr>
              <a:t>R</a:t>
            </a:r>
            <a:endParaRPr b="0" i="0" sz="1800" u="none" cap="none" strike="noStrike">
              <a:solidFill>
                <a:schemeClr val="lt1"/>
              </a:solidFill>
              <a:latin typeface="Trebuchet MS"/>
              <a:ea typeface="Trebuchet MS"/>
              <a:cs typeface="Trebuchet MS"/>
              <a:sym typeface="Trebuchet MS"/>
            </a:endParaRPr>
          </a:p>
        </p:txBody>
      </p:sp>
      <p:cxnSp>
        <p:nvCxnSpPr>
          <p:cNvPr id="175" name="Google Shape;175;p5"/>
          <p:cNvCxnSpPr>
            <a:stCxn id="176" idx="4"/>
            <a:endCxn id="173" idx="0"/>
          </p:cNvCxnSpPr>
          <p:nvPr/>
        </p:nvCxnSpPr>
        <p:spPr>
          <a:xfrm flipH="1">
            <a:off x="1335881" y="3459163"/>
            <a:ext cx="571500" cy="655500"/>
          </a:xfrm>
          <a:prstGeom prst="straightConnector1">
            <a:avLst/>
          </a:prstGeom>
          <a:noFill/>
          <a:ln cap="rnd" cmpd="sng" w="25400">
            <a:solidFill>
              <a:schemeClr val="accent1"/>
            </a:solidFill>
            <a:prstDash val="solid"/>
            <a:round/>
            <a:headEnd len="sm" w="sm" type="none"/>
            <a:tailEnd len="sm" w="sm" type="none"/>
          </a:ln>
          <a:effectLst>
            <a:outerShdw blurRad="38100" rotWithShape="0" dir="5400000" dist="25400">
              <a:srgbClr val="000000">
                <a:alpha val="34901"/>
              </a:srgbClr>
            </a:outerShdw>
          </a:effectLst>
        </p:spPr>
      </p:cxnSp>
      <p:cxnSp>
        <p:nvCxnSpPr>
          <p:cNvPr id="177" name="Google Shape;177;p5"/>
          <p:cNvCxnSpPr/>
          <p:nvPr/>
        </p:nvCxnSpPr>
        <p:spPr>
          <a:xfrm>
            <a:off x="1907381" y="3459163"/>
            <a:ext cx="671512" cy="655637"/>
          </a:xfrm>
          <a:prstGeom prst="straightConnector1">
            <a:avLst/>
          </a:prstGeom>
          <a:noFill/>
          <a:ln cap="rnd" cmpd="sng" w="25400">
            <a:solidFill>
              <a:schemeClr val="accent1"/>
            </a:solidFill>
            <a:prstDash val="solid"/>
            <a:round/>
            <a:headEnd len="sm" w="sm" type="none"/>
            <a:tailEnd len="sm" w="sm" type="none"/>
          </a:ln>
          <a:effectLst>
            <a:outerShdw blurRad="38100" rotWithShape="0" dir="5400000" dist="25400">
              <a:srgbClr val="000000">
                <a:alpha val="34901"/>
              </a:srgbClr>
            </a:outerShdw>
          </a:effectLst>
        </p:spPr>
      </p:cxnSp>
      <p:cxnSp>
        <p:nvCxnSpPr>
          <p:cNvPr id="178" name="Google Shape;178;p5"/>
          <p:cNvCxnSpPr/>
          <p:nvPr/>
        </p:nvCxnSpPr>
        <p:spPr>
          <a:xfrm rot="10800000">
            <a:off x="1907381" y="1985963"/>
            <a:ext cx="0" cy="830263"/>
          </a:xfrm>
          <a:prstGeom prst="straightConnector1">
            <a:avLst/>
          </a:prstGeom>
          <a:noFill/>
          <a:ln cap="rnd" cmpd="sng" w="25400">
            <a:solidFill>
              <a:schemeClr val="accent1"/>
            </a:solidFill>
            <a:prstDash val="solid"/>
            <a:round/>
            <a:headEnd len="sm" w="sm" type="none"/>
            <a:tailEnd len="sm" w="sm" type="none"/>
          </a:ln>
          <a:effectLst>
            <a:outerShdw blurRad="38100" rotWithShape="0" dir="5400000" dist="25400">
              <a:srgbClr val="000000">
                <a:alpha val="34901"/>
              </a:srgbClr>
            </a:outerShdw>
          </a:effectLst>
        </p:spPr>
      </p:cxnSp>
      <p:sp>
        <p:nvSpPr>
          <p:cNvPr id="176" name="Google Shape;176;p5"/>
          <p:cNvSpPr/>
          <p:nvPr/>
        </p:nvSpPr>
        <p:spPr>
          <a:xfrm>
            <a:off x="1585913" y="2816226"/>
            <a:ext cx="642937" cy="642937"/>
          </a:xfrm>
          <a:prstGeom prst="ellipse">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Trebuchet MS"/>
                <a:ea typeface="Trebuchet MS"/>
                <a:cs typeface="Trebuchet MS"/>
                <a:sym typeface="Trebuchet MS"/>
              </a:rPr>
              <a:t>x</a:t>
            </a:r>
            <a:endParaRPr b="0" i="0" sz="1800" u="none" cap="none" strike="noStrike">
              <a:solidFill>
                <a:schemeClr val="lt1"/>
              </a:solidFill>
              <a:latin typeface="Trebuchet MS"/>
              <a:ea typeface="Trebuchet MS"/>
              <a:cs typeface="Trebuchet MS"/>
              <a:sym typeface="Trebuchet MS"/>
            </a:endParaRPr>
          </a:p>
        </p:txBody>
      </p:sp>
      <p:sp>
        <p:nvSpPr>
          <p:cNvPr id="179" name="Google Shape;179;p5"/>
          <p:cNvSpPr txBox="1"/>
          <p:nvPr/>
        </p:nvSpPr>
        <p:spPr>
          <a:xfrm>
            <a:off x="4471988" y="5586413"/>
            <a:ext cx="25154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Trebuchet MS"/>
                <a:ea typeface="Trebuchet MS"/>
                <a:cs typeface="Trebuchet MS"/>
                <a:sym typeface="Trebuchet MS"/>
              </a:rPr>
              <a:t>Output: </a:t>
            </a:r>
            <a:r>
              <a:rPr b="0" i="0" lang="en-US" sz="1800" u="none" cap="none" strike="noStrike">
                <a:solidFill>
                  <a:schemeClr val="accent1"/>
                </a:solidFill>
                <a:latin typeface="Trebuchet MS"/>
                <a:ea typeface="Trebuchet MS"/>
                <a:cs typeface="Trebuchet MS"/>
                <a:sym typeface="Trebuchet MS"/>
              </a:rPr>
              <a:t>x</a:t>
            </a:r>
            <a:r>
              <a:rPr b="0" i="0" lang="en-US" sz="1800" u="none" cap="none" strike="noStrike">
                <a:solidFill>
                  <a:schemeClr val="dk1"/>
                </a:solidFill>
                <a:latin typeface="Trebuchet MS"/>
                <a:ea typeface="Trebuchet MS"/>
                <a:cs typeface="Trebuchet MS"/>
                <a:sym typeface="Trebuchet MS"/>
              </a:rPr>
              <a:t> </a:t>
            </a:r>
            <a:r>
              <a:rPr b="0" i="0" lang="en-US" sz="1800" u="none" cap="none" strike="noStrike">
                <a:solidFill>
                  <a:srgbClr val="E6B91E"/>
                </a:solidFill>
                <a:latin typeface="Trebuchet MS"/>
                <a:ea typeface="Trebuchet MS"/>
                <a:cs typeface="Trebuchet MS"/>
                <a:sym typeface="Trebuchet MS"/>
              </a:rPr>
              <a:t>dfs(L)</a:t>
            </a:r>
            <a:r>
              <a:rPr b="0" i="0" lang="en-US" sz="1800" u="none" cap="none" strike="noStrike">
                <a:solidFill>
                  <a:schemeClr val="dk1"/>
                </a:solidFill>
                <a:latin typeface="Trebuchet MS"/>
                <a:ea typeface="Trebuchet MS"/>
                <a:cs typeface="Trebuchet MS"/>
                <a:sym typeface="Trebuchet MS"/>
              </a:rPr>
              <a:t> </a:t>
            </a:r>
            <a:r>
              <a:rPr b="0" i="0" lang="en-US" sz="1800" u="none" cap="none" strike="noStrike">
                <a:solidFill>
                  <a:srgbClr val="E76518"/>
                </a:solidFill>
                <a:latin typeface="Trebuchet MS"/>
                <a:ea typeface="Trebuchet MS"/>
                <a:cs typeface="Trebuchet MS"/>
                <a:sym typeface="Trebuchet MS"/>
              </a:rPr>
              <a:t>dfs(R)</a:t>
            </a:r>
            <a:endParaRPr sz="1800">
              <a:solidFill>
                <a:srgbClr val="E76518"/>
              </a:solidFill>
              <a:latin typeface="Trebuchet MS"/>
              <a:ea typeface="Trebuchet MS"/>
              <a:cs typeface="Trebuchet MS"/>
              <a:sym typeface="Trebuchet MS"/>
            </a:endParaRPr>
          </a:p>
        </p:txBody>
      </p:sp>
      <p:pic>
        <p:nvPicPr>
          <p:cNvPr id="180" name="Google Shape;180;p5"/>
          <p:cNvPicPr preferRelativeResize="0"/>
          <p:nvPr>
            <p:ph idx="1" type="body"/>
          </p:nvPr>
        </p:nvPicPr>
        <p:blipFill rotWithShape="1">
          <a:blip r:embed="rId3">
            <a:alphaModFix/>
          </a:blip>
          <a:srcRect b="0" l="0" r="0" t="0"/>
          <a:stretch/>
        </p:blipFill>
        <p:spPr>
          <a:xfrm>
            <a:off x="3685405" y="2166937"/>
            <a:ext cx="5730058" cy="32400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6"/>
          <p:cNvSpPr txBox="1"/>
          <p:nvPr>
            <p:ph type="title"/>
          </p:nvPr>
        </p:nvSpPr>
        <p:spPr>
          <a:xfrm>
            <a:off x="677334" y="609600"/>
            <a:ext cx="8596668" cy="96202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Tree Implementation - Inorder</a:t>
            </a:r>
            <a:endParaRPr/>
          </a:p>
        </p:txBody>
      </p:sp>
      <p:sp>
        <p:nvSpPr>
          <p:cNvPr id="186" name="Google Shape;186;p6"/>
          <p:cNvSpPr/>
          <p:nvPr/>
        </p:nvSpPr>
        <p:spPr>
          <a:xfrm>
            <a:off x="985838" y="4114800"/>
            <a:ext cx="700087" cy="2185988"/>
          </a:xfrm>
          <a:prstGeom prst="triangle">
            <a:avLst>
              <a:gd fmla="val 50000" name="adj"/>
            </a:avLst>
          </a:prstGeom>
          <a:solidFill>
            <a:schemeClr val="accent3"/>
          </a:solidFill>
          <a:ln cap="rnd" cmpd="sng" w="19050">
            <a:solidFill>
              <a:srgbClr val="A787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rebuchet MS"/>
                <a:ea typeface="Trebuchet MS"/>
                <a:cs typeface="Trebuchet MS"/>
                <a:sym typeface="Trebuchet MS"/>
              </a:rPr>
              <a:t>L</a:t>
            </a:r>
            <a:endParaRPr sz="1800">
              <a:solidFill>
                <a:schemeClr val="lt1"/>
              </a:solidFill>
              <a:latin typeface="Trebuchet MS"/>
              <a:ea typeface="Trebuchet MS"/>
              <a:cs typeface="Trebuchet MS"/>
              <a:sym typeface="Trebuchet MS"/>
            </a:endParaRPr>
          </a:p>
        </p:txBody>
      </p:sp>
      <p:sp>
        <p:nvSpPr>
          <p:cNvPr id="187" name="Google Shape;187;p6"/>
          <p:cNvSpPr/>
          <p:nvPr/>
        </p:nvSpPr>
        <p:spPr>
          <a:xfrm>
            <a:off x="2228850" y="4114800"/>
            <a:ext cx="700087" cy="2185988"/>
          </a:xfrm>
          <a:prstGeom prst="triangle">
            <a:avLst>
              <a:gd fmla="val 50000" name="adj"/>
            </a:avLst>
          </a:prstGeom>
          <a:solidFill>
            <a:schemeClr val="accent4"/>
          </a:solidFill>
          <a:ln cap="rnd" cmpd="sng" w="19050">
            <a:solidFill>
              <a:srgbClr val="A84A1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rebuchet MS"/>
                <a:ea typeface="Trebuchet MS"/>
                <a:cs typeface="Trebuchet MS"/>
                <a:sym typeface="Trebuchet MS"/>
              </a:rPr>
              <a:t>R</a:t>
            </a:r>
            <a:endParaRPr sz="1800">
              <a:solidFill>
                <a:schemeClr val="lt1"/>
              </a:solidFill>
              <a:latin typeface="Trebuchet MS"/>
              <a:ea typeface="Trebuchet MS"/>
              <a:cs typeface="Trebuchet MS"/>
              <a:sym typeface="Trebuchet MS"/>
            </a:endParaRPr>
          </a:p>
        </p:txBody>
      </p:sp>
      <p:cxnSp>
        <p:nvCxnSpPr>
          <p:cNvPr id="188" name="Google Shape;188;p6"/>
          <p:cNvCxnSpPr>
            <a:stCxn id="189" idx="4"/>
            <a:endCxn id="186" idx="0"/>
          </p:cNvCxnSpPr>
          <p:nvPr/>
        </p:nvCxnSpPr>
        <p:spPr>
          <a:xfrm flipH="1">
            <a:off x="1335881" y="3459163"/>
            <a:ext cx="571500" cy="655500"/>
          </a:xfrm>
          <a:prstGeom prst="straightConnector1">
            <a:avLst/>
          </a:prstGeom>
          <a:noFill/>
          <a:ln cap="rnd" cmpd="sng" w="25400">
            <a:solidFill>
              <a:schemeClr val="accent1"/>
            </a:solidFill>
            <a:prstDash val="solid"/>
            <a:round/>
            <a:headEnd len="sm" w="sm" type="none"/>
            <a:tailEnd len="sm" w="sm" type="none"/>
          </a:ln>
          <a:effectLst>
            <a:outerShdw blurRad="38100" rotWithShape="0" dir="5400000" dist="25400">
              <a:srgbClr val="000000">
                <a:alpha val="34901"/>
              </a:srgbClr>
            </a:outerShdw>
          </a:effectLst>
        </p:spPr>
      </p:cxnSp>
      <p:cxnSp>
        <p:nvCxnSpPr>
          <p:cNvPr id="190" name="Google Shape;190;p6"/>
          <p:cNvCxnSpPr/>
          <p:nvPr/>
        </p:nvCxnSpPr>
        <p:spPr>
          <a:xfrm>
            <a:off x="1907381" y="3459163"/>
            <a:ext cx="671512" cy="655637"/>
          </a:xfrm>
          <a:prstGeom prst="straightConnector1">
            <a:avLst/>
          </a:prstGeom>
          <a:noFill/>
          <a:ln cap="rnd" cmpd="sng" w="25400">
            <a:solidFill>
              <a:schemeClr val="accent1"/>
            </a:solidFill>
            <a:prstDash val="solid"/>
            <a:round/>
            <a:headEnd len="sm" w="sm" type="none"/>
            <a:tailEnd len="sm" w="sm" type="none"/>
          </a:ln>
          <a:effectLst>
            <a:outerShdw blurRad="38100" rotWithShape="0" dir="5400000" dist="25400">
              <a:srgbClr val="000000">
                <a:alpha val="34901"/>
              </a:srgbClr>
            </a:outerShdw>
          </a:effectLst>
        </p:spPr>
      </p:cxnSp>
      <p:cxnSp>
        <p:nvCxnSpPr>
          <p:cNvPr id="191" name="Google Shape;191;p6"/>
          <p:cNvCxnSpPr/>
          <p:nvPr/>
        </p:nvCxnSpPr>
        <p:spPr>
          <a:xfrm rot="10800000">
            <a:off x="1907381" y="1985963"/>
            <a:ext cx="0" cy="830263"/>
          </a:xfrm>
          <a:prstGeom prst="straightConnector1">
            <a:avLst/>
          </a:prstGeom>
          <a:noFill/>
          <a:ln cap="rnd" cmpd="sng" w="25400">
            <a:solidFill>
              <a:schemeClr val="accent1"/>
            </a:solidFill>
            <a:prstDash val="solid"/>
            <a:round/>
            <a:headEnd len="sm" w="sm" type="none"/>
            <a:tailEnd len="sm" w="sm" type="none"/>
          </a:ln>
          <a:effectLst>
            <a:outerShdw blurRad="38100" rotWithShape="0" dir="5400000" dist="25400">
              <a:srgbClr val="000000">
                <a:alpha val="34901"/>
              </a:srgbClr>
            </a:outerShdw>
          </a:effectLst>
        </p:spPr>
      </p:cxnSp>
      <p:sp>
        <p:nvSpPr>
          <p:cNvPr id="189" name="Google Shape;189;p6"/>
          <p:cNvSpPr/>
          <p:nvPr/>
        </p:nvSpPr>
        <p:spPr>
          <a:xfrm>
            <a:off x="1585913" y="2816226"/>
            <a:ext cx="642937" cy="642937"/>
          </a:xfrm>
          <a:prstGeom prst="ellipse">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rebuchet MS"/>
                <a:ea typeface="Trebuchet MS"/>
                <a:cs typeface="Trebuchet MS"/>
                <a:sym typeface="Trebuchet MS"/>
              </a:rPr>
              <a:t>x</a:t>
            </a:r>
            <a:endParaRPr sz="1800">
              <a:solidFill>
                <a:schemeClr val="lt1"/>
              </a:solidFill>
              <a:latin typeface="Trebuchet MS"/>
              <a:ea typeface="Trebuchet MS"/>
              <a:cs typeface="Trebuchet MS"/>
              <a:sym typeface="Trebuchet MS"/>
            </a:endParaRPr>
          </a:p>
        </p:txBody>
      </p:sp>
      <p:sp>
        <p:nvSpPr>
          <p:cNvPr id="192" name="Google Shape;192;p6"/>
          <p:cNvSpPr txBox="1"/>
          <p:nvPr/>
        </p:nvSpPr>
        <p:spPr>
          <a:xfrm>
            <a:off x="4471988" y="5586413"/>
            <a:ext cx="25154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Output: </a:t>
            </a:r>
            <a:r>
              <a:rPr lang="en-US" sz="1800">
                <a:solidFill>
                  <a:srgbClr val="E6B91E"/>
                </a:solidFill>
                <a:latin typeface="Trebuchet MS"/>
                <a:ea typeface="Trebuchet MS"/>
                <a:cs typeface="Trebuchet MS"/>
                <a:sym typeface="Trebuchet MS"/>
              </a:rPr>
              <a:t>dfs(L)</a:t>
            </a:r>
            <a:r>
              <a:rPr lang="en-US" sz="1800">
                <a:solidFill>
                  <a:schemeClr val="dk1"/>
                </a:solidFill>
                <a:latin typeface="Trebuchet MS"/>
                <a:ea typeface="Trebuchet MS"/>
                <a:cs typeface="Trebuchet MS"/>
                <a:sym typeface="Trebuchet MS"/>
              </a:rPr>
              <a:t> </a:t>
            </a:r>
            <a:r>
              <a:rPr lang="en-US" sz="1800">
                <a:solidFill>
                  <a:schemeClr val="accent1"/>
                </a:solidFill>
                <a:latin typeface="Trebuchet MS"/>
                <a:ea typeface="Trebuchet MS"/>
                <a:cs typeface="Trebuchet MS"/>
                <a:sym typeface="Trebuchet MS"/>
              </a:rPr>
              <a:t>x</a:t>
            </a:r>
            <a:r>
              <a:rPr lang="en-US" sz="1800">
                <a:solidFill>
                  <a:schemeClr val="dk1"/>
                </a:solidFill>
                <a:latin typeface="Trebuchet MS"/>
                <a:ea typeface="Trebuchet MS"/>
                <a:cs typeface="Trebuchet MS"/>
                <a:sym typeface="Trebuchet MS"/>
              </a:rPr>
              <a:t> </a:t>
            </a:r>
            <a:r>
              <a:rPr lang="en-US" sz="1800">
                <a:solidFill>
                  <a:srgbClr val="E76518"/>
                </a:solidFill>
                <a:latin typeface="Trebuchet MS"/>
                <a:ea typeface="Trebuchet MS"/>
                <a:cs typeface="Trebuchet MS"/>
                <a:sym typeface="Trebuchet MS"/>
              </a:rPr>
              <a:t>dfs(R)</a:t>
            </a:r>
            <a:endParaRPr sz="1800">
              <a:solidFill>
                <a:srgbClr val="E76518"/>
              </a:solidFill>
              <a:latin typeface="Trebuchet MS"/>
              <a:ea typeface="Trebuchet MS"/>
              <a:cs typeface="Trebuchet MS"/>
              <a:sym typeface="Trebuchet MS"/>
            </a:endParaRPr>
          </a:p>
        </p:txBody>
      </p:sp>
      <p:pic>
        <p:nvPicPr>
          <p:cNvPr id="193" name="Google Shape;193;p6"/>
          <p:cNvPicPr preferRelativeResize="0"/>
          <p:nvPr>
            <p:ph idx="1" type="body"/>
          </p:nvPr>
        </p:nvPicPr>
        <p:blipFill rotWithShape="1">
          <a:blip r:embed="rId3">
            <a:alphaModFix/>
          </a:blip>
          <a:srcRect b="0" l="0" r="0" t="0"/>
          <a:stretch/>
        </p:blipFill>
        <p:spPr>
          <a:xfrm>
            <a:off x="3750659" y="2177240"/>
            <a:ext cx="5673419" cy="321948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7"/>
          <p:cNvSpPr txBox="1"/>
          <p:nvPr>
            <p:ph type="title"/>
          </p:nvPr>
        </p:nvSpPr>
        <p:spPr>
          <a:xfrm>
            <a:off x="677334" y="609600"/>
            <a:ext cx="8596668" cy="96202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Tree Implementation - Postorder</a:t>
            </a:r>
            <a:endParaRPr/>
          </a:p>
        </p:txBody>
      </p:sp>
      <p:sp>
        <p:nvSpPr>
          <p:cNvPr id="199" name="Google Shape;199;p7"/>
          <p:cNvSpPr/>
          <p:nvPr/>
        </p:nvSpPr>
        <p:spPr>
          <a:xfrm>
            <a:off x="985838" y="4114800"/>
            <a:ext cx="700087" cy="2185988"/>
          </a:xfrm>
          <a:prstGeom prst="triangle">
            <a:avLst>
              <a:gd fmla="val 50000" name="adj"/>
            </a:avLst>
          </a:prstGeom>
          <a:solidFill>
            <a:schemeClr val="accent3"/>
          </a:solidFill>
          <a:ln cap="rnd" cmpd="sng" w="19050">
            <a:solidFill>
              <a:srgbClr val="A787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rebuchet MS"/>
                <a:ea typeface="Trebuchet MS"/>
                <a:cs typeface="Trebuchet MS"/>
                <a:sym typeface="Trebuchet MS"/>
              </a:rPr>
              <a:t>L</a:t>
            </a:r>
            <a:endParaRPr sz="1800">
              <a:solidFill>
                <a:schemeClr val="lt1"/>
              </a:solidFill>
              <a:latin typeface="Trebuchet MS"/>
              <a:ea typeface="Trebuchet MS"/>
              <a:cs typeface="Trebuchet MS"/>
              <a:sym typeface="Trebuchet MS"/>
            </a:endParaRPr>
          </a:p>
        </p:txBody>
      </p:sp>
      <p:sp>
        <p:nvSpPr>
          <p:cNvPr id="200" name="Google Shape;200;p7"/>
          <p:cNvSpPr/>
          <p:nvPr/>
        </p:nvSpPr>
        <p:spPr>
          <a:xfrm>
            <a:off x="2228850" y="4114800"/>
            <a:ext cx="700087" cy="2185988"/>
          </a:xfrm>
          <a:prstGeom prst="triangle">
            <a:avLst>
              <a:gd fmla="val 50000" name="adj"/>
            </a:avLst>
          </a:prstGeom>
          <a:solidFill>
            <a:schemeClr val="accent4"/>
          </a:solidFill>
          <a:ln cap="rnd" cmpd="sng" w="19050">
            <a:solidFill>
              <a:srgbClr val="A84A1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rebuchet MS"/>
                <a:ea typeface="Trebuchet MS"/>
                <a:cs typeface="Trebuchet MS"/>
                <a:sym typeface="Trebuchet MS"/>
              </a:rPr>
              <a:t>R</a:t>
            </a:r>
            <a:endParaRPr sz="1800">
              <a:solidFill>
                <a:schemeClr val="lt1"/>
              </a:solidFill>
              <a:latin typeface="Trebuchet MS"/>
              <a:ea typeface="Trebuchet MS"/>
              <a:cs typeface="Trebuchet MS"/>
              <a:sym typeface="Trebuchet MS"/>
            </a:endParaRPr>
          </a:p>
        </p:txBody>
      </p:sp>
      <p:cxnSp>
        <p:nvCxnSpPr>
          <p:cNvPr id="201" name="Google Shape;201;p7"/>
          <p:cNvCxnSpPr>
            <a:stCxn id="202" idx="4"/>
            <a:endCxn id="199" idx="0"/>
          </p:cNvCxnSpPr>
          <p:nvPr/>
        </p:nvCxnSpPr>
        <p:spPr>
          <a:xfrm flipH="1">
            <a:off x="1335881" y="3459163"/>
            <a:ext cx="571500" cy="655500"/>
          </a:xfrm>
          <a:prstGeom prst="straightConnector1">
            <a:avLst/>
          </a:prstGeom>
          <a:noFill/>
          <a:ln cap="rnd" cmpd="sng" w="25400">
            <a:solidFill>
              <a:schemeClr val="accent1"/>
            </a:solidFill>
            <a:prstDash val="solid"/>
            <a:round/>
            <a:headEnd len="sm" w="sm" type="none"/>
            <a:tailEnd len="sm" w="sm" type="none"/>
          </a:ln>
          <a:effectLst>
            <a:outerShdw blurRad="38100" rotWithShape="0" dir="5400000" dist="25400">
              <a:srgbClr val="000000">
                <a:alpha val="34901"/>
              </a:srgbClr>
            </a:outerShdw>
          </a:effectLst>
        </p:spPr>
      </p:cxnSp>
      <p:cxnSp>
        <p:nvCxnSpPr>
          <p:cNvPr id="203" name="Google Shape;203;p7"/>
          <p:cNvCxnSpPr/>
          <p:nvPr/>
        </p:nvCxnSpPr>
        <p:spPr>
          <a:xfrm>
            <a:off x="1907381" y="3459163"/>
            <a:ext cx="671512" cy="655637"/>
          </a:xfrm>
          <a:prstGeom prst="straightConnector1">
            <a:avLst/>
          </a:prstGeom>
          <a:noFill/>
          <a:ln cap="rnd" cmpd="sng" w="25400">
            <a:solidFill>
              <a:schemeClr val="accent1"/>
            </a:solidFill>
            <a:prstDash val="solid"/>
            <a:round/>
            <a:headEnd len="sm" w="sm" type="none"/>
            <a:tailEnd len="sm" w="sm" type="none"/>
          </a:ln>
          <a:effectLst>
            <a:outerShdw blurRad="38100" rotWithShape="0" dir="5400000" dist="25400">
              <a:srgbClr val="000000">
                <a:alpha val="34901"/>
              </a:srgbClr>
            </a:outerShdw>
          </a:effectLst>
        </p:spPr>
      </p:cxnSp>
      <p:cxnSp>
        <p:nvCxnSpPr>
          <p:cNvPr id="204" name="Google Shape;204;p7"/>
          <p:cNvCxnSpPr/>
          <p:nvPr/>
        </p:nvCxnSpPr>
        <p:spPr>
          <a:xfrm rot="10800000">
            <a:off x="1907381" y="1985963"/>
            <a:ext cx="0" cy="830263"/>
          </a:xfrm>
          <a:prstGeom prst="straightConnector1">
            <a:avLst/>
          </a:prstGeom>
          <a:noFill/>
          <a:ln cap="rnd" cmpd="sng" w="25400">
            <a:solidFill>
              <a:schemeClr val="accent1"/>
            </a:solidFill>
            <a:prstDash val="solid"/>
            <a:round/>
            <a:headEnd len="sm" w="sm" type="none"/>
            <a:tailEnd len="sm" w="sm" type="none"/>
          </a:ln>
          <a:effectLst>
            <a:outerShdw blurRad="38100" rotWithShape="0" dir="5400000" dist="25400">
              <a:srgbClr val="000000">
                <a:alpha val="34901"/>
              </a:srgbClr>
            </a:outerShdw>
          </a:effectLst>
        </p:spPr>
      </p:cxnSp>
      <p:sp>
        <p:nvSpPr>
          <p:cNvPr id="202" name="Google Shape;202;p7"/>
          <p:cNvSpPr/>
          <p:nvPr/>
        </p:nvSpPr>
        <p:spPr>
          <a:xfrm>
            <a:off x="1585913" y="2816226"/>
            <a:ext cx="642937" cy="642937"/>
          </a:xfrm>
          <a:prstGeom prst="ellipse">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rebuchet MS"/>
                <a:ea typeface="Trebuchet MS"/>
                <a:cs typeface="Trebuchet MS"/>
                <a:sym typeface="Trebuchet MS"/>
              </a:rPr>
              <a:t>x</a:t>
            </a:r>
            <a:endParaRPr sz="1800">
              <a:solidFill>
                <a:schemeClr val="lt1"/>
              </a:solidFill>
              <a:latin typeface="Trebuchet MS"/>
              <a:ea typeface="Trebuchet MS"/>
              <a:cs typeface="Trebuchet MS"/>
              <a:sym typeface="Trebuchet MS"/>
            </a:endParaRPr>
          </a:p>
        </p:txBody>
      </p:sp>
      <p:sp>
        <p:nvSpPr>
          <p:cNvPr id="205" name="Google Shape;205;p7"/>
          <p:cNvSpPr txBox="1"/>
          <p:nvPr/>
        </p:nvSpPr>
        <p:spPr>
          <a:xfrm>
            <a:off x="4471988" y="5586413"/>
            <a:ext cx="25154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Output: </a:t>
            </a:r>
            <a:r>
              <a:rPr lang="en-US" sz="1800">
                <a:solidFill>
                  <a:srgbClr val="E6B91E"/>
                </a:solidFill>
                <a:latin typeface="Trebuchet MS"/>
                <a:ea typeface="Trebuchet MS"/>
                <a:cs typeface="Trebuchet MS"/>
                <a:sym typeface="Trebuchet MS"/>
              </a:rPr>
              <a:t>dfs(L)</a:t>
            </a:r>
            <a:r>
              <a:rPr lang="en-US" sz="1800">
                <a:solidFill>
                  <a:schemeClr val="dk1"/>
                </a:solidFill>
                <a:latin typeface="Trebuchet MS"/>
                <a:ea typeface="Trebuchet MS"/>
                <a:cs typeface="Trebuchet MS"/>
                <a:sym typeface="Trebuchet MS"/>
              </a:rPr>
              <a:t> </a:t>
            </a:r>
            <a:r>
              <a:rPr lang="en-US" sz="1800">
                <a:solidFill>
                  <a:srgbClr val="E76518"/>
                </a:solidFill>
                <a:latin typeface="Trebuchet MS"/>
                <a:ea typeface="Trebuchet MS"/>
                <a:cs typeface="Trebuchet MS"/>
                <a:sym typeface="Trebuchet MS"/>
              </a:rPr>
              <a:t>dfs(R)</a:t>
            </a:r>
            <a:r>
              <a:rPr lang="en-US" sz="1800">
                <a:solidFill>
                  <a:schemeClr val="dk1"/>
                </a:solidFill>
                <a:latin typeface="Trebuchet MS"/>
                <a:ea typeface="Trebuchet MS"/>
                <a:cs typeface="Trebuchet MS"/>
                <a:sym typeface="Trebuchet MS"/>
              </a:rPr>
              <a:t> </a:t>
            </a:r>
            <a:r>
              <a:rPr lang="en-US" sz="1800">
                <a:solidFill>
                  <a:schemeClr val="accent1"/>
                </a:solidFill>
                <a:latin typeface="Trebuchet MS"/>
                <a:ea typeface="Trebuchet MS"/>
                <a:cs typeface="Trebuchet MS"/>
                <a:sym typeface="Trebuchet MS"/>
              </a:rPr>
              <a:t>x</a:t>
            </a:r>
            <a:endParaRPr sz="1800">
              <a:solidFill>
                <a:srgbClr val="E76518"/>
              </a:solidFill>
              <a:latin typeface="Trebuchet MS"/>
              <a:ea typeface="Trebuchet MS"/>
              <a:cs typeface="Trebuchet MS"/>
              <a:sym typeface="Trebuchet MS"/>
            </a:endParaRPr>
          </a:p>
        </p:txBody>
      </p:sp>
      <p:pic>
        <p:nvPicPr>
          <p:cNvPr id="206" name="Google Shape;206;p7"/>
          <p:cNvPicPr preferRelativeResize="0"/>
          <p:nvPr>
            <p:ph idx="1" type="body"/>
          </p:nvPr>
        </p:nvPicPr>
        <p:blipFill rotWithShape="1">
          <a:blip r:embed="rId3">
            <a:alphaModFix/>
          </a:blip>
          <a:srcRect b="0" l="0" r="0" t="0"/>
          <a:stretch/>
        </p:blipFill>
        <p:spPr>
          <a:xfrm>
            <a:off x="3721894" y="2185448"/>
            <a:ext cx="5750719" cy="32030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Lab practice 1</a:t>
            </a:r>
            <a:endParaRPr/>
          </a:p>
        </p:txBody>
      </p:sp>
      <p:sp>
        <p:nvSpPr>
          <p:cNvPr id="212" name="Google Shape;212;p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a:p>
            <a:pPr indent="-342900" lvl="0" marL="342900" rtl="0" algn="l">
              <a:spcBef>
                <a:spcPts val="1000"/>
              </a:spcBef>
              <a:spcAft>
                <a:spcPts val="0"/>
              </a:spcAft>
              <a:buSzPts val="1440"/>
              <a:buChar char="►"/>
            </a:pPr>
            <a:r>
              <a:rPr lang="en-US"/>
              <a:t>Sample code: </a:t>
            </a:r>
            <a:r>
              <a:rPr lang="en-US" u="sng">
                <a:solidFill>
                  <a:schemeClr val="hlink"/>
                </a:solidFill>
                <a:hlinkClick r:id="rId3"/>
              </a:rPr>
              <a:t>https://paste.ofcode.org/UYmRVYPLwP9n4uwewbQr5z</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Determining a unique tree with preorder</a:t>
            </a:r>
            <a:endParaRPr/>
          </a:p>
        </p:txBody>
      </p:sp>
      <p:sp>
        <p:nvSpPr>
          <p:cNvPr id="218" name="Google Shape;218;p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lang="en-US" sz="2400"/>
              <a:t>Is it possible for us to obtain a unique tree by a preorder traversal?</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多面向">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2023-04-29T05:55:40Z</dcterms:created>
  <dc:creator>則翰 陳</dc:creator>
</cp:coreProperties>
</file>