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Public Sans Heavy" charset="1" panose="00000000000000000000"/>
      <p:regular r:id="rId27"/>
    </p:embeddedFont>
    <p:embeddedFont>
      <p:font typeface="Public Sans Bold" charset="1" panose="00000000000000000000"/>
      <p:regular r:id="rId28"/>
    </p:embeddedFont>
    <p:embeddedFont>
      <p:font typeface="Source Sans Pro" charset="1" panose="020B0503030403020204"/>
      <p:regular r:id="rId29"/>
    </p:embeddedFont>
    <p:embeddedFont>
      <p:font typeface="Public Sans" charset="1" panose="00000000000000000000"/>
      <p:regular r:id="rId30"/>
    </p:embeddedFont>
    <p:embeddedFont>
      <p:font typeface="Public Sans Medium" charset="1" panose="000000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kaggle.com/datasets/chopper53/machine-learning-engineer-salary-in-2024" TargetMode="External" Type="http://schemas.openxmlformats.org/officeDocument/2006/relationships/hyperlink"/><Relationship Id="rId3" Target="https://medium.com/@nikhilpurao1998/data-scientist-job-salaries-analysis-f153717e2dbf" TargetMode="External" Type="http://schemas.openxmlformats.org/officeDocument/2006/relationships/hyperlink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35248"/>
            <a:ext cx="18288000" cy="10322248"/>
            <a:chOff x="0" y="0"/>
            <a:chExt cx="3475695" cy="19617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75695" cy="1961778"/>
            </a:xfrm>
            <a:custGeom>
              <a:avLst/>
              <a:gdLst/>
              <a:ahLst/>
              <a:cxnLst/>
              <a:rect r="r" b="b" t="t" l="l"/>
              <a:pathLst>
                <a:path h="1961778" w="3475695">
                  <a:moveTo>
                    <a:pt x="0" y="0"/>
                  </a:moveTo>
                  <a:lnTo>
                    <a:pt x="3475695" y="0"/>
                  </a:lnTo>
                  <a:lnTo>
                    <a:pt x="3475695" y="1961778"/>
                  </a:lnTo>
                  <a:lnTo>
                    <a:pt x="0" y="1961778"/>
                  </a:lnTo>
                  <a:close/>
                </a:path>
              </a:pathLst>
            </a:custGeom>
            <a:solidFill>
              <a:srgbClr val="1A6FB0">
                <a:alpha val="84706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080711" y="3175839"/>
            <a:ext cx="2126578" cy="2126578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8B9EB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498948" y="3718999"/>
            <a:ext cx="1290104" cy="1161093"/>
          </a:xfrm>
          <a:custGeom>
            <a:avLst/>
            <a:gdLst/>
            <a:ahLst/>
            <a:cxnLst/>
            <a:rect r="r" b="b" t="t" l="l"/>
            <a:pathLst>
              <a:path h="1161093" w="1290104">
                <a:moveTo>
                  <a:pt x="0" y="0"/>
                </a:moveTo>
                <a:lnTo>
                  <a:pt x="1290104" y="0"/>
                </a:lnTo>
                <a:lnTo>
                  <a:pt x="1290104" y="1161094"/>
                </a:lnTo>
                <a:lnTo>
                  <a:pt x="0" y="11610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028700"/>
            <a:ext cx="495587" cy="495587"/>
          </a:xfrm>
          <a:custGeom>
            <a:avLst/>
            <a:gdLst/>
            <a:ahLst/>
            <a:cxnLst/>
            <a:rect r="r" b="b" t="t" l="l"/>
            <a:pathLst>
              <a:path h="495587" w="495587">
                <a:moveTo>
                  <a:pt x="0" y="0"/>
                </a:moveTo>
                <a:lnTo>
                  <a:pt x="495587" y="0"/>
                </a:lnTo>
                <a:lnTo>
                  <a:pt x="495587" y="495587"/>
                </a:lnTo>
                <a:lnTo>
                  <a:pt x="0" y="4955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67977" y="5501661"/>
            <a:ext cx="13752046" cy="1236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49"/>
              </a:lnSpc>
            </a:pPr>
            <a:r>
              <a:rPr lang="en-US" sz="7178">
                <a:solidFill>
                  <a:srgbClr val="FFFFFF"/>
                </a:solidFill>
                <a:latin typeface="Public Sans Heavy"/>
              </a:rPr>
              <a:t>ANOVA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48872" y="1059006"/>
            <a:ext cx="2605807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ublic Sans Bold"/>
              </a:rPr>
              <a:t>Group 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75317" y="6785300"/>
            <a:ext cx="853736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Source Sans Pro"/>
              </a:rPr>
              <a:t>Analysis of Data Science Engineer’s Salary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60437" y="1059006"/>
            <a:ext cx="209886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ublic Sans Bold"/>
              </a:rPr>
              <a:t>May 16th 2024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960087" y="7777495"/>
            <a:ext cx="6367827" cy="2509505"/>
            <a:chOff x="0" y="0"/>
            <a:chExt cx="8490436" cy="3346007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47625"/>
              <a:ext cx="7866582" cy="33936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44"/>
                </a:lnSpc>
              </a:pPr>
              <a:r>
                <a:rPr lang="en-US" sz="2960">
                  <a:solidFill>
                    <a:srgbClr val="FFFFFF"/>
                  </a:solidFill>
                  <a:latin typeface="Source Sans Pro"/>
                </a:rPr>
                <a:t>Team Leader:       </a:t>
              </a:r>
            </a:p>
            <a:p>
              <a:pPr algn="l">
                <a:lnSpc>
                  <a:spcPts val="4144"/>
                </a:lnSpc>
              </a:pPr>
              <a:r>
                <a:rPr lang="en-US" sz="2960">
                  <a:solidFill>
                    <a:srgbClr val="FFFFFF"/>
                  </a:solidFill>
                  <a:latin typeface="Source Sans Pro"/>
                </a:rPr>
                <a:t>Team Members:  </a:t>
              </a:r>
            </a:p>
            <a:p>
              <a:pPr algn="l">
                <a:lnSpc>
                  <a:spcPts val="4144"/>
                </a:lnSpc>
              </a:pPr>
              <a:r>
                <a:rPr lang="en-US" sz="2960">
                  <a:solidFill>
                    <a:srgbClr val="FFFFFF"/>
                  </a:solidFill>
                  <a:latin typeface="Source Sans Pro"/>
                </a:rPr>
                <a:t>                                   </a:t>
              </a:r>
            </a:p>
            <a:p>
              <a:pPr algn="l">
                <a:lnSpc>
                  <a:spcPts val="4144"/>
                </a:lnSpc>
              </a:pPr>
              <a:r>
                <a:rPr lang="en-US" sz="2960">
                  <a:solidFill>
                    <a:srgbClr val="FFFFFF"/>
                  </a:solidFill>
                  <a:latin typeface="Source Sans Pro"/>
                </a:rPr>
                <a:t>                                    </a:t>
              </a:r>
            </a:p>
            <a:p>
              <a:pPr algn="l">
                <a:lnSpc>
                  <a:spcPts val="4144"/>
                </a:lnSpc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3620434" y="-76200"/>
              <a:ext cx="3095763" cy="2856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72"/>
                </a:lnSpc>
                <a:spcBef>
                  <a:spcPct val="0"/>
                </a:spcBef>
              </a:pPr>
              <a:r>
                <a:rPr lang="en-US" sz="3051">
                  <a:solidFill>
                    <a:srgbClr val="FFFFFF"/>
                  </a:solidFill>
                  <a:latin typeface="Public Sans Heavy"/>
                </a:rPr>
                <a:t>110060012   </a:t>
              </a:r>
            </a:p>
            <a:p>
              <a:pPr algn="just">
                <a:lnSpc>
                  <a:spcPts val="4272"/>
                </a:lnSpc>
                <a:spcBef>
                  <a:spcPct val="0"/>
                </a:spcBef>
              </a:pPr>
              <a:r>
                <a:rPr lang="en-US" sz="3051">
                  <a:solidFill>
                    <a:srgbClr val="FFFFFF"/>
                  </a:solidFill>
                  <a:latin typeface="Public Sans Heavy"/>
                </a:rPr>
                <a:t>109021226 </a:t>
              </a:r>
            </a:p>
            <a:p>
              <a:pPr algn="just">
                <a:lnSpc>
                  <a:spcPts val="4272"/>
                </a:lnSpc>
                <a:spcBef>
                  <a:spcPct val="0"/>
                </a:spcBef>
              </a:pPr>
              <a:r>
                <a:rPr lang="en-US" sz="3051">
                  <a:solidFill>
                    <a:srgbClr val="FFFFFF"/>
                  </a:solidFill>
                  <a:latin typeface="Public Sans Heavy"/>
                </a:rPr>
                <a:t>109011214   </a:t>
              </a:r>
            </a:p>
            <a:p>
              <a:pPr algn="just">
                <a:lnSpc>
                  <a:spcPts val="4272"/>
                </a:lnSpc>
                <a:spcBef>
                  <a:spcPct val="0"/>
                </a:spcBef>
              </a:pPr>
              <a:r>
                <a:rPr lang="en-US" sz="3051">
                  <a:solidFill>
                    <a:srgbClr val="FFFFFF"/>
                  </a:solidFill>
                  <a:latin typeface="Public Sans Heavy"/>
                </a:rPr>
                <a:t>110071014  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6940435" y="-76200"/>
              <a:ext cx="1550001" cy="2856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72"/>
                </a:lnSpc>
                <a:spcBef>
                  <a:spcPct val="0"/>
                </a:spcBef>
              </a:pPr>
              <a:r>
                <a:rPr lang="en-US" sz="3051">
                  <a:solidFill>
                    <a:srgbClr val="FFFFFF"/>
                  </a:solidFill>
                  <a:ea typeface="Public Sans Heavy"/>
                </a:rPr>
                <a:t>徐竣霆</a:t>
              </a:r>
            </a:p>
            <a:p>
              <a:pPr algn="ctr">
                <a:lnSpc>
                  <a:spcPts val="4272"/>
                </a:lnSpc>
                <a:spcBef>
                  <a:spcPct val="0"/>
                </a:spcBef>
              </a:pPr>
              <a:r>
                <a:rPr lang="en-US" sz="3051">
                  <a:solidFill>
                    <a:srgbClr val="FFFFFF"/>
                  </a:solidFill>
                  <a:ea typeface="Public Sans Heavy"/>
                </a:rPr>
                <a:t>呂柏緯</a:t>
              </a:r>
            </a:p>
            <a:p>
              <a:pPr algn="ctr">
                <a:lnSpc>
                  <a:spcPts val="4272"/>
                </a:lnSpc>
                <a:spcBef>
                  <a:spcPct val="0"/>
                </a:spcBef>
              </a:pPr>
              <a:r>
                <a:rPr lang="en-US" sz="3051">
                  <a:solidFill>
                    <a:srgbClr val="FFFFFF"/>
                  </a:solidFill>
                  <a:ea typeface="Public Sans Heavy"/>
                </a:rPr>
                <a:t>陳姿穎</a:t>
              </a:r>
            </a:p>
            <a:p>
              <a:pPr algn="ctr">
                <a:lnSpc>
                  <a:spcPts val="4272"/>
                </a:lnSpc>
                <a:spcBef>
                  <a:spcPct val="0"/>
                </a:spcBef>
              </a:pPr>
              <a:r>
                <a:rPr lang="en-US" sz="3051">
                  <a:solidFill>
                    <a:srgbClr val="FFFFFF"/>
                  </a:solidFill>
                  <a:ea typeface="Public Sans Heavy"/>
                </a:rPr>
                <a:t>蘇哲正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A6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3393" y="1783685"/>
            <a:ext cx="18275917" cy="6525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750" indent="-483875" lvl="1">
              <a:lnSpc>
                <a:spcPts val="6275"/>
              </a:lnSpc>
              <a:buFont typeface="Arial"/>
              <a:buChar char="•"/>
            </a:pPr>
            <a:r>
              <a:rPr lang="en-US" sz="4482">
                <a:solidFill>
                  <a:srgbClr val="FFFFFF"/>
                </a:solidFill>
                <a:latin typeface="Public Sans"/>
              </a:rPr>
              <a:t>Want to know that if there is an impact on salary by</a:t>
            </a:r>
          </a:p>
          <a:p>
            <a:pPr algn="l" marL="1590068" indent="-530023" lvl="2">
              <a:lnSpc>
                <a:spcPts val="5155"/>
              </a:lnSpc>
              <a:buFont typeface="Arial"/>
              <a:buChar char="⚬"/>
            </a:pPr>
            <a:r>
              <a:rPr lang="en-US" sz="3682">
                <a:solidFill>
                  <a:srgbClr val="FFFFFF"/>
                </a:solidFill>
                <a:latin typeface="Public Sans"/>
              </a:rPr>
              <a:t>company size</a:t>
            </a:r>
          </a:p>
          <a:p>
            <a:pPr algn="l" marL="1590068" indent="-530023" lvl="2">
              <a:lnSpc>
                <a:spcPts val="5155"/>
              </a:lnSpc>
              <a:buFont typeface="Arial"/>
              <a:buChar char="⚬"/>
            </a:pPr>
            <a:r>
              <a:rPr lang="en-US" sz="3682">
                <a:solidFill>
                  <a:srgbClr val="FFFFFF"/>
                </a:solidFill>
                <a:latin typeface="Public Sans"/>
              </a:rPr>
              <a:t>experience level</a:t>
            </a:r>
          </a:p>
          <a:p>
            <a:pPr algn="l">
              <a:lnSpc>
                <a:spcPts val="6275"/>
              </a:lnSpc>
            </a:pPr>
          </a:p>
          <a:p>
            <a:pPr algn="l" marL="967750" indent="-483875" lvl="1">
              <a:lnSpc>
                <a:spcPts val="6275"/>
              </a:lnSpc>
              <a:buFont typeface="Arial"/>
              <a:buChar char="•"/>
            </a:pPr>
            <a:r>
              <a:rPr lang="en-US" sz="4482">
                <a:solidFill>
                  <a:srgbClr val="FFFFFF"/>
                </a:solidFill>
                <a:latin typeface="Public Sans"/>
              </a:rPr>
              <a:t>Company size</a:t>
            </a:r>
          </a:p>
          <a:p>
            <a:pPr algn="l" marL="1590068" indent="-530023" lvl="2">
              <a:lnSpc>
                <a:spcPts val="5155"/>
              </a:lnSpc>
              <a:buFont typeface="Arial"/>
              <a:buChar char="⚬"/>
            </a:pPr>
            <a:r>
              <a:rPr lang="en-US" sz="3682">
                <a:solidFill>
                  <a:srgbClr val="FFFFFF"/>
                </a:solidFill>
                <a:latin typeface="Public Sans"/>
              </a:rPr>
              <a:t>Set H₀ : </a:t>
            </a:r>
            <a:r>
              <a:rPr lang="en-US" sz="3682">
                <a:solidFill>
                  <a:srgbClr val="FFFFFF"/>
                </a:solidFill>
                <a:latin typeface="Public Sans Medium"/>
              </a:rPr>
              <a:t>µ₁ = µ₂ = µ₃   against   H₁ : H₀ is NOT true</a:t>
            </a:r>
          </a:p>
          <a:p>
            <a:pPr algn="l">
              <a:lnSpc>
                <a:spcPts val="6275"/>
              </a:lnSpc>
            </a:pPr>
          </a:p>
          <a:p>
            <a:pPr algn="l" marL="967750" indent="-483875" lvl="1">
              <a:lnSpc>
                <a:spcPts val="6275"/>
              </a:lnSpc>
              <a:buFont typeface="Arial"/>
              <a:buChar char="•"/>
            </a:pPr>
            <a:r>
              <a:rPr lang="en-US" sz="4482">
                <a:solidFill>
                  <a:srgbClr val="FFFFFF"/>
                </a:solidFill>
                <a:latin typeface="Public Sans"/>
              </a:rPr>
              <a:t>Experience level</a:t>
            </a:r>
          </a:p>
          <a:p>
            <a:pPr algn="l" marL="1590068" indent="-530023" lvl="2">
              <a:lnSpc>
                <a:spcPts val="5155"/>
              </a:lnSpc>
              <a:buFont typeface="Arial"/>
              <a:buChar char="⚬"/>
            </a:pPr>
            <a:r>
              <a:rPr lang="en-US" sz="3682">
                <a:solidFill>
                  <a:srgbClr val="FFFFFF"/>
                </a:solidFill>
                <a:latin typeface="Public Sans"/>
              </a:rPr>
              <a:t>Set H₀ : </a:t>
            </a:r>
            <a:r>
              <a:rPr lang="en-US" sz="3682">
                <a:solidFill>
                  <a:srgbClr val="FFFFFF"/>
                </a:solidFill>
                <a:latin typeface="Public Sans Medium"/>
              </a:rPr>
              <a:t>µ₁ = µ₂ = µ₃ = µ₄   against   H₁ : H₀ is NOT true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537588"/>
            <a:chOff x="0" y="0"/>
            <a:chExt cx="4816593" cy="4049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404961"/>
            </a:xfrm>
            <a:custGeom>
              <a:avLst/>
              <a:gdLst/>
              <a:ahLst/>
              <a:cxnLst/>
              <a:rect r="r" b="b" t="t" l="l"/>
              <a:pathLst>
                <a:path h="4049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4961"/>
                  </a:lnTo>
                  <a:lnTo>
                    <a:pt x="0" y="404961"/>
                  </a:lnTo>
                  <a:close/>
                </a:path>
              </a:pathLst>
            </a:custGeom>
            <a:solidFill>
              <a:srgbClr val="4AB3E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16593" cy="462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33393" y="311130"/>
            <a:ext cx="10786686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Hypothesis Setting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6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3393" y="3512814"/>
            <a:ext cx="11473137" cy="1690452"/>
          </a:xfrm>
          <a:custGeom>
            <a:avLst/>
            <a:gdLst/>
            <a:ahLst/>
            <a:cxnLst/>
            <a:rect r="r" b="b" t="t" l="l"/>
            <a:pathLst>
              <a:path h="1690452" w="11473137">
                <a:moveTo>
                  <a:pt x="0" y="0"/>
                </a:moveTo>
                <a:lnTo>
                  <a:pt x="11473137" y="0"/>
                </a:lnTo>
                <a:lnTo>
                  <a:pt x="11473137" y="1690453"/>
                </a:lnTo>
                <a:lnTo>
                  <a:pt x="0" y="16904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89" r="0" b="-198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393" y="8568721"/>
            <a:ext cx="11473137" cy="1449952"/>
          </a:xfrm>
          <a:custGeom>
            <a:avLst/>
            <a:gdLst/>
            <a:ahLst/>
            <a:cxnLst/>
            <a:rect r="r" b="b" t="t" l="l"/>
            <a:pathLst>
              <a:path h="1449952" w="11473137">
                <a:moveTo>
                  <a:pt x="0" y="0"/>
                </a:moveTo>
                <a:lnTo>
                  <a:pt x="11473137" y="0"/>
                </a:lnTo>
                <a:lnTo>
                  <a:pt x="11473137" y="1449952"/>
                </a:lnTo>
                <a:lnTo>
                  <a:pt x="0" y="1449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57" r="0" b="-15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3393" y="1733498"/>
            <a:ext cx="11473137" cy="1588816"/>
          </a:xfrm>
          <a:custGeom>
            <a:avLst/>
            <a:gdLst/>
            <a:ahLst/>
            <a:cxnLst/>
            <a:rect r="r" b="b" t="t" l="l"/>
            <a:pathLst>
              <a:path h="1588816" w="11473137">
                <a:moveTo>
                  <a:pt x="0" y="0"/>
                </a:moveTo>
                <a:lnTo>
                  <a:pt x="11473137" y="0"/>
                </a:lnTo>
                <a:lnTo>
                  <a:pt x="11473137" y="1588816"/>
                </a:lnTo>
                <a:lnTo>
                  <a:pt x="0" y="1588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77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33393" y="6745463"/>
            <a:ext cx="11473137" cy="1633241"/>
          </a:xfrm>
          <a:custGeom>
            <a:avLst/>
            <a:gdLst/>
            <a:ahLst/>
            <a:cxnLst/>
            <a:rect r="r" b="b" t="t" l="l"/>
            <a:pathLst>
              <a:path h="1633241" w="11473137">
                <a:moveTo>
                  <a:pt x="0" y="0"/>
                </a:moveTo>
                <a:lnTo>
                  <a:pt x="11473137" y="0"/>
                </a:lnTo>
                <a:lnTo>
                  <a:pt x="11473137" y="1633241"/>
                </a:lnTo>
                <a:lnTo>
                  <a:pt x="0" y="16332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426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0"/>
            <a:ext cx="18288000" cy="1537588"/>
            <a:chOff x="0" y="0"/>
            <a:chExt cx="4816593" cy="4049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404961"/>
            </a:xfrm>
            <a:custGeom>
              <a:avLst/>
              <a:gdLst/>
              <a:ahLst/>
              <a:cxnLst/>
              <a:rect r="r" b="b" t="t" l="l"/>
              <a:pathLst>
                <a:path h="4049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4961"/>
                  </a:lnTo>
                  <a:lnTo>
                    <a:pt x="0" y="404961"/>
                  </a:lnTo>
                  <a:close/>
                </a:path>
              </a:pathLst>
            </a:custGeom>
            <a:solidFill>
              <a:srgbClr val="4AB3E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4816593" cy="462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33393" y="311130"/>
            <a:ext cx="10786686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Introduction - Summarization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71189" y="3427089"/>
            <a:ext cx="6140071" cy="76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60"/>
              </a:lnSpc>
              <a:spcBef>
                <a:spcPct val="0"/>
              </a:spcBef>
            </a:pPr>
            <a:r>
              <a:rPr lang="en-US" sz="4543">
                <a:solidFill>
                  <a:srgbClr val="FFFFFF"/>
                </a:solidFill>
                <a:latin typeface="Public Sans Heavy"/>
              </a:rPr>
              <a:t>&lt;--- Raw data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71189" y="6591083"/>
            <a:ext cx="6140071" cy="1856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60"/>
              </a:lnSpc>
            </a:pPr>
            <a:r>
              <a:rPr lang="en-US" sz="4543">
                <a:solidFill>
                  <a:srgbClr val="FFFFFF"/>
                </a:solidFill>
                <a:latin typeface="Public Sans Heavy"/>
              </a:rPr>
              <a:t>&lt;--- Processed data</a:t>
            </a:r>
          </a:p>
          <a:p>
            <a:pPr algn="just">
              <a:lnSpc>
                <a:spcPts val="4260"/>
              </a:lnSpc>
            </a:pPr>
            <a:r>
              <a:rPr lang="en-US" sz="3043">
                <a:solidFill>
                  <a:srgbClr val="FFFFFF"/>
                </a:solidFill>
                <a:latin typeface="Public Sans Heavy"/>
              </a:rPr>
              <a:t>remove the outlier that outside </a:t>
            </a:r>
          </a:p>
          <a:p>
            <a:pPr algn="just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FFFFFF"/>
                </a:solidFill>
                <a:latin typeface="Public Sans Heavy"/>
              </a:rPr>
              <a:t>[ Q1 - 1.5 IQR , Q3+1.5 IQR ]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06325" y="219945"/>
            <a:ext cx="4752975" cy="95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49"/>
              </a:lnSpc>
              <a:spcBef>
                <a:spcPct val="0"/>
              </a:spcBef>
            </a:pPr>
            <a:r>
              <a:rPr lang="en-US" sz="5535" u="sng">
                <a:solidFill>
                  <a:srgbClr val="D9D9D9"/>
                </a:solidFill>
                <a:latin typeface="Public Sans Bold"/>
              </a:rPr>
              <a:t>Company Size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6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3393" y="1708185"/>
            <a:ext cx="11714536" cy="7962288"/>
          </a:xfrm>
          <a:custGeom>
            <a:avLst/>
            <a:gdLst/>
            <a:ahLst/>
            <a:cxnLst/>
            <a:rect r="r" b="b" t="t" l="l"/>
            <a:pathLst>
              <a:path h="7962288" w="11714536">
                <a:moveTo>
                  <a:pt x="0" y="0"/>
                </a:moveTo>
                <a:lnTo>
                  <a:pt x="11714536" y="0"/>
                </a:lnTo>
                <a:lnTo>
                  <a:pt x="11714536" y="7962287"/>
                </a:lnTo>
                <a:lnTo>
                  <a:pt x="0" y="79622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6" r="0" b="-3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537588"/>
            <a:chOff x="0" y="0"/>
            <a:chExt cx="4816593" cy="4049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404961"/>
            </a:xfrm>
            <a:custGeom>
              <a:avLst/>
              <a:gdLst/>
              <a:ahLst/>
              <a:cxnLst/>
              <a:rect r="r" b="b" t="t" l="l"/>
              <a:pathLst>
                <a:path h="4049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4961"/>
                  </a:lnTo>
                  <a:lnTo>
                    <a:pt x="0" y="404961"/>
                  </a:lnTo>
                  <a:close/>
                </a:path>
              </a:pathLst>
            </a:custGeom>
            <a:solidFill>
              <a:srgbClr val="4AB3E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16593" cy="462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06325" y="219945"/>
            <a:ext cx="4752975" cy="95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49"/>
              </a:lnSpc>
              <a:spcBef>
                <a:spcPct val="0"/>
              </a:spcBef>
            </a:pPr>
            <a:r>
              <a:rPr lang="en-US" sz="5535" u="sng">
                <a:solidFill>
                  <a:srgbClr val="D9D9D9"/>
                </a:solidFill>
                <a:latin typeface="Public Sans Bold"/>
              </a:rPr>
              <a:t>Company Size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3393" y="311130"/>
            <a:ext cx="10786686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Model Diagnostics - Normality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71189" y="3427089"/>
            <a:ext cx="6140071" cy="76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60"/>
              </a:lnSpc>
              <a:spcBef>
                <a:spcPct val="0"/>
              </a:spcBef>
            </a:pPr>
            <a:r>
              <a:rPr lang="en-US" sz="4543">
                <a:solidFill>
                  <a:srgbClr val="FFFFFF"/>
                </a:solidFill>
                <a:latin typeface="Public Sans Heavy"/>
              </a:rPr>
              <a:t>&lt;--- Raw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71189" y="6591083"/>
            <a:ext cx="6140071" cy="1856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60"/>
              </a:lnSpc>
            </a:pPr>
            <a:r>
              <a:rPr lang="en-US" sz="4543">
                <a:solidFill>
                  <a:srgbClr val="FFFFFF"/>
                </a:solidFill>
                <a:latin typeface="Public Sans Heavy"/>
              </a:rPr>
              <a:t>&lt;--- Processed data</a:t>
            </a:r>
          </a:p>
          <a:p>
            <a:pPr algn="just">
              <a:lnSpc>
                <a:spcPts val="4260"/>
              </a:lnSpc>
            </a:pPr>
            <a:r>
              <a:rPr lang="en-US" sz="3043">
                <a:solidFill>
                  <a:srgbClr val="FFFFFF"/>
                </a:solidFill>
                <a:latin typeface="Public Sans Heavy"/>
              </a:rPr>
              <a:t>remove the outlier that outside </a:t>
            </a:r>
          </a:p>
          <a:p>
            <a:pPr algn="just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FFFFFF"/>
                </a:solidFill>
                <a:latin typeface="Public Sans Heavy"/>
              </a:rPr>
              <a:t>[ Q1 - 1.5 IQR , Q3+1.5 IQR ]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6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3393" y="2498875"/>
            <a:ext cx="11351222" cy="2170087"/>
          </a:xfrm>
          <a:custGeom>
            <a:avLst/>
            <a:gdLst/>
            <a:ahLst/>
            <a:cxnLst/>
            <a:rect r="r" b="b" t="t" l="l"/>
            <a:pathLst>
              <a:path h="2170087" w="11351222">
                <a:moveTo>
                  <a:pt x="0" y="0"/>
                </a:moveTo>
                <a:lnTo>
                  <a:pt x="11351222" y="0"/>
                </a:lnTo>
                <a:lnTo>
                  <a:pt x="11351222" y="2170087"/>
                </a:lnTo>
                <a:lnTo>
                  <a:pt x="0" y="2170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393" y="6327599"/>
            <a:ext cx="11382098" cy="2218545"/>
          </a:xfrm>
          <a:custGeom>
            <a:avLst/>
            <a:gdLst/>
            <a:ahLst/>
            <a:cxnLst/>
            <a:rect r="r" b="b" t="t" l="l"/>
            <a:pathLst>
              <a:path h="2218545" w="11382098">
                <a:moveTo>
                  <a:pt x="0" y="0"/>
                </a:moveTo>
                <a:lnTo>
                  <a:pt x="11382098" y="0"/>
                </a:lnTo>
                <a:lnTo>
                  <a:pt x="11382098" y="2218545"/>
                </a:lnTo>
                <a:lnTo>
                  <a:pt x="0" y="22185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537588"/>
            <a:chOff x="0" y="0"/>
            <a:chExt cx="4816593" cy="4049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404961"/>
            </a:xfrm>
            <a:custGeom>
              <a:avLst/>
              <a:gdLst/>
              <a:ahLst/>
              <a:cxnLst/>
              <a:rect r="r" b="b" t="t" l="l"/>
              <a:pathLst>
                <a:path h="4049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4961"/>
                  </a:lnTo>
                  <a:lnTo>
                    <a:pt x="0" y="404961"/>
                  </a:lnTo>
                  <a:close/>
                </a:path>
              </a:pathLst>
            </a:custGeom>
            <a:solidFill>
              <a:srgbClr val="4AB3E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4816593" cy="462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506325" y="219945"/>
            <a:ext cx="4752975" cy="95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49"/>
              </a:lnSpc>
              <a:spcBef>
                <a:spcPct val="0"/>
              </a:spcBef>
            </a:pPr>
            <a:r>
              <a:rPr lang="en-US" sz="5535" u="sng">
                <a:solidFill>
                  <a:srgbClr val="D9D9D9"/>
                </a:solidFill>
                <a:latin typeface="Public Sans Bold"/>
              </a:rPr>
              <a:t>Company Size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3393" y="311130"/>
            <a:ext cx="10786686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Model Diagnostics - Homogeneity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26400" y="2820225"/>
            <a:ext cx="6140071" cy="76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60"/>
              </a:lnSpc>
              <a:spcBef>
                <a:spcPct val="0"/>
              </a:spcBef>
            </a:pPr>
            <a:r>
              <a:rPr lang="en-US" sz="4543">
                <a:solidFill>
                  <a:srgbClr val="FFFFFF"/>
                </a:solidFill>
                <a:latin typeface="Public Sans Heavy"/>
              </a:rPr>
              <a:t>&lt;--- Raw data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26400" y="6305375"/>
            <a:ext cx="6140071" cy="1856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60"/>
              </a:lnSpc>
            </a:pPr>
            <a:r>
              <a:rPr lang="en-US" sz="4543">
                <a:solidFill>
                  <a:srgbClr val="FFFFFF"/>
                </a:solidFill>
                <a:latin typeface="Public Sans Heavy"/>
              </a:rPr>
              <a:t>&lt;--- Processed data</a:t>
            </a:r>
          </a:p>
          <a:p>
            <a:pPr algn="just">
              <a:lnSpc>
                <a:spcPts val="4260"/>
              </a:lnSpc>
            </a:pPr>
            <a:r>
              <a:rPr lang="en-US" sz="3043">
                <a:solidFill>
                  <a:srgbClr val="FFFFFF"/>
                </a:solidFill>
                <a:latin typeface="Public Sans Heavy"/>
              </a:rPr>
              <a:t>remove the outlier that outside </a:t>
            </a:r>
          </a:p>
          <a:p>
            <a:pPr algn="just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FFFFFF"/>
                </a:solidFill>
                <a:latin typeface="Public Sans Heavy"/>
              </a:rPr>
              <a:t>[ Q1 - 1.5 IQR , Q3+1.5 IQR ]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6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3393" y="2471637"/>
            <a:ext cx="11354322" cy="1890071"/>
          </a:xfrm>
          <a:custGeom>
            <a:avLst/>
            <a:gdLst/>
            <a:ahLst/>
            <a:cxnLst/>
            <a:rect r="r" b="b" t="t" l="l"/>
            <a:pathLst>
              <a:path h="1890071" w="11354322">
                <a:moveTo>
                  <a:pt x="0" y="0"/>
                </a:moveTo>
                <a:lnTo>
                  <a:pt x="11354321" y="0"/>
                </a:lnTo>
                <a:lnTo>
                  <a:pt x="11354321" y="1890071"/>
                </a:lnTo>
                <a:lnTo>
                  <a:pt x="0" y="18900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393" y="6327599"/>
            <a:ext cx="11354322" cy="1834052"/>
          </a:xfrm>
          <a:custGeom>
            <a:avLst/>
            <a:gdLst/>
            <a:ahLst/>
            <a:cxnLst/>
            <a:rect r="r" b="b" t="t" l="l"/>
            <a:pathLst>
              <a:path h="1834052" w="11354322">
                <a:moveTo>
                  <a:pt x="0" y="0"/>
                </a:moveTo>
                <a:lnTo>
                  <a:pt x="11354321" y="0"/>
                </a:lnTo>
                <a:lnTo>
                  <a:pt x="11354321" y="1834052"/>
                </a:lnTo>
                <a:lnTo>
                  <a:pt x="0" y="18340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537588"/>
            <a:chOff x="0" y="0"/>
            <a:chExt cx="4816593" cy="4049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404961"/>
            </a:xfrm>
            <a:custGeom>
              <a:avLst/>
              <a:gdLst/>
              <a:ahLst/>
              <a:cxnLst/>
              <a:rect r="r" b="b" t="t" l="l"/>
              <a:pathLst>
                <a:path h="4049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4961"/>
                  </a:lnTo>
                  <a:lnTo>
                    <a:pt x="0" y="404961"/>
                  </a:lnTo>
                  <a:close/>
                </a:path>
              </a:pathLst>
            </a:custGeom>
            <a:solidFill>
              <a:srgbClr val="4AB3E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4816593" cy="462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33393" y="311130"/>
            <a:ext cx="10786686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ANOVA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26400" y="2820225"/>
            <a:ext cx="6140071" cy="76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60"/>
              </a:lnSpc>
              <a:spcBef>
                <a:spcPct val="0"/>
              </a:spcBef>
            </a:pPr>
            <a:r>
              <a:rPr lang="en-US" sz="4543">
                <a:solidFill>
                  <a:srgbClr val="FFFFFF"/>
                </a:solidFill>
                <a:latin typeface="Public Sans Heavy"/>
              </a:rPr>
              <a:t>&lt;--- Raw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26400" y="6305375"/>
            <a:ext cx="6140071" cy="1856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60"/>
              </a:lnSpc>
            </a:pPr>
            <a:r>
              <a:rPr lang="en-US" sz="4543">
                <a:solidFill>
                  <a:srgbClr val="FFFFFF"/>
                </a:solidFill>
                <a:latin typeface="Public Sans Heavy"/>
              </a:rPr>
              <a:t>&lt;--- Processed data</a:t>
            </a:r>
          </a:p>
          <a:p>
            <a:pPr algn="just">
              <a:lnSpc>
                <a:spcPts val="4260"/>
              </a:lnSpc>
            </a:pPr>
            <a:r>
              <a:rPr lang="en-US" sz="3043">
                <a:solidFill>
                  <a:srgbClr val="FFFFFF"/>
                </a:solidFill>
                <a:latin typeface="Public Sans Heavy"/>
              </a:rPr>
              <a:t>remove the outlier that outside </a:t>
            </a:r>
          </a:p>
          <a:p>
            <a:pPr algn="just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FFFFFF"/>
                </a:solidFill>
                <a:latin typeface="Public Sans Heavy"/>
              </a:rPr>
              <a:t>[ Q1 - 1.5 IQR , Q3+1.5 IQR ]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06325" y="219945"/>
            <a:ext cx="4752975" cy="95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49"/>
              </a:lnSpc>
              <a:spcBef>
                <a:spcPct val="0"/>
              </a:spcBef>
            </a:pPr>
            <a:r>
              <a:rPr lang="en-US" sz="5535" u="sng">
                <a:solidFill>
                  <a:srgbClr val="D9D9D9"/>
                </a:solidFill>
                <a:latin typeface="Public Sans Bold"/>
              </a:rPr>
              <a:t>Company Size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6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4759" y="1876883"/>
            <a:ext cx="11662417" cy="2000719"/>
          </a:xfrm>
          <a:custGeom>
            <a:avLst/>
            <a:gdLst/>
            <a:ahLst/>
            <a:cxnLst/>
            <a:rect r="r" b="b" t="t" l="l"/>
            <a:pathLst>
              <a:path h="2000719" w="11662417">
                <a:moveTo>
                  <a:pt x="0" y="0"/>
                </a:moveTo>
                <a:lnTo>
                  <a:pt x="11662417" y="0"/>
                </a:lnTo>
                <a:lnTo>
                  <a:pt x="11662417" y="2000718"/>
                </a:lnTo>
                <a:lnTo>
                  <a:pt x="0" y="2000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393" y="3877601"/>
            <a:ext cx="11662417" cy="1845997"/>
          </a:xfrm>
          <a:custGeom>
            <a:avLst/>
            <a:gdLst/>
            <a:ahLst/>
            <a:cxnLst/>
            <a:rect r="r" b="b" t="t" l="l"/>
            <a:pathLst>
              <a:path h="1845997" w="11662417">
                <a:moveTo>
                  <a:pt x="0" y="0"/>
                </a:moveTo>
                <a:lnTo>
                  <a:pt x="11662417" y="0"/>
                </a:lnTo>
                <a:lnTo>
                  <a:pt x="11662417" y="1845998"/>
                </a:lnTo>
                <a:lnTo>
                  <a:pt x="0" y="1845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903" r="0" b="-190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6125" y="6187177"/>
            <a:ext cx="11619686" cy="2039216"/>
          </a:xfrm>
          <a:custGeom>
            <a:avLst/>
            <a:gdLst/>
            <a:ahLst/>
            <a:cxnLst/>
            <a:rect r="r" b="b" t="t" l="l"/>
            <a:pathLst>
              <a:path h="2039216" w="11619686">
                <a:moveTo>
                  <a:pt x="0" y="0"/>
                </a:moveTo>
                <a:lnTo>
                  <a:pt x="11619685" y="0"/>
                </a:lnTo>
                <a:lnTo>
                  <a:pt x="11619685" y="2039216"/>
                </a:lnTo>
                <a:lnTo>
                  <a:pt x="0" y="20392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33393" y="8226393"/>
            <a:ext cx="11619686" cy="1680109"/>
          </a:xfrm>
          <a:custGeom>
            <a:avLst/>
            <a:gdLst/>
            <a:ahLst/>
            <a:cxnLst/>
            <a:rect r="r" b="b" t="t" l="l"/>
            <a:pathLst>
              <a:path h="1680109" w="11619686">
                <a:moveTo>
                  <a:pt x="0" y="0"/>
                </a:moveTo>
                <a:lnTo>
                  <a:pt x="11619685" y="0"/>
                </a:lnTo>
                <a:lnTo>
                  <a:pt x="11619685" y="1680109"/>
                </a:lnTo>
                <a:lnTo>
                  <a:pt x="0" y="16801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0"/>
            <a:ext cx="18288000" cy="1537588"/>
            <a:chOff x="0" y="0"/>
            <a:chExt cx="24384000" cy="2050118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4384000" cy="2050118"/>
              <a:chOff x="0" y="0"/>
              <a:chExt cx="4816593" cy="40496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816592" cy="404961"/>
              </a:xfrm>
              <a:custGeom>
                <a:avLst/>
                <a:gdLst/>
                <a:ahLst/>
                <a:cxnLst/>
                <a:rect r="r" b="b" t="t" l="l"/>
                <a:pathLst>
                  <a:path h="404961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04961"/>
                    </a:lnTo>
                    <a:lnTo>
                      <a:pt x="0" y="404961"/>
                    </a:lnTo>
                    <a:close/>
                  </a:path>
                </a:pathLst>
              </a:custGeom>
              <a:solidFill>
                <a:srgbClr val="4AB3E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57150"/>
                <a:ext cx="4816593" cy="4621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16070771" y="350436"/>
              <a:ext cx="7611666" cy="1234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49"/>
                </a:lnSpc>
                <a:spcBef>
                  <a:spcPct val="0"/>
                </a:spcBef>
              </a:pPr>
              <a:r>
                <a:rPr lang="en-US" sz="5535" u="sng">
                  <a:solidFill>
                    <a:srgbClr val="D9D9D9"/>
                  </a:solidFill>
                  <a:latin typeface="Public Sans Bold"/>
                </a:rPr>
                <a:t>Experience Level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33393" y="311130"/>
            <a:ext cx="10786686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Introduction - Summarization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71189" y="3427089"/>
            <a:ext cx="6140071" cy="76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60"/>
              </a:lnSpc>
              <a:spcBef>
                <a:spcPct val="0"/>
              </a:spcBef>
            </a:pPr>
            <a:r>
              <a:rPr lang="en-US" sz="4543">
                <a:solidFill>
                  <a:srgbClr val="FFFFFF"/>
                </a:solidFill>
                <a:latin typeface="Public Sans Heavy"/>
              </a:rPr>
              <a:t>&lt;--- Raw data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71189" y="6591083"/>
            <a:ext cx="6140071" cy="1856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60"/>
              </a:lnSpc>
            </a:pPr>
            <a:r>
              <a:rPr lang="en-US" sz="4543">
                <a:solidFill>
                  <a:srgbClr val="FFFFFF"/>
                </a:solidFill>
                <a:latin typeface="Public Sans Heavy"/>
              </a:rPr>
              <a:t>&lt;--- Processed data</a:t>
            </a:r>
          </a:p>
          <a:p>
            <a:pPr algn="just">
              <a:lnSpc>
                <a:spcPts val="4260"/>
              </a:lnSpc>
            </a:pPr>
            <a:r>
              <a:rPr lang="en-US" sz="3043">
                <a:solidFill>
                  <a:srgbClr val="FFFFFF"/>
                </a:solidFill>
                <a:latin typeface="Public Sans Heavy"/>
              </a:rPr>
              <a:t>remove the outlier that outside </a:t>
            </a:r>
          </a:p>
          <a:p>
            <a:pPr algn="just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FFFFFF"/>
                </a:solidFill>
                <a:latin typeface="Public Sans Heavy"/>
              </a:rPr>
              <a:t>[ Q1 - 1.5 IQR , Q3+1.5 IQR ]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6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3393" y="1709616"/>
            <a:ext cx="11682851" cy="7548684"/>
          </a:xfrm>
          <a:custGeom>
            <a:avLst/>
            <a:gdLst/>
            <a:ahLst/>
            <a:cxnLst/>
            <a:rect r="r" b="b" t="t" l="l"/>
            <a:pathLst>
              <a:path h="7548684" w="11682851">
                <a:moveTo>
                  <a:pt x="0" y="0"/>
                </a:moveTo>
                <a:lnTo>
                  <a:pt x="11682851" y="0"/>
                </a:lnTo>
                <a:lnTo>
                  <a:pt x="11682851" y="7548684"/>
                </a:lnTo>
                <a:lnTo>
                  <a:pt x="0" y="7548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537588"/>
            <a:chOff x="0" y="0"/>
            <a:chExt cx="24384000" cy="205011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4384000" cy="2050118"/>
              <a:chOff x="0" y="0"/>
              <a:chExt cx="4816593" cy="404962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816592" cy="404961"/>
              </a:xfrm>
              <a:custGeom>
                <a:avLst/>
                <a:gdLst/>
                <a:ahLst/>
                <a:cxnLst/>
                <a:rect r="r" b="b" t="t" l="l"/>
                <a:pathLst>
                  <a:path h="404961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04961"/>
                    </a:lnTo>
                    <a:lnTo>
                      <a:pt x="0" y="404961"/>
                    </a:lnTo>
                    <a:close/>
                  </a:path>
                </a:pathLst>
              </a:custGeom>
              <a:solidFill>
                <a:srgbClr val="4AB3E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57150"/>
                <a:ext cx="4816593" cy="4621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16070771" y="350436"/>
              <a:ext cx="7611666" cy="1234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49"/>
                </a:lnSpc>
                <a:spcBef>
                  <a:spcPct val="0"/>
                </a:spcBef>
              </a:pPr>
              <a:r>
                <a:rPr lang="en-US" sz="5535" u="sng">
                  <a:solidFill>
                    <a:srgbClr val="D9D9D9"/>
                  </a:solidFill>
                  <a:latin typeface="Public Sans Bold"/>
                </a:rPr>
                <a:t>Experience Level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33393" y="311130"/>
            <a:ext cx="10786686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Model Diagnostics - Normality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71189" y="2860352"/>
            <a:ext cx="6140071" cy="76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60"/>
              </a:lnSpc>
              <a:spcBef>
                <a:spcPct val="0"/>
              </a:spcBef>
            </a:pPr>
            <a:r>
              <a:rPr lang="en-US" sz="4543">
                <a:solidFill>
                  <a:srgbClr val="FFFFFF"/>
                </a:solidFill>
                <a:latin typeface="Public Sans Heavy"/>
              </a:rPr>
              <a:t>&lt;--- Raw data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71189" y="6591083"/>
            <a:ext cx="6140071" cy="1856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60"/>
              </a:lnSpc>
            </a:pPr>
            <a:r>
              <a:rPr lang="en-US" sz="4543">
                <a:solidFill>
                  <a:srgbClr val="FFFFFF"/>
                </a:solidFill>
                <a:latin typeface="Public Sans Heavy"/>
              </a:rPr>
              <a:t>&lt;--- Processed data</a:t>
            </a:r>
          </a:p>
          <a:p>
            <a:pPr algn="just">
              <a:lnSpc>
                <a:spcPts val="4260"/>
              </a:lnSpc>
            </a:pPr>
            <a:r>
              <a:rPr lang="en-US" sz="3043">
                <a:solidFill>
                  <a:srgbClr val="FFFFFF"/>
                </a:solidFill>
                <a:latin typeface="Public Sans Heavy"/>
              </a:rPr>
              <a:t>remove the outlier that outside </a:t>
            </a:r>
          </a:p>
          <a:p>
            <a:pPr algn="just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FFFFFF"/>
                </a:solidFill>
                <a:latin typeface="Public Sans Heavy"/>
              </a:rPr>
              <a:t>[ Q1 - 1.5 IQR , Q3+1.5 IQR ]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6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3393" y="2196908"/>
            <a:ext cx="11341906" cy="2176307"/>
          </a:xfrm>
          <a:custGeom>
            <a:avLst/>
            <a:gdLst/>
            <a:ahLst/>
            <a:cxnLst/>
            <a:rect r="r" b="b" t="t" l="l"/>
            <a:pathLst>
              <a:path h="2176307" w="11341906">
                <a:moveTo>
                  <a:pt x="0" y="0"/>
                </a:moveTo>
                <a:lnTo>
                  <a:pt x="11341906" y="0"/>
                </a:lnTo>
                <a:lnTo>
                  <a:pt x="11341906" y="2176307"/>
                </a:lnTo>
                <a:lnTo>
                  <a:pt x="0" y="21763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393" y="6460368"/>
            <a:ext cx="11363605" cy="2203431"/>
          </a:xfrm>
          <a:custGeom>
            <a:avLst/>
            <a:gdLst/>
            <a:ahLst/>
            <a:cxnLst/>
            <a:rect r="r" b="b" t="t" l="l"/>
            <a:pathLst>
              <a:path h="2203431" w="11363605">
                <a:moveTo>
                  <a:pt x="0" y="0"/>
                </a:moveTo>
                <a:lnTo>
                  <a:pt x="11363604" y="0"/>
                </a:lnTo>
                <a:lnTo>
                  <a:pt x="11363604" y="2203431"/>
                </a:lnTo>
                <a:lnTo>
                  <a:pt x="0" y="22034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537588"/>
            <a:chOff x="0" y="0"/>
            <a:chExt cx="24384000" cy="205011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24384000" cy="2050118"/>
              <a:chOff x="0" y="0"/>
              <a:chExt cx="4816593" cy="40496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4816592" cy="404961"/>
              </a:xfrm>
              <a:custGeom>
                <a:avLst/>
                <a:gdLst/>
                <a:ahLst/>
                <a:cxnLst/>
                <a:rect r="r" b="b" t="t" l="l"/>
                <a:pathLst>
                  <a:path h="404961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04961"/>
                    </a:lnTo>
                    <a:lnTo>
                      <a:pt x="0" y="404961"/>
                    </a:lnTo>
                    <a:close/>
                  </a:path>
                </a:pathLst>
              </a:custGeom>
              <a:solidFill>
                <a:srgbClr val="4AB3E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57150"/>
                <a:ext cx="4816593" cy="4621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16070771" y="350436"/>
              <a:ext cx="7611666" cy="1234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49"/>
                </a:lnSpc>
                <a:spcBef>
                  <a:spcPct val="0"/>
                </a:spcBef>
              </a:pPr>
              <a:r>
                <a:rPr lang="en-US" sz="5535" u="sng">
                  <a:solidFill>
                    <a:srgbClr val="D9D9D9"/>
                  </a:solidFill>
                  <a:latin typeface="Public Sans Bold"/>
                </a:rPr>
                <a:t>Experience Level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33393" y="311130"/>
            <a:ext cx="10786686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Model Diagnostics - Homogeneity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71189" y="2860352"/>
            <a:ext cx="6140071" cy="76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60"/>
              </a:lnSpc>
              <a:spcBef>
                <a:spcPct val="0"/>
              </a:spcBef>
            </a:pPr>
            <a:r>
              <a:rPr lang="en-US" sz="4543">
                <a:solidFill>
                  <a:srgbClr val="FFFFFF"/>
                </a:solidFill>
                <a:latin typeface="Public Sans Heavy"/>
              </a:rPr>
              <a:t>&lt;--- Raw data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71189" y="6591083"/>
            <a:ext cx="6140071" cy="1856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60"/>
              </a:lnSpc>
            </a:pPr>
            <a:r>
              <a:rPr lang="en-US" sz="4543">
                <a:solidFill>
                  <a:srgbClr val="FFFFFF"/>
                </a:solidFill>
                <a:latin typeface="Public Sans Heavy"/>
              </a:rPr>
              <a:t>&lt;--- Processed data</a:t>
            </a:r>
          </a:p>
          <a:p>
            <a:pPr algn="just">
              <a:lnSpc>
                <a:spcPts val="4260"/>
              </a:lnSpc>
            </a:pPr>
            <a:r>
              <a:rPr lang="en-US" sz="3043">
                <a:solidFill>
                  <a:srgbClr val="FFFFFF"/>
                </a:solidFill>
                <a:latin typeface="Public Sans Heavy"/>
              </a:rPr>
              <a:t>remove the outlier that outside </a:t>
            </a:r>
          </a:p>
          <a:p>
            <a:pPr algn="just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FFFFFF"/>
                </a:solidFill>
                <a:latin typeface="Public Sans Heavy"/>
              </a:rPr>
              <a:t>[ Q1 - 1.5 IQR , Q3+1.5 IQR ]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6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3393" y="2370430"/>
            <a:ext cx="11363605" cy="1829263"/>
          </a:xfrm>
          <a:custGeom>
            <a:avLst/>
            <a:gdLst/>
            <a:ahLst/>
            <a:cxnLst/>
            <a:rect r="r" b="b" t="t" l="l"/>
            <a:pathLst>
              <a:path h="1829263" w="11363605">
                <a:moveTo>
                  <a:pt x="0" y="0"/>
                </a:moveTo>
                <a:lnTo>
                  <a:pt x="11363604" y="0"/>
                </a:lnTo>
                <a:lnTo>
                  <a:pt x="11363604" y="1829263"/>
                </a:lnTo>
                <a:lnTo>
                  <a:pt x="0" y="18292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393" y="6676808"/>
            <a:ext cx="11397437" cy="1796708"/>
          </a:xfrm>
          <a:custGeom>
            <a:avLst/>
            <a:gdLst/>
            <a:ahLst/>
            <a:cxnLst/>
            <a:rect r="r" b="b" t="t" l="l"/>
            <a:pathLst>
              <a:path h="1796708" w="11397437">
                <a:moveTo>
                  <a:pt x="0" y="0"/>
                </a:moveTo>
                <a:lnTo>
                  <a:pt x="11397436" y="0"/>
                </a:lnTo>
                <a:lnTo>
                  <a:pt x="11397436" y="1796708"/>
                </a:lnTo>
                <a:lnTo>
                  <a:pt x="0" y="17967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537588"/>
            <a:chOff x="0" y="0"/>
            <a:chExt cx="24384000" cy="205011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24384000" cy="2050118"/>
              <a:chOff x="0" y="0"/>
              <a:chExt cx="4816593" cy="40496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4816592" cy="404961"/>
              </a:xfrm>
              <a:custGeom>
                <a:avLst/>
                <a:gdLst/>
                <a:ahLst/>
                <a:cxnLst/>
                <a:rect r="r" b="b" t="t" l="l"/>
                <a:pathLst>
                  <a:path h="404961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04961"/>
                    </a:lnTo>
                    <a:lnTo>
                      <a:pt x="0" y="404961"/>
                    </a:lnTo>
                    <a:close/>
                  </a:path>
                </a:pathLst>
              </a:custGeom>
              <a:solidFill>
                <a:srgbClr val="4AB3E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57150"/>
                <a:ext cx="4816593" cy="4621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16070771" y="350436"/>
              <a:ext cx="7611666" cy="1234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49"/>
                </a:lnSpc>
                <a:spcBef>
                  <a:spcPct val="0"/>
                </a:spcBef>
              </a:pPr>
              <a:r>
                <a:rPr lang="en-US" sz="5535" u="sng">
                  <a:solidFill>
                    <a:srgbClr val="D9D9D9"/>
                  </a:solidFill>
                  <a:latin typeface="Public Sans Bold"/>
                </a:rPr>
                <a:t>Experience Level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33393" y="311130"/>
            <a:ext cx="10786686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ANOVA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71189" y="2860352"/>
            <a:ext cx="6140071" cy="76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60"/>
              </a:lnSpc>
              <a:spcBef>
                <a:spcPct val="0"/>
              </a:spcBef>
            </a:pPr>
            <a:r>
              <a:rPr lang="en-US" sz="4543">
                <a:solidFill>
                  <a:srgbClr val="FFFFFF"/>
                </a:solidFill>
                <a:latin typeface="Public Sans Heavy"/>
              </a:rPr>
              <a:t>&lt;--- Raw data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71189" y="6591083"/>
            <a:ext cx="6140071" cy="1856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60"/>
              </a:lnSpc>
            </a:pPr>
            <a:r>
              <a:rPr lang="en-US" sz="4543">
                <a:solidFill>
                  <a:srgbClr val="FFFFFF"/>
                </a:solidFill>
                <a:latin typeface="Public Sans Heavy"/>
              </a:rPr>
              <a:t>&lt;--- Processed data</a:t>
            </a:r>
          </a:p>
          <a:p>
            <a:pPr algn="just">
              <a:lnSpc>
                <a:spcPts val="4260"/>
              </a:lnSpc>
            </a:pPr>
            <a:r>
              <a:rPr lang="en-US" sz="3043">
                <a:solidFill>
                  <a:srgbClr val="FFFFFF"/>
                </a:solidFill>
                <a:latin typeface="Public Sans Heavy"/>
              </a:rPr>
              <a:t>remove the outlier that outside </a:t>
            </a:r>
          </a:p>
          <a:p>
            <a:pPr algn="just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FFFFFF"/>
                </a:solidFill>
                <a:latin typeface="Public Sans Heavy"/>
              </a:rPr>
              <a:t>[ Q1 - 1.5 IQR , Q3+1.5 IQR ]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1A6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37588"/>
            <a:chOff x="0" y="0"/>
            <a:chExt cx="4816593" cy="404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4961"/>
            </a:xfrm>
            <a:custGeom>
              <a:avLst/>
              <a:gdLst/>
              <a:ahLst/>
              <a:cxnLst/>
              <a:rect r="r" b="b" t="t" l="l"/>
              <a:pathLst>
                <a:path h="4049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4961"/>
                  </a:lnTo>
                  <a:lnTo>
                    <a:pt x="0" y="404961"/>
                  </a:lnTo>
                  <a:close/>
                </a:path>
              </a:pathLst>
            </a:custGeom>
            <a:solidFill>
              <a:srgbClr val="4AB3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462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33393" y="311130"/>
            <a:ext cx="5428446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294621" y="1685478"/>
            <a:ext cx="18275917" cy="8601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750" indent="-483875" lvl="1">
              <a:lnSpc>
                <a:spcPts val="6275"/>
              </a:lnSpc>
              <a:buFont typeface="Arial"/>
              <a:buChar char="•"/>
            </a:pPr>
            <a:r>
              <a:rPr lang="en-US" sz="4482">
                <a:solidFill>
                  <a:srgbClr val="FFFFFF"/>
                </a:solidFill>
                <a:latin typeface="Public Sans Bold"/>
              </a:rPr>
              <a:t>The </a:t>
            </a:r>
            <a:r>
              <a:rPr lang="en-US" sz="4482" u="sng">
                <a:solidFill>
                  <a:srgbClr val="FFFFFF"/>
                </a:solidFill>
                <a:latin typeface="Public Sans Bold"/>
              </a:rPr>
              <a:t>size of a company</a:t>
            </a:r>
            <a:r>
              <a:rPr lang="en-US" sz="4482">
                <a:solidFill>
                  <a:srgbClr val="FFFFFF"/>
                </a:solidFill>
                <a:latin typeface="Public Sans Bold"/>
              </a:rPr>
              <a:t> has an impact on salaries.</a:t>
            </a:r>
          </a:p>
          <a:p>
            <a:pPr algn="l" marL="1590068" indent="-530023" lvl="2">
              <a:lnSpc>
                <a:spcPts val="5155"/>
              </a:lnSpc>
              <a:buFont typeface="Arial"/>
              <a:buChar char="⚬"/>
            </a:pPr>
            <a:r>
              <a:rPr lang="en-US" sz="3682">
                <a:solidFill>
                  <a:srgbClr val="FFFFFF"/>
                </a:solidFill>
                <a:latin typeface="Public Sans Bold"/>
              </a:rPr>
              <a:t>The difference between the size “M” and “L” is smaller than the difference between “S” and the others.</a:t>
            </a:r>
          </a:p>
          <a:p>
            <a:pPr algn="l">
              <a:lnSpc>
                <a:spcPts val="5155"/>
              </a:lnSpc>
            </a:pPr>
          </a:p>
          <a:p>
            <a:pPr algn="l" marL="967750" indent="-483875" lvl="1">
              <a:lnSpc>
                <a:spcPts val="6275"/>
              </a:lnSpc>
              <a:buFont typeface="Arial"/>
              <a:buChar char="•"/>
            </a:pPr>
            <a:r>
              <a:rPr lang="en-US" sz="4482">
                <a:solidFill>
                  <a:srgbClr val="FFFFFF"/>
                </a:solidFill>
                <a:latin typeface="Public Sans Bold"/>
              </a:rPr>
              <a:t>The </a:t>
            </a:r>
            <a:r>
              <a:rPr lang="en-US" sz="4482" u="sng">
                <a:solidFill>
                  <a:srgbClr val="FFFFFF"/>
                </a:solidFill>
                <a:latin typeface="Public Sans Bold"/>
              </a:rPr>
              <a:t>experience level</a:t>
            </a:r>
            <a:r>
              <a:rPr lang="en-US" sz="4482">
                <a:solidFill>
                  <a:srgbClr val="FFFFFF"/>
                </a:solidFill>
                <a:latin typeface="Public Sans Bold"/>
              </a:rPr>
              <a:t> has a significant impact on salaries.</a:t>
            </a:r>
          </a:p>
          <a:p>
            <a:pPr algn="l">
              <a:lnSpc>
                <a:spcPts val="6275"/>
              </a:lnSpc>
            </a:pPr>
          </a:p>
          <a:p>
            <a:pPr algn="l" marL="967750" indent="-483875" lvl="1">
              <a:lnSpc>
                <a:spcPts val="6275"/>
              </a:lnSpc>
              <a:buFont typeface="Arial"/>
              <a:buChar char="•"/>
            </a:pPr>
            <a:r>
              <a:rPr lang="en-US" sz="4482">
                <a:solidFill>
                  <a:srgbClr val="FFFFFF"/>
                </a:solidFill>
                <a:latin typeface="Public Sans Bold"/>
              </a:rPr>
              <a:t>Kick out the </a:t>
            </a:r>
            <a:r>
              <a:rPr lang="en-US" sz="4482" u="sng">
                <a:solidFill>
                  <a:srgbClr val="FFFFFF"/>
                </a:solidFill>
                <a:latin typeface="Public Sans Bold"/>
              </a:rPr>
              <a:t>outliers</a:t>
            </a:r>
            <a:r>
              <a:rPr lang="en-US" sz="4482">
                <a:solidFill>
                  <a:srgbClr val="FFFFFF"/>
                </a:solidFill>
                <a:latin typeface="Public Sans Bold"/>
              </a:rPr>
              <a:t> may lead to </a:t>
            </a:r>
          </a:p>
          <a:p>
            <a:pPr algn="l" marL="1590068" indent="-530023" lvl="2">
              <a:lnSpc>
                <a:spcPts val="5155"/>
              </a:lnSpc>
              <a:buFont typeface="Arial"/>
              <a:buChar char="⚬"/>
            </a:pPr>
            <a:r>
              <a:rPr lang="en-US" sz="3682">
                <a:solidFill>
                  <a:srgbClr val="FFFFFF"/>
                </a:solidFill>
                <a:latin typeface="Public Sans Bold"/>
              </a:rPr>
              <a:t>increase the normality.</a:t>
            </a:r>
          </a:p>
          <a:p>
            <a:pPr algn="l" marL="1590068" indent="-530023" lvl="2">
              <a:lnSpc>
                <a:spcPts val="5155"/>
              </a:lnSpc>
              <a:buFont typeface="Arial"/>
              <a:buChar char="⚬"/>
            </a:pPr>
            <a:r>
              <a:rPr lang="en-US" sz="3682">
                <a:solidFill>
                  <a:srgbClr val="FFFFFF"/>
                </a:solidFill>
                <a:latin typeface="Public Sans Bold"/>
              </a:rPr>
              <a:t>worsen the homogeneity of variance. </a:t>
            </a:r>
          </a:p>
          <a:p>
            <a:pPr algn="l" marL="1590068" indent="-530023" lvl="2">
              <a:lnSpc>
                <a:spcPts val="5155"/>
              </a:lnSpc>
              <a:buFont typeface="Arial"/>
              <a:buChar char="⚬"/>
            </a:pPr>
            <a:r>
              <a:rPr lang="en-US" sz="3682">
                <a:solidFill>
                  <a:srgbClr val="FFFFFF"/>
                </a:solidFill>
                <a:latin typeface="Public Sans Bold"/>
              </a:rPr>
              <a:t>make the results of ANOVA more significant.</a:t>
            </a:r>
          </a:p>
          <a:p>
            <a:pPr algn="l">
              <a:lnSpc>
                <a:spcPts val="6275"/>
              </a:lnSpc>
            </a:pPr>
          </a:p>
          <a:p>
            <a:pPr algn="l">
              <a:lnSpc>
                <a:spcPts val="6275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6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37588"/>
            <a:chOff x="0" y="0"/>
            <a:chExt cx="4816593" cy="404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4961"/>
            </a:xfrm>
            <a:custGeom>
              <a:avLst/>
              <a:gdLst/>
              <a:ahLst/>
              <a:cxnLst/>
              <a:rect r="r" b="b" t="t" l="l"/>
              <a:pathLst>
                <a:path h="4049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4961"/>
                  </a:lnTo>
                  <a:lnTo>
                    <a:pt x="0" y="404961"/>
                  </a:lnTo>
                  <a:close/>
                </a:path>
              </a:pathLst>
            </a:custGeom>
            <a:solidFill>
              <a:srgbClr val="4AB3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462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33393" y="1689116"/>
            <a:ext cx="17277514" cy="8037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2711">
                <a:solidFill>
                  <a:srgbClr val="FFFFFF"/>
                </a:solidFill>
                <a:latin typeface="Public Sans"/>
              </a:rPr>
              <a:t>This dataset represents salary information for Machine Learning(Data Science) engineers. </a:t>
            </a:r>
          </a:p>
          <a:p>
            <a:pPr algn="l">
              <a:lnSpc>
                <a:spcPts val="3796"/>
              </a:lnSpc>
            </a:pPr>
          </a:p>
          <a:p>
            <a:pPr algn="l">
              <a:lnSpc>
                <a:spcPts val="3796"/>
              </a:lnSpc>
            </a:pPr>
            <a:r>
              <a:rPr lang="en-US" sz="2711">
                <a:solidFill>
                  <a:srgbClr val="FFFFFF"/>
                </a:solidFill>
                <a:latin typeface="Public Sans"/>
              </a:rPr>
              <a:t>For each entry, contains 11 columns, including details such as the level of experience, employment type, job title, salary amount, employee residence, remote work ratio, company location, and company size.</a:t>
            </a:r>
          </a:p>
          <a:p>
            <a:pPr algn="l">
              <a:lnSpc>
                <a:spcPts val="3796"/>
              </a:lnSpc>
            </a:pPr>
          </a:p>
          <a:p>
            <a:pPr algn="l">
              <a:lnSpc>
                <a:spcPts val="3796"/>
              </a:lnSpc>
            </a:pPr>
          </a:p>
          <a:p>
            <a:pPr algn="l">
              <a:lnSpc>
                <a:spcPts val="3796"/>
              </a:lnSpc>
            </a:pPr>
          </a:p>
          <a:p>
            <a:pPr algn="l">
              <a:lnSpc>
                <a:spcPts val="3796"/>
              </a:lnSpc>
            </a:pPr>
          </a:p>
          <a:p>
            <a:pPr algn="l">
              <a:lnSpc>
                <a:spcPts val="3796"/>
              </a:lnSpc>
            </a:pPr>
          </a:p>
          <a:p>
            <a:pPr algn="l">
              <a:lnSpc>
                <a:spcPts val="3796"/>
              </a:lnSpc>
            </a:pPr>
          </a:p>
          <a:p>
            <a:pPr algn="l">
              <a:lnSpc>
                <a:spcPts val="3796"/>
              </a:lnSpc>
            </a:pPr>
          </a:p>
          <a:p>
            <a:pPr algn="l">
              <a:lnSpc>
                <a:spcPts val="3796"/>
              </a:lnSpc>
            </a:pPr>
          </a:p>
          <a:p>
            <a:pPr algn="l">
              <a:lnSpc>
                <a:spcPts val="3796"/>
              </a:lnSpc>
            </a:pPr>
          </a:p>
          <a:p>
            <a:pPr algn="l">
              <a:lnSpc>
                <a:spcPts val="3796"/>
              </a:lnSpc>
            </a:pPr>
          </a:p>
          <a:p>
            <a:pPr algn="l">
              <a:lnSpc>
                <a:spcPts val="3796"/>
              </a:lnSpc>
            </a:pPr>
          </a:p>
          <a:p>
            <a:pPr algn="l">
              <a:lnSpc>
                <a:spcPts val="3796"/>
              </a:lnSpc>
              <a:spcBef>
                <a:spcPct val="0"/>
              </a:spcBef>
            </a:pPr>
            <a:r>
              <a:rPr lang="en-US" sz="2711">
                <a:solidFill>
                  <a:srgbClr val="FFFFFF"/>
                </a:solidFill>
                <a:latin typeface="Public Sans"/>
              </a:rPr>
              <a:t>This information allows for analysis of salary trends, employment patterns, and other factors affecting machine learning engineer salaries in various locations and company settings.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433393" y="3915242"/>
            <a:ext cx="12662534" cy="4596867"/>
          </a:xfrm>
          <a:custGeom>
            <a:avLst/>
            <a:gdLst/>
            <a:ahLst/>
            <a:cxnLst/>
            <a:rect r="r" b="b" t="t" l="l"/>
            <a:pathLst>
              <a:path h="4596867" w="12662534">
                <a:moveTo>
                  <a:pt x="0" y="0"/>
                </a:moveTo>
                <a:lnTo>
                  <a:pt x="12662534" y="0"/>
                </a:lnTo>
                <a:lnTo>
                  <a:pt x="12662534" y="4596867"/>
                </a:lnTo>
                <a:lnTo>
                  <a:pt x="0" y="45968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3393" y="311130"/>
            <a:ext cx="5428446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6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37588"/>
            <a:chOff x="0" y="0"/>
            <a:chExt cx="4816593" cy="404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4961"/>
            </a:xfrm>
            <a:custGeom>
              <a:avLst/>
              <a:gdLst/>
              <a:ahLst/>
              <a:cxnLst/>
              <a:rect r="r" b="b" t="t" l="l"/>
              <a:pathLst>
                <a:path h="4049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4961"/>
                  </a:lnTo>
                  <a:lnTo>
                    <a:pt x="0" y="404961"/>
                  </a:lnTo>
                  <a:close/>
                </a:path>
              </a:pathLst>
            </a:custGeom>
            <a:solidFill>
              <a:srgbClr val="4AB3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462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33393" y="311130"/>
            <a:ext cx="5428446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Reference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944334"/>
            <a:ext cx="12320138" cy="1795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0390" indent="-370195" lvl="1">
              <a:lnSpc>
                <a:spcPts val="4801"/>
              </a:lnSpc>
              <a:buFont typeface="Arial"/>
              <a:buChar char="•"/>
            </a:pPr>
            <a:r>
              <a:rPr lang="en-US" sz="3429">
                <a:solidFill>
                  <a:srgbClr val="FFFFFF"/>
                </a:solidFill>
                <a:latin typeface="Public Sans Heavy"/>
              </a:rPr>
              <a:t>Dataset: </a:t>
            </a:r>
            <a:r>
              <a:rPr lang="en-US" sz="3429" u="sng">
                <a:solidFill>
                  <a:srgbClr val="FFFFFF"/>
                </a:solidFill>
                <a:latin typeface="Public Sans Heavy"/>
                <a:hlinkClick r:id="rId2" tooltip="https://www.kaggle.com/datasets/chopper53/machine-learning-engineer-salary-in-2024"/>
              </a:rPr>
              <a:t>Machine Learning Engineer Salary in 2024</a:t>
            </a:r>
          </a:p>
          <a:p>
            <a:pPr algn="l">
              <a:lnSpc>
                <a:spcPts val="4801"/>
              </a:lnSpc>
            </a:pPr>
          </a:p>
          <a:p>
            <a:pPr algn="l" marL="740390" indent="-370195" lvl="1">
              <a:lnSpc>
                <a:spcPts val="4801"/>
              </a:lnSpc>
              <a:buFont typeface="Arial"/>
              <a:buChar char="•"/>
            </a:pPr>
            <a:r>
              <a:rPr lang="en-US" sz="3429">
                <a:solidFill>
                  <a:srgbClr val="FFFFFF"/>
                </a:solidFill>
                <a:latin typeface="Public Sans Bold"/>
              </a:rPr>
              <a:t>Article reference</a:t>
            </a:r>
            <a:r>
              <a:rPr lang="en-US" sz="3429">
                <a:solidFill>
                  <a:srgbClr val="FFFFFF"/>
                </a:solidFill>
                <a:latin typeface="Public Sans Heavy"/>
              </a:rPr>
              <a:t>:</a:t>
            </a:r>
            <a:r>
              <a:rPr lang="en-US" sz="3429" u="sng">
                <a:solidFill>
                  <a:srgbClr val="FFFFFF"/>
                </a:solidFill>
                <a:latin typeface="Public Sans Heavy"/>
              </a:rPr>
              <a:t> </a:t>
            </a:r>
            <a:r>
              <a:rPr lang="en-US" sz="3429" u="sng">
                <a:solidFill>
                  <a:srgbClr val="FFFFFF"/>
                </a:solidFill>
                <a:latin typeface="Public Sans Heavy"/>
                <a:hlinkClick r:id="rId3" tooltip="https://medium.com/@nikhilpurao1998/data-scientist-job-salaries-analysis-f153717e2dbf"/>
              </a:rPr>
              <a:t>Data Scientist Job Salaries Analysis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35248"/>
            <a:ext cx="18288000" cy="10322248"/>
            <a:chOff x="0" y="0"/>
            <a:chExt cx="3475695" cy="19617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75695" cy="1961778"/>
            </a:xfrm>
            <a:custGeom>
              <a:avLst/>
              <a:gdLst/>
              <a:ahLst/>
              <a:cxnLst/>
              <a:rect r="r" b="b" t="t" l="l"/>
              <a:pathLst>
                <a:path h="1961778" w="3475695">
                  <a:moveTo>
                    <a:pt x="0" y="0"/>
                  </a:moveTo>
                  <a:lnTo>
                    <a:pt x="3475695" y="0"/>
                  </a:lnTo>
                  <a:lnTo>
                    <a:pt x="3475695" y="1961778"/>
                  </a:lnTo>
                  <a:lnTo>
                    <a:pt x="0" y="1961778"/>
                  </a:lnTo>
                  <a:close/>
                </a:path>
              </a:pathLst>
            </a:custGeom>
            <a:solidFill>
              <a:srgbClr val="1A6FB0">
                <a:alpha val="84706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080711" y="3175839"/>
            <a:ext cx="2126578" cy="2126578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8B9EB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498948" y="3718999"/>
            <a:ext cx="1290104" cy="1161093"/>
          </a:xfrm>
          <a:custGeom>
            <a:avLst/>
            <a:gdLst/>
            <a:ahLst/>
            <a:cxnLst/>
            <a:rect r="r" b="b" t="t" l="l"/>
            <a:pathLst>
              <a:path h="1161093" w="1290104">
                <a:moveTo>
                  <a:pt x="0" y="0"/>
                </a:moveTo>
                <a:lnTo>
                  <a:pt x="1290104" y="0"/>
                </a:lnTo>
                <a:lnTo>
                  <a:pt x="1290104" y="1161094"/>
                </a:lnTo>
                <a:lnTo>
                  <a:pt x="0" y="11610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028700"/>
            <a:ext cx="495587" cy="495587"/>
          </a:xfrm>
          <a:custGeom>
            <a:avLst/>
            <a:gdLst/>
            <a:ahLst/>
            <a:cxnLst/>
            <a:rect r="r" b="b" t="t" l="l"/>
            <a:pathLst>
              <a:path h="495587" w="495587">
                <a:moveTo>
                  <a:pt x="0" y="0"/>
                </a:moveTo>
                <a:lnTo>
                  <a:pt x="495587" y="0"/>
                </a:lnTo>
                <a:lnTo>
                  <a:pt x="495587" y="495587"/>
                </a:lnTo>
                <a:lnTo>
                  <a:pt x="0" y="4955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48872" y="1059006"/>
            <a:ext cx="2605807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ublic Sans Bold"/>
              </a:rPr>
              <a:t>Group 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160437" y="1059006"/>
            <a:ext cx="209886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ublic Sans Bold"/>
              </a:rPr>
              <a:t>May 16th 2024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05077" y="5501661"/>
            <a:ext cx="15077846" cy="1236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49"/>
              </a:lnSpc>
            </a:pPr>
            <a:r>
              <a:rPr lang="en-US" sz="7178">
                <a:solidFill>
                  <a:srgbClr val="FFFFFF"/>
                </a:solidFill>
                <a:latin typeface="Public Sans Heavy"/>
              </a:rPr>
              <a:t>THANKS FOR LISTENING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6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7724" y="4268789"/>
            <a:ext cx="8138285" cy="4763652"/>
            <a:chOff x="0" y="0"/>
            <a:chExt cx="10851047" cy="6351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495076"/>
              <a:ext cx="8199045" cy="5856460"/>
            </a:xfrm>
            <a:custGeom>
              <a:avLst/>
              <a:gdLst/>
              <a:ahLst/>
              <a:cxnLst/>
              <a:rect r="r" b="b" t="t" l="l"/>
              <a:pathLst>
                <a:path h="5856460" w="8199045">
                  <a:moveTo>
                    <a:pt x="0" y="0"/>
                  </a:moveTo>
                  <a:lnTo>
                    <a:pt x="8199045" y="0"/>
                  </a:lnTo>
                  <a:lnTo>
                    <a:pt x="8199045" y="5856461"/>
                  </a:lnTo>
                  <a:lnTo>
                    <a:pt x="0" y="5856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-57150"/>
              <a:ext cx="10851047" cy="5522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83"/>
                </a:lnSpc>
                <a:spcBef>
                  <a:spcPct val="0"/>
                </a:spcBef>
              </a:pPr>
              <a:r>
                <a:rPr lang="en-US" sz="2488">
                  <a:solidFill>
                    <a:srgbClr val="FFFFFF"/>
                  </a:solidFill>
                  <a:latin typeface="Public Sans"/>
                </a:rPr>
                <a:t>Total 16494 entries, 7 categorical features.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532105" y="4764938"/>
            <a:ext cx="8063326" cy="3771353"/>
            <a:chOff x="0" y="0"/>
            <a:chExt cx="10751102" cy="50284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490516"/>
              <a:ext cx="8106375" cy="4537954"/>
            </a:xfrm>
            <a:custGeom>
              <a:avLst/>
              <a:gdLst/>
              <a:ahLst/>
              <a:cxnLst/>
              <a:rect r="r" b="b" t="t" l="l"/>
              <a:pathLst>
                <a:path h="4537954" w="8106375">
                  <a:moveTo>
                    <a:pt x="0" y="0"/>
                  </a:moveTo>
                  <a:lnTo>
                    <a:pt x="8106375" y="0"/>
                  </a:lnTo>
                  <a:lnTo>
                    <a:pt x="8106375" y="4537955"/>
                  </a:lnTo>
                  <a:lnTo>
                    <a:pt x="0" y="4537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-57150"/>
              <a:ext cx="10751102" cy="5476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51"/>
                </a:lnSpc>
                <a:spcBef>
                  <a:spcPct val="0"/>
                </a:spcBef>
              </a:pPr>
              <a:r>
                <a:rPr lang="en-US" sz="2465">
                  <a:solidFill>
                    <a:srgbClr val="FFFFFF"/>
                  </a:solidFill>
                  <a:latin typeface="Public Sans"/>
                </a:rPr>
                <a:t>14478 entries, 4 categorical features.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079675" y="6046844"/>
            <a:ext cx="1540194" cy="154019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7112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0"/>
            <a:ext cx="18288000" cy="1537588"/>
            <a:chOff x="0" y="0"/>
            <a:chExt cx="4816593" cy="4049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16592" cy="404961"/>
            </a:xfrm>
            <a:custGeom>
              <a:avLst/>
              <a:gdLst/>
              <a:ahLst/>
              <a:cxnLst/>
              <a:rect r="r" b="b" t="t" l="l"/>
              <a:pathLst>
                <a:path h="4049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4961"/>
                  </a:lnTo>
                  <a:lnTo>
                    <a:pt x="0" y="404961"/>
                  </a:lnTo>
                  <a:close/>
                </a:path>
              </a:pathLst>
            </a:custGeom>
            <a:solidFill>
              <a:srgbClr val="4AB3E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4816593" cy="462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33393" y="311130"/>
            <a:ext cx="6397309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Data Preprocessing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2001347"/>
            <a:ext cx="16825907" cy="1727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5203" indent="-357602" lvl="1">
              <a:lnSpc>
                <a:spcPts val="4637"/>
              </a:lnSpc>
              <a:buFont typeface="Arial"/>
              <a:buChar char="•"/>
            </a:pPr>
            <a:r>
              <a:rPr lang="en-US" sz="3312">
                <a:solidFill>
                  <a:srgbClr val="FFFFFF"/>
                </a:solidFill>
                <a:latin typeface="Public Sans"/>
              </a:rPr>
              <a:t>We drop job_title(not important).</a:t>
            </a:r>
          </a:p>
          <a:p>
            <a:pPr algn="l" marL="715203" indent="-357602" lvl="1">
              <a:lnSpc>
                <a:spcPts val="4637"/>
              </a:lnSpc>
              <a:buFont typeface="Arial"/>
              <a:buChar char="•"/>
            </a:pPr>
            <a:r>
              <a:rPr lang="en-US" sz="3312">
                <a:solidFill>
                  <a:srgbClr val="FFFFFF"/>
                </a:solidFill>
                <a:latin typeface="Public Sans"/>
              </a:rPr>
              <a:t>We drop salary, salary_currency(USD as measurement).</a:t>
            </a:r>
          </a:p>
          <a:p>
            <a:pPr algn="l" marL="715203" indent="-357602" lvl="1">
              <a:lnSpc>
                <a:spcPts val="4637"/>
              </a:lnSpc>
              <a:buFont typeface="Arial"/>
              <a:buChar char="•"/>
            </a:pPr>
            <a:r>
              <a:rPr lang="en-US" sz="3312">
                <a:solidFill>
                  <a:srgbClr val="FFFFFF"/>
                </a:solidFill>
                <a:latin typeface="Public Sans"/>
              </a:rPr>
              <a:t>We drop those entries with company location not in US(US consists of 87.8%).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6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3393" y="2772784"/>
            <a:ext cx="6989164" cy="5822236"/>
          </a:xfrm>
          <a:custGeom>
            <a:avLst/>
            <a:gdLst/>
            <a:ahLst/>
            <a:cxnLst/>
            <a:rect r="r" b="b" t="t" l="l"/>
            <a:pathLst>
              <a:path h="5822236" w="6989164">
                <a:moveTo>
                  <a:pt x="0" y="0"/>
                </a:moveTo>
                <a:lnTo>
                  <a:pt x="6989164" y="0"/>
                </a:lnTo>
                <a:lnTo>
                  <a:pt x="6989164" y="5822236"/>
                </a:lnTo>
                <a:lnTo>
                  <a:pt x="0" y="5822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33" t="0" r="-93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00532" y="2748019"/>
            <a:ext cx="10587468" cy="5881927"/>
            <a:chOff x="0" y="0"/>
            <a:chExt cx="2788469" cy="15491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88469" cy="1549149"/>
            </a:xfrm>
            <a:custGeom>
              <a:avLst/>
              <a:gdLst/>
              <a:ahLst/>
              <a:cxnLst/>
              <a:rect r="r" b="b" t="t" l="l"/>
              <a:pathLst>
                <a:path h="1549149" w="2788469">
                  <a:moveTo>
                    <a:pt x="37293" y="0"/>
                  </a:moveTo>
                  <a:lnTo>
                    <a:pt x="2751176" y="0"/>
                  </a:lnTo>
                  <a:cubicBezTo>
                    <a:pt x="2771772" y="0"/>
                    <a:pt x="2788469" y="16697"/>
                    <a:pt x="2788469" y="37293"/>
                  </a:cubicBezTo>
                  <a:lnTo>
                    <a:pt x="2788469" y="1511856"/>
                  </a:lnTo>
                  <a:cubicBezTo>
                    <a:pt x="2788469" y="1521747"/>
                    <a:pt x="2784540" y="1531233"/>
                    <a:pt x="2777546" y="1538227"/>
                  </a:cubicBezTo>
                  <a:cubicBezTo>
                    <a:pt x="2770552" y="1545220"/>
                    <a:pt x="2761067" y="1549149"/>
                    <a:pt x="2751176" y="1549149"/>
                  </a:cubicBezTo>
                  <a:lnTo>
                    <a:pt x="37293" y="1549149"/>
                  </a:lnTo>
                  <a:cubicBezTo>
                    <a:pt x="16697" y="1549149"/>
                    <a:pt x="0" y="1532453"/>
                    <a:pt x="0" y="1511856"/>
                  </a:cubicBezTo>
                  <a:lnTo>
                    <a:pt x="0" y="37293"/>
                  </a:lnTo>
                  <a:cubicBezTo>
                    <a:pt x="0" y="16697"/>
                    <a:pt x="16697" y="0"/>
                    <a:pt x="37293" y="0"/>
                  </a:cubicBezTo>
                  <a:close/>
                </a:path>
              </a:pathLst>
            </a:custGeom>
            <a:solidFill>
              <a:srgbClr val="4AB3E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788469" cy="1606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700532" y="2748019"/>
            <a:ext cx="10587468" cy="5881927"/>
          </a:xfrm>
          <a:custGeom>
            <a:avLst/>
            <a:gdLst/>
            <a:ahLst/>
            <a:cxnLst/>
            <a:rect r="r" b="b" t="t" l="l"/>
            <a:pathLst>
              <a:path h="5881927" w="10587468">
                <a:moveTo>
                  <a:pt x="0" y="0"/>
                </a:moveTo>
                <a:lnTo>
                  <a:pt x="10587468" y="0"/>
                </a:lnTo>
                <a:lnTo>
                  <a:pt x="10587468" y="5881926"/>
                </a:lnTo>
                <a:lnTo>
                  <a:pt x="0" y="58819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1537588"/>
            <a:chOff x="0" y="0"/>
            <a:chExt cx="4816593" cy="40496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404961"/>
            </a:xfrm>
            <a:custGeom>
              <a:avLst/>
              <a:gdLst/>
              <a:ahLst/>
              <a:cxnLst/>
              <a:rect r="r" b="b" t="t" l="l"/>
              <a:pathLst>
                <a:path h="4049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4961"/>
                  </a:lnTo>
                  <a:lnTo>
                    <a:pt x="0" y="404961"/>
                  </a:lnTo>
                  <a:close/>
                </a:path>
              </a:pathLst>
            </a:custGeom>
            <a:solidFill>
              <a:srgbClr val="4AB3E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816593" cy="462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33393" y="311130"/>
            <a:ext cx="7750868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Visualization - Work Year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6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00532" y="2728969"/>
            <a:ext cx="10558893" cy="5891452"/>
            <a:chOff x="0" y="0"/>
            <a:chExt cx="2780943" cy="15516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80943" cy="1551658"/>
            </a:xfrm>
            <a:custGeom>
              <a:avLst/>
              <a:gdLst/>
              <a:ahLst/>
              <a:cxnLst/>
              <a:rect r="r" b="b" t="t" l="l"/>
              <a:pathLst>
                <a:path h="1551658" w="2780943">
                  <a:moveTo>
                    <a:pt x="37394" y="0"/>
                  </a:moveTo>
                  <a:lnTo>
                    <a:pt x="2743549" y="0"/>
                  </a:lnTo>
                  <a:cubicBezTo>
                    <a:pt x="2753467" y="0"/>
                    <a:pt x="2762978" y="3940"/>
                    <a:pt x="2769991" y="10952"/>
                  </a:cubicBezTo>
                  <a:cubicBezTo>
                    <a:pt x="2777003" y="17965"/>
                    <a:pt x="2780943" y="27476"/>
                    <a:pt x="2780943" y="37394"/>
                  </a:cubicBezTo>
                  <a:lnTo>
                    <a:pt x="2780943" y="1514264"/>
                  </a:lnTo>
                  <a:cubicBezTo>
                    <a:pt x="2780943" y="1524182"/>
                    <a:pt x="2777003" y="1533693"/>
                    <a:pt x="2769991" y="1540706"/>
                  </a:cubicBezTo>
                  <a:cubicBezTo>
                    <a:pt x="2762978" y="1547718"/>
                    <a:pt x="2753467" y="1551658"/>
                    <a:pt x="2743549" y="1551658"/>
                  </a:cubicBezTo>
                  <a:lnTo>
                    <a:pt x="37394" y="1551658"/>
                  </a:lnTo>
                  <a:cubicBezTo>
                    <a:pt x="27476" y="1551658"/>
                    <a:pt x="17965" y="1547718"/>
                    <a:pt x="10952" y="1540706"/>
                  </a:cubicBezTo>
                  <a:cubicBezTo>
                    <a:pt x="3940" y="1533693"/>
                    <a:pt x="0" y="1524182"/>
                    <a:pt x="0" y="1514264"/>
                  </a:cubicBezTo>
                  <a:lnTo>
                    <a:pt x="0" y="37394"/>
                  </a:lnTo>
                  <a:cubicBezTo>
                    <a:pt x="0" y="27476"/>
                    <a:pt x="3940" y="17965"/>
                    <a:pt x="10952" y="10952"/>
                  </a:cubicBezTo>
                  <a:cubicBezTo>
                    <a:pt x="17965" y="3940"/>
                    <a:pt x="27476" y="0"/>
                    <a:pt x="37394" y="0"/>
                  </a:cubicBezTo>
                  <a:close/>
                </a:path>
              </a:pathLst>
            </a:custGeom>
            <a:solidFill>
              <a:srgbClr val="4AB3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80943" cy="1608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00532" y="2728969"/>
            <a:ext cx="10558893" cy="5866052"/>
          </a:xfrm>
          <a:custGeom>
            <a:avLst/>
            <a:gdLst/>
            <a:ahLst/>
            <a:cxnLst/>
            <a:rect r="r" b="b" t="t" l="l"/>
            <a:pathLst>
              <a:path h="5866052" w="10558893">
                <a:moveTo>
                  <a:pt x="0" y="0"/>
                </a:moveTo>
                <a:lnTo>
                  <a:pt x="10558893" y="0"/>
                </a:lnTo>
                <a:lnTo>
                  <a:pt x="10558893" y="5866051"/>
                </a:lnTo>
                <a:lnTo>
                  <a:pt x="0" y="58660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3393" y="2772784"/>
            <a:ext cx="6989164" cy="5847636"/>
          </a:xfrm>
          <a:custGeom>
            <a:avLst/>
            <a:gdLst/>
            <a:ahLst/>
            <a:cxnLst/>
            <a:rect r="r" b="b" t="t" l="l"/>
            <a:pathLst>
              <a:path h="5847636" w="6989164">
                <a:moveTo>
                  <a:pt x="0" y="0"/>
                </a:moveTo>
                <a:lnTo>
                  <a:pt x="6989164" y="0"/>
                </a:lnTo>
                <a:lnTo>
                  <a:pt x="6989164" y="5847636"/>
                </a:lnTo>
                <a:lnTo>
                  <a:pt x="0" y="58476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1537588"/>
            <a:chOff x="0" y="0"/>
            <a:chExt cx="4816593" cy="40496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404961"/>
            </a:xfrm>
            <a:custGeom>
              <a:avLst/>
              <a:gdLst/>
              <a:ahLst/>
              <a:cxnLst/>
              <a:rect r="r" b="b" t="t" l="l"/>
              <a:pathLst>
                <a:path h="4049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4961"/>
                  </a:lnTo>
                  <a:lnTo>
                    <a:pt x="0" y="404961"/>
                  </a:lnTo>
                  <a:close/>
                </a:path>
              </a:pathLst>
            </a:custGeom>
            <a:solidFill>
              <a:srgbClr val="4AB3E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816593" cy="462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33393" y="311130"/>
            <a:ext cx="9417882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Visualization - Experience Level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2419265" y="415905"/>
            <a:ext cx="5435028" cy="777240"/>
            <a:chOff x="0" y="0"/>
            <a:chExt cx="7246704" cy="103632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3037086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Public Sans Heavy"/>
                </a:rPr>
                <a:t>EN: Entry Level</a:t>
              </a:r>
            </a:p>
            <a:p>
              <a:pPr algn="just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Public Sans Heavy"/>
                </a:rPr>
                <a:t>MI: Mid Level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378562" y="-57150"/>
              <a:ext cx="3868142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Public Sans Heavy"/>
                </a:rPr>
                <a:t>SE: Senior Level</a:t>
              </a:r>
            </a:p>
            <a:p>
              <a:pPr algn="just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Public Sans Heavy"/>
                </a:rPr>
                <a:t>EX: Executive Level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6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00532" y="2728969"/>
            <a:ext cx="10558893" cy="5891452"/>
            <a:chOff x="0" y="0"/>
            <a:chExt cx="2780943" cy="15516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80943" cy="1551658"/>
            </a:xfrm>
            <a:custGeom>
              <a:avLst/>
              <a:gdLst/>
              <a:ahLst/>
              <a:cxnLst/>
              <a:rect r="r" b="b" t="t" l="l"/>
              <a:pathLst>
                <a:path h="1551658" w="2780943">
                  <a:moveTo>
                    <a:pt x="37394" y="0"/>
                  </a:moveTo>
                  <a:lnTo>
                    <a:pt x="2743549" y="0"/>
                  </a:lnTo>
                  <a:cubicBezTo>
                    <a:pt x="2753467" y="0"/>
                    <a:pt x="2762978" y="3940"/>
                    <a:pt x="2769991" y="10952"/>
                  </a:cubicBezTo>
                  <a:cubicBezTo>
                    <a:pt x="2777003" y="17965"/>
                    <a:pt x="2780943" y="27476"/>
                    <a:pt x="2780943" y="37394"/>
                  </a:cubicBezTo>
                  <a:lnTo>
                    <a:pt x="2780943" y="1514264"/>
                  </a:lnTo>
                  <a:cubicBezTo>
                    <a:pt x="2780943" y="1524182"/>
                    <a:pt x="2777003" y="1533693"/>
                    <a:pt x="2769991" y="1540706"/>
                  </a:cubicBezTo>
                  <a:cubicBezTo>
                    <a:pt x="2762978" y="1547718"/>
                    <a:pt x="2753467" y="1551658"/>
                    <a:pt x="2743549" y="1551658"/>
                  </a:cubicBezTo>
                  <a:lnTo>
                    <a:pt x="37394" y="1551658"/>
                  </a:lnTo>
                  <a:cubicBezTo>
                    <a:pt x="27476" y="1551658"/>
                    <a:pt x="17965" y="1547718"/>
                    <a:pt x="10952" y="1540706"/>
                  </a:cubicBezTo>
                  <a:cubicBezTo>
                    <a:pt x="3940" y="1533693"/>
                    <a:pt x="0" y="1524182"/>
                    <a:pt x="0" y="1514264"/>
                  </a:cubicBezTo>
                  <a:lnTo>
                    <a:pt x="0" y="37394"/>
                  </a:lnTo>
                  <a:cubicBezTo>
                    <a:pt x="0" y="27476"/>
                    <a:pt x="3940" y="17965"/>
                    <a:pt x="10952" y="10952"/>
                  </a:cubicBezTo>
                  <a:cubicBezTo>
                    <a:pt x="17965" y="3940"/>
                    <a:pt x="27476" y="0"/>
                    <a:pt x="37394" y="0"/>
                  </a:cubicBezTo>
                  <a:close/>
                </a:path>
              </a:pathLst>
            </a:custGeom>
            <a:solidFill>
              <a:srgbClr val="4AB3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80943" cy="1608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00532" y="2728969"/>
            <a:ext cx="10587468" cy="5881927"/>
          </a:xfrm>
          <a:custGeom>
            <a:avLst/>
            <a:gdLst/>
            <a:ahLst/>
            <a:cxnLst/>
            <a:rect r="r" b="b" t="t" l="l"/>
            <a:pathLst>
              <a:path h="5881927" w="10587468">
                <a:moveTo>
                  <a:pt x="0" y="0"/>
                </a:moveTo>
                <a:lnTo>
                  <a:pt x="10587468" y="0"/>
                </a:lnTo>
                <a:lnTo>
                  <a:pt x="10587468" y="5881926"/>
                </a:lnTo>
                <a:lnTo>
                  <a:pt x="0" y="58819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3393" y="2772784"/>
            <a:ext cx="6989164" cy="5847636"/>
          </a:xfrm>
          <a:custGeom>
            <a:avLst/>
            <a:gdLst/>
            <a:ahLst/>
            <a:cxnLst/>
            <a:rect r="r" b="b" t="t" l="l"/>
            <a:pathLst>
              <a:path h="5847636" w="6989164">
                <a:moveTo>
                  <a:pt x="0" y="0"/>
                </a:moveTo>
                <a:lnTo>
                  <a:pt x="6989164" y="0"/>
                </a:lnTo>
                <a:lnTo>
                  <a:pt x="6989164" y="5847636"/>
                </a:lnTo>
                <a:lnTo>
                  <a:pt x="0" y="58476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1537588"/>
            <a:chOff x="0" y="0"/>
            <a:chExt cx="4816593" cy="40496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404961"/>
            </a:xfrm>
            <a:custGeom>
              <a:avLst/>
              <a:gdLst/>
              <a:ahLst/>
              <a:cxnLst/>
              <a:rect r="r" b="b" t="t" l="l"/>
              <a:pathLst>
                <a:path h="4049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4961"/>
                  </a:lnTo>
                  <a:lnTo>
                    <a:pt x="0" y="404961"/>
                  </a:lnTo>
                  <a:close/>
                </a:path>
              </a:pathLst>
            </a:custGeom>
            <a:solidFill>
              <a:srgbClr val="4AB3E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816593" cy="462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33393" y="311130"/>
            <a:ext cx="10130281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Visualization - Employment Type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2287959" y="415905"/>
            <a:ext cx="4971341" cy="2034540"/>
            <a:chOff x="0" y="0"/>
            <a:chExt cx="6628455" cy="271272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3656806" cy="2769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Public Sans Heavy"/>
                </a:rPr>
                <a:t>FL: Freelancer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Public Sans Heavy"/>
                </a:rPr>
                <a:t>CT: Contract basis</a:t>
              </a:r>
            </a:p>
            <a:p>
              <a:pPr algn="just">
                <a:lnSpc>
                  <a:spcPts val="3359"/>
                </a:lnSpc>
              </a:pPr>
            </a:p>
            <a:p>
              <a:pPr algn="just">
                <a:lnSpc>
                  <a:spcPts val="3359"/>
                </a:lnSpc>
              </a:pPr>
            </a:p>
            <a:p>
              <a:pPr algn="just">
                <a:lnSpc>
                  <a:spcPts val="3359"/>
                </a:lnSpc>
                <a:spcBef>
                  <a:spcPct val="0"/>
                </a:spcBef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967805" y="-57150"/>
              <a:ext cx="2660650" cy="2211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Public Sans Heavy"/>
                </a:rPr>
                <a:t>PT: Part Time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Public Sans Heavy"/>
                </a:rPr>
                <a:t>FT: Full Time</a:t>
              </a:r>
            </a:p>
            <a:p>
              <a:pPr algn="just">
                <a:lnSpc>
                  <a:spcPts val="3359"/>
                </a:lnSpc>
              </a:pPr>
            </a:p>
            <a:p>
              <a:pPr algn="just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6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00532" y="2728969"/>
            <a:ext cx="10558893" cy="5891452"/>
            <a:chOff x="0" y="0"/>
            <a:chExt cx="2780943" cy="15516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80943" cy="1551658"/>
            </a:xfrm>
            <a:custGeom>
              <a:avLst/>
              <a:gdLst/>
              <a:ahLst/>
              <a:cxnLst/>
              <a:rect r="r" b="b" t="t" l="l"/>
              <a:pathLst>
                <a:path h="1551658" w="2780943">
                  <a:moveTo>
                    <a:pt x="37394" y="0"/>
                  </a:moveTo>
                  <a:lnTo>
                    <a:pt x="2743549" y="0"/>
                  </a:lnTo>
                  <a:cubicBezTo>
                    <a:pt x="2753467" y="0"/>
                    <a:pt x="2762978" y="3940"/>
                    <a:pt x="2769991" y="10952"/>
                  </a:cubicBezTo>
                  <a:cubicBezTo>
                    <a:pt x="2777003" y="17965"/>
                    <a:pt x="2780943" y="27476"/>
                    <a:pt x="2780943" y="37394"/>
                  </a:cubicBezTo>
                  <a:lnTo>
                    <a:pt x="2780943" y="1514264"/>
                  </a:lnTo>
                  <a:cubicBezTo>
                    <a:pt x="2780943" y="1524182"/>
                    <a:pt x="2777003" y="1533693"/>
                    <a:pt x="2769991" y="1540706"/>
                  </a:cubicBezTo>
                  <a:cubicBezTo>
                    <a:pt x="2762978" y="1547718"/>
                    <a:pt x="2753467" y="1551658"/>
                    <a:pt x="2743549" y="1551658"/>
                  </a:cubicBezTo>
                  <a:lnTo>
                    <a:pt x="37394" y="1551658"/>
                  </a:lnTo>
                  <a:cubicBezTo>
                    <a:pt x="27476" y="1551658"/>
                    <a:pt x="17965" y="1547718"/>
                    <a:pt x="10952" y="1540706"/>
                  </a:cubicBezTo>
                  <a:cubicBezTo>
                    <a:pt x="3940" y="1533693"/>
                    <a:pt x="0" y="1524182"/>
                    <a:pt x="0" y="1514264"/>
                  </a:cubicBezTo>
                  <a:lnTo>
                    <a:pt x="0" y="37394"/>
                  </a:lnTo>
                  <a:cubicBezTo>
                    <a:pt x="0" y="27476"/>
                    <a:pt x="3940" y="17965"/>
                    <a:pt x="10952" y="10952"/>
                  </a:cubicBezTo>
                  <a:cubicBezTo>
                    <a:pt x="17965" y="3940"/>
                    <a:pt x="27476" y="0"/>
                    <a:pt x="37394" y="0"/>
                  </a:cubicBezTo>
                  <a:close/>
                </a:path>
              </a:pathLst>
            </a:custGeom>
            <a:solidFill>
              <a:srgbClr val="4AB3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80943" cy="1608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00532" y="2728969"/>
            <a:ext cx="10558893" cy="5891452"/>
          </a:xfrm>
          <a:custGeom>
            <a:avLst/>
            <a:gdLst/>
            <a:ahLst/>
            <a:cxnLst/>
            <a:rect r="r" b="b" t="t" l="l"/>
            <a:pathLst>
              <a:path h="5891452" w="10558893">
                <a:moveTo>
                  <a:pt x="0" y="0"/>
                </a:moveTo>
                <a:lnTo>
                  <a:pt x="10558893" y="0"/>
                </a:lnTo>
                <a:lnTo>
                  <a:pt x="10558893" y="5891451"/>
                </a:lnTo>
                <a:lnTo>
                  <a:pt x="0" y="58914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2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3393" y="2772784"/>
            <a:ext cx="6989164" cy="5847636"/>
          </a:xfrm>
          <a:custGeom>
            <a:avLst/>
            <a:gdLst/>
            <a:ahLst/>
            <a:cxnLst/>
            <a:rect r="r" b="b" t="t" l="l"/>
            <a:pathLst>
              <a:path h="5847636" w="6989164">
                <a:moveTo>
                  <a:pt x="0" y="0"/>
                </a:moveTo>
                <a:lnTo>
                  <a:pt x="6989164" y="0"/>
                </a:lnTo>
                <a:lnTo>
                  <a:pt x="6989164" y="5847636"/>
                </a:lnTo>
                <a:lnTo>
                  <a:pt x="0" y="58476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1537588"/>
            <a:chOff x="0" y="0"/>
            <a:chExt cx="4816593" cy="40496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404961"/>
            </a:xfrm>
            <a:custGeom>
              <a:avLst/>
              <a:gdLst/>
              <a:ahLst/>
              <a:cxnLst/>
              <a:rect r="r" b="b" t="t" l="l"/>
              <a:pathLst>
                <a:path h="4049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4961"/>
                  </a:lnTo>
                  <a:lnTo>
                    <a:pt x="0" y="404961"/>
                  </a:lnTo>
                  <a:close/>
                </a:path>
              </a:pathLst>
            </a:custGeom>
            <a:solidFill>
              <a:srgbClr val="4AB3E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816593" cy="462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33393" y="311130"/>
            <a:ext cx="7750868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Visualization - Work Type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079617" y="113474"/>
            <a:ext cx="3179683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Public Sans Heavy"/>
              </a:rPr>
              <a:t>0: Office Work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Public Sans Heavy"/>
              </a:rPr>
              <a:t>50: Hybrid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Public Sans Heavy"/>
              </a:rPr>
              <a:t>100: Work from Home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6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00532" y="2728969"/>
            <a:ext cx="10558893" cy="5891452"/>
            <a:chOff x="0" y="0"/>
            <a:chExt cx="2780943" cy="15516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80943" cy="1551658"/>
            </a:xfrm>
            <a:custGeom>
              <a:avLst/>
              <a:gdLst/>
              <a:ahLst/>
              <a:cxnLst/>
              <a:rect r="r" b="b" t="t" l="l"/>
              <a:pathLst>
                <a:path h="1551658" w="2780943">
                  <a:moveTo>
                    <a:pt x="37394" y="0"/>
                  </a:moveTo>
                  <a:lnTo>
                    <a:pt x="2743549" y="0"/>
                  </a:lnTo>
                  <a:cubicBezTo>
                    <a:pt x="2753467" y="0"/>
                    <a:pt x="2762978" y="3940"/>
                    <a:pt x="2769991" y="10952"/>
                  </a:cubicBezTo>
                  <a:cubicBezTo>
                    <a:pt x="2777003" y="17965"/>
                    <a:pt x="2780943" y="27476"/>
                    <a:pt x="2780943" y="37394"/>
                  </a:cubicBezTo>
                  <a:lnTo>
                    <a:pt x="2780943" y="1514264"/>
                  </a:lnTo>
                  <a:cubicBezTo>
                    <a:pt x="2780943" y="1524182"/>
                    <a:pt x="2777003" y="1533693"/>
                    <a:pt x="2769991" y="1540706"/>
                  </a:cubicBezTo>
                  <a:cubicBezTo>
                    <a:pt x="2762978" y="1547718"/>
                    <a:pt x="2753467" y="1551658"/>
                    <a:pt x="2743549" y="1551658"/>
                  </a:cubicBezTo>
                  <a:lnTo>
                    <a:pt x="37394" y="1551658"/>
                  </a:lnTo>
                  <a:cubicBezTo>
                    <a:pt x="27476" y="1551658"/>
                    <a:pt x="17965" y="1547718"/>
                    <a:pt x="10952" y="1540706"/>
                  </a:cubicBezTo>
                  <a:cubicBezTo>
                    <a:pt x="3940" y="1533693"/>
                    <a:pt x="0" y="1524182"/>
                    <a:pt x="0" y="1514264"/>
                  </a:cubicBezTo>
                  <a:lnTo>
                    <a:pt x="0" y="37394"/>
                  </a:lnTo>
                  <a:cubicBezTo>
                    <a:pt x="0" y="27476"/>
                    <a:pt x="3940" y="17965"/>
                    <a:pt x="10952" y="10952"/>
                  </a:cubicBezTo>
                  <a:cubicBezTo>
                    <a:pt x="17965" y="3940"/>
                    <a:pt x="27476" y="0"/>
                    <a:pt x="37394" y="0"/>
                  </a:cubicBezTo>
                  <a:close/>
                </a:path>
              </a:pathLst>
            </a:custGeom>
            <a:solidFill>
              <a:srgbClr val="4AB3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80943" cy="1608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00532" y="2728969"/>
            <a:ext cx="10558893" cy="5866052"/>
          </a:xfrm>
          <a:custGeom>
            <a:avLst/>
            <a:gdLst/>
            <a:ahLst/>
            <a:cxnLst/>
            <a:rect r="r" b="b" t="t" l="l"/>
            <a:pathLst>
              <a:path h="5866052" w="10558893">
                <a:moveTo>
                  <a:pt x="0" y="0"/>
                </a:moveTo>
                <a:lnTo>
                  <a:pt x="10558893" y="0"/>
                </a:lnTo>
                <a:lnTo>
                  <a:pt x="10558893" y="5866051"/>
                </a:lnTo>
                <a:lnTo>
                  <a:pt x="0" y="58660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3393" y="2772784"/>
            <a:ext cx="6989164" cy="5847636"/>
          </a:xfrm>
          <a:custGeom>
            <a:avLst/>
            <a:gdLst/>
            <a:ahLst/>
            <a:cxnLst/>
            <a:rect r="r" b="b" t="t" l="l"/>
            <a:pathLst>
              <a:path h="5847636" w="6989164">
                <a:moveTo>
                  <a:pt x="0" y="0"/>
                </a:moveTo>
                <a:lnTo>
                  <a:pt x="6989164" y="0"/>
                </a:lnTo>
                <a:lnTo>
                  <a:pt x="6989164" y="5847636"/>
                </a:lnTo>
                <a:lnTo>
                  <a:pt x="0" y="58476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1537588"/>
            <a:chOff x="0" y="0"/>
            <a:chExt cx="4816593" cy="40496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404961"/>
            </a:xfrm>
            <a:custGeom>
              <a:avLst/>
              <a:gdLst/>
              <a:ahLst/>
              <a:cxnLst/>
              <a:rect r="r" b="b" t="t" l="l"/>
              <a:pathLst>
                <a:path h="4049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4961"/>
                  </a:lnTo>
                  <a:lnTo>
                    <a:pt x="0" y="404961"/>
                  </a:lnTo>
                  <a:close/>
                </a:path>
              </a:pathLst>
            </a:custGeom>
            <a:solidFill>
              <a:srgbClr val="4AB3E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816593" cy="462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33393" y="311130"/>
            <a:ext cx="8710607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Visualization - Company Size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078239" y="113474"/>
            <a:ext cx="1648182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Public Sans Heavy"/>
              </a:rPr>
              <a:t>S: Small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Public Sans Heavy"/>
              </a:rPr>
              <a:t>M: Medium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Public Sans Heavy"/>
              </a:rPr>
              <a:t>L: Large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6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00532" y="2728969"/>
            <a:ext cx="10558893" cy="5891452"/>
            <a:chOff x="0" y="0"/>
            <a:chExt cx="2780943" cy="15516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80943" cy="1551658"/>
            </a:xfrm>
            <a:custGeom>
              <a:avLst/>
              <a:gdLst/>
              <a:ahLst/>
              <a:cxnLst/>
              <a:rect r="r" b="b" t="t" l="l"/>
              <a:pathLst>
                <a:path h="1551658" w="2780943">
                  <a:moveTo>
                    <a:pt x="37394" y="0"/>
                  </a:moveTo>
                  <a:lnTo>
                    <a:pt x="2743549" y="0"/>
                  </a:lnTo>
                  <a:cubicBezTo>
                    <a:pt x="2753467" y="0"/>
                    <a:pt x="2762978" y="3940"/>
                    <a:pt x="2769991" y="10952"/>
                  </a:cubicBezTo>
                  <a:cubicBezTo>
                    <a:pt x="2777003" y="17965"/>
                    <a:pt x="2780943" y="27476"/>
                    <a:pt x="2780943" y="37394"/>
                  </a:cubicBezTo>
                  <a:lnTo>
                    <a:pt x="2780943" y="1514264"/>
                  </a:lnTo>
                  <a:cubicBezTo>
                    <a:pt x="2780943" y="1524182"/>
                    <a:pt x="2777003" y="1533693"/>
                    <a:pt x="2769991" y="1540706"/>
                  </a:cubicBezTo>
                  <a:cubicBezTo>
                    <a:pt x="2762978" y="1547718"/>
                    <a:pt x="2753467" y="1551658"/>
                    <a:pt x="2743549" y="1551658"/>
                  </a:cubicBezTo>
                  <a:lnTo>
                    <a:pt x="37394" y="1551658"/>
                  </a:lnTo>
                  <a:cubicBezTo>
                    <a:pt x="27476" y="1551658"/>
                    <a:pt x="17965" y="1547718"/>
                    <a:pt x="10952" y="1540706"/>
                  </a:cubicBezTo>
                  <a:cubicBezTo>
                    <a:pt x="3940" y="1533693"/>
                    <a:pt x="0" y="1524182"/>
                    <a:pt x="0" y="1514264"/>
                  </a:cubicBezTo>
                  <a:lnTo>
                    <a:pt x="0" y="37394"/>
                  </a:lnTo>
                  <a:cubicBezTo>
                    <a:pt x="0" y="27476"/>
                    <a:pt x="3940" y="17965"/>
                    <a:pt x="10952" y="10952"/>
                  </a:cubicBezTo>
                  <a:cubicBezTo>
                    <a:pt x="17965" y="3940"/>
                    <a:pt x="27476" y="0"/>
                    <a:pt x="37394" y="0"/>
                  </a:cubicBezTo>
                  <a:close/>
                </a:path>
              </a:pathLst>
            </a:custGeom>
            <a:solidFill>
              <a:srgbClr val="4AB3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80943" cy="1608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33393" y="2772784"/>
            <a:ext cx="6989164" cy="5847636"/>
          </a:xfrm>
          <a:custGeom>
            <a:avLst/>
            <a:gdLst/>
            <a:ahLst/>
            <a:cxnLst/>
            <a:rect r="r" b="b" t="t" l="l"/>
            <a:pathLst>
              <a:path h="5847636" w="6989164">
                <a:moveTo>
                  <a:pt x="0" y="0"/>
                </a:moveTo>
                <a:lnTo>
                  <a:pt x="6989164" y="0"/>
                </a:lnTo>
                <a:lnTo>
                  <a:pt x="6989164" y="5847636"/>
                </a:lnTo>
                <a:lnTo>
                  <a:pt x="0" y="5847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00532" y="2728969"/>
            <a:ext cx="10558893" cy="5866052"/>
          </a:xfrm>
          <a:custGeom>
            <a:avLst/>
            <a:gdLst/>
            <a:ahLst/>
            <a:cxnLst/>
            <a:rect r="r" b="b" t="t" l="l"/>
            <a:pathLst>
              <a:path h="5866052" w="10558893">
                <a:moveTo>
                  <a:pt x="0" y="0"/>
                </a:moveTo>
                <a:lnTo>
                  <a:pt x="10558893" y="0"/>
                </a:lnTo>
                <a:lnTo>
                  <a:pt x="10558893" y="5866051"/>
                </a:lnTo>
                <a:lnTo>
                  <a:pt x="0" y="58660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1537588"/>
            <a:chOff x="0" y="0"/>
            <a:chExt cx="4816593" cy="40496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404961"/>
            </a:xfrm>
            <a:custGeom>
              <a:avLst/>
              <a:gdLst/>
              <a:ahLst/>
              <a:cxnLst/>
              <a:rect r="r" b="b" t="t" l="l"/>
              <a:pathLst>
                <a:path h="4049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4961"/>
                  </a:lnTo>
                  <a:lnTo>
                    <a:pt x="0" y="404961"/>
                  </a:lnTo>
                  <a:close/>
                </a:path>
              </a:pathLst>
            </a:custGeom>
            <a:solidFill>
              <a:srgbClr val="4AB3E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816593" cy="462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33393" y="311130"/>
            <a:ext cx="15193440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Visualization - Company Size ~ Experience Level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DAGEnqzjIh8</dc:identifier>
  <dcterms:modified xsi:type="dcterms:W3CDTF">2011-08-01T06:04:30Z</dcterms:modified>
  <cp:revision>1</cp:revision>
  <dc:title>ANOVA_group9</dc:title>
</cp:coreProperties>
</file>