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60" r:id="rId5"/>
    <p:sldId id="261" r:id="rId6"/>
    <p:sldId id="262" r:id="rId7"/>
    <p:sldId id="266" r:id="rId8"/>
    <p:sldId id="274" r:id="rId9"/>
    <p:sldId id="275" r:id="rId10"/>
    <p:sldId id="272" r:id="rId11"/>
    <p:sldId id="270" r:id="rId12"/>
  </p:sldIdLst>
  <p:sldSz cx="9144000" cy="6858000" type="screen4x3"/>
  <p:notesSz cx="9144000" cy="6858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87"/>
    <p:restoredTop sz="90929"/>
  </p:normalViewPr>
  <p:slideViewPr>
    <p:cSldViewPr>
      <p:cViewPr varScale="1">
        <p:scale>
          <a:sx n="72" d="100"/>
          <a:sy n="72" d="100"/>
        </p:scale>
        <p:origin x="6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08"/>
    </p:cViewPr>
  </p:sorterViewPr>
  <p:notesViewPr>
    <p:cSldViewPr>
      <p:cViewPr varScale="1">
        <p:scale>
          <a:sx n="25" d="100"/>
          <a:sy n="25" d="100"/>
        </p:scale>
        <p:origin x="-1248" y="-8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2BC3A43-4A5E-4B55-9CA3-712A95A2BEF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7803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48E0442-B6BC-4726-9C36-30F6B4BCE1D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8173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8E0442-B6BC-4726-9C36-30F6B4BCE1D6}" type="slidenum">
              <a:rPr lang="es-ES_tradnl" smtClean="0"/>
              <a:pPr>
                <a:defRPr/>
              </a:pPr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2780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C144E-8ADD-420A-B8E3-C634C59B7156}" type="datetime1">
              <a:rPr lang="es-MX" smtClean="0"/>
              <a:t>01/09/2018</a:t>
            </a:fld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Gloria Rubin</a:t>
            </a: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9D39E-5AA5-4F3C-AD25-5BA752C4F05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A926C-6555-438B-901B-D9AA92567D4A}" type="datetime1">
              <a:rPr lang="es-MX" smtClean="0"/>
              <a:t>01/09/2018</a:t>
            </a:fld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Gloria Rubin</a:t>
            </a: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77FA3-9609-4AF0-9197-D9B260C8292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DE93-D915-4E1F-8156-47239B92C9A6}" type="datetime1">
              <a:rPr lang="es-MX" smtClean="0"/>
              <a:t>01/09/2018</a:t>
            </a:fld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Gloria Rubin</a:t>
            </a: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C1C2B-D515-4761-926F-A69EA202D9A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711C1-78A9-43FA-B051-8D6F5CC59AF0}" type="datetime1">
              <a:rPr lang="es-MX" smtClean="0"/>
              <a:t>01/09/2018</a:t>
            </a:fld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Gloria Rubin</a:t>
            </a: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2CD4E-5FF2-457E-9B94-4EAE470DA14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0F3E0-346B-4739-A265-D7AB6EFCF0EA}" type="datetime1">
              <a:rPr lang="es-MX" smtClean="0"/>
              <a:t>01/09/2018</a:t>
            </a:fld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Gloria Rubin</a:t>
            </a: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6F933-5993-46E1-BF25-30021415D84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E349B-35F6-40C5-9E61-6848890B4B1C}" type="datetime1">
              <a:rPr lang="es-MX" smtClean="0"/>
              <a:t>01/09/2018</a:t>
            </a:fld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Gloria Rubin</a:t>
            </a: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3DEAD-FAAE-4A68-84E4-2371D2C3EFB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6ECA7-FD42-4F69-BFDB-B13861AA1DC7}" type="datetime1">
              <a:rPr lang="es-MX" smtClean="0"/>
              <a:t>01/09/2018</a:t>
            </a:fld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Gloria Rubin</a:t>
            </a: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72CA7-C801-4CC2-BDA5-19F063A5575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B9AD4-A646-4F54-8214-A10FAD35A65F}" type="datetime1">
              <a:rPr lang="es-MX" smtClean="0"/>
              <a:t>01/09/2018</a:t>
            </a:fld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Gloria Rubin</a:t>
            </a: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903BC-5A03-4F29-9DF7-2A20AC5B037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A75A5-4C4E-4243-9285-0E3E333B2072}" type="datetime1">
              <a:rPr lang="es-MX" smtClean="0"/>
              <a:t>01/09/2018</a:t>
            </a:fld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Gloria Rubin</a:t>
            </a: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09AB3-C010-408F-967B-1A7CD3F4093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AEB78-552D-4AE0-8769-AC69DD94C9B4}" type="datetime1">
              <a:rPr lang="es-MX" smtClean="0"/>
              <a:t>01/09/2018</a:t>
            </a:fld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Gloria Rubin</a:t>
            </a: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AEBC2-B8C9-44B8-885E-8BB18FC864E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89A13-A1AE-4382-A8EE-B8D154B9D424}" type="datetime1">
              <a:rPr lang="es-MX" smtClean="0"/>
              <a:t>01/09/2018</a:t>
            </a:fld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Gloria Rubin</a:t>
            </a: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A319A-3C09-443E-B5B5-E329C96230B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título del patrón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108DC600-9B84-4F50-A164-1614A36759CC}" type="datetime1">
              <a:rPr lang="es-MX" smtClean="0"/>
              <a:t>01/09/2018</a:t>
            </a:fld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s-ES_tradnl" smtClean="0"/>
              <a:t>Gloria Rubin</a:t>
            </a: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80052A0-6388-45E1-9136-30A490033AC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5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8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59D0C3-D388-49EA-AF1C-77759D129A74}" type="slidenum">
              <a:rPr lang="es-ES_tradnl" smtClean="0"/>
              <a:pPr/>
              <a:t>1</a:t>
            </a:fld>
            <a:endParaRPr lang="es-ES_tradnl" smtClean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752600"/>
          </a:xfrm>
          <a:gradFill rotWithShape="0">
            <a:gsLst>
              <a:gs pos="0">
                <a:srgbClr val="CCFF99"/>
              </a:gs>
              <a:gs pos="100000">
                <a:srgbClr val="B0DC84"/>
              </a:gs>
            </a:gsLst>
            <a:lin ang="5400000" scaled="1"/>
          </a:gradFill>
        </p:spPr>
        <p:txBody>
          <a:bodyPr/>
          <a:lstStyle/>
          <a:p>
            <a:r>
              <a:rPr lang="es-ES_tradnl" smtClean="0">
                <a:solidFill>
                  <a:srgbClr val="FF0066"/>
                </a:solidFill>
                <a:latin typeface="Currency" pitchFamily="2" charset="0"/>
              </a:rPr>
              <a:t>VIOLENCIA CONTRA LA MUJER</a:t>
            </a:r>
            <a:endParaRPr lang="es-ES_tradnl" smtClean="0">
              <a:solidFill>
                <a:srgbClr val="FF0066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z="1600" dirty="0" smtClean="0"/>
              <a:t>Gloria </a:t>
            </a:r>
            <a:r>
              <a:rPr lang="es-ES_tradnl" sz="1600" dirty="0" err="1" smtClean="0"/>
              <a:t>Rubin</a:t>
            </a:r>
            <a:endParaRPr lang="es-ES_tradnl" sz="160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E8DB94-970D-46AB-AD66-A9C6D8DE6711}" type="datetime1">
              <a:rPr lang="es-MX" smtClean="0"/>
              <a:t>01/09/2018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51CCC06-17D6-4A09-A22C-A3904AEA5BD6}" type="datetime1">
              <a:rPr lang="es-MX" smtClean="0"/>
              <a:t>01/09/2018</a:t>
            </a:fld>
            <a:endParaRPr lang="es-ES" smtClean="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88913"/>
            <a:ext cx="6584950" cy="381000"/>
          </a:xfrm>
        </p:spPr>
        <p:txBody>
          <a:bodyPr/>
          <a:lstStyle/>
          <a:p>
            <a:r>
              <a:rPr lang="es-MX" sz="3600" smtClean="0">
                <a:solidFill>
                  <a:srgbClr val="FF0066"/>
                </a:solidFill>
                <a:latin typeface="Arial Black" pitchFamily="34" charset="0"/>
              </a:rPr>
              <a:t> El Ciclo de la Violencia</a:t>
            </a:r>
            <a:endParaRPr lang="es-ES" sz="3600" smtClean="0">
              <a:solidFill>
                <a:srgbClr val="FF0066"/>
              </a:solidFill>
              <a:latin typeface="Arial Black" pitchFamily="34" charset="0"/>
            </a:endParaRPr>
          </a:p>
        </p:txBody>
      </p:sp>
      <p:sp>
        <p:nvSpPr>
          <p:cNvPr id="86020" name="AutoShape 4"/>
          <p:cNvSpPr>
            <a:spLocks noChangeArrowheads="1"/>
          </p:cNvSpPr>
          <p:nvPr/>
        </p:nvSpPr>
        <p:spPr bwMode="auto">
          <a:xfrm rot="-6002325">
            <a:off x="4538663" y="301625"/>
            <a:ext cx="330200" cy="2263775"/>
          </a:xfrm>
          <a:prstGeom prst="curvedLeftArrow">
            <a:avLst>
              <a:gd name="adj1" fmla="val 82745"/>
              <a:gd name="adj2" fmla="val 283404"/>
              <a:gd name="adj3" fmla="val 41528"/>
            </a:avLst>
          </a:prstGeom>
          <a:solidFill>
            <a:schemeClr val="accent1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s-ES">
              <a:solidFill>
                <a:srgbClr val="99FF99"/>
              </a:solidFill>
            </a:endParaRPr>
          </a:p>
        </p:txBody>
      </p:sp>
      <p:sp>
        <p:nvSpPr>
          <p:cNvPr id="86024" name="AutoShape 8"/>
          <p:cNvSpPr>
            <a:spLocks noChangeArrowheads="1"/>
          </p:cNvSpPr>
          <p:nvPr/>
        </p:nvSpPr>
        <p:spPr bwMode="auto">
          <a:xfrm rot="6248265">
            <a:off x="4129881" y="5471319"/>
            <a:ext cx="503238" cy="1905000"/>
          </a:xfrm>
          <a:prstGeom prst="curvedLeftArrow">
            <a:avLst>
              <a:gd name="adj1" fmla="val 45689"/>
              <a:gd name="adj2" fmla="val 156484"/>
              <a:gd name="adj3" fmla="val 34241"/>
            </a:avLst>
          </a:prstGeom>
          <a:solidFill>
            <a:schemeClr val="accent1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6025" name="AutoShape 9"/>
          <p:cNvSpPr>
            <a:spLocks noChangeArrowheads="1"/>
          </p:cNvSpPr>
          <p:nvPr/>
        </p:nvSpPr>
        <p:spPr bwMode="auto">
          <a:xfrm rot="10229498">
            <a:off x="120650" y="2754573"/>
            <a:ext cx="641350" cy="2206625"/>
          </a:xfrm>
          <a:prstGeom prst="curvedLeftArrow">
            <a:avLst>
              <a:gd name="adj1" fmla="val 35362"/>
              <a:gd name="adj2" fmla="val 121185"/>
              <a:gd name="adj3" fmla="val 34241"/>
            </a:avLst>
          </a:prstGeom>
          <a:solidFill>
            <a:srgbClr val="FFFF66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es-ES">
              <a:solidFill>
                <a:srgbClr val="99FF99"/>
              </a:solidFill>
            </a:endParaRPr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317500" y="762000"/>
            <a:ext cx="839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MX" sz="2800" b="1">
                <a:solidFill>
                  <a:schemeClr val="tx2"/>
                </a:solidFill>
                <a:latin typeface="Tahoma" pitchFamily="34" charset="0"/>
              </a:rPr>
              <a:t>¿Por qué la mujer no se va del lado del agresor?</a:t>
            </a:r>
            <a:endParaRPr lang="es-ES" sz="2800" b="1">
              <a:solidFill>
                <a:schemeClr val="tx2"/>
              </a:solidFill>
              <a:latin typeface="Tahoma" pitchFamily="34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788024" y="1124744"/>
            <a:ext cx="4176463" cy="2016919"/>
            <a:chOff x="3438" y="845"/>
            <a:chExt cx="2540" cy="1134"/>
          </a:xfrm>
          <a:solidFill>
            <a:schemeClr val="bg1"/>
          </a:solidFill>
        </p:grpSpPr>
        <p:sp>
          <p:nvSpPr>
            <p:cNvPr id="13332" name="Oval 13"/>
            <p:cNvSpPr>
              <a:spLocks noChangeArrowheads="1"/>
            </p:cNvSpPr>
            <p:nvPr/>
          </p:nvSpPr>
          <p:spPr bwMode="auto">
            <a:xfrm>
              <a:off x="3438" y="845"/>
              <a:ext cx="2540" cy="1134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33" name="Text Box 3"/>
            <p:cNvSpPr txBox="1">
              <a:spLocks noChangeArrowheads="1"/>
            </p:cNvSpPr>
            <p:nvPr/>
          </p:nvSpPr>
          <p:spPr bwMode="auto">
            <a:xfrm>
              <a:off x="3709" y="1136"/>
              <a:ext cx="2015" cy="51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1800" b="1" dirty="0">
                  <a:solidFill>
                    <a:srgbClr val="0000CC"/>
                  </a:solidFill>
                  <a:latin typeface="Arial Narrow" pitchFamily="34" charset="0"/>
                </a:rPr>
                <a:t>Fase de acumulación de tensión: La víctima experimenta MIEDO – ANGUSTIA - CONFUSION</a:t>
              </a:r>
              <a:endParaRPr lang="es-ES" sz="1800" b="1" dirty="0">
                <a:solidFill>
                  <a:srgbClr val="0000CC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70463" y="4652963"/>
            <a:ext cx="3722687" cy="1800225"/>
            <a:chOff x="3392" y="2931"/>
            <a:chExt cx="2540" cy="1134"/>
          </a:xfrm>
          <a:solidFill>
            <a:schemeClr val="bg1"/>
          </a:solidFill>
        </p:grpSpPr>
        <p:sp>
          <p:nvSpPr>
            <p:cNvPr id="13330" name="Oval 15"/>
            <p:cNvSpPr>
              <a:spLocks noChangeArrowheads="1"/>
            </p:cNvSpPr>
            <p:nvPr/>
          </p:nvSpPr>
          <p:spPr bwMode="auto">
            <a:xfrm>
              <a:off x="3392" y="2931"/>
              <a:ext cx="2540" cy="1134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31" name="Text Box 5"/>
            <p:cNvSpPr txBox="1">
              <a:spLocks noChangeArrowheads="1"/>
            </p:cNvSpPr>
            <p:nvPr/>
          </p:nvSpPr>
          <p:spPr bwMode="auto">
            <a:xfrm>
              <a:off x="3684" y="3103"/>
              <a:ext cx="1976" cy="75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1800" b="1" dirty="0">
                  <a:solidFill>
                    <a:srgbClr val="FF0000"/>
                  </a:solidFill>
                  <a:latin typeface="Arial Narrow" pitchFamily="34" charset="0"/>
                </a:rPr>
                <a:t>Fase aguda de golpes: La víctima experimenta MIEDO – ODIO – IMPOTENCIA – SOLEDAD  DOLOR</a:t>
              </a:r>
              <a:endParaRPr lang="es-ES" sz="1800" b="1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86023" name="AutoShape 7"/>
          <p:cNvSpPr>
            <a:spLocks noChangeArrowheads="1"/>
          </p:cNvSpPr>
          <p:nvPr/>
        </p:nvSpPr>
        <p:spPr bwMode="auto">
          <a:xfrm>
            <a:off x="8382000" y="2997200"/>
            <a:ext cx="577850" cy="2376488"/>
          </a:xfrm>
          <a:prstGeom prst="curvedLeftArrow">
            <a:avLst>
              <a:gd name="adj1" fmla="val 42269"/>
              <a:gd name="adj2" fmla="val 143447"/>
              <a:gd name="adj3" fmla="val 28671"/>
            </a:avLst>
          </a:prstGeom>
          <a:solidFill>
            <a:schemeClr val="accent1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50850" y="1556793"/>
            <a:ext cx="4049142" cy="2088232"/>
            <a:chOff x="308" y="1071"/>
            <a:chExt cx="2540" cy="1134"/>
          </a:xfrm>
          <a:solidFill>
            <a:schemeClr val="bg1"/>
          </a:solidFill>
        </p:grpSpPr>
        <p:sp>
          <p:nvSpPr>
            <p:cNvPr id="13326" name="Oval 20"/>
            <p:cNvSpPr>
              <a:spLocks noChangeArrowheads="1"/>
            </p:cNvSpPr>
            <p:nvPr/>
          </p:nvSpPr>
          <p:spPr bwMode="auto">
            <a:xfrm>
              <a:off x="308" y="1071"/>
              <a:ext cx="2540" cy="1134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27" name="Text Box 6"/>
            <p:cNvSpPr txBox="1">
              <a:spLocks noChangeArrowheads="1"/>
            </p:cNvSpPr>
            <p:nvPr/>
          </p:nvSpPr>
          <p:spPr bwMode="auto">
            <a:xfrm>
              <a:off x="770" y="1267"/>
              <a:ext cx="1716" cy="8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1800" b="1" dirty="0">
                  <a:solidFill>
                    <a:srgbClr val="800080"/>
                  </a:solidFill>
                  <a:latin typeface="Arial Narrow" pitchFamily="34" charset="0"/>
                </a:rPr>
                <a:t>Fase de arrepentimiento o de “Luna de miel”: La víctima experimenta MIEDO – CONFUSION – ILUSION – LASTIMA - CULPA</a:t>
              </a:r>
              <a:endParaRPr lang="es-ES" sz="1800" b="1" dirty="0">
                <a:solidFill>
                  <a:srgbClr val="800080"/>
                </a:solidFill>
                <a:latin typeface="Arial Narrow" pitchFamily="34" charset="0"/>
              </a:endParaRPr>
            </a:p>
          </p:txBody>
        </p:sp>
      </p:grp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3906838" y="3124200"/>
            <a:ext cx="491966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MX" b="1">
                <a:solidFill>
                  <a:schemeClr val="tx2"/>
                </a:solidFill>
                <a:latin typeface="Tahoma" pitchFamily="34" charset="0"/>
              </a:rPr>
              <a:t>Porque está presa en una Trampa que nuestra sociedad patriarcal refuerza constantemente</a:t>
            </a:r>
            <a:endParaRPr lang="es-ES" b="1">
              <a:solidFill>
                <a:schemeClr val="tx2"/>
              </a:solidFill>
              <a:latin typeface="Tahoma" pitchFamily="34" charset="0"/>
            </a:endParaRP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827585" y="3789040"/>
            <a:ext cx="4248472" cy="2303785"/>
            <a:chOff x="671" y="2704"/>
            <a:chExt cx="2540" cy="1134"/>
          </a:xfrm>
          <a:solidFill>
            <a:schemeClr val="bg1"/>
          </a:solidFill>
        </p:grpSpPr>
        <p:sp>
          <p:nvSpPr>
            <p:cNvPr id="13328" name="Oval 18"/>
            <p:cNvSpPr>
              <a:spLocks noChangeArrowheads="1"/>
            </p:cNvSpPr>
            <p:nvPr/>
          </p:nvSpPr>
          <p:spPr bwMode="auto">
            <a:xfrm>
              <a:off x="671" y="2704"/>
              <a:ext cx="2540" cy="1134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29" name="Text Box 10"/>
            <p:cNvSpPr txBox="1">
              <a:spLocks noChangeArrowheads="1"/>
            </p:cNvSpPr>
            <p:nvPr/>
          </p:nvSpPr>
          <p:spPr bwMode="auto">
            <a:xfrm>
              <a:off x="811" y="2988"/>
              <a:ext cx="2260" cy="59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1800" b="1" dirty="0">
                  <a:solidFill>
                    <a:srgbClr val="00B050"/>
                  </a:solidFill>
                  <a:latin typeface="Arial Narrow" pitchFamily="34" charset="0"/>
                </a:rPr>
                <a:t>Fase de distanciamiento: La víctima experimenta CULPA – VERGÜENZA – CONFUSION – MIEDO – AUTOCOMPASION </a:t>
              </a:r>
              <a:endParaRPr lang="es-ES" sz="1800" b="1" dirty="0">
                <a:solidFill>
                  <a:srgbClr val="00B050"/>
                </a:solidFill>
                <a:latin typeface="Arial Narrow" pitchFamily="34" charset="0"/>
              </a:endParaRPr>
            </a:p>
          </p:txBody>
        </p:sp>
      </p:grpSp>
      <p:sp>
        <p:nvSpPr>
          <p:cNvPr id="24" name="2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2CD4E-5FF2-457E-9B94-4EAE470DA14F}" type="slidenum">
              <a:rPr lang="es-ES_tradnl" smtClean="0"/>
              <a:pPr>
                <a:defRPr/>
              </a:pPr>
              <a:t>10</a:t>
            </a:fld>
            <a:endParaRPr lang="es-ES_tradnl"/>
          </a:p>
        </p:txBody>
      </p:sp>
      <p:sp>
        <p:nvSpPr>
          <p:cNvPr id="25" name="2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Gloria Rubin</a:t>
            </a: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AP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AP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AP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AP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utoUpdateAnimBg="0"/>
      <p:bldP spid="86020" grpId="0" animBg="1"/>
      <p:bldP spid="86024" grpId="0" animBg="1"/>
      <p:bldP spid="86025" grpId="0" animBg="1"/>
      <p:bldP spid="86027" grpId="0" autoUpdateAnimBg="0"/>
      <p:bldP spid="86023" grpId="0" animBg="1"/>
      <p:bldP spid="8602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3F91FF4-6EE0-48C9-B87C-0125B55337E3}" type="datetime1">
              <a:rPr lang="es-MX" smtClean="0"/>
              <a:t>01/09/2018</a:t>
            </a:fld>
            <a:endParaRPr lang="es-ES" smtClean="0"/>
          </a:p>
        </p:txBody>
      </p:sp>
      <p:sp>
        <p:nvSpPr>
          <p:cNvPr id="125954" name="Freeform 2"/>
          <p:cNvSpPr>
            <a:spLocks/>
          </p:cNvSpPr>
          <p:nvPr/>
        </p:nvSpPr>
        <p:spPr bwMode="auto">
          <a:xfrm>
            <a:off x="1219200" y="533400"/>
            <a:ext cx="2971800" cy="2667000"/>
          </a:xfrm>
          <a:custGeom>
            <a:avLst/>
            <a:gdLst>
              <a:gd name="T0" fmla="*/ 0 w 1791"/>
              <a:gd name="T1" fmla="*/ 2114177 h 1785"/>
              <a:gd name="T2" fmla="*/ 31527 w 1791"/>
              <a:gd name="T3" fmla="*/ 2058894 h 1785"/>
              <a:gd name="T4" fmla="*/ 58075 w 1791"/>
              <a:gd name="T5" fmla="*/ 2014071 h 1785"/>
              <a:gd name="T6" fmla="*/ 84624 w 1791"/>
              <a:gd name="T7" fmla="*/ 1964765 h 1785"/>
              <a:gd name="T8" fmla="*/ 111173 w 1791"/>
              <a:gd name="T9" fmla="*/ 1921435 h 1785"/>
              <a:gd name="T10" fmla="*/ 142700 w 1791"/>
              <a:gd name="T11" fmla="*/ 1872130 h 1785"/>
              <a:gd name="T12" fmla="*/ 175885 w 1791"/>
              <a:gd name="T13" fmla="*/ 1824318 h 1785"/>
              <a:gd name="T14" fmla="*/ 207412 w 1791"/>
              <a:gd name="T15" fmla="*/ 1779494 h 1785"/>
              <a:gd name="T16" fmla="*/ 237279 w 1791"/>
              <a:gd name="T17" fmla="*/ 1731683 h 1785"/>
              <a:gd name="T18" fmla="*/ 280421 w 1791"/>
              <a:gd name="T19" fmla="*/ 1676400 h 1785"/>
              <a:gd name="T20" fmla="*/ 325222 w 1791"/>
              <a:gd name="T21" fmla="*/ 1621118 h 1785"/>
              <a:gd name="T22" fmla="*/ 360067 w 1791"/>
              <a:gd name="T23" fmla="*/ 1576294 h 1785"/>
              <a:gd name="T24" fmla="*/ 401550 w 1791"/>
              <a:gd name="T25" fmla="*/ 1531471 h 1785"/>
              <a:gd name="T26" fmla="*/ 444692 w 1791"/>
              <a:gd name="T27" fmla="*/ 1480671 h 1785"/>
              <a:gd name="T28" fmla="*/ 489493 w 1791"/>
              <a:gd name="T29" fmla="*/ 1425388 h 1785"/>
              <a:gd name="T30" fmla="*/ 535953 w 1791"/>
              <a:gd name="T31" fmla="*/ 1377576 h 1785"/>
              <a:gd name="T32" fmla="*/ 585732 w 1791"/>
              <a:gd name="T33" fmla="*/ 1325282 h 1785"/>
              <a:gd name="T34" fmla="*/ 632192 w 1791"/>
              <a:gd name="T35" fmla="*/ 1283447 h 1785"/>
              <a:gd name="T36" fmla="*/ 688608 w 1791"/>
              <a:gd name="T37" fmla="*/ 1225177 h 1785"/>
              <a:gd name="T38" fmla="*/ 738387 w 1791"/>
              <a:gd name="T39" fmla="*/ 1177365 h 1785"/>
              <a:gd name="T40" fmla="*/ 788166 w 1791"/>
              <a:gd name="T41" fmla="*/ 1135529 h 1785"/>
              <a:gd name="T42" fmla="*/ 846241 w 1791"/>
              <a:gd name="T43" fmla="*/ 1087718 h 1785"/>
              <a:gd name="T44" fmla="*/ 887724 w 1791"/>
              <a:gd name="T45" fmla="*/ 1053353 h 1785"/>
              <a:gd name="T46" fmla="*/ 940821 w 1791"/>
              <a:gd name="T47" fmla="*/ 1011518 h 1785"/>
              <a:gd name="T48" fmla="*/ 995578 w 1791"/>
              <a:gd name="T49" fmla="*/ 971177 h 1785"/>
              <a:gd name="T50" fmla="*/ 1060291 w 1791"/>
              <a:gd name="T51" fmla="*/ 926353 h 1785"/>
              <a:gd name="T52" fmla="*/ 1113388 w 1791"/>
              <a:gd name="T53" fmla="*/ 887506 h 1785"/>
              <a:gd name="T54" fmla="*/ 1174782 w 1791"/>
              <a:gd name="T55" fmla="*/ 842682 h 1785"/>
              <a:gd name="T56" fmla="*/ 1247791 w 1791"/>
              <a:gd name="T57" fmla="*/ 797859 h 1785"/>
              <a:gd name="T58" fmla="*/ 1312504 w 1791"/>
              <a:gd name="T59" fmla="*/ 754529 h 1785"/>
              <a:gd name="T60" fmla="*/ 1385513 w 1791"/>
              <a:gd name="T61" fmla="*/ 709706 h 1785"/>
              <a:gd name="T62" fmla="*/ 1456862 w 1791"/>
              <a:gd name="T63" fmla="*/ 667871 h 1785"/>
              <a:gd name="T64" fmla="*/ 1534849 w 1791"/>
              <a:gd name="T65" fmla="*/ 630518 h 1785"/>
              <a:gd name="T66" fmla="*/ 1614495 w 1791"/>
              <a:gd name="T67" fmla="*/ 588682 h 1785"/>
              <a:gd name="T68" fmla="*/ 1682527 w 1791"/>
              <a:gd name="T69" fmla="*/ 561788 h 1785"/>
              <a:gd name="T70" fmla="*/ 1748899 w 1791"/>
              <a:gd name="T71" fmla="*/ 525929 h 1785"/>
              <a:gd name="T72" fmla="*/ 1825226 w 1791"/>
              <a:gd name="T73" fmla="*/ 499035 h 1785"/>
              <a:gd name="T74" fmla="*/ 1878324 w 1791"/>
              <a:gd name="T75" fmla="*/ 478118 h 1785"/>
              <a:gd name="T76" fmla="*/ 1649341 w 1791"/>
              <a:gd name="T77" fmla="*/ 0 h 1785"/>
              <a:gd name="T78" fmla="*/ 2971800 w 1791"/>
              <a:gd name="T79" fmla="*/ 681318 h 1785"/>
              <a:gd name="T80" fmla="*/ 2628326 w 1791"/>
              <a:gd name="T81" fmla="*/ 2096247 h 1785"/>
              <a:gd name="T82" fmla="*/ 2414277 w 1791"/>
              <a:gd name="T83" fmla="*/ 1676400 h 1785"/>
              <a:gd name="T84" fmla="*/ 2326334 w 1791"/>
              <a:gd name="T85" fmla="*/ 1713753 h 1785"/>
              <a:gd name="T86" fmla="*/ 2241710 w 1791"/>
              <a:gd name="T87" fmla="*/ 1755588 h 1785"/>
              <a:gd name="T88" fmla="*/ 2150448 w 1791"/>
              <a:gd name="T89" fmla="*/ 1807883 h 1785"/>
              <a:gd name="T90" fmla="*/ 2050891 w 1791"/>
              <a:gd name="T91" fmla="*/ 1866153 h 1785"/>
              <a:gd name="T92" fmla="*/ 1974563 w 1791"/>
              <a:gd name="T93" fmla="*/ 1916953 h 1785"/>
              <a:gd name="T94" fmla="*/ 1896576 w 1791"/>
              <a:gd name="T95" fmla="*/ 1975224 h 1785"/>
              <a:gd name="T96" fmla="*/ 1820249 w 1791"/>
              <a:gd name="T97" fmla="*/ 2030506 h 1785"/>
              <a:gd name="T98" fmla="*/ 1755536 w 1791"/>
              <a:gd name="T99" fmla="*/ 2088777 h 1785"/>
              <a:gd name="T100" fmla="*/ 1694142 w 1791"/>
              <a:gd name="T101" fmla="*/ 2151530 h 1785"/>
              <a:gd name="T102" fmla="*/ 1626111 w 1791"/>
              <a:gd name="T103" fmla="*/ 2217271 h 1785"/>
              <a:gd name="T104" fmla="*/ 1568035 w 1791"/>
              <a:gd name="T105" fmla="*/ 2281518 h 1785"/>
              <a:gd name="T106" fmla="*/ 1511619 w 1791"/>
              <a:gd name="T107" fmla="*/ 2347259 h 1785"/>
              <a:gd name="T108" fmla="*/ 1461840 w 1791"/>
              <a:gd name="T109" fmla="*/ 2405529 h 1785"/>
              <a:gd name="T110" fmla="*/ 1407083 w 1791"/>
              <a:gd name="T111" fmla="*/ 2484718 h 1785"/>
              <a:gd name="T112" fmla="*/ 1358964 w 1791"/>
              <a:gd name="T113" fmla="*/ 2557929 h 1785"/>
              <a:gd name="T114" fmla="*/ 1330756 w 1791"/>
              <a:gd name="T115" fmla="*/ 2613212 h 1785"/>
              <a:gd name="T116" fmla="*/ 1297570 w 1791"/>
              <a:gd name="T117" fmla="*/ 2667000 h 1785"/>
              <a:gd name="T118" fmla="*/ 0 w 1791"/>
              <a:gd name="T119" fmla="*/ 2114177 h 178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791"/>
              <a:gd name="T181" fmla="*/ 0 h 1785"/>
              <a:gd name="T182" fmla="*/ 1791 w 1791"/>
              <a:gd name="T183" fmla="*/ 1785 h 1785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791" h="1785">
                <a:moveTo>
                  <a:pt x="0" y="1415"/>
                </a:moveTo>
                <a:lnTo>
                  <a:pt x="19" y="1378"/>
                </a:lnTo>
                <a:lnTo>
                  <a:pt x="35" y="1348"/>
                </a:lnTo>
                <a:lnTo>
                  <a:pt x="51" y="1315"/>
                </a:lnTo>
                <a:lnTo>
                  <a:pt x="67" y="1286"/>
                </a:lnTo>
                <a:lnTo>
                  <a:pt x="86" y="1253"/>
                </a:lnTo>
                <a:lnTo>
                  <a:pt x="106" y="1221"/>
                </a:lnTo>
                <a:lnTo>
                  <a:pt x="125" y="1191"/>
                </a:lnTo>
                <a:lnTo>
                  <a:pt x="143" y="1159"/>
                </a:lnTo>
                <a:lnTo>
                  <a:pt x="169" y="1122"/>
                </a:lnTo>
                <a:lnTo>
                  <a:pt x="196" y="1085"/>
                </a:lnTo>
                <a:lnTo>
                  <a:pt x="217" y="1055"/>
                </a:lnTo>
                <a:lnTo>
                  <a:pt x="242" y="1025"/>
                </a:lnTo>
                <a:lnTo>
                  <a:pt x="268" y="991"/>
                </a:lnTo>
                <a:lnTo>
                  <a:pt x="295" y="954"/>
                </a:lnTo>
                <a:lnTo>
                  <a:pt x="323" y="922"/>
                </a:lnTo>
                <a:lnTo>
                  <a:pt x="353" y="887"/>
                </a:lnTo>
                <a:lnTo>
                  <a:pt x="381" y="859"/>
                </a:lnTo>
                <a:lnTo>
                  <a:pt x="415" y="820"/>
                </a:lnTo>
                <a:lnTo>
                  <a:pt x="445" y="788"/>
                </a:lnTo>
                <a:lnTo>
                  <a:pt x="475" y="760"/>
                </a:lnTo>
                <a:lnTo>
                  <a:pt x="510" y="728"/>
                </a:lnTo>
                <a:lnTo>
                  <a:pt x="535" y="705"/>
                </a:lnTo>
                <a:lnTo>
                  <a:pt x="567" y="677"/>
                </a:lnTo>
                <a:lnTo>
                  <a:pt x="600" y="650"/>
                </a:lnTo>
                <a:lnTo>
                  <a:pt x="639" y="620"/>
                </a:lnTo>
                <a:lnTo>
                  <a:pt x="671" y="594"/>
                </a:lnTo>
                <a:lnTo>
                  <a:pt x="708" y="564"/>
                </a:lnTo>
                <a:lnTo>
                  <a:pt x="752" y="534"/>
                </a:lnTo>
                <a:lnTo>
                  <a:pt x="791" y="505"/>
                </a:lnTo>
                <a:lnTo>
                  <a:pt x="835" y="475"/>
                </a:lnTo>
                <a:lnTo>
                  <a:pt x="878" y="447"/>
                </a:lnTo>
                <a:lnTo>
                  <a:pt x="925" y="422"/>
                </a:lnTo>
                <a:lnTo>
                  <a:pt x="973" y="394"/>
                </a:lnTo>
                <a:lnTo>
                  <a:pt x="1014" y="376"/>
                </a:lnTo>
                <a:lnTo>
                  <a:pt x="1054" y="352"/>
                </a:lnTo>
                <a:lnTo>
                  <a:pt x="1100" y="334"/>
                </a:lnTo>
                <a:lnTo>
                  <a:pt x="1132" y="320"/>
                </a:lnTo>
                <a:lnTo>
                  <a:pt x="994" y="0"/>
                </a:lnTo>
                <a:lnTo>
                  <a:pt x="1791" y="456"/>
                </a:lnTo>
                <a:lnTo>
                  <a:pt x="1584" y="1403"/>
                </a:lnTo>
                <a:lnTo>
                  <a:pt x="1455" y="1122"/>
                </a:lnTo>
                <a:lnTo>
                  <a:pt x="1402" y="1147"/>
                </a:lnTo>
                <a:lnTo>
                  <a:pt x="1351" y="1175"/>
                </a:lnTo>
                <a:lnTo>
                  <a:pt x="1296" y="1210"/>
                </a:lnTo>
                <a:lnTo>
                  <a:pt x="1236" y="1249"/>
                </a:lnTo>
                <a:lnTo>
                  <a:pt x="1190" y="1283"/>
                </a:lnTo>
                <a:lnTo>
                  <a:pt x="1143" y="1322"/>
                </a:lnTo>
                <a:lnTo>
                  <a:pt x="1097" y="1359"/>
                </a:lnTo>
                <a:lnTo>
                  <a:pt x="1058" y="1398"/>
                </a:lnTo>
                <a:lnTo>
                  <a:pt x="1021" y="1440"/>
                </a:lnTo>
                <a:lnTo>
                  <a:pt x="980" y="1484"/>
                </a:lnTo>
                <a:lnTo>
                  <a:pt x="945" y="1527"/>
                </a:lnTo>
                <a:lnTo>
                  <a:pt x="911" y="1571"/>
                </a:lnTo>
                <a:lnTo>
                  <a:pt x="881" y="1610"/>
                </a:lnTo>
                <a:lnTo>
                  <a:pt x="848" y="1663"/>
                </a:lnTo>
                <a:lnTo>
                  <a:pt x="819" y="1712"/>
                </a:lnTo>
                <a:lnTo>
                  <a:pt x="802" y="1749"/>
                </a:lnTo>
                <a:lnTo>
                  <a:pt x="782" y="1785"/>
                </a:lnTo>
                <a:lnTo>
                  <a:pt x="0" y="1415"/>
                </a:lnTo>
                <a:close/>
              </a:path>
            </a:pathLst>
          </a:custGeom>
          <a:solidFill>
            <a:srgbClr val="66FFFF"/>
          </a:solidFill>
          <a:ln w="11430">
            <a:solidFill>
              <a:srgbClr val="00CC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25955" name="Freeform 3"/>
          <p:cNvSpPr>
            <a:spLocks/>
          </p:cNvSpPr>
          <p:nvPr/>
        </p:nvSpPr>
        <p:spPr bwMode="auto">
          <a:xfrm rot="-394372">
            <a:off x="684213" y="2320925"/>
            <a:ext cx="2514600" cy="2693988"/>
          </a:xfrm>
          <a:custGeom>
            <a:avLst/>
            <a:gdLst>
              <a:gd name="T0" fmla="*/ 2514600 w 1576"/>
              <a:gd name="T1" fmla="*/ 1113913 h 1988"/>
              <a:gd name="T2" fmla="*/ 1874781 w 1576"/>
              <a:gd name="T3" fmla="*/ 893027 h 1988"/>
              <a:gd name="T4" fmla="*/ 1849252 w 1576"/>
              <a:gd name="T5" fmla="*/ 943167 h 1988"/>
              <a:gd name="T6" fmla="*/ 1834892 w 1576"/>
              <a:gd name="T7" fmla="*/ 993307 h 1988"/>
              <a:gd name="T8" fmla="*/ 1815746 w 1576"/>
              <a:gd name="T9" fmla="*/ 1046156 h 1988"/>
              <a:gd name="T10" fmla="*/ 1801386 w 1576"/>
              <a:gd name="T11" fmla="*/ 1101716 h 1988"/>
              <a:gd name="T12" fmla="*/ 1783834 w 1576"/>
              <a:gd name="T13" fmla="*/ 1173538 h 1988"/>
              <a:gd name="T14" fmla="*/ 1772666 w 1576"/>
              <a:gd name="T15" fmla="*/ 1233164 h 1988"/>
              <a:gd name="T16" fmla="*/ 1761497 w 1576"/>
              <a:gd name="T17" fmla="*/ 1298210 h 1988"/>
              <a:gd name="T18" fmla="*/ 1753519 w 1576"/>
              <a:gd name="T19" fmla="*/ 1370031 h 1988"/>
              <a:gd name="T20" fmla="*/ 1747137 w 1576"/>
              <a:gd name="T21" fmla="*/ 1445918 h 1988"/>
              <a:gd name="T22" fmla="*/ 1747137 w 1576"/>
              <a:gd name="T23" fmla="*/ 1580076 h 1988"/>
              <a:gd name="T24" fmla="*/ 1750328 w 1576"/>
              <a:gd name="T25" fmla="*/ 1647832 h 1988"/>
              <a:gd name="T26" fmla="*/ 1753519 w 1576"/>
              <a:gd name="T27" fmla="*/ 1714233 h 1988"/>
              <a:gd name="T28" fmla="*/ 1764688 w 1576"/>
              <a:gd name="T29" fmla="*/ 1779279 h 1988"/>
              <a:gd name="T30" fmla="*/ 1779048 w 1576"/>
              <a:gd name="T31" fmla="*/ 1844325 h 1988"/>
              <a:gd name="T32" fmla="*/ 1795003 w 1576"/>
              <a:gd name="T33" fmla="*/ 1908016 h 1988"/>
              <a:gd name="T34" fmla="*/ 1812555 w 1576"/>
              <a:gd name="T35" fmla="*/ 1982548 h 1988"/>
              <a:gd name="T36" fmla="*/ 1838083 w 1576"/>
              <a:gd name="T37" fmla="*/ 2050304 h 1988"/>
              <a:gd name="T38" fmla="*/ 636628 w 1576"/>
              <a:gd name="T39" fmla="*/ 2693988 h 1988"/>
              <a:gd name="T40" fmla="*/ 611099 w 1576"/>
              <a:gd name="T41" fmla="*/ 2628942 h 1988"/>
              <a:gd name="T42" fmla="*/ 583974 w 1576"/>
              <a:gd name="T43" fmla="*/ 2572027 h 1988"/>
              <a:gd name="T44" fmla="*/ 563232 w 1576"/>
              <a:gd name="T45" fmla="*/ 2519177 h 1988"/>
              <a:gd name="T46" fmla="*/ 540894 w 1576"/>
              <a:gd name="T47" fmla="*/ 2459551 h 1988"/>
              <a:gd name="T48" fmla="*/ 521748 w 1576"/>
              <a:gd name="T49" fmla="*/ 2409412 h 1988"/>
              <a:gd name="T50" fmla="*/ 499410 w 1576"/>
              <a:gd name="T51" fmla="*/ 2353852 h 1988"/>
              <a:gd name="T52" fmla="*/ 485050 w 1576"/>
              <a:gd name="T53" fmla="*/ 2301002 h 1988"/>
              <a:gd name="T54" fmla="*/ 470690 w 1576"/>
              <a:gd name="T55" fmla="*/ 2250862 h 1988"/>
              <a:gd name="T56" fmla="*/ 456330 w 1576"/>
              <a:gd name="T57" fmla="*/ 2198012 h 1988"/>
              <a:gd name="T58" fmla="*/ 437183 w 1576"/>
              <a:gd name="T59" fmla="*/ 2135677 h 1988"/>
              <a:gd name="T60" fmla="*/ 426014 w 1576"/>
              <a:gd name="T61" fmla="*/ 2069276 h 1988"/>
              <a:gd name="T62" fmla="*/ 411654 w 1576"/>
              <a:gd name="T63" fmla="*/ 2011005 h 1988"/>
              <a:gd name="T64" fmla="*/ 397294 w 1576"/>
              <a:gd name="T65" fmla="*/ 1951380 h 1988"/>
              <a:gd name="T66" fmla="*/ 389316 w 1576"/>
              <a:gd name="T67" fmla="*/ 1882268 h 1988"/>
              <a:gd name="T68" fmla="*/ 382934 w 1576"/>
              <a:gd name="T69" fmla="*/ 1817223 h 1988"/>
              <a:gd name="T70" fmla="*/ 374956 w 1576"/>
              <a:gd name="T71" fmla="*/ 1741336 h 1988"/>
              <a:gd name="T72" fmla="*/ 366978 w 1576"/>
              <a:gd name="T73" fmla="*/ 1669514 h 1988"/>
              <a:gd name="T74" fmla="*/ 366978 w 1576"/>
              <a:gd name="T75" fmla="*/ 1597692 h 1988"/>
              <a:gd name="T76" fmla="*/ 366978 w 1576"/>
              <a:gd name="T77" fmla="*/ 1523161 h 1988"/>
              <a:gd name="T78" fmla="*/ 366978 w 1576"/>
              <a:gd name="T79" fmla="*/ 1429657 h 1988"/>
              <a:gd name="T80" fmla="*/ 371765 w 1576"/>
              <a:gd name="T81" fmla="*/ 1345639 h 1988"/>
              <a:gd name="T82" fmla="*/ 374956 w 1576"/>
              <a:gd name="T83" fmla="*/ 1288724 h 1988"/>
              <a:gd name="T84" fmla="*/ 382934 w 1576"/>
              <a:gd name="T85" fmla="*/ 1220967 h 1988"/>
              <a:gd name="T86" fmla="*/ 389316 w 1576"/>
              <a:gd name="T87" fmla="*/ 1154566 h 1988"/>
              <a:gd name="T88" fmla="*/ 400485 w 1576"/>
              <a:gd name="T89" fmla="*/ 1077324 h 1988"/>
              <a:gd name="T90" fmla="*/ 414845 w 1576"/>
              <a:gd name="T91" fmla="*/ 1008213 h 1988"/>
              <a:gd name="T92" fmla="*/ 430801 w 1576"/>
              <a:gd name="T93" fmla="*/ 945877 h 1988"/>
              <a:gd name="T94" fmla="*/ 448352 w 1576"/>
              <a:gd name="T95" fmla="*/ 867280 h 1988"/>
              <a:gd name="T96" fmla="*/ 467499 w 1576"/>
              <a:gd name="T97" fmla="*/ 804944 h 1988"/>
              <a:gd name="T98" fmla="*/ 485050 w 1576"/>
              <a:gd name="T99" fmla="*/ 730412 h 1988"/>
              <a:gd name="T100" fmla="*/ 507388 w 1576"/>
              <a:gd name="T101" fmla="*/ 668077 h 1988"/>
              <a:gd name="T102" fmla="*/ 532917 w 1576"/>
              <a:gd name="T103" fmla="*/ 598965 h 1988"/>
              <a:gd name="T104" fmla="*/ 558445 w 1576"/>
              <a:gd name="T105" fmla="*/ 531209 h 1988"/>
              <a:gd name="T106" fmla="*/ 595143 w 1576"/>
              <a:gd name="T107" fmla="*/ 445836 h 1988"/>
              <a:gd name="T108" fmla="*/ 0 w 1576"/>
              <a:gd name="T109" fmla="*/ 234437 h 1988"/>
              <a:gd name="T110" fmla="*/ 1566838 w 1576"/>
              <a:gd name="T111" fmla="*/ 0 h 1988"/>
              <a:gd name="T112" fmla="*/ 2514600 w 1576"/>
              <a:gd name="T113" fmla="*/ 1113913 h 198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576"/>
              <a:gd name="T172" fmla="*/ 0 h 1988"/>
              <a:gd name="T173" fmla="*/ 1576 w 1576"/>
              <a:gd name="T174" fmla="*/ 1988 h 1988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576" h="1988">
                <a:moveTo>
                  <a:pt x="1576" y="822"/>
                </a:moveTo>
                <a:lnTo>
                  <a:pt x="1175" y="659"/>
                </a:lnTo>
                <a:lnTo>
                  <a:pt x="1159" y="696"/>
                </a:lnTo>
                <a:lnTo>
                  <a:pt x="1150" y="733"/>
                </a:lnTo>
                <a:lnTo>
                  <a:pt x="1138" y="772"/>
                </a:lnTo>
                <a:lnTo>
                  <a:pt x="1129" y="813"/>
                </a:lnTo>
                <a:lnTo>
                  <a:pt x="1118" y="866"/>
                </a:lnTo>
                <a:lnTo>
                  <a:pt x="1111" y="910"/>
                </a:lnTo>
                <a:lnTo>
                  <a:pt x="1104" y="958"/>
                </a:lnTo>
                <a:lnTo>
                  <a:pt x="1099" y="1011"/>
                </a:lnTo>
                <a:lnTo>
                  <a:pt x="1095" y="1067"/>
                </a:lnTo>
                <a:lnTo>
                  <a:pt x="1095" y="1166"/>
                </a:lnTo>
                <a:lnTo>
                  <a:pt x="1097" y="1216"/>
                </a:lnTo>
                <a:lnTo>
                  <a:pt x="1099" y="1265"/>
                </a:lnTo>
                <a:lnTo>
                  <a:pt x="1106" y="1313"/>
                </a:lnTo>
                <a:lnTo>
                  <a:pt x="1115" y="1361"/>
                </a:lnTo>
                <a:lnTo>
                  <a:pt x="1125" y="1408"/>
                </a:lnTo>
                <a:lnTo>
                  <a:pt x="1136" y="1463"/>
                </a:lnTo>
                <a:lnTo>
                  <a:pt x="1152" y="1513"/>
                </a:lnTo>
                <a:lnTo>
                  <a:pt x="399" y="1988"/>
                </a:lnTo>
                <a:lnTo>
                  <a:pt x="383" y="1940"/>
                </a:lnTo>
                <a:lnTo>
                  <a:pt x="366" y="1898"/>
                </a:lnTo>
                <a:lnTo>
                  <a:pt x="353" y="1859"/>
                </a:lnTo>
                <a:lnTo>
                  <a:pt x="339" y="1815"/>
                </a:lnTo>
                <a:lnTo>
                  <a:pt x="327" y="1778"/>
                </a:lnTo>
                <a:lnTo>
                  <a:pt x="313" y="1737"/>
                </a:lnTo>
                <a:lnTo>
                  <a:pt x="304" y="1698"/>
                </a:lnTo>
                <a:lnTo>
                  <a:pt x="295" y="1661"/>
                </a:lnTo>
                <a:lnTo>
                  <a:pt x="286" y="1622"/>
                </a:lnTo>
                <a:lnTo>
                  <a:pt x="274" y="1576"/>
                </a:lnTo>
                <a:lnTo>
                  <a:pt x="267" y="1527"/>
                </a:lnTo>
                <a:lnTo>
                  <a:pt x="258" y="1484"/>
                </a:lnTo>
                <a:lnTo>
                  <a:pt x="249" y="1440"/>
                </a:lnTo>
                <a:lnTo>
                  <a:pt x="244" y="1389"/>
                </a:lnTo>
                <a:lnTo>
                  <a:pt x="240" y="1341"/>
                </a:lnTo>
                <a:lnTo>
                  <a:pt x="235" y="1285"/>
                </a:lnTo>
                <a:lnTo>
                  <a:pt x="230" y="1232"/>
                </a:lnTo>
                <a:lnTo>
                  <a:pt x="230" y="1179"/>
                </a:lnTo>
                <a:lnTo>
                  <a:pt x="230" y="1124"/>
                </a:lnTo>
                <a:lnTo>
                  <a:pt x="230" y="1055"/>
                </a:lnTo>
                <a:lnTo>
                  <a:pt x="233" y="993"/>
                </a:lnTo>
                <a:lnTo>
                  <a:pt x="235" y="951"/>
                </a:lnTo>
                <a:lnTo>
                  <a:pt x="240" y="901"/>
                </a:lnTo>
                <a:lnTo>
                  <a:pt x="244" y="852"/>
                </a:lnTo>
                <a:lnTo>
                  <a:pt x="251" y="795"/>
                </a:lnTo>
                <a:lnTo>
                  <a:pt x="260" y="744"/>
                </a:lnTo>
                <a:lnTo>
                  <a:pt x="270" y="698"/>
                </a:lnTo>
                <a:lnTo>
                  <a:pt x="281" y="640"/>
                </a:lnTo>
                <a:lnTo>
                  <a:pt x="293" y="594"/>
                </a:lnTo>
                <a:lnTo>
                  <a:pt x="304" y="539"/>
                </a:lnTo>
                <a:lnTo>
                  <a:pt x="318" y="493"/>
                </a:lnTo>
                <a:lnTo>
                  <a:pt x="334" y="442"/>
                </a:lnTo>
                <a:lnTo>
                  <a:pt x="350" y="392"/>
                </a:lnTo>
                <a:lnTo>
                  <a:pt x="373" y="329"/>
                </a:lnTo>
                <a:lnTo>
                  <a:pt x="0" y="173"/>
                </a:lnTo>
                <a:lnTo>
                  <a:pt x="982" y="0"/>
                </a:lnTo>
                <a:lnTo>
                  <a:pt x="1576" y="822"/>
                </a:lnTo>
                <a:close/>
              </a:path>
            </a:pathLst>
          </a:custGeom>
          <a:solidFill>
            <a:srgbClr val="FFFF66"/>
          </a:solidFill>
          <a:ln w="11430">
            <a:solidFill>
              <a:srgbClr val="FF99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25956" name="Freeform 4"/>
          <p:cNvSpPr>
            <a:spLocks/>
          </p:cNvSpPr>
          <p:nvPr/>
        </p:nvSpPr>
        <p:spPr bwMode="auto">
          <a:xfrm rot="-825230">
            <a:off x="1173163" y="4191000"/>
            <a:ext cx="2743200" cy="2514600"/>
          </a:xfrm>
          <a:custGeom>
            <a:avLst/>
            <a:gdLst>
              <a:gd name="T0" fmla="*/ 2178018 w 1791"/>
              <a:gd name="T1" fmla="*/ 2514600 h 1703"/>
              <a:gd name="T2" fmla="*/ 2121347 w 1791"/>
              <a:gd name="T3" fmla="*/ 2488022 h 1703"/>
              <a:gd name="T4" fmla="*/ 2075397 w 1791"/>
              <a:gd name="T5" fmla="*/ 2462920 h 1703"/>
              <a:gd name="T6" fmla="*/ 2026384 w 1791"/>
              <a:gd name="T7" fmla="*/ 2439295 h 1703"/>
              <a:gd name="T8" fmla="*/ 1980434 w 1791"/>
              <a:gd name="T9" fmla="*/ 2415670 h 1703"/>
              <a:gd name="T10" fmla="*/ 1931421 w 1791"/>
              <a:gd name="T11" fmla="*/ 2389092 h 1703"/>
              <a:gd name="T12" fmla="*/ 1882408 w 1791"/>
              <a:gd name="T13" fmla="*/ 2361037 h 1703"/>
              <a:gd name="T14" fmla="*/ 1836459 w 1791"/>
              <a:gd name="T15" fmla="*/ 2331505 h 1703"/>
              <a:gd name="T16" fmla="*/ 1785914 w 1791"/>
              <a:gd name="T17" fmla="*/ 2303450 h 1703"/>
              <a:gd name="T18" fmla="*/ 1733837 w 1791"/>
              <a:gd name="T19" fmla="*/ 2266536 h 1703"/>
              <a:gd name="T20" fmla="*/ 1674103 w 1791"/>
              <a:gd name="T21" fmla="*/ 2228145 h 1703"/>
              <a:gd name="T22" fmla="*/ 1628153 w 1791"/>
              <a:gd name="T23" fmla="*/ 2194184 h 1703"/>
              <a:gd name="T24" fmla="*/ 1582203 w 1791"/>
              <a:gd name="T25" fmla="*/ 2157270 h 1703"/>
              <a:gd name="T26" fmla="*/ 1528595 w 1791"/>
              <a:gd name="T27" fmla="*/ 2120356 h 1703"/>
              <a:gd name="T28" fmla="*/ 1471924 w 1791"/>
              <a:gd name="T29" fmla="*/ 2079012 h 1703"/>
              <a:gd name="T30" fmla="*/ 1422911 w 1791"/>
              <a:gd name="T31" fmla="*/ 2037668 h 1703"/>
              <a:gd name="T32" fmla="*/ 1370834 w 1791"/>
              <a:gd name="T33" fmla="*/ 1994847 h 1703"/>
              <a:gd name="T34" fmla="*/ 1327948 w 1791"/>
              <a:gd name="T35" fmla="*/ 1956456 h 1703"/>
              <a:gd name="T36" fmla="*/ 1268213 w 1791"/>
              <a:gd name="T37" fmla="*/ 1901823 h 1703"/>
              <a:gd name="T38" fmla="*/ 1217668 w 1791"/>
              <a:gd name="T39" fmla="*/ 1857526 h 1703"/>
              <a:gd name="T40" fmla="*/ 1176314 w 1791"/>
              <a:gd name="T41" fmla="*/ 1813229 h 1703"/>
              <a:gd name="T42" fmla="*/ 1127301 w 1791"/>
              <a:gd name="T43" fmla="*/ 1763026 h 1703"/>
              <a:gd name="T44" fmla="*/ 1092072 w 1791"/>
              <a:gd name="T45" fmla="*/ 1726111 h 1703"/>
              <a:gd name="T46" fmla="*/ 1049186 w 1791"/>
              <a:gd name="T47" fmla="*/ 1677385 h 1703"/>
              <a:gd name="T48" fmla="*/ 1006300 w 1791"/>
              <a:gd name="T49" fmla="*/ 1630134 h 1703"/>
              <a:gd name="T50" fmla="*/ 960350 w 1791"/>
              <a:gd name="T51" fmla="*/ 1572548 h 1703"/>
              <a:gd name="T52" fmla="*/ 918995 w 1791"/>
              <a:gd name="T53" fmla="*/ 1525298 h 1703"/>
              <a:gd name="T54" fmla="*/ 876109 w 1791"/>
              <a:gd name="T55" fmla="*/ 1470664 h 1703"/>
              <a:gd name="T56" fmla="*/ 827096 w 1791"/>
              <a:gd name="T57" fmla="*/ 1405695 h 1703"/>
              <a:gd name="T58" fmla="*/ 784209 w 1791"/>
              <a:gd name="T59" fmla="*/ 1348109 h 1703"/>
              <a:gd name="T60" fmla="*/ 738259 w 1791"/>
              <a:gd name="T61" fmla="*/ 1283140 h 1703"/>
              <a:gd name="T62" fmla="*/ 695373 w 1791"/>
              <a:gd name="T63" fmla="*/ 1218171 h 1703"/>
              <a:gd name="T64" fmla="*/ 657081 w 1791"/>
              <a:gd name="T65" fmla="*/ 1150249 h 1703"/>
              <a:gd name="T66" fmla="*/ 614195 w 1791"/>
              <a:gd name="T67" fmla="*/ 1079373 h 1703"/>
              <a:gd name="T68" fmla="*/ 586625 w 1791"/>
              <a:gd name="T69" fmla="*/ 1017357 h 1703"/>
              <a:gd name="T70" fmla="*/ 551397 w 1791"/>
              <a:gd name="T71" fmla="*/ 959771 h 1703"/>
              <a:gd name="T72" fmla="*/ 523827 w 1791"/>
              <a:gd name="T73" fmla="*/ 894802 h 1703"/>
              <a:gd name="T74" fmla="*/ 0 w 1791"/>
              <a:gd name="T75" fmla="*/ 1134006 h 1703"/>
              <a:gd name="T76" fmla="*/ 862324 w 1791"/>
              <a:gd name="T77" fmla="*/ 0 h 1703"/>
              <a:gd name="T78" fmla="*/ 2318931 w 1791"/>
              <a:gd name="T79" fmla="*/ 122555 h 1703"/>
              <a:gd name="T80" fmla="*/ 1733837 w 1791"/>
              <a:gd name="T81" fmla="*/ 375049 h 1703"/>
              <a:gd name="T82" fmla="*/ 1769066 w 1791"/>
              <a:gd name="T83" fmla="*/ 445924 h 1703"/>
              <a:gd name="T84" fmla="*/ 1811952 w 1791"/>
              <a:gd name="T85" fmla="*/ 521230 h 1703"/>
              <a:gd name="T86" fmla="*/ 1864028 w 1791"/>
              <a:gd name="T87" fmla="*/ 602441 h 1703"/>
              <a:gd name="T88" fmla="*/ 1923763 w 1791"/>
              <a:gd name="T89" fmla="*/ 691035 h 1703"/>
              <a:gd name="T90" fmla="*/ 1977371 w 1791"/>
              <a:gd name="T91" fmla="*/ 758958 h 1703"/>
              <a:gd name="T92" fmla="*/ 2037106 w 1791"/>
              <a:gd name="T93" fmla="*/ 826880 h 1703"/>
              <a:gd name="T94" fmla="*/ 2093777 w 1791"/>
              <a:gd name="T95" fmla="*/ 894802 h 1703"/>
              <a:gd name="T96" fmla="*/ 2153512 w 1791"/>
              <a:gd name="T97" fmla="*/ 953865 h 1703"/>
              <a:gd name="T98" fmla="*/ 2217841 w 1791"/>
              <a:gd name="T99" fmla="*/ 1007021 h 1703"/>
              <a:gd name="T100" fmla="*/ 2283703 w 1791"/>
              <a:gd name="T101" fmla="*/ 1069037 h 1703"/>
              <a:gd name="T102" fmla="*/ 2351096 w 1791"/>
              <a:gd name="T103" fmla="*/ 1119241 h 1703"/>
              <a:gd name="T104" fmla="*/ 2415425 w 1791"/>
              <a:gd name="T105" fmla="*/ 1170921 h 1703"/>
              <a:gd name="T106" fmla="*/ 2478223 w 1791"/>
              <a:gd name="T107" fmla="*/ 1215218 h 1703"/>
              <a:gd name="T108" fmla="*/ 2556338 w 1791"/>
              <a:gd name="T109" fmla="*/ 1262468 h 1703"/>
              <a:gd name="T110" fmla="*/ 2634452 w 1791"/>
              <a:gd name="T111" fmla="*/ 1306765 h 1703"/>
              <a:gd name="T112" fmla="*/ 2689592 w 1791"/>
              <a:gd name="T113" fmla="*/ 1330390 h 1703"/>
              <a:gd name="T114" fmla="*/ 2743200 w 1791"/>
              <a:gd name="T115" fmla="*/ 1358445 h 1703"/>
              <a:gd name="T116" fmla="*/ 2178018 w 1791"/>
              <a:gd name="T117" fmla="*/ 2514600 h 170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791"/>
              <a:gd name="T178" fmla="*/ 0 h 1703"/>
              <a:gd name="T179" fmla="*/ 1791 w 1791"/>
              <a:gd name="T180" fmla="*/ 1703 h 170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791" h="1703">
                <a:moveTo>
                  <a:pt x="1422" y="1703"/>
                </a:moveTo>
                <a:lnTo>
                  <a:pt x="1385" y="1685"/>
                </a:lnTo>
                <a:lnTo>
                  <a:pt x="1355" y="1668"/>
                </a:lnTo>
                <a:lnTo>
                  <a:pt x="1323" y="1652"/>
                </a:lnTo>
                <a:lnTo>
                  <a:pt x="1293" y="1636"/>
                </a:lnTo>
                <a:lnTo>
                  <a:pt x="1261" y="1618"/>
                </a:lnTo>
                <a:lnTo>
                  <a:pt x="1229" y="1599"/>
                </a:lnTo>
                <a:lnTo>
                  <a:pt x="1199" y="1579"/>
                </a:lnTo>
                <a:lnTo>
                  <a:pt x="1166" y="1560"/>
                </a:lnTo>
                <a:lnTo>
                  <a:pt x="1132" y="1535"/>
                </a:lnTo>
                <a:lnTo>
                  <a:pt x="1093" y="1509"/>
                </a:lnTo>
                <a:lnTo>
                  <a:pt x="1063" y="1486"/>
                </a:lnTo>
                <a:lnTo>
                  <a:pt x="1033" y="1461"/>
                </a:lnTo>
                <a:lnTo>
                  <a:pt x="998" y="1436"/>
                </a:lnTo>
                <a:lnTo>
                  <a:pt x="961" y="1408"/>
                </a:lnTo>
                <a:lnTo>
                  <a:pt x="929" y="1380"/>
                </a:lnTo>
                <a:lnTo>
                  <a:pt x="895" y="1351"/>
                </a:lnTo>
                <a:lnTo>
                  <a:pt x="867" y="1325"/>
                </a:lnTo>
                <a:lnTo>
                  <a:pt x="828" y="1288"/>
                </a:lnTo>
                <a:lnTo>
                  <a:pt x="795" y="1258"/>
                </a:lnTo>
                <a:lnTo>
                  <a:pt x="768" y="1228"/>
                </a:lnTo>
                <a:lnTo>
                  <a:pt x="736" y="1194"/>
                </a:lnTo>
                <a:lnTo>
                  <a:pt x="713" y="1169"/>
                </a:lnTo>
                <a:lnTo>
                  <a:pt x="685" y="1136"/>
                </a:lnTo>
                <a:lnTo>
                  <a:pt x="657" y="1104"/>
                </a:lnTo>
                <a:lnTo>
                  <a:pt x="627" y="1065"/>
                </a:lnTo>
                <a:lnTo>
                  <a:pt x="600" y="1033"/>
                </a:lnTo>
                <a:lnTo>
                  <a:pt x="572" y="996"/>
                </a:lnTo>
                <a:lnTo>
                  <a:pt x="540" y="952"/>
                </a:lnTo>
                <a:lnTo>
                  <a:pt x="512" y="913"/>
                </a:lnTo>
                <a:lnTo>
                  <a:pt x="482" y="869"/>
                </a:lnTo>
                <a:lnTo>
                  <a:pt x="454" y="825"/>
                </a:lnTo>
                <a:lnTo>
                  <a:pt x="429" y="779"/>
                </a:lnTo>
                <a:lnTo>
                  <a:pt x="401" y="731"/>
                </a:lnTo>
                <a:lnTo>
                  <a:pt x="383" y="689"/>
                </a:lnTo>
                <a:lnTo>
                  <a:pt x="360" y="650"/>
                </a:lnTo>
                <a:lnTo>
                  <a:pt x="342" y="606"/>
                </a:lnTo>
                <a:lnTo>
                  <a:pt x="0" y="768"/>
                </a:lnTo>
                <a:lnTo>
                  <a:pt x="563" y="0"/>
                </a:lnTo>
                <a:lnTo>
                  <a:pt x="1514" y="83"/>
                </a:lnTo>
                <a:lnTo>
                  <a:pt x="1132" y="254"/>
                </a:lnTo>
                <a:lnTo>
                  <a:pt x="1155" y="302"/>
                </a:lnTo>
                <a:lnTo>
                  <a:pt x="1183" y="353"/>
                </a:lnTo>
                <a:lnTo>
                  <a:pt x="1217" y="408"/>
                </a:lnTo>
                <a:lnTo>
                  <a:pt x="1256" y="468"/>
                </a:lnTo>
                <a:lnTo>
                  <a:pt x="1291" y="514"/>
                </a:lnTo>
                <a:lnTo>
                  <a:pt x="1330" y="560"/>
                </a:lnTo>
                <a:lnTo>
                  <a:pt x="1367" y="606"/>
                </a:lnTo>
                <a:lnTo>
                  <a:pt x="1406" y="646"/>
                </a:lnTo>
                <a:lnTo>
                  <a:pt x="1448" y="682"/>
                </a:lnTo>
                <a:lnTo>
                  <a:pt x="1491" y="724"/>
                </a:lnTo>
                <a:lnTo>
                  <a:pt x="1535" y="758"/>
                </a:lnTo>
                <a:lnTo>
                  <a:pt x="1577" y="793"/>
                </a:lnTo>
                <a:lnTo>
                  <a:pt x="1618" y="823"/>
                </a:lnTo>
                <a:lnTo>
                  <a:pt x="1669" y="855"/>
                </a:lnTo>
                <a:lnTo>
                  <a:pt x="1720" y="885"/>
                </a:lnTo>
                <a:lnTo>
                  <a:pt x="1756" y="901"/>
                </a:lnTo>
                <a:lnTo>
                  <a:pt x="1791" y="920"/>
                </a:lnTo>
                <a:lnTo>
                  <a:pt x="1422" y="1703"/>
                </a:lnTo>
                <a:close/>
              </a:path>
            </a:pathLst>
          </a:custGeom>
          <a:solidFill>
            <a:srgbClr val="FFCCFF"/>
          </a:solidFill>
          <a:ln w="11430">
            <a:solidFill>
              <a:srgbClr val="FFCC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25957" name="Freeform 5"/>
          <p:cNvSpPr>
            <a:spLocks/>
          </p:cNvSpPr>
          <p:nvPr/>
        </p:nvSpPr>
        <p:spPr bwMode="auto">
          <a:xfrm>
            <a:off x="3489325" y="4572000"/>
            <a:ext cx="2606675" cy="2432050"/>
          </a:xfrm>
          <a:custGeom>
            <a:avLst/>
            <a:gdLst>
              <a:gd name="T0" fmla="*/ 1043206 w 1944"/>
              <a:gd name="T1" fmla="*/ 0 h 1555"/>
              <a:gd name="T2" fmla="*/ 827324 w 1944"/>
              <a:gd name="T3" fmla="*/ 627172 h 1555"/>
              <a:gd name="T4" fmla="*/ 876937 w 1944"/>
              <a:gd name="T5" fmla="*/ 652196 h 1555"/>
              <a:gd name="T6" fmla="*/ 923868 w 1944"/>
              <a:gd name="T7" fmla="*/ 666272 h 1555"/>
              <a:gd name="T8" fmla="*/ 976162 w 1944"/>
              <a:gd name="T9" fmla="*/ 685040 h 1555"/>
              <a:gd name="T10" fmla="*/ 1033820 w 1944"/>
              <a:gd name="T11" fmla="*/ 702245 h 1555"/>
              <a:gd name="T12" fmla="*/ 1102205 w 1944"/>
              <a:gd name="T13" fmla="*/ 716321 h 1555"/>
              <a:gd name="T14" fmla="*/ 1163886 w 1944"/>
              <a:gd name="T15" fmla="*/ 727269 h 1555"/>
              <a:gd name="T16" fmla="*/ 1225566 w 1944"/>
              <a:gd name="T17" fmla="*/ 738217 h 1555"/>
              <a:gd name="T18" fmla="*/ 1296633 w 1944"/>
              <a:gd name="T19" fmla="*/ 749165 h 1555"/>
              <a:gd name="T20" fmla="*/ 1371722 w 1944"/>
              <a:gd name="T21" fmla="*/ 756985 h 1555"/>
              <a:gd name="T22" fmla="*/ 1504470 w 1944"/>
              <a:gd name="T23" fmla="*/ 756985 h 1555"/>
              <a:gd name="T24" fmla="*/ 1575537 w 1944"/>
              <a:gd name="T25" fmla="*/ 752293 h 1555"/>
              <a:gd name="T26" fmla="*/ 1637217 w 1944"/>
              <a:gd name="T27" fmla="*/ 746037 h 1555"/>
              <a:gd name="T28" fmla="*/ 1701580 w 1944"/>
              <a:gd name="T29" fmla="*/ 735089 h 1555"/>
              <a:gd name="T30" fmla="*/ 1769965 w 1944"/>
              <a:gd name="T31" fmla="*/ 721013 h 1555"/>
              <a:gd name="T32" fmla="*/ 1828964 w 1944"/>
              <a:gd name="T33" fmla="*/ 710065 h 1555"/>
              <a:gd name="T34" fmla="*/ 1902712 w 1944"/>
              <a:gd name="T35" fmla="*/ 688168 h 1555"/>
              <a:gd name="T36" fmla="*/ 1971097 w 1944"/>
              <a:gd name="T37" fmla="*/ 663144 h 1555"/>
              <a:gd name="T38" fmla="*/ 2606675 w 1944"/>
              <a:gd name="T39" fmla="*/ 1837723 h 1555"/>
              <a:gd name="T40" fmla="*/ 2544994 w 1944"/>
              <a:gd name="T41" fmla="*/ 1865875 h 1555"/>
              <a:gd name="T42" fmla="*/ 2487337 w 1944"/>
              <a:gd name="T43" fmla="*/ 1890899 h 1555"/>
              <a:gd name="T44" fmla="*/ 2433701 w 1944"/>
              <a:gd name="T45" fmla="*/ 1912796 h 1555"/>
              <a:gd name="T46" fmla="*/ 2378725 w 1944"/>
              <a:gd name="T47" fmla="*/ 1934692 h 1555"/>
              <a:gd name="T48" fmla="*/ 2326431 w 1944"/>
              <a:gd name="T49" fmla="*/ 1953460 h 1555"/>
              <a:gd name="T50" fmla="*/ 2270114 w 1944"/>
              <a:gd name="T51" fmla="*/ 1973792 h 1555"/>
              <a:gd name="T52" fmla="*/ 2220501 w 1944"/>
              <a:gd name="T53" fmla="*/ 1989433 h 1555"/>
              <a:gd name="T54" fmla="*/ 2168207 w 1944"/>
              <a:gd name="T55" fmla="*/ 2003509 h 1555"/>
              <a:gd name="T56" fmla="*/ 2115912 w 1944"/>
              <a:gd name="T57" fmla="*/ 2017585 h 1555"/>
              <a:gd name="T58" fmla="*/ 2056913 w 1944"/>
              <a:gd name="T59" fmla="*/ 2036353 h 1555"/>
              <a:gd name="T60" fmla="*/ 1989869 w 1944"/>
              <a:gd name="T61" fmla="*/ 2045737 h 1555"/>
              <a:gd name="T62" fmla="*/ 1933552 w 1944"/>
              <a:gd name="T63" fmla="*/ 2061378 h 1555"/>
              <a:gd name="T64" fmla="*/ 1871872 w 1944"/>
              <a:gd name="T65" fmla="*/ 2075454 h 1555"/>
              <a:gd name="T66" fmla="*/ 1807509 w 1944"/>
              <a:gd name="T67" fmla="*/ 2086402 h 1555"/>
              <a:gd name="T68" fmla="*/ 1739124 w 1944"/>
              <a:gd name="T69" fmla="*/ 2092658 h 1555"/>
              <a:gd name="T70" fmla="*/ 1665376 w 1944"/>
              <a:gd name="T71" fmla="*/ 2097350 h 1555"/>
              <a:gd name="T72" fmla="*/ 1594309 w 1944"/>
              <a:gd name="T73" fmla="*/ 2103606 h 1555"/>
              <a:gd name="T74" fmla="*/ 1525924 w 1944"/>
              <a:gd name="T75" fmla="*/ 2103606 h 1555"/>
              <a:gd name="T76" fmla="*/ 1452176 w 1944"/>
              <a:gd name="T77" fmla="*/ 2103606 h 1555"/>
              <a:gd name="T78" fmla="*/ 1358314 w 1944"/>
              <a:gd name="T79" fmla="*/ 2103606 h 1555"/>
              <a:gd name="T80" fmla="*/ 1275179 w 1944"/>
              <a:gd name="T81" fmla="*/ 2100478 h 1555"/>
              <a:gd name="T82" fmla="*/ 1216180 w 1944"/>
              <a:gd name="T83" fmla="*/ 2097350 h 1555"/>
              <a:gd name="T84" fmla="*/ 1151818 w 1944"/>
              <a:gd name="T85" fmla="*/ 2092658 h 1555"/>
              <a:gd name="T86" fmla="*/ 1083433 w 1944"/>
              <a:gd name="T87" fmla="*/ 2086402 h 1555"/>
              <a:gd name="T88" fmla="*/ 1007003 w 1944"/>
              <a:gd name="T89" fmla="*/ 2072326 h 1555"/>
              <a:gd name="T90" fmla="*/ 941299 w 1944"/>
              <a:gd name="T91" fmla="*/ 2056685 h 1555"/>
              <a:gd name="T92" fmla="*/ 876937 w 1944"/>
              <a:gd name="T93" fmla="*/ 2045737 h 1555"/>
              <a:gd name="T94" fmla="*/ 799166 w 1944"/>
              <a:gd name="T95" fmla="*/ 2025405 h 1555"/>
              <a:gd name="T96" fmla="*/ 741508 w 1944"/>
              <a:gd name="T97" fmla="*/ 2006637 h 1555"/>
              <a:gd name="T98" fmla="*/ 666418 w 1944"/>
              <a:gd name="T99" fmla="*/ 1989433 h 1555"/>
              <a:gd name="T100" fmla="*/ 602056 w 1944"/>
              <a:gd name="T101" fmla="*/ 1967536 h 1555"/>
              <a:gd name="T102" fmla="*/ 536353 w 1944"/>
              <a:gd name="T103" fmla="*/ 1945640 h 1555"/>
              <a:gd name="T104" fmla="*/ 469309 w 1944"/>
              <a:gd name="T105" fmla="*/ 1915924 h 1555"/>
              <a:gd name="T106" fmla="*/ 386174 w 1944"/>
              <a:gd name="T107" fmla="*/ 1879951 h 1555"/>
              <a:gd name="T108" fmla="*/ 187724 w 1944"/>
              <a:gd name="T109" fmla="*/ 2432050 h 1555"/>
              <a:gd name="T110" fmla="*/ 0 w 1944"/>
              <a:gd name="T111" fmla="*/ 871159 h 1555"/>
              <a:gd name="T112" fmla="*/ 1043206 w 1944"/>
              <a:gd name="T113" fmla="*/ 0 h 155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944"/>
              <a:gd name="T172" fmla="*/ 0 h 1555"/>
              <a:gd name="T173" fmla="*/ 1944 w 1944"/>
              <a:gd name="T174" fmla="*/ 1555 h 155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944" h="1555">
                <a:moveTo>
                  <a:pt x="778" y="0"/>
                </a:moveTo>
                <a:lnTo>
                  <a:pt x="617" y="401"/>
                </a:lnTo>
                <a:lnTo>
                  <a:pt x="654" y="417"/>
                </a:lnTo>
                <a:lnTo>
                  <a:pt x="689" y="426"/>
                </a:lnTo>
                <a:lnTo>
                  <a:pt x="728" y="438"/>
                </a:lnTo>
                <a:lnTo>
                  <a:pt x="771" y="449"/>
                </a:lnTo>
                <a:lnTo>
                  <a:pt x="822" y="458"/>
                </a:lnTo>
                <a:lnTo>
                  <a:pt x="868" y="465"/>
                </a:lnTo>
                <a:lnTo>
                  <a:pt x="914" y="472"/>
                </a:lnTo>
                <a:lnTo>
                  <a:pt x="967" y="479"/>
                </a:lnTo>
                <a:lnTo>
                  <a:pt x="1023" y="484"/>
                </a:lnTo>
                <a:lnTo>
                  <a:pt x="1122" y="484"/>
                </a:lnTo>
                <a:lnTo>
                  <a:pt x="1175" y="481"/>
                </a:lnTo>
                <a:lnTo>
                  <a:pt x="1221" y="477"/>
                </a:lnTo>
                <a:lnTo>
                  <a:pt x="1269" y="470"/>
                </a:lnTo>
                <a:lnTo>
                  <a:pt x="1320" y="461"/>
                </a:lnTo>
                <a:lnTo>
                  <a:pt x="1364" y="454"/>
                </a:lnTo>
                <a:lnTo>
                  <a:pt x="1419" y="440"/>
                </a:lnTo>
                <a:lnTo>
                  <a:pt x="1470" y="424"/>
                </a:lnTo>
                <a:lnTo>
                  <a:pt x="1944" y="1175"/>
                </a:lnTo>
                <a:lnTo>
                  <a:pt x="1898" y="1193"/>
                </a:lnTo>
                <a:lnTo>
                  <a:pt x="1855" y="1209"/>
                </a:lnTo>
                <a:lnTo>
                  <a:pt x="1815" y="1223"/>
                </a:lnTo>
                <a:lnTo>
                  <a:pt x="1774" y="1237"/>
                </a:lnTo>
                <a:lnTo>
                  <a:pt x="1735" y="1249"/>
                </a:lnTo>
                <a:lnTo>
                  <a:pt x="1693" y="1262"/>
                </a:lnTo>
                <a:lnTo>
                  <a:pt x="1656" y="1272"/>
                </a:lnTo>
                <a:lnTo>
                  <a:pt x="1617" y="1281"/>
                </a:lnTo>
                <a:lnTo>
                  <a:pt x="1578" y="1290"/>
                </a:lnTo>
                <a:lnTo>
                  <a:pt x="1534" y="1302"/>
                </a:lnTo>
                <a:lnTo>
                  <a:pt x="1484" y="1308"/>
                </a:lnTo>
                <a:lnTo>
                  <a:pt x="1442" y="1318"/>
                </a:lnTo>
                <a:lnTo>
                  <a:pt x="1396" y="1327"/>
                </a:lnTo>
                <a:lnTo>
                  <a:pt x="1348" y="1334"/>
                </a:lnTo>
                <a:lnTo>
                  <a:pt x="1297" y="1338"/>
                </a:lnTo>
                <a:lnTo>
                  <a:pt x="1242" y="1341"/>
                </a:lnTo>
                <a:lnTo>
                  <a:pt x="1189" y="1345"/>
                </a:lnTo>
                <a:lnTo>
                  <a:pt x="1138" y="1345"/>
                </a:lnTo>
                <a:lnTo>
                  <a:pt x="1083" y="1345"/>
                </a:lnTo>
                <a:lnTo>
                  <a:pt x="1013" y="1345"/>
                </a:lnTo>
                <a:lnTo>
                  <a:pt x="951" y="1343"/>
                </a:lnTo>
                <a:lnTo>
                  <a:pt x="907" y="1341"/>
                </a:lnTo>
                <a:lnTo>
                  <a:pt x="859" y="1338"/>
                </a:lnTo>
                <a:lnTo>
                  <a:pt x="808" y="1334"/>
                </a:lnTo>
                <a:lnTo>
                  <a:pt x="751" y="1325"/>
                </a:lnTo>
                <a:lnTo>
                  <a:pt x="702" y="1315"/>
                </a:lnTo>
                <a:lnTo>
                  <a:pt x="654" y="1308"/>
                </a:lnTo>
                <a:lnTo>
                  <a:pt x="596" y="1295"/>
                </a:lnTo>
                <a:lnTo>
                  <a:pt x="553" y="1283"/>
                </a:lnTo>
                <a:lnTo>
                  <a:pt x="497" y="1272"/>
                </a:lnTo>
                <a:lnTo>
                  <a:pt x="449" y="1258"/>
                </a:lnTo>
                <a:lnTo>
                  <a:pt x="400" y="1244"/>
                </a:lnTo>
                <a:lnTo>
                  <a:pt x="350" y="1225"/>
                </a:lnTo>
                <a:lnTo>
                  <a:pt x="288" y="1202"/>
                </a:lnTo>
                <a:lnTo>
                  <a:pt x="140" y="1555"/>
                </a:lnTo>
                <a:lnTo>
                  <a:pt x="0" y="557"/>
                </a:lnTo>
                <a:lnTo>
                  <a:pt x="778" y="0"/>
                </a:lnTo>
                <a:close/>
              </a:path>
            </a:pathLst>
          </a:custGeom>
          <a:solidFill>
            <a:srgbClr val="FFFF99"/>
          </a:solidFill>
          <a:ln w="11430">
            <a:solidFill>
              <a:srgbClr val="FFCC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25958" name="Freeform 6"/>
          <p:cNvSpPr>
            <a:spLocks/>
          </p:cNvSpPr>
          <p:nvPr/>
        </p:nvSpPr>
        <p:spPr bwMode="auto">
          <a:xfrm rot="153117">
            <a:off x="5486400" y="4002088"/>
            <a:ext cx="2514600" cy="2784475"/>
          </a:xfrm>
          <a:custGeom>
            <a:avLst/>
            <a:gdLst>
              <a:gd name="T0" fmla="*/ 2514600 w 1689"/>
              <a:gd name="T1" fmla="*/ 611991 h 1688"/>
              <a:gd name="T2" fmla="*/ 2483335 w 1689"/>
              <a:gd name="T3" fmla="*/ 673025 h 1688"/>
              <a:gd name="T4" fmla="*/ 2462492 w 1689"/>
              <a:gd name="T5" fmla="*/ 720862 h 1688"/>
              <a:gd name="T6" fmla="*/ 2435693 w 1689"/>
              <a:gd name="T7" fmla="*/ 775298 h 1688"/>
              <a:gd name="T8" fmla="*/ 2414850 w 1689"/>
              <a:gd name="T9" fmla="*/ 824785 h 1688"/>
              <a:gd name="T10" fmla="*/ 2388051 w 1689"/>
              <a:gd name="T11" fmla="*/ 877572 h 1688"/>
              <a:gd name="T12" fmla="*/ 2356786 w 1689"/>
              <a:gd name="T13" fmla="*/ 930358 h 1688"/>
              <a:gd name="T14" fmla="*/ 2329988 w 1689"/>
              <a:gd name="T15" fmla="*/ 979845 h 1688"/>
              <a:gd name="T16" fmla="*/ 2298723 w 1689"/>
              <a:gd name="T17" fmla="*/ 1032631 h 1688"/>
              <a:gd name="T18" fmla="*/ 2260014 w 1689"/>
              <a:gd name="T19" fmla="*/ 1090366 h 1688"/>
              <a:gd name="T20" fmla="*/ 2222793 w 1689"/>
              <a:gd name="T21" fmla="*/ 1151400 h 1688"/>
              <a:gd name="T22" fmla="*/ 2191528 w 1689"/>
              <a:gd name="T23" fmla="*/ 1200887 h 1688"/>
              <a:gd name="T24" fmla="*/ 2154308 w 1689"/>
              <a:gd name="T25" fmla="*/ 1250374 h 1688"/>
              <a:gd name="T26" fmla="*/ 2112621 w 1689"/>
              <a:gd name="T27" fmla="*/ 1311409 h 1688"/>
              <a:gd name="T28" fmla="*/ 2072424 w 1689"/>
              <a:gd name="T29" fmla="*/ 1370793 h 1688"/>
              <a:gd name="T30" fmla="*/ 2030737 w 1689"/>
              <a:gd name="T31" fmla="*/ 1425229 h 1688"/>
              <a:gd name="T32" fmla="*/ 1986073 w 1689"/>
              <a:gd name="T33" fmla="*/ 1481314 h 1688"/>
              <a:gd name="T34" fmla="*/ 1948852 w 1689"/>
              <a:gd name="T35" fmla="*/ 1527502 h 1688"/>
              <a:gd name="T36" fmla="*/ 1893766 w 1689"/>
              <a:gd name="T37" fmla="*/ 1591835 h 1688"/>
              <a:gd name="T38" fmla="*/ 1849102 w 1689"/>
              <a:gd name="T39" fmla="*/ 1644622 h 1688"/>
              <a:gd name="T40" fmla="*/ 1804438 w 1689"/>
              <a:gd name="T41" fmla="*/ 1690810 h 1688"/>
              <a:gd name="T42" fmla="*/ 1752330 w 1689"/>
              <a:gd name="T43" fmla="*/ 1743596 h 1688"/>
              <a:gd name="T44" fmla="*/ 1715109 w 1689"/>
              <a:gd name="T45" fmla="*/ 1781536 h 1688"/>
              <a:gd name="T46" fmla="*/ 1667467 w 1689"/>
              <a:gd name="T47" fmla="*/ 1827724 h 1688"/>
              <a:gd name="T48" fmla="*/ 1619825 w 1689"/>
              <a:gd name="T49" fmla="*/ 1873912 h 1688"/>
              <a:gd name="T50" fmla="*/ 1564740 w 1689"/>
              <a:gd name="T51" fmla="*/ 1921750 h 1688"/>
              <a:gd name="T52" fmla="*/ 1515608 w 1689"/>
              <a:gd name="T53" fmla="*/ 1964639 h 1688"/>
              <a:gd name="T54" fmla="*/ 1462011 w 1689"/>
              <a:gd name="T55" fmla="*/ 2009177 h 1688"/>
              <a:gd name="T56" fmla="*/ 1392037 w 1689"/>
              <a:gd name="T57" fmla="*/ 2063613 h 1688"/>
              <a:gd name="T58" fmla="*/ 1333974 w 1689"/>
              <a:gd name="T59" fmla="*/ 2108151 h 1688"/>
              <a:gd name="T60" fmla="*/ 1272932 w 1689"/>
              <a:gd name="T61" fmla="*/ 2157638 h 1688"/>
              <a:gd name="T62" fmla="*/ 1207425 w 1689"/>
              <a:gd name="T63" fmla="*/ 2207125 h 1688"/>
              <a:gd name="T64" fmla="*/ 1138940 w 1689"/>
              <a:gd name="T65" fmla="*/ 2250014 h 1688"/>
              <a:gd name="T66" fmla="*/ 1485832 w 1689"/>
              <a:gd name="T67" fmla="*/ 2784475 h 1688"/>
              <a:gd name="T68" fmla="*/ 102728 w 1689"/>
              <a:gd name="T69" fmla="*/ 2096604 h 1688"/>
              <a:gd name="T70" fmla="*/ 0 w 1689"/>
              <a:gd name="T71" fmla="*/ 737358 h 1688"/>
              <a:gd name="T72" fmla="*/ 287340 w 1689"/>
              <a:gd name="T73" fmla="*/ 1120058 h 1688"/>
              <a:gd name="T74" fmla="*/ 352848 w 1689"/>
              <a:gd name="T75" fmla="*/ 1087067 h 1688"/>
              <a:gd name="T76" fmla="*/ 418356 w 1689"/>
              <a:gd name="T77" fmla="*/ 1049127 h 1688"/>
              <a:gd name="T78" fmla="*/ 504707 w 1689"/>
              <a:gd name="T79" fmla="*/ 1002939 h 1688"/>
              <a:gd name="T80" fmla="*/ 586591 w 1689"/>
              <a:gd name="T81" fmla="*/ 950153 h 1688"/>
              <a:gd name="T82" fmla="*/ 672942 w 1689"/>
              <a:gd name="T83" fmla="*/ 885820 h 1688"/>
              <a:gd name="T84" fmla="*/ 744405 w 1689"/>
              <a:gd name="T85" fmla="*/ 828084 h 1688"/>
              <a:gd name="T86" fmla="*/ 812890 w 1689"/>
              <a:gd name="T87" fmla="*/ 763751 h 1688"/>
              <a:gd name="T88" fmla="*/ 881376 w 1689"/>
              <a:gd name="T89" fmla="*/ 699418 h 1688"/>
              <a:gd name="T90" fmla="*/ 936462 w 1689"/>
              <a:gd name="T91" fmla="*/ 638384 h 1688"/>
              <a:gd name="T92" fmla="*/ 994525 w 1689"/>
              <a:gd name="T93" fmla="*/ 569102 h 1688"/>
              <a:gd name="T94" fmla="*/ 1057055 w 1689"/>
              <a:gd name="T95" fmla="*/ 493222 h 1688"/>
              <a:gd name="T96" fmla="*/ 1107675 w 1689"/>
              <a:gd name="T97" fmla="*/ 425589 h 1688"/>
              <a:gd name="T98" fmla="*/ 1159783 w 1689"/>
              <a:gd name="T99" fmla="*/ 353008 h 1688"/>
              <a:gd name="T100" fmla="*/ 1204447 w 1689"/>
              <a:gd name="T101" fmla="*/ 288675 h 1688"/>
              <a:gd name="T102" fmla="*/ 1252089 w 1689"/>
              <a:gd name="T103" fmla="*/ 201248 h 1688"/>
              <a:gd name="T104" fmla="*/ 1296753 w 1689"/>
              <a:gd name="T105" fmla="*/ 120419 h 1688"/>
              <a:gd name="T106" fmla="*/ 1320574 w 1689"/>
              <a:gd name="T107" fmla="*/ 61034 h 1688"/>
              <a:gd name="T108" fmla="*/ 1344395 w 1689"/>
              <a:gd name="T109" fmla="*/ 0 h 1688"/>
              <a:gd name="T110" fmla="*/ 2514600 w 1689"/>
              <a:gd name="T111" fmla="*/ 611991 h 168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689"/>
              <a:gd name="T169" fmla="*/ 0 h 1688"/>
              <a:gd name="T170" fmla="*/ 1689 w 1689"/>
              <a:gd name="T171" fmla="*/ 1688 h 168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689" h="1688">
                <a:moveTo>
                  <a:pt x="1689" y="371"/>
                </a:moveTo>
                <a:lnTo>
                  <a:pt x="1668" y="408"/>
                </a:lnTo>
                <a:lnTo>
                  <a:pt x="1654" y="437"/>
                </a:lnTo>
                <a:lnTo>
                  <a:pt x="1636" y="470"/>
                </a:lnTo>
                <a:lnTo>
                  <a:pt x="1622" y="500"/>
                </a:lnTo>
                <a:lnTo>
                  <a:pt x="1604" y="532"/>
                </a:lnTo>
                <a:lnTo>
                  <a:pt x="1583" y="564"/>
                </a:lnTo>
                <a:lnTo>
                  <a:pt x="1565" y="594"/>
                </a:lnTo>
                <a:lnTo>
                  <a:pt x="1544" y="626"/>
                </a:lnTo>
                <a:lnTo>
                  <a:pt x="1518" y="661"/>
                </a:lnTo>
                <a:lnTo>
                  <a:pt x="1493" y="698"/>
                </a:lnTo>
                <a:lnTo>
                  <a:pt x="1472" y="728"/>
                </a:lnTo>
                <a:lnTo>
                  <a:pt x="1447" y="758"/>
                </a:lnTo>
                <a:lnTo>
                  <a:pt x="1419" y="795"/>
                </a:lnTo>
                <a:lnTo>
                  <a:pt x="1392" y="831"/>
                </a:lnTo>
                <a:lnTo>
                  <a:pt x="1364" y="864"/>
                </a:lnTo>
                <a:lnTo>
                  <a:pt x="1334" y="898"/>
                </a:lnTo>
                <a:lnTo>
                  <a:pt x="1309" y="926"/>
                </a:lnTo>
                <a:lnTo>
                  <a:pt x="1272" y="965"/>
                </a:lnTo>
                <a:lnTo>
                  <a:pt x="1242" y="997"/>
                </a:lnTo>
                <a:lnTo>
                  <a:pt x="1212" y="1025"/>
                </a:lnTo>
                <a:lnTo>
                  <a:pt x="1177" y="1057"/>
                </a:lnTo>
                <a:lnTo>
                  <a:pt x="1152" y="1080"/>
                </a:lnTo>
                <a:lnTo>
                  <a:pt x="1120" y="1108"/>
                </a:lnTo>
                <a:lnTo>
                  <a:pt x="1088" y="1136"/>
                </a:lnTo>
                <a:lnTo>
                  <a:pt x="1051" y="1165"/>
                </a:lnTo>
                <a:lnTo>
                  <a:pt x="1018" y="1191"/>
                </a:lnTo>
                <a:lnTo>
                  <a:pt x="982" y="1218"/>
                </a:lnTo>
                <a:lnTo>
                  <a:pt x="935" y="1251"/>
                </a:lnTo>
                <a:lnTo>
                  <a:pt x="896" y="1278"/>
                </a:lnTo>
                <a:lnTo>
                  <a:pt x="855" y="1308"/>
                </a:lnTo>
                <a:lnTo>
                  <a:pt x="811" y="1338"/>
                </a:lnTo>
                <a:lnTo>
                  <a:pt x="765" y="1364"/>
                </a:lnTo>
                <a:lnTo>
                  <a:pt x="998" y="1688"/>
                </a:lnTo>
                <a:lnTo>
                  <a:pt x="69" y="1271"/>
                </a:lnTo>
                <a:lnTo>
                  <a:pt x="0" y="447"/>
                </a:lnTo>
                <a:lnTo>
                  <a:pt x="193" y="679"/>
                </a:lnTo>
                <a:lnTo>
                  <a:pt x="237" y="659"/>
                </a:lnTo>
                <a:lnTo>
                  <a:pt x="281" y="636"/>
                </a:lnTo>
                <a:lnTo>
                  <a:pt x="339" y="608"/>
                </a:lnTo>
                <a:lnTo>
                  <a:pt x="394" y="576"/>
                </a:lnTo>
                <a:lnTo>
                  <a:pt x="452" y="537"/>
                </a:lnTo>
                <a:lnTo>
                  <a:pt x="500" y="502"/>
                </a:lnTo>
                <a:lnTo>
                  <a:pt x="546" y="463"/>
                </a:lnTo>
                <a:lnTo>
                  <a:pt x="592" y="424"/>
                </a:lnTo>
                <a:lnTo>
                  <a:pt x="629" y="387"/>
                </a:lnTo>
                <a:lnTo>
                  <a:pt x="668" y="345"/>
                </a:lnTo>
                <a:lnTo>
                  <a:pt x="710" y="299"/>
                </a:lnTo>
                <a:lnTo>
                  <a:pt x="744" y="258"/>
                </a:lnTo>
                <a:lnTo>
                  <a:pt x="779" y="214"/>
                </a:lnTo>
                <a:lnTo>
                  <a:pt x="809" y="175"/>
                </a:lnTo>
                <a:lnTo>
                  <a:pt x="841" y="122"/>
                </a:lnTo>
                <a:lnTo>
                  <a:pt x="871" y="73"/>
                </a:lnTo>
                <a:lnTo>
                  <a:pt x="887" y="37"/>
                </a:lnTo>
                <a:lnTo>
                  <a:pt x="903" y="0"/>
                </a:lnTo>
                <a:lnTo>
                  <a:pt x="1689" y="371"/>
                </a:lnTo>
                <a:close/>
              </a:path>
            </a:pathLst>
          </a:custGeom>
          <a:solidFill>
            <a:srgbClr val="99FFCC"/>
          </a:solidFill>
          <a:ln w="1143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25959" name="Freeform 7"/>
          <p:cNvSpPr>
            <a:spLocks/>
          </p:cNvSpPr>
          <p:nvPr/>
        </p:nvSpPr>
        <p:spPr bwMode="auto">
          <a:xfrm rot="-1387191">
            <a:off x="5867400" y="1835150"/>
            <a:ext cx="2362200" cy="3243263"/>
          </a:xfrm>
          <a:custGeom>
            <a:avLst/>
            <a:gdLst>
              <a:gd name="T0" fmla="*/ 0 w 1558"/>
              <a:gd name="T1" fmla="*/ 2059844 h 1965"/>
              <a:gd name="T2" fmla="*/ 588276 w 1558"/>
              <a:gd name="T3" fmla="*/ 2300819 h 1965"/>
              <a:gd name="T4" fmla="*/ 618599 w 1558"/>
              <a:gd name="T5" fmla="*/ 2219944 h 1965"/>
              <a:gd name="T6" fmla="*/ 642858 w 1558"/>
              <a:gd name="T7" fmla="*/ 2144020 h 1965"/>
              <a:gd name="T8" fmla="*/ 661052 w 1558"/>
              <a:gd name="T9" fmla="*/ 2071397 h 1965"/>
              <a:gd name="T10" fmla="*/ 679246 w 1558"/>
              <a:gd name="T11" fmla="*/ 2007027 h 1965"/>
              <a:gd name="T12" fmla="*/ 695924 w 1558"/>
              <a:gd name="T13" fmla="*/ 1934405 h 1965"/>
              <a:gd name="T14" fmla="*/ 709570 w 1558"/>
              <a:gd name="T15" fmla="*/ 1851879 h 1965"/>
              <a:gd name="T16" fmla="*/ 720183 w 1558"/>
              <a:gd name="T17" fmla="*/ 1775955 h 1965"/>
              <a:gd name="T18" fmla="*/ 730796 w 1558"/>
              <a:gd name="T19" fmla="*/ 1700031 h 1965"/>
              <a:gd name="T20" fmla="*/ 741409 w 1558"/>
              <a:gd name="T21" fmla="*/ 1612554 h 1965"/>
              <a:gd name="T22" fmla="*/ 744442 w 1558"/>
              <a:gd name="T23" fmla="*/ 1520125 h 1965"/>
              <a:gd name="T24" fmla="*/ 744442 w 1558"/>
              <a:gd name="T25" fmla="*/ 1356724 h 1965"/>
              <a:gd name="T26" fmla="*/ 741409 w 1558"/>
              <a:gd name="T27" fmla="*/ 1269247 h 1965"/>
              <a:gd name="T28" fmla="*/ 738377 w 1558"/>
              <a:gd name="T29" fmla="*/ 1193323 h 1965"/>
              <a:gd name="T30" fmla="*/ 727764 w 1558"/>
              <a:gd name="T31" fmla="*/ 1114098 h 1965"/>
              <a:gd name="T32" fmla="*/ 714118 w 1558"/>
              <a:gd name="T33" fmla="*/ 1029922 h 1965"/>
              <a:gd name="T34" fmla="*/ 698956 w 1558"/>
              <a:gd name="T35" fmla="*/ 957299 h 1965"/>
              <a:gd name="T36" fmla="*/ 682279 w 1558"/>
              <a:gd name="T37" fmla="*/ 866521 h 1965"/>
              <a:gd name="T38" fmla="*/ 658020 w 1558"/>
              <a:gd name="T39" fmla="*/ 779043 h 1965"/>
              <a:gd name="T40" fmla="*/ 1796667 w 1558"/>
              <a:gd name="T41" fmla="*/ 0 h 1965"/>
              <a:gd name="T42" fmla="*/ 1823958 w 1558"/>
              <a:gd name="T43" fmla="*/ 75924 h 1965"/>
              <a:gd name="T44" fmla="*/ 1848217 w 1558"/>
              <a:gd name="T45" fmla="*/ 148546 h 1965"/>
              <a:gd name="T46" fmla="*/ 1869443 w 1558"/>
              <a:gd name="T47" fmla="*/ 212917 h 1965"/>
              <a:gd name="T48" fmla="*/ 1890670 w 1558"/>
              <a:gd name="T49" fmla="*/ 280588 h 1965"/>
              <a:gd name="T50" fmla="*/ 1908864 w 1558"/>
              <a:gd name="T51" fmla="*/ 344958 h 1965"/>
              <a:gd name="T52" fmla="*/ 1928574 w 1558"/>
              <a:gd name="T53" fmla="*/ 414279 h 1965"/>
              <a:gd name="T54" fmla="*/ 1943736 w 1558"/>
              <a:gd name="T55" fmla="*/ 475349 h 1965"/>
              <a:gd name="T56" fmla="*/ 1957382 w 1558"/>
              <a:gd name="T57" fmla="*/ 539719 h 1965"/>
              <a:gd name="T58" fmla="*/ 1971027 w 1558"/>
              <a:gd name="T59" fmla="*/ 604089 h 1965"/>
              <a:gd name="T60" fmla="*/ 1989221 w 1558"/>
              <a:gd name="T61" fmla="*/ 676711 h 1965"/>
              <a:gd name="T62" fmla="*/ 1999834 w 1558"/>
              <a:gd name="T63" fmla="*/ 760888 h 1965"/>
              <a:gd name="T64" fmla="*/ 2013480 w 1558"/>
              <a:gd name="T65" fmla="*/ 828559 h 1965"/>
              <a:gd name="T66" fmla="*/ 2027126 w 1558"/>
              <a:gd name="T67" fmla="*/ 904483 h 1965"/>
              <a:gd name="T68" fmla="*/ 2037739 w 1558"/>
              <a:gd name="T69" fmla="*/ 983707 h 1965"/>
              <a:gd name="T70" fmla="*/ 2040771 w 1558"/>
              <a:gd name="T71" fmla="*/ 1067884 h 1965"/>
              <a:gd name="T72" fmla="*/ 2048352 w 1558"/>
              <a:gd name="T73" fmla="*/ 1158662 h 1965"/>
              <a:gd name="T74" fmla="*/ 2054417 w 1558"/>
              <a:gd name="T75" fmla="*/ 1246139 h 1965"/>
              <a:gd name="T76" fmla="*/ 2054417 w 1558"/>
              <a:gd name="T77" fmla="*/ 1330316 h 1965"/>
              <a:gd name="T78" fmla="*/ 2054417 w 1558"/>
              <a:gd name="T79" fmla="*/ 1421094 h 1965"/>
              <a:gd name="T80" fmla="*/ 2054417 w 1558"/>
              <a:gd name="T81" fmla="*/ 1534979 h 1965"/>
              <a:gd name="T82" fmla="*/ 2051384 w 1558"/>
              <a:gd name="T83" fmla="*/ 1638962 h 1965"/>
              <a:gd name="T84" fmla="*/ 2048352 w 1558"/>
              <a:gd name="T85" fmla="*/ 1709934 h 1965"/>
              <a:gd name="T86" fmla="*/ 2040771 w 1558"/>
              <a:gd name="T87" fmla="*/ 1790810 h 1965"/>
              <a:gd name="T88" fmla="*/ 2037739 w 1558"/>
              <a:gd name="T89" fmla="*/ 1874986 h 1965"/>
              <a:gd name="T90" fmla="*/ 2024093 w 1558"/>
              <a:gd name="T91" fmla="*/ 1969065 h 1965"/>
              <a:gd name="T92" fmla="*/ 2008931 w 1558"/>
              <a:gd name="T93" fmla="*/ 2049941 h 1965"/>
              <a:gd name="T94" fmla="*/ 1995286 w 1558"/>
              <a:gd name="T95" fmla="*/ 2129165 h 1965"/>
              <a:gd name="T96" fmla="*/ 1978608 w 1558"/>
              <a:gd name="T97" fmla="*/ 2223245 h 1965"/>
              <a:gd name="T98" fmla="*/ 1960414 w 1558"/>
              <a:gd name="T99" fmla="*/ 2295867 h 1965"/>
              <a:gd name="T100" fmla="*/ 1943736 w 1558"/>
              <a:gd name="T101" fmla="*/ 2388296 h 1965"/>
              <a:gd name="T102" fmla="*/ 1922510 w 1558"/>
              <a:gd name="T103" fmla="*/ 2467521 h 1965"/>
              <a:gd name="T104" fmla="*/ 1898251 w 1558"/>
              <a:gd name="T105" fmla="*/ 2546746 h 1965"/>
              <a:gd name="T106" fmla="*/ 1873992 w 1558"/>
              <a:gd name="T107" fmla="*/ 2630922 h 1965"/>
              <a:gd name="T108" fmla="*/ 1842152 w 1558"/>
              <a:gd name="T109" fmla="*/ 2733254 h 1965"/>
              <a:gd name="T110" fmla="*/ 1807280 w 1558"/>
              <a:gd name="T111" fmla="*/ 2835586 h 1965"/>
              <a:gd name="T112" fmla="*/ 2362200 w 1558"/>
              <a:gd name="T113" fmla="*/ 3083163 h 1965"/>
              <a:gd name="T114" fmla="*/ 968836 w 1558"/>
              <a:gd name="T115" fmla="*/ 3243263 h 1965"/>
              <a:gd name="T116" fmla="*/ 0 w 1558"/>
              <a:gd name="T117" fmla="*/ 2059844 h 196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558"/>
              <a:gd name="T178" fmla="*/ 0 h 1965"/>
              <a:gd name="T179" fmla="*/ 1558 w 1558"/>
              <a:gd name="T180" fmla="*/ 1965 h 196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558" h="1965">
                <a:moveTo>
                  <a:pt x="0" y="1248"/>
                </a:moveTo>
                <a:lnTo>
                  <a:pt x="388" y="1394"/>
                </a:lnTo>
                <a:lnTo>
                  <a:pt x="408" y="1345"/>
                </a:lnTo>
                <a:lnTo>
                  <a:pt x="424" y="1299"/>
                </a:lnTo>
                <a:lnTo>
                  <a:pt x="436" y="1255"/>
                </a:lnTo>
                <a:lnTo>
                  <a:pt x="448" y="1216"/>
                </a:lnTo>
                <a:lnTo>
                  <a:pt x="459" y="1172"/>
                </a:lnTo>
                <a:lnTo>
                  <a:pt x="468" y="1122"/>
                </a:lnTo>
                <a:lnTo>
                  <a:pt x="475" y="1076"/>
                </a:lnTo>
                <a:lnTo>
                  <a:pt x="482" y="1030"/>
                </a:lnTo>
                <a:lnTo>
                  <a:pt x="489" y="977"/>
                </a:lnTo>
                <a:lnTo>
                  <a:pt x="491" y="921"/>
                </a:lnTo>
                <a:lnTo>
                  <a:pt x="491" y="822"/>
                </a:lnTo>
                <a:lnTo>
                  <a:pt x="489" y="769"/>
                </a:lnTo>
                <a:lnTo>
                  <a:pt x="487" y="723"/>
                </a:lnTo>
                <a:lnTo>
                  <a:pt x="480" y="675"/>
                </a:lnTo>
                <a:lnTo>
                  <a:pt x="471" y="624"/>
                </a:lnTo>
                <a:lnTo>
                  <a:pt x="461" y="580"/>
                </a:lnTo>
                <a:lnTo>
                  <a:pt x="450" y="525"/>
                </a:lnTo>
                <a:lnTo>
                  <a:pt x="434" y="472"/>
                </a:lnTo>
                <a:lnTo>
                  <a:pt x="1185" y="0"/>
                </a:lnTo>
                <a:lnTo>
                  <a:pt x="1203" y="46"/>
                </a:lnTo>
                <a:lnTo>
                  <a:pt x="1219" y="90"/>
                </a:lnTo>
                <a:lnTo>
                  <a:pt x="1233" y="129"/>
                </a:lnTo>
                <a:lnTo>
                  <a:pt x="1247" y="170"/>
                </a:lnTo>
                <a:lnTo>
                  <a:pt x="1259" y="209"/>
                </a:lnTo>
                <a:lnTo>
                  <a:pt x="1272" y="251"/>
                </a:lnTo>
                <a:lnTo>
                  <a:pt x="1282" y="288"/>
                </a:lnTo>
                <a:lnTo>
                  <a:pt x="1291" y="327"/>
                </a:lnTo>
                <a:lnTo>
                  <a:pt x="1300" y="366"/>
                </a:lnTo>
                <a:lnTo>
                  <a:pt x="1312" y="410"/>
                </a:lnTo>
                <a:lnTo>
                  <a:pt x="1319" y="461"/>
                </a:lnTo>
                <a:lnTo>
                  <a:pt x="1328" y="502"/>
                </a:lnTo>
                <a:lnTo>
                  <a:pt x="1337" y="548"/>
                </a:lnTo>
                <a:lnTo>
                  <a:pt x="1344" y="596"/>
                </a:lnTo>
                <a:lnTo>
                  <a:pt x="1346" y="647"/>
                </a:lnTo>
                <a:lnTo>
                  <a:pt x="1351" y="702"/>
                </a:lnTo>
                <a:lnTo>
                  <a:pt x="1355" y="755"/>
                </a:lnTo>
                <a:lnTo>
                  <a:pt x="1355" y="806"/>
                </a:lnTo>
                <a:lnTo>
                  <a:pt x="1355" y="861"/>
                </a:lnTo>
                <a:lnTo>
                  <a:pt x="1355" y="930"/>
                </a:lnTo>
                <a:lnTo>
                  <a:pt x="1353" y="993"/>
                </a:lnTo>
                <a:lnTo>
                  <a:pt x="1351" y="1036"/>
                </a:lnTo>
                <a:lnTo>
                  <a:pt x="1346" y="1085"/>
                </a:lnTo>
                <a:lnTo>
                  <a:pt x="1344" y="1136"/>
                </a:lnTo>
                <a:lnTo>
                  <a:pt x="1335" y="1193"/>
                </a:lnTo>
                <a:lnTo>
                  <a:pt x="1325" y="1242"/>
                </a:lnTo>
                <a:lnTo>
                  <a:pt x="1316" y="1290"/>
                </a:lnTo>
                <a:lnTo>
                  <a:pt x="1305" y="1347"/>
                </a:lnTo>
                <a:lnTo>
                  <a:pt x="1293" y="1391"/>
                </a:lnTo>
                <a:lnTo>
                  <a:pt x="1282" y="1447"/>
                </a:lnTo>
                <a:lnTo>
                  <a:pt x="1268" y="1495"/>
                </a:lnTo>
                <a:lnTo>
                  <a:pt x="1252" y="1543"/>
                </a:lnTo>
                <a:lnTo>
                  <a:pt x="1236" y="1594"/>
                </a:lnTo>
                <a:lnTo>
                  <a:pt x="1215" y="1656"/>
                </a:lnTo>
                <a:lnTo>
                  <a:pt x="1192" y="1718"/>
                </a:lnTo>
                <a:lnTo>
                  <a:pt x="1558" y="1868"/>
                </a:lnTo>
                <a:lnTo>
                  <a:pt x="639" y="1965"/>
                </a:lnTo>
                <a:lnTo>
                  <a:pt x="0" y="1248"/>
                </a:lnTo>
                <a:close/>
              </a:path>
            </a:pathLst>
          </a:custGeom>
          <a:solidFill>
            <a:srgbClr val="FFCC99"/>
          </a:solidFill>
          <a:ln w="11430">
            <a:solidFill>
              <a:srgbClr val="FF99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25960" name="Freeform 8"/>
          <p:cNvSpPr>
            <a:spLocks/>
          </p:cNvSpPr>
          <p:nvPr/>
        </p:nvSpPr>
        <p:spPr bwMode="auto">
          <a:xfrm rot="-337869">
            <a:off x="5105400" y="708025"/>
            <a:ext cx="2895600" cy="2644775"/>
          </a:xfrm>
          <a:custGeom>
            <a:avLst/>
            <a:gdLst>
              <a:gd name="T0" fmla="*/ 589609 w 1822"/>
              <a:gd name="T1" fmla="*/ 0 h 1735"/>
              <a:gd name="T2" fmla="*/ 648411 w 1822"/>
              <a:gd name="T3" fmla="*/ 28963 h 1735"/>
              <a:gd name="T4" fmla="*/ 696088 w 1822"/>
              <a:gd name="T5" fmla="*/ 53353 h 1735"/>
              <a:gd name="T6" fmla="*/ 746944 w 1822"/>
              <a:gd name="T7" fmla="*/ 77743 h 1735"/>
              <a:gd name="T8" fmla="*/ 794621 w 1822"/>
              <a:gd name="T9" fmla="*/ 102133 h 1735"/>
              <a:gd name="T10" fmla="*/ 845477 w 1822"/>
              <a:gd name="T11" fmla="*/ 131095 h 1735"/>
              <a:gd name="T12" fmla="*/ 893154 w 1822"/>
              <a:gd name="T13" fmla="*/ 161583 h 1735"/>
              <a:gd name="T14" fmla="*/ 940832 w 1822"/>
              <a:gd name="T15" fmla="*/ 190546 h 1735"/>
              <a:gd name="T16" fmla="*/ 988509 w 1822"/>
              <a:gd name="T17" fmla="*/ 217984 h 1735"/>
              <a:gd name="T18" fmla="*/ 1047311 w 1822"/>
              <a:gd name="T19" fmla="*/ 257618 h 1735"/>
              <a:gd name="T20" fmla="*/ 1109291 w 1822"/>
              <a:gd name="T21" fmla="*/ 298776 h 1735"/>
              <a:gd name="T22" fmla="*/ 1156969 w 1822"/>
              <a:gd name="T23" fmla="*/ 330787 h 1735"/>
              <a:gd name="T24" fmla="*/ 1204646 w 1822"/>
              <a:gd name="T25" fmla="*/ 368897 h 1735"/>
              <a:gd name="T26" fmla="*/ 1263448 w 1822"/>
              <a:gd name="T27" fmla="*/ 408530 h 1735"/>
              <a:gd name="T28" fmla="*/ 1322250 w 1822"/>
              <a:gd name="T29" fmla="*/ 449688 h 1735"/>
              <a:gd name="T30" fmla="*/ 1373106 w 1822"/>
              <a:gd name="T31" fmla="*/ 492370 h 1735"/>
              <a:gd name="T32" fmla="*/ 1423961 w 1822"/>
              <a:gd name="T33" fmla="*/ 538101 h 1735"/>
              <a:gd name="T34" fmla="*/ 1471639 w 1822"/>
              <a:gd name="T35" fmla="*/ 579259 h 1735"/>
              <a:gd name="T36" fmla="*/ 1530441 w 1822"/>
              <a:gd name="T37" fmla="*/ 632612 h 1735"/>
              <a:gd name="T38" fmla="*/ 1581296 w 1822"/>
              <a:gd name="T39" fmla="*/ 678343 h 1735"/>
              <a:gd name="T40" fmla="*/ 1625795 w 1822"/>
              <a:gd name="T41" fmla="*/ 724074 h 1735"/>
              <a:gd name="T42" fmla="*/ 1676651 w 1822"/>
              <a:gd name="T43" fmla="*/ 777427 h 1735"/>
              <a:gd name="T44" fmla="*/ 1716382 w 1822"/>
              <a:gd name="T45" fmla="*/ 815536 h 1735"/>
              <a:gd name="T46" fmla="*/ 1760881 w 1822"/>
              <a:gd name="T47" fmla="*/ 864316 h 1735"/>
              <a:gd name="T48" fmla="*/ 1805380 w 1822"/>
              <a:gd name="T49" fmla="*/ 913095 h 1735"/>
              <a:gd name="T50" fmla="*/ 1853057 w 1822"/>
              <a:gd name="T51" fmla="*/ 974070 h 1735"/>
              <a:gd name="T52" fmla="*/ 1892788 w 1822"/>
              <a:gd name="T53" fmla="*/ 1022850 h 1735"/>
              <a:gd name="T54" fmla="*/ 1937287 w 1822"/>
              <a:gd name="T55" fmla="*/ 1079251 h 1735"/>
              <a:gd name="T56" fmla="*/ 1988143 w 1822"/>
              <a:gd name="T57" fmla="*/ 1144799 h 1735"/>
              <a:gd name="T58" fmla="*/ 2032642 w 1822"/>
              <a:gd name="T59" fmla="*/ 1205774 h 1735"/>
              <a:gd name="T60" fmla="*/ 2080319 w 1822"/>
              <a:gd name="T61" fmla="*/ 1271321 h 1735"/>
              <a:gd name="T62" fmla="*/ 2123228 w 1822"/>
              <a:gd name="T63" fmla="*/ 1338393 h 1735"/>
              <a:gd name="T64" fmla="*/ 2164549 w 1822"/>
              <a:gd name="T65" fmla="*/ 1408514 h 1735"/>
              <a:gd name="T66" fmla="*/ 2207458 w 1822"/>
              <a:gd name="T67" fmla="*/ 1483208 h 1735"/>
              <a:gd name="T68" fmla="*/ 2240832 w 1822"/>
              <a:gd name="T69" fmla="*/ 1545707 h 1735"/>
              <a:gd name="T70" fmla="*/ 2274206 w 1822"/>
              <a:gd name="T71" fmla="*/ 1605158 h 1735"/>
              <a:gd name="T72" fmla="*/ 2302813 w 1822"/>
              <a:gd name="T73" fmla="*/ 1675279 h 1735"/>
              <a:gd name="T74" fmla="*/ 2321884 w 1822"/>
              <a:gd name="T75" fmla="*/ 1725583 h 1735"/>
              <a:gd name="T76" fmla="*/ 2895600 w 1822"/>
              <a:gd name="T77" fmla="*/ 1507598 h 1735"/>
              <a:gd name="T78" fmla="*/ 2002446 w 1822"/>
              <a:gd name="T79" fmla="*/ 2644775 h 1735"/>
              <a:gd name="T80" fmla="*/ 421149 w 1822"/>
              <a:gd name="T81" fmla="*/ 2458802 h 1735"/>
              <a:gd name="T82" fmla="*/ 1047311 w 1822"/>
              <a:gd name="T83" fmla="*/ 2216428 h 1735"/>
              <a:gd name="T84" fmla="*/ 1005991 w 1822"/>
              <a:gd name="T85" fmla="*/ 2135637 h 1735"/>
              <a:gd name="T86" fmla="*/ 966260 w 1822"/>
              <a:gd name="T87" fmla="*/ 2057894 h 1735"/>
              <a:gd name="T88" fmla="*/ 912225 w 1822"/>
              <a:gd name="T89" fmla="*/ 1974054 h 1735"/>
              <a:gd name="T90" fmla="*/ 848656 w 1822"/>
              <a:gd name="T91" fmla="*/ 1887165 h 1735"/>
              <a:gd name="T92" fmla="*/ 794621 w 1822"/>
              <a:gd name="T93" fmla="*/ 1812471 h 1735"/>
              <a:gd name="T94" fmla="*/ 735819 w 1822"/>
              <a:gd name="T95" fmla="*/ 1742351 h 1735"/>
              <a:gd name="T96" fmla="*/ 673839 w 1822"/>
              <a:gd name="T97" fmla="*/ 1672230 h 1735"/>
              <a:gd name="T98" fmla="*/ 611858 w 1822"/>
              <a:gd name="T99" fmla="*/ 1612780 h 1735"/>
              <a:gd name="T100" fmla="*/ 548289 w 1822"/>
              <a:gd name="T101" fmla="*/ 1556378 h 1735"/>
              <a:gd name="T102" fmla="*/ 475184 w 1822"/>
              <a:gd name="T103" fmla="*/ 1492354 h 1735"/>
              <a:gd name="T104" fmla="*/ 406846 w 1822"/>
              <a:gd name="T105" fmla="*/ 1440526 h 1735"/>
              <a:gd name="T106" fmla="*/ 340098 w 1822"/>
              <a:gd name="T107" fmla="*/ 1387173 h 1735"/>
              <a:gd name="T108" fmla="*/ 274939 w 1822"/>
              <a:gd name="T109" fmla="*/ 1341442 h 1735"/>
              <a:gd name="T110" fmla="*/ 193888 w 1822"/>
              <a:gd name="T111" fmla="*/ 1292662 h 1735"/>
              <a:gd name="T112" fmla="*/ 112836 w 1822"/>
              <a:gd name="T113" fmla="*/ 1246931 h 1735"/>
              <a:gd name="T114" fmla="*/ 58802 w 1822"/>
              <a:gd name="T115" fmla="*/ 1222542 h 1735"/>
              <a:gd name="T116" fmla="*/ 0 w 1822"/>
              <a:gd name="T117" fmla="*/ 1190530 h 1735"/>
              <a:gd name="T118" fmla="*/ 589609 w 1822"/>
              <a:gd name="T119" fmla="*/ 0 h 173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822"/>
              <a:gd name="T181" fmla="*/ 0 h 1735"/>
              <a:gd name="T182" fmla="*/ 1822 w 1822"/>
              <a:gd name="T183" fmla="*/ 1735 h 1735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822" h="1735">
                <a:moveTo>
                  <a:pt x="371" y="0"/>
                </a:moveTo>
                <a:lnTo>
                  <a:pt x="408" y="19"/>
                </a:lnTo>
                <a:lnTo>
                  <a:pt x="438" y="35"/>
                </a:lnTo>
                <a:lnTo>
                  <a:pt x="470" y="51"/>
                </a:lnTo>
                <a:lnTo>
                  <a:pt x="500" y="67"/>
                </a:lnTo>
                <a:lnTo>
                  <a:pt x="532" y="86"/>
                </a:lnTo>
                <a:lnTo>
                  <a:pt x="562" y="106"/>
                </a:lnTo>
                <a:lnTo>
                  <a:pt x="592" y="125"/>
                </a:lnTo>
                <a:lnTo>
                  <a:pt x="622" y="143"/>
                </a:lnTo>
                <a:lnTo>
                  <a:pt x="659" y="169"/>
                </a:lnTo>
                <a:lnTo>
                  <a:pt x="698" y="196"/>
                </a:lnTo>
                <a:lnTo>
                  <a:pt x="728" y="217"/>
                </a:lnTo>
                <a:lnTo>
                  <a:pt x="758" y="242"/>
                </a:lnTo>
                <a:lnTo>
                  <a:pt x="795" y="268"/>
                </a:lnTo>
                <a:lnTo>
                  <a:pt x="832" y="295"/>
                </a:lnTo>
                <a:lnTo>
                  <a:pt x="864" y="323"/>
                </a:lnTo>
                <a:lnTo>
                  <a:pt x="896" y="353"/>
                </a:lnTo>
                <a:lnTo>
                  <a:pt x="926" y="380"/>
                </a:lnTo>
                <a:lnTo>
                  <a:pt x="963" y="415"/>
                </a:lnTo>
                <a:lnTo>
                  <a:pt x="995" y="445"/>
                </a:lnTo>
                <a:lnTo>
                  <a:pt x="1023" y="475"/>
                </a:lnTo>
                <a:lnTo>
                  <a:pt x="1055" y="510"/>
                </a:lnTo>
                <a:lnTo>
                  <a:pt x="1080" y="535"/>
                </a:lnTo>
                <a:lnTo>
                  <a:pt x="1108" y="567"/>
                </a:lnTo>
                <a:lnTo>
                  <a:pt x="1136" y="599"/>
                </a:lnTo>
                <a:lnTo>
                  <a:pt x="1166" y="639"/>
                </a:lnTo>
                <a:lnTo>
                  <a:pt x="1191" y="671"/>
                </a:lnTo>
                <a:lnTo>
                  <a:pt x="1219" y="708"/>
                </a:lnTo>
                <a:lnTo>
                  <a:pt x="1251" y="751"/>
                </a:lnTo>
                <a:lnTo>
                  <a:pt x="1279" y="791"/>
                </a:lnTo>
                <a:lnTo>
                  <a:pt x="1309" y="834"/>
                </a:lnTo>
                <a:lnTo>
                  <a:pt x="1336" y="878"/>
                </a:lnTo>
                <a:lnTo>
                  <a:pt x="1362" y="924"/>
                </a:lnTo>
                <a:lnTo>
                  <a:pt x="1389" y="973"/>
                </a:lnTo>
                <a:lnTo>
                  <a:pt x="1410" y="1014"/>
                </a:lnTo>
                <a:lnTo>
                  <a:pt x="1431" y="1053"/>
                </a:lnTo>
                <a:lnTo>
                  <a:pt x="1449" y="1099"/>
                </a:lnTo>
                <a:lnTo>
                  <a:pt x="1461" y="1132"/>
                </a:lnTo>
                <a:lnTo>
                  <a:pt x="1822" y="989"/>
                </a:lnTo>
                <a:lnTo>
                  <a:pt x="1260" y="1735"/>
                </a:lnTo>
                <a:lnTo>
                  <a:pt x="265" y="1613"/>
                </a:lnTo>
                <a:lnTo>
                  <a:pt x="659" y="1454"/>
                </a:lnTo>
                <a:lnTo>
                  <a:pt x="633" y="1401"/>
                </a:lnTo>
                <a:lnTo>
                  <a:pt x="608" y="1350"/>
                </a:lnTo>
                <a:lnTo>
                  <a:pt x="574" y="1295"/>
                </a:lnTo>
                <a:lnTo>
                  <a:pt x="534" y="1238"/>
                </a:lnTo>
                <a:lnTo>
                  <a:pt x="500" y="1189"/>
                </a:lnTo>
                <a:lnTo>
                  <a:pt x="463" y="1143"/>
                </a:lnTo>
                <a:lnTo>
                  <a:pt x="424" y="1097"/>
                </a:lnTo>
                <a:lnTo>
                  <a:pt x="385" y="1058"/>
                </a:lnTo>
                <a:lnTo>
                  <a:pt x="345" y="1021"/>
                </a:lnTo>
                <a:lnTo>
                  <a:pt x="299" y="979"/>
                </a:lnTo>
                <a:lnTo>
                  <a:pt x="256" y="945"/>
                </a:lnTo>
                <a:lnTo>
                  <a:pt x="214" y="910"/>
                </a:lnTo>
                <a:lnTo>
                  <a:pt x="173" y="880"/>
                </a:lnTo>
                <a:lnTo>
                  <a:pt x="122" y="848"/>
                </a:lnTo>
                <a:lnTo>
                  <a:pt x="71" y="818"/>
                </a:lnTo>
                <a:lnTo>
                  <a:pt x="37" y="802"/>
                </a:lnTo>
                <a:lnTo>
                  <a:pt x="0" y="781"/>
                </a:lnTo>
                <a:lnTo>
                  <a:pt x="371" y="0"/>
                </a:lnTo>
                <a:close/>
              </a:path>
            </a:pathLst>
          </a:custGeom>
          <a:solidFill>
            <a:srgbClr val="99FF66"/>
          </a:solidFill>
          <a:ln w="11430">
            <a:solidFill>
              <a:srgbClr val="339966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25963" name="Text Box 11"/>
          <p:cNvSpPr txBox="1">
            <a:spLocks noChangeArrowheads="1"/>
          </p:cNvSpPr>
          <p:nvPr/>
        </p:nvSpPr>
        <p:spPr bwMode="auto">
          <a:xfrm rot="7936">
            <a:off x="5407025" y="2087563"/>
            <a:ext cx="2897188" cy="1112837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 dirty="0"/>
              <a:t>ABUSO ECONOMICO</a:t>
            </a:r>
          </a:p>
          <a:p>
            <a:pPr algn="just"/>
            <a:r>
              <a:rPr lang="es-ES" sz="1200" dirty="0"/>
              <a:t>No te deja trabajar fuera de casa. Hace que le pidas dinero para cada gasto. Te acusa de robarle dinero, cuando no te da lo suficiente para los gastos.</a:t>
            </a:r>
          </a:p>
        </p:txBody>
      </p:sp>
      <p:sp>
        <p:nvSpPr>
          <p:cNvPr id="125964" name="Text Box 12"/>
          <p:cNvSpPr txBox="1">
            <a:spLocks noChangeArrowheads="1"/>
          </p:cNvSpPr>
          <p:nvPr/>
        </p:nvSpPr>
        <p:spPr bwMode="auto">
          <a:xfrm>
            <a:off x="6096000" y="3352800"/>
            <a:ext cx="2819400" cy="11176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solidFill>
                  <a:srgbClr val="CC0000"/>
                </a:solidFill>
              </a:rPr>
              <a:t>ESCLAVITUD DOMESTICA</a:t>
            </a:r>
          </a:p>
          <a:p>
            <a:pPr algn="just"/>
            <a:r>
              <a:rPr lang="es-ES" sz="1200">
                <a:solidFill>
                  <a:srgbClr val="CC0000"/>
                </a:solidFill>
              </a:rPr>
              <a:t>Te trata como a una sirvienta, no participa en las tareas de la casa ni en el cuidado de l@s </a:t>
            </a:r>
            <a:r>
              <a:rPr lang="es-MX" sz="1200">
                <a:solidFill>
                  <a:srgbClr val="CC0000"/>
                </a:solidFill>
              </a:rPr>
              <a:t>hij@s</a:t>
            </a:r>
            <a:r>
              <a:rPr lang="es-ES" sz="1200">
                <a:solidFill>
                  <a:srgbClr val="CC0000"/>
                </a:solidFill>
              </a:rPr>
              <a:t>.  Te hace que lo trates como a un rey en su reino.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5638800" y="4648200"/>
            <a:ext cx="2971800" cy="11430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solidFill>
                  <a:srgbClr val="008000"/>
                </a:solidFill>
              </a:rPr>
              <a:t>INTIMIDACION</a:t>
            </a:r>
          </a:p>
          <a:p>
            <a:pPr algn="just"/>
            <a:r>
              <a:rPr lang="es-ES" sz="1200">
                <a:solidFill>
                  <a:srgbClr val="008000"/>
                </a:solidFill>
              </a:rPr>
              <a:t>Te atemoriza con su mirada, sus gestos, actos, gritos, rompiendo objetos, destruyendo tus cosas. Te bloquea la entrada o salida a la casa.</a:t>
            </a:r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3311525" y="5105400"/>
            <a:ext cx="2251075" cy="1752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solidFill>
                  <a:srgbClr val="993300"/>
                </a:solidFill>
              </a:rPr>
              <a:t>AMENAZAS</a:t>
            </a:r>
          </a:p>
          <a:p>
            <a:pPr algn="just"/>
            <a:r>
              <a:rPr lang="es-ES" sz="1200">
                <a:solidFill>
                  <a:srgbClr val="993300"/>
                </a:solidFill>
              </a:rPr>
              <a:t>Te amenaza si le decís que pensás abandonarlo, dice que va a matarte o herirte, o que él se va a suicidar. Amenaza con quitarte l@s hij@s o la casa.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609600" y="4594225"/>
            <a:ext cx="2590800" cy="14255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solidFill>
                  <a:srgbClr val="800080"/>
                </a:solidFill>
              </a:rPr>
              <a:t>VIOLENCIA FISICA</a:t>
            </a:r>
          </a:p>
          <a:p>
            <a:pPr algn="just"/>
            <a:r>
              <a:rPr lang="es-ES" sz="1200">
                <a:solidFill>
                  <a:srgbClr val="800080"/>
                </a:solidFill>
              </a:rPr>
              <a:t>Cachetadas, tirones de pelo, mordiscos, torceduras de brazo, patadas, machetazos, cuchilladas, disparos, quemaduras, empujones, golpes y hasta la muerte.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533400" y="990600"/>
            <a:ext cx="3225800" cy="16002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 dirty="0">
                <a:solidFill>
                  <a:schemeClr val="accent2"/>
                </a:solidFill>
              </a:rPr>
              <a:t>AISLAMIENTO</a:t>
            </a:r>
          </a:p>
          <a:p>
            <a:pPr algn="just"/>
            <a:r>
              <a:rPr lang="es-ES" sz="1200" dirty="0">
                <a:solidFill>
                  <a:schemeClr val="accent2"/>
                </a:solidFill>
              </a:rPr>
              <a:t>Controla tus actividades, a quién ves, con quién </a:t>
            </a:r>
            <a:r>
              <a:rPr lang="es-ES" sz="1200" dirty="0" err="1">
                <a:solidFill>
                  <a:schemeClr val="accent2"/>
                </a:solidFill>
              </a:rPr>
              <a:t>hablás</a:t>
            </a:r>
            <a:r>
              <a:rPr lang="es-ES" sz="1200" dirty="0">
                <a:solidFill>
                  <a:schemeClr val="accent2"/>
                </a:solidFill>
              </a:rPr>
              <a:t>, adónde vas. Te impide visitar a tus amistades y familiares o que </a:t>
            </a:r>
            <a:r>
              <a:rPr lang="es-ES" sz="1200" dirty="0" err="1">
                <a:solidFill>
                  <a:schemeClr val="accent2"/>
                </a:solidFill>
              </a:rPr>
              <a:t>ell@s</a:t>
            </a:r>
            <a:r>
              <a:rPr lang="es-ES" sz="1200" dirty="0">
                <a:solidFill>
                  <a:schemeClr val="accent2"/>
                </a:solidFill>
              </a:rPr>
              <a:t> te visiten. Esconde tus cosas, escucha tus conversaciones. No te deja salir sola.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533400" y="2743200"/>
            <a:ext cx="2743200" cy="1600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solidFill>
                  <a:srgbClr val="993300"/>
                </a:solidFill>
              </a:rPr>
              <a:t>ABUSO SEXUAL</a:t>
            </a:r>
          </a:p>
          <a:p>
            <a:pPr algn="just"/>
            <a:r>
              <a:rPr lang="es-ES" sz="1200">
                <a:solidFill>
                  <a:srgbClr val="993300"/>
                </a:solidFill>
              </a:rPr>
              <a:t>Te obliga a realizar actos sexuales contra tu voluntad. Te trata como objeto sexual. No toma en cuenta tus deseos y necesidades. Te daña física o emocionalmente durante el acto sexual.</a:t>
            </a:r>
          </a:p>
        </p:txBody>
      </p:sp>
      <p:sp>
        <p:nvSpPr>
          <p:cNvPr id="125961" name="Freeform 9"/>
          <p:cNvSpPr>
            <a:spLocks/>
          </p:cNvSpPr>
          <p:nvPr/>
        </p:nvSpPr>
        <p:spPr bwMode="auto">
          <a:xfrm>
            <a:off x="3322638" y="381000"/>
            <a:ext cx="2497137" cy="2286000"/>
          </a:xfrm>
          <a:custGeom>
            <a:avLst/>
            <a:gdLst>
              <a:gd name="T0" fmla="*/ 1331429 w 1763"/>
              <a:gd name="T1" fmla="*/ 2286000 h 1421"/>
              <a:gd name="T2" fmla="*/ 1495733 w 1763"/>
              <a:gd name="T3" fmla="*/ 1841992 h 1421"/>
              <a:gd name="T4" fmla="*/ 1443325 w 1763"/>
              <a:gd name="T5" fmla="*/ 1824296 h 1421"/>
              <a:gd name="T6" fmla="*/ 1383836 w 1763"/>
              <a:gd name="T7" fmla="*/ 1808208 h 1421"/>
              <a:gd name="T8" fmla="*/ 1308766 w 1763"/>
              <a:gd name="T9" fmla="*/ 1790512 h 1421"/>
              <a:gd name="T10" fmla="*/ 1246444 w 1763"/>
              <a:gd name="T11" fmla="*/ 1779251 h 1421"/>
              <a:gd name="T12" fmla="*/ 1178456 w 1763"/>
              <a:gd name="T13" fmla="*/ 1767990 h 1421"/>
              <a:gd name="T14" fmla="*/ 1103386 w 1763"/>
              <a:gd name="T15" fmla="*/ 1759947 h 1421"/>
              <a:gd name="T16" fmla="*/ 1025483 w 1763"/>
              <a:gd name="T17" fmla="*/ 1753512 h 1421"/>
              <a:gd name="T18" fmla="*/ 885259 w 1763"/>
              <a:gd name="T19" fmla="*/ 1753512 h 1421"/>
              <a:gd name="T20" fmla="*/ 813021 w 1763"/>
              <a:gd name="T21" fmla="*/ 1756729 h 1421"/>
              <a:gd name="T22" fmla="*/ 743617 w 1763"/>
              <a:gd name="T23" fmla="*/ 1764773 h 1421"/>
              <a:gd name="T24" fmla="*/ 675629 w 1763"/>
              <a:gd name="T25" fmla="*/ 1771208 h 1421"/>
              <a:gd name="T26" fmla="*/ 607641 w 1763"/>
              <a:gd name="T27" fmla="*/ 1785686 h 1421"/>
              <a:gd name="T28" fmla="*/ 542486 w 1763"/>
              <a:gd name="T29" fmla="*/ 1801774 h 1421"/>
              <a:gd name="T30" fmla="*/ 463167 w 1763"/>
              <a:gd name="T31" fmla="*/ 1819470 h 1421"/>
              <a:gd name="T32" fmla="*/ 395179 w 1763"/>
              <a:gd name="T33" fmla="*/ 1845209 h 1421"/>
              <a:gd name="T34" fmla="*/ 575064 w 1763"/>
              <a:gd name="T35" fmla="*/ 904104 h 1421"/>
              <a:gd name="T36" fmla="*/ 0 w 1763"/>
              <a:gd name="T37" fmla="*/ 529271 h 1421"/>
              <a:gd name="T38" fmla="*/ 29745 w 1763"/>
              <a:gd name="T39" fmla="*/ 519619 h 1421"/>
              <a:gd name="T40" fmla="*/ 87818 w 1763"/>
              <a:gd name="T41" fmla="*/ 497096 h 1421"/>
              <a:gd name="T42" fmla="*/ 134559 w 1763"/>
              <a:gd name="T43" fmla="*/ 482618 h 1421"/>
              <a:gd name="T44" fmla="*/ 185550 w 1763"/>
              <a:gd name="T45" fmla="*/ 463313 h 1421"/>
              <a:gd name="T46" fmla="*/ 247872 w 1763"/>
              <a:gd name="T47" fmla="*/ 448835 h 1421"/>
              <a:gd name="T48" fmla="*/ 300280 w 1763"/>
              <a:gd name="T49" fmla="*/ 434356 h 1421"/>
              <a:gd name="T50" fmla="*/ 368268 w 1763"/>
              <a:gd name="T51" fmla="*/ 415051 h 1421"/>
              <a:gd name="T52" fmla="*/ 427757 w 1763"/>
              <a:gd name="T53" fmla="*/ 403790 h 1421"/>
              <a:gd name="T54" fmla="*/ 495745 w 1763"/>
              <a:gd name="T55" fmla="*/ 392529 h 1421"/>
              <a:gd name="T56" fmla="*/ 567982 w 1763"/>
              <a:gd name="T57" fmla="*/ 381268 h 1421"/>
              <a:gd name="T58" fmla="*/ 635970 w 1763"/>
              <a:gd name="T59" fmla="*/ 374833 h 1421"/>
              <a:gd name="T60" fmla="*/ 715289 w 1763"/>
              <a:gd name="T61" fmla="*/ 370007 h 1421"/>
              <a:gd name="T62" fmla="*/ 790359 w 1763"/>
              <a:gd name="T63" fmla="*/ 363572 h 1421"/>
              <a:gd name="T64" fmla="*/ 865429 w 1763"/>
              <a:gd name="T65" fmla="*/ 363572 h 1421"/>
              <a:gd name="T66" fmla="*/ 943331 w 1763"/>
              <a:gd name="T67" fmla="*/ 363572 h 1421"/>
              <a:gd name="T68" fmla="*/ 1041064 w 1763"/>
              <a:gd name="T69" fmla="*/ 363572 h 1421"/>
              <a:gd name="T70" fmla="*/ 1128882 w 1763"/>
              <a:gd name="T71" fmla="*/ 366790 h 1421"/>
              <a:gd name="T72" fmla="*/ 1188371 w 1763"/>
              <a:gd name="T73" fmla="*/ 370007 h 1421"/>
              <a:gd name="T74" fmla="*/ 1260608 w 1763"/>
              <a:gd name="T75" fmla="*/ 378051 h 1421"/>
              <a:gd name="T76" fmla="*/ 1328596 w 1763"/>
              <a:gd name="T77" fmla="*/ 386094 h 1421"/>
              <a:gd name="T78" fmla="*/ 1410748 w 1763"/>
              <a:gd name="T79" fmla="*/ 397355 h 1421"/>
              <a:gd name="T80" fmla="*/ 1478736 w 1763"/>
              <a:gd name="T81" fmla="*/ 411834 h 1421"/>
              <a:gd name="T82" fmla="*/ 1543891 w 1763"/>
              <a:gd name="T83" fmla="*/ 426313 h 1421"/>
              <a:gd name="T84" fmla="*/ 1628876 w 1763"/>
              <a:gd name="T85" fmla="*/ 444008 h 1421"/>
              <a:gd name="T86" fmla="*/ 1694031 w 1763"/>
              <a:gd name="T87" fmla="*/ 463313 h 1421"/>
              <a:gd name="T88" fmla="*/ 1771933 w 1763"/>
              <a:gd name="T89" fmla="*/ 485835 h 1421"/>
              <a:gd name="T90" fmla="*/ 1837088 w 1763"/>
              <a:gd name="T91" fmla="*/ 503531 h 1421"/>
              <a:gd name="T92" fmla="*/ 1909326 w 1763"/>
              <a:gd name="T93" fmla="*/ 529271 h 1421"/>
              <a:gd name="T94" fmla="*/ 1981563 w 1763"/>
              <a:gd name="T95" fmla="*/ 556619 h 1421"/>
              <a:gd name="T96" fmla="*/ 2194025 w 1763"/>
              <a:gd name="T97" fmla="*/ 0 h 1421"/>
              <a:gd name="T98" fmla="*/ 2497137 w 1763"/>
              <a:gd name="T99" fmla="*/ 1549203 h 1421"/>
              <a:gd name="T100" fmla="*/ 1331429 w 1763"/>
              <a:gd name="T101" fmla="*/ 2286000 h 142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763"/>
              <a:gd name="T154" fmla="*/ 0 h 1421"/>
              <a:gd name="T155" fmla="*/ 1763 w 1763"/>
              <a:gd name="T156" fmla="*/ 1421 h 1421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763" h="1421">
                <a:moveTo>
                  <a:pt x="940" y="1421"/>
                </a:moveTo>
                <a:lnTo>
                  <a:pt x="1056" y="1145"/>
                </a:lnTo>
                <a:lnTo>
                  <a:pt x="1019" y="1134"/>
                </a:lnTo>
                <a:lnTo>
                  <a:pt x="977" y="1124"/>
                </a:lnTo>
                <a:lnTo>
                  <a:pt x="924" y="1113"/>
                </a:lnTo>
                <a:lnTo>
                  <a:pt x="880" y="1106"/>
                </a:lnTo>
                <a:lnTo>
                  <a:pt x="832" y="1099"/>
                </a:lnTo>
                <a:lnTo>
                  <a:pt x="779" y="1094"/>
                </a:lnTo>
                <a:lnTo>
                  <a:pt x="724" y="1090"/>
                </a:lnTo>
                <a:lnTo>
                  <a:pt x="625" y="1090"/>
                </a:lnTo>
                <a:lnTo>
                  <a:pt x="574" y="1092"/>
                </a:lnTo>
                <a:lnTo>
                  <a:pt x="525" y="1097"/>
                </a:lnTo>
                <a:lnTo>
                  <a:pt x="477" y="1101"/>
                </a:lnTo>
                <a:lnTo>
                  <a:pt x="429" y="1110"/>
                </a:lnTo>
                <a:lnTo>
                  <a:pt x="383" y="1120"/>
                </a:lnTo>
                <a:lnTo>
                  <a:pt x="327" y="1131"/>
                </a:lnTo>
                <a:lnTo>
                  <a:pt x="279" y="1147"/>
                </a:lnTo>
                <a:lnTo>
                  <a:pt x="406" y="562"/>
                </a:lnTo>
                <a:lnTo>
                  <a:pt x="0" y="329"/>
                </a:lnTo>
                <a:lnTo>
                  <a:pt x="21" y="323"/>
                </a:lnTo>
                <a:lnTo>
                  <a:pt x="62" y="309"/>
                </a:lnTo>
                <a:lnTo>
                  <a:pt x="95" y="300"/>
                </a:lnTo>
                <a:lnTo>
                  <a:pt x="131" y="288"/>
                </a:lnTo>
                <a:lnTo>
                  <a:pt x="175" y="279"/>
                </a:lnTo>
                <a:lnTo>
                  <a:pt x="212" y="270"/>
                </a:lnTo>
                <a:lnTo>
                  <a:pt x="260" y="258"/>
                </a:lnTo>
                <a:lnTo>
                  <a:pt x="302" y="251"/>
                </a:lnTo>
                <a:lnTo>
                  <a:pt x="350" y="244"/>
                </a:lnTo>
                <a:lnTo>
                  <a:pt x="401" y="237"/>
                </a:lnTo>
                <a:lnTo>
                  <a:pt x="449" y="233"/>
                </a:lnTo>
                <a:lnTo>
                  <a:pt x="505" y="230"/>
                </a:lnTo>
                <a:lnTo>
                  <a:pt x="558" y="226"/>
                </a:lnTo>
                <a:lnTo>
                  <a:pt x="611" y="226"/>
                </a:lnTo>
                <a:lnTo>
                  <a:pt x="666" y="226"/>
                </a:lnTo>
                <a:lnTo>
                  <a:pt x="735" y="226"/>
                </a:lnTo>
                <a:lnTo>
                  <a:pt x="797" y="228"/>
                </a:lnTo>
                <a:lnTo>
                  <a:pt x="839" y="230"/>
                </a:lnTo>
                <a:lnTo>
                  <a:pt x="890" y="235"/>
                </a:lnTo>
                <a:lnTo>
                  <a:pt x="938" y="240"/>
                </a:lnTo>
                <a:lnTo>
                  <a:pt x="996" y="247"/>
                </a:lnTo>
                <a:lnTo>
                  <a:pt x="1044" y="256"/>
                </a:lnTo>
                <a:lnTo>
                  <a:pt x="1090" y="265"/>
                </a:lnTo>
                <a:lnTo>
                  <a:pt x="1150" y="276"/>
                </a:lnTo>
                <a:lnTo>
                  <a:pt x="1196" y="288"/>
                </a:lnTo>
                <a:lnTo>
                  <a:pt x="1251" y="302"/>
                </a:lnTo>
                <a:lnTo>
                  <a:pt x="1297" y="313"/>
                </a:lnTo>
                <a:lnTo>
                  <a:pt x="1348" y="329"/>
                </a:lnTo>
                <a:lnTo>
                  <a:pt x="1399" y="346"/>
                </a:lnTo>
                <a:lnTo>
                  <a:pt x="1549" y="0"/>
                </a:lnTo>
                <a:lnTo>
                  <a:pt x="1763" y="963"/>
                </a:lnTo>
                <a:lnTo>
                  <a:pt x="940" y="1421"/>
                </a:lnTo>
                <a:close/>
              </a:path>
            </a:pathLst>
          </a:custGeom>
          <a:solidFill>
            <a:srgbClr val="CCFFFF"/>
          </a:solidFill>
          <a:ln w="11430">
            <a:solidFill>
              <a:srgbClr val="993366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4038600" y="838200"/>
            <a:ext cx="2971800" cy="1219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 dirty="0">
                <a:solidFill>
                  <a:srgbClr val="800080"/>
                </a:solidFill>
              </a:rPr>
              <a:t>ABUSO EMOCIONAL</a:t>
            </a:r>
          </a:p>
          <a:p>
            <a:pPr algn="just"/>
            <a:r>
              <a:rPr lang="es-ES" sz="1200" dirty="0">
                <a:solidFill>
                  <a:srgbClr val="800080"/>
                </a:solidFill>
              </a:rPr>
              <a:t>Te hace sentir que no </a:t>
            </a:r>
            <a:r>
              <a:rPr lang="es-ES" sz="1200" dirty="0" err="1">
                <a:solidFill>
                  <a:srgbClr val="800080"/>
                </a:solidFill>
              </a:rPr>
              <a:t>hacés</a:t>
            </a:r>
            <a:r>
              <a:rPr lang="es-ES" sz="1200" dirty="0">
                <a:solidFill>
                  <a:srgbClr val="800080"/>
                </a:solidFill>
              </a:rPr>
              <a:t> nada bien, o que estás loca. Te culpabiliza por todo. Se burla de vos, te ridiculiza o humilla ante tu familia, amistades o extraños.</a:t>
            </a:r>
            <a:endParaRPr lang="es-ES" sz="1200" dirty="0"/>
          </a:p>
        </p:txBody>
      </p:sp>
      <p:sp>
        <p:nvSpPr>
          <p:cNvPr id="125970" name="WordArt 18"/>
          <p:cNvSpPr>
            <a:spLocks noChangeArrowheads="1" noChangeShapeType="1"/>
          </p:cNvSpPr>
          <p:nvPr/>
        </p:nvSpPr>
        <p:spPr bwMode="auto">
          <a:xfrm>
            <a:off x="381000" y="290513"/>
            <a:ext cx="8763000" cy="3062287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1683612"/>
              </a:avLst>
            </a:prstTxWarp>
          </a:bodyPr>
          <a:lstStyle/>
          <a:p>
            <a:pPr algn="ctr"/>
            <a:r>
              <a:rPr lang="es-MX" sz="3600" kern="10">
                <a:ln w="9525">
                  <a:solidFill>
                    <a:srgbClr val="80008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Arial Black"/>
              </a:rPr>
              <a:t>Rueda del Poder y el Control</a:t>
            </a:r>
          </a:p>
        </p:txBody>
      </p:sp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09AB3-C010-408F-967B-1A7CD3F40931}" type="slidenum">
              <a:rPr lang="es-ES_tradnl" smtClean="0"/>
              <a:pPr>
                <a:defRPr/>
              </a:pPr>
              <a:t>11</a:t>
            </a:fld>
            <a:endParaRPr lang="es-ES_tradnl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Gloria Rubin</a:t>
            </a:r>
            <a:endParaRPr lang="es-ES_tradn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animBg="1"/>
      <p:bldP spid="125955" grpId="0" animBg="1"/>
      <p:bldP spid="125956" grpId="0" animBg="1"/>
      <p:bldP spid="125957" grpId="0" animBg="1"/>
      <p:bldP spid="125958" grpId="0" animBg="1"/>
      <p:bldP spid="125959" grpId="0" animBg="1"/>
      <p:bldP spid="125960" grpId="0" animBg="1"/>
      <p:bldP spid="125963" grpId="0" animBg="1" autoUpdateAnimBg="0"/>
      <p:bldP spid="125964" grpId="0" animBg="1" autoUpdateAnimBg="0"/>
      <p:bldP spid="125965" grpId="0" animBg="1" autoUpdateAnimBg="0"/>
      <p:bldP spid="125966" grpId="0" animBg="1" autoUpdateAnimBg="0"/>
      <p:bldP spid="125967" grpId="0" animBg="1" autoUpdateAnimBg="0"/>
      <p:bldP spid="125969" grpId="0" animBg="1" autoUpdateAnimBg="0"/>
      <p:bldP spid="125968" grpId="0" animBg="1" autoUpdateAnimBg="0"/>
      <p:bldP spid="125961" grpId="0" animBg="1"/>
      <p:bldP spid="125962" grpId="0" animBg="1" autoUpdateAnimBg="0"/>
      <p:bldP spid="1259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CE68878-A521-4145-8F6B-BA1E7E50B6DD}" type="datetime1">
              <a:rPr lang="es-MX" smtClean="0"/>
              <a:t>01/09/2018</a:t>
            </a:fld>
            <a:endParaRPr lang="es-ES_tradnl" smtClean="0"/>
          </a:p>
        </p:txBody>
      </p:sp>
      <p:sp>
        <p:nvSpPr>
          <p:cNvPr id="5123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D0723A-7D12-46AD-9ECF-BC5E8259204F}" type="slidenum">
              <a:rPr lang="es-ES_tradnl" smtClean="0"/>
              <a:pPr/>
              <a:t>2</a:t>
            </a:fld>
            <a:endParaRPr lang="es-ES_tradnl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0"/>
            <a:ext cx="7086600" cy="457200"/>
          </a:xfrm>
        </p:spPr>
        <p:txBody>
          <a:bodyPr/>
          <a:lstStyle/>
          <a:p>
            <a:pPr algn="l"/>
            <a:r>
              <a:rPr lang="es-ES_tradnl" sz="4000" b="1" smtClean="0">
                <a:solidFill>
                  <a:srgbClr val="FF0066"/>
                </a:solidFill>
                <a:latin typeface="BankGothic Md BT" pitchFamily="34" charset="0"/>
              </a:rPr>
              <a:t>VIOLENCIA: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  <a:spcAft>
                <a:spcPct val="20000"/>
              </a:spcAft>
              <a:buFontTx/>
              <a:buNone/>
            </a:pPr>
            <a:r>
              <a:rPr lang="es-ES_tradnl" sz="2800" smtClean="0">
                <a:latin typeface="Arial" charset="0"/>
              </a:rPr>
              <a:t>	Cualquier conducta abusiva que por acción u omisión produce daño físico o psíquico a una persona.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Gloria Rubin</a:t>
            </a: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CC3A8A8-FC15-4407-84D9-06D41DDE989E}" type="datetime1">
              <a:rPr lang="es-MX" smtClean="0"/>
              <a:t>01/09/2018</a:t>
            </a:fld>
            <a:endParaRPr lang="es-ES_tradnl" smtClean="0"/>
          </a:p>
        </p:txBody>
      </p:sp>
      <p:sp>
        <p:nvSpPr>
          <p:cNvPr id="4099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F64275-7161-4915-B3CB-9B7B7371325B}" type="slidenum">
              <a:rPr lang="es-ES_tradnl" smtClean="0"/>
              <a:pPr/>
              <a:t>3</a:t>
            </a:fld>
            <a:endParaRPr lang="es-ES_tradnl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s-ES_tradnl" sz="4000" b="1" smtClean="0">
                <a:solidFill>
                  <a:srgbClr val="FF0066"/>
                </a:solidFill>
                <a:latin typeface="BankGothic Md BT" pitchFamily="34" charset="0"/>
              </a:rPr>
              <a:t>PRESENTACIÓN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algn="just">
              <a:lnSpc>
                <a:spcPct val="130000"/>
              </a:lnSpc>
              <a:spcAft>
                <a:spcPct val="20000"/>
              </a:spcAft>
              <a:buFontTx/>
              <a:buNone/>
            </a:pPr>
            <a:r>
              <a:rPr lang="es-ES_tradnl" smtClean="0">
                <a:latin typeface="Arial" charset="0"/>
              </a:rPr>
              <a:t>	</a:t>
            </a:r>
            <a:r>
              <a:rPr lang="es-ES_tradnl" sz="2400" smtClean="0">
                <a:latin typeface="Arial" charset="0"/>
              </a:rPr>
              <a:t>La violencia es un fenómeno sobre el cual tenemos intensas vivencias. Forma parte de nuestra experiencia cotidiana y la mayoría de las veces es una experiencia invisible que acompaña gran parte de nuestra interacciones diarias.</a:t>
            </a:r>
          </a:p>
          <a:p>
            <a:pPr algn="just">
              <a:lnSpc>
                <a:spcPct val="130000"/>
              </a:lnSpc>
              <a:spcAft>
                <a:spcPct val="20000"/>
              </a:spcAft>
              <a:buFontTx/>
              <a:buNone/>
            </a:pPr>
            <a:r>
              <a:rPr lang="es-ES_tradnl" sz="2400" smtClean="0">
                <a:latin typeface="Arial" charset="0"/>
              </a:rPr>
              <a:t>	La violencia tal como lo expresamos se desarrolla en diferentes ámbitos; social, político, económico, familiar, adquiriendo diversas formas de aparición en función a los contextos en los que se manifiesta.</a:t>
            </a:r>
            <a:endParaRPr lang="es-ES_tradnl" smtClean="0">
              <a:latin typeface="Arial" charset="0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Gloria Rubin</a:t>
            </a: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6B1AA95-DB97-451C-ADEE-B99A82ED013E}" type="datetime1">
              <a:rPr lang="es-MX" smtClean="0"/>
              <a:t>01/09/2018</a:t>
            </a:fld>
            <a:endParaRPr lang="es-ES_tradnl" smtClean="0"/>
          </a:p>
        </p:txBody>
      </p:sp>
      <p:sp>
        <p:nvSpPr>
          <p:cNvPr id="7171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BCD96B-20F1-401E-8B13-BDBBF01E62E8}" type="slidenum">
              <a:rPr lang="es-ES_tradnl" smtClean="0"/>
              <a:pPr/>
              <a:t>4</a:t>
            </a:fld>
            <a:endParaRPr lang="es-ES_tradnl" smtClean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043608" y="476672"/>
            <a:ext cx="7086600" cy="11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_tradnl" sz="4000" b="1" dirty="0">
                <a:solidFill>
                  <a:srgbClr val="FF0066"/>
                </a:solidFill>
                <a:latin typeface="BankGothic Md BT" pitchFamily="34" charset="0"/>
              </a:rPr>
              <a:t>VIOLENCIA FÍSICA CONTRA LA MUJER</a:t>
            </a:r>
            <a:r>
              <a:rPr lang="es-ES_tradnl" sz="4000" dirty="0">
                <a:solidFill>
                  <a:srgbClr val="FF0066"/>
                </a:solidFill>
                <a:latin typeface="BankGothic Md BT" pitchFamily="34" charset="0"/>
              </a:rPr>
              <a:t>: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85800" y="1988840"/>
            <a:ext cx="7772400" cy="418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spcAft>
                <a:spcPct val="20000"/>
              </a:spcAft>
            </a:pPr>
            <a:r>
              <a:rPr lang="es-ES_tradnl" sz="2800" dirty="0">
                <a:latin typeface="Arial" charset="0"/>
              </a:rPr>
              <a:t>	Agresión física que provoca una lesión externa y/o interna en el cuerpo de la víctima y se manifiesta con patadas, puñetazos, cachetadas, empujones, tirones de cabello, pellizcos, heridas con palos, armas blancas y/o de fuego.</a:t>
            </a:r>
          </a:p>
          <a:p>
            <a:pPr marL="342900" indent="-342900" algn="just">
              <a:spcBef>
                <a:spcPct val="20000"/>
              </a:spcBef>
              <a:spcAft>
                <a:spcPct val="20000"/>
              </a:spcAft>
            </a:pPr>
            <a:r>
              <a:rPr lang="es-ES_tradnl" sz="2800" dirty="0">
                <a:latin typeface="Arial" charset="0"/>
              </a:rPr>
              <a:t>	Este tipo de maltrato puede provocar invalidez permanente e incluso la muerte de la víctima.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Gloria Rubin</a:t>
            </a: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29F0869-A67B-46B2-9FD2-658C398AAB7C}" type="datetime1">
              <a:rPr lang="es-MX" smtClean="0"/>
              <a:t>01/09/2018</a:t>
            </a:fld>
            <a:endParaRPr lang="es-ES_tradnl" smtClean="0"/>
          </a:p>
        </p:txBody>
      </p:sp>
      <p:sp>
        <p:nvSpPr>
          <p:cNvPr id="8195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72DA93-AA47-4A20-8B16-818BD7889001}" type="slidenum">
              <a:rPr lang="es-ES_tradnl" smtClean="0"/>
              <a:pPr/>
              <a:t>5</a:t>
            </a:fld>
            <a:endParaRPr lang="es-ES_tradnl" smtClean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219200" y="6096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_tradnl" sz="4000" b="1">
                <a:solidFill>
                  <a:srgbClr val="FF0066"/>
                </a:solidFill>
                <a:latin typeface="BankGothic Md BT" pitchFamily="34" charset="0"/>
              </a:rPr>
              <a:t>VIOLENCIA PSICOLÓGICA</a:t>
            </a:r>
            <a:r>
              <a:rPr lang="es-ES_tradnl" sz="3600">
                <a:solidFill>
                  <a:srgbClr val="FF0066"/>
                </a:solidFill>
                <a:latin typeface="BankGothic Md BT" pitchFamily="34" charset="0"/>
              </a:rPr>
              <a:t>: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s-ES_tradnl" sz="2800">
                <a:latin typeface="Arial" charset="0"/>
              </a:rPr>
              <a:t>	Toda acción que afecte la integridad emocional de la persona, manifestando a través de insultos, críticas, humillaciones, amenazas, prohibiciones de estudiar, trabajar, visitar a familiares, salir, etc.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Gloria Rubin</a:t>
            </a: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0A838D2-E82C-4B29-BDDB-8235672AE934}" type="datetime1">
              <a:rPr lang="es-MX" smtClean="0"/>
              <a:t>01/09/2018</a:t>
            </a:fld>
            <a:endParaRPr lang="es-ES_tradnl" smtClean="0"/>
          </a:p>
        </p:txBody>
      </p:sp>
      <p:sp>
        <p:nvSpPr>
          <p:cNvPr id="9219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575C9B-8CF5-451D-8FE1-8DC0E563A1AD}" type="slidenum">
              <a:rPr lang="es-ES_tradnl" smtClean="0"/>
              <a:pPr/>
              <a:t>6</a:t>
            </a:fld>
            <a:endParaRPr lang="es-ES_tradnl" smtClean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066800" y="2286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_tradnl" sz="4000" b="1">
                <a:solidFill>
                  <a:srgbClr val="FF0000"/>
                </a:solidFill>
                <a:latin typeface="BankGothic Md BT" pitchFamily="34" charset="0"/>
              </a:rPr>
              <a:t>VIOLENCIA SEXUAL: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85800" y="838200"/>
            <a:ext cx="7772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s-ES_tradnl">
                <a:latin typeface="Arial" charset="0"/>
              </a:rPr>
              <a:t>	Es aquella provocada por conductas, amenazas o intimidaciones que atenten contra la voluntad y autodeterminación sexual de la víctima.</a:t>
            </a: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s-ES_tradnl">
                <a:latin typeface="Arial" charset="0"/>
              </a:rPr>
              <a:t>	Se puede decir que hay violencia sexual cuando el ofensor:</a:t>
            </a: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s-ES_tradnl">
                <a:latin typeface="Arial" charset="0"/>
              </a:rPr>
              <a:t>Fuerza a la mujer a tener relaciones sexuales cuando ella no quiere.</a:t>
            </a: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s-ES_tradnl">
                <a:latin typeface="Arial" charset="0"/>
              </a:rPr>
              <a:t>La obliga a realizar prácticas sexuales con la que ella no está de acuerdo.</a:t>
            </a: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s-ES_tradnl">
                <a:latin typeface="Arial" charset="0"/>
              </a:rPr>
              <a:t>Critica su forma de tener relaciones sexuales, etc.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Gloria Rubin</a:t>
            </a: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smtClean="0">
                <a:solidFill>
                  <a:srgbClr val="FF0066"/>
                </a:solidFill>
                <a:latin typeface="Arial Black" pitchFamily="34" charset="0"/>
              </a:rPr>
              <a:t>Violencia Económica o Patrimonial</a:t>
            </a:r>
            <a:endParaRPr lang="es-MX" sz="4000" smtClean="0"/>
          </a:p>
        </p:txBody>
      </p:sp>
      <p:sp>
        <p:nvSpPr>
          <p:cNvPr id="1024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_tradnl" smtClean="0">
                <a:solidFill>
                  <a:schemeClr val="tx2"/>
                </a:solidFill>
              </a:rPr>
              <a:t>	Existe, cuando el compañero u otra persona con la cual la mujer mantenga una relación íntima, realiza alguna acción u omisión que atente contra o dañe el patrimonio de ella.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_tradnl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_tradnl" smtClean="0">
                <a:solidFill>
                  <a:schemeClr val="tx2"/>
                </a:solidFill>
              </a:rPr>
              <a:t>	O la excluya de la toma de decisiones en el aspecto económico de la relación.</a:t>
            </a:r>
            <a:endParaRPr lang="es-ES" smtClean="0">
              <a:solidFill>
                <a:schemeClr val="tx2"/>
              </a:solidFill>
            </a:endParaRPr>
          </a:p>
        </p:txBody>
      </p:sp>
      <p:sp>
        <p:nvSpPr>
          <p:cNvPr id="10244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8E45C22-C3F3-41CE-BAB7-6387AF8A6F13}" type="datetime1">
              <a:rPr lang="es-MX" smtClean="0"/>
              <a:t>01/09/2018</a:t>
            </a:fld>
            <a:endParaRPr lang="es-ES_tradnl" smtClean="0"/>
          </a:p>
        </p:txBody>
      </p:sp>
      <p:sp>
        <p:nvSpPr>
          <p:cNvPr id="10245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9E3626-A1EC-4BB8-89B6-F21D3930C7F9}" type="slidenum">
              <a:rPr lang="es-ES_tradnl" smtClean="0"/>
              <a:pPr/>
              <a:t>7</a:t>
            </a:fld>
            <a:endParaRPr lang="es-ES_tradnl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Gloria Rubin</a:t>
            </a: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976DD61-D528-433B-AF5D-39E462ECE071}" type="datetime1">
              <a:rPr lang="es-MX" smtClean="0"/>
              <a:t>01/09/2018</a:t>
            </a:fld>
            <a:endParaRPr lang="es-ES" smtClean="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52400"/>
            <a:ext cx="8748712" cy="1476375"/>
          </a:xfrm>
        </p:spPr>
        <p:txBody>
          <a:bodyPr/>
          <a:lstStyle/>
          <a:p>
            <a:r>
              <a:rPr lang="es-MX" sz="3200" smtClean="0">
                <a:solidFill>
                  <a:srgbClr val="FF0066"/>
                </a:solidFill>
                <a:latin typeface="Arial Black" pitchFamily="34" charset="0"/>
              </a:rPr>
              <a:t>Según La Convención Belem Do Pará</a:t>
            </a:r>
            <a:br>
              <a:rPr lang="es-MX" sz="3200" smtClean="0">
                <a:solidFill>
                  <a:srgbClr val="FF0066"/>
                </a:solidFill>
                <a:latin typeface="Arial Black" pitchFamily="34" charset="0"/>
              </a:rPr>
            </a:br>
            <a:r>
              <a:rPr lang="es-MX" sz="3200" smtClean="0">
                <a:solidFill>
                  <a:srgbClr val="FF0066"/>
                </a:solidFill>
                <a:latin typeface="Arial Black" pitchFamily="34" charset="0"/>
              </a:rPr>
              <a:t/>
            </a:r>
            <a:br>
              <a:rPr lang="es-MX" sz="3200" smtClean="0">
                <a:solidFill>
                  <a:srgbClr val="FF0066"/>
                </a:solidFill>
                <a:latin typeface="Arial Black" pitchFamily="34" charset="0"/>
              </a:rPr>
            </a:br>
            <a:r>
              <a:rPr lang="es-MX" sz="3200" smtClean="0">
                <a:solidFill>
                  <a:srgbClr val="FF0066"/>
                </a:solidFill>
                <a:latin typeface="Arial Black" pitchFamily="34" charset="0"/>
              </a:rPr>
              <a:t>VIOLENCIA CONTRA LA MUJER ES</a:t>
            </a:r>
            <a:endParaRPr lang="es-ES" sz="3200" smtClean="0">
              <a:solidFill>
                <a:srgbClr val="FF0066"/>
              </a:solidFill>
              <a:latin typeface="Arial Black" pitchFamily="34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73238"/>
            <a:ext cx="8915400" cy="46085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ES_tradnl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Art. 1º “Cualquier acción o conducta basada en su género, que cause muerte, daño o sufrimiento físico, sexual o psicológico a la mujer, tanto en el ámbito público como en el privado.”</a:t>
            </a:r>
          </a:p>
          <a:p>
            <a:pPr>
              <a:buFont typeface="Wingdings" pitchFamily="2" charset="2"/>
              <a:buNone/>
            </a:pPr>
            <a:endParaRPr lang="es-ES_tradnl" sz="24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s-ES_tradnl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Art. 2º “Se entenderá que VIOLENCIA CONTRA LA MUJER incluye a la violencia física, sexual y la psicológica: </a:t>
            </a:r>
          </a:p>
          <a:p>
            <a:pPr>
              <a:buFont typeface="Wingdings" pitchFamily="2" charset="2"/>
              <a:buNone/>
            </a:pPr>
            <a:r>
              <a:rPr lang="es-ES_tradnl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	a) que tenga lugar dentro de la familia o unidad doméstica o en cualquier otra relación interpersonal, ya sea que el agresor comparta o haya compartido el mismo domicilio que la mujer y que comprende, entre otros, violación, maltrato y abuso sexual;”</a:t>
            </a:r>
            <a:endParaRPr lang="es-ES" sz="2400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2CD4E-5FF2-457E-9B94-4EAE470DA14F}" type="slidenum">
              <a:rPr lang="es-ES_tradnl" smtClean="0"/>
              <a:pPr>
                <a:defRPr/>
              </a:pPr>
              <a:t>8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Gloria Rubin</a:t>
            </a: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utoUpdateAnimBg="0"/>
      <p:bldP spid="7270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5525EE2-C09C-4D81-9F19-3BF47A9F26A9}" type="datetime1">
              <a:rPr lang="es-MX" smtClean="0"/>
              <a:t>01/09/2018</a:t>
            </a:fld>
            <a:endParaRPr lang="es-ES" smtClean="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650" y="1484313"/>
            <a:ext cx="8772525" cy="5173662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s-ES_tradnl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“b) que tenga lugar en la comunidad y sea perpetrada por cualquier persona y que comprende, entre otros, violación, abuso sexual, tortura, trata de personas, prostitución forzada, secuestro y acoso sexual en el lugar de trabajo, así como en instituciones educativas, establecimientos de salud o cualquier otro lugar;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s-ES_tradnl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s-ES_tradnl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c) que sea perpetrada o tolerada por el estado o sus agentes, donde quiera que ocurra.”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s-ES_tradnl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1" algn="ctr">
              <a:lnSpc>
                <a:spcPct val="90000"/>
              </a:lnSpc>
              <a:buFontTx/>
              <a:buNone/>
              <a:defRPr/>
            </a:pPr>
            <a:r>
              <a:rPr lang="es-ES_tradn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000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Definición acordada por la Convención Interamericana de Belém do Pará, para prevenir, sancionar y erradicar la violencia contra la mujer.</a:t>
            </a:r>
            <a:endParaRPr lang="es-ES" sz="2000" dirty="0" smtClean="0">
              <a:solidFill>
                <a:schemeClr val="tx2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2CD4E-5FF2-457E-9B94-4EAE470DA14F}" type="slidenum">
              <a:rPr lang="es-ES_tradnl" smtClean="0"/>
              <a:pPr>
                <a:defRPr/>
              </a:pPr>
              <a:t>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Gloria Rubin</a:t>
            </a: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build="p" autoUpdateAnimBg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609</Words>
  <Application>Microsoft Office PowerPoint</Application>
  <PresentationFormat>Presentación en pantalla (4:3)</PresentationFormat>
  <Paragraphs>89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Arial Narrow</vt:lpstr>
      <vt:lpstr>BankGothic Md BT</vt:lpstr>
      <vt:lpstr>Currency</vt:lpstr>
      <vt:lpstr>Tahoma</vt:lpstr>
      <vt:lpstr>Times New Roman</vt:lpstr>
      <vt:lpstr>Wingdings</vt:lpstr>
      <vt:lpstr>Diseño predeterminado</vt:lpstr>
      <vt:lpstr>VIOLENCIA CONTRA LA MUJER</vt:lpstr>
      <vt:lpstr>VIOLENCIA:</vt:lpstr>
      <vt:lpstr>PRESENTACIÓN</vt:lpstr>
      <vt:lpstr>Presentación de PowerPoint</vt:lpstr>
      <vt:lpstr>Presentación de PowerPoint</vt:lpstr>
      <vt:lpstr>Presentación de PowerPoint</vt:lpstr>
      <vt:lpstr>Violencia Económica o Patrimonial</vt:lpstr>
      <vt:lpstr>Según La Convención Belem Do Pará  VIOLENCIA CONTRA LA MUJER ES</vt:lpstr>
      <vt:lpstr>Presentación de PowerPoint</vt:lpstr>
      <vt:lpstr> El Ciclo de la Violencia</vt:lpstr>
      <vt:lpstr>Presentación de PowerPoint</vt:lpstr>
    </vt:vector>
  </TitlesOfParts>
  <Company>Radio Ñandutí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VIOLENCIA DOMÉSTICA</dc:title>
  <dc:creator>felix sosa</dc:creator>
  <cp:lastModifiedBy>Felix Sosa Ferreira</cp:lastModifiedBy>
  <cp:revision>45</cp:revision>
  <cp:lastPrinted>2003-07-30T16:24:41Z</cp:lastPrinted>
  <dcterms:created xsi:type="dcterms:W3CDTF">2003-07-30T14:53:40Z</dcterms:created>
  <dcterms:modified xsi:type="dcterms:W3CDTF">2018-09-01T16:40:30Z</dcterms:modified>
</cp:coreProperties>
</file>