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Varela Round"/>
      <p:regular r:id="rId23"/>
    </p:embeddedFont>
    <p:embeddedFont>
      <p:font typeface="Raleway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alewayLight-regular.fntdata"/><Relationship Id="rId23" Type="http://schemas.openxmlformats.org/officeDocument/2006/relationships/font" Target="fonts/VarelaRoun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alewayLight-italic.fntdata"/><Relationship Id="rId25" Type="http://schemas.openxmlformats.org/officeDocument/2006/relationships/font" Target="fonts/RalewayLight-bold.fntdata"/><Relationship Id="rId27" Type="http://schemas.openxmlformats.org/officeDocument/2006/relationships/font" Target="fonts/RalewayLight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07b854a0_4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9a07b854a0_4_5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a07b854a0_4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9a07b854a0_4_5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a07b854a0_4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9a07b854a0_4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a07b854a0_4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9a07b854a0_4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a07b854a0_4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9a07b854a0_4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a07b854a0_4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9a07b854a0_4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a07b854a0_4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9a07b854a0_4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a07b854a0_4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9a07b854a0_4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249200" y="1998720"/>
            <a:ext cx="679104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249200" y="1998720"/>
            <a:ext cx="679104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1249200" y="3462840"/>
            <a:ext cx="679104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249200" y="199872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728960" y="199872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1249200" y="346284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728960" y="346284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49200" y="1998720"/>
            <a:ext cx="218664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45640" y="1998720"/>
            <a:ext cx="218664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5842080" y="1998720"/>
            <a:ext cx="218664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1249200" y="3462840"/>
            <a:ext cx="218664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45640" y="3462840"/>
            <a:ext cx="218664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5842080" y="3462840"/>
            <a:ext cx="218664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249200" y="1998720"/>
            <a:ext cx="67911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249200" y="1998720"/>
            <a:ext cx="67911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1249200" y="1998720"/>
            <a:ext cx="3313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4728960" y="1998720"/>
            <a:ext cx="3313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1171080" y="-2520"/>
            <a:ext cx="2338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1249200" y="199872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4728960" y="1998720"/>
            <a:ext cx="3313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1249200" y="346284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1249200" y="1998720"/>
            <a:ext cx="3313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728960" y="199872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3" type="body"/>
          </p:nvPr>
        </p:nvSpPr>
        <p:spPr>
          <a:xfrm>
            <a:off x="4728960" y="346284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1249200" y="199872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728960" y="199872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3" type="body"/>
          </p:nvPr>
        </p:nvSpPr>
        <p:spPr>
          <a:xfrm>
            <a:off x="1249200" y="3462840"/>
            <a:ext cx="67911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1249200" y="1998720"/>
            <a:ext cx="67911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1249200" y="3462840"/>
            <a:ext cx="67911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1249200" y="199872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4728960" y="199872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1249200" y="346284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4728960" y="3462840"/>
            <a:ext cx="3313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1249200" y="1998720"/>
            <a:ext cx="21867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3545640" y="1998720"/>
            <a:ext cx="21867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3" type="body"/>
          </p:nvPr>
        </p:nvSpPr>
        <p:spPr>
          <a:xfrm>
            <a:off x="5842080" y="1998720"/>
            <a:ext cx="21867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4" type="body"/>
          </p:nvPr>
        </p:nvSpPr>
        <p:spPr>
          <a:xfrm>
            <a:off x="1249200" y="3462840"/>
            <a:ext cx="21867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5" type="body"/>
          </p:nvPr>
        </p:nvSpPr>
        <p:spPr>
          <a:xfrm>
            <a:off x="3545640" y="3462840"/>
            <a:ext cx="21867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6" type="body"/>
          </p:nvPr>
        </p:nvSpPr>
        <p:spPr>
          <a:xfrm>
            <a:off x="5842080" y="3462840"/>
            <a:ext cx="21867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6" cy="360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9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1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34" name="Google Shape;134;p31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1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42" name="Google Shape;1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249200" y="1998720"/>
            <a:ext cx="679104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5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7" name="Google Shape;1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1" name="Google Shape;1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6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8" name="Google Shape;158;p36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9" name="Google Shape;159;p36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60" name="Google Shape;160;p36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1" name="Google Shape;161;p36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8"/>
          <p:cNvPicPr preferRelativeResize="0"/>
          <p:nvPr/>
        </p:nvPicPr>
        <p:blipFill rotWithShape="1">
          <a:blip r:embed="rId2">
            <a:alphaModFix/>
          </a:blip>
          <a:srcRect b="24811" l="12346" r="49022" t="24811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2000" cy="51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9"/>
          <p:cNvPicPr preferRelativeResize="0"/>
          <p:nvPr/>
        </p:nvPicPr>
        <p:blipFill rotWithShape="1">
          <a:blip r:embed="rId2">
            <a:alphaModFix/>
          </a:blip>
          <a:srcRect b="24811" l="12346" r="49022" t="24811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3" name="Google Shape;173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4" name="Google Shape;174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1">
  <p:cSld name="ONE_COLUMN_TEXT_2_2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2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42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82" name="Google Shape;182;p42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2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84" name="Google Shape;184;p42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249200" y="1998720"/>
            <a:ext cx="3313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728960" y="1998720"/>
            <a:ext cx="3313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1171080" y="-2520"/>
            <a:ext cx="233856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1249200" y="199872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728960" y="1998720"/>
            <a:ext cx="3313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1249200" y="346284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249200" y="1998720"/>
            <a:ext cx="3313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728960" y="199872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728960" y="346284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171080" y="-2520"/>
            <a:ext cx="23385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249200" y="199872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728960" y="1998720"/>
            <a:ext cx="331380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1249200" y="3462840"/>
            <a:ext cx="6791040" cy="133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 amt="18000"/>
          </a:blip>
          <a:srcRect b="0" l="0" r="0" t="0"/>
          <a:stretch/>
        </p:blipFill>
        <p:spPr>
          <a:xfrm>
            <a:off x="3350880" y="769680"/>
            <a:ext cx="2442240" cy="36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835640" y="1598400"/>
            <a:ext cx="547272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2" type="title"/>
          </p:nvPr>
        </p:nvSpPr>
        <p:spPr>
          <a:xfrm>
            <a:off x="3036600" y="3225600"/>
            <a:ext cx="3070800" cy="6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7920" cy="59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-15840" y="-2520"/>
            <a:ext cx="9179700" cy="7197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171080" y="-2520"/>
            <a:ext cx="2338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1">
            <a:alphaModFix/>
          </a:blip>
          <a:srcRect b="0" l="0" r="51259" t="0"/>
          <a:stretch/>
        </p:blipFill>
        <p:spPr>
          <a:xfrm>
            <a:off x="126000" y="127800"/>
            <a:ext cx="686160" cy="48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2" type="title"/>
          </p:nvPr>
        </p:nvSpPr>
        <p:spPr>
          <a:xfrm>
            <a:off x="1245600" y="882000"/>
            <a:ext cx="6791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249200" y="1998720"/>
            <a:ext cx="67911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/>
        </p:nvSpPr>
        <p:spPr>
          <a:xfrm>
            <a:off x="1835640" y="1598400"/>
            <a:ext cx="54726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Simple Calculator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 txBox="1"/>
          <p:nvPr/>
        </p:nvSpPr>
        <p:spPr>
          <a:xfrm>
            <a:off x="2807640" y="3225600"/>
            <a:ext cx="3819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JS Workshop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1171080" y="-2520"/>
            <a:ext cx="42852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5501520" y="190800"/>
            <a:ext cx="3509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4"/>
          <p:cNvSpPr txBox="1"/>
          <p:nvPr/>
        </p:nvSpPr>
        <p:spPr>
          <a:xfrm>
            <a:off x="1245600" y="105125"/>
            <a:ext cx="6791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Context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4"/>
          <p:cNvSpPr txBox="1"/>
          <p:nvPr/>
        </p:nvSpPr>
        <p:spPr>
          <a:xfrm>
            <a:off x="1249200" y="1998720"/>
            <a:ext cx="67911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trike="noStrike">
                <a:latin typeface="Raleway"/>
                <a:ea typeface="Raleway"/>
                <a:cs typeface="Raleway"/>
                <a:sym typeface="Raleway"/>
              </a:rPr>
              <a:t>The purpose of this workshop is to guide you through the following core fundamentals in JavaScript via building a 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Calculator.</a:t>
            </a:r>
            <a:br>
              <a:rPr lang="en-US" sz="1800">
                <a:latin typeface="Raleway"/>
                <a:ea typeface="Raleway"/>
                <a:cs typeface="Raleway"/>
                <a:sym typeface="Raleway"/>
              </a:rPr>
            </a:br>
            <a:endParaRPr sz="1400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Raleway"/>
                <a:ea typeface="Raleway"/>
                <a:cs typeface="Raleway"/>
                <a:sym typeface="Raleway"/>
              </a:rPr>
              <a:t>During this workshop, we will learn to manipulate :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-US" sz="1500">
                <a:latin typeface="Raleway"/>
                <a:ea typeface="Raleway"/>
                <a:cs typeface="Raleway"/>
                <a:sym typeface="Raleway"/>
              </a:rPr>
              <a:t>Variables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-US" sz="1500">
                <a:latin typeface="Raleway"/>
                <a:ea typeface="Raleway"/>
                <a:cs typeface="Raleway"/>
                <a:sym typeface="Raleway"/>
              </a:rPr>
              <a:t>Operators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-US" sz="1500">
                <a:latin typeface="Raleway"/>
                <a:ea typeface="Raleway"/>
                <a:cs typeface="Raleway"/>
                <a:sym typeface="Raleway"/>
              </a:rPr>
              <a:t>Types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-US" sz="1500">
                <a:latin typeface="Raleway"/>
                <a:ea typeface="Raleway"/>
                <a:cs typeface="Raleway"/>
                <a:sym typeface="Raleway"/>
              </a:rPr>
              <a:t>Control structures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/>
          <p:nvPr/>
        </p:nvSpPr>
        <p:spPr>
          <a:xfrm flipH="1">
            <a:off x="6150900" y="210300"/>
            <a:ext cx="2993100" cy="49332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5"/>
          <p:cNvSpPr/>
          <p:nvPr/>
        </p:nvSpPr>
        <p:spPr>
          <a:xfrm>
            <a:off x="187729" y="1162013"/>
            <a:ext cx="1398744" cy="218955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3350"/>
                  </a:srgbClr>
                </a:solidFill>
                <a:latin typeface="Arial"/>
              </a:rPr>
              <a:t>0</a:t>
            </a:r>
          </a:p>
        </p:txBody>
      </p:sp>
      <p:sp>
        <p:nvSpPr>
          <p:cNvPr id="206" name="Google Shape;206;p45"/>
          <p:cNvSpPr txBox="1"/>
          <p:nvPr>
            <p:ph type="title"/>
          </p:nvPr>
        </p:nvSpPr>
        <p:spPr>
          <a:xfrm>
            <a:off x="939100" y="46050"/>
            <a:ext cx="4743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Starting Point - 15 min</a:t>
            </a:r>
            <a:endParaRPr b="1" sz="30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7" name="Google Shape;207;p45"/>
          <p:cNvSpPr txBox="1"/>
          <p:nvPr/>
        </p:nvSpPr>
        <p:spPr>
          <a:xfrm>
            <a:off x="784350" y="1121875"/>
            <a:ext cx="66567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317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rabicPeriod"/>
            </a:pPr>
            <a:r>
              <a:rPr lang="en-US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Create a new folder "simple-calculator" and create an empty index.html file.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rabicPeriod"/>
            </a:pPr>
            <a:r>
              <a:rPr lang="en-US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the file with your favorite IDE and add the HTML5 structure.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rabicPeriod"/>
            </a:pPr>
            <a:r>
              <a:rPr lang="en-US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 the &lt;body&gt;, add a &lt;script&gt; tag with the code console.log('Hello world');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rabicPeriod"/>
            </a:pPr>
            <a:r>
              <a:rPr lang="en-US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index.html in a browser, open the console (F12) and check that you can read the message: 'Hello world'.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rabicPeriod"/>
            </a:pPr>
            <a:r>
              <a:rPr lang="en-US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it's the case, that’s mean you are good to go! You can now remove the "console.log('Hello world');"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You are ready to start!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17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Wait for the correction or help your classmates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5824675" y="88200"/>
            <a:ext cx="31986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Complete the following steps to start the project using your terminal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/>
          <p:nvPr/>
        </p:nvSpPr>
        <p:spPr>
          <a:xfrm flipH="1">
            <a:off x="6150900" y="210300"/>
            <a:ext cx="2993100" cy="49332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6"/>
          <p:cNvSpPr/>
          <p:nvPr/>
        </p:nvSpPr>
        <p:spPr>
          <a:xfrm>
            <a:off x="296329" y="1191638"/>
            <a:ext cx="790725" cy="21536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3350"/>
                  </a:srgbClr>
                </a:solidFill>
                <a:latin typeface="Arial"/>
              </a:rPr>
              <a:t>1</a:t>
            </a:r>
          </a:p>
        </p:txBody>
      </p:sp>
      <p:sp>
        <p:nvSpPr>
          <p:cNvPr id="215" name="Google Shape;215;p46"/>
          <p:cNvSpPr txBox="1"/>
          <p:nvPr>
            <p:ph type="title"/>
          </p:nvPr>
        </p:nvSpPr>
        <p:spPr>
          <a:xfrm>
            <a:off x="939100" y="46050"/>
            <a:ext cx="42000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Challenge - 15 min</a:t>
            </a:r>
            <a:endParaRPr b="0" i="0" sz="14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686850" y="920700"/>
            <a:ext cx="66567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Create 3 variables: 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lphaLcPeriod"/>
            </a:pPr>
            <a:r>
              <a:rPr i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firstValue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which will be assigned to the number </a:t>
            </a:r>
            <a:r>
              <a:rPr b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lphaLcPeriod"/>
            </a:pPr>
            <a:r>
              <a:rPr i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i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perator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which will be assigned to the string </a:t>
            </a:r>
            <a:r>
              <a:rPr b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“+”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lphaLcPeriod"/>
            </a:pPr>
            <a:r>
              <a:rPr i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secondValue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which will be assigned to the number </a:t>
            </a:r>
            <a:r>
              <a:rPr b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 three console.log to print the value of </a:t>
            </a:r>
            <a:r>
              <a:rPr i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firstValue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secondValue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i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operator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in your browser console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Check in the browser that you can see the values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Now, replace the values using the prompt function to ask 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user to type it.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prints of the three previous logs?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17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Wait for the correction or help your classmates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4943550" y="126000"/>
            <a:ext cx="38067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Let's go back to </a:t>
            </a:r>
            <a:r>
              <a:rPr i="1" lang="en-US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index.html</a:t>
            </a:r>
            <a:r>
              <a:rPr lang="en-US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 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first step in creating our calculator is to instantiate the variables.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/>
          <p:nvPr/>
        </p:nvSpPr>
        <p:spPr>
          <a:xfrm flipH="1">
            <a:off x="6150900" y="210300"/>
            <a:ext cx="2993100" cy="49332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7"/>
          <p:cNvSpPr/>
          <p:nvPr/>
        </p:nvSpPr>
        <p:spPr>
          <a:xfrm>
            <a:off x="296329" y="1191638"/>
            <a:ext cx="1419711" cy="21536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3350"/>
                  </a:srgbClr>
                </a:solidFill>
                <a:latin typeface="Arial"/>
              </a:rPr>
              <a:t>2</a:t>
            </a:r>
          </a:p>
        </p:txBody>
      </p:sp>
      <p:sp>
        <p:nvSpPr>
          <p:cNvPr id="224" name="Google Shape;224;p47"/>
          <p:cNvSpPr txBox="1"/>
          <p:nvPr>
            <p:ph type="title"/>
          </p:nvPr>
        </p:nvSpPr>
        <p:spPr>
          <a:xfrm>
            <a:off x="939100" y="46050"/>
            <a:ext cx="42000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Challenge - 10 min</a:t>
            </a:r>
            <a:endParaRPr b="0" i="0" sz="14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784350" y="1414150"/>
            <a:ext cx="66567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317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 to our calculator :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Remove the three console.log(...) from your code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 a console.log of firstValue + secondValue: what is the print?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Why?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Convert the values from string to number with the function parseInt, eg: value = parseInt(value);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Now what is the print of the log?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17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Wait for the correction or help your classmates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/>
          <p:nvPr/>
        </p:nvSpPr>
        <p:spPr>
          <a:xfrm flipH="1">
            <a:off x="6150900" y="210300"/>
            <a:ext cx="2993100" cy="49332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8"/>
          <p:cNvSpPr/>
          <p:nvPr/>
        </p:nvSpPr>
        <p:spPr>
          <a:xfrm>
            <a:off x="296329" y="1191638"/>
            <a:ext cx="1404735" cy="218955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3350"/>
                  </a:srgbClr>
                </a:solidFill>
                <a:latin typeface="Arial"/>
              </a:rPr>
              <a:t>3</a:t>
            </a:r>
          </a:p>
        </p:txBody>
      </p:sp>
      <p:sp>
        <p:nvSpPr>
          <p:cNvPr id="232" name="Google Shape;232;p48"/>
          <p:cNvSpPr txBox="1"/>
          <p:nvPr>
            <p:ph type="title"/>
          </p:nvPr>
        </p:nvSpPr>
        <p:spPr>
          <a:xfrm>
            <a:off x="939100" y="46050"/>
            <a:ext cx="42000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Challenge - 10 min</a:t>
            </a:r>
            <a:endParaRPr b="0" i="0" sz="14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794675" y="1620325"/>
            <a:ext cx="66567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317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Remove the previous console.log(...) from your code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Now you will add a condition on the value of the operator :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First you will test if the o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perator is equal to "+"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If so, do a console.log of firstValue + secondValue.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Then, in any other case, do a console.log of firstValue - secondValue.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17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Wait for the correction or help your classmates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4943550" y="126000"/>
            <a:ext cx="38067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Getting back to our index.html file,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 flipH="1">
            <a:off x="6150900" y="210300"/>
            <a:ext cx="2993100" cy="49332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9"/>
          <p:cNvSpPr/>
          <p:nvPr/>
        </p:nvSpPr>
        <p:spPr>
          <a:xfrm>
            <a:off x="296329" y="1191638"/>
            <a:ext cx="1482609" cy="21446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3350"/>
                  </a:srgbClr>
                </a:solidFill>
                <a:latin typeface="Arial"/>
              </a:rPr>
              <a:t>4</a:t>
            </a:r>
          </a:p>
        </p:txBody>
      </p:sp>
      <p:sp>
        <p:nvSpPr>
          <p:cNvPr id="241" name="Google Shape;241;p49"/>
          <p:cNvSpPr txBox="1"/>
          <p:nvPr>
            <p:ph type="title"/>
          </p:nvPr>
        </p:nvSpPr>
        <p:spPr>
          <a:xfrm>
            <a:off x="939100" y="46050"/>
            <a:ext cx="42000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Challenge - 10 min</a:t>
            </a:r>
            <a:endParaRPr b="0" i="0" sz="14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794675" y="1620325"/>
            <a:ext cx="66567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317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Now, modify your code in order to use the "switch/case" control structure, and add conditions on "+", "-", "*" and "/".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 each case, log the corresponding mathematical operation.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 a default case which logs "Invalid operator".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Wait for the correction or help your classmates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17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Bonus : </a:t>
            </a: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move all the code to a function to make it reusable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/>
          <p:nvPr/>
        </p:nvSpPr>
        <p:spPr>
          <a:xfrm flipH="1">
            <a:off x="6150900" y="210300"/>
            <a:ext cx="2993100" cy="49332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0"/>
          <p:cNvSpPr/>
          <p:nvPr/>
        </p:nvSpPr>
        <p:spPr>
          <a:xfrm>
            <a:off x="203444" y="1191638"/>
            <a:ext cx="1422706" cy="21506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3350"/>
                  </a:srgbClr>
                </a:solidFill>
                <a:latin typeface="Arial"/>
              </a:rPr>
              <a:t>5</a:t>
            </a:r>
          </a:p>
        </p:txBody>
      </p:sp>
      <p:sp>
        <p:nvSpPr>
          <p:cNvPr id="249" name="Google Shape;249;p50"/>
          <p:cNvSpPr txBox="1"/>
          <p:nvPr>
            <p:ph type="title"/>
          </p:nvPr>
        </p:nvSpPr>
        <p:spPr>
          <a:xfrm>
            <a:off x="939100" y="46050"/>
            <a:ext cx="6027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The price is right - 1  hour</a:t>
            </a:r>
            <a:endParaRPr b="0" i="0" sz="14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464425" y="1084575"/>
            <a:ext cx="73173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317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 Ask the player's name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 Store a random number between 1 and 100 : 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const random = Math.floor(Math.random() * 100) + 1;</a:t>
            </a:r>
            <a:endParaRPr i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 Ask a number to the player (between 1 and 100)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 If the player's number is over the stored value, log "It is less"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 If the player's number is under the stored value, log "It is more"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 If the player's number equals the stored value, log "&lt;player&gt; wins" (where &lt;player&gt; is replaced by the player's name)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AutoNum type="arabicPeriod"/>
            </a:pPr>
            <a:r>
              <a:rPr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 The game stops when the player wins</a:t>
            </a:r>
            <a:endParaRPr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3175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Wait for the correction or help your classmates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