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340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41" r:id="rId15"/>
    <p:sldId id="342" r:id="rId16"/>
    <p:sldId id="343" r:id="rId17"/>
    <p:sldId id="344" r:id="rId18"/>
  </p:sldIdLst>
  <p:sldSz cx="9144000" cy="6858000" type="screen4x3"/>
  <p:notesSz cx="6797675" cy="9926638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CC"/>
    <a:srgbClr val="CC0000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3391" autoAdjust="0"/>
  </p:normalViewPr>
  <p:slideViewPr>
    <p:cSldViewPr snapToGrid="0" snapToObjects="1">
      <p:cViewPr>
        <p:scale>
          <a:sx n="74" d="100"/>
          <a:sy n="74" d="100"/>
        </p:scale>
        <p:origin x="4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F44586D5-35BD-4893-8824-1FC8C1CD39C9}" type="datetimeFigureOut">
              <a:rPr lang="nl-NL" smtClean="0"/>
              <a:t>4-2-2013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5C6BEB06-09B2-4F4F-889E-01800752F0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64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fld id="{CBFA1E41-6605-4228-BDE6-1B7A14962082}" type="datetimeFigureOut">
              <a:rPr lang="nl-BE" smtClean="0"/>
              <a:pPr/>
              <a:t>4/02/2013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72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B16BC9A6-6A1D-46FD-90E8-860921AD0E07}" type="datetime1">
              <a:rPr lang="nl-NL" smtClean="0"/>
              <a:pPr/>
              <a:t>4-2-2013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900238" y="1843093"/>
            <a:ext cx="7243777" cy="1493578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900238" y="3871920"/>
            <a:ext cx="7215187" cy="17002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 smtClean="0"/>
              <a:t>Klik om de ondertitel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13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inhoud 14"/>
          <p:cNvSpPr>
            <a:spLocks noGrp="1"/>
          </p:cNvSpPr>
          <p:nvPr>
            <p:ph sz="quarter" idx="14"/>
          </p:nvPr>
        </p:nvSpPr>
        <p:spPr>
          <a:xfrm>
            <a:off x="4838700" y="1114970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114426"/>
            <a:ext cx="8229600" cy="5131344"/>
          </a:xfrm>
          <a:blipFill>
            <a:blip r:embed="rId3"/>
            <a:stretch>
              <a:fillRect/>
            </a:stretch>
          </a:blipFill>
        </p:spPr>
        <p:txBody>
          <a:bodyPr wrap="none" lIns="180000" tIns="108000" rIns="180000" bIns="10800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nl-NL" dirty="0" smtClean="0"/>
              <a:t>&lt;code/&gt;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modelstijl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0" r:id="rId3"/>
    <p:sldLayoutId id="2147483657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office/hh128771" TargetMode="External"/><Relationship Id="rId2" Type="http://schemas.openxmlformats.org/officeDocument/2006/relationships/hyperlink" Target="http://msdn.microsoft.com/en-us/library/dd264733.asp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sdn.microsoft.com/nl-be/library/bb386298.aspx" TargetMode="External"/><Relationship Id="rId4" Type="http://schemas.openxmlformats.org/officeDocument/2006/relationships/hyperlink" Target="http://nl.wikipedia.org/wiki/Application_programming_interfa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Categorie</a:t>
            </a:r>
            <a:r>
              <a:rPr lang="en-US" dirty="0" smtClean="0"/>
              <a:t> B: Microsoft Office Automation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Xavier </a:t>
            </a:r>
            <a:r>
              <a:rPr lang="en-US" dirty="0" err="1" smtClean="0"/>
              <a:t>Geerinck</a:t>
            </a:r>
            <a:endParaRPr lang="en-US" dirty="0" smtClean="0"/>
          </a:p>
          <a:p>
            <a:r>
              <a:rPr lang="en-US" dirty="0" smtClean="0"/>
              <a:t>Joey </a:t>
            </a:r>
            <a:r>
              <a:rPr lang="en-US" dirty="0" err="1" smtClean="0"/>
              <a:t>Comhaire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C292-F155-4222-A7C5-7D91998E2335}" type="datetime1">
              <a:rPr lang="nl-NL" smtClean="0"/>
              <a:pPr/>
              <a:t>4-2-2013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Excel API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using</a:t>
            </a:r>
            <a:r>
              <a:rPr lang="nl-BE" dirty="0"/>
              <a:t> Excel = </a:t>
            </a:r>
            <a:r>
              <a:rPr lang="nl-BE" dirty="0" err="1"/>
              <a:t>Microsoft.Office.Interop.Excel</a:t>
            </a:r>
            <a:r>
              <a:rPr lang="nl-BE" dirty="0"/>
              <a:t>;</a:t>
            </a:r>
          </a:p>
          <a:p>
            <a:endParaRPr lang="nl-BE" dirty="0" smtClean="0"/>
          </a:p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selection</a:t>
            </a:r>
            <a:r>
              <a:rPr lang="nl-BE" dirty="0" smtClean="0"/>
              <a:t> = </a:t>
            </a:r>
            <a:r>
              <a:rPr lang="nl-BE" dirty="0" err="1" smtClean="0"/>
              <a:t>Excel.Range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Looping </a:t>
            </a:r>
            <a:r>
              <a:rPr lang="nl-BE" dirty="0" err="1" smtClean="0"/>
              <a:t>through</a:t>
            </a:r>
            <a:r>
              <a:rPr lang="nl-BE" dirty="0" smtClean="0"/>
              <a:t> </a:t>
            </a:r>
            <a:r>
              <a:rPr lang="nl-BE" dirty="0" err="1" smtClean="0"/>
              <a:t>selection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Getting</a:t>
            </a:r>
            <a:r>
              <a:rPr lang="nl-BE" dirty="0" smtClean="0"/>
              <a:t> separate </a:t>
            </a:r>
            <a:r>
              <a:rPr lang="nl-BE" dirty="0" err="1" smtClean="0"/>
              <a:t>cell</a:t>
            </a:r>
            <a:r>
              <a:rPr lang="nl-BE" dirty="0" smtClean="0"/>
              <a:t> = </a:t>
            </a:r>
            <a:r>
              <a:rPr lang="nl-BE" dirty="0" err="1" smtClean="0"/>
              <a:t>range.get_Item</a:t>
            </a:r>
            <a:r>
              <a:rPr lang="nl-BE" dirty="0" smtClean="0"/>
              <a:t>(</a:t>
            </a:r>
            <a:r>
              <a:rPr lang="nl-BE" dirty="0" err="1" smtClean="0"/>
              <a:t>row,column</a:t>
            </a:r>
            <a:r>
              <a:rPr lang="nl-BE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Excel API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Cell.Interior</a:t>
            </a:r>
            <a:r>
              <a:rPr lang="nl-BE" dirty="0" smtClean="0"/>
              <a:t> (</a:t>
            </a:r>
            <a:r>
              <a:rPr lang="nl-BE" dirty="0" err="1" smtClean="0"/>
              <a:t>color</a:t>
            </a:r>
            <a:r>
              <a:rPr lang="nl-BE" dirty="0" smtClean="0"/>
              <a:t> </a:t>
            </a:r>
            <a:r>
              <a:rPr lang="nl-BE" dirty="0" smtClean="0">
                <a:sym typeface="Symbol" panose="05050102010706020507" pitchFamily="18" charset="2"/>
              </a:rPr>
              <a:t> </a:t>
            </a:r>
            <a:r>
              <a:rPr lang="nl-BE" dirty="0" err="1" smtClean="0">
                <a:sym typeface="Symbol" panose="05050102010706020507" pitchFamily="18" charset="2"/>
              </a:rPr>
              <a:t>colorIndex</a:t>
            </a:r>
            <a:r>
              <a:rPr lang="nl-BE" dirty="0" smtClean="0">
                <a:sym typeface="Symbol" panose="05050102010706020507" pitchFamily="18" charset="2"/>
              </a:rPr>
              <a:t>)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/>
              <a:t>Cell.text</a:t>
            </a:r>
            <a:r>
              <a:rPr lang="nl-BE" dirty="0"/>
              <a:t> (</a:t>
            </a:r>
            <a:r>
              <a:rPr lang="nl-BE" dirty="0" err="1"/>
              <a:t>read-only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/>
          </a:p>
          <a:p>
            <a:r>
              <a:rPr lang="nl-BE" dirty="0" smtClean="0"/>
              <a:t>Cell.value2</a:t>
            </a:r>
          </a:p>
          <a:p>
            <a:endParaRPr lang="nl-BE" dirty="0" smtClean="0"/>
          </a:p>
          <a:p>
            <a:r>
              <a:rPr lang="nl-BE" dirty="0" err="1" smtClean="0"/>
              <a:t>Range.rows.count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Range.columns.count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7" y="2616745"/>
            <a:ext cx="3736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Build</a:t>
            </a:r>
            <a:r>
              <a:rPr lang="nl-BE" dirty="0" smtClean="0"/>
              <a:t>: F6 </a:t>
            </a:r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 smtClean="0"/>
              <a:t>Go </a:t>
            </a:r>
            <a:r>
              <a:rPr lang="nl-BE" dirty="0" err="1" smtClean="0"/>
              <a:t>to</a:t>
            </a:r>
            <a:r>
              <a:rPr lang="nl-BE" dirty="0" smtClean="0"/>
              <a:t> project </a:t>
            </a:r>
            <a:r>
              <a:rPr lang="nl-BE" dirty="0" smtClean="0">
                <a:sym typeface="Wingdings" panose="05000000000000000000" pitchFamily="2" charset="2"/>
              </a:rPr>
              <a:t> bin  </a:t>
            </a:r>
            <a:r>
              <a:rPr lang="nl-BE" dirty="0" err="1" smtClean="0">
                <a:sym typeface="Wingdings" panose="05000000000000000000" pitchFamily="2" charset="2"/>
              </a:rPr>
              <a:t>debug</a:t>
            </a:r>
            <a:r>
              <a:rPr lang="nl-BE" dirty="0" smtClean="0">
                <a:sym typeface="Wingdings" panose="05000000000000000000" pitchFamily="2" charset="2"/>
              </a:rPr>
              <a:t>  double click .</a:t>
            </a:r>
            <a:r>
              <a:rPr lang="nl-BE" dirty="0" err="1" smtClean="0">
                <a:sym typeface="Wingdings" panose="05000000000000000000" pitchFamily="2" charset="2"/>
              </a:rPr>
              <a:t>vsto</a:t>
            </a:r>
            <a:r>
              <a:rPr lang="nl-BE" dirty="0" smtClean="0">
                <a:sym typeface="Wingdings" panose="05000000000000000000" pitchFamily="2" charset="2"/>
              </a:rPr>
              <a:t> file,</a:t>
            </a:r>
          </a:p>
          <a:p>
            <a:endParaRPr lang="nl-BE" b="1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Vsto</a:t>
            </a:r>
            <a:r>
              <a:rPr lang="nl-BE" dirty="0" smtClean="0">
                <a:sym typeface="Wingdings" panose="05000000000000000000" pitchFamily="2" charset="2"/>
              </a:rPr>
              <a:t> = </a:t>
            </a:r>
            <a:r>
              <a:rPr lang="nl-BE" dirty="0">
                <a:sym typeface="Wingdings" panose="05000000000000000000" pitchFamily="2" charset="2"/>
              </a:rPr>
              <a:t>V</a:t>
            </a:r>
            <a:r>
              <a:rPr lang="nl-BE" dirty="0" smtClean="0">
                <a:sym typeface="Wingdings" panose="05000000000000000000" pitchFamily="2" charset="2"/>
              </a:rPr>
              <a:t>isual </a:t>
            </a:r>
            <a:r>
              <a:rPr lang="nl-BE" dirty="0">
                <a:sym typeface="Wingdings" panose="05000000000000000000" pitchFamily="2" charset="2"/>
              </a:rPr>
              <a:t>S</a:t>
            </a:r>
            <a:r>
              <a:rPr lang="nl-BE" dirty="0" smtClean="0">
                <a:sym typeface="Wingdings" panose="05000000000000000000" pitchFamily="2" charset="2"/>
              </a:rPr>
              <a:t>tudio Tools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Office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Start Excel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19300" y="2244090"/>
            <a:ext cx="510540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Example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7730"/>
            <a:ext cx="6868484" cy="11717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3" y="2791279"/>
            <a:ext cx="4270297" cy="2304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478"/>
            <a:ext cx="4182431" cy="22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1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Great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automation</a:t>
            </a:r>
            <a:r>
              <a:rPr lang="nl-NL" dirty="0" smtClean="0"/>
              <a:t> tools</a:t>
            </a:r>
          </a:p>
          <a:p>
            <a:endParaRPr lang="nl-NL" dirty="0"/>
          </a:p>
          <a:p>
            <a:r>
              <a:rPr lang="nl-NL" dirty="0" err="1" smtClean="0"/>
              <a:t>Good</a:t>
            </a:r>
            <a:r>
              <a:rPr lang="nl-NL" dirty="0" smtClean="0"/>
              <a:t> API</a:t>
            </a:r>
          </a:p>
          <a:p>
            <a:endParaRPr lang="nl-NL" dirty="0"/>
          </a:p>
          <a:p>
            <a:r>
              <a:rPr lang="nl-NL" dirty="0" smtClean="0"/>
              <a:t>Visual designer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Ribbons</a:t>
            </a:r>
            <a:r>
              <a:rPr lang="nl-NL" dirty="0" smtClean="0"/>
              <a:t> in VS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7609"/>
            <a:ext cx="452500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Sources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Sources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://msdn.microsoft.com/en-us/library/dd264733.aspx</a:t>
            </a:r>
            <a:endParaRPr lang="nl-BE" dirty="0"/>
          </a:p>
          <a:p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://msdn.microsoft.com/en-us/office/hh128771</a:t>
            </a:r>
            <a:endParaRPr lang="nl-BE" dirty="0"/>
          </a:p>
          <a:p>
            <a:r>
              <a:rPr lang="nl-BE" dirty="0" smtClean="0">
                <a:hlinkClick r:id="rId4"/>
              </a:rPr>
              <a:t>http</a:t>
            </a:r>
            <a:r>
              <a:rPr lang="nl-BE" dirty="0">
                <a:hlinkClick r:id="rId4"/>
              </a:rPr>
              <a:t>://nl.wikipedia.org/wiki/Application_programming_interface</a:t>
            </a:r>
            <a:endParaRPr lang="nl-BE" dirty="0"/>
          </a:p>
          <a:p>
            <a:r>
              <a:rPr lang="nl-BE" dirty="0" smtClean="0">
                <a:hlinkClick r:id="rId5"/>
              </a:rPr>
              <a:t>http</a:t>
            </a:r>
            <a:r>
              <a:rPr lang="nl-BE" dirty="0">
                <a:hlinkClick r:id="rId5"/>
              </a:rPr>
              <a:t>://msdn.microsoft.com/nl-be/library/bb386298.aspx</a:t>
            </a:r>
            <a:endParaRPr lang="nl-BE" dirty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personal functions for MS Office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Uses</a:t>
            </a:r>
            <a:r>
              <a:rPr lang="nl-NL" dirty="0" smtClean="0"/>
              <a:t> MS office API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872"/>
            <a:ext cx="4372378" cy="27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= Application </a:t>
            </a:r>
            <a:r>
              <a:rPr lang="nl-BE" dirty="0"/>
              <a:t>P</a:t>
            </a:r>
            <a:r>
              <a:rPr lang="nl-BE" dirty="0" smtClean="0"/>
              <a:t>rogramming Interface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Methods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communicate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E.g. </a:t>
            </a:r>
            <a:r>
              <a:rPr lang="nl-BE" dirty="0" err="1" smtClean="0"/>
              <a:t>reference</a:t>
            </a:r>
            <a:r>
              <a:rPr lang="nl-BE" dirty="0" smtClean="0"/>
              <a:t>: </a:t>
            </a:r>
            <a:r>
              <a:rPr lang="nl-BE" dirty="0" err="1" smtClean="0"/>
              <a:t>Microsoft.Office.Interop.Excel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0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" y="1204602"/>
            <a:ext cx="9050013" cy="444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8525" y="4662152"/>
            <a:ext cx="1944710" cy="347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Picture 8" descr="2007 Office add-in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74" y="1118712"/>
            <a:ext cx="3169652" cy="4865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3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 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New Project </a:t>
            </a:r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smtClean="0"/>
              <a:t> Visual C# </a:t>
            </a:r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smtClean="0"/>
              <a:t> Office </a:t>
            </a:r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smtClean="0"/>
              <a:t> Excel (</a:t>
            </a:r>
            <a:r>
              <a:rPr lang="nl-BE" dirty="0" err="1" smtClean="0"/>
              <a:t>version</a:t>
            </a:r>
            <a:r>
              <a:rPr lang="nl-BE" dirty="0" smtClean="0"/>
              <a:t>) </a:t>
            </a:r>
            <a:r>
              <a:rPr lang="nl-BE" dirty="0" err="1" smtClean="0"/>
              <a:t>Add</a:t>
            </a:r>
            <a:r>
              <a:rPr lang="nl-BE" dirty="0" smtClean="0"/>
              <a:t>-In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137" y="2165623"/>
            <a:ext cx="7157675" cy="39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started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 new Item  </a:t>
            </a:r>
            <a:r>
              <a:rPr lang="nl-BE" dirty="0" err="1" smtClean="0">
                <a:sym typeface="Wingdings" panose="05000000000000000000" pitchFamily="2" charset="2"/>
              </a:rPr>
              <a:t>Ribbon</a:t>
            </a:r>
            <a:r>
              <a:rPr lang="nl-BE" dirty="0" smtClean="0">
                <a:sym typeface="Wingdings" panose="05000000000000000000" pitchFamily="2" charset="2"/>
              </a:rPr>
              <a:t> Visual Designer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6586"/>
            <a:ext cx="6409576" cy="29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Add</a:t>
            </a:r>
            <a:r>
              <a:rPr lang="nl-BE" dirty="0" smtClean="0"/>
              <a:t> buttons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3556"/>
            <a:ext cx="9144000" cy="40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Adding</a:t>
            </a:r>
            <a:r>
              <a:rPr lang="nl-BE" dirty="0" smtClean="0"/>
              <a:t> </a:t>
            </a:r>
            <a:r>
              <a:rPr lang="nl-BE" dirty="0" err="1" smtClean="0"/>
              <a:t>functionality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Double click </a:t>
            </a:r>
            <a:r>
              <a:rPr lang="nl-BE" dirty="0" smtClean="0">
                <a:sym typeface="Wingdings" panose="05000000000000000000" pitchFamily="2" charset="2"/>
              </a:rPr>
              <a:t>on button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Fill</a:t>
            </a:r>
            <a:r>
              <a:rPr lang="nl-BE" dirty="0" smtClean="0">
                <a:sym typeface="Wingdings" panose="05000000000000000000" pitchFamily="2" charset="2"/>
              </a:rPr>
              <a:t> in the </a:t>
            </a:r>
            <a:r>
              <a:rPr lang="nl-BE" dirty="0" err="1" smtClean="0">
                <a:sym typeface="Wingdings" panose="05000000000000000000" pitchFamily="2" charset="2"/>
              </a:rPr>
              <a:t>method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4-2-2013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1" y="2345799"/>
            <a:ext cx="6883758" cy="38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abloon_HeB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sjabloon_Tutorial</Template>
  <TotalTime>86</TotalTime>
  <Words>220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Verdana</vt:lpstr>
      <vt:lpstr>Wingdings</vt:lpstr>
      <vt:lpstr>sjabloon_HeB</vt:lpstr>
      <vt:lpstr>Categorie B: Microsoft Office Automation</vt:lpstr>
      <vt:lpstr>What?</vt:lpstr>
      <vt:lpstr>API</vt:lpstr>
      <vt:lpstr>PowerPoint Presentation</vt:lpstr>
      <vt:lpstr>Architecture</vt:lpstr>
      <vt:lpstr>Setting up</vt:lpstr>
      <vt:lpstr>Getting started</vt:lpstr>
      <vt:lpstr>Add buttons</vt:lpstr>
      <vt:lpstr>Adding functionality</vt:lpstr>
      <vt:lpstr>Excel API</vt:lpstr>
      <vt:lpstr>Excel API</vt:lpstr>
      <vt:lpstr>How to use</vt:lpstr>
      <vt:lpstr>Example</vt:lpstr>
      <vt:lpstr>Conclusion</vt:lpstr>
      <vt:lpstr>Conclusion</vt:lpstr>
      <vt:lpstr>Sources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 B: Microsoft Office Automation</dc:title>
  <dc:creator>Joey</dc:creator>
  <cp:lastModifiedBy>Joey</cp:lastModifiedBy>
  <cp:revision>8</cp:revision>
  <cp:lastPrinted>2012-10-01T12:05:35Z</cp:lastPrinted>
  <dcterms:created xsi:type="dcterms:W3CDTF">2013-02-04T09:05:13Z</dcterms:created>
  <dcterms:modified xsi:type="dcterms:W3CDTF">2013-02-04T10:31:48Z</dcterms:modified>
</cp:coreProperties>
</file>