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2" r:id="rId6"/>
    <p:sldId id="261" r:id="rId7"/>
    <p:sldId id="263" r:id="rId8"/>
    <p:sldId id="266" r:id="rId9"/>
    <p:sldId id="267" r:id="rId10"/>
    <p:sldId id="268" r:id="rId11"/>
    <p:sldId id="269" r:id="rId12"/>
    <p:sldId id="274" r:id="rId13"/>
    <p:sldId id="270" r:id="rId14"/>
    <p:sldId id="271" r:id="rId15"/>
    <p:sldId id="273"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57" autoAdjust="0"/>
  </p:normalViewPr>
  <p:slideViewPr>
    <p:cSldViewPr snapToGrid="0">
      <p:cViewPr varScale="1">
        <p:scale>
          <a:sx n="47" d="100"/>
          <a:sy n="47" d="100"/>
        </p:scale>
        <p:origin x="1596" y="3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B4591-305E-4035-9965-E038617EFFDA}" type="datetimeFigureOut">
              <a:rPr lang="en-CH" smtClean="0"/>
              <a:t>12/01/2022</a:t>
            </a:fld>
            <a:endParaRPr lang="en-CH"/>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3CCB3-7C02-40DA-B59C-763320CA61B6}" type="slidenum">
              <a:rPr lang="en-CH" smtClean="0"/>
              <a:t>‹N›</a:t>
            </a:fld>
            <a:endParaRPr lang="en-CH"/>
          </a:p>
        </p:txBody>
      </p:sp>
    </p:spTree>
    <p:extLst>
      <p:ext uri="{BB962C8B-B14F-4D97-AF65-F5344CB8AC3E}">
        <p14:creationId xmlns:p14="http://schemas.microsoft.com/office/powerpoint/2010/main" val="36180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Buongiorno a tutti, io mi chiamo Xavier Horisberger, </a:t>
            </a:r>
            <a:r>
              <a:rPr lang="it-CH" dirty="0" err="1"/>
              <a:t>frenquento</a:t>
            </a:r>
            <a:r>
              <a:rPr lang="it-CH" dirty="0"/>
              <a:t> la SAMT nel settore dell’informatica, e sono al terzo anno. E oggi vi presenterò il mio progetto, ovvero il Password Security Checker.</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a:t>
            </a:fld>
            <a:endParaRPr lang="en-CH"/>
          </a:p>
        </p:txBody>
      </p:sp>
    </p:spTree>
    <p:extLst>
      <p:ext uri="{BB962C8B-B14F-4D97-AF65-F5344CB8AC3E}">
        <p14:creationId xmlns:p14="http://schemas.microsoft.com/office/powerpoint/2010/main" val="338842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Per quanto riguarda il test case 3, serve a verificare il requisito 3, e per eseguire questo test bisogna eseguire quella riga di </a:t>
            </a:r>
            <a:r>
              <a:rPr lang="it-CH" dirty="0" err="1"/>
              <a:t>codide</a:t>
            </a:r>
            <a:r>
              <a:rPr lang="it-CH" dirty="0"/>
              <a:t>. Il test case 4 serve a verificare i requisiti 5, 6, 7 e 8, per farlo, bisogna eseguire quella riga di codice nel </a:t>
            </a:r>
            <a:r>
              <a:rPr lang="it-CH" dirty="0" err="1"/>
              <a:t>cmd</a:t>
            </a:r>
            <a:r>
              <a:rPr lang="it-CH" dirty="0"/>
              <a:t> alla posizione del file </a:t>
            </a:r>
            <a:r>
              <a:rPr lang="it-CH" dirty="0" err="1"/>
              <a:t>jar</a:t>
            </a:r>
            <a:r>
              <a:rPr lang="it-CH" dirty="0"/>
              <a:t>.  L’ultimo test case serve per verificare l’ultimo requisito, il nono, e per farlo bisogna nuovamente eseguire quella riga di codice nel </a:t>
            </a:r>
            <a:r>
              <a:rPr lang="it-CH" dirty="0" err="1"/>
              <a:t>cmd</a:t>
            </a:r>
            <a:r>
              <a:rPr lang="it-CH" dirty="0"/>
              <a:t> alla posizione del file </a:t>
            </a:r>
            <a:r>
              <a:rPr lang="it-CH" dirty="0" err="1"/>
              <a:t>jar</a:t>
            </a:r>
            <a:r>
              <a:rPr lang="it-CH" dirty="0"/>
              <a:t>.</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10</a:t>
            </a:fld>
            <a:endParaRPr lang="en-CH"/>
          </a:p>
        </p:txBody>
      </p:sp>
    </p:spTree>
    <p:extLst>
      <p:ext uri="{BB962C8B-B14F-4D97-AF65-F5344CB8AC3E}">
        <p14:creationId xmlns:p14="http://schemas.microsoft.com/office/powerpoint/2010/main" val="47184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Per quanto </a:t>
            </a:r>
            <a:r>
              <a:rPr lang="it-CH" dirty="0" err="1"/>
              <a:t>rigurada</a:t>
            </a:r>
            <a:r>
              <a:rPr lang="it-CH" dirty="0"/>
              <a:t> i risultati di questi test, hanno tutti avuto un esito positivo, tranne il primo. Che per via del fatto che il brute force dura pressoché un infinità dovuta alla lunghezza massima troppo grande delle password, deve provare </a:t>
            </a:r>
            <a:r>
              <a:rPr lang="it-CH" dirty="0" err="1"/>
              <a:t>tantisseme</a:t>
            </a:r>
            <a:r>
              <a:rPr lang="it-CH" dirty="0"/>
              <a:t> combinazioni di password, e anche se prima o poi dovrebbe arrivare al risultato corretto. Per via di ciò il test case 1 non è riuscito a portare a termine il test.</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11</a:t>
            </a:fld>
            <a:endParaRPr lang="en-CH"/>
          </a:p>
        </p:txBody>
      </p:sp>
    </p:spTree>
    <p:extLst>
      <p:ext uri="{BB962C8B-B14F-4D97-AF65-F5344CB8AC3E}">
        <p14:creationId xmlns:p14="http://schemas.microsoft.com/office/powerpoint/2010/main" val="18088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Ora che abbiamo che vi ho </a:t>
            </a:r>
            <a:r>
              <a:rPr lang="it-CH" dirty="0" err="1"/>
              <a:t>mostarto</a:t>
            </a:r>
            <a:r>
              <a:rPr lang="it-CH" dirty="0"/>
              <a:t> i test e i loro risultati, andremo a vedere le mancanze e limitazioni del prodotto. L’unica e più grande limitazione è sicuramente quella del brute forze, che non finisce mai, o per lo meno impiega troppo tempo.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12</a:t>
            </a:fld>
            <a:endParaRPr lang="en-CH"/>
          </a:p>
        </p:txBody>
      </p:sp>
    </p:spTree>
    <p:extLst>
      <p:ext uri="{BB962C8B-B14F-4D97-AF65-F5344CB8AC3E}">
        <p14:creationId xmlns:p14="http://schemas.microsoft.com/office/powerpoint/2010/main" val="173278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Dopo aver </a:t>
            </a:r>
            <a:r>
              <a:rPr lang="it-CH" dirty="0" err="1"/>
              <a:t>aver</a:t>
            </a:r>
            <a:r>
              <a:rPr lang="it-CH" dirty="0"/>
              <a:t> eseguito i test, e verificato i loro risultati, sono arrivato ad aver terminato la parte di codice del progetto, quindi poco a poco ho aggiornato il </a:t>
            </a:r>
            <a:r>
              <a:rPr lang="it-CH" dirty="0" err="1"/>
              <a:t>gantt</a:t>
            </a:r>
            <a:r>
              <a:rPr lang="it-CH" dirty="0"/>
              <a:t> iniziale per arrivare a questo, il </a:t>
            </a:r>
            <a:r>
              <a:rPr lang="it-CH" dirty="0" err="1"/>
              <a:t>gantt</a:t>
            </a:r>
            <a:r>
              <a:rPr lang="it-CH" dirty="0"/>
              <a:t> consuntivo. La principale differenza tra questo e quello iniziale, c’è che inizialmente avevo sottovalutato quanto tempo avrei impiegato a fare il </a:t>
            </a:r>
            <a:r>
              <a:rPr lang="it-CH" dirty="0" err="1"/>
              <a:t>burte</a:t>
            </a:r>
            <a:r>
              <a:rPr lang="it-CH" dirty="0"/>
              <a:t> force, che ho trovato più difficile del previsto, e essendoci state alcune lacune nella comprensione di cosa doveva fare l’</a:t>
            </a:r>
            <a:r>
              <a:rPr lang="it-CH" dirty="0" err="1"/>
              <a:t>argument</a:t>
            </a:r>
            <a:r>
              <a:rPr lang="it-CH" dirty="0"/>
              <a:t> force, ci ho dovuto lavorare più di quanto avevo previsto. Per il resto le mie stime iniziali si sono rivelate relativamente corrette.</a:t>
            </a:r>
          </a:p>
        </p:txBody>
      </p:sp>
      <p:sp>
        <p:nvSpPr>
          <p:cNvPr id="4" name="Segnaposto numero diapositiva 3"/>
          <p:cNvSpPr>
            <a:spLocks noGrp="1"/>
          </p:cNvSpPr>
          <p:nvPr>
            <p:ph type="sldNum" sz="quarter" idx="5"/>
          </p:nvPr>
        </p:nvSpPr>
        <p:spPr/>
        <p:txBody>
          <a:bodyPr/>
          <a:lstStyle/>
          <a:p>
            <a:fld id="{1013CCB3-7C02-40DA-B59C-763320CA61B6}" type="slidenum">
              <a:rPr lang="en-CH" smtClean="0"/>
              <a:t>13</a:t>
            </a:fld>
            <a:endParaRPr lang="en-CH"/>
          </a:p>
        </p:txBody>
      </p:sp>
    </p:spTree>
    <p:extLst>
      <p:ext uri="{BB962C8B-B14F-4D97-AF65-F5344CB8AC3E}">
        <p14:creationId xmlns:p14="http://schemas.microsoft.com/office/powerpoint/2010/main" val="2563802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Ora che vi ho presentato e spiegato esaustivamente le varie fasi di come ho svolto il mio progetto, passiamo alla fase di conclusione. Per prima cosa, gli sviluppi futuri. Lo sviluppo futuro più importante sarebbe sicuramente implementare le </a:t>
            </a:r>
            <a:r>
              <a:rPr lang="it-CH" dirty="0" err="1"/>
              <a:t>thread</a:t>
            </a:r>
            <a:r>
              <a:rPr lang="it-CH" dirty="0"/>
              <a:t>, principalmente per velocizzare il </a:t>
            </a:r>
            <a:r>
              <a:rPr lang="it-CH" dirty="0" err="1"/>
              <a:t>burte</a:t>
            </a:r>
            <a:r>
              <a:rPr lang="it-CH" dirty="0"/>
              <a:t> force, provare più combinazioni contemporaneamente per portarlo a un tempo di esecuzione accettabile. Anche usare le </a:t>
            </a:r>
            <a:r>
              <a:rPr lang="it-CH" dirty="0" err="1"/>
              <a:t>thread</a:t>
            </a:r>
            <a:r>
              <a:rPr lang="it-CH" dirty="0"/>
              <a:t> per eseguire tutti i vari force potrebbe essere interessante, per velocizzare ulteriormente l’esecuzione del prodotto.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14</a:t>
            </a:fld>
            <a:endParaRPr lang="en-CH"/>
          </a:p>
        </p:txBody>
      </p:sp>
    </p:spTree>
    <p:extLst>
      <p:ext uri="{BB962C8B-B14F-4D97-AF65-F5344CB8AC3E}">
        <p14:creationId xmlns:p14="http://schemas.microsoft.com/office/powerpoint/2010/main" val="7074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Io con ciò o concluso, vi ringrazio immensamente per la vostra </a:t>
            </a:r>
            <a:r>
              <a:rPr lang="it-CH" dirty="0" err="1"/>
              <a:t>attensione</a:t>
            </a:r>
            <a:r>
              <a:rPr lang="it-CH" dirty="0"/>
              <a:t>.</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15</a:t>
            </a:fld>
            <a:endParaRPr lang="en-CH"/>
          </a:p>
        </p:txBody>
      </p:sp>
    </p:spTree>
    <p:extLst>
      <p:ext uri="{BB962C8B-B14F-4D97-AF65-F5344CB8AC3E}">
        <p14:creationId xmlns:p14="http://schemas.microsoft.com/office/powerpoint/2010/main" val="211646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Questo è l’indice della mia presentazione, introduzione, analisi, pianificazione, progettazione, implementazione, test, consuntivo e conclusioni.</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2</a:t>
            </a:fld>
            <a:endParaRPr lang="en-CH"/>
          </a:p>
        </p:txBody>
      </p:sp>
    </p:spTree>
    <p:extLst>
      <p:ext uri="{BB962C8B-B14F-4D97-AF65-F5344CB8AC3E}">
        <p14:creationId xmlns:p14="http://schemas.microsoft.com/office/powerpoint/2010/main" val="335824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Ora iniziamo con l’introduzione, i docenti che mi hanno supervisionato durante questo progetto sono Geo Petrini e Luca Muggiasca, il progetto è iniziato il 9.92021 ed è terminato il 23.12.2021. Lo scopo di questo progetto è di creare un applicativo che fornita una password ed alcuni parametri riesce a scoprirla, ed è volto a intrattenere l’utente che lo usa, non è adatto a scopi pratici, come l’</a:t>
            </a:r>
            <a:r>
              <a:rPr lang="it-CH" dirty="0" err="1"/>
              <a:t>ackeraggio</a:t>
            </a:r>
            <a:r>
              <a:rPr lang="it-CH" dirty="0"/>
              <a:t> di password. Adesso che vi ho introdotto brevemente il progetto, andrò a dirvi più nel dettaglio i requisiti di esso.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3</a:t>
            </a:fld>
            <a:endParaRPr lang="en-CH"/>
          </a:p>
        </p:txBody>
      </p:sp>
    </p:spTree>
    <p:extLst>
      <p:ext uri="{BB962C8B-B14F-4D97-AF65-F5344CB8AC3E}">
        <p14:creationId xmlns:p14="http://schemas.microsoft.com/office/powerpoint/2010/main" val="261018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Requisito numero 1, inserimento password, questo requisito definisce che in questo applicativo l’utente deve poter inserire una password. Il secondo tralasciabili, definisce che l’applicativo può accettare dei parametri aggiuntivi in più alla password ma non sono obbligatori. Il requisito tre definisce che la password inserita ha una lunghezza massima, ed è di 20 caratteri. Il requisito quattro definisce che i caratteri che possono comporre la password sono tutti quelli presenti sulle tastiere svizzere. Il quinto requisito definisce che questo applicativo deve usare alcune delle password più conosciute al mondo. Il sesto requisito definisce che questo applicativo deve provare a scoprire la password con diversi algoritmi. Il settimo requisito definisce che una volta che la password viene scoperta esso indica quanti tentativi ci ha impiegato, lo stesso vale per l’ottavo requisito, ma per il tempo impiegato. L’ultimo requisito definisce che l’applicativo mentre </a:t>
            </a:r>
            <a:r>
              <a:rPr lang="it-CH" dirty="0" err="1"/>
              <a:t>stà</a:t>
            </a:r>
            <a:r>
              <a:rPr lang="it-CH" dirty="0"/>
              <a:t> cercando di scoprire la password stampa ogni tanto i tentativi e tempo attuale, così da far capire all’utente che l’applicativo non si è bloccato, ma sta ancora lavorando.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4</a:t>
            </a:fld>
            <a:endParaRPr lang="en-CH"/>
          </a:p>
        </p:txBody>
      </p:sp>
    </p:spTree>
    <p:extLst>
      <p:ext uri="{BB962C8B-B14F-4D97-AF65-F5344CB8AC3E}">
        <p14:creationId xmlns:p14="http://schemas.microsoft.com/office/powerpoint/2010/main" val="2605979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Adesso che vi ho introdotto per bene il progetto, e vi ho dato alcune specifiche su di esso, inizierò a dirvi come ho pianificato questo progetto. La pianificazione che ho scelto è di tipo </a:t>
            </a:r>
            <a:r>
              <a:rPr lang="it-CH" dirty="0" err="1"/>
              <a:t>waterfall</a:t>
            </a:r>
            <a:r>
              <a:rPr lang="it-CH" dirty="0"/>
              <a:t>. Iniziando con l’analisi, progettando il tutto, implementando quello che ho progettato, fare la documentazione e consegnando.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5</a:t>
            </a:fld>
            <a:endParaRPr lang="en-CH"/>
          </a:p>
        </p:txBody>
      </p:sp>
    </p:spTree>
    <p:extLst>
      <p:ext uri="{BB962C8B-B14F-4D97-AF65-F5344CB8AC3E}">
        <p14:creationId xmlns:p14="http://schemas.microsoft.com/office/powerpoint/2010/main" val="153211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Proseguendo con la pianificazione, qui abbiamo l’activity </a:t>
            </a:r>
            <a:r>
              <a:rPr lang="it-CH" dirty="0" err="1"/>
              <a:t>diagram</a:t>
            </a:r>
            <a:r>
              <a:rPr lang="it-CH" dirty="0"/>
              <a:t> per questo progetto. Innanzitutto mi scuso per la dimensione minuta dei caratteri, ma non avevo gli strumenti necessari per aggiustarli, perciò andrò a spiegarvelo passaggio per passaggio. Per prima cosa il prodotto controlla se ha ricevuto dei parametri, se no, stampa un help per far capire all’utente come usare il prodotto, se invece di parametri ne sono stati passati, controlla se è stata passata solo la password, o se ci sono anche parametri aggiuntivi, se c’è solo la password, usa l’attacco a dizionari, ovvero confronta la password inserita con quelle più conosciute, se la scopre termina stampando tentativi e tempo impiegato, altrimenti passa all’algoritmo di brute force, esso troverà sicuramente prima o poi la password, quindi una volta che finisce, c’è la stampa dei tentativi e tempo e termina. Se invece sono stati passati parametri altre alla password, il prodotto proverà a forzarla con un attacco che usa diverse combinazioni tra i parametri forniti per provare a scoprirla. Se non viene trovata, il resto è uguale a se viene fornita solo la password, ovvero attacco a dizionario e poi brute forze, in fine anche a questo punto stamperà i </a:t>
            </a:r>
            <a:r>
              <a:rPr lang="it-CH" dirty="0" err="1"/>
              <a:t>tentavivi</a:t>
            </a:r>
            <a:r>
              <a:rPr lang="it-CH" dirty="0"/>
              <a:t> e tempo impiegato e terminerà. A questo punto date tutte queste informazioni ho deciso di fare un programma in java che riceve i parametri da linea di comando.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6</a:t>
            </a:fld>
            <a:endParaRPr lang="en-CH"/>
          </a:p>
        </p:txBody>
      </p:sp>
    </p:spTree>
    <p:extLst>
      <p:ext uri="{BB962C8B-B14F-4D97-AF65-F5344CB8AC3E}">
        <p14:creationId xmlns:p14="http://schemas.microsoft.com/office/powerpoint/2010/main" val="204923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CH" dirty="0"/>
              <a:t>In seguito ad aver fatto l’activity </a:t>
            </a:r>
            <a:r>
              <a:rPr lang="it-CH" dirty="0" err="1"/>
              <a:t>diagram</a:t>
            </a:r>
            <a:r>
              <a:rPr lang="it-CH" dirty="0"/>
              <a:t>, e deciso che avrei fatto un programma in java, ho fatto questo diagramma delle classi, che definisce tutti gli attributi che la classe PasswordSecurityChecker avrà e i suoi metodi. Iniziando dagli attributi, il primo è una lista di stringhe che conterrà gli argomenti inseriti dall’utente da linea di comando, i primi 4 oltre la password. </a:t>
            </a:r>
            <a:r>
              <a:rPr lang="it-CH" dirty="0" err="1"/>
              <a:t>ArgumentCombos</a:t>
            </a:r>
            <a:r>
              <a:rPr lang="it-CH" dirty="0"/>
              <a:t> conterrà tutte le combinazioni fatte in base agli elementi in </a:t>
            </a:r>
            <a:r>
              <a:rPr lang="it-CH" dirty="0" err="1"/>
              <a:t>arguments</a:t>
            </a:r>
            <a:r>
              <a:rPr lang="it-CH" dirty="0"/>
              <a:t>, che verranno poi usati nel metodo </a:t>
            </a:r>
            <a:r>
              <a:rPr lang="it-CH" dirty="0" err="1"/>
              <a:t>argumentsForce</a:t>
            </a:r>
            <a:r>
              <a:rPr lang="it-CH" dirty="0"/>
              <a:t>. In seguito abbiamo la lista </a:t>
            </a:r>
            <a:r>
              <a:rPr lang="it-CH" dirty="0" err="1"/>
              <a:t>argumentCombosTemp</a:t>
            </a:r>
            <a:r>
              <a:rPr lang="it-CH" dirty="0"/>
              <a:t>, che è una lista di supporto usata per creare gli </a:t>
            </a:r>
            <a:r>
              <a:rPr lang="it-CH" dirty="0" err="1"/>
              <a:t>elemnti</a:t>
            </a:r>
            <a:r>
              <a:rPr lang="it-CH" dirty="0"/>
              <a:t> in </a:t>
            </a:r>
            <a:r>
              <a:rPr lang="it-CH" dirty="0" err="1"/>
              <a:t>argumentCombos</a:t>
            </a:r>
            <a:r>
              <a:rPr lang="it-CH" dirty="0"/>
              <a:t>. Poi abbiamo la lista </a:t>
            </a:r>
            <a:r>
              <a:rPr lang="it-CH" dirty="0" err="1"/>
              <a:t>mostKnownPasswords</a:t>
            </a:r>
            <a:r>
              <a:rPr lang="it-CH" dirty="0"/>
              <a:t>, che conterrà le password più conosciute al mondo. La costante MAX_LEN contiene il numero massimo di caratteri che possono comporre la password, ovvero 20. L’attributo password conterrà il primo elemento che l’utente passa da linea di comando, mentre </a:t>
            </a:r>
            <a:r>
              <a:rPr lang="it-CH" dirty="0" err="1"/>
              <a:t>founPassword</a:t>
            </a:r>
            <a:r>
              <a:rPr lang="it-CH" dirty="0"/>
              <a:t> conterrà la password che proveranno a scoprire i metodi </a:t>
            </a:r>
            <a:r>
              <a:rPr lang="it-CH" dirty="0" err="1"/>
              <a:t>argumentsForce</a:t>
            </a:r>
            <a:r>
              <a:rPr lang="it-CH" dirty="0"/>
              <a:t>, </a:t>
            </a:r>
            <a:r>
              <a:rPr lang="it-CH" dirty="0" err="1"/>
              <a:t>bruteFoce</a:t>
            </a:r>
            <a:r>
              <a:rPr lang="it-CH" dirty="0"/>
              <a:t> e </a:t>
            </a:r>
            <a:r>
              <a:rPr lang="it-CH" dirty="0" err="1"/>
              <a:t>dictionaryForce</a:t>
            </a:r>
            <a:r>
              <a:rPr lang="it-CH" dirty="0"/>
              <a:t>. Time e </a:t>
            </a:r>
            <a:r>
              <a:rPr lang="it-CH" dirty="0" err="1"/>
              <a:t>tries</a:t>
            </a:r>
            <a:r>
              <a:rPr lang="it-CH" dirty="0"/>
              <a:t> contengono rispettivamente il tempo e i tentativi che l’applicazione impiegano a trovare la password. </a:t>
            </a:r>
            <a:r>
              <a:rPr lang="it-CH" dirty="0" err="1"/>
              <a:t>Found</a:t>
            </a:r>
            <a:r>
              <a:rPr lang="it-CH" dirty="0"/>
              <a:t> sarà </a:t>
            </a:r>
            <a:r>
              <a:rPr lang="it-CH" dirty="0" err="1"/>
              <a:t>true</a:t>
            </a:r>
            <a:r>
              <a:rPr lang="it-CH" dirty="0"/>
              <a:t> quando la </a:t>
            </a:r>
            <a:r>
              <a:rPr lang="it-CH" dirty="0" err="1"/>
              <a:t>pssaword</a:t>
            </a:r>
            <a:r>
              <a:rPr lang="it-CH" dirty="0"/>
              <a:t> verrà scoperta. La lista </a:t>
            </a:r>
            <a:r>
              <a:rPr lang="it-CH" dirty="0" err="1"/>
              <a:t>characters</a:t>
            </a:r>
            <a:r>
              <a:rPr lang="it-CH" dirty="0"/>
              <a:t> conterrà i caratteri necessari al brute force. Infine per gli attributi, help conterrà il messaggio di aiuto nel caso l’utente sbagli qualcosa passando gli argomenti.</a:t>
            </a:r>
            <a:br>
              <a:rPr lang="it-CH" dirty="0"/>
            </a:br>
            <a:r>
              <a:rPr lang="it-CH" dirty="0"/>
              <a:t>Per quanto </a:t>
            </a:r>
            <a:r>
              <a:rPr lang="it-CH" dirty="0" err="1"/>
              <a:t>rigurada</a:t>
            </a:r>
            <a:r>
              <a:rPr lang="it-CH" dirty="0"/>
              <a:t> i metodi, il primo che ho creato è il costruttore, che riceve un array di </a:t>
            </a:r>
            <a:r>
              <a:rPr lang="it-CH" dirty="0" err="1"/>
              <a:t>stringhe,il</a:t>
            </a:r>
            <a:r>
              <a:rPr lang="it-CH" dirty="0"/>
              <a:t> costruttore assegna i valori a password, </a:t>
            </a:r>
            <a:r>
              <a:rPr lang="it-CH" dirty="0" err="1"/>
              <a:t>arguments</a:t>
            </a:r>
            <a:r>
              <a:rPr lang="it-CH" dirty="0"/>
              <a:t>, in base al contenuto dell’array fornito, invoca </a:t>
            </a:r>
            <a:r>
              <a:rPr lang="it-CH" dirty="0" err="1"/>
              <a:t>loadMostKnownPasswords</a:t>
            </a:r>
            <a:r>
              <a:rPr lang="it-CH" dirty="0"/>
              <a:t>, la quale carica le password più conosciute in </a:t>
            </a:r>
            <a:r>
              <a:rPr lang="it-CH" dirty="0" err="1"/>
              <a:t>mostKnownPasswords</a:t>
            </a:r>
            <a:r>
              <a:rPr lang="it-CH" dirty="0"/>
              <a:t>, poi invoca anche </a:t>
            </a:r>
            <a:r>
              <a:rPr lang="it-CH" dirty="0" err="1"/>
              <a:t>makeCombos</a:t>
            </a:r>
            <a:r>
              <a:rPr lang="it-CH" dirty="0"/>
              <a:t> che </a:t>
            </a:r>
            <a:r>
              <a:rPr lang="it-CH" dirty="0" err="1"/>
              <a:t>riempiê</a:t>
            </a:r>
            <a:r>
              <a:rPr lang="it-CH" dirty="0"/>
              <a:t> </a:t>
            </a:r>
            <a:r>
              <a:rPr lang="it-CH" dirty="0" err="1"/>
              <a:t>argumentCombos</a:t>
            </a:r>
            <a:r>
              <a:rPr lang="it-CH" dirty="0"/>
              <a:t> con le diverse combinazioni da provare nell’</a:t>
            </a:r>
            <a:r>
              <a:rPr lang="it-CH" dirty="0" err="1"/>
              <a:t>arguemntForce</a:t>
            </a:r>
            <a:r>
              <a:rPr lang="it-CH" dirty="0"/>
              <a:t>, e infine riempie la lista </a:t>
            </a:r>
            <a:r>
              <a:rPr lang="it-CH" dirty="0" err="1"/>
              <a:t>characters</a:t>
            </a:r>
            <a:r>
              <a:rPr lang="it-CH" dirty="0"/>
              <a:t> con i </a:t>
            </a:r>
            <a:r>
              <a:rPr lang="it-CH" dirty="0" err="1"/>
              <a:t>caratter</a:t>
            </a:r>
            <a:r>
              <a:rPr lang="it-CH" dirty="0"/>
              <a:t> </a:t>
            </a:r>
            <a:r>
              <a:rPr lang="it-CH" dirty="0" err="1"/>
              <a:t>ascii</a:t>
            </a:r>
            <a:r>
              <a:rPr lang="it-CH" dirty="0"/>
              <a:t> dal 33 al 255, questi caratteri comprendono tutti i caratteri premibili sulle </a:t>
            </a:r>
            <a:r>
              <a:rPr lang="it-CH" dirty="0" err="1"/>
              <a:t>tastire</a:t>
            </a:r>
            <a:r>
              <a:rPr lang="it-CH" dirty="0"/>
              <a:t> svizzere.</a:t>
            </a:r>
          </a:p>
          <a:p>
            <a:r>
              <a:rPr lang="it-CH" dirty="0"/>
              <a:t>In seguito ho creato </a:t>
            </a:r>
            <a:r>
              <a:rPr lang="it-CH" dirty="0" err="1"/>
              <a:t>loeadMotKnownPasswords</a:t>
            </a:r>
            <a:r>
              <a:rPr lang="it-CH" dirty="0"/>
              <a:t> e </a:t>
            </a:r>
            <a:r>
              <a:rPr lang="it-CH" dirty="0" err="1"/>
              <a:t>makeCombos</a:t>
            </a:r>
            <a:r>
              <a:rPr lang="it-CH" dirty="0"/>
              <a:t> che ho recentemente citato. Il metodo </a:t>
            </a:r>
            <a:r>
              <a:rPr lang="it-CH" dirty="0" err="1"/>
              <a:t>MakeCombos</a:t>
            </a:r>
            <a:r>
              <a:rPr lang="it-CH" dirty="0"/>
              <a:t> utilizza diversi metodi per creare le combinazioni, tra cui: </a:t>
            </a:r>
            <a:r>
              <a:rPr lang="it-CH" dirty="0" err="1"/>
              <a:t>add</a:t>
            </a:r>
            <a:r>
              <a:rPr lang="it-CH" dirty="0"/>
              <a:t>(</a:t>
            </a:r>
            <a:r>
              <a:rPr lang="it-CH" dirty="0" err="1"/>
              <a:t>String</a:t>
            </a:r>
            <a:r>
              <a:rPr lang="it-CH" dirty="0"/>
              <a:t> word) che aggiunge la stringa word a </a:t>
            </a:r>
            <a:r>
              <a:rPr lang="it-CH" dirty="0" err="1"/>
              <a:t>argumentCombosTemp</a:t>
            </a:r>
            <a:r>
              <a:rPr lang="it-CH" dirty="0"/>
              <a:t>, </a:t>
            </a:r>
            <a:r>
              <a:rPr lang="it-CH" dirty="0" err="1"/>
              <a:t>andTempCombosToCombos</a:t>
            </a:r>
            <a:r>
              <a:rPr lang="it-CH" dirty="0"/>
              <a:t>, che aggiunge il contenuto di </a:t>
            </a:r>
            <a:r>
              <a:rPr lang="it-CH" dirty="0" err="1"/>
              <a:t>argumentComboTemp</a:t>
            </a:r>
            <a:r>
              <a:rPr lang="it-CH" dirty="0"/>
              <a:t> a </a:t>
            </a:r>
            <a:r>
              <a:rPr lang="it-CH" dirty="0" err="1"/>
              <a:t>arguemntCombos</a:t>
            </a:r>
            <a:r>
              <a:rPr lang="it-CH" dirty="0"/>
              <a:t>, e svuota </a:t>
            </a:r>
            <a:r>
              <a:rPr lang="it-CH" dirty="0" err="1"/>
              <a:t>argumetnCombosTemp</a:t>
            </a:r>
            <a:r>
              <a:rPr lang="it-CH" dirty="0"/>
              <a:t>.</a:t>
            </a:r>
          </a:p>
          <a:p>
            <a:r>
              <a:rPr lang="it-CH" dirty="0" err="1"/>
              <a:t>AddCombos</a:t>
            </a:r>
            <a:r>
              <a:rPr lang="it-CH" dirty="0"/>
              <a:t> che fa diverse combinazioni tra la stringa n, s, e w, in base ai loro valori, principalmente concatenandoli tra di loro in diverse </a:t>
            </a:r>
            <a:r>
              <a:rPr lang="it-CH" dirty="0" err="1"/>
              <a:t>combinazioni,aggiundendole</a:t>
            </a:r>
            <a:r>
              <a:rPr lang="it-CH" dirty="0"/>
              <a:t> ad </a:t>
            </a:r>
            <a:r>
              <a:rPr lang="it-CH" dirty="0" err="1"/>
              <a:t>argumentCombosTemp</a:t>
            </a:r>
            <a:r>
              <a:rPr lang="it-CH" dirty="0"/>
              <a:t>, con tutte le loro varie </a:t>
            </a:r>
            <a:r>
              <a:rPr lang="it-CH" dirty="0" err="1"/>
              <a:t>verisoni</a:t>
            </a:r>
            <a:r>
              <a:rPr lang="it-CH" dirty="0"/>
              <a:t> maiuscole e minuscole. </a:t>
            </a:r>
            <a:br>
              <a:rPr lang="it-CH" dirty="0"/>
            </a:br>
            <a:r>
              <a:rPr lang="it-CH" dirty="0"/>
              <a:t>E infine usa </a:t>
            </a:r>
            <a:r>
              <a:rPr lang="it-CH" dirty="0" err="1"/>
              <a:t>addSubStrings</a:t>
            </a:r>
            <a:r>
              <a:rPr lang="it-CH" dirty="0"/>
              <a:t>, che ritorna una </a:t>
            </a:r>
            <a:r>
              <a:rPr lang="it-CH" dirty="0" err="1"/>
              <a:t>lisza</a:t>
            </a:r>
            <a:r>
              <a:rPr lang="it-CH" dirty="0"/>
              <a:t> con diverse sub </a:t>
            </a:r>
            <a:r>
              <a:rPr lang="it-CH" dirty="0" err="1"/>
              <a:t>string</a:t>
            </a:r>
            <a:r>
              <a:rPr lang="it-CH" dirty="0"/>
              <a:t> della </a:t>
            </a:r>
            <a:r>
              <a:rPr lang="it-CH" dirty="0" err="1"/>
              <a:t>stirnga</a:t>
            </a:r>
            <a:r>
              <a:rPr lang="it-CH" dirty="0"/>
              <a:t> ad esso passato, aggiungendo le varie </a:t>
            </a:r>
            <a:r>
              <a:rPr lang="it-CH" dirty="0" err="1"/>
              <a:t>substrings</a:t>
            </a:r>
            <a:r>
              <a:rPr lang="it-CH" dirty="0"/>
              <a:t> a </a:t>
            </a:r>
            <a:r>
              <a:rPr lang="it-CH" dirty="0" err="1"/>
              <a:t>argumentCombosTemp</a:t>
            </a:r>
            <a:r>
              <a:rPr lang="it-CH" dirty="0"/>
              <a:t> con </a:t>
            </a:r>
            <a:r>
              <a:rPr lang="it-CH" dirty="0" err="1"/>
              <a:t>addCombos</a:t>
            </a:r>
            <a:r>
              <a:rPr lang="it-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CH" dirty="0"/>
              <a:t>Una volta creati questi metodi, ho creato il metodo </a:t>
            </a:r>
            <a:r>
              <a:rPr lang="it-CH" dirty="0" err="1"/>
              <a:t>printTriesAndTImes</a:t>
            </a:r>
            <a:r>
              <a:rPr lang="it-CH" dirty="0"/>
              <a:t>, che stampa su una sola riga i tentativi e tempo impiegati al momento che il metodo viene invocato. Dopo questo ho creato </a:t>
            </a:r>
            <a:r>
              <a:rPr lang="it-CH" dirty="0" err="1"/>
              <a:t>finalPrint</a:t>
            </a:r>
            <a:r>
              <a:rPr lang="it-CH" dirty="0"/>
              <a:t>, che è la stampa finale una volata che la password viene trovata, stampa time, </a:t>
            </a:r>
            <a:r>
              <a:rPr lang="it-CH" dirty="0" err="1"/>
              <a:t>tries</a:t>
            </a:r>
            <a:r>
              <a:rPr lang="it-CH" dirty="0"/>
              <a:t> e </a:t>
            </a:r>
            <a:r>
              <a:rPr lang="it-CH" dirty="0" err="1"/>
              <a:t>foundPassword</a:t>
            </a:r>
            <a:r>
              <a:rPr lang="it-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CH" dirty="0"/>
              <a:t>Poi ho creato il metodo </a:t>
            </a:r>
            <a:r>
              <a:rPr lang="it-CH" dirty="0" err="1"/>
              <a:t>endForce</a:t>
            </a:r>
            <a:r>
              <a:rPr lang="it-CH" dirty="0"/>
              <a:t>(, che viene usato nei vari metodi force, che assegna s a </a:t>
            </a:r>
            <a:r>
              <a:rPr lang="it-CH" dirty="0" err="1"/>
              <a:t>foundPassword</a:t>
            </a:r>
            <a:r>
              <a:rPr lang="it-CH" dirty="0"/>
              <a:t> e setta </a:t>
            </a:r>
            <a:r>
              <a:rPr lang="it-CH" dirty="0" err="1"/>
              <a:t>found</a:t>
            </a:r>
            <a:r>
              <a:rPr lang="it-CH" dirty="0"/>
              <a:t> a </a:t>
            </a:r>
            <a:r>
              <a:rPr lang="it-CH" dirty="0" err="1"/>
              <a:t>true</a:t>
            </a:r>
            <a:r>
              <a:rPr lang="it-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CH" dirty="0"/>
              <a:t>Infine ho creato i tre metodi di force, e il metodo </a:t>
            </a:r>
            <a:r>
              <a:rPr lang="it-CH" dirty="0" err="1"/>
              <a:t>findPassword</a:t>
            </a:r>
            <a:r>
              <a:rPr lang="it-CH" dirty="0"/>
              <a:t>(), metodo che mette insieme i vari force rispettando la logica dettata dall’</a:t>
            </a:r>
            <a:r>
              <a:rPr lang="it-CH" dirty="0" err="1"/>
              <a:t>activizy</a:t>
            </a:r>
            <a:r>
              <a:rPr lang="it-CH" dirty="0"/>
              <a:t> </a:t>
            </a:r>
            <a:r>
              <a:rPr lang="it-CH" dirty="0" err="1"/>
              <a:t>diagram</a:t>
            </a:r>
            <a:r>
              <a:rPr lang="it-CH" dirty="0"/>
              <a:t> mostrato prima. Il primo metodo force, ovvero il </a:t>
            </a:r>
            <a:r>
              <a:rPr lang="it-CH" dirty="0" err="1"/>
              <a:t>dictionaryForce</a:t>
            </a:r>
            <a:r>
              <a:rPr lang="it-CH" dirty="0"/>
              <a:t>, </a:t>
            </a:r>
            <a:r>
              <a:rPr lang="it-CH" dirty="0" err="1"/>
              <a:t>cicla</a:t>
            </a:r>
            <a:r>
              <a:rPr lang="it-CH" dirty="0"/>
              <a:t> la lista di </a:t>
            </a:r>
            <a:r>
              <a:rPr lang="it-CH" dirty="0" err="1"/>
              <a:t>mostKnownPasswords</a:t>
            </a:r>
            <a:r>
              <a:rPr lang="it-CH" dirty="0"/>
              <a:t> con password, se una di esse corrisponde alla password viene invocato </a:t>
            </a:r>
            <a:r>
              <a:rPr lang="it-CH" dirty="0" err="1"/>
              <a:t>endForce</a:t>
            </a:r>
            <a:r>
              <a:rPr lang="it-CH" dirty="0"/>
              <a:t> e il programma termina. Il secondo è l’</a:t>
            </a:r>
            <a:r>
              <a:rPr lang="it-CH" dirty="0" err="1"/>
              <a:t>argumentForce</a:t>
            </a:r>
            <a:r>
              <a:rPr lang="it-CH" dirty="0"/>
              <a:t>, che fa la stessa cosa di </a:t>
            </a:r>
            <a:r>
              <a:rPr lang="it-CH" dirty="0" err="1"/>
              <a:t>dictionaryForce</a:t>
            </a:r>
            <a:r>
              <a:rPr lang="it-CH" dirty="0"/>
              <a:t> ma usa la lista </a:t>
            </a:r>
            <a:r>
              <a:rPr lang="it-CH" dirty="0" err="1"/>
              <a:t>argumentCombos</a:t>
            </a:r>
            <a:r>
              <a:rPr lang="it-CH" dirty="0"/>
              <a:t>. Infine abbiamo l’ultimo force, il brute force, che </a:t>
            </a:r>
            <a:r>
              <a:rPr lang="it-CH" dirty="0" err="1"/>
              <a:t>cicla</a:t>
            </a:r>
            <a:r>
              <a:rPr lang="it-CH" dirty="0"/>
              <a:t> la lista </a:t>
            </a:r>
            <a:r>
              <a:rPr lang="it-CH" dirty="0" err="1"/>
              <a:t>characters</a:t>
            </a:r>
            <a:r>
              <a:rPr lang="it-CH" dirty="0"/>
              <a:t>, </a:t>
            </a:r>
            <a:r>
              <a:rPr lang="it-CH" dirty="0" err="1"/>
              <a:t>confontando</a:t>
            </a:r>
            <a:r>
              <a:rPr lang="it-CH" dirty="0"/>
              <a:t> keys concatenato al carattere corrente del for, se </a:t>
            </a:r>
            <a:r>
              <a:rPr lang="it-CH" dirty="0" err="1"/>
              <a:t>corrispende</a:t>
            </a:r>
            <a:r>
              <a:rPr lang="it-CH" dirty="0"/>
              <a:t> alla password </a:t>
            </a:r>
            <a:r>
              <a:rPr lang="it-CH" dirty="0" err="1"/>
              <a:t>ternina</a:t>
            </a:r>
            <a:r>
              <a:rPr lang="it-CH" dirty="0"/>
              <a:t>, altrimenti viene re invocato </a:t>
            </a:r>
            <a:r>
              <a:rPr lang="it-CH" dirty="0" err="1"/>
              <a:t>bruteForce</a:t>
            </a:r>
            <a:r>
              <a:rPr lang="it-CH" dirty="0"/>
              <a:t> passandogli keys concatenato al carattere corrente del for, una volta che keys arriva alla lunghezza massima dettata da MAX_LEN, riparte provando un altro ramo delle combinazioni.</a:t>
            </a:r>
          </a:p>
          <a:p>
            <a:pPr marL="0" marR="0" lvl="0" indent="0" algn="l" defTabSz="914400" rtl="0" eaLnBrk="1" fontAlgn="auto" latinLnBrk="0" hangingPunct="1">
              <a:lnSpc>
                <a:spcPct val="100000"/>
              </a:lnSpc>
              <a:spcBef>
                <a:spcPts val="0"/>
              </a:spcBef>
              <a:spcAft>
                <a:spcPts val="0"/>
              </a:spcAft>
              <a:buClrTx/>
              <a:buSzTx/>
              <a:buFontTx/>
              <a:buNone/>
              <a:tabLst/>
              <a:defRPr/>
            </a:pPr>
            <a:r>
              <a:rPr lang="it-CH" dirty="0"/>
              <a:t>Tutti questi force dopo un certo numero di tentativi fatti, invocano </a:t>
            </a:r>
            <a:r>
              <a:rPr lang="it-CH" dirty="0" err="1"/>
              <a:t>printTriesAndTime</a:t>
            </a:r>
            <a:r>
              <a:rPr lang="it-CH" dirty="0"/>
              <a:t>.</a:t>
            </a:r>
          </a:p>
        </p:txBody>
      </p:sp>
      <p:sp>
        <p:nvSpPr>
          <p:cNvPr id="4" name="Segnaposto numero diapositiva 3"/>
          <p:cNvSpPr>
            <a:spLocks noGrp="1"/>
          </p:cNvSpPr>
          <p:nvPr>
            <p:ph type="sldNum" sz="quarter" idx="5"/>
          </p:nvPr>
        </p:nvSpPr>
        <p:spPr/>
        <p:txBody>
          <a:bodyPr/>
          <a:lstStyle/>
          <a:p>
            <a:fld id="{1013CCB3-7C02-40DA-B59C-763320CA61B6}" type="slidenum">
              <a:rPr lang="en-CH" smtClean="0"/>
              <a:t>7</a:t>
            </a:fld>
            <a:endParaRPr lang="en-CH"/>
          </a:p>
        </p:txBody>
      </p:sp>
    </p:spTree>
    <p:extLst>
      <p:ext uri="{BB962C8B-B14F-4D97-AF65-F5344CB8AC3E}">
        <p14:creationId xmlns:p14="http://schemas.microsoft.com/office/powerpoint/2010/main" val="384715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Ora che vi ho parlato della progettazione nei suoi dettagli, passo all’implementazione.</a:t>
            </a:r>
          </a:p>
          <a:p>
            <a:r>
              <a:rPr lang="it-CH" dirty="0"/>
              <a:t>Ovviamente per prima cosa ho creato il progetto su net </a:t>
            </a:r>
            <a:r>
              <a:rPr lang="it-CH" dirty="0" err="1"/>
              <a:t>benas</a:t>
            </a:r>
            <a:r>
              <a:rPr lang="it-CH" dirty="0"/>
              <a:t>, e l ho chiamato </a:t>
            </a:r>
            <a:r>
              <a:rPr lang="it-CH" dirty="0" err="1"/>
              <a:t>passwordsecuritychecker</a:t>
            </a:r>
            <a:r>
              <a:rPr lang="it-CH" dirty="0"/>
              <a:t>, poi ho trovato su </a:t>
            </a:r>
            <a:r>
              <a:rPr lang="it-CH" dirty="0" err="1"/>
              <a:t>github</a:t>
            </a:r>
            <a:r>
              <a:rPr lang="it-CH" dirty="0"/>
              <a:t> un file contenente le 100000 password più conosciute al mondo, e per le </a:t>
            </a:r>
            <a:r>
              <a:rPr lang="it-CH" dirty="0" err="1"/>
              <a:t>mostknownpasswords</a:t>
            </a:r>
            <a:r>
              <a:rPr lang="it-CH" dirty="0"/>
              <a:t>, userò queste.</a:t>
            </a:r>
            <a:br>
              <a:rPr lang="it-CH" dirty="0"/>
            </a:br>
            <a:r>
              <a:rPr lang="it-CH" dirty="0"/>
              <a:t>In seguito ho creato la classe </a:t>
            </a:r>
            <a:r>
              <a:rPr lang="it-CH" dirty="0" err="1"/>
              <a:t>passwordsecuritychecker</a:t>
            </a:r>
            <a:r>
              <a:rPr lang="it-CH" dirty="0"/>
              <a:t>, ho inserito il file con le password in una cartella nel progetto, e ho iniziato a scrive la classe in base al diagramma delle classi, che vi ho mostrato un attimo fa. E così ho completato la parte di codice del progetto.</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8</a:t>
            </a:fld>
            <a:endParaRPr lang="en-CH"/>
          </a:p>
        </p:txBody>
      </p:sp>
    </p:spTree>
    <p:extLst>
      <p:ext uri="{BB962C8B-B14F-4D97-AF65-F5344CB8AC3E}">
        <p14:creationId xmlns:p14="http://schemas.microsoft.com/office/powerpoint/2010/main" val="265467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A questo punto, terminato il codice, ho dovuto provare ad eseguire i test case creati all’inizio, scritti dopo aver fatto i requisiti. Questi sono i test case: il </a:t>
            </a:r>
            <a:r>
              <a:rPr lang="it-CH" dirty="0" err="1"/>
              <a:t>primotest</a:t>
            </a:r>
            <a:r>
              <a:rPr lang="it-CH" dirty="0"/>
              <a:t> case, verifica il requisito 4 e 6, e per eseguire questo test, bisogna scrivere nel </a:t>
            </a:r>
            <a:r>
              <a:rPr lang="it-CH" dirty="0" err="1"/>
              <a:t>cmd</a:t>
            </a:r>
            <a:r>
              <a:rPr lang="it-CH" dirty="0"/>
              <a:t>, alla posizione del </a:t>
            </a:r>
            <a:r>
              <a:rPr lang="it-CH" dirty="0" err="1"/>
              <a:t>jar</a:t>
            </a:r>
            <a:r>
              <a:rPr lang="it-CH" dirty="0"/>
              <a:t>, quella riga di codice. Il test case, serve a verificare il requisito 1, 2 e 6, per testarlo bisogna eseguire quelle righe di codice, una dopo l’latra nel </a:t>
            </a:r>
            <a:r>
              <a:rPr lang="it-CH" dirty="0" err="1"/>
              <a:t>cmd</a:t>
            </a:r>
            <a:r>
              <a:rPr lang="it-CH" dirty="0"/>
              <a:t> alla </a:t>
            </a:r>
            <a:r>
              <a:rPr lang="it-CH" dirty="0" err="1"/>
              <a:t>posizion</a:t>
            </a:r>
            <a:r>
              <a:rPr lang="it-CH" dirty="0"/>
              <a:t> del file </a:t>
            </a:r>
            <a:r>
              <a:rPr lang="it-CH" dirty="0" err="1"/>
              <a:t>jar</a:t>
            </a:r>
            <a:r>
              <a:rPr lang="it-CH" dirty="0"/>
              <a:t>.</a:t>
            </a:r>
            <a:endParaRPr lang="en-CH" dirty="0"/>
          </a:p>
        </p:txBody>
      </p:sp>
      <p:sp>
        <p:nvSpPr>
          <p:cNvPr id="4" name="Segnaposto numero diapositiva 3"/>
          <p:cNvSpPr>
            <a:spLocks noGrp="1"/>
          </p:cNvSpPr>
          <p:nvPr>
            <p:ph type="sldNum" sz="quarter" idx="5"/>
          </p:nvPr>
        </p:nvSpPr>
        <p:spPr/>
        <p:txBody>
          <a:bodyPr/>
          <a:lstStyle/>
          <a:p>
            <a:fld id="{1013CCB3-7C02-40DA-B59C-763320CA61B6}" type="slidenum">
              <a:rPr lang="en-CH" smtClean="0"/>
              <a:t>9</a:t>
            </a:fld>
            <a:endParaRPr lang="en-CH"/>
          </a:p>
        </p:txBody>
      </p:sp>
    </p:spTree>
    <p:extLst>
      <p:ext uri="{BB962C8B-B14F-4D97-AF65-F5344CB8AC3E}">
        <p14:creationId xmlns:p14="http://schemas.microsoft.com/office/powerpoint/2010/main" val="365397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39540-ED6F-4391-97DC-E9B4D50C199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CH"/>
          </a:p>
        </p:txBody>
      </p:sp>
      <p:sp>
        <p:nvSpPr>
          <p:cNvPr id="3" name="Sottotitolo 2">
            <a:extLst>
              <a:ext uri="{FF2B5EF4-FFF2-40B4-BE49-F238E27FC236}">
                <a16:creationId xmlns:a16="http://schemas.microsoft.com/office/drawing/2014/main" id="{7374402C-536B-4C42-80D2-BEACFE238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CH"/>
          </a:p>
        </p:txBody>
      </p:sp>
      <p:sp>
        <p:nvSpPr>
          <p:cNvPr id="4" name="Segnaposto data 3">
            <a:extLst>
              <a:ext uri="{FF2B5EF4-FFF2-40B4-BE49-F238E27FC236}">
                <a16:creationId xmlns:a16="http://schemas.microsoft.com/office/drawing/2014/main" id="{02EE205B-C5C3-4ACA-932C-2012C35611EC}"/>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190183E3-6E2B-425A-9B68-04F35C7ADC8E}"/>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E6687A83-B86F-4B56-8A0C-B99E0C93D299}"/>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396585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95615A-C34C-4DB5-A6DA-641BE1ABCD24}"/>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4D812F08-7811-4EDA-875E-435ED4F3576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58A02EFB-055A-43CE-A546-62B49A8820A7}"/>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CDC9FCFF-DE8C-48E0-B68E-B5FC8E3C4754}"/>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0EAD363A-1DE4-4A59-9CE4-A58A16376AB6}"/>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145773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90481F8-4816-4087-98C7-519E22221E3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0A0C76A7-F1F4-4273-BC15-FC5D5B33168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F6E38DD7-2D62-4E8F-88E7-686E1A6AC42B}"/>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DE936E33-8ADD-42C3-BBFE-9F5CF800675B}"/>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C5BE21D2-44BD-4957-879D-F5E7DC51FADE}"/>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153555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9438F-38BA-4AF0-9B42-9650F478A32B}"/>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E2B1031D-8ADF-4E21-99A3-CEB98096DFE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09544352-2C1A-4F4D-BBFC-EEAD4C992760}"/>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945C971B-F523-4B4E-B79E-DD8CAA1CE268}"/>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0010D160-8DCC-474B-8D6F-87AC609BC296}"/>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390350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E2E89-D289-4005-A012-50B7A41EDE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EE884EB4-8CB3-43E5-A517-F28A707B3C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97D0851-FB30-40AD-9B01-24D589BC09CD}"/>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96FC326E-3186-41CA-8A78-5A3E307C30FB}"/>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EA72C3F4-0773-4317-A05A-ECBE14F7869D}"/>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258102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A639E0-7554-41E2-B609-38EB3B103F20}"/>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B152022C-EEFC-4B11-88F5-AE98DF3E054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contenuto 3">
            <a:extLst>
              <a:ext uri="{FF2B5EF4-FFF2-40B4-BE49-F238E27FC236}">
                <a16:creationId xmlns:a16="http://schemas.microsoft.com/office/drawing/2014/main" id="{ABE1B125-5980-4A7D-84FB-722BB0A5765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data 4">
            <a:extLst>
              <a:ext uri="{FF2B5EF4-FFF2-40B4-BE49-F238E27FC236}">
                <a16:creationId xmlns:a16="http://schemas.microsoft.com/office/drawing/2014/main" id="{1C29563E-45EE-42B4-94DA-AEDC53473293}"/>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6" name="Segnaposto piè di pagina 5">
            <a:extLst>
              <a:ext uri="{FF2B5EF4-FFF2-40B4-BE49-F238E27FC236}">
                <a16:creationId xmlns:a16="http://schemas.microsoft.com/office/drawing/2014/main" id="{7A653768-2A41-4852-9A3C-A15B0870D9AB}"/>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B7349344-2BB9-4B43-A103-D2AEAA71D0B1}"/>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286398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FFDA1A-126D-49BA-BDDE-C5ED3C2AEA4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B9E7B619-6E48-489F-A1C3-A2F94F482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BA13281-3455-4F29-9479-A91C758A97A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testo 4">
            <a:extLst>
              <a:ext uri="{FF2B5EF4-FFF2-40B4-BE49-F238E27FC236}">
                <a16:creationId xmlns:a16="http://schemas.microsoft.com/office/drawing/2014/main" id="{F1A983F9-CAB4-4525-A3CE-288EB8102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DC1AAC6-B7AA-46CC-B401-B7A05B8E02A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7" name="Segnaposto data 6">
            <a:extLst>
              <a:ext uri="{FF2B5EF4-FFF2-40B4-BE49-F238E27FC236}">
                <a16:creationId xmlns:a16="http://schemas.microsoft.com/office/drawing/2014/main" id="{B7D288C6-16AB-46E1-8106-201824DEEFF1}"/>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8" name="Segnaposto piè di pagina 7">
            <a:extLst>
              <a:ext uri="{FF2B5EF4-FFF2-40B4-BE49-F238E27FC236}">
                <a16:creationId xmlns:a16="http://schemas.microsoft.com/office/drawing/2014/main" id="{E1E2FABF-7A53-44C9-BE5B-BE3280B90D6C}"/>
              </a:ext>
            </a:extLst>
          </p:cNvPr>
          <p:cNvSpPr>
            <a:spLocks noGrp="1"/>
          </p:cNvSpPr>
          <p:nvPr>
            <p:ph type="ftr" sz="quarter" idx="11"/>
          </p:nvPr>
        </p:nvSpPr>
        <p:spPr/>
        <p:txBody>
          <a:bodyPr/>
          <a:lstStyle/>
          <a:p>
            <a:endParaRPr lang="en-CH"/>
          </a:p>
        </p:txBody>
      </p:sp>
      <p:sp>
        <p:nvSpPr>
          <p:cNvPr id="9" name="Segnaposto numero diapositiva 8">
            <a:extLst>
              <a:ext uri="{FF2B5EF4-FFF2-40B4-BE49-F238E27FC236}">
                <a16:creationId xmlns:a16="http://schemas.microsoft.com/office/drawing/2014/main" id="{16158076-C5FC-48EC-84A0-87BB73F7E242}"/>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19888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C704A4-FA0B-4827-824E-684DCEF18427}"/>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data 2">
            <a:extLst>
              <a:ext uri="{FF2B5EF4-FFF2-40B4-BE49-F238E27FC236}">
                <a16:creationId xmlns:a16="http://schemas.microsoft.com/office/drawing/2014/main" id="{C6634B22-E89F-458B-B7AB-37207ACFCE48}"/>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4" name="Segnaposto piè di pagina 3">
            <a:extLst>
              <a:ext uri="{FF2B5EF4-FFF2-40B4-BE49-F238E27FC236}">
                <a16:creationId xmlns:a16="http://schemas.microsoft.com/office/drawing/2014/main" id="{885463E9-8E68-4DC7-AFEB-1117B322AC07}"/>
              </a:ext>
            </a:extLst>
          </p:cNvPr>
          <p:cNvSpPr>
            <a:spLocks noGrp="1"/>
          </p:cNvSpPr>
          <p:nvPr>
            <p:ph type="ftr" sz="quarter" idx="11"/>
          </p:nvPr>
        </p:nvSpPr>
        <p:spPr/>
        <p:txBody>
          <a:bodyPr/>
          <a:lstStyle/>
          <a:p>
            <a:endParaRPr lang="en-CH"/>
          </a:p>
        </p:txBody>
      </p:sp>
      <p:sp>
        <p:nvSpPr>
          <p:cNvPr id="5" name="Segnaposto numero diapositiva 4">
            <a:extLst>
              <a:ext uri="{FF2B5EF4-FFF2-40B4-BE49-F238E27FC236}">
                <a16:creationId xmlns:a16="http://schemas.microsoft.com/office/drawing/2014/main" id="{49167639-51C4-49A8-9B03-7F57AADAC136}"/>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153644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36E1CF-D82B-4F3F-B119-3E6EE48A4749}"/>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3" name="Segnaposto piè di pagina 2">
            <a:extLst>
              <a:ext uri="{FF2B5EF4-FFF2-40B4-BE49-F238E27FC236}">
                <a16:creationId xmlns:a16="http://schemas.microsoft.com/office/drawing/2014/main" id="{B862251C-F2D3-4440-8290-EB196FD89400}"/>
              </a:ext>
            </a:extLst>
          </p:cNvPr>
          <p:cNvSpPr>
            <a:spLocks noGrp="1"/>
          </p:cNvSpPr>
          <p:nvPr>
            <p:ph type="ftr" sz="quarter" idx="11"/>
          </p:nvPr>
        </p:nvSpPr>
        <p:spPr/>
        <p:txBody>
          <a:bodyPr/>
          <a:lstStyle/>
          <a:p>
            <a:endParaRPr lang="en-CH"/>
          </a:p>
        </p:txBody>
      </p:sp>
      <p:sp>
        <p:nvSpPr>
          <p:cNvPr id="4" name="Segnaposto numero diapositiva 3">
            <a:extLst>
              <a:ext uri="{FF2B5EF4-FFF2-40B4-BE49-F238E27FC236}">
                <a16:creationId xmlns:a16="http://schemas.microsoft.com/office/drawing/2014/main" id="{BF51BE1E-B04C-49A3-B629-4924FE2DDBA8}"/>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404815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B0003-D5CF-4B26-B76E-917B903E38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3207C6C9-9CA1-4F6E-9B12-B1554B48C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testo 3">
            <a:extLst>
              <a:ext uri="{FF2B5EF4-FFF2-40B4-BE49-F238E27FC236}">
                <a16:creationId xmlns:a16="http://schemas.microsoft.com/office/drawing/2014/main" id="{A4DC0E50-436B-40A5-A296-7902F5F5E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C0D901-3172-4E32-94BE-EF1C8E920329}"/>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6" name="Segnaposto piè di pagina 5">
            <a:extLst>
              <a:ext uri="{FF2B5EF4-FFF2-40B4-BE49-F238E27FC236}">
                <a16:creationId xmlns:a16="http://schemas.microsoft.com/office/drawing/2014/main" id="{D974ACFD-E549-43E1-88AE-62EEF6C61161}"/>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B930B361-F28D-4B62-B500-2FFE5C63BC57}"/>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10550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F23B8-7C92-4AFC-92C5-10EE730628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immagine 2">
            <a:extLst>
              <a:ext uri="{FF2B5EF4-FFF2-40B4-BE49-F238E27FC236}">
                <a16:creationId xmlns:a16="http://schemas.microsoft.com/office/drawing/2014/main" id="{B79CF5D4-2652-4D88-9248-A369A1CC5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Segnaposto testo 3">
            <a:extLst>
              <a:ext uri="{FF2B5EF4-FFF2-40B4-BE49-F238E27FC236}">
                <a16:creationId xmlns:a16="http://schemas.microsoft.com/office/drawing/2014/main" id="{DCD85D39-4F1E-4C66-9501-A52FE5BB5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B617B6F-63A4-4C37-AACD-1D656262B17A}"/>
              </a:ext>
            </a:extLst>
          </p:cNvPr>
          <p:cNvSpPr>
            <a:spLocks noGrp="1"/>
          </p:cNvSpPr>
          <p:nvPr>
            <p:ph type="dt" sz="half" idx="10"/>
          </p:nvPr>
        </p:nvSpPr>
        <p:spPr/>
        <p:txBody>
          <a:bodyPr/>
          <a:lstStyle/>
          <a:p>
            <a:fld id="{AED9541E-BED0-47EE-84BB-7707273010EA}" type="datetimeFigureOut">
              <a:rPr lang="en-CH" smtClean="0"/>
              <a:t>12/01/2022</a:t>
            </a:fld>
            <a:endParaRPr lang="en-CH"/>
          </a:p>
        </p:txBody>
      </p:sp>
      <p:sp>
        <p:nvSpPr>
          <p:cNvPr id="6" name="Segnaposto piè di pagina 5">
            <a:extLst>
              <a:ext uri="{FF2B5EF4-FFF2-40B4-BE49-F238E27FC236}">
                <a16:creationId xmlns:a16="http://schemas.microsoft.com/office/drawing/2014/main" id="{AF55865F-CD1C-43E1-807A-6B06DC81E4D8}"/>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158F18DF-8131-442A-AA46-741B71A2F1EB}"/>
              </a:ext>
            </a:extLst>
          </p:cNvPr>
          <p:cNvSpPr>
            <a:spLocks noGrp="1"/>
          </p:cNvSpPr>
          <p:nvPr>
            <p:ph type="sldNum" sz="quarter" idx="12"/>
          </p:nvPr>
        </p:nvSpPr>
        <p:spPr/>
        <p:txBody>
          <a:bodyPr/>
          <a:lstStyle/>
          <a:p>
            <a:fld id="{5EB6D49F-7359-4382-ADFF-0A4C8BC4740C}" type="slidenum">
              <a:rPr lang="en-CH" smtClean="0"/>
              <a:t>‹N›</a:t>
            </a:fld>
            <a:endParaRPr lang="en-CH"/>
          </a:p>
        </p:txBody>
      </p:sp>
    </p:spTree>
    <p:extLst>
      <p:ext uri="{BB962C8B-B14F-4D97-AF65-F5344CB8AC3E}">
        <p14:creationId xmlns:p14="http://schemas.microsoft.com/office/powerpoint/2010/main" val="407779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FBB29C6-900E-4A24-9F2C-194B2CF1F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EC068940-B9BE-43BC-B4C5-49AA7DC82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956AC539-D14E-48AD-9C82-5D23C660A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9541E-BED0-47EE-84BB-7707273010EA}" type="datetimeFigureOut">
              <a:rPr lang="en-CH" smtClean="0"/>
              <a:t>12/01/2022</a:t>
            </a:fld>
            <a:endParaRPr lang="en-CH"/>
          </a:p>
        </p:txBody>
      </p:sp>
      <p:sp>
        <p:nvSpPr>
          <p:cNvPr id="5" name="Segnaposto piè di pagina 4">
            <a:extLst>
              <a:ext uri="{FF2B5EF4-FFF2-40B4-BE49-F238E27FC236}">
                <a16:creationId xmlns:a16="http://schemas.microsoft.com/office/drawing/2014/main" id="{C4518393-E38A-4699-9DD1-23464417D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egnaposto numero diapositiva 5">
            <a:extLst>
              <a:ext uri="{FF2B5EF4-FFF2-40B4-BE49-F238E27FC236}">
                <a16:creationId xmlns:a16="http://schemas.microsoft.com/office/drawing/2014/main" id="{7ABAA99F-B2A0-4596-A87D-E675921D7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6D49F-7359-4382-ADFF-0A4C8BC4740C}" type="slidenum">
              <a:rPr lang="en-CH" smtClean="0"/>
              <a:t>‹N›</a:t>
            </a:fld>
            <a:endParaRPr lang="en-CH"/>
          </a:p>
        </p:txBody>
      </p:sp>
    </p:spTree>
    <p:extLst>
      <p:ext uri="{BB962C8B-B14F-4D97-AF65-F5344CB8AC3E}">
        <p14:creationId xmlns:p14="http://schemas.microsoft.com/office/powerpoint/2010/main" val="80121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1C7B8F-A872-4279-B07E-CC5D517AE859}"/>
              </a:ext>
            </a:extLst>
          </p:cNvPr>
          <p:cNvSpPr>
            <a:spLocks noGrp="1"/>
          </p:cNvSpPr>
          <p:nvPr>
            <p:ph type="ctrTitle"/>
          </p:nvPr>
        </p:nvSpPr>
        <p:spPr>
          <a:xfrm>
            <a:off x="1524000" y="1122363"/>
            <a:ext cx="6311705" cy="2387600"/>
          </a:xfrm>
        </p:spPr>
        <p:txBody>
          <a:bodyPr>
            <a:normAutofit/>
          </a:bodyPr>
          <a:lstStyle/>
          <a:p>
            <a:pPr algn="l"/>
            <a:r>
              <a:rPr lang="it-CH" sz="6600" dirty="0"/>
              <a:t>Password Security Checker</a:t>
            </a:r>
            <a:endParaRPr lang="en-CH" sz="6600" dirty="0"/>
          </a:p>
        </p:txBody>
      </p:sp>
      <p:sp>
        <p:nvSpPr>
          <p:cNvPr id="3" name="Sottotitolo 2">
            <a:extLst>
              <a:ext uri="{FF2B5EF4-FFF2-40B4-BE49-F238E27FC236}">
                <a16:creationId xmlns:a16="http://schemas.microsoft.com/office/drawing/2014/main" id="{C24CBE83-3AB8-450D-BE7B-1723C46A386C}"/>
              </a:ext>
            </a:extLst>
          </p:cNvPr>
          <p:cNvSpPr>
            <a:spLocks noGrp="1"/>
          </p:cNvSpPr>
          <p:nvPr>
            <p:ph type="subTitle" idx="1"/>
          </p:nvPr>
        </p:nvSpPr>
        <p:spPr>
          <a:xfrm>
            <a:off x="1524000" y="3602038"/>
            <a:ext cx="2879188" cy="1655762"/>
          </a:xfrm>
        </p:spPr>
        <p:txBody>
          <a:bodyPr/>
          <a:lstStyle/>
          <a:p>
            <a:pPr algn="l"/>
            <a:r>
              <a:rPr lang="it-CH" dirty="0"/>
              <a:t>Xavier Horisberger</a:t>
            </a:r>
          </a:p>
          <a:p>
            <a:pPr algn="l"/>
            <a:r>
              <a:rPr lang="it-CH" dirty="0"/>
              <a:t>SAMT I3AA</a:t>
            </a:r>
          </a:p>
          <a:p>
            <a:pPr algn="l"/>
            <a:r>
              <a:rPr lang="it-CH" dirty="0"/>
              <a:t>13.01.2021</a:t>
            </a:r>
          </a:p>
        </p:txBody>
      </p:sp>
      <p:pic>
        <p:nvPicPr>
          <p:cNvPr id="5" name="Elemento grafico 4" descr="Lucchetto chiuso">
            <a:extLst>
              <a:ext uri="{FF2B5EF4-FFF2-40B4-BE49-F238E27FC236}">
                <a16:creationId xmlns:a16="http://schemas.microsoft.com/office/drawing/2014/main" id="{DCA24FAE-5C8A-4895-8F28-6B1CDEFBD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8814" y="2019886"/>
            <a:ext cx="3237914" cy="3237914"/>
          </a:xfrm>
          <a:prstGeom prst="rect">
            <a:avLst/>
          </a:prstGeom>
        </p:spPr>
      </p:pic>
    </p:spTree>
    <p:extLst>
      <p:ext uri="{BB962C8B-B14F-4D97-AF65-F5344CB8AC3E}">
        <p14:creationId xmlns:p14="http://schemas.microsoft.com/office/powerpoint/2010/main" val="353657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43CE65-BC8E-4220-93C6-53E03BEED6A1}"/>
              </a:ext>
            </a:extLst>
          </p:cNvPr>
          <p:cNvSpPr>
            <a:spLocks noGrp="1"/>
          </p:cNvSpPr>
          <p:nvPr>
            <p:ph type="title"/>
          </p:nvPr>
        </p:nvSpPr>
        <p:spPr/>
        <p:txBody>
          <a:bodyPr>
            <a:normAutofit/>
          </a:bodyPr>
          <a:lstStyle/>
          <a:p>
            <a:r>
              <a:rPr lang="it-CH" sz="6600" dirty="0"/>
              <a:t>Test – Test Case</a:t>
            </a:r>
            <a:endParaRPr lang="en-CH" sz="6600" dirty="0"/>
          </a:p>
        </p:txBody>
      </p:sp>
      <p:sp>
        <p:nvSpPr>
          <p:cNvPr id="3" name="Segnaposto contenuto 2">
            <a:extLst>
              <a:ext uri="{FF2B5EF4-FFF2-40B4-BE49-F238E27FC236}">
                <a16:creationId xmlns:a16="http://schemas.microsoft.com/office/drawing/2014/main" id="{9A72429D-DCA4-4129-BCDE-125F21A63504}"/>
              </a:ext>
            </a:extLst>
          </p:cNvPr>
          <p:cNvSpPr>
            <a:spLocks noGrp="1"/>
          </p:cNvSpPr>
          <p:nvPr>
            <p:ph idx="1"/>
          </p:nvPr>
        </p:nvSpPr>
        <p:spPr>
          <a:xfrm>
            <a:off x="838200" y="2152357"/>
            <a:ext cx="10922000" cy="4024606"/>
          </a:xfrm>
        </p:spPr>
        <p:txBody>
          <a:bodyPr>
            <a:normAutofit fontScale="92500"/>
          </a:bodyPr>
          <a:lstStyle/>
          <a:p>
            <a:r>
              <a:rPr lang="it-CH" dirty="0"/>
              <a:t>TC-003: </a:t>
            </a:r>
            <a:r>
              <a:rPr lang="it-IT" dirty="0"/>
              <a:t>Test lunghezza password</a:t>
            </a:r>
          </a:p>
          <a:p>
            <a:pPr lvl="1"/>
            <a:r>
              <a:rPr lang="it-IT" dirty="0"/>
              <a:t>java -</a:t>
            </a:r>
            <a:r>
              <a:rPr lang="it-IT" dirty="0" err="1"/>
              <a:t>jar</a:t>
            </a:r>
            <a:r>
              <a:rPr lang="it-IT" dirty="0"/>
              <a:t> PasswordSecurityChecker.jar </a:t>
            </a:r>
            <a:r>
              <a:rPr lang="it-IT" dirty="0" err="1"/>
              <a:t>aaaaaaaaaaaaaaaaaaaaa</a:t>
            </a:r>
            <a:endParaRPr lang="it-IT" dirty="0"/>
          </a:p>
          <a:p>
            <a:pPr lvl="1"/>
            <a:r>
              <a:rPr lang="it-IT" dirty="0"/>
              <a:t>REQ-03</a:t>
            </a:r>
            <a:endParaRPr lang="it-CH" dirty="0"/>
          </a:p>
          <a:p>
            <a:r>
              <a:rPr lang="it-CH" dirty="0"/>
              <a:t>TC-004: </a:t>
            </a:r>
            <a:r>
              <a:rPr lang="it-IT" dirty="0"/>
              <a:t>Test utilizzo delle password più conosciute al mondo (</a:t>
            </a:r>
            <a:r>
              <a:rPr lang="it-IT" dirty="0" err="1"/>
              <a:t>dictionary</a:t>
            </a:r>
            <a:r>
              <a:rPr lang="it-IT" dirty="0"/>
              <a:t> force)</a:t>
            </a:r>
          </a:p>
          <a:p>
            <a:pPr lvl="1"/>
            <a:r>
              <a:rPr lang="it-IT" dirty="0"/>
              <a:t>java -</a:t>
            </a:r>
            <a:r>
              <a:rPr lang="it-IT" dirty="0" err="1"/>
              <a:t>jar</a:t>
            </a:r>
            <a:r>
              <a:rPr lang="it-IT" dirty="0"/>
              <a:t> PasswordSecurityChecker.jar qwertz</a:t>
            </a:r>
          </a:p>
          <a:p>
            <a:pPr lvl="1"/>
            <a:r>
              <a:rPr lang="it-IT" dirty="0"/>
              <a:t>REQ-05, REQ-06, REQ-07, REQ-08</a:t>
            </a:r>
            <a:endParaRPr lang="it-CH" dirty="0"/>
          </a:p>
          <a:p>
            <a:r>
              <a:rPr lang="it-CH" dirty="0"/>
              <a:t>TC-005: </a:t>
            </a:r>
            <a:r>
              <a:rPr lang="it-IT" dirty="0"/>
              <a:t>Test stampa di informazioni mentre il programma è in esecuzione</a:t>
            </a:r>
          </a:p>
          <a:p>
            <a:pPr lvl="1"/>
            <a:r>
              <a:rPr lang="it-IT" dirty="0"/>
              <a:t>java -</a:t>
            </a:r>
            <a:r>
              <a:rPr lang="it-IT" dirty="0" err="1"/>
              <a:t>jar</a:t>
            </a:r>
            <a:r>
              <a:rPr lang="it-IT" dirty="0"/>
              <a:t> PasswordSecurityChecker.jar Password&amp;1</a:t>
            </a:r>
          </a:p>
          <a:p>
            <a:pPr lvl="1"/>
            <a:r>
              <a:rPr lang="it-IT" dirty="0"/>
              <a:t>REQ-09</a:t>
            </a:r>
            <a:endParaRPr lang="en-CH" dirty="0"/>
          </a:p>
          <a:p>
            <a:endParaRPr lang="en-CH" dirty="0"/>
          </a:p>
        </p:txBody>
      </p:sp>
    </p:spTree>
    <p:extLst>
      <p:ext uri="{BB962C8B-B14F-4D97-AF65-F5344CB8AC3E}">
        <p14:creationId xmlns:p14="http://schemas.microsoft.com/office/powerpoint/2010/main" val="271963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E62B84-008E-4931-BCB9-B27642340BF5}"/>
              </a:ext>
            </a:extLst>
          </p:cNvPr>
          <p:cNvSpPr>
            <a:spLocks noGrp="1"/>
          </p:cNvSpPr>
          <p:nvPr>
            <p:ph type="title"/>
          </p:nvPr>
        </p:nvSpPr>
        <p:spPr/>
        <p:txBody>
          <a:bodyPr>
            <a:normAutofit/>
          </a:bodyPr>
          <a:lstStyle/>
          <a:p>
            <a:r>
              <a:rPr lang="it-CH" sz="6600" dirty="0"/>
              <a:t>Risultati Test</a:t>
            </a:r>
            <a:endParaRPr lang="en-CH" sz="6600" dirty="0"/>
          </a:p>
        </p:txBody>
      </p:sp>
      <p:graphicFrame>
        <p:nvGraphicFramePr>
          <p:cNvPr id="4" name="Segnaposto contenuto 3">
            <a:extLst>
              <a:ext uri="{FF2B5EF4-FFF2-40B4-BE49-F238E27FC236}">
                <a16:creationId xmlns:a16="http://schemas.microsoft.com/office/drawing/2014/main" id="{F436DED6-00BA-4355-9D2A-50147EAD8815}"/>
              </a:ext>
            </a:extLst>
          </p:cNvPr>
          <p:cNvGraphicFramePr>
            <a:graphicFrameLocks noGrp="1"/>
          </p:cNvGraphicFramePr>
          <p:nvPr>
            <p:ph idx="1"/>
            <p:extLst>
              <p:ext uri="{D42A27DB-BD31-4B8C-83A1-F6EECF244321}">
                <p14:modId xmlns:p14="http://schemas.microsoft.com/office/powerpoint/2010/main" val="1562477812"/>
              </p:ext>
            </p:extLst>
          </p:nvPr>
        </p:nvGraphicFramePr>
        <p:xfrm>
          <a:off x="1463039" y="1941343"/>
          <a:ext cx="9284677" cy="3658037"/>
        </p:xfrm>
        <a:graphic>
          <a:graphicData uri="http://schemas.openxmlformats.org/drawingml/2006/table">
            <a:tbl>
              <a:tblPr firstRow="1" firstCol="1" bandRow="1">
                <a:tableStyleId>{5C22544A-7EE6-4342-B048-85BDC9FD1C3A}</a:tableStyleId>
              </a:tblPr>
              <a:tblGrid>
                <a:gridCol w="1744395">
                  <a:extLst>
                    <a:ext uri="{9D8B030D-6E8A-4147-A177-3AD203B41FA5}">
                      <a16:colId xmlns:a16="http://schemas.microsoft.com/office/drawing/2014/main" val="1481068307"/>
                    </a:ext>
                  </a:extLst>
                </a:gridCol>
                <a:gridCol w="7540282">
                  <a:extLst>
                    <a:ext uri="{9D8B030D-6E8A-4147-A177-3AD203B41FA5}">
                      <a16:colId xmlns:a16="http://schemas.microsoft.com/office/drawing/2014/main" val="2605081849"/>
                    </a:ext>
                  </a:extLst>
                </a:gridCol>
              </a:tblGrid>
              <a:tr h="510758">
                <a:tc>
                  <a:txBody>
                    <a:bodyPr/>
                    <a:lstStyle/>
                    <a:p>
                      <a:r>
                        <a:rPr lang="it-IT" sz="2800" dirty="0">
                          <a:effectLst/>
                        </a:rPr>
                        <a:t>Test</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Risultato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9085057"/>
                  </a:ext>
                </a:extLst>
              </a:tr>
              <a:tr h="608599">
                <a:tc>
                  <a:txBody>
                    <a:bodyPr/>
                    <a:lstStyle/>
                    <a:p>
                      <a:r>
                        <a:rPr lang="it-IT" sz="2800">
                          <a:effectLst/>
                        </a:rPr>
                        <a:t>TC-001</a:t>
                      </a:r>
                      <a:endParaRPr lang="en-CH" sz="2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Negativo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681113"/>
                  </a:ext>
                </a:extLst>
              </a:tr>
              <a:tr h="634670">
                <a:tc>
                  <a:txBody>
                    <a:bodyPr/>
                    <a:lstStyle/>
                    <a:p>
                      <a:r>
                        <a:rPr lang="it-IT" sz="2800">
                          <a:effectLst/>
                        </a:rPr>
                        <a:t>TC-002</a:t>
                      </a:r>
                      <a:endParaRPr lang="en-CH" sz="2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Positivo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8615199"/>
                  </a:ext>
                </a:extLst>
              </a:tr>
              <a:tr h="634670">
                <a:tc>
                  <a:txBody>
                    <a:bodyPr/>
                    <a:lstStyle/>
                    <a:p>
                      <a:r>
                        <a:rPr lang="it-IT" sz="2800">
                          <a:effectLst/>
                        </a:rPr>
                        <a:t>TC-003</a:t>
                      </a:r>
                      <a:endParaRPr lang="en-CH" sz="2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Positivo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2699557"/>
                  </a:ext>
                </a:extLst>
              </a:tr>
              <a:tr h="634670">
                <a:tc>
                  <a:txBody>
                    <a:bodyPr/>
                    <a:lstStyle/>
                    <a:p>
                      <a:r>
                        <a:rPr lang="it-IT" sz="2800">
                          <a:effectLst/>
                        </a:rPr>
                        <a:t>TC-004</a:t>
                      </a:r>
                      <a:endParaRPr lang="en-CH" sz="2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Positivo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1955096"/>
                  </a:ext>
                </a:extLst>
              </a:tr>
              <a:tr h="634670">
                <a:tc>
                  <a:txBody>
                    <a:bodyPr/>
                    <a:lstStyle/>
                    <a:p>
                      <a:r>
                        <a:rPr lang="it-IT" sz="2800" dirty="0">
                          <a:effectLst/>
                        </a:rPr>
                        <a:t>TC-005</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it-IT" sz="2800" dirty="0">
                          <a:effectLst/>
                        </a:rPr>
                        <a:t>Positivo</a:t>
                      </a:r>
                      <a:endParaRPr lang="en-CH"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2776817"/>
                  </a:ext>
                </a:extLst>
              </a:tr>
            </a:tbl>
          </a:graphicData>
        </a:graphic>
      </p:graphicFrame>
    </p:spTree>
    <p:extLst>
      <p:ext uri="{BB962C8B-B14F-4D97-AF65-F5344CB8AC3E}">
        <p14:creationId xmlns:p14="http://schemas.microsoft.com/office/powerpoint/2010/main" val="243407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7153C-A02C-4995-A3C5-151D6F5B9DD5}"/>
              </a:ext>
            </a:extLst>
          </p:cNvPr>
          <p:cNvSpPr>
            <a:spLocks noGrp="1"/>
          </p:cNvSpPr>
          <p:nvPr>
            <p:ph type="title"/>
          </p:nvPr>
        </p:nvSpPr>
        <p:spPr/>
        <p:txBody>
          <a:bodyPr/>
          <a:lstStyle/>
          <a:p>
            <a:r>
              <a:rPr lang="it-CH" dirty="0"/>
              <a:t>Test – Mancanze/Limitazioni conosciute</a:t>
            </a:r>
            <a:endParaRPr lang="en-CH" dirty="0"/>
          </a:p>
        </p:txBody>
      </p:sp>
      <p:sp>
        <p:nvSpPr>
          <p:cNvPr id="3" name="Segnaposto contenuto 2">
            <a:extLst>
              <a:ext uri="{FF2B5EF4-FFF2-40B4-BE49-F238E27FC236}">
                <a16:creationId xmlns:a16="http://schemas.microsoft.com/office/drawing/2014/main" id="{5AAFE066-92C0-476A-9A93-B13F684D2A5B}"/>
              </a:ext>
            </a:extLst>
          </p:cNvPr>
          <p:cNvSpPr>
            <a:spLocks noGrp="1"/>
          </p:cNvSpPr>
          <p:nvPr>
            <p:ph idx="1"/>
          </p:nvPr>
        </p:nvSpPr>
        <p:spPr>
          <a:xfrm>
            <a:off x="838200" y="3066757"/>
            <a:ext cx="10515600" cy="3110205"/>
          </a:xfrm>
        </p:spPr>
        <p:txBody>
          <a:bodyPr/>
          <a:lstStyle/>
          <a:p>
            <a:r>
              <a:rPr lang="it-CH" dirty="0"/>
              <a:t>Il brute force impiega troppo tempo per rendere questo prodotto realmente usabile</a:t>
            </a:r>
            <a:endParaRPr lang="en-CH" dirty="0"/>
          </a:p>
        </p:txBody>
      </p:sp>
    </p:spTree>
    <p:extLst>
      <p:ext uri="{BB962C8B-B14F-4D97-AF65-F5344CB8AC3E}">
        <p14:creationId xmlns:p14="http://schemas.microsoft.com/office/powerpoint/2010/main" val="3017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85344-D688-4ACE-9095-ACBA2C153D39}"/>
              </a:ext>
            </a:extLst>
          </p:cNvPr>
          <p:cNvSpPr>
            <a:spLocks noGrp="1"/>
          </p:cNvSpPr>
          <p:nvPr>
            <p:ph type="title"/>
          </p:nvPr>
        </p:nvSpPr>
        <p:spPr>
          <a:xfrm>
            <a:off x="838200" y="0"/>
            <a:ext cx="10515600" cy="1519310"/>
          </a:xfrm>
        </p:spPr>
        <p:txBody>
          <a:bodyPr>
            <a:normAutofit fontScale="90000"/>
          </a:bodyPr>
          <a:lstStyle/>
          <a:p>
            <a:r>
              <a:rPr lang="it-CH" sz="6600" dirty="0"/>
              <a:t>Consuntivo – </a:t>
            </a:r>
            <a:r>
              <a:rPr lang="it-CH" sz="6600" dirty="0" err="1"/>
              <a:t>Gantt</a:t>
            </a:r>
            <a:r>
              <a:rPr lang="it-CH" sz="6600" dirty="0"/>
              <a:t> Consuntivo</a:t>
            </a:r>
            <a:endParaRPr lang="en-CH" sz="6600" dirty="0"/>
          </a:p>
        </p:txBody>
      </p:sp>
      <p:sp>
        <p:nvSpPr>
          <p:cNvPr id="3" name="Segnaposto contenuto 2">
            <a:extLst>
              <a:ext uri="{FF2B5EF4-FFF2-40B4-BE49-F238E27FC236}">
                <a16:creationId xmlns:a16="http://schemas.microsoft.com/office/drawing/2014/main" id="{F4428847-E396-43D9-A647-FCD7BBA8D46A}"/>
              </a:ext>
            </a:extLst>
          </p:cNvPr>
          <p:cNvSpPr>
            <a:spLocks noGrp="1"/>
          </p:cNvSpPr>
          <p:nvPr>
            <p:ph idx="1"/>
          </p:nvPr>
        </p:nvSpPr>
        <p:spPr/>
        <p:txBody>
          <a:bodyPr/>
          <a:lstStyle/>
          <a:p>
            <a:endParaRPr lang="en-CH" dirty="0"/>
          </a:p>
        </p:txBody>
      </p:sp>
      <p:pic>
        <p:nvPicPr>
          <p:cNvPr id="4" name="Immagine 3">
            <a:extLst>
              <a:ext uri="{FF2B5EF4-FFF2-40B4-BE49-F238E27FC236}">
                <a16:creationId xmlns:a16="http://schemas.microsoft.com/office/drawing/2014/main" id="{914E4637-0D4D-4BB5-85E8-85BCF6C88D9D}"/>
              </a:ext>
            </a:extLst>
          </p:cNvPr>
          <p:cNvPicPr>
            <a:picLocks noChangeAspect="1"/>
          </p:cNvPicPr>
          <p:nvPr/>
        </p:nvPicPr>
        <p:blipFill>
          <a:blip r:embed="rId3"/>
          <a:stretch>
            <a:fillRect/>
          </a:stretch>
        </p:blipFill>
        <p:spPr>
          <a:xfrm>
            <a:off x="0" y="1434906"/>
            <a:ext cx="12192000" cy="5418722"/>
          </a:xfrm>
          <a:prstGeom prst="rect">
            <a:avLst/>
          </a:prstGeom>
        </p:spPr>
      </p:pic>
    </p:spTree>
    <p:extLst>
      <p:ext uri="{BB962C8B-B14F-4D97-AF65-F5344CB8AC3E}">
        <p14:creationId xmlns:p14="http://schemas.microsoft.com/office/powerpoint/2010/main" val="247507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361021-E373-44E4-BAAA-D5C23407053D}"/>
              </a:ext>
            </a:extLst>
          </p:cNvPr>
          <p:cNvSpPr>
            <a:spLocks noGrp="1"/>
          </p:cNvSpPr>
          <p:nvPr>
            <p:ph type="title"/>
          </p:nvPr>
        </p:nvSpPr>
        <p:spPr/>
        <p:txBody>
          <a:bodyPr>
            <a:normAutofit/>
          </a:bodyPr>
          <a:lstStyle/>
          <a:p>
            <a:r>
              <a:rPr lang="it-CH" sz="6600" dirty="0"/>
              <a:t>Conclusioni – Sviluppi Futuri</a:t>
            </a:r>
            <a:endParaRPr lang="en-CH" sz="6600" dirty="0"/>
          </a:p>
        </p:txBody>
      </p:sp>
      <p:sp>
        <p:nvSpPr>
          <p:cNvPr id="3" name="Segnaposto contenuto 2">
            <a:extLst>
              <a:ext uri="{FF2B5EF4-FFF2-40B4-BE49-F238E27FC236}">
                <a16:creationId xmlns:a16="http://schemas.microsoft.com/office/drawing/2014/main" id="{CD0A3702-1A1B-4852-8E7C-52ED5F35EBA0}"/>
              </a:ext>
            </a:extLst>
          </p:cNvPr>
          <p:cNvSpPr>
            <a:spLocks noGrp="1"/>
          </p:cNvSpPr>
          <p:nvPr>
            <p:ph idx="1"/>
          </p:nvPr>
        </p:nvSpPr>
        <p:spPr>
          <a:xfrm>
            <a:off x="838200" y="2897945"/>
            <a:ext cx="10515600" cy="3279018"/>
          </a:xfrm>
        </p:spPr>
        <p:txBody>
          <a:bodyPr/>
          <a:lstStyle/>
          <a:p>
            <a:r>
              <a:rPr lang="it-CH" dirty="0"/>
              <a:t>Implementare le </a:t>
            </a:r>
            <a:r>
              <a:rPr lang="it-CH" dirty="0" err="1"/>
              <a:t>Thread</a:t>
            </a:r>
            <a:r>
              <a:rPr lang="it-CH" dirty="0"/>
              <a:t>:</a:t>
            </a:r>
          </a:p>
          <a:p>
            <a:pPr lvl="1"/>
            <a:r>
              <a:rPr lang="it-CH" dirty="0"/>
              <a:t>Nell’algoritmo brute force</a:t>
            </a:r>
          </a:p>
          <a:p>
            <a:pPr lvl="1"/>
            <a:r>
              <a:rPr lang="it-CH" dirty="0"/>
              <a:t>Nei tra algoritmi in generale</a:t>
            </a:r>
            <a:endParaRPr lang="en-CH" dirty="0"/>
          </a:p>
        </p:txBody>
      </p:sp>
    </p:spTree>
    <p:extLst>
      <p:ext uri="{BB962C8B-B14F-4D97-AF65-F5344CB8AC3E}">
        <p14:creationId xmlns:p14="http://schemas.microsoft.com/office/powerpoint/2010/main" val="285497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7AD7CE-3ABA-4837-BDDC-7C1D5538D110}"/>
              </a:ext>
            </a:extLst>
          </p:cNvPr>
          <p:cNvSpPr>
            <a:spLocks noGrp="1"/>
          </p:cNvSpPr>
          <p:nvPr>
            <p:ph type="title"/>
          </p:nvPr>
        </p:nvSpPr>
        <p:spPr/>
        <p:txBody>
          <a:bodyPr>
            <a:normAutofit/>
          </a:bodyPr>
          <a:lstStyle/>
          <a:p>
            <a:r>
              <a:rPr lang="it-CH" sz="6600" dirty="0"/>
              <a:t>Fine</a:t>
            </a:r>
            <a:endParaRPr lang="en-CH" sz="6600" dirty="0"/>
          </a:p>
        </p:txBody>
      </p:sp>
      <p:sp>
        <p:nvSpPr>
          <p:cNvPr id="3" name="Segnaposto contenuto 2">
            <a:extLst>
              <a:ext uri="{FF2B5EF4-FFF2-40B4-BE49-F238E27FC236}">
                <a16:creationId xmlns:a16="http://schemas.microsoft.com/office/drawing/2014/main" id="{85B4B57D-7878-4578-88B3-B05A4F70B72F}"/>
              </a:ext>
            </a:extLst>
          </p:cNvPr>
          <p:cNvSpPr>
            <a:spLocks noGrp="1"/>
          </p:cNvSpPr>
          <p:nvPr>
            <p:ph idx="1"/>
          </p:nvPr>
        </p:nvSpPr>
        <p:spPr/>
        <p:txBody>
          <a:bodyPr>
            <a:normAutofit/>
          </a:bodyPr>
          <a:lstStyle/>
          <a:p>
            <a:r>
              <a:rPr lang="it-CH" sz="3200" dirty="0"/>
              <a:t>Grazie mille per la vostra attenzione</a:t>
            </a:r>
            <a:endParaRPr lang="en-CH" sz="3200" dirty="0"/>
          </a:p>
        </p:txBody>
      </p:sp>
      <p:pic>
        <p:nvPicPr>
          <p:cNvPr id="4" name="Immagine 3">
            <a:extLst>
              <a:ext uri="{FF2B5EF4-FFF2-40B4-BE49-F238E27FC236}">
                <a16:creationId xmlns:a16="http://schemas.microsoft.com/office/drawing/2014/main" id="{7A3A5607-C497-4557-B020-12E45E8C6961}"/>
              </a:ext>
            </a:extLst>
          </p:cNvPr>
          <p:cNvPicPr>
            <a:picLocks noChangeAspect="1"/>
          </p:cNvPicPr>
          <p:nvPr/>
        </p:nvPicPr>
        <p:blipFill>
          <a:blip r:embed="rId3"/>
          <a:stretch>
            <a:fillRect/>
          </a:stretch>
        </p:blipFill>
        <p:spPr>
          <a:xfrm>
            <a:off x="7241372" y="3868615"/>
            <a:ext cx="4363009" cy="2443285"/>
          </a:xfrm>
          <a:prstGeom prst="rect">
            <a:avLst/>
          </a:prstGeom>
        </p:spPr>
      </p:pic>
    </p:spTree>
    <p:extLst>
      <p:ext uri="{BB962C8B-B14F-4D97-AF65-F5344CB8AC3E}">
        <p14:creationId xmlns:p14="http://schemas.microsoft.com/office/powerpoint/2010/main" val="406112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61BC0-5D4B-4A6E-99C0-6F4FA55482A9}"/>
              </a:ext>
            </a:extLst>
          </p:cNvPr>
          <p:cNvSpPr>
            <a:spLocks noGrp="1"/>
          </p:cNvSpPr>
          <p:nvPr>
            <p:ph type="title"/>
          </p:nvPr>
        </p:nvSpPr>
        <p:spPr/>
        <p:txBody>
          <a:bodyPr>
            <a:normAutofit/>
          </a:bodyPr>
          <a:lstStyle/>
          <a:p>
            <a:r>
              <a:rPr lang="it-CH" sz="6600" dirty="0"/>
              <a:t>Indice</a:t>
            </a:r>
            <a:endParaRPr lang="en-CH" sz="6600" dirty="0"/>
          </a:p>
        </p:txBody>
      </p:sp>
      <p:sp>
        <p:nvSpPr>
          <p:cNvPr id="3" name="Segnaposto contenuto 2">
            <a:extLst>
              <a:ext uri="{FF2B5EF4-FFF2-40B4-BE49-F238E27FC236}">
                <a16:creationId xmlns:a16="http://schemas.microsoft.com/office/drawing/2014/main" id="{879EF336-55D1-4B86-BB80-97CE5CE0B44A}"/>
              </a:ext>
            </a:extLst>
          </p:cNvPr>
          <p:cNvSpPr>
            <a:spLocks noGrp="1"/>
          </p:cNvSpPr>
          <p:nvPr>
            <p:ph idx="1"/>
          </p:nvPr>
        </p:nvSpPr>
        <p:spPr/>
        <p:txBody>
          <a:bodyPr/>
          <a:lstStyle/>
          <a:p>
            <a:r>
              <a:rPr lang="it-CH" dirty="0"/>
              <a:t>Introduzione</a:t>
            </a:r>
          </a:p>
          <a:p>
            <a:r>
              <a:rPr lang="it-CH" dirty="0"/>
              <a:t>Analisi</a:t>
            </a:r>
          </a:p>
          <a:p>
            <a:r>
              <a:rPr lang="it-CH" dirty="0"/>
              <a:t>Pianificazione</a:t>
            </a:r>
          </a:p>
          <a:p>
            <a:r>
              <a:rPr lang="it-CH" dirty="0"/>
              <a:t>Progettazione</a:t>
            </a:r>
          </a:p>
          <a:p>
            <a:r>
              <a:rPr lang="it-CH" dirty="0"/>
              <a:t>Implementazione</a:t>
            </a:r>
          </a:p>
          <a:p>
            <a:r>
              <a:rPr lang="it-CH" dirty="0"/>
              <a:t>Test</a:t>
            </a:r>
          </a:p>
          <a:p>
            <a:r>
              <a:rPr lang="it-CH" dirty="0"/>
              <a:t>Consuntivo</a:t>
            </a:r>
          </a:p>
          <a:p>
            <a:r>
              <a:rPr lang="it-CH" dirty="0"/>
              <a:t>Conclusioni</a:t>
            </a:r>
          </a:p>
        </p:txBody>
      </p:sp>
    </p:spTree>
    <p:extLst>
      <p:ext uri="{BB962C8B-B14F-4D97-AF65-F5344CB8AC3E}">
        <p14:creationId xmlns:p14="http://schemas.microsoft.com/office/powerpoint/2010/main" val="153637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A59539-547A-4E93-8D62-80292A58002E}"/>
              </a:ext>
            </a:extLst>
          </p:cNvPr>
          <p:cNvSpPr>
            <a:spLocks noGrp="1"/>
          </p:cNvSpPr>
          <p:nvPr>
            <p:ph type="title"/>
          </p:nvPr>
        </p:nvSpPr>
        <p:spPr/>
        <p:txBody>
          <a:bodyPr/>
          <a:lstStyle/>
          <a:p>
            <a:r>
              <a:rPr lang="it-CH" sz="6600" dirty="0"/>
              <a:t>Introduzione</a:t>
            </a:r>
            <a:endParaRPr lang="en-CH" dirty="0"/>
          </a:p>
        </p:txBody>
      </p:sp>
      <p:sp>
        <p:nvSpPr>
          <p:cNvPr id="3" name="Segnaposto contenuto 2">
            <a:extLst>
              <a:ext uri="{FF2B5EF4-FFF2-40B4-BE49-F238E27FC236}">
                <a16:creationId xmlns:a16="http://schemas.microsoft.com/office/drawing/2014/main" id="{6C1C8BBC-E653-4001-97AA-90FF4A4BA3F7}"/>
              </a:ext>
            </a:extLst>
          </p:cNvPr>
          <p:cNvSpPr>
            <a:spLocks noGrp="1"/>
          </p:cNvSpPr>
          <p:nvPr>
            <p:ph idx="1"/>
          </p:nvPr>
        </p:nvSpPr>
        <p:spPr>
          <a:xfrm>
            <a:off x="838200" y="2729133"/>
            <a:ext cx="10515600" cy="3447830"/>
          </a:xfrm>
        </p:spPr>
        <p:txBody>
          <a:bodyPr/>
          <a:lstStyle/>
          <a:p>
            <a:r>
              <a:rPr lang="it-CH" dirty="0"/>
              <a:t>Docenti: Geo Petrini e Luca Muggiasca</a:t>
            </a:r>
          </a:p>
          <a:p>
            <a:r>
              <a:rPr lang="it-CH" dirty="0"/>
              <a:t>Inizio e fine: 09.09.2021 -</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r>
              <a:rPr lang="it-IT" dirty="0"/>
              <a:t>23.12.2021</a:t>
            </a:r>
          </a:p>
          <a:p>
            <a:r>
              <a:rPr lang="it-IT" dirty="0"/>
              <a:t>Scopo: </a:t>
            </a:r>
          </a:p>
          <a:p>
            <a:pPr lvl="1"/>
            <a:r>
              <a:rPr lang="it-IT" dirty="0"/>
              <a:t>Creare applicativo che scopre una password inserita</a:t>
            </a:r>
          </a:p>
          <a:p>
            <a:pPr lvl="1"/>
            <a:r>
              <a:rPr lang="it-IT" dirty="0"/>
              <a:t>Volto a intrattenere l’utente</a:t>
            </a:r>
            <a:endParaRPr lang="en-CH" dirty="0"/>
          </a:p>
        </p:txBody>
      </p:sp>
    </p:spTree>
    <p:extLst>
      <p:ext uri="{BB962C8B-B14F-4D97-AF65-F5344CB8AC3E}">
        <p14:creationId xmlns:p14="http://schemas.microsoft.com/office/powerpoint/2010/main" val="26792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DA9ACB-CA71-45E9-A10F-248D7CBBB210}"/>
              </a:ext>
            </a:extLst>
          </p:cNvPr>
          <p:cNvSpPr>
            <a:spLocks noGrp="1"/>
          </p:cNvSpPr>
          <p:nvPr>
            <p:ph type="title"/>
          </p:nvPr>
        </p:nvSpPr>
        <p:spPr/>
        <p:txBody>
          <a:bodyPr>
            <a:normAutofit/>
          </a:bodyPr>
          <a:lstStyle/>
          <a:p>
            <a:r>
              <a:rPr lang="it-CH" sz="6600" dirty="0"/>
              <a:t>Analisi – Requisiti </a:t>
            </a:r>
            <a:endParaRPr lang="en-CH" sz="6600" dirty="0"/>
          </a:p>
        </p:txBody>
      </p:sp>
      <p:sp>
        <p:nvSpPr>
          <p:cNvPr id="3" name="Segnaposto contenuto 2">
            <a:extLst>
              <a:ext uri="{FF2B5EF4-FFF2-40B4-BE49-F238E27FC236}">
                <a16:creationId xmlns:a16="http://schemas.microsoft.com/office/drawing/2014/main" id="{D9C98925-E8C0-41DE-B128-D1623B01C231}"/>
              </a:ext>
            </a:extLst>
          </p:cNvPr>
          <p:cNvSpPr>
            <a:spLocks noGrp="1"/>
          </p:cNvSpPr>
          <p:nvPr>
            <p:ph idx="1"/>
          </p:nvPr>
        </p:nvSpPr>
        <p:spPr>
          <a:xfrm>
            <a:off x="838200" y="1825624"/>
            <a:ext cx="10515600" cy="4856529"/>
          </a:xfrm>
        </p:spPr>
        <p:txBody>
          <a:bodyPr/>
          <a:lstStyle/>
          <a:p>
            <a:r>
              <a:rPr lang="it-CH" dirty="0"/>
              <a:t>REQ-01: Inserimento password</a:t>
            </a:r>
          </a:p>
          <a:p>
            <a:r>
              <a:rPr lang="it-CH" dirty="0"/>
              <a:t>REQ-02: Parametri aggiuntivi tralasciabili </a:t>
            </a:r>
          </a:p>
          <a:p>
            <a:r>
              <a:rPr lang="it-CH" dirty="0"/>
              <a:t>REQ-03: Password ha una lunghezza massima</a:t>
            </a:r>
          </a:p>
          <a:p>
            <a:r>
              <a:rPr lang="it-CH" dirty="0"/>
              <a:t>REQ-04: Caratteri della password</a:t>
            </a:r>
          </a:p>
          <a:p>
            <a:r>
              <a:rPr lang="it-CH" dirty="0"/>
              <a:t>REQ-05: Usare le password più conosciute al mondo</a:t>
            </a:r>
          </a:p>
          <a:p>
            <a:r>
              <a:rPr lang="it-CH" dirty="0"/>
              <a:t>REQ-06: Scoprire la password</a:t>
            </a:r>
          </a:p>
          <a:p>
            <a:r>
              <a:rPr lang="it-CH" dirty="0"/>
              <a:t>REQ-07: Indicare i numeri di tentativi svolti</a:t>
            </a:r>
          </a:p>
          <a:p>
            <a:r>
              <a:rPr lang="it-CH" dirty="0"/>
              <a:t>REQ-08: Indicare il tempo impiegato</a:t>
            </a:r>
          </a:p>
          <a:p>
            <a:r>
              <a:rPr lang="it-CH" dirty="0"/>
              <a:t>REQ-09: Stampa in esecuzione</a:t>
            </a:r>
            <a:endParaRPr lang="en-CH" dirty="0"/>
          </a:p>
        </p:txBody>
      </p:sp>
    </p:spTree>
    <p:extLst>
      <p:ext uri="{BB962C8B-B14F-4D97-AF65-F5344CB8AC3E}">
        <p14:creationId xmlns:p14="http://schemas.microsoft.com/office/powerpoint/2010/main" val="340589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7AB710-96C2-4508-B2E4-87E01886866F}"/>
              </a:ext>
            </a:extLst>
          </p:cNvPr>
          <p:cNvSpPr>
            <a:spLocks noGrp="1"/>
          </p:cNvSpPr>
          <p:nvPr>
            <p:ph type="title"/>
          </p:nvPr>
        </p:nvSpPr>
        <p:spPr>
          <a:xfrm>
            <a:off x="838200" y="0"/>
            <a:ext cx="10515600" cy="1533378"/>
          </a:xfrm>
        </p:spPr>
        <p:txBody>
          <a:bodyPr>
            <a:normAutofit/>
          </a:bodyPr>
          <a:lstStyle/>
          <a:p>
            <a:r>
              <a:rPr lang="it-CH" sz="6600" dirty="0"/>
              <a:t>Pianificazione – </a:t>
            </a:r>
            <a:r>
              <a:rPr lang="it-CH" sz="6600" dirty="0" err="1"/>
              <a:t>Gantt</a:t>
            </a:r>
            <a:r>
              <a:rPr lang="it-CH" sz="6600" dirty="0"/>
              <a:t> iniziale</a:t>
            </a:r>
            <a:endParaRPr lang="en-CH" sz="6600" dirty="0"/>
          </a:p>
        </p:txBody>
      </p:sp>
      <p:sp>
        <p:nvSpPr>
          <p:cNvPr id="3" name="Segnaposto contenuto 2">
            <a:extLst>
              <a:ext uri="{FF2B5EF4-FFF2-40B4-BE49-F238E27FC236}">
                <a16:creationId xmlns:a16="http://schemas.microsoft.com/office/drawing/2014/main" id="{BFA68CF8-B9CC-474B-85C4-9C566B20E0F4}"/>
              </a:ext>
            </a:extLst>
          </p:cNvPr>
          <p:cNvSpPr>
            <a:spLocks noGrp="1"/>
          </p:cNvSpPr>
          <p:nvPr>
            <p:ph idx="1"/>
          </p:nvPr>
        </p:nvSpPr>
        <p:spPr>
          <a:xfrm>
            <a:off x="838200" y="1389527"/>
            <a:ext cx="10515600" cy="4351338"/>
          </a:xfrm>
        </p:spPr>
        <p:txBody>
          <a:bodyPr/>
          <a:lstStyle/>
          <a:p>
            <a:r>
              <a:rPr lang="it-CH" dirty="0" err="1"/>
              <a:t>Waterfall</a:t>
            </a:r>
            <a:endParaRPr lang="en-CH" dirty="0"/>
          </a:p>
        </p:txBody>
      </p:sp>
      <p:pic>
        <p:nvPicPr>
          <p:cNvPr id="4" name="Immagine 3">
            <a:extLst>
              <a:ext uri="{FF2B5EF4-FFF2-40B4-BE49-F238E27FC236}">
                <a16:creationId xmlns:a16="http://schemas.microsoft.com/office/drawing/2014/main" id="{14F5C7F7-45C9-479D-9FAF-3DB9D8C30864}"/>
              </a:ext>
            </a:extLst>
          </p:cNvPr>
          <p:cNvPicPr>
            <a:picLocks noChangeAspect="1"/>
          </p:cNvPicPr>
          <p:nvPr/>
        </p:nvPicPr>
        <p:blipFill rotWithShape="1">
          <a:blip r:embed="rId3"/>
          <a:srcRect b="19821"/>
          <a:stretch/>
        </p:blipFill>
        <p:spPr>
          <a:xfrm>
            <a:off x="0" y="2082018"/>
            <a:ext cx="12191999" cy="4775982"/>
          </a:xfrm>
          <a:prstGeom prst="rect">
            <a:avLst/>
          </a:prstGeom>
        </p:spPr>
      </p:pic>
    </p:spTree>
    <p:extLst>
      <p:ext uri="{BB962C8B-B14F-4D97-AF65-F5344CB8AC3E}">
        <p14:creationId xmlns:p14="http://schemas.microsoft.com/office/powerpoint/2010/main" val="384331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A8A6C5-ACAC-4C46-8AA8-7E23B07A568B}"/>
              </a:ext>
            </a:extLst>
          </p:cNvPr>
          <p:cNvSpPr>
            <a:spLocks noGrp="1"/>
          </p:cNvSpPr>
          <p:nvPr>
            <p:ph type="title"/>
          </p:nvPr>
        </p:nvSpPr>
        <p:spPr>
          <a:xfrm>
            <a:off x="7160454" y="533938"/>
            <a:ext cx="4787703" cy="5866862"/>
          </a:xfrm>
        </p:spPr>
        <p:txBody>
          <a:bodyPr>
            <a:normAutofit/>
          </a:bodyPr>
          <a:lstStyle/>
          <a:p>
            <a:r>
              <a:rPr lang="it-CH" sz="5400" dirty="0"/>
              <a:t>Pianificazione – Activity </a:t>
            </a:r>
            <a:r>
              <a:rPr lang="it-CH" sz="5400" dirty="0" err="1"/>
              <a:t>diagram</a:t>
            </a:r>
            <a:endParaRPr lang="en-CH" sz="5400" dirty="0"/>
          </a:p>
        </p:txBody>
      </p:sp>
      <p:pic>
        <p:nvPicPr>
          <p:cNvPr id="4" name="Segnaposto contenuto 3">
            <a:extLst>
              <a:ext uri="{FF2B5EF4-FFF2-40B4-BE49-F238E27FC236}">
                <a16:creationId xmlns:a16="http://schemas.microsoft.com/office/drawing/2014/main" id="{BD71D9FE-909F-4CDB-AF81-074CBBB3165E}"/>
              </a:ext>
            </a:extLst>
          </p:cNvPr>
          <p:cNvPicPr>
            <a:picLocks noGrp="1" noChangeAspect="1"/>
          </p:cNvPicPr>
          <p:nvPr>
            <p:ph idx="1"/>
          </p:nvPr>
        </p:nvPicPr>
        <p:blipFill>
          <a:blip r:embed="rId3"/>
          <a:stretch>
            <a:fillRect/>
          </a:stretch>
        </p:blipFill>
        <p:spPr>
          <a:xfrm>
            <a:off x="0" y="0"/>
            <a:ext cx="6738425" cy="6858000"/>
          </a:xfrm>
          <a:prstGeom prst="rect">
            <a:avLst/>
          </a:prstGeom>
        </p:spPr>
      </p:pic>
    </p:spTree>
    <p:extLst>
      <p:ext uri="{BB962C8B-B14F-4D97-AF65-F5344CB8AC3E}">
        <p14:creationId xmlns:p14="http://schemas.microsoft.com/office/powerpoint/2010/main" val="107779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C9C403-5042-471C-96B3-A90974F68E5C}"/>
              </a:ext>
            </a:extLst>
          </p:cNvPr>
          <p:cNvSpPr>
            <a:spLocks noGrp="1"/>
          </p:cNvSpPr>
          <p:nvPr>
            <p:ph type="title"/>
          </p:nvPr>
        </p:nvSpPr>
        <p:spPr>
          <a:xfrm>
            <a:off x="838200" y="1"/>
            <a:ext cx="10515600" cy="984737"/>
          </a:xfrm>
        </p:spPr>
        <p:txBody>
          <a:bodyPr>
            <a:noAutofit/>
          </a:bodyPr>
          <a:lstStyle/>
          <a:p>
            <a:pPr algn="ctr"/>
            <a:r>
              <a:rPr lang="it-CH" sz="4800" dirty="0"/>
              <a:t>Progettazione - Diagramma delle classi</a:t>
            </a:r>
            <a:endParaRPr lang="en-CH" sz="3200" dirty="0"/>
          </a:p>
        </p:txBody>
      </p:sp>
      <p:pic>
        <p:nvPicPr>
          <p:cNvPr id="4" name="Segnaposto contenuto 3">
            <a:extLst>
              <a:ext uri="{FF2B5EF4-FFF2-40B4-BE49-F238E27FC236}">
                <a16:creationId xmlns:a16="http://schemas.microsoft.com/office/drawing/2014/main" id="{A71007B9-B6B1-41A0-9F29-89A0B8093CF5}"/>
              </a:ext>
            </a:extLst>
          </p:cNvPr>
          <p:cNvPicPr>
            <a:picLocks noGrp="1" noChangeAspect="1"/>
          </p:cNvPicPr>
          <p:nvPr>
            <p:ph idx="1"/>
          </p:nvPr>
        </p:nvPicPr>
        <p:blipFill>
          <a:blip r:embed="rId3"/>
          <a:stretch>
            <a:fillRect/>
          </a:stretch>
        </p:blipFill>
        <p:spPr>
          <a:xfrm>
            <a:off x="1524000" y="872198"/>
            <a:ext cx="9144000" cy="5985802"/>
          </a:xfrm>
          <a:prstGeom prst="rect">
            <a:avLst/>
          </a:prstGeom>
        </p:spPr>
      </p:pic>
    </p:spTree>
    <p:extLst>
      <p:ext uri="{BB962C8B-B14F-4D97-AF65-F5344CB8AC3E}">
        <p14:creationId xmlns:p14="http://schemas.microsoft.com/office/powerpoint/2010/main" val="285817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69981-DEC2-4E94-9BE3-DAA82E4C9AF5}"/>
              </a:ext>
            </a:extLst>
          </p:cNvPr>
          <p:cNvSpPr>
            <a:spLocks noGrp="1"/>
          </p:cNvSpPr>
          <p:nvPr>
            <p:ph type="title"/>
          </p:nvPr>
        </p:nvSpPr>
        <p:spPr/>
        <p:txBody>
          <a:bodyPr>
            <a:normAutofit/>
          </a:bodyPr>
          <a:lstStyle/>
          <a:p>
            <a:r>
              <a:rPr lang="it-CH" sz="6600" dirty="0"/>
              <a:t>Implementazione</a:t>
            </a:r>
            <a:endParaRPr lang="en-CH" sz="6600" dirty="0"/>
          </a:p>
        </p:txBody>
      </p:sp>
      <p:sp>
        <p:nvSpPr>
          <p:cNvPr id="3" name="Segnaposto contenuto 2">
            <a:extLst>
              <a:ext uri="{FF2B5EF4-FFF2-40B4-BE49-F238E27FC236}">
                <a16:creationId xmlns:a16="http://schemas.microsoft.com/office/drawing/2014/main" id="{6B4339B4-C56A-40B5-AAE4-B098C3EB8B72}"/>
              </a:ext>
            </a:extLst>
          </p:cNvPr>
          <p:cNvSpPr>
            <a:spLocks noGrp="1"/>
          </p:cNvSpPr>
          <p:nvPr>
            <p:ph idx="1"/>
          </p:nvPr>
        </p:nvSpPr>
        <p:spPr/>
        <p:txBody>
          <a:bodyPr/>
          <a:lstStyle/>
          <a:p>
            <a:r>
              <a:rPr lang="it-CH" dirty="0"/>
              <a:t>Creazione progetto NetBeans </a:t>
            </a:r>
            <a:r>
              <a:rPr lang="it-CH" dirty="0">
                <a:sym typeface="Wingdings" panose="05000000000000000000" pitchFamily="2" charset="2"/>
              </a:rPr>
              <a:t> PasswordSecurityChecker</a:t>
            </a:r>
          </a:p>
          <a:p>
            <a:r>
              <a:rPr lang="it-CH" dirty="0">
                <a:sym typeface="Wingdings" panose="05000000000000000000" pitchFamily="2" charset="2"/>
              </a:rPr>
              <a:t>Ricerca su internet per file con le password</a:t>
            </a:r>
          </a:p>
          <a:p>
            <a:r>
              <a:rPr lang="it-CH" dirty="0">
                <a:sym typeface="Wingdings" panose="05000000000000000000" pitchFamily="2" charset="2"/>
              </a:rPr>
              <a:t>Creazione classe PasswordSecurityChecker</a:t>
            </a:r>
          </a:p>
          <a:p>
            <a:r>
              <a:rPr lang="it-CH" dirty="0">
                <a:sym typeface="Wingdings" panose="05000000000000000000" pitchFamily="2" charset="2"/>
              </a:rPr>
              <a:t>Inserimento del file nel progetto</a:t>
            </a:r>
          </a:p>
          <a:p>
            <a:r>
              <a:rPr lang="it-CH" dirty="0"/>
              <a:t>Scrivere classe:</a:t>
            </a:r>
          </a:p>
          <a:p>
            <a:pPr lvl="1"/>
            <a:r>
              <a:rPr lang="it-CH" dirty="0"/>
              <a:t>Attributi</a:t>
            </a:r>
          </a:p>
          <a:p>
            <a:pPr lvl="1"/>
            <a:r>
              <a:rPr lang="it-CH" dirty="0"/>
              <a:t>Metodi </a:t>
            </a:r>
          </a:p>
        </p:txBody>
      </p:sp>
    </p:spTree>
    <p:extLst>
      <p:ext uri="{BB962C8B-B14F-4D97-AF65-F5344CB8AC3E}">
        <p14:creationId xmlns:p14="http://schemas.microsoft.com/office/powerpoint/2010/main" val="332670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DC0840-0033-4687-AFF3-6C16149E127E}"/>
              </a:ext>
            </a:extLst>
          </p:cNvPr>
          <p:cNvSpPr>
            <a:spLocks noGrp="1"/>
          </p:cNvSpPr>
          <p:nvPr>
            <p:ph type="title"/>
          </p:nvPr>
        </p:nvSpPr>
        <p:spPr>
          <a:xfrm>
            <a:off x="515815" y="337625"/>
            <a:ext cx="10837985" cy="1688123"/>
          </a:xfrm>
        </p:spPr>
        <p:txBody>
          <a:bodyPr>
            <a:normAutofit/>
          </a:bodyPr>
          <a:lstStyle/>
          <a:p>
            <a:r>
              <a:rPr lang="it-CH" sz="6600" dirty="0"/>
              <a:t>Test – Test Case</a:t>
            </a:r>
            <a:endParaRPr lang="en-CH" sz="6600" dirty="0"/>
          </a:p>
        </p:txBody>
      </p:sp>
      <p:sp>
        <p:nvSpPr>
          <p:cNvPr id="3" name="Segnaposto contenuto 2">
            <a:extLst>
              <a:ext uri="{FF2B5EF4-FFF2-40B4-BE49-F238E27FC236}">
                <a16:creationId xmlns:a16="http://schemas.microsoft.com/office/drawing/2014/main" id="{80C96688-DAEA-47F4-B0E9-BFA0DB224FE0}"/>
              </a:ext>
            </a:extLst>
          </p:cNvPr>
          <p:cNvSpPr>
            <a:spLocks noGrp="1"/>
          </p:cNvSpPr>
          <p:nvPr>
            <p:ph idx="1"/>
          </p:nvPr>
        </p:nvSpPr>
        <p:spPr>
          <a:xfrm>
            <a:off x="450167" y="2152357"/>
            <a:ext cx="11085342" cy="4564966"/>
          </a:xfrm>
        </p:spPr>
        <p:txBody>
          <a:bodyPr>
            <a:normAutofit/>
          </a:bodyPr>
          <a:lstStyle/>
          <a:p>
            <a:r>
              <a:rPr lang="it-CH" dirty="0"/>
              <a:t>TC-001: </a:t>
            </a:r>
            <a:r>
              <a:rPr lang="it-IT" dirty="0"/>
              <a:t>Test scoperta password (</a:t>
            </a:r>
            <a:r>
              <a:rPr lang="it-IT" dirty="0" err="1"/>
              <a:t>burte</a:t>
            </a:r>
            <a:r>
              <a:rPr lang="it-IT" dirty="0"/>
              <a:t> </a:t>
            </a:r>
            <a:r>
              <a:rPr lang="it-IT" dirty="0" err="1"/>
              <a:t>fore</a:t>
            </a:r>
            <a:r>
              <a:rPr lang="it-IT" dirty="0"/>
              <a:t>)</a:t>
            </a:r>
          </a:p>
          <a:p>
            <a:pPr lvl="1"/>
            <a:r>
              <a:rPr lang="it-IT" dirty="0"/>
              <a:t>java -</a:t>
            </a:r>
            <a:r>
              <a:rPr lang="it-IT" dirty="0" err="1"/>
              <a:t>jar</a:t>
            </a:r>
            <a:r>
              <a:rPr lang="it-IT" dirty="0"/>
              <a:t> PasswordSecurityChecker.jar Admin01!</a:t>
            </a:r>
          </a:p>
          <a:p>
            <a:pPr lvl="1"/>
            <a:r>
              <a:rPr lang="it-IT" dirty="0"/>
              <a:t>REQ-04, REQ-06</a:t>
            </a:r>
          </a:p>
          <a:p>
            <a:r>
              <a:rPr lang="it-CH" dirty="0"/>
              <a:t>TC-002: </a:t>
            </a:r>
            <a:r>
              <a:rPr lang="it-IT" dirty="0"/>
              <a:t>Test inserimento argomenti aggiuntivi (</a:t>
            </a:r>
            <a:r>
              <a:rPr lang="it-IT" dirty="0" err="1"/>
              <a:t>argument</a:t>
            </a:r>
            <a:r>
              <a:rPr lang="it-IT" dirty="0"/>
              <a:t> force)</a:t>
            </a:r>
          </a:p>
          <a:p>
            <a:pPr lvl="1"/>
            <a:r>
              <a:rPr lang="it-IT" dirty="0"/>
              <a:t>java -</a:t>
            </a:r>
            <a:r>
              <a:rPr lang="it-IT" dirty="0" err="1"/>
              <a:t>jar</a:t>
            </a:r>
            <a:r>
              <a:rPr lang="it-IT" dirty="0"/>
              <a:t> PasswordSecurityChecker.jar Admin </a:t>
            </a:r>
            <a:r>
              <a:rPr lang="it-IT" dirty="0" err="1"/>
              <a:t>Admin</a:t>
            </a:r>
            <a:endParaRPr lang="it-IT" dirty="0"/>
          </a:p>
          <a:p>
            <a:pPr lvl="1"/>
            <a:r>
              <a:rPr lang="it-CH" dirty="0"/>
              <a:t>java -</a:t>
            </a:r>
            <a:r>
              <a:rPr lang="it-CH" dirty="0" err="1"/>
              <a:t>jar</a:t>
            </a:r>
            <a:r>
              <a:rPr lang="it-CH" dirty="0"/>
              <a:t> PasswordSecurityChecker.jar </a:t>
            </a:r>
            <a:r>
              <a:rPr lang="it-CH" dirty="0" err="1"/>
              <a:t>AadministratorA</a:t>
            </a:r>
            <a:r>
              <a:rPr lang="it-CH" dirty="0"/>
              <a:t> Admin Administrator</a:t>
            </a:r>
            <a:endParaRPr lang="it-IT" dirty="0"/>
          </a:p>
          <a:p>
            <a:pPr lvl="1"/>
            <a:r>
              <a:rPr lang="en-US" sz="2200" dirty="0"/>
              <a:t>java -jar PasswordSecurityChecker.jar AAdministrator70 Admin Administrator 1.1.1970</a:t>
            </a:r>
          </a:p>
          <a:p>
            <a:pPr lvl="1"/>
            <a:r>
              <a:rPr lang="it-IT" sz="2000" dirty="0"/>
              <a:t>java -</a:t>
            </a:r>
            <a:r>
              <a:rPr lang="it-IT" sz="2000" dirty="0" err="1"/>
              <a:t>jar</a:t>
            </a:r>
            <a:r>
              <a:rPr lang="it-IT" sz="2000" dirty="0"/>
              <a:t> PasswordSecurityChecker.jar AdminAcquario1970 Admin Administrator 1.1.1970 Acquario</a:t>
            </a:r>
          </a:p>
          <a:p>
            <a:pPr lvl="1"/>
            <a:r>
              <a:rPr lang="it-IT" dirty="0"/>
              <a:t>REQ-01, REQ-02, REQ-06</a:t>
            </a:r>
            <a:endParaRPr lang="it-CH" dirty="0"/>
          </a:p>
        </p:txBody>
      </p:sp>
    </p:spTree>
    <p:extLst>
      <p:ext uri="{BB962C8B-B14F-4D97-AF65-F5344CB8AC3E}">
        <p14:creationId xmlns:p14="http://schemas.microsoft.com/office/powerpoint/2010/main" val="36770197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2353</Words>
  <Application>Microsoft Office PowerPoint</Application>
  <PresentationFormat>Widescreen</PresentationFormat>
  <Paragraphs>120</Paragraphs>
  <Slides>15</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Password Security Checker</vt:lpstr>
      <vt:lpstr>Indice</vt:lpstr>
      <vt:lpstr>Introduzione</vt:lpstr>
      <vt:lpstr>Analisi – Requisiti </vt:lpstr>
      <vt:lpstr>Pianificazione – Gantt iniziale</vt:lpstr>
      <vt:lpstr>Pianificazione – Activity diagram</vt:lpstr>
      <vt:lpstr>Progettazione - Diagramma delle classi</vt:lpstr>
      <vt:lpstr>Implementazione</vt:lpstr>
      <vt:lpstr>Test – Test Case</vt:lpstr>
      <vt:lpstr>Test – Test Case</vt:lpstr>
      <vt:lpstr>Risultati Test</vt:lpstr>
      <vt:lpstr>Test – Mancanze/Limitazioni conosciute</vt:lpstr>
      <vt:lpstr>Consuntivo – Gantt Consuntivo</vt:lpstr>
      <vt:lpstr>Conclusioni – Sviluppi Futuri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Security Checker</dc:title>
  <dc:creator>Xavier Horisberger</dc:creator>
  <cp:lastModifiedBy>Xavier Horisberger</cp:lastModifiedBy>
  <cp:revision>9</cp:revision>
  <dcterms:created xsi:type="dcterms:W3CDTF">2022-01-07T16:14:05Z</dcterms:created>
  <dcterms:modified xsi:type="dcterms:W3CDTF">2022-01-12T22:39:11Z</dcterms:modified>
</cp:coreProperties>
</file>