
<file path=[Content_Types].xml><?xml version="1.0" encoding="utf-8"?>
<Types xmlns="http://schemas.openxmlformats.org/package/2006/content-types">
  <Default Extension="rels" ContentType="application/vnd.openxmlformats-package.relationships+xml"/>
  <Default Extension="fntdata" ContentType="application/x-fontdata"/>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embeddedFontLst>
    <p:embeddedFont>
      <p:font typeface="Oxygen"/>
      <p:regular r:id="rId42"/>
      <p:bold r:id="rId43"/>
    </p:embeddedFont>
    <p:embeddedFont>
      <p:font typeface="Source Code Pro"/>
      <p:regular r:id="rId44"/>
      <p:bold r:id="rId45"/>
      <p:italic r:id="rId46"/>
      <p:boldItalic r:id="rId47"/>
    </p:embeddedFont>
    <p:embeddedFont>
      <p:font typeface="Merriweather"/>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39" Type="http://schemas.openxmlformats.org/officeDocument/2006/relationships/slide" Target="slides/slide34.xml"/><Relationship Id="rId26" Type="http://schemas.openxmlformats.org/officeDocument/2006/relationships/slide" Target="slides/slide21.xml"/><Relationship Id="rId13" Type="http://schemas.openxmlformats.org/officeDocument/2006/relationships/slide" Target="slides/slide8.xml"/><Relationship Id="rId18" Type="http://schemas.openxmlformats.org/officeDocument/2006/relationships/slide" Target="slides/slide13.xml"/><Relationship Id="rId42" Type="http://schemas.openxmlformats.org/officeDocument/2006/relationships/font" Target="fonts/Oxygen-regular.fntdata"/><Relationship Id="rId47" Type="http://schemas.openxmlformats.org/officeDocument/2006/relationships/font" Target="fonts/SourceCodePro-boldItalic.fntdata"/><Relationship Id="rId34" Type="http://schemas.openxmlformats.org/officeDocument/2006/relationships/slide" Target="slides/slide29.xml"/><Relationship Id="rId21" Type="http://schemas.openxmlformats.org/officeDocument/2006/relationships/slide" Target="slides/slide16.xml"/><Relationship Id="rId50" Type="http://schemas.openxmlformats.org/officeDocument/2006/relationships/font" Target="fonts/Merriweather-italic.fntdata"/><Relationship Id="rId7" Type="http://schemas.openxmlformats.org/officeDocument/2006/relationships/slide" Target="slides/slide2.xml"/><Relationship Id="rId2" Type="http://schemas.openxmlformats.org/officeDocument/2006/relationships/viewProps" Target="viewProps.xml"/><Relationship Id="rId29" Type="http://schemas.openxmlformats.org/officeDocument/2006/relationships/slide" Target="slides/slide24.xml"/><Relationship Id="rId16" Type="http://schemas.openxmlformats.org/officeDocument/2006/relationships/slide" Target="slides/slide11.xml"/><Relationship Id="rId40" Type="http://schemas.openxmlformats.org/officeDocument/2006/relationships/slide" Target="slides/slide35.xml"/><Relationship Id="rId45" Type="http://schemas.openxmlformats.org/officeDocument/2006/relationships/font" Target="fonts/SourceCodePro-bold.fntdata"/><Relationship Id="rId32" Type="http://schemas.openxmlformats.org/officeDocument/2006/relationships/slide" Target="slides/slide27.xml"/><Relationship Id="rId37" Type="http://schemas.openxmlformats.org/officeDocument/2006/relationships/slide" Target="slides/slide32.xml"/><Relationship Id="rId24" Type="http://schemas.openxmlformats.org/officeDocument/2006/relationships/slide" Target="slides/slide19.xml"/><Relationship Id="rId11" Type="http://schemas.openxmlformats.org/officeDocument/2006/relationships/slide" Target="slides/slide6.xml"/><Relationship Id="rId53" Type="http://schemas.openxmlformats.org/officeDocument/2006/relationships/customXml" Target="../customXml/item2.xml"/><Relationship Id="rId5" Type="http://schemas.openxmlformats.org/officeDocument/2006/relationships/notesMaster" Target="notesMasters/notesMaster1.xml"/><Relationship Id="rId44" Type="http://schemas.openxmlformats.org/officeDocument/2006/relationships/font" Target="fonts/SourceCodePro-regular.fntdata"/><Relationship Id="rId31" Type="http://schemas.openxmlformats.org/officeDocument/2006/relationships/slide" Target="slides/slide26.xml"/><Relationship Id="rId10" Type="http://schemas.openxmlformats.org/officeDocument/2006/relationships/slide" Target="slides/slide5.xml"/><Relationship Id="rId19" Type="http://schemas.openxmlformats.org/officeDocument/2006/relationships/slide" Target="slides/slide14.xml"/><Relationship Id="rId52" Type="http://schemas.openxmlformats.org/officeDocument/2006/relationships/customXml" Target="../customXml/item1.xml"/><Relationship Id="rId43" Type="http://schemas.openxmlformats.org/officeDocument/2006/relationships/font" Target="fonts/Oxygen-bold.fntdata"/><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erriweather-regular.fntdata"/><Relationship Id="rId30" Type="http://schemas.openxmlformats.org/officeDocument/2006/relationships/slide" Target="slides/slide25.xml"/><Relationship Id="rId35" Type="http://schemas.openxmlformats.org/officeDocument/2006/relationships/slide" Target="slides/slide30.xml"/><Relationship Id="rId22" Type="http://schemas.openxmlformats.org/officeDocument/2006/relationships/slide" Target="slides/slide17.xml"/><Relationship Id="rId27" Type="http://schemas.openxmlformats.org/officeDocument/2006/relationships/slide" Target="slides/slide22.xml"/><Relationship Id="rId14" Type="http://schemas.openxmlformats.org/officeDocument/2006/relationships/slide" Target="slides/slide9.xml"/><Relationship Id="rId8" Type="http://schemas.openxmlformats.org/officeDocument/2006/relationships/slide" Target="slides/slide3.xml"/><Relationship Id="rId51" Type="http://schemas.openxmlformats.org/officeDocument/2006/relationships/font" Target="fonts/Merriweather-boldItalic.fntdata"/><Relationship Id="rId3" Type="http://schemas.openxmlformats.org/officeDocument/2006/relationships/presProps" Target="presProps.xml"/><Relationship Id="rId46" Type="http://schemas.openxmlformats.org/officeDocument/2006/relationships/font" Target="fonts/SourceCodePro-italic.fntdata"/><Relationship Id="rId33" Type="http://schemas.openxmlformats.org/officeDocument/2006/relationships/slide" Target="slides/slide28.xml"/><Relationship Id="rId38" Type="http://schemas.openxmlformats.org/officeDocument/2006/relationships/slide" Target="slides/slide33.xml"/><Relationship Id="rId25" Type="http://schemas.openxmlformats.org/officeDocument/2006/relationships/slide" Target="slides/slide20.xml"/><Relationship Id="rId12" Type="http://schemas.openxmlformats.org/officeDocument/2006/relationships/slide" Target="slides/slide7.xml"/><Relationship Id="rId17" Type="http://schemas.openxmlformats.org/officeDocument/2006/relationships/slide" Target="slides/slide12.xml"/><Relationship Id="rId41" Type="http://schemas.openxmlformats.org/officeDocument/2006/relationships/slide" Target="slides/slide36.xml"/><Relationship Id="rId20" Type="http://schemas.openxmlformats.org/officeDocument/2006/relationships/slide" Target="slides/slide15.xml"/><Relationship Id="rId54" Type="http://schemas.openxmlformats.org/officeDocument/2006/relationships/customXml" Target="../customXml/item3.xml"/><Relationship Id="rId1" Type="http://schemas.openxmlformats.org/officeDocument/2006/relationships/theme" Target="theme/theme2.xml"/><Relationship Id="rId6" Type="http://schemas.openxmlformats.org/officeDocument/2006/relationships/slide" Target="slides/slide1.xml"/><Relationship Id="rId49" Type="http://schemas.openxmlformats.org/officeDocument/2006/relationships/font" Target="fonts/Merriweather-bold.fntdata"/><Relationship Id="rId36" Type="http://schemas.openxmlformats.org/officeDocument/2006/relationships/slide" Target="slides/slide31.xml"/><Relationship Id="rId23" Type="http://schemas.openxmlformats.org/officeDocument/2006/relationships/slide" Target="slides/slide18.xml"/><Relationship Id="rId28" Type="http://schemas.openxmlformats.org/officeDocument/2006/relationships/slide" Target="slides/slide23.xml"/><Relationship Id="rId15"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tp.gnu.org/old-gnu/Manuals/flex-2.5.4/html_mono/flex.html" TargetMode="External"/><Relationship Id="rId3" Type="http://schemas.openxmlformats.org/officeDocument/2006/relationships/hyperlink" Target="https://www.gnu.org/software/bison/manual/bison.html"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 name="Shape 31"/>
        <p:cNvGrpSpPr/>
        <p:nvPr/>
      </p:nvGrpSpPr>
      <p:grpSpPr>
        <a:xfrm>
          <a:off x="0" y="0"/>
          <a:ext cx="0" cy="0"/>
          <a:chOff x="0" y="0"/>
          <a:chExt cx="0" cy="0"/>
        </a:xfrm>
      </p:grpSpPr>
      <p:sp>
        <p:nvSpPr>
          <p:cNvPr id="32" name="Google Shape;3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3" name="Google Shape;3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(Slides made by Neill Johnston)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c62ed729fd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62ed729fd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First section is definitions, which includes a snippet of some C code that gets copied directly into the top of the output file - we use it here to pull in our token types</a:t>
            </a:r>
            <a:endParaRPr/>
          </a:p>
          <a:p>
            <a:pPr indent="-298450" lvl="1" marL="914400" rtl="0" algn="l">
              <a:spcBef>
                <a:spcPts val="0"/>
              </a:spcBef>
              <a:spcAft>
                <a:spcPts val="0"/>
              </a:spcAft>
              <a:buSzPts val="1100"/>
              <a:buChar char="-"/>
            </a:pPr>
            <a:r>
              <a:rPr lang="en"/>
              <a:t>(Important thing is that the %% is the separator)</a:t>
            </a:r>
            <a:endParaRPr/>
          </a:p>
          <a:p>
            <a:pPr indent="-298450" lvl="0" marL="457200" rtl="0" algn="l">
              <a:spcBef>
                <a:spcPts val="0"/>
              </a:spcBef>
              <a:spcAft>
                <a:spcPts val="0"/>
              </a:spcAft>
              <a:buSzPts val="1100"/>
              <a:buChar char="-"/>
            </a:pPr>
            <a:r>
              <a:rPr lang="en"/>
              <a:t>Second section is the rules - we define three rules, one of which just matches whitespace and throws it out</a:t>
            </a:r>
            <a:endParaRPr/>
          </a:p>
          <a:p>
            <a:pPr indent="-298450" lvl="1" marL="914400" rtl="0" algn="l">
              <a:spcBef>
                <a:spcPts val="0"/>
              </a:spcBef>
              <a:spcAft>
                <a:spcPts val="0"/>
              </a:spcAft>
              <a:buSzPts val="1100"/>
              <a:buChar char="-"/>
            </a:pPr>
            <a:r>
              <a:rPr lang="en"/>
              <a:t>Flex's "default action" (if the action is empty) is to print the matched token to stdout, which we don't want</a:t>
            </a:r>
            <a:endParaRPr/>
          </a:p>
          <a:p>
            <a:pPr indent="-298450" lvl="0" marL="457200" rtl="0" algn="l">
              <a:spcBef>
                <a:spcPts val="0"/>
              </a:spcBef>
              <a:spcAft>
                <a:spcPts val="0"/>
              </a:spcAft>
              <a:buSzPts val="1100"/>
              <a:buChar char="-"/>
            </a:pPr>
            <a:r>
              <a:rPr lang="en"/>
              <a:t>Each rule is just some regex followed by some C code. You can surround the code in braces if you need multiple statements (or none!), or just write a single statement</a:t>
            </a:r>
            <a:endParaRPr/>
          </a:p>
          <a:p>
            <a:pPr indent="-298450" lvl="1" marL="914400" rtl="0" algn="l">
              <a:spcBef>
                <a:spcPts val="0"/>
              </a:spcBef>
              <a:spcAft>
                <a:spcPts val="0"/>
              </a:spcAft>
              <a:buSzPts val="1100"/>
              <a:buChar char="-"/>
            </a:pPr>
            <a:r>
              <a:rPr lang="en"/>
              <a:t>Take a look at the regex, we have a few simple actions there - we can match several different text literals (hello or hey or hi are all GREETINGs), we can match different types of arbitrary strings (NAMEs are a capital letter followed by 0 or more lowercase letters, while WORDs are composed of only lowercase letters), and we can match more complex rules that reuse regex that we define in the definitions section up top (a NUMBER can be several digits in a string, or a floating-point number with maybe digits before the period and definitely digits after the period)</a:t>
            </a:r>
            <a:endParaRPr/>
          </a:p>
          <a:p>
            <a:pPr indent="-298450" lvl="0" marL="457200" rtl="0" algn="l">
              <a:spcBef>
                <a:spcPts val="0"/>
              </a:spcBef>
              <a:spcAft>
                <a:spcPts val="0"/>
              </a:spcAft>
              <a:buSzPts val="1100"/>
              <a:buChar char="-"/>
            </a:pPr>
            <a:r>
              <a:rPr lang="en"/>
              <a:t>(I really hope I don't have to explain all this regex)</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c63fc1c9bc_6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c63fc1c9bc_6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Take a look at this input, and think about how it will get broken into tokens</a:t>
            </a:r>
            <a:endParaRPr/>
          </a:p>
          <a:p>
            <a:pPr indent="-298450" lvl="0" marL="457200" rtl="0" algn="l">
              <a:spcBef>
                <a:spcPts val="0"/>
              </a:spcBef>
              <a:spcAft>
                <a:spcPts val="0"/>
              </a:spcAft>
              <a:buSzPts val="1100"/>
              <a:buChar char="-"/>
            </a:pPr>
            <a:r>
              <a:rPr lang="en"/>
              <a:t>Tokenizing works by attempting to find the longest string that will match a lexer rule, and if a string matches multiple rules then it picks the first one</a:t>
            </a:r>
            <a:endParaRPr/>
          </a:p>
          <a:p>
            <a:pPr indent="-298450" lvl="1" marL="914400" rtl="0" algn="l">
              <a:spcBef>
                <a:spcPts val="0"/>
              </a:spcBef>
              <a:spcAft>
                <a:spcPts val="0"/>
              </a:spcAft>
              <a:buSzPts val="1100"/>
              <a:buChar char="-"/>
            </a:pPr>
            <a:r>
              <a:rPr lang="en"/>
              <a:t>So if for the string "hello", the rule that returns GREETING will be matched (even though it could also match WORD), but if you gave it "hellooo" it would match WORD instead of splitting it up into "hello" and "oo"</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c63fc1c9bc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c63fc1c9bc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Some important things to note here</a:t>
            </a:r>
            <a:endParaRPr/>
          </a:p>
          <a:p>
            <a:pPr indent="-298450" lvl="0" marL="457200" rtl="0" algn="l">
              <a:spcBef>
                <a:spcPts val="0"/>
              </a:spcBef>
              <a:spcAft>
                <a:spcPts val="0"/>
              </a:spcAft>
              <a:buSzPts val="1100"/>
              <a:buChar char="-"/>
            </a:pPr>
            <a:r>
              <a:rPr lang="en"/>
              <a:t>It gave us exactly the tokens we specified, and most of that was what we wanted</a:t>
            </a:r>
            <a:endParaRPr/>
          </a:p>
          <a:p>
            <a:pPr indent="-298450" lvl="1" marL="914400" rtl="0" algn="l">
              <a:spcBef>
                <a:spcPts val="0"/>
              </a:spcBef>
              <a:spcAft>
                <a:spcPts val="0"/>
              </a:spcAft>
              <a:buSzPts val="1100"/>
              <a:buChar char="-"/>
            </a:pPr>
            <a:r>
              <a:rPr lang="en"/>
              <a:t>I think we can agree that hello is a greeting, there is a word, and Flex is a proper name</a:t>
            </a:r>
            <a:endParaRPr/>
          </a:p>
          <a:p>
            <a:pPr indent="-298450" lvl="0" marL="457200" rtl="0" algn="l">
              <a:spcBef>
                <a:spcPts val="0"/>
              </a:spcBef>
              <a:spcAft>
                <a:spcPts val="0"/>
              </a:spcAft>
              <a:buSzPts val="1100"/>
              <a:buChar char="-"/>
            </a:pPr>
            <a:r>
              <a:rPr lang="en"/>
              <a:t>What happened with the numbers?</a:t>
            </a:r>
            <a:endParaRPr/>
          </a:p>
          <a:p>
            <a:pPr indent="-298450" lvl="1" marL="914400" rtl="0" algn="l">
              <a:spcBef>
                <a:spcPts val="0"/>
              </a:spcBef>
              <a:spcAft>
                <a:spcPts val="0"/>
              </a:spcAft>
              <a:buSzPts val="1100"/>
              <a:buChar char="-"/>
            </a:pPr>
            <a:r>
              <a:rPr lang="en"/>
              <a:t>We said that a number can be either an integer (a string of digits) or a floating-point (which might have digits before the decimal, and must have digits after)</a:t>
            </a:r>
            <a:endParaRPr/>
          </a:p>
          <a:p>
            <a:pPr indent="-298450" lvl="1" marL="914400" rtl="0" algn="l">
              <a:spcBef>
                <a:spcPts val="0"/>
              </a:spcBef>
              <a:spcAft>
                <a:spcPts val="0"/>
              </a:spcAft>
              <a:buSzPts val="1100"/>
              <a:buChar char="-"/>
            </a:pPr>
            <a:r>
              <a:rPr lang="en"/>
              <a:t>So when Flex was lexing, it found "2.6" to be a suitable number, then stopped when it realized it couldn't use the period</a:t>
            </a:r>
            <a:endParaRPr/>
          </a:p>
          <a:p>
            <a:pPr indent="-298450" lvl="1" marL="914400" rtl="0" algn="l">
              <a:spcBef>
                <a:spcPts val="0"/>
              </a:spcBef>
              <a:spcAft>
                <a:spcPts val="0"/>
              </a:spcAft>
              <a:buSzPts val="1100"/>
              <a:buChar char="-"/>
            </a:pPr>
            <a:r>
              <a:rPr lang="en"/>
              <a:t>When it picked up afterwards, it saw that it could use the period to start a number, which became the ".4"</a:t>
            </a:r>
            <a:endParaRPr/>
          </a:p>
          <a:p>
            <a:pPr indent="-298450" lvl="0" marL="457200" rtl="0" algn="l">
              <a:spcBef>
                <a:spcPts val="0"/>
              </a:spcBef>
              <a:spcAft>
                <a:spcPts val="0"/>
              </a:spcAft>
              <a:buSzPts val="1100"/>
              <a:buChar char="-"/>
            </a:pPr>
            <a:r>
              <a:rPr lang="en"/>
              <a:t>What happened to the whitespace?</a:t>
            </a:r>
            <a:endParaRPr/>
          </a:p>
          <a:p>
            <a:pPr indent="-298450" lvl="1" marL="914400" rtl="0" algn="l">
              <a:spcBef>
                <a:spcPts val="0"/>
              </a:spcBef>
              <a:spcAft>
                <a:spcPts val="0"/>
              </a:spcAft>
              <a:buSzPts val="1100"/>
              <a:buChar char="-"/>
            </a:pPr>
            <a:r>
              <a:rPr lang="en"/>
              <a:t>It got matched in exactly the same way as the other tokens, but since our action is empty, the lexer didn't return a token type, and it effectively threw the token out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c62ed729fd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c62ed729fd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If your rule's actions contain returns, then yylex() will have to be called again - this is how a token stream is generated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c629a6c16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c629a6c16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c629a6c16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c629a6c16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c62ed729fd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c62ed729fd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First we need to talk about grammar rules, because they're way more complex and nuanced than lexer rules</a:t>
            </a:r>
            <a:endParaRPr/>
          </a:p>
          <a:p>
            <a:pPr indent="-298450" lvl="0" marL="457200" rtl="0" algn="l">
              <a:spcBef>
                <a:spcPts val="0"/>
              </a:spcBef>
              <a:spcAft>
                <a:spcPts val="0"/>
              </a:spcAft>
              <a:buSzPts val="1100"/>
              <a:buChar char="-"/>
            </a:pPr>
            <a:r>
              <a:rPr lang="en"/>
              <a:t>Technically in C, the condition just has to be evaluated as a word, and if that word's bits are all 0s, then it's false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c62ed729fd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c62ed729fd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c62ed729fd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c62ed729fd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For the while loop, it always must have the exact same form: the word "while", an expression enclosed in parentheses, and a block of statements</a:t>
            </a:r>
            <a:endParaRPr/>
          </a:p>
          <a:p>
            <a:pPr indent="-298450" lvl="0" marL="457200" rtl="0" algn="l">
              <a:spcBef>
                <a:spcPts val="0"/>
              </a:spcBef>
              <a:spcAft>
                <a:spcPts val="0"/>
              </a:spcAft>
              <a:buSzPts val="1100"/>
              <a:buChar char="-"/>
            </a:pPr>
            <a:r>
              <a:rPr lang="en"/>
              <a:t>An expression might have one of many forms - a single terminal symbol (a numeric literal or an identifier), or perhaps two expressions separated by an operator, etc.</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c62ed729fd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c62ed729fd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For the block, we know that it's a list of statements enclosed in curly braces (technically you can have just one statement without curly braces - implementation is left as an exercise for the reader)</a:t>
            </a:r>
            <a:endParaRPr/>
          </a:p>
          <a:p>
            <a:pPr indent="-298450" lvl="1" marL="914400" rtl="0" algn="l">
              <a:spcBef>
                <a:spcPts val="0"/>
              </a:spcBef>
              <a:spcAft>
                <a:spcPts val="0"/>
              </a:spcAft>
              <a:buSzPts val="1100"/>
              <a:buChar char="-"/>
            </a:pPr>
            <a:r>
              <a:rPr lang="en"/>
              <a:t>I should really turn that into an acronym. ILAAEFTR. Dropped the "is" because it felt redundant.</a:t>
            </a:r>
            <a:endParaRPr/>
          </a:p>
          <a:p>
            <a:pPr indent="-298450" lvl="0" marL="457200" rtl="0" algn="l">
              <a:spcBef>
                <a:spcPts val="0"/>
              </a:spcBef>
              <a:spcAft>
                <a:spcPts val="0"/>
              </a:spcAft>
              <a:buSzPts val="1100"/>
              <a:buChar char="-"/>
            </a:pPr>
            <a:r>
              <a:rPr lang="en"/>
              <a:t>The list of statements has two options - it can either be empty (a zero-length list) or another list, followed by one more statement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 name="Shape 37"/>
        <p:cNvGrpSpPr/>
        <p:nvPr/>
      </p:nvGrpSpPr>
      <p:grpSpPr>
        <a:xfrm>
          <a:off x="0" y="0"/>
          <a:ext cx="0" cy="0"/>
          <a:chOff x="0" y="0"/>
          <a:chExt cx="0" cy="0"/>
        </a:xfrm>
      </p:grpSpPr>
      <p:sp>
        <p:nvSpPr>
          <p:cNvPr id="38" name="Google Shape;38;gc04bd7ea52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 name="Google Shape;39;gc04bd7ea5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First, a thought experiment</a:t>
            </a:r>
            <a:endParaRPr/>
          </a:p>
          <a:p>
            <a:pPr indent="-298450" lvl="0" marL="457200" rtl="0" algn="l">
              <a:spcBef>
                <a:spcPts val="0"/>
              </a:spcBef>
              <a:spcAft>
                <a:spcPts val="0"/>
              </a:spcAft>
              <a:buSzPts val="1100"/>
              <a:buChar char="-"/>
            </a:pPr>
            <a:r>
              <a:rPr lang="en"/>
              <a:t>I really hope somebody answers in Zoom lol</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c62ed729fd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c62ed729fd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Assume the parser is expecting to find a s_list</a:t>
            </a:r>
            <a:endParaRPr/>
          </a:p>
          <a:p>
            <a:pPr indent="-298450" lvl="0" marL="457200" rtl="0" algn="l">
              <a:spcBef>
                <a:spcPts val="0"/>
              </a:spcBef>
              <a:spcAft>
                <a:spcPts val="0"/>
              </a:spcAft>
              <a:buSzPts val="1100"/>
              <a:buChar char="-"/>
            </a:pPr>
            <a:r>
              <a:rPr lang="en"/>
              <a:t>The first thing it can do is the only thing it can do - assume the list is going to be empty</a:t>
            </a:r>
            <a:endParaRPr/>
          </a:p>
          <a:p>
            <a:pPr indent="-298450" lvl="0" marL="457200" rtl="0" algn="l">
              <a:spcBef>
                <a:spcPts val="0"/>
              </a:spcBef>
              <a:spcAft>
                <a:spcPts val="0"/>
              </a:spcAft>
              <a:buSzPts val="1100"/>
              <a:buChar char="-"/>
            </a:pPr>
            <a:r>
              <a:rPr lang="en"/>
              <a:t>This works so far, so let's remember that we're still processing a s_list and go to the next symbol</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c62ed729fd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c62ed729fd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Now the parser finds a stmt, and it needs to decide how to handle it - it's still expecting to find a s_list, but all it has is the current </a:t>
            </a:r>
            <a:r>
              <a:rPr i="1" lang="en"/>
              <a:t>empty</a:t>
            </a:r>
            <a:r>
              <a:rPr lang="en"/>
              <a:t> s_list and a stmt followed by semicolon</a:t>
            </a:r>
            <a:endParaRPr/>
          </a:p>
          <a:p>
            <a:pPr indent="-298450" lvl="0" marL="457200" rtl="0" algn="l">
              <a:spcBef>
                <a:spcPts val="0"/>
              </a:spcBef>
              <a:spcAft>
                <a:spcPts val="0"/>
              </a:spcAft>
              <a:buSzPts val="1100"/>
              <a:buChar char="-"/>
            </a:pPr>
            <a:r>
              <a:rPr lang="en"/>
              <a:t>The parser decides that this can match the s_list rule, if the current list becomes the head and stmt1; becomes the tail</a:t>
            </a:r>
            <a:endParaRPr/>
          </a:p>
          <a:p>
            <a:pPr indent="-298450" lvl="0" marL="457200" rtl="0" algn="l">
              <a:spcBef>
                <a:spcPts val="0"/>
              </a:spcBef>
              <a:spcAft>
                <a:spcPts val="0"/>
              </a:spcAft>
              <a:buSzPts val="1100"/>
              <a:buChar char="-"/>
            </a:pPr>
            <a:r>
              <a:rPr lang="en"/>
              <a:t>I've also grayed out the </a:t>
            </a:r>
            <a:r>
              <a:rPr i="1" lang="en"/>
              <a:t>empty</a:t>
            </a:r>
            <a:r>
              <a:rPr lang="en"/>
              <a:t> box, to show what the parser is working with at the moment - it does not care that the s_list is just matched was an </a:t>
            </a:r>
            <a:r>
              <a:rPr i="1" lang="en"/>
              <a:t>empty</a:t>
            </a:r>
            <a:r>
              <a:rPr lang="en"/>
              <a:t>, it just cares that it was an s_list at all</a:t>
            </a:r>
            <a:endParaRPr/>
          </a:p>
          <a:p>
            <a:pPr indent="-298450" lvl="1" marL="914400" rtl="0" algn="l">
              <a:spcBef>
                <a:spcPts val="0"/>
              </a:spcBef>
              <a:spcAft>
                <a:spcPts val="0"/>
              </a:spcAft>
              <a:buSzPts val="1100"/>
              <a:buChar char="-"/>
            </a:pPr>
            <a:r>
              <a:rPr lang="en"/>
              <a:t>Note to remember: the parser just parses, it doesn't create anything. If you want to make something of the parsing, you need to use actions.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c62ed729fd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c62ed729fd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 parser finds another stmt followed by a semicolon and does the same thing - it matches the s_list rule by making the current s_list the head and the new statement the tail</a:t>
            </a:r>
            <a:endParaRPr/>
          </a:p>
          <a:p>
            <a:pPr indent="-298450" lvl="0" marL="457200" rtl="0" algn="l">
              <a:spcBef>
                <a:spcPts val="0"/>
              </a:spcBef>
              <a:spcAft>
                <a:spcPts val="0"/>
              </a:spcAft>
              <a:buSzPts val="1100"/>
              <a:buChar char="-"/>
            </a:pPr>
            <a:r>
              <a:rPr lang="en"/>
              <a:t>One important thing to note is that this "tree" that gets created </a:t>
            </a:r>
            <a:r>
              <a:rPr i="1" lang="en"/>
              <a:t>is not being stored - it's only a visual reference</a:t>
            </a:r>
            <a:r>
              <a:rPr lang="en"/>
              <a:t>. In reality, all Bison cares about is the type of the rule that just got matched</a:t>
            </a:r>
            <a:endParaRPr/>
          </a:p>
          <a:p>
            <a:pPr indent="-298450" lvl="1" marL="914400" rtl="0" algn="l">
              <a:spcBef>
                <a:spcPts val="0"/>
              </a:spcBef>
              <a:spcAft>
                <a:spcPts val="0"/>
              </a:spcAft>
              <a:buSzPts val="1100"/>
              <a:buChar char="-"/>
            </a:pPr>
            <a:r>
              <a:rPr lang="en"/>
              <a:t>Once the next symbol is found, Bison will immediately forget about stmt2 as well</a:t>
            </a:r>
            <a:endParaRPr/>
          </a:p>
          <a:p>
            <a:pPr indent="-298450" lvl="1" marL="914400" rtl="0" algn="l">
              <a:spcBef>
                <a:spcPts val="0"/>
              </a:spcBef>
              <a:spcAft>
                <a:spcPts val="0"/>
              </a:spcAft>
              <a:buSzPts val="1100"/>
              <a:buChar char="-"/>
            </a:pPr>
            <a:r>
              <a:rPr lang="en"/>
              <a:t>If you want to store anything, you'll need to be able to assign values to rules</a:t>
            </a:r>
            <a:endParaRPr/>
          </a:p>
          <a:p>
            <a:pPr indent="-298450" lvl="1" marL="914400" rtl="0" algn="l">
              <a:spcBef>
                <a:spcPts val="0"/>
              </a:spcBef>
              <a:spcAft>
                <a:spcPts val="0"/>
              </a:spcAft>
              <a:buSzPts val="1100"/>
              <a:buChar char="-"/>
            </a:pPr>
            <a:r>
              <a:rPr lang="en"/>
              <a:t>If you don't specify any semantic values or actions, essentially Bison will just report whether the input is grammatically correct or not</a:t>
            </a:r>
            <a:endParaRPr/>
          </a:p>
          <a:p>
            <a:pPr indent="-298450" lvl="0" marL="457200" rtl="0" algn="l">
              <a:spcBef>
                <a:spcPts val="0"/>
              </a:spcBef>
              <a:spcAft>
                <a:spcPts val="0"/>
              </a:spcAft>
              <a:buSzPts val="1100"/>
              <a:buChar char="-"/>
            </a:pPr>
            <a:r>
              <a:rPr lang="en"/>
              <a:t>Another important note is the order in which the statements got recognized - first, Bison found an empty, then stmt1, then stmt2 - aside from the empty, this is exactly the order that we would expect</a:t>
            </a:r>
            <a:endParaRPr/>
          </a:p>
          <a:p>
            <a:pPr indent="-298450" lvl="0" marL="457200" rtl="0" algn="l">
              <a:spcBef>
                <a:spcPts val="0"/>
              </a:spcBef>
              <a:spcAft>
                <a:spcPts val="0"/>
              </a:spcAft>
              <a:buSzPts val="1100"/>
              <a:buChar char="-"/>
            </a:pPr>
            <a:r>
              <a:rPr lang="en"/>
              <a:t>Last important note: stmt is a nonterminal, so I might be hiding quite a bit from this tree. If the code wasn't just "stmt1; stmt2;" then each statement could be an entire if-else if-else tree, or another loop, etc.</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c62ed729fd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c62ed729fd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Format is very similar to Flex's, you specify alternatives between pipes ("or")</a:t>
            </a:r>
            <a:endParaRPr/>
          </a:p>
          <a:p>
            <a:pPr indent="-298450" lvl="0" marL="457200" rtl="0" algn="l">
              <a:spcBef>
                <a:spcPts val="0"/>
              </a:spcBef>
              <a:spcAft>
                <a:spcPts val="0"/>
              </a:spcAft>
              <a:buSzPts val="1100"/>
              <a:buChar char="-"/>
            </a:pPr>
            <a:r>
              <a:rPr lang="en"/>
              <a:t>%empty is a special directive for Bison, which means that something can match nothing</a:t>
            </a:r>
            <a:endParaRPr/>
          </a:p>
          <a:p>
            <a:pPr indent="-298450" lvl="0" marL="457200" rtl="0" algn="l">
              <a:spcBef>
                <a:spcPts val="0"/>
              </a:spcBef>
              <a:spcAft>
                <a:spcPts val="0"/>
              </a:spcAft>
              <a:buSzPts val="1100"/>
              <a:buChar char="-"/>
            </a:pPr>
            <a:r>
              <a:rPr lang="en"/>
              <a:t>Notice how this gives us the complex behavior we want - a statement can be a while loop, which can contain statements, which can contain while loops, etc.</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c62ed729fd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c62ed729fd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c89c31a3f9_3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c89c31a3f9_3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c35e32f285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c35e32f285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Here's how semantic value gets created and assigned in Bison</a:t>
            </a:r>
            <a:endParaRPr/>
          </a:p>
          <a:p>
            <a:pPr indent="-298450" lvl="0" marL="457200" rtl="0" algn="l">
              <a:spcBef>
                <a:spcPts val="0"/>
              </a:spcBef>
              <a:spcAft>
                <a:spcPts val="0"/>
              </a:spcAft>
              <a:buSzPts val="1100"/>
              <a:buChar char="-"/>
            </a:pPr>
            <a:r>
              <a:rPr lang="en"/>
              <a:t>Bison can only assign semantic value to be one type, so at the top we tell it that this type will be a union (C construct - look it up) of multiple different types</a:t>
            </a:r>
            <a:endParaRPr/>
          </a:p>
          <a:p>
            <a:pPr indent="-298450" lvl="0" marL="457200" rtl="0" algn="l">
              <a:spcBef>
                <a:spcPts val="0"/>
              </a:spcBef>
              <a:spcAft>
                <a:spcPts val="0"/>
              </a:spcAft>
              <a:buSzPts val="1100"/>
              <a:buChar char="-"/>
            </a:pPr>
            <a:r>
              <a:rPr lang="en"/>
              <a:t>We then tell Bison that the non-terminal "stmt" has type statement_t, and the non-terminal "s_list" has type statement_list_t*</a:t>
            </a:r>
            <a:endParaRPr/>
          </a:p>
          <a:p>
            <a:pPr indent="-298450" lvl="0" marL="457200" rtl="0" algn="l">
              <a:spcBef>
                <a:spcPts val="0"/>
              </a:spcBef>
              <a:spcAft>
                <a:spcPts val="0"/>
              </a:spcAft>
              <a:buSzPts val="1100"/>
              <a:buChar char="-"/>
            </a:pPr>
            <a:r>
              <a:rPr lang="en"/>
              <a:t>The actions then assign semantic value to the current rule </a:t>
            </a:r>
            <a:endParaRPr/>
          </a:p>
          <a:p>
            <a:pPr indent="-298450" lvl="0" marL="457200" rtl="0" algn="l">
              <a:spcBef>
                <a:spcPts val="0"/>
              </a:spcBef>
              <a:spcAft>
                <a:spcPts val="0"/>
              </a:spcAft>
              <a:buSzPts val="1100"/>
              <a:buChar char="-"/>
            </a:pPr>
            <a:r>
              <a:rPr lang="en"/>
              <a:t>$$ means "semantic value of the current rule," while $n means "semantic value of part n"</a:t>
            </a:r>
            <a:endParaRPr/>
          </a:p>
          <a:p>
            <a:pPr indent="-298450" lvl="0" marL="457200" rtl="0" algn="l">
              <a:spcBef>
                <a:spcPts val="0"/>
              </a:spcBef>
              <a:spcAft>
                <a:spcPts val="0"/>
              </a:spcAft>
              <a:buSzPts val="1100"/>
              <a:buChar char="-"/>
            </a:pPr>
            <a:r>
              <a:rPr lang="en"/>
              <a:t>Notice how this is a bit different from yylex's workflow - instead of returning semantic values (like how yylex returns token types), we're assigning them to special variables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c89c31a3f9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c89c31a3f9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Here's how semantic value can be used to get something useful out of rules that get matched</a:t>
            </a:r>
            <a:endParaRPr/>
          </a:p>
          <a:p>
            <a:pPr indent="-298450" lvl="0" marL="457200" rtl="0" algn="l">
              <a:spcBef>
                <a:spcPts val="0"/>
              </a:spcBef>
              <a:spcAft>
                <a:spcPts val="0"/>
              </a:spcAft>
              <a:buSzPts val="1100"/>
              <a:buChar char="-"/>
            </a:pPr>
            <a:r>
              <a:rPr lang="en"/>
              <a:t>We want an s_list to have the value of a list of statements</a:t>
            </a:r>
            <a:endParaRPr/>
          </a:p>
          <a:p>
            <a:pPr indent="-298450" lvl="0" marL="457200" rtl="0" algn="l">
              <a:spcBef>
                <a:spcPts val="0"/>
              </a:spcBef>
              <a:spcAft>
                <a:spcPts val="0"/>
              </a:spcAft>
              <a:buSzPts val="1100"/>
              <a:buChar char="-"/>
            </a:pPr>
            <a:r>
              <a:rPr lang="en"/>
              <a:t>So let's say that an empty s_list is an empty list</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c89c31a3f9_3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c89c31a3f9_3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We match stmt1 and find out that its semantic value is x (just a placeholder for anything)</a:t>
            </a:r>
            <a:endParaRPr/>
          </a:p>
          <a:p>
            <a:pPr indent="-298450" lvl="0" marL="457200" rtl="0" algn="l">
              <a:spcBef>
                <a:spcPts val="0"/>
              </a:spcBef>
              <a:spcAft>
                <a:spcPts val="0"/>
              </a:spcAft>
              <a:buSzPts val="1100"/>
              <a:buChar char="-"/>
            </a:pPr>
            <a:r>
              <a:rPr lang="en"/>
              <a:t>Remember, the parser is going to forget all about the empty s_list and stmt1 when it moves onto the next rule - how do we use the semantic value of s_list to capture all the information that we're about to lose?</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c89c31a3f9_3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c89c31a3f9_3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As the slide says, we'll append the stmt's value to the s_list's value - now we have a list with x in it, just like we want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gc62ed729fd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 name="Google Shape;44;gc62ed729fd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c89c31a3f9_3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c89c31a3f9_3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Now, the parser forgets all about the empty list and stmt1, but using semantic value we saved the relevant information in a useful way</a:t>
            </a:r>
            <a:endParaRPr/>
          </a:p>
          <a:p>
            <a:pPr indent="-298450" lvl="0" marL="457200" rtl="0" algn="l">
              <a:spcBef>
                <a:spcPts val="0"/>
              </a:spcBef>
              <a:spcAft>
                <a:spcPts val="0"/>
              </a:spcAft>
              <a:buSzPts val="1100"/>
              <a:buChar char="-"/>
            </a:pPr>
            <a:r>
              <a:rPr lang="en"/>
              <a:t>Same thing happens for the stmt2 - let's say its semantic value is y</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c89c31a3f9_3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c89c31a3f9_3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...then to make the final semantic value of the s_list, we append y to the list with x, and get a new list consisting of [x, y]</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c62ed729fd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c62ed729fd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c62ed729fd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c62ed729fd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Of course, the definition for yylex should come from the code that Flex generates, but yyerror has to be written by you</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c35e32f285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c35e32f285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c62ed729fd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c62ed729fd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Here's how files get generated in order to create an executable that uses the parser, you're most likely going to be doing the exact same thing for your Nutshell</a:t>
            </a:r>
            <a:endParaRPr/>
          </a:p>
          <a:p>
            <a:pPr indent="-298450" lvl="0" marL="457200" rtl="0" algn="l">
              <a:spcBef>
                <a:spcPts val="0"/>
              </a:spcBef>
              <a:spcAft>
                <a:spcPts val="0"/>
              </a:spcAft>
              <a:buSzPts val="1100"/>
              <a:buChar char="-"/>
            </a:pPr>
            <a:r>
              <a:rPr lang="en"/>
              <a:t>Running bison (with the -d flag) on PARSER.y generates a C file and a header file</a:t>
            </a:r>
            <a:endParaRPr/>
          </a:p>
          <a:p>
            <a:pPr indent="-298450" lvl="1" marL="914400" rtl="0" algn="l">
              <a:spcBef>
                <a:spcPts val="0"/>
              </a:spcBef>
              <a:spcAft>
                <a:spcPts val="0"/>
              </a:spcAft>
              <a:buSzPts val="1100"/>
              <a:buChar char="-"/>
            </a:pPr>
            <a:r>
              <a:rPr lang="en"/>
              <a:t>The C file contains the definition of yyparse</a:t>
            </a:r>
            <a:endParaRPr/>
          </a:p>
          <a:p>
            <a:pPr indent="-298450" lvl="1" marL="914400" rtl="0" algn="l">
              <a:spcBef>
                <a:spcPts val="0"/>
              </a:spcBef>
              <a:spcAft>
                <a:spcPts val="0"/>
              </a:spcAft>
              <a:buSzPts val="1100"/>
              <a:buChar char="-"/>
            </a:pPr>
            <a:r>
              <a:rPr lang="en"/>
              <a:t>The header file contains declarations for token types and yyparse, which will be used by the lexer and main, respectively</a:t>
            </a:r>
            <a:endParaRPr/>
          </a:p>
          <a:p>
            <a:pPr indent="-298450" lvl="0" marL="457200" rtl="0" algn="l">
              <a:spcBef>
                <a:spcPts val="0"/>
              </a:spcBef>
              <a:spcAft>
                <a:spcPts val="0"/>
              </a:spcAft>
              <a:buSzPts val="1100"/>
              <a:buChar char="-"/>
            </a:pPr>
            <a:r>
              <a:rPr lang="en"/>
              <a:t>LEXER.l will #include PARSER.tab.h</a:t>
            </a:r>
            <a:endParaRPr/>
          </a:p>
          <a:p>
            <a:pPr indent="-298450" lvl="0" marL="457200" rtl="0" algn="l">
              <a:spcBef>
                <a:spcPts val="0"/>
              </a:spcBef>
              <a:spcAft>
                <a:spcPts val="0"/>
              </a:spcAft>
              <a:buSzPts val="1100"/>
              <a:buChar char="-"/>
            </a:pPr>
            <a:r>
              <a:rPr lang="en"/>
              <a:t>Running flex on LEXER.l will create lex.yy.c, which contains the code for yylex</a:t>
            </a:r>
            <a:endParaRPr/>
          </a:p>
          <a:p>
            <a:pPr indent="-298450" lvl="0" marL="457200" rtl="0" algn="l">
              <a:spcBef>
                <a:spcPts val="0"/>
              </a:spcBef>
              <a:spcAft>
                <a:spcPts val="0"/>
              </a:spcAft>
              <a:buSzPts val="1100"/>
              <a:buChar char="-"/>
            </a:pPr>
            <a:r>
              <a:rPr lang="en"/>
              <a:t>MAIN.c will call yyparse from main() in order to do something</a:t>
            </a:r>
            <a:endParaRPr/>
          </a:p>
          <a:p>
            <a:pPr indent="-298450" lvl="0" marL="457200" rtl="0" algn="l">
              <a:spcBef>
                <a:spcPts val="0"/>
              </a:spcBef>
              <a:spcAft>
                <a:spcPts val="0"/>
              </a:spcAft>
              <a:buSzPts val="1100"/>
              <a:buChar char="-"/>
            </a:pPr>
            <a:r>
              <a:rPr lang="en"/>
              <a:t>Running gcc (with the -lfl flag to link necessary flex libraries) will generate an executable program, which should be able to parse text from stdin</a:t>
            </a:r>
            <a:endParaRPr/>
          </a:p>
          <a:p>
            <a:pPr indent="-298450" lvl="0" marL="457200" rtl="0" algn="l">
              <a:spcBef>
                <a:spcPts val="0"/>
              </a:spcBef>
              <a:spcAft>
                <a:spcPts val="0"/>
              </a:spcAft>
              <a:buSzPts val="1100"/>
              <a:buChar char="-"/>
            </a:pPr>
            <a:r>
              <a:rPr lang="en"/>
              <a:t>It might look like you need to complete the entire parser before you can start on the lexer, but </a:t>
            </a:r>
            <a:r>
              <a:rPr i="1" lang="en"/>
              <a:t>hint hint</a:t>
            </a:r>
            <a:r>
              <a:rPr lang="en"/>
              <a:t> you can just use a parser file with nothing but %token definitions in order to generate PARSER.tab.h, just make sure to regenerate it as necessary</a:t>
            </a:r>
            <a:endParaRPr/>
          </a:p>
          <a:p>
            <a:pPr indent="-298450" lvl="0" marL="457200" rtl="0" algn="l">
              <a:spcBef>
                <a:spcPts val="0"/>
              </a:spcBef>
              <a:spcAft>
                <a:spcPts val="0"/>
              </a:spcAft>
              <a:buSzPts val="1100"/>
              <a:buChar char="-"/>
            </a:pPr>
            <a:r>
              <a:rPr lang="en"/>
              <a:t>Man this visual was fun to make</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c62ed729fd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c62ed729fd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https://ftp.gnu.org/old-gnu/Manuals/flex-2.5.4/html_mono/flex.html</a:t>
            </a:r>
            <a:endParaRPr/>
          </a:p>
          <a:p>
            <a:pPr indent="0" lvl="0" marL="0" rtl="0" algn="l">
              <a:spcBef>
                <a:spcPts val="0"/>
              </a:spcBef>
              <a:spcAft>
                <a:spcPts val="0"/>
              </a:spcAft>
              <a:buNone/>
            </a:pPr>
            <a:r>
              <a:rPr lang="en" u="sng">
                <a:solidFill>
                  <a:schemeClr val="hlink"/>
                </a:solidFill>
                <a:hlinkClick r:id="rId3"/>
              </a:rPr>
              <a:t>https://www.gnu.org/software/bison/manual/bison.html</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gc629a6c16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 name="Google Shape;50;gc629a6c16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This is all pretty vague right now, it will get more clear as we go on</a:t>
            </a:r>
            <a:endParaRPr/>
          </a:p>
          <a:p>
            <a:pPr indent="-298450" lvl="0" marL="457200" rtl="0" algn="l">
              <a:spcBef>
                <a:spcPts val="0"/>
              </a:spcBef>
              <a:spcAft>
                <a:spcPts val="0"/>
              </a:spcAft>
              <a:buSzPts val="1100"/>
              <a:buChar char="-"/>
            </a:pPr>
            <a:r>
              <a:rPr lang="en"/>
              <a:t>Lex/Yacc (or Flex and Bison for us) help greatly with steps 1 and 2</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c62ed729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c62ed729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Tokenizing is a fairly simple process - the input (a string, or list of characters) gets turned into a list of tokens</a:t>
            </a:r>
            <a:endParaRPr/>
          </a:p>
          <a:p>
            <a:pPr indent="-298450" lvl="1" marL="914400" rtl="0" algn="l">
              <a:spcBef>
                <a:spcPts val="0"/>
              </a:spcBef>
              <a:spcAft>
                <a:spcPts val="0"/>
              </a:spcAft>
              <a:buSzPts val="1100"/>
              <a:buChar char="-"/>
            </a:pPr>
            <a:r>
              <a:rPr lang="en"/>
              <a:t>(However, it's also much more than just splitting up things up whitespace)</a:t>
            </a:r>
            <a:endParaRPr/>
          </a:p>
          <a:p>
            <a:pPr indent="-298450" lvl="0" marL="457200" rtl="0" algn="l">
              <a:spcBef>
                <a:spcPts val="0"/>
              </a:spcBef>
              <a:spcAft>
                <a:spcPts val="0"/>
              </a:spcAft>
              <a:buSzPts val="1100"/>
              <a:buChar char="-"/>
            </a:pPr>
            <a:r>
              <a:rPr lang="en"/>
              <a:t>Another feature of most tokenizers is to tag each token with some meaningful information - in this case, instead of just separating the text into its constituent parts, it also associates a tag with the token</a:t>
            </a:r>
            <a:endParaRPr/>
          </a:p>
          <a:p>
            <a:pPr indent="-298450" lvl="1" marL="914400" rtl="0" algn="l">
              <a:spcBef>
                <a:spcPts val="0"/>
              </a:spcBef>
              <a:spcAft>
                <a:spcPts val="0"/>
              </a:spcAft>
              <a:buSzPts val="1100"/>
              <a:buChar char="-"/>
            </a:pPr>
            <a:r>
              <a:rPr lang="en"/>
              <a:t>Tokenizers can do more than just this, it’s just a simple example</a:t>
            </a:r>
            <a:endParaRPr/>
          </a:p>
          <a:p>
            <a:pPr indent="-298450" lvl="0" marL="457200" rtl="0" algn="l">
              <a:spcBef>
                <a:spcPts val="0"/>
              </a:spcBef>
              <a:spcAft>
                <a:spcPts val="0"/>
              </a:spcAft>
              <a:buSzPts val="1100"/>
              <a:buChar char="-"/>
            </a:pPr>
            <a:r>
              <a:rPr lang="en"/>
              <a:t>Question - what happened to the whitespace and comment?</a:t>
            </a:r>
            <a:endParaRPr/>
          </a:p>
          <a:p>
            <a:pPr indent="-298450" lvl="1" marL="914400" rtl="0" algn="l">
              <a:spcBef>
                <a:spcPts val="0"/>
              </a:spcBef>
              <a:spcAft>
                <a:spcPts val="0"/>
              </a:spcAft>
              <a:buSzPts val="1100"/>
              <a:buChar char="-"/>
            </a:pPr>
            <a:r>
              <a:rPr lang="en"/>
              <a:t>Tokenizers can also choose to throw out text if it's irrelevant</a:t>
            </a:r>
            <a:endParaRPr/>
          </a:p>
          <a:p>
            <a:pPr indent="-298450" lvl="1" marL="914400" rtl="0" algn="l">
              <a:spcBef>
                <a:spcPts val="0"/>
              </a:spcBef>
              <a:spcAft>
                <a:spcPts val="0"/>
              </a:spcAft>
              <a:buSzPts val="1100"/>
              <a:buChar char="-"/>
            </a:pPr>
            <a:r>
              <a:rPr lang="en"/>
              <a:t>Looking at this from the perspective of a compiler, it makes sense that it wouldn't want to keep whitespace and comments - they don't change how the program behaves</a:t>
            </a:r>
            <a:endParaRPr/>
          </a:p>
          <a:p>
            <a:pPr indent="-298450" lvl="1" marL="914400" rtl="0" algn="l">
              <a:spcBef>
                <a:spcPts val="0"/>
              </a:spcBef>
              <a:spcAft>
                <a:spcPts val="0"/>
              </a:spcAft>
              <a:buSzPts val="1100"/>
              <a:buChar char="-"/>
            </a:pPr>
            <a:r>
              <a:rPr lang="en"/>
              <a:t>(Different story if this was Python)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62ed729f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2ed729f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Parsing is a lot more complex</a:t>
            </a:r>
            <a:endParaRPr/>
          </a:p>
          <a:p>
            <a:pPr indent="-298450" lvl="0" marL="457200" rtl="0" algn="l">
              <a:spcBef>
                <a:spcPts val="0"/>
              </a:spcBef>
              <a:spcAft>
                <a:spcPts val="0"/>
              </a:spcAft>
              <a:buSzPts val="1100"/>
              <a:buChar char="-"/>
            </a:pPr>
            <a:r>
              <a:rPr lang="en"/>
              <a:t>The sequence of tokens gets recognized as a tree structure, and can give actual meaning to the code</a:t>
            </a:r>
            <a:endParaRPr/>
          </a:p>
          <a:p>
            <a:pPr indent="-298450" lvl="1" marL="914400" rtl="0" algn="l">
              <a:spcBef>
                <a:spcPts val="0"/>
              </a:spcBef>
              <a:spcAft>
                <a:spcPts val="0"/>
              </a:spcAft>
              <a:buSzPts val="1100"/>
              <a:buChar char="-"/>
            </a:pPr>
            <a:r>
              <a:rPr lang="en"/>
              <a:t>For example, it's now easy to see that "lock == 1" is the condition of a while loop</a:t>
            </a:r>
            <a:endParaRPr/>
          </a:p>
          <a:p>
            <a:pPr indent="-298450" lvl="0" marL="457200" rtl="0" algn="l">
              <a:spcBef>
                <a:spcPts val="0"/>
              </a:spcBef>
              <a:spcAft>
                <a:spcPts val="0"/>
              </a:spcAft>
              <a:buSzPts val="1100"/>
              <a:buChar char="-"/>
            </a:pPr>
            <a:r>
              <a:rPr lang="en"/>
              <a:t>This is what it looks like for a compiler to generate an abstract syntax tree</a:t>
            </a:r>
            <a:endParaRPr/>
          </a:p>
          <a:p>
            <a:pPr indent="-298450" lvl="0" marL="457200" rtl="0" algn="l">
              <a:spcBef>
                <a:spcPts val="0"/>
              </a:spcBef>
              <a:spcAft>
                <a:spcPts val="0"/>
              </a:spcAft>
              <a:buSzPts val="1100"/>
              <a:buChar char="-"/>
            </a:pPr>
            <a:r>
              <a:rPr lang="en"/>
              <a:t>Being able to see the code in this manner is the goal, but this is absurdly hard to do if you're writing straight C/C++. Flex and Bison will make this easy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c629a6c1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c629a6c1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c629a6c16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629a6c16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Patterns are basically just regex</a:t>
            </a:r>
            <a:endParaRPr/>
          </a:p>
          <a:p>
            <a:pPr indent="-298450" lvl="0" marL="457200" rtl="0" algn="l">
              <a:spcBef>
                <a:spcPts val="0"/>
              </a:spcBef>
              <a:spcAft>
                <a:spcPts val="0"/>
              </a:spcAft>
              <a:buSzPts val="1100"/>
              <a:buChar char="-"/>
            </a:pPr>
            <a:r>
              <a:rPr lang="en"/>
              <a:t>Actions are simply C code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62ed729fd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c62ed729f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noFill/>
      </p:bgPr>
    </p:bg>
    <p:spTree>
      <p:nvGrpSpPr>
        <p:cNvPr id="9" name="Shape 9"/>
        <p:cNvGrpSpPr/>
        <p:nvPr/>
      </p:nvGrpSpPr>
      <p:grpSpPr>
        <a:xfrm>
          <a:off x="0" y="0"/>
          <a:ext cx="0" cy="0"/>
          <a:chOff x="0" y="0"/>
          <a:chExt cx="0" cy="0"/>
        </a:xfrm>
      </p:grpSpPr>
      <p:sp>
        <p:nvSpPr>
          <p:cNvPr id="10" name="Google Shape;10;p2"/>
          <p:cNvSpPr/>
          <p:nvPr/>
        </p:nvSpPr>
        <p:spPr>
          <a:xfrm>
            <a:off x="0" y="0"/>
            <a:ext cx="9144000" cy="2834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Font typeface="Merriweather"/>
              <a:buNone/>
              <a:defRPr sz="5200">
                <a:latin typeface="Merriweather"/>
                <a:ea typeface="Merriweather"/>
                <a:cs typeface="Merriweather"/>
                <a:sym typeface="Merriweather"/>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FFFFFF"/>
        </a:solidFill>
      </p:bgPr>
    </p:bg>
    <p:spTree>
      <p:nvGrpSpPr>
        <p:cNvPr id="14" name="Shape 14"/>
        <p:cNvGrpSpPr/>
        <p:nvPr/>
      </p:nvGrpSpPr>
      <p:grpSpPr>
        <a:xfrm>
          <a:off x="0" y="0"/>
          <a:ext cx="0" cy="0"/>
          <a:chOff x="0" y="0"/>
          <a:chExt cx="0" cy="0"/>
        </a:xfrm>
      </p:grpSpPr>
      <p:sp>
        <p:nvSpPr>
          <p:cNvPr id="15" name="Google Shape;15;p3"/>
          <p:cNvSpPr/>
          <p:nvPr/>
        </p:nvSpPr>
        <p:spPr>
          <a:xfrm>
            <a:off x="0" y="0"/>
            <a:ext cx="85206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311700" y="1922000"/>
            <a:ext cx="8520600" cy="8418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0"/>
            <a:ext cx="9144000" cy="1017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a:ln>
            <a:noFill/>
          </a:ln>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p:nvPr/>
        </p:nvSpPr>
        <p:spPr>
          <a:xfrm>
            <a:off x="0" y="0"/>
            <a:ext cx="9144000" cy="1017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p:cSld name="CUSTOM">
    <p:bg>
      <p:bgPr>
        <a:solidFill>
          <a:schemeClr val="dk2"/>
        </a:solidFill>
      </p:bgPr>
    </p:bg>
    <p:spTree>
      <p:nvGrpSpPr>
        <p:cNvPr id="29" name="Shape 29"/>
        <p:cNvGrpSpPr/>
        <p:nvPr/>
      </p:nvGrpSpPr>
      <p:grpSpPr>
        <a:xfrm>
          <a:off x="0" y="0"/>
          <a:ext cx="0" cy="0"/>
          <a:chOff x="0" y="0"/>
          <a:chExt cx="0" cy="0"/>
        </a:xfrm>
      </p:grpSpPr>
      <p:sp>
        <p:nvSpPr>
          <p:cNvPr id="30" name="Google Shape;30;p6"/>
          <p:cNvSpPr txBox="1"/>
          <p:nvPr>
            <p:ph idx="1" type="body"/>
          </p:nvPr>
        </p:nvSpPr>
        <p:spPr>
          <a:xfrm>
            <a:off x="428400" y="218850"/>
            <a:ext cx="8287200" cy="47058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rgbClr val="FFFFFF"/>
              </a:buClr>
              <a:buSzPts val="1800"/>
              <a:buFont typeface="Source Code Pro"/>
              <a:buChar char="●"/>
              <a:defRPr>
                <a:solidFill>
                  <a:srgbClr val="FFFFFF"/>
                </a:solidFill>
                <a:latin typeface="Source Code Pro"/>
                <a:ea typeface="Source Code Pro"/>
                <a:cs typeface="Source Code Pro"/>
                <a:sym typeface="Source Code Pro"/>
              </a:defRPr>
            </a:lvl1pPr>
            <a:lvl2pPr indent="-317500" lvl="1" marL="914400">
              <a:spcBef>
                <a:spcPts val="0"/>
              </a:spcBef>
              <a:spcAft>
                <a:spcPts val="0"/>
              </a:spcAft>
              <a:buClr>
                <a:srgbClr val="FFFFFF"/>
              </a:buClr>
              <a:buSzPts val="1400"/>
              <a:buFont typeface="Source Code Pro"/>
              <a:buChar char="○"/>
              <a:defRPr>
                <a:solidFill>
                  <a:srgbClr val="FFFFFF"/>
                </a:solidFill>
                <a:latin typeface="Source Code Pro"/>
                <a:ea typeface="Source Code Pro"/>
                <a:cs typeface="Source Code Pro"/>
                <a:sym typeface="Source Code Pro"/>
              </a:defRPr>
            </a:lvl2pPr>
            <a:lvl3pPr indent="-317500" lvl="2" marL="1371600">
              <a:spcBef>
                <a:spcPts val="0"/>
              </a:spcBef>
              <a:spcAft>
                <a:spcPts val="0"/>
              </a:spcAft>
              <a:buClr>
                <a:srgbClr val="FFFFFF"/>
              </a:buClr>
              <a:buSzPts val="1400"/>
              <a:buFont typeface="Source Code Pro"/>
              <a:buChar char="■"/>
              <a:defRPr>
                <a:solidFill>
                  <a:srgbClr val="FFFFFF"/>
                </a:solidFill>
                <a:latin typeface="Source Code Pro"/>
                <a:ea typeface="Source Code Pro"/>
                <a:cs typeface="Source Code Pro"/>
                <a:sym typeface="Source Code Pro"/>
              </a:defRPr>
            </a:lvl3pPr>
            <a:lvl4pPr indent="-317500" lvl="3" marL="1828800">
              <a:spcBef>
                <a:spcPts val="0"/>
              </a:spcBef>
              <a:spcAft>
                <a:spcPts val="0"/>
              </a:spcAft>
              <a:buClr>
                <a:srgbClr val="FFFFFF"/>
              </a:buClr>
              <a:buSzPts val="1400"/>
              <a:buFont typeface="Source Code Pro"/>
              <a:buChar char="●"/>
              <a:defRPr>
                <a:solidFill>
                  <a:srgbClr val="FFFFFF"/>
                </a:solidFill>
                <a:latin typeface="Source Code Pro"/>
                <a:ea typeface="Source Code Pro"/>
                <a:cs typeface="Source Code Pro"/>
                <a:sym typeface="Source Code Pro"/>
              </a:defRPr>
            </a:lvl4pPr>
            <a:lvl5pPr indent="-317500" lvl="4" marL="2286000">
              <a:spcBef>
                <a:spcPts val="0"/>
              </a:spcBef>
              <a:spcAft>
                <a:spcPts val="0"/>
              </a:spcAft>
              <a:buClr>
                <a:srgbClr val="FFFFFF"/>
              </a:buClr>
              <a:buSzPts val="1400"/>
              <a:buFont typeface="Source Code Pro"/>
              <a:buChar char="○"/>
              <a:defRPr>
                <a:solidFill>
                  <a:srgbClr val="FFFFFF"/>
                </a:solidFill>
                <a:latin typeface="Source Code Pro"/>
                <a:ea typeface="Source Code Pro"/>
                <a:cs typeface="Source Code Pro"/>
                <a:sym typeface="Source Code Pro"/>
              </a:defRPr>
            </a:lvl5pPr>
            <a:lvl6pPr indent="-317500" lvl="5" marL="2743200">
              <a:spcBef>
                <a:spcPts val="0"/>
              </a:spcBef>
              <a:spcAft>
                <a:spcPts val="0"/>
              </a:spcAft>
              <a:buClr>
                <a:srgbClr val="FFFFFF"/>
              </a:buClr>
              <a:buSzPts val="1400"/>
              <a:buFont typeface="Source Code Pro"/>
              <a:buChar char="■"/>
              <a:defRPr>
                <a:solidFill>
                  <a:srgbClr val="FFFFFF"/>
                </a:solidFill>
                <a:latin typeface="Source Code Pro"/>
                <a:ea typeface="Source Code Pro"/>
                <a:cs typeface="Source Code Pro"/>
                <a:sym typeface="Source Code Pro"/>
              </a:defRPr>
            </a:lvl6pPr>
            <a:lvl7pPr indent="-317500" lvl="6" marL="3200400">
              <a:spcBef>
                <a:spcPts val="0"/>
              </a:spcBef>
              <a:spcAft>
                <a:spcPts val="0"/>
              </a:spcAft>
              <a:buClr>
                <a:srgbClr val="FFFFFF"/>
              </a:buClr>
              <a:buSzPts val="1400"/>
              <a:buFont typeface="Source Code Pro"/>
              <a:buChar char="●"/>
              <a:defRPr>
                <a:solidFill>
                  <a:srgbClr val="FFFFFF"/>
                </a:solidFill>
                <a:latin typeface="Source Code Pro"/>
                <a:ea typeface="Source Code Pro"/>
                <a:cs typeface="Source Code Pro"/>
                <a:sym typeface="Source Code Pro"/>
              </a:defRPr>
            </a:lvl7pPr>
            <a:lvl8pPr indent="-317500" lvl="7" marL="3657600">
              <a:spcBef>
                <a:spcPts val="0"/>
              </a:spcBef>
              <a:spcAft>
                <a:spcPts val="0"/>
              </a:spcAft>
              <a:buClr>
                <a:srgbClr val="FFFFFF"/>
              </a:buClr>
              <a:buSzPts val="1400"/>
              <a:buFont typeface="Source Code Pro"/>
              <a:buChar char="○"/>
              <a:defRPr>
                <a:solidFill>
                  <a:srgbClr val="FFFFFF"/>
                </a:solidFill>
                <a:latin typeface="Source Code Pro"/>
                <a:ea typeface="Source Code Pro"/>
                <a:cs typeface="Source Code Pro"/>
                <a:sym typeface="Source Code Pro"/>
              </a:defRPr>
            </a:lvl8pPr>
            <a:lvl9pPr indent="-317500" lvl="8" marL="4114800">
              <a:spcBef>
                <a:spcPts val="0"/>
              </a:spcBef>
              <a:spcAft>
                <a:spcPts val="0"/>
              </a:spcAft>
              <a:buClr>
                <a:srgbClr val="FFFFFF"/>
              </a:buClr>
              <a:buSzPts val="1400"/>
              <a:buFont typeface="Source Code Pro"/>
              <a:buChar char="■"/>
              <a:defRPr>
                <a:solidFill>
                  <a:srgbClr val="FFFFFF"/>
                </a:solidFill>
                <a:latin typeface="Source Code Pro"/>
                <a:ea typeface="Source Code Pro"/>
                <a:cs typeface="Source Code Pro"/>
                <a:sym typeface="Source Code Pro"/>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SzPts val="2800"/>
              <a:buFont typeface="Merriweather"/>
              <a:buNone/>
              <a:defRPr sz="2800">
                <a:latin typeface="Merriweather"/>
                <a:ea typeface="Merriweather"/>
                <a:cs typeface="Merriweather"/>
                <a:sym typeface="Merriweather"/>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xygen"/>
              <a:buChar char="●"/>
              <a:defRPr sz="1800">
                <a:solidFill>
                  <a:schemeClr val="dk2"/>
                </a:solidFill>
                <a:latin typeface="Oxygen"/>
                <a:ea typeface="Oxygen"/>
                <a:cs typeface="Oxygen"/>
                <a:sym typeface="Oxygen"/>
              </a:defRPr>
            </a:lvl1pPr>
            <a:lvl2pPr indent="-317500" lvl="1" marL="914400">
              <a:lnSpc>
                <a:spcPct val="115000"/>
              </a:lnSpc>
              <a:spcBef>
                <a:spcPts val="0"/>
              </a:spcBef>
              <a:spcAft>
                <a:spcPts val="0"/>
              </a:spcAft>
              <a:buClr>
                <a:schemeClr val="dk2"/>
              </a:buClr>
              <a:buSzPts val="1400"/>
              <a:buFont typeface="Oxygen"/>
              <a:buChar char="○"/>
              <a:defRPr>
                <a:solidFill>
                  <a:schemeClr val="dk2"/>
                </a:solidFill>
                <a:latin typeface="Oxygen"/>
                <a:ea typeface="Oxygen"/>
                <a:cs typeface="Oxygen"/>
                <a:sym typeface="Oxygen"/>
              </a:defRPr>
            </a:lvl2pPr>
            <a:lvl3pPr indent="-317500" lvl="2" marL="1371600">
              <a:lnSpc>
                <a:spcPct val="115000"/>
              </a:lnSpc>
              <a:spcBef>
                <a:spcPts val="0"/>
              </a:spcBef>
              <a:spcAft>
                <a:spcPts val="0"/>
              </a:spcAft>
              <a:buClr>
                <a:schemeClr val="dk2"/>
              </a:buClr>
              <a:buSzPts val="1400"/>
              <a:buFont typeface="Oxygen"/>
              <a:buChar char="■"/>
              <a:defRPr>
                <a:solidFill>
                  <a:schemeClr val="dk2"/>
                </a:solidFill>
                <a:latin typeface="Oxygen"/>
                <a:ea typeface="Oxygen"/>
                <a:cs typeface="Oxygen"/>
                <a:sym typeface="Oxygen"/>
              </a:defRPr>
            </a:lvl3pPr>
            <a:lvl4pPr indent="-317500" lvl="3" marL="1828800">
              <a:lnSpc>
                <a:spcPct val="115000"/>
              </a:lnSpc>
              <a:spcBef>
                <a:spcPts val="0"/>
              </a:spcBef>
              <a:spcAft>
                <a:spcPts val="0"/>
              </a:spcAft>
              <a:buClr>
                <a:schemeClr val="dk2"/>
              </a:buClr>
              <a:buSzPts val="1400"/>
              <a:buFont typeface="Oxygen"/>
              <a:buChar char="●"/>
              <a:defRPr>
                <a:solidFill>
                  <a:schemeClr val="dk2"/>
                </a:solidFill>
                <a:latin typeface="Oxygen"/>
                <a:ea typeface="Oxygen"/>
                <a:cs typeface="Oxygen"/>
                <a:sym typeface="Oxygen"/>
              </a:defRPr>
            </a:lvl4pPr>
            <a:lvl5pPr indent="-317500" lvl="4" marL="2286000">
              <a:lnSpc>
                <a:spcPct val="115000"/>
              </a:lnSpc>
              <a:spcBef>
                <a:spcPts val="0"/>
              </a:spcBef>
              <a:spcAft>
                <a:spcPts val="0"/>
              </a:spcAft>
              <a:buClr>
                <a:schemeClr val="dk2"/>
              </a:buClr>
              <a:buSzPts val="1400"/>
              <a:buFont typeface="Oxygen"/>
              <a:buChar char="○"/>
              <a:defRPr>
                <a:solidFill>
                  <a:schemeClr val="dk2"/>
                </a:solidFill>
                <a:latin typeface="Oxygen"/>
                <a:ea typeface="Oxygen"/>
                <a:cs typeface="Oxygen"/>
                <a:sym typeface="Oxygen"/>
              </a:defRPr>
            </a:lvl5pPr>
            <a:lvl6pPr indent="-317500" lvl="5" marL="2743200">
              <a:lnSpc>
                <a:spcPct val="115000"/>
              </a:lnSpc>
              <a:spcBef>
                <a:spcPts val="0"/>
              </a:spcBef>
              <a:spcAft>
                <a:spcPts val="0"/>
              </a:spcAft>
              <a:buClr>
                <a:schemeClr val="dk2"/>
              </a:buClr>
              <a:buSzPts val="1400"/>
              <a:buFont typeface="Oxygen"/>
              <a:buChar char="■"/>
              <a:defRPr>
                <a:solidFill>
                  <a:schemeClr val="dk2"/>
                </a:solidFill>
                <a:latin typeface="Oxygen"/>
                <a:ea typeface="Oxygen"/>
                <a:cs typeface="Oxygen"/>
                <a:sym typeface="Oxygen"/>
              </a:defRPr>
            </a:lvl6pPr>
            <a:lvl7pPr indent="-317500" lvl="6" marL="3200400">
              <a:lnSpc>
                <a:spcPct val="115000"/>
              </a:lnSpc>
              <a:spcBef>
                <a:spcPts val="0"/>
              </a:spcBef>
              <a:spcAft>
                <a:spcPts val="0"/>
              </a:spcAft>
              <a:buClr>
                <a:schemeClr val="dk2"/>
              </a:buClr>
              <a:buSzPts val="1400"/>
              <a:buFont typeface="Oxygen"/>
              <a:buChar char="●"/>
              <a:defRPr>
                <a:solidFill>
                  <a:schemeClr val="dk2"/>
                </a:solidFill>
                <a:latin typeface="Oxygen"/>
                <a:ea typeface="Oxygen"/>
                <a:cs typeface="Oxygen"/>
                <a:sym typeface="Oxygen"/>
              </a:defRPr>
            </a:lvl7pPr>
            <a:lvl8pPr indent="-317500" lvl="7" marL="3657600">
              <a:lnSpc>
                <a:spcPct val="115000"/>
              </a:lnSpc>
              <a:spcBef>
                <a:spcPts val="0"/>
              </a:spcBef>
              <a:spcAft>
                <a:spcPts val="0"/>
              </a:spcAft>
              <a:buClr>
                <a:schemeClr val="dk2"/>
              </a:buClr>
              <a:buSzPts val="1400"/>
              <a:buFont typeface="Oxygen"/>
              <a:buChar char="○"/>
              <a:defRPr>
                <a:solidFill>
                  <a:schemeClr val="dk2"/>
                </a:solidFill>
                <a:latin typeface="Oxygen"/>
                <a:ea typeface="Oxygen"/>
                <a:cs typeface="Oxygen"/>
                <a:sym typeface="Oxygen"/>
              </a:defRPr>
            </a:lvl8pPr>
            <a:lvl9pPr indent="-317500" lvl="8" marL="4114800">
              <a:lnSpc>
                <a:spcPct val="115000"/>
              </a:lnSpc>
              <a:spcBef>
                <a:spcPts val="0"/>
              </a:spcBef>
              <a:spcAft>
                <a:spcPts val="0"/>
              </a:spcAft>
              <a:buClr>
                <a:schemeClr val="dk2"/>
              </a:buClr>
              <a:buSzPts val="1400"/>
              <a:buFont typeface="Oxygen"/>
              <a:buChar char="■"/>
              <a:defRPr>
                <a:solidFill>
                  <a:schemeClr val="dk2"/>
                </a:solidFill>
                <a:latin typeface="Oxygen"/>
                <a:ea typeface="Oxygen"/>
                <a:cs typeface="Oxygen"/>
                <a:sym typeface="Oxygen"/>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 name="Shape 34"/>
        <p:cNvGrpSpPr/>
        <p:nvPr/>
      </p:nvGrpSpPr>
      <p:grpSpPr>
        <a:xfrm>
          <a:off x="0" y="0"/>
          <a:ext cx="0" cy="0"/>
          <a:chOff x="0" y="0"/>
          <a:chExt cx="0" cy="0"/>
        </a:xfrm>
      </p:grpSpPr>
      <p:sp>
        <p:nvSpPr>
          <p:cNvPr id="35" name="Google Shape;35;p7"/>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Flex &amp; Bison</a:t>
            </a:r>
            <a:endParaRPr/>
          </a:p>
        </p:txBody>
      </p:sp>
      <p:sp>
        <p:nvSpPr>
          <p:cNvPr id="36" name="Google Shape;36;p7"/>
          <p:cNvSpPr txBox="1"/>
          <p:nvPr>
            <p:ph idx="1" type="subTitle"/>
          </p:nvPr>
        </p:nvSpPr>
        <p:spPr>
          <a:xfrm>
            <a:off x="311700" y="2834125"/>
            <a:ext cx="8520600" cy="1291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COP4600</a:t>
            </a:r>
            <a:endParaRPr/>
          </a:p>
          <a:p>
            <a:pPr indent="0" lvl="0" marL="0" rtl="0" algn="ctr">
              <a:spcBef>
                <a:spcPts val="0"/>
              </a:spcBef>
              <a:spcAft>
                <a:spcPts val="0"/>
              </a:spcAft>
              <a:buNone/>
            </a:pPr>
            <a:r>
              <a:rPr lang="en"/>
              <a:t>3/18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6"/>
          <p:cNvSpPr txBox="1"/>
          <p:nvPr>
            <p:ph idx="1" type="body"/>
          </p:nvPr>
        </p:nvSpPr>
        <p:spPr>
          <a:xfrm>
            <a:off x="428400" y="218850"/>
            <a:ext cx="8287200" cy="4705800"/>
          </a:xfrm>
          <a:prstGeom prst="rect">
            <a:avLst/>
          </a:prstGeom>
        </p:spPr>
        <p:txBody>
          <a:bodyPr anchorCtr="0" anchor="ctr" bIns="91425" lIns="91425" spcFirstLastPara="1" rIns="91425" wrap="square" tIns="91425">
            <a:normAutofit/>
          </a:bodyPr>
          <a:lstStyle/>
          <a:p>
            <a:pPr indent="0" lvl="0" marL="0" rtl="0" algn="l">
              <a:lnSpc>
                <a:spcPct val="105000"/>
              </a:lnSpc>
              <a:spcBef>
                <a:spcPts val="0"/>
              </a:spcBef>
              <a:spcAft>
                <a:spcPts val="0"/>
              </a:spcAft>
              <a:buNone/>
            </a:pPr>
            <a:r>
              <a:rPr i="1" lang="en" sz="1400"/>
              <a:t>// lexer.l</a:t>
            </a:r>
            <a:endParaRPr sz="1400"/>
          </a:p>
          <a:p>
            <a:pPr indent="0" lvl="0" marL="0" rtl="0" algn="l">
              <a:lnSpc>
                <a:spcPct val="105000"/>
              </a:lnSpc>
              <a:spcBef>
                <a:spcPts val="0"/>
              </a:spcBef>
              <a:spcAft>
                <a:spcPts val="0"/>
              </a:spcAft>
              <a:buNone/>
            </a:pPr>
            <a:r>
              <a:t/>
            </a:r>
            <a:endParaRPr sz="1400"/>
          </a:p>
          <a:p>
            <a:pPr indent="0" lvl="0" marL="0" rtl="0" algn="l">
              <a:lnSpc>
                <a:spcPct val="105000"/>
              </a:lnSpc>
              <a:spcBef>
                <a:spcPts val="0"/>
              </a:spcBef>
              <a:spcAft>
                <a:spcPts val="0"/>
              </a:spcAft>
              <a:buNone/>
            </a:pPr>
            <a:r>
              <a:rPr lang="en" sz="1400"/>
              <a:t>%{</a:t>
            </a:r>
            <a:endParaRPr sz="1400"/>
          </a:p>
          <a:p>
            <a:pPr indent="0" lvl="0" marL="0" rtl="0" algn="l">
              <a:lnSpc>
                <a:spcPct val="105000"/>
              </a:lnSpc>
              <a:spcBef>
                <a:spcPts val="0"/>
              </a:spcBef>
              <a:spcAft>
                <a:spcPts val="0"/>
              </a:spcAft>
              <a:buNone/>
            </a:pPr>
            <a:r>
              <a:rPr lang="en" sz="1400"/>
              <a:t>#include "tokens.h"</a:t>
            </a:r>
            <a:br>
              <a:rPr lang="en" sz="1400"/>
            </a:br>
            <a:r>
              <a:rPr lang="en" sz="1400"/>
              <a:t>%}</a:t>
            </a:r>
            <a:endParaRPr sz="1400"/>
          </a:p>
          <a:p>
            <a:pPr indent="0" lvl="0" marL="0" rtl="0" algn="l">
              <a:lnSpc>
                <a:spcPct val="105000"/>
              </a:lnSpc>
              <a:spcBef>
                <a:spcPts val="0"/>
              </a:spcBef>
              <a:spcAft>
                <a:spcPts val="0"/>
              </a:spcAft>
              <a:buNone/>
            </a:pPr>
            <a:r>
              <a:t/>
            </a:r>
            <a:endParaRPr sz="1400"/>
          </a:p>
          <a:p>
            <a:pPr indent="0" lvl="0" marL="0" rtl="0" algn="l">
              <a:lnSpc>
                <a:spcPct val="105000"/>
              </a:lnSpc>
              <a:spcBef>
                <a:spcPts val="0"/>
              </a:spcBef>
              <a:spcAft>
                <a:spcPts val="0"/>
              </a:spcAft>
              <a:buNone/>
            </a:pPr>
            <a:r>
              <a:rPr lang="en" sz="1400"/>
              <a:t>DIGIT  [0-9]</a:t>
            </a:r>
            <a:endParaRPr sz="1400"/>
          </a:p>
          <a:p>
            <a:pPr indent="0" lvl="0" marL="0" rtl="0" algn="l">
              <a:lnSpc>
                <a:spcPct val="105000"/>
              </a:lnSpc>
              <a:spcBef>
                <a:spcPts val="0"/>
              </a:spcBef>
              <a:spcAft>
                <a:spcPts val="0"/>
              </a:spcAft>
              <a:buNone/>
            </a:pPr>
            <a:r>
              <a:t/>
            </a:r>
            <a:endParaRPr sz="1400"/>
          </a:p>
          <a:p>
            <a:pPr indent="0" lvl="0" marL="0" rtl="0" algn="l">
              <a:lnSpc>
                <a:spcPct val="105000"/>
              </a:lnSpc>
              <a:spcBef>
                <a:spcPts val="0"/>
              </a:spcBef>
              <a:spcAft>
                <a:spcPts val="0"/>
              </a:spcAft>
              <a:buNone/>
            </a:pPr>
            <a:r>
              <a:rPr lang="en" sz="1400"/>
              <a:t>%%</a:t>
            </a:r>
            <a:endParaRPr sz="1400"/>
          </a:p>
          <a:p>
            <a:pPr indent="0" lvl="0" marL="0" rtl="0" algn="l">
              <a:lnSpc>
                <a:spcPct val="105000"/>
              </a:lnSpc>
              <a:spcBef>
                <a:spcPts val="0"/>
              </a:spcBef>
              <a:spcAft>
                <a:spcPts val="0"/>
              </a:spcAft>
              <a:buNone/>
            </a:pPr>
            <a:r>
              <a:t/>
            </a:r>
            <a:endParaRPr sz="1400"/>
          </a:p>
          <a:p>
            <a:pPr indent="0" lvl="0" marL="0" rtl="0" algn="l">
              <a:lnSpc>
                <a:spcPct val="105000"/>
              </a:lnSpc>
              <a:spcBef>
                <a:spcPts val="0"/>
              </a:spcBef>
              <a:spcAft>
                <a:spcPts val="0"/>
              </a:spcAft>
              <a:buNone/>
            </a:pPr>
            <a:r>
              <a:rPr lang="en" sz="1400"/>
              <a:t>[ \t\r\n]  { </a:t>
            </a:r>
            <a:r>
              <a:rPr i="1" lang="en" sz="1400"/>
              <a:t>/* whitespace - do nothing */</a:t>
            </a:r>
            <a:r>
              <a:rPr lang="en" sz="1400"/>
              <a:t> }</a:t>
            </a:r>
            <a:endParaRPr sz="1400"/>
          </a:p>
          <a:p>
            <a:pPr indent="0" lvl="0" marL="0" rtl="0" algn="l">
              <a:lnSpc>
                <a:spcPct val="105000"/>
              </a:lnSpc>
              <a:spcBef>
                <a:spcPts val="0"/>
              </a:spcBef>
              <a:spcAft>
                <a:spcPts val="0"/>
              </a:spcAft>
              <a:buClr>
                <a:schemeClr val="dk1"/>
              </a:buClr>
              <a:buSzPts val="1100"/>
              <a:buFont typeface="Arial"/>
              <a:buNone/>
            </a:pPr>
            <a:r>
              <a:t/>
            </a:r>
            <a:endParaRPr sz="1400">
              <a:solidFill>
                <a:schemeClr val="lt1"/>
              </a:solidFill>
            </a:endParaRPr>
          </a:p>
          <a:p>
            <a:pPr indent="0" lvl="0" marL="0" rtl="0" algn="l">
              <a:lnSpc>
                <a:spcPct val="105000"/>
              </a:lnSpc>
              <a:spcBef>
                <a:spcPts val="0"/>
              </a:spcBef>
              <a:spcAft>
                <a:spcPts val="0"/>
              </a:spcAft>
              <a:buNone/>
            </a:pPr>
            <a:r>
              <a:rPr lang="en" sz="1400"/>
              <a:t>hello|hey|hi  return </a:t>
            </a:r>
            <a:r>
              <a:rPr b="1" lang="en" sz="1400"/>
              <a:t>GREETING</a:t>
            </a:r>
            <a:r>
              <a:rPr lang="en" sz="1400"/>
              <a:t>;</a:t>
            </a:r>
            <a:endParaRPr sz="1400"/>
          </a:p>
          <a:p>
            <a:pPr indent="0" lvl="0" marL="0" rtl="0" algn="l">
              <a:lnSpc>
                <a:spcPct val="105000"/>
              </a:lnSpc>
              <a:spcBef>
                <a:spcPts val="0"/>
              </a:spcBef>
              <a:spcAft>
                <a:spcPts val="0"/>
              </a:spcAft>
              <a:buNone/>
            </a:pPr>
            <a:r>
              <a:rPr lang="en" sz="1400"/>
              <a:t>[A-Z][a-z]*   return </a:t>
            </a:r>
            <a:r>
              <a:rPr b="1" lang="en" sz="1400"/>
              <a:t>NAME</a:t>
            </a:r>
            <a:r>
              <a:rPr lang="en" sz="1400"/>
              <a:t>;</a:t>
            </a:r>
            <a:endParaRPr sz="1400"/>
          </a:p>
          <a:p>
            <a:pPr indent="0" lvl="0" marL="0" rtl="0" algn="l">
              <a:lnSpc>
                <a:spcPct val="105000"/>
              </a:lnSpc>
              <a:spcBef>
                <a:spcPts val="0"/>
              </a:spcBef>
              <a:spcAft>
                <a:spcPts val="0"/>
              </a:spcAft>
              <a:buNone/>
            </a:pPr>
            <a:r>
              <a:rPr lang="en" sz="1400"/>
              <a:t>[a-z]+        return </a:t>
            </a:r>
            <a:r>
              <a:rPr b="1" lang="en" sz="1400"/>
              <a:t>WORD</a:t>
            </a:r>
            <a:r>
              <a:rPr lang="en" sz="1400"/>
              <a:t>;</a:t>
            </a:r>
            <a:endParaRPr sz="1400"/>
          </a:p>
          <a:p>
            <a:pPr indent="0" lvl="0" marL="0" rtl="0" algn="l">
              <a:lnSpc>
                <a:spcPct val="105000"/>
              </a:lnSpc>
              <a:spcBef>
                <a:spcPts val="0"/>
              </a:spcBef>
              <a:spcAft>
                <a:spcPts val="0"/>
              </a:spcAft>
              <a:buNone/>
            </a:pPr>
            <a:r>
              <a:t/>
            </a:r>
            <a:endParaRPr sz="1400"/>
          </a:p>
          <a:p>
            <a:pPr indent="0" lvl="0" marL="0" rtl="0" algn="l">
              <a:lnSpc>
                <a:spcPct val="105000"/>
              </a:lnSpc>
              <a:spcBef>
                <a:spcPts val="0"/>
              </a:spcBef>
              <a:spcAft>
                <a:spcPts val="0"/>
              </a:spcAft>
              <a:buNone/>
            </a:pPr>
            <a:r>
              <a:rPr lang="en" sz="1400"/>
              <a:t>{DIGIT}+|{DIGIT}*"."{DIGIT}+  return </a:t>
            </a:r>
            <a:r>
              <a:rPr b="1" lang="en" sz="1400"/>
              <a:t>NUMBER</a:t>
            </a:r>
            <a:r>
              <a:rPr lang="en" sz="1400"/>
              <a:t>;</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idx="1" type="body"/>
          </p:nvPr>
        </p:nvSpPr>
        <p:spPr>
          <a:xfrm>
            <a:off x="428400" y="218850"/>
            <a:ext cx="8287200" cy="17781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None/>
            </a:pPr>
            <a:r>
              <a:rPr lang="en" sz="1400"/>
              <a:t>[ \t\r\n]  { </a:t>
            </a:r>
            <a:r>
              <a:rPr i="1" lang="en" sz="1400"/>
              <a:t>/* whitespace - do nothing */</a:t>
            </a:r>
            <a:r>
              <a:rPr lang="en" sz="1400"/>
              <a:t> }</a:t>
            </a:r>
            <a:endParaRPr sz="1400"/>
          </a:p>
          <a:p>
            <a:pPr indent="0" lvl="0" marL="0" rtl="0" algn="l">
              <a:lnSpc>
                <a:spcPct val="105000"/>
              </a:lnSpc>
              <a:spcBef>
                <a:spcPts val="0"/>
              </a:spcBef>
              <a:spcAft>
                <a:spcPts val="0"/>
              </a:spcAft>
              <a:buClr>
                <a:schemeClr val="dk1"/>
              </a:buClr>
              <a:buSzPts val="1100"/>
              <a:buFont typeface="Arial"/>
              <a:buNone/>
            </a:pPr>
            <a:r>
              <a:t/>
            </a:r>
            <a:endParaRPr sz="1400">
              <a:solidFill>
                <a:schemeClr val="lt1"/>
              </a:solidFill>
            </a:endParaRPr>
          </a:p>
          <a:p>
            <a:pPr indent="0" lvl="0" marL="0" rtl="0" algn="l">
              <a:lnSpc>
                <a:spcPct val="105000"/>
              </a:lnSpc>
              <a:spcBef>
                <a:spcPts val="0"/>
              </a:spcBef>
              <a:spcAft>
                <a:spcPts val="0"/>
              </a:spcAft>
              <a:buNone/>
            </a:pPr>
            <a:r>
              <a:rPr lang="en" sz="1400"/>
              <a:t>hello|hey|hi  return </a:t>
            </a:r>
            <a:r>
              <a:rPr b="1" lang="en" sz="1400"/>
              <a:t>GREETING</a:t>
            </a:r>
            <a:r>
              <a:rPr lang="en" sz="1400"/>
              <a:t>;</a:t>
            </a:r>
            <a:endParaRPr sz="1400"/>
          </a:p>
          <a:p>
            <a:pPr indent="0" lvl="0" marL="0" rtl="0" algn="l">
              <a:lnSpc>
                <a:spcPct val="105000"/>
              </a:lnSpc>
              <a:spcBef>
                <a:spcPts val="0"/>
              </a:spcBef>
              <a:spcAft>
                <a:spcPts val="0"/>
              </a:spcAft>
              <a:buNone/>
            </a:pPr>
            <a:r>
              <a:rPr lang="en" sz="1400"/>
              <a:t>[A-Z][a-z]*   return </a:t>
            </a:r>
            <a:r>
              <a:rPr b="1" lang="en" sz="1400"/>
              <a:t>NAME</a:t>
            </a:r>
            <a:r>
              <a:rPr lang="en" sz="1400"/>
              <a:t>;</a:t>
            </a:r>
            <a:endParaRPr sz="1400"/>
          </a:p>
          <a:p>
            <a:pPr indent="0" lvl="0" marL="0" rtl="0" algn="l">
              <a:lnSpc>
                <a:spcPct val="105000"/>
              </a:lnSpc>
              <a:spcBef>
                <a:spcPts val="0"/>
              </a:spcBef>
              <a:spcAft>
                <a:spcPts val="0"/>
              </a:spcAft>
              <a:buNone/>
            </a:pPr>
            <a:r>
              <a:rPr lang="en" sz="1400"/>
              <a:t>[a-z]+        return </a:t>
            </a:r>
            <a:r>
              <a:rPr b="1" lang="en" sz="1400"/>
              <a:t>WORD</a:t>
            </a:r>
            <a:r>
              <a:rPr lang="en" sz="1400"/>
              <a:t>;</a:t>
            </a:r>
            <a:endParaRPr sz="1400"/>
          </a:p>
          <a:p>
            <a:pPr indent="0" lvl="0" marL="0" rtl="0" algn="l">
              <a:lnSpc>
                <a:spcPct val="105000"/>
              </a:lnSpc>
              <a:spcBef>
                <a:spcPts val="0"/>
              </a:spcBef>
              <a:spcAft>
                <a:spcPts val="0"/>
              </a:spcAft>
              <a:buNone/>
            </a:pPr>
            <a:r>
              <a:t/>
            </a:r>
            <a:endParaRPr sz="1400"/>
          </a:p>
          <a:p>
            <a:pPr indent="0" lvl="0" marL="0" rtl="0" algn="l">
              <a:lnSpc>
                <a:spcPct val="105000"/>
              </a:lnSpc>
              <a:spcBef>
                <a:spcPts val="0"/>
              </a:spcBef>
              <a:spcAft>
                <a:spcPts val="0"/>
              </a:spcAft>
              <a:buNone/>
            </a:pPr>
            <a:r>
              <a:rPr lang="en" sz="1400"/>
              <a:t>{DIGIT}+|{DIGIT}*"."{DIGIT}+  return </a:t>
            </a:r>
            <a:r>
              <a:rPr b="1" lang="en" sz="1400"/>
              <a:t>NUMBER</a:t>
            </a:r>
            <a:r>
              <a:rPr lang="en" sz="1400"/>
              <a:t>;</a:t>
            </a:r>
            <a:endParaRPr sz="1400"/>
          </a:p>
        </p:txBody>
      </p:sp>
      <p:sp>
        <p:nvSpPr>
          <p:cNvPr id="122" name="Google Shape;122;p17"/>
          <p:cNvSpPr/>
          <p:nvPr/>
        </p:nvSpPr>
        <p:spPr>
          <a:xfrm>
            <a:off x="956050" y="3187450"/>
            <a:ext cx="3323100" cy="6234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lt1"/>
                </a:solidFill>
                <a:latin typeface="Source Code Pro"/>
                <a:ea typeface="Source Code Pro"/>
                <a:cs typeface="Source Code Pro"/>
                <a:sym typeface="Source Code Pro"/>
              </a:rPr>
              <a:t>hello there, Flex 2.6.4</a:t>
            </a:r>
            <a:endParaRPr sz="1600">
              <a:solidFill>
                <a:schemeClr val="lt1"/>
              </a:solidFill>
              <a:latin typeface="Source Code Pro"/>
              <a:ea typeface="Source Code Pro"/>
              <a:cs typeface="Source Code Pro"/>
              <a:sym typeface="Source Code Pro"/>
            </a:endParaRPr>
          </a:p>
        </p:txBody>
      </p:sp>
      <p:sp>
        <p:nvSpPr>
          <p:cNvPr id="123" name="Google Shape;123;p17"/>
          <p:cNvSpPr/>
          <p:nvPr/>
        </p:nvSpPr>
        <p:spPr>
          <a:xfrm>
            <a:off x="956050" y="2788450"/>
            <a:ext cx="3323100" cy="399000"/>
          </a:xfrm>
          <a:prstGeom prst="rect">
            <a:avLst/>
          </a:prstGeom>
          <a:noFill/>
          <a:ln>
            <a:noFill/>
          </a:ln>
        </p:spPr>
        <p:txBody>
          <a:bodyPr anchorCtr="0" anchor="b" bIns="45700" lIns="91425" spcFirstLastPara="1" rIns="91425" wrap="square" tIns="91425">
            <a:noAutofit/>
          </a:bodyPr>
          <a:lstStyle/>
          <a:p>
            <a:pPr indent="0" lvl="0" marL="0" rtl="0" algn="ctr">
              <a:spcBef>
                <a:spcPts val="0"/>
              </a:spcBef>
              <a:spcAft>
                <a:spcPts val="0"/>
              </a:spcAft>
              <a:buNone/>
            </a:pPr>
            <a:r>
              <a:rPr lang="en" sz="1200">
                <a:solidFill>
                  <a:schemeClr val="lt1"/>
                </a:solidFill>
                <a:latin typeface="Source Code Pro"/>
                <a:ea typeface="Source Code Pro"/>
                <a:cs typeface="Source Code Pro"/>
                <a:sym typeface="Source Code Pro"/>
              </a:rPr>
              <a:t>input</a:t>
            </a:r>
            <a:endParaRPr sz="1200">
              <a:solidFill>
                <a:schemeClr val="lt1"/>
              </a:solidFill>
              <a:latin typeface="Source Code Pro"/>
              <a:ea typeface="Source Code Pro"/>
              <a:cs typeface="Source Code Pro"/>
              <a:sym typeface="Source Code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8"/>
          <p:cNvSpPr txBox="1"/>
          <p:nvPr>
            <p:ph idx="1" type="body"/>
          </p:nvPr>
        </p:nvSpPr>
        <p:spPr>
          <a:xfrm>
            <a:off x="428400" y="218850"/>
            <a:ext cx="8287200" cy="17781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None/>
            </a:pPr>
            <a:r>
              <a:rPr lang="en" sz="1400"/>
              <a:t>[ \t\r\n]  { </a:t>
            </a:r>
            <a:r>
              <a:rPr i="1" lang="en" sz="1400"/>
              <a:t>/* whitespace - do nothing */</a:t>
            </a:r>
            <a:r>
              <a:rPr lang="en" sz="1400"/>
              <a:t> }</a:t>
            </a:r>
            <a:endParaRPr sz="1400"/>
          </a:p>
          <a:p>
            <a:pPr indent="0" lvl="0" marL="0" rtl="0" algn="l">
              <a:lnSpc>
                <a:spcPct val="105000"/>
              </a:lnSpc>
              <a:spcBef>
                <a:spcPts val="0"/>
              </a:spcBef>
              <a:spcAft>
                <a:spcPts val="0"/>
              </a:spcAft>
              <a:buClr>
                <a:schemeClr val="dk1"/>
              </a:buClr>
              <a:buSzPts val="1100"/>
              <a:buFont typeface="Arial"/>
              <a:buNone/>
            </a:pPr>
            <a:r>
              <a:t/>
            </a:r>
            <a:endParaRPr sz="1400">
              <a:solidFill>
                <a:schemeClr val="lt1"/>
              </a:solidFill>
            </a:endParaRPr>
          </a:p>
          <a:p>
            <a:pPr indent="0" lvl="0" marL="0" rtl="0" algn="l">
              <a:lnSpc>
                <a:spcPct val="105000"/>
              </a:lnSpc>
              <a:spcBef>
                <a:spcPts val="0"/>
              </a:spcBef>
              <a:spcAft>
                <a:spcPts val="0"/>
              </a:spcAft>
              <a:buNone/>
            </a:pPr>
            <a:r>
              <a:rPr lang="en" sz="1400"/>
              <a:t>hello|hey|hi  return </a:t>
            </a:r>
            <a:r>
              <a:rPr b="1" lang="en" sz="1400"/>
              <a:t>GREETING</a:t>
            </a:r>
            <a:r>
              <a:rPr lang="en" sz="1400"/>
              <a:t>;</a:t>
            </a:r>
            <a:endParaRPr sz="1400"/>
          </a:p>
          <a:p>
            <a:pPr indent="0" lvl="0" marL="0" rtl="0" algn="l">
              <a:lnSpc>
                <a:spcPct val="105000"/>
              </a:lnSpc>
              <a:spcBef>
                <a:spcPts val="0"/>
              </a:spcBef>
              <a:spcAft>
                <a:spcPts val="0"/>
              </a:spcAft>
              <a:buNone/>
            </a:pPr>
            <a:r>
              <a:rPr lang="en" sz="1400"/>
              <a:t>[A-Z][a-z]*   return </a:t>
            </a:r>
            <a:r>
              <a:rPr b="1" lang="en" sz="1400"/>
              <a:t>NAME</a:t>
            </a:r>
            <a:r>
              <a:rPr lang="en" sz="1400"/>
              <a:t>;</a:t>
            </a:r>
            <a:endParaRPr sz="1400"/>
          </a:p>
          <a:p>
            <a:pPr indent="0" lvl="0" marL="0" rtl="0" algn="l">
              <a:lnSpc>
                <a:spcPct val="105000"/>
              </a:lnSpc>
              <a:spcBef>
                <a:spcPts val="0"/>
              </a:spcBef>
              <a:spcAft>
                <a:spcPts val="0"/>
              </a:spcAft>
              <a:buNone/>
            </a:pPr>
            <a:r>
              <a:rPr lang="en" sz="1400"/>
              <a:t>[a-z]+        return </a:t>
            </a:r>
            <a:r>
              <a:rPr b="1" lang="en" sz="1400"/>
              <a:t>WORD</a:t>
            </a:r>
            <a:r>
              <a:rPr lang="en" sz="1400"/>
              <a:t>;</a:t>
            </a:r>
            <a:endParaRPr sz="1400"/>
          </a:p>
          <a:p>
            <a:pPr indent="0" lvl="0" marL="0" rtl="0" algn="l">
              <a:lnSpc>
                <a:spcPct val="105000"/>
              </a:lnSpc>
              <a:spcBef>
                <a:spcPts val="0"/>
              </a:spcBef>
              <a:spcAft>
                <a:spcPts val="0"/>
              </a:spcAft>
              <a:buNone/>
            </a:pPr>
            <a:r>
              <a:t/>
            </a:r>
            <a:endParaRPr sz="1400"/>
          </a:p>
          <a:p>
            <a:pPr indent="0" lvl="0" marL="0" rtl="0" algn="l">
              <a:lnSpc>
                <a:spcPct val="105000"/>
              </a:lnSpc>
              <a:spcBef>
                <a:spcPts val="0"/>
              </a:spcBef>
              <a:spcAft>
                <a:spcPts val="0"/>
              </a:spcAft>
              <a:buNone/>
            </a:pPr>
            <a:r>
              <a:rPr lang="en" sz="1400"/>
              <a:t>{DIGIT}+|{DIGIT}*"."{DIGIT}+  return </a:t>
            </a:r>
            <a:r>
              <a:rPr b="1" lang="en" sz="1400"/>
              <a:t>NUMBER</a:t>
            </a:r>
            <a:r>
              <a:rPr lang="en" sz="1400"/>
              <a:t>;</a:t>
            </a:r>
            <a:endParaRPr sz="1400"/>
          </a:p>
        </p:txBody>
      </p:sp>
      <p:sp>
        <p:nvSpPr>
          <p:cNvPr id="129" name="Google Shape;129;p18"/>
          <p:cNvSpPr/>
          <p:nvPr/>
        </p:nvSpPr>
        <p:spPr>
          <a:xfrm>
            <a:off x="956050" y="3187450"/>
            <a:ext cx="3323100" cy="6234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lt1"/>
                </a:solidFill>
                <a:latin typeface="Source Code Pro"/>
                <a:ea typeface="Source Code Pro"/>
                <a:cs typeface="Source Code Pro"/>
                <a:sym typeface="Source Code Pro"/>
              </a:rPr>
              <a:t>hello there, Flex 2.6.4</a:t>
            </a:r>
            <a:endParaRPr sz="1600">
              <a:solidFill>
                <a:schemeClr val="lt1"/>
              </a:solidFill>
              <a:latin typeface="Source Code Pro"/>
              <a:ea typeface="Source Code Pro"/>
              <a:cs typeface="Source Code Pro"/>
              <a:sym typeface="Source Code Pro"/>
            </a:endParaRPr>
          </a:p>
        </p:txBody>
      </p:sp>
      <p:sp>
        <p:nvSpPr>
          <p:cNvPr id="130" name="Google Shape;130;p18"/>
          <p:cNvSpPr/>
          <p:nvPr/>
        </p:nvSpPr>
        <p:spPr>
          <a:xfrm>
            <a:off x="956050" y="2788450"/>
            <a:ext cx="3323100" cy="399000"/>
          </a:xfrm>
          <a:prstGeom prst="rect">
            <a:avLst/>
          </a:prstGeom>
          <a:noFill/>
          <a:ln>
            <a:noFill/>
          </a:ln>
        </p:spPr>
        <p:txBody>
          <a:bodyPr anchorCtr="0" anchor="b" bIns="45700" lIns="91425" spcFirstLastPara="1" rIns="91425" wrap="square" tIns="91425">
            <a:noAutofit/>
          </a:bodyPr>
          <a:lstStyle/>
          <a:p>
            <a:pPr indent="0" lvl="0" marL="0" rtl="0" algn="ctr">
              <a:spcBef>
                <a:spcPts val="0"/>
              </a:spcBef>
              <a:spcAft>
                <a:spcPts val="0"/>
              </a:spcAft>
              <a:buNone/>
            </a:pPr>
            <a:r>
              <a:rPr lang="en" sz="1200">
                <a:solidFill>
                  <a:schemeClr val="lt1"/>
                </a:solidFill>
                <a:latin typeface="Source Code Pro"/>
                <a:ea typeface="Source Code Pro"/>
                <a:cs typeface="Source Code Pro"/>
                <a:sym typeface="Source Code Pro"/>
              </a:rPr>
              <a:t>input</a:t>
            </a:r>
            <a:endParaRPr sz="1200">
              <a:solidFill>
                <a:schemeClr val="lt1"/>
              </a:solidFill>
              <a:latin typeface="Source Code Pro"/>
              <a:ea typeface="Source Code Pro"/>
              <a:cs typeface="Source Code Pro"/>
              <a:sym typeface="Source Code Pro"/>
            </a:endParaRPr>
          </a:p>
        </p:txBody>
      </p:sp>
      <p:sp>
        <p:nvSpPr>
          <p:cNvPr id="131" name="Google Shape;131;p18"/>
          <p:cNvSpPr/>
          <p:nvPr/>
        </p:nvSpPr>
        <p:spPr>
          <a:xfrm>
            <a:off x="5494425" y="2346675"/>
            <a:ext cx="1218000" cy="4578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lt1"/>
                </a:solidFill>
                <a:latin typeface="Source Code Pro"/>
                <a:ea typeface="Source Code Pro"/>
                <a:cs typeface="Source Code Pro"/>
                <a:sym typeface="Source Code Pro"/>
              </a:rPr>
              <a:t>GREETING</a:t>
            </a:r>
            <a:endParaRPr sz="1600">
              <a:solidFill>
                <a:schemeClr val="lt1"/>
              </a:solidFill>
              <a:latin typeface="Source Code Pro"/>
              <a:ea typeface="Source Code Pro"/>
              <a:cs typeface="Source Code Pro"/>
              <a:sym typeface="Source Code Pro"/>
            </a:endParaRPr>
          </a:p>
        </p:txBody>
      </p:sp>
      <p:sp>
        <p:nvSpPr>
          <p:cNvPr id="132" name="Google Shape;132;p18"/>
          <p:cNvSpPr/>
          <p:nvPr/>
        </p:nvSpPr>
        <p:spPr>
          <a:xfrm>
            <a:off x="5494425" y="2804227"/>
            <a:ext cx="1218000" cy="4578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lt1"/>
                </a:solidFill>
                <a:latin typeface="Source Code Pro"/>
                <a:ea typeface="Source Code Pro"/>
                <a:cs typeface="Source Code Pro"/>
                <a:sym typeface="Source Code Pro"/>
              </a:rPr>
              <a:t>WORD</a:t>
            </a:r>
            <a:endParaRPr sz="1600">
              <a:solidFill>
                <a:schemeClr val="lt1"/>
              </a:solidFill>
              <a:latin typeface="Source Code Pro"/>
              <a:ea typeface="Source Code Pro"/>
              <a:cs typeface="Source Code Pro"/>
              <a:sym typeface="Source Code Pro"/>
            </a:endParaRPr>
          </a:p>
        </p:txBody>
      </p:sp>
      <p:sp>
        <p:nvSpPr>
          <p:cNvPr id="133" name="Google Shape;133;p18"/>
          <p:cNvSpPr/>
          <p:nvPr/>
        </p:nvSpPr>
        <p:spPr>
          <a:xfrm>
            <a:off x="5494425" y="3270262"/>
            <a:ext cx="1218000" cy="4578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lt1"/>
                </a:solidFill>
                <a:latin typeface="Source Code Pro"/>
                <a:ea typeface="Source Code Pro"/>
                <a:cs typeface="Source Code Pro"/>
                <a:sym typeface="Source Code Pro"/>
              </a:rPr>
              <a:t>NAME</a:t>
            </a:r>
            <a:endParaRPr sz="1600">
              <a:solidFill>
                <a:schemeClr val="lt1"/>
              </a:solidFill>
              <a:latin typeface="Source Code Pro"/>
              <a:ea typeface="Source Code Pro"/>
              <a:cs typeface="Source Code Pro"/>
              <a:sym typeface="Source Code Pro"/>
            </a:endParaRPr>
          </a:p>
        </p:txBody>
      </p:sp>
      <p:sp>
        <p:nvSpPr>
          <p:cNvPr id="134" name="Google Shape;134;p18"/>
          <p:cNvSpPr/>
          <p:nvPr/>
        </p:nvSpPr>
        <p:spPr>
          <a:xfrm>
            <a:off x="5494425" y="3727904"/>
            <a:ext cx="1218000" cy="4578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lt1"/>
                </a:solidFill>
                <a:latin typeface="Source Code Pro"/>
                <a:ea typeface="Source Code Pro"/>
                <a:cs typeface="Source Code Pro"/>
                <a:sym typeface="Source Code Pro"/>
              </a:rPr>
              <a:t>NUMBER</a:t>
            </a:r>
            <a:endParaRPr sz="1600">
              <a:solidFill>
                <a:schemeClr val="lt1"/>
              </a:solidFill>
              <a:latin typeface="Source Code Pro"/>
              <a:ea typeface="Source Code Pro"/>
              <a:cs typeface="Source Code Pro"/>
              <a:sym typeface="Source Code Pro"/>
            </a:endParaRPr>
          </a:p>
        </p:txBody>
      </p:sp>
      <p:sp>
        <p:nvSpPr>
          <p:cNvPr id="135" name="Google Shape;135;p18"/>
          <p:cNvSpPr/>
          <p:nvPr/>
        </p:nvSpPr>
        <p:spPr>
          <a:xfrm>
            <a:off x="6712350" y="2346675"/>
            <a:ext cx="1423200" cy="4578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lt1"/>
                </a:solidFill>
                <a:latin typeface="Source Code Pro"/>
                <a:ea typeface="Source Code Pro"/>
                <a:cs typeface="Source Code Pro"/>
                <a:sym typeface="Source Code Pro"/>
              </a:rPr>
              <a:t>"hello"</a:t>
            </a:r>
            <a:endParaRPr sz="1600">
              <a:solidFill>
                <a:schemeClr val="lt1"/>
              </a:solidFill>
              <a:latin typeface="Source Code Pro"/>
              <a:ea typeface="Source Code Pro"/>
              <a:cs typeface="Source Code Pro"/>
              <a:sym typeface="Source Code Pro"/>
            </a:endParaRPr>
          </a:p>
        </p:txBody>
      </p:sp>
      <p:sp>
        <p:nvSpPr>
          <p:cNvPr id="136" name="Google Shape;136;p18"/>
          <p:cNvSpPr/>
          <p:nvPr/>
        </p:nvSpPr>
        <p:spPr>
          <a:xfrm>
            <a:off x="6712350" y="2804227"/>
            <a:ext cx="1423200" cy="4578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lt1"/>
                </a:solidFill>
                <a:latin typeface="Source Code Pro"/>
                <a:ea typeface="Source Code Pro"/>
                <a:cs typeface="Source Code Pro"/>
                <a:sym typeface="Source Code Pro"/>
              </a:rPr>
              <a:t>"there"</a:t>
            </a:r>
            <a:endParaRPr sz="1600">
              <a:solidFill>
                <a:schemeClr val="lt1"/>
              </a:solidFill>
              <a:latin typeface="Source Code Pro"/>
              <a:ea typeface="Source Code Pro"/>
              <a:cs typeface="Source Code Pro"/>
              <a:sym typeface="Source Code Pro"/>
            </a:endParaRPr>
          </a:p>
        </p:txBody>
      </p:sp>
      <p:sp>
        <p:nvSpPr>
          <p:cNvPr id="137" name="Google Shape;137;p18"/>
          <p:cNvSpPr/>
          <p:nvPr/>
        </p:nvSpPr>
        <p:spPr>
          <a:xfrm>
            <a:off x="6712350" y="3270262"/>
            <a:ext cx="1423200" cy="4578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lt1"/>
                </a:solidFill>
                <a:latin typeface="Source Code Pro"/>
                <a:ea typeface="Source Code Pro"/>
                <a:cs typeface="Source Code Pro"/>
                <a:sym typeface="Source Code Pro"/>
              </a:rPr>
              <a:t>"Flex"</a:t>
            </a:r>
            <a:endParaRPr sz="1600">
              <a:solidFill>
                <a:schemeClr val="lt1"/>
              </a:solidFill>
              <a:latin typeface="Source Code Pro"/>
              <a:ea typeface="Source Code Pro"/>
              <a:cs typeface="Source Code Pro"/>
              <a:sym typeface="Source Code Pro"/>
            </a:endParaRPr>
          </a:p>
        </p:txBody>
      </p:sp>
      <p:sp>
        <p:nvSpPr>
          <p:cNvPr id="138" name="Google Shape;138;p18"/>
          <p:cNvSpPr/>
          <p:nvPr/>
        </p:nvSpPr>
        <p:spPr>
          <a:xfrm>
            <a:off x="6712350" y="3727904"/>
            <a:ext cx="1423200" cy="4578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lt1"/>
                </a:solidFill>
                <a:latin typeface="Source Code Pro"/>
                <a:ea typeface="Source Code Pro"/>
                <a:cs typeface="Source Code Pro"/>
                <a:sym typeface="Source Code Pro"/>
              </a:rPr>
              <a:t>"2.6"</a:t>
            </a:r>
            <a:endParaRPr sz="1600">
              <a:solidFill>
                <a:schemeClr val="lt1"/>
              </a:solidFill>
              <a:latin typeface="Source Code Pro"/>
              <a:ea typeface="Source Code Pro"/>
              <a:cs typeface="Source Code Pro"/>
              <a:sym typeface="Source Code Pro"/>
            </a:endParaRPr>
          </a:p>
        </p:txBody>
      </p:sp>
      <p:sp>
        <p:nvSpPr>
          <p:cNvPr id="139" name="Google Shape;139;p18"/>
          <p:cNvSpPr/>
          <p:nvPr/>
        </p:nvSpPr>
        <p:spPr>
          <a:xfrm>
            <a:off x="5494425" y="4193829"/>
            <a:ext cx="1218000" cy="4578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lt1"/>
                </a:solidFill>
                <a:latin typeface="Source Code Pro"/>
                <a:ea typeface="Source Code Pro"/>
                <a:cs typeface="Source Code Pro"/>
                <a:sym typeface="Source Code Pro"/>
              </a:rPr>
              <a:t>NUMBER</a:t>
            </a:r>
            <a:endParaRPr sz="1600">
              <a:solidFill>
                <a:schemeClr val="lt1"/>
              </a:solidFill>
              <a:latin typeface="Source Code Pro"/>
              <a:ea typeface="Source Code Pro"/>
              <a:cs typeface="Source Code Pro"/>
              <a:sym typeface="Source Code Pro"/>
            </a:endParaRPr>
          </a:p>
        </p:txBody>
      </p:sp>
      <p:sp>
        <p:nvSpPr>
          <p:cNvPr id="140" name="Google Shape;140;p18"/>
          <p:cNvSpPr/>
          <p:nvPr/>
        </p:nvSpPr>
        <p:spPr>
          <a:xfrm>
            <a:off x="6712350" y="4193829"/>
            <a:ext cx="1423200" cy="4578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lt1"/>
                </a:solidFill>
                <a:latin typeface="Source Code Pro"/>
                <a:ea typeface="Source Code Pro"/>
                <a:cs typeface="Source Code Pro"/>
                <a:sym typeface="Source Code Pro"/>
              </a:rPr>
              <a:t>".4"</a:t>
            </a:r>
            <a:endParaRPr sz="1600">
              <a:solidFill>
                <a:schemeClr val="lt1"/>
              </a:solidFill>
              <a:latin typeface="Source Code Pro"/>
              <a:ea typeface="Source Code Pro"/>
              <a:cs typeface="Source Code Pro"/>
              <a:sym typeface="Source Code Pro"/>
            </a:endParaRPr>
          </a:p>
        </p:txBody>
      </p:sp>
      <p:cxnSp>
        <p:nvCxnSpPr>
          <p:cNvPr id="141" name="Google Shape;141;p18"/>
          <p:cNvCxnSpPr/>
          <p:nvPr/>
        </p:nvCxnSpPr>
        <p:spPr>
          <a:xfrm>
            <a:off x="4742325" y="3499138"/>
            <a:ext cx="288900" cy="0"/>
          </a:xfrm>
          <a:prstGeom prst="straightConnector1">
            <a:avLst/>
          </a:prstGeom>
          <a:noFill/>
          <a:ln cap="flat" cmpd="sng" w="19050">
            <a:solidFill>
              <a:schemeClr val="lt1"/>
            </a:solidFill>
            <a:prstDash val="solid"/>
            <a:round/>
            <a:headEnd len="med" w="med" type="none"/>
            <a:tailEnd len="med" w="med" type="triangle"/>
          </a:ln>
        </p:spPr>
      </p:cxnSp>
      <p:sp>
        <p:nvSpPr>
          <p:cNvPr id="142" name="Google Shape;142;p18"/>
          <p:cNvSpPr/>
          <p:nvPr/>
        </p:nvSpPr>
        <p:spPr>
          <a:xfrm>
            <a:off x="5494425" y="1947675"/>
            <a:ext cx="1218000" cy="399000"/>
          </a:xfrm>
          <a:prstGeom prst="rect">
            <a:avLst/>
          </a:prstGeom>
          <a:noFill/>
          <a:ln>
            <a:noFill/>
          </a:ln>
        </p:spPr>
        <p:txBody>
          <a:bodyPr anchorCtr="0" anchor="b" bIns="45700" lIns="91425" spcFirstLastPara="1" rIns="91425" wrap="square" tIns="91425">
            <a:noAutofit/>
          </a:bodyPr>
          <a:lstStyle/>
          <a:p>
            <a:pPr indent="0" lvl="0" marL="0" rtl="0" algn="ctr">
              <a:spcBef>
                <a:spcPts val="0"/>
              </a:spcBef>
              <a:spcAft>
                <a:spcPts val="0"/>
              </a:spcAft>
              <a:buNone/>
            </a:pPr>
            <a:r>
              <a:rPr lang="en" sz="1200">
                <a:solidFill>
                  <a:schemeClr val="lt1"/>
                </a:solidFill>
                <a:latin typeface="Source Code Pro"/>
                <a:ea typeface="Source Code Pro"/>
                <a:cs typeface="Source Code Pro"/>
                <a:sym typeface="Source Code Pro"/>
              </a:rPr>
              <a:t>token type</a:t>
            </a:r>
            <a:endParaRPr sz="1200">
              <a:solidFill>
                <a:schemeClr val="lt1"/>
              </a:solidFill>
              <a:latin typeface="Source Code Pro"/>
              <a:ea typeface="Source Code Pro"/>
              <a:cs typeface="Source Code Pro"/>
              <a:sym typeface="Source Code Pro"/>
            </a:endParaRPr>
          </a:p>
        </p:txBody>
      </p:sp>
      <p:sp>
        <p:nvSpPr>
          <p:cNvPr id="143" name="Google Shape;143;p18"/>
          <p:cNvSpPr/>
          <p:nvPr/>
        </p:nvSpPr>
        <p:spPr>
          <a:xfrm>
            <a:off x="6712425" y="1939350"/>
            <a:ext cx="1423200" cy="399000"/>
          </a:xfrm>
          <a:prstGeom prst="rect">
            <a:avLst/>
          </a:prstGeom>
          <a:noFill/>
          <a:ln>
            <a:noFill/>
          </a:ln>
        </p:spPr>
        <p:txBody>
          <a:bodyPr anchorCtr="0" anchor="b" bIns="45700" lIns="91425" spcFirstLastPara="1" rIns="91425" wrap="square" tIns="91425">
            <a:noAutofit/>
          </a:bodyPr>
          <a:lstStyle/>
          <a:p>
            <a:pPr indent="0" lvl="0" marL="0" rtl="0" algn="ctr">
              <a:spcBef>
                <a:spcPts val="0"/>
              </a:spcBef>
              <a:spcAft>
                <a:spcPts val="0"/>
              </a:spcAft>
              <a:buNone/>
            </a:pPr>
            <a:r>
              <a:rPr lang="en" sz="1200">
                <a:solidFill>
                  <a:schemeClr val="lt1"/>
                </a:solidFill>
                <a:latin typeface="Source Code Pro"/>
                <a:ea typeface="Source Code Pro"/>
                <a:cs typeface="Source Code Pro"/>
                <a:sym typeface="Source Code Pro"/>
              </a:rPr>
              <a:t>token</a:t>
            </a:r>
            <a:endParaRPr sz="1200">
              <a:solidFill>
                <a:schemeClr val="lt1"/>
              </a:solidFill>
              <a:latin typeface="Source Code Pro"/>
              <a:ea typeface="Source Code Pro"/>
              <a:cs typeface="Source Code Pro"/>
              <a:sym typeface="Source Code Pr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
              <a:t>yylex()</a:t>
            </a:r>
            <a:r>
              <a:rPr lang="en"/>
              <a:t>: the lexer itself</a:t>
            </a:r>
            <a:endParaRPr/>
          </a:p>
        </p:txBody>
      </p:sp>
      <p:sp>
        <p:nvSpPr>
          <p:cNvPr id="149" name="Google Shape;14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When you use Flex to generate a lexer, it creates a function </a:t>
            </a:r>
            <a:r>
              <a:rPr i="1" lang="en"/>
              <a:t>int </a:t>
            </a:r>
            <a:r>
              <a:rPr i="1" lang="en"/>
              <a:t>yylex()</a:t>
            </a:r>
            <a:endParaRPr/>
          </a:p>
          <a:p>
            <a:pPr indent="-342900" lvl="0" marL="457200" rtl="0" algn="l">
              <a:spcBef>
                <a:spcPts val="1200"/>
              </a:spcBef>
              <a:spcAft>
                <a:spcPts val="0"/>
              </a:spcAft>
              <a:buSzPts val="1800"/>
              <a:buChar char="●"/>
            </a:pPr>
            <a:r>
              <a:rPr lang="en"/>
              <a:t>yylex() is the powerhouse of the Flex</a:t>
            </a:r>
            <a:endParaRPr/>
          </a:p>
          <a:p>
            <a:pPr indent="-342900" lvl="0" marL="457200" rtl="0" algn="l">
              <a:spcBef>
                <a:spcPts val="0"/>
              </a:spcBef>
              <a:spcAft>
                <a:spcPts val="0"/>
              </a:spcAft>
              <a:buSzPts val="1800"/>
              <a:buChar char="●"/>
            </a:pPr>
            <a:r>
              <a:rPr lang="en"/>
              <a:t>When called: scans until it matches a rule, and executes its action</a:t>
            </a:r>
            <a:endParaRPr/>
          </a:p>
          <a:p>
            <a:pPr indent="-317500" lvl="1" marL="914400" rtl="0" algn="l">
              <a:spcBef>
                <a:spcPts val="0"/>
              </a:spcBef>
              <a:spcAft>
                <a:spcPts val="0"/>
              </a:spcAft>
              <a:buSzPts val="1400"/>
              <a:buChar char="○"/>
            </a:pPr>
            <a:r>
              <a:rPr lang="en"/>
              <a:t>(By default, if no action exists, it will print the token that it found and carry on)</a:t>
            </a:r>
            <a:endParaRPr/>
          </a:p>
          <a:p>
            <a:pPr indent="-342900" lvl="0" marL="457200" rtl="0" algn="l">
              <a:spcBef>
                <a:spcPts val="0"/>
              </a:spcBef>
              <a:spcAft>
                <a:spcPts val="0"/>
              </a:spcAft>
              <a:buSzPts val="1800"/>
              <a:buChar char="●"/>
            </a:pPr>
            <a:r>
              <a:rPr lang="en"/>
              <a:t>Automatically picks up where it left off if you return from it</a:t>
            </a:r>
            <a:endParaRPr/>
          </a:p>
          <a:p>
            <a:pPr indent="-342900" lvl="0" marL="457200" rtl="0" algn="l">
              <a:spcBef>
                <a:spcPts val="0"/>
              </a:spcBef>
              <a:spcAft>
                <a:spcPts val="0"/>
              </a:spcAft>
              <a:buSzPts val="1800"/>
              <a:buChar char="●"/>
            </a:pPr>
            <a:r>
              <a:rPr lang="en"/>
              <a:t>Returns 0 at end-of-file</a:t>
            </a:r>
            <a:endParaRPr/>
          </a:p>
          <a:p>
            <a:pPr indent="0" lvl="0" marL="0" rtl="0" algn="l">
              <a:spcBef>
                <a:spcPts val="1200"/>
              </a:spcBef>
              <a:spcAft>
                <a:spcPts val="0"/>
              </a:spcAft>
              <a:buNone/>
            </a:pPr>
            <a:r>
              <a:rPr lang="en"/>
              <a:t>Special variables</a:t>
            </a:r>
            <a:endParaRPr/>
          </a:p>
          <a:p>
            <a:pPr indent="-342900" lvl="0" marL="457200" rtl="0" algn="l">
              <a:spcBef>
                <a:spcPts val="1200"/>
              </a:spcBef>
              <a:spcAft>
                <a:spcPts val="0"/>
              </a:spcAft>
              <a:buSzPts val="1800"/>
              <a:buChar char="●"/>
            </a:pPr>
            <a:r>
              <a:rPr i="1" lang="en"/>
              <a:t>char* </a:t>
            </a:r>
            <a:r>
              <a:rPr i="1" lang="en"/>
              <a:t>yytext</a:t>
            </a:r>
            <a:r>
              <a:rPr lang="en"/>
              <a:t>: </a:t>
            </a:r>
            <a:r>
              <a:rPr lang="en"/>
              <a:t>the text of the most-recently-matched token</a:t>
            </a:r>
            <a:endParaRPr/>
          </a:p>
          <a:p>
            <a:pPr indent="-342900" lvl="0" marL="457200" rtl="0" algn="l">
              <a:spcBef>
                <a:spcPts val="0"/>
              </a:spcBef>
              <a:spcAft>
                <a:spcPts val="0"/>
              </a:spcAft>
              <a:buSzPts val="1800"/>
              <a:buChar char="●"/>
            </a:pPr>
            <a:r>
              <a:rPr i="1" lang="en"/>
              <a:t>int yyleng</a:t>
            </a:r>
            <a:r>
              <a:rPr lang="en"/>
              <a:t>: the length of the most-recently-matched token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0"/>
          <p:cNvSpPr txBox="1"/>
          <p:nvPr>
            <p:ph type="title"/>
          </p:nvPr>
        </p:nvSpPr>
        <p:spPr>
          <a:xfrm>
            <a:off x="311700" y="1922000"/>
            <a:ext cx="8520600" cy="841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Parsing with Bison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Bison: a parser generator</a:t>
            </a:r>
            <a:endParaRPr/>
          </a:p>
        </p:txBody>
      </p:sp>
      <p:sp>
        <p:nvSpPr>
          <p:cNvPr id="160" name="Google Shape;160;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Rule-based parsing</a:t>
            </a:r>
            <a:endParaRPr/>
          </a:p>
          <a:p>
            <a:pPr indent="-342900" lvl="0" marL="457200" rtl="0" algn="l">
              <a:spcBef>
                <a:spcPts val="1200"/>
              </a:spcBef>
              <a:spcAft>
                <a:spcPts val="0"/>
              </a:spcAft>
              <a:buSzPts val="1800"/>
              <a:buChar char="●"/>
            </a:pPr>
            <a:r>
              <a:rPr lang="en"/>
              <a:t>Tell Bison what patterns to expect, and what to do when it finds them</a:t>
            </a:r>
            <a:endParaRPr/>
          </a:p>
          <a:p>
            <a:pPr indent="-317500" lvl="1" marL="914400" rtl="0" algn="l">
              <a:spcBef>
                <a:spcPts val="0"/>
              </a:spcBef>
              <a:spcAft>
                <a:spcPts val="0"/>
              </a:spcAft>
              <a:buSzPts val="1400"/>
              <a:buChar char="○"/>
            </a:pPr>
            <a:r>
              <a:rPr lang="en"/>
              <a:t>(Sound familiar?)</a:t>
            </a:r>
            <a:endParaRPr/>
          </a:p>
          <a:p>
            <a:pPr indent="-342900" lvl="0" marL="457200" rtl="0" algn="l">
              <a:spcBef>
                <a:spcPts val="0"/>
              </a:spcBef>
              <a:spcAft>
                <a:spcPts val="0"/>
              </a:spcAft>
              <a:buSzPts val="1800"/>
              <a:buChar char="●"/>
            </a:pPr>
            <a:r>
              <a:rPr lang="en"/>
              <a:t>A rule consists of:</a:t>
            </a:r>
            <a:endParaRPr/>
          </a:p>
          <a:p>
            <a:pPr indent="-317500" lvl="1" marL="914400" rtl="0" algn="l">
              <a:spcBef>
                <a:spcPts val="0"/>
              </a:spcBef>
              <a:spcAft>
                <a:spcPts val="0"/>
              </a:spcAft>
              <a:buSzPts val="1400"/>
              <a:buChar char="○"/>
            </a:pPr>
            <a:r>
              <a:rPr lang="en"/>
              <a:t>A grammar rule (what to expect, which may include other rules or recursively include itself!)</a:t>
            </a:r>
            <a:endParaRPr/>
          </a:p>
          <a:p>
            <a:pPr indent="-317500" lvl="1" marL="914400" rtl="0" algn="l">
              <a:spcBef>
                <a:spcPts val="0"/>
              </a:spcBef>
              <a:spcAft>
                <a:spcPts val="0"/>
              </a:spcAft>
              <a:buSzPts val="1400"/>
              <a:buChar char="○"/>
            </a:pPr>
            <a:r>
              <a:rPr lang="en"/>
              <a:t>An optional action (what to do)</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Grammar Rules: the problem</a:t>
            </a:r>
            <a:endParaRPr/>
          </a:p>
        </p:txBody>
      </p:sp>
      <p:sp>
        <p:nvSpPr>
          <p:cNvPr id="166" name="Google Shape;166;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 C, a while-loop has two parts:</a:t>
            </a:r>
            <a:endParaRPr/>
          </a:p>
          <a:p>
            <a:pPr indent="-317500" lvl="1" marL="914400" rtl="0" algn="l">
              <a:spcBef>
                <a:spcPts val="0"/>
              </a:spcBef>
              <a:spcAft>
                <a:spcPts val="0"/>
              </a:spcAft>
              <a:buSzPts val="1400"/>
              <a:buChar char="○"/>
            </a:pPr>
            <a:r>
              <a:rPr lang="en"/>
              <a:t>The condition, which is an expression that is evaluated as a boolean</a:t>
            </a:r>
            <a:endParaRPr/>
          </a:p>
          <a:p>
            <a:pPr indent="-317500" lvl="2" marL="1371600" rtl="0" algn="l">
              <a:spcBef>
                <a:spcPts val="0"/>
              </a:spcBef>
              <a:spcAft>
                <a:spcPts val="0"/>
              </a:spcAft>
              <a:buSzPts val="1400"/>
              <a:buChar char="■"/>
            </a:pPr>
            <a:r>
              <a:rPr lang="en"/>
              <a:t>An expression might be:</a:t>
            </a:r>
            <a:endParaRPr/>
          </a:p>
          <a:p>
            <a:pPr indent="-317500" lvl="3" marL="1828800" rtl="0" algn="l">
              <a:spcBef>
                <a:spcPts val="0"/>
              </a:spcBef>
              <a:spcAft>
                <a:spcPts val="0"/>
              </a:spcAft>
              <a:buSzPts val="1400"/>
              <a:buChar char="●"/>
            </a:pPr>
            <a:r>
              <a:rPr lang="en"/>
              <a:t>An operator between two expressions (==, !=, &amp;&amp;, &lt;, etc.)</a:t>
            </a:r>
            <a:endParaRPr/>
          </a:p>
          <a:p>
            <a:pPr indent="-317500" lvl="4" marL="2286000" rtl="0" algn="l">
              <a:spcBef>
                <a:spcPts val="0"/>
              </a:spcBef>
              <a:spcAft>
                <a:spcPts val="0"/>
              </a:spcAft>
              <a:buSzPts val="1400"/>
              <a:buChar char="○"/>
            </a:pPr>
            <a:r>
              <a:rPr lang="en"/>
              <a:t>(This itself contains two expressions: a left and right)</a:t>
            </a:r>
            <a:endParaRPr/>
          </a:p>
          <a:p>
            <a:pPr indent="-317500" lvl="3" marL="1828800" rtl="0" algn="l">
              <a:spcBef>
                <a:spcPts val="0"/>
              </a:spcBef>
              <a:spcAft>
                <a:spcPts val="0"/>
              </a:spcAft>
              <a:buSzPts val="1400"/>
              <a:buChar char="●"/>
            </a:pPr>
            <a:r>
              <a:rPr lang="en"/>
              <a:t>A numeric literal</a:t>
            </a:r>
            <a:endParaRPr/>
          </a:p>
          <a:p>
            <a:pPr indent="-317500" lvl="3" marL="1828800" rtl="0" algn="l">
              <a:spcBef>
                <a:spcPts val="0"/>
              </a:spcBef>
              <a:spcAft>
                <a:spcPts val="0"/>
              </a:spcAft>
              <a:buSzPts val="1400"/>
              <a:buChar char="●"/>
            </a:pPr>
            <a:r>
              <a:rPr lang="en"/>
              <a:t>An identifier for a variable</a:t>
            </a:r>
            <a:endParaRPr/>
          </a:p>
          <a:p>
            <a:pPr indent="-317500" lvl="3" marL="1828800" rtl="0" algn="l">
              <a:spcBef>
                <a:spcPts val="0"/>
              </a:spcBef>
              <a:spcAft>
                <a:spcPts val="0"/>
              </a:spcAft>
              <a:buSzPts val="1400"/>
              <a:buChar char="●"/>
            </a:pPr>
            <a:r>
              <a:rPr lang="en"/>
              <a:t>A single function call</a:t>
            </a:r>
            <a:endParaRPr/>
          </a:p>
          <a:p>
            <a:pPr indent="-317500" lvl="1" marL="914400" rtl="0" algn="l">
              <a:spcBef>
                <a:spcPts val="0"/>
              </a:spcBef>
              <a:spcAft>
                <a:spcPts val="0"/>
              </a:spcAft>
              <a:buSzPts val="1400"/>
              <a:buChar char="○"/>
            </a:pPr>
            <a:r>
              <a:rPr lang="en"/>
              <a:t>The block, which is a list of statements</a:t>
            </a:r>
            <a:endParaRPr/>
          </a:p>
          <a:p>
            <a:pPr indent="-317500" lvl="2" marL="1371600" rtl="0" algn="l">
              <a:spcBef>
                <a:spcPts val="0"/>
              </a:spcBef>
              <a:spcAft>
                <a:spcPts val="0"/>
              </a:spcAft>
              <a:buSzPts val="1400"/>
              <a:buChar char="■"/>
            </a:pPr>
            <a:r>
              <a:rPr lang="en"/>
              <a:t>A statement might be:</a:t>
            </a:r>
            <a:endParaRPr/>
          </a:p>
          <a:p>
            <a:pPr indent="-317500" lvl="3" marL="1828800" rtl="0" algn="l">
              <a:spcBef>
                <a:spcPts val="0"/>
              </a:spcBef>
              <a:spcAft>
                <a:spcPts val="0"/>
              </a:spcAft>
              <a:buSzPts val="1400"/>
              <a:buChar char="●"/>
            </a:pPr>
            <a:r>
              <a:rPr lang="en"/>
              <a:t>A variable declaration</a:t>
            </a:r>
            <a:endParaRPr/>
          </a:p>
          <a:p>
            <a:pPr indent="-317500" lvl="3" marL="1828800" rtl="0" algn="l">
              <a:spcBef>
                <a:spcPts val="0"/>
              </a:spcBef>
              <a:spcAft>
                <a:spcPts val="0"/>
              </a:spcAft>
              <a:buSzPts val="1400"/>
              <a:buChar char="●"/>
            </a:pPr>
            <a:r>
              <a:rPr lang="en"/>
              <a:t>A variable assignment</a:t>
            </a:r>
            <a:endParaRPr/>
          </a:p>
          <a:p>
            <a:pPr indent="-317500" lvl="3" marL="1828800" rtl="0" algn="l">
              <a:spcBef>
                <a:spcPts val="0"/>
              </a:spcBef>
              <a:spcAft>
                <a:spcPts val="0"/>
              </a:spcAft>
              <a:buSzPts val="1400"/>
              <a:buChar char="●"/>
            </a:pPr>
            <a:r>
              <a:rPr lang="en"/>
              <a:t>A single function call</a:t>
            </a:r>
            <a:endParaRPr/>
          </a:p>
          <a:p>
            <a:pPr indent="-317500" lvl="3" marL="1828800" rtl="0" algn="l">
              <a:spcBef>
                <a:spcPts val="0"/>
              </a:spcBef>
              <a:spcAft>
                <a:spcPts val="0"/>
              </a:spcAft>
              <a:buSzPts val="1400"/>
              <a:buChar char="●"/>
            </a:pPr>
            <a:r>
              <a:rPr lang="en"/>
              <a:t>An if-else statement</a:t>
            </a:r>
            <a:endParaRPr/>
          </a:p>
          <a:p>
            <a:pPr indent="-317500" lvl="3" marL="1828800" rtl="0" algn="l">
              <a:spcBef>
                <a:spcPts val="0"/>
              </a:spcBef>
              <a:spcAft>
                <a:spcPts val="0"/>
              </a:spcAft>
              <a:buSzPts val="1400"/>
              <a:buChar char="●"/>
            </a:pPr>
            <a:r>
              <a:rPr lang="en"/>
              <a:t>A while loop</a:t>
            </a:r>
            <a:endParaRPr/>
          </a:p>
          <a:p>
            <a:pPr indent="-317500" lvl="4" marL="2286000" rtl="0" algn="l">
              <a:spcBef>
                <a:spcPts val="0"/>
              </a:spcBef>
              <a:spcAft>
                <a:spcPts val="0"/>
              </a:spcAft>
              <a:buSzPts val="1400"/>
              <a:buChar char="○"/>
            </a:pPr>
            <a:r>
              <a:rPr lang="en"/>
              <a:t>In C, a while loop has two parts: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Grammar Rules</a:t>
            </a:r>
            <a:endParaRPr/>
          </a:p>
        </p:txBody>
      </p:sp>
      <p:sp>
        <p:nvSpPr>
          <p:cNvPr id="172" name="Google Shape;17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Impossible to specify all the possibilities of a rule</a:t>
            </a:r>
            <a:endParaRPr/>
          </a:p>
          <a:p>
            <a:pPr indent="-342900" lvl="0" marL="457200" rtl="0" algn="l">
              <a:spcBef>
                <a:spcPts val="1200"/>
              </a:spcBef>
              <a:spcAft>
                <a:spcPts val="0"/>
              </a:spcAft>
              <a:buSzPts val="1800"/>
              <a:buChar char="●"/>
            </a:pPr>
            <a:r>
              <a:rPr lang="en"/>
              <a:t>A grammar rule is made up of </a:t>
            </a:r>
            <a:r>
              <a:rPr i="1" lang="en"/>
              <a:t>terminals</a:t>
            </a:r>
            <a:r>
              <a:rPr lang="en"/>
              <a:t> and </a:t>
            </a:r>
            <a:r>
              <a:rPr i="1" lang="en"/>
              <a:t>nonterminals</a:t>
            </a:r>
            <a:endParaRPr/>
          </a:p>
          <a:p>
            <a:pPr indent="-317500" lvl="1" marL="914400" rtl="0" algn="l">
              <a:spcBef>
                <a:spcPts val="0"/>
              </a:spcBef>
              <a:spcAft>
                <a:spcPts val="0"/>
              </a:spcAft>
              <a:buSzPts val="1400"/>
              <a:buChar char="○"/>
            </a:pPr>
            <a:r>
              <a:rPr lang="en"/>
              <a:t>Terminals: single tokens, the kind of thing a lexer can find</a:t>
            </a:r>
            <a:endParaRPr/>
          </a:p>
          <a:p>
            <a:pPr indent="-317500" lvl="2" marL="1371600" rtl="0" algn="l">
              <a:spcBef>
                <a:spcPts val="0"/>
              </a:spcBef>
              <a:spcAft>
                <a:spcPts val="0"/>
              </a:spcAft>
              <a:buSzPts val="1400"/>
              <a:buChar char="■"/>
            </a:pPr>
            <a:r>
              <a:rPr lang="en"/>
              <a:t>Can also be single-character literals, which must be handled specially by the lexer</a:t>
            </a:r>
            <a:endParaRPr/>
          </a:p>
          <a:p>
            <a:pPr indent="-317500" lvl="1" marL="914400" rtl="0" algn="l">
              <a:spcBef>
                <a:spcPts val="0"/>
              </a:spcBef>
              <a:spcAft>
                <a:spcPts val="0"/>
              </a:spcAft>
              <a:buSzPts val="1400"/>
              <a:buChar char="○"/>
            </a:pPr>
            <a:r>
              <a:rPr lang="en"/>
              <a:t>Nonterminals: patterns that consist of other grammar rules</a:t>
            </a:r>
            <a:endParaRPr/>
          </a:p>
          <a:p>
            <a:pPr indent="-342900" lvl="0" marL="457200" rtl="0" algn="l">
              <a:spcBef>
                <a:spcPts val="0"/>
              </a:spcBef>
              <a:spcAft>
                <a:spcPts val="0"/>
              </a:spcAft>
              <a:buSzPts val="1800"/>
              <a:buChar char="●"/>
            </a:pPr>
            <a:r>
              <a:rPr lang="en"/>
              <a:t>As long as the nonterminals eventually end, we can parse it</a:t>
            </a:r>
            <a:endParaRPr/>
          </a:p>
          <a:p>
            <a:pPr indent="-342900" lvl="0" marL="457200" rtl="0" algn="l">
              <a:spcBef>
                <a:spcPts val="0"/>
              </a:spcBef>
              <a:spcAft>
                <a:spcPts val="0"/>
              </a:spcAft>
              <a:buSzPts val="1800"/>
              <a:buChar char="●"/>
            </a:pPr>
            <a:r>
              <a:rPr lang="en"/>
              <a:t>Bison takes a stream of tokens (terminals) as input and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Grammar Rules</a:t>
            </a:r>
            <a:endParaRPr/>
          </a:p>
        </p:txBody>
      </p:sp>
      <p:grpSp>
        <p:nvGrpSpPr>
          <p:cNvPr id="178" name="Google Shape;178;p24"/>
          <p:cNvGrpSpPr/>
          <p:nvPr/>
        </p:nvGrpSpPr>
        <p:grpSpPr>
          <a:xfrm>
            <a:off x="2451113" y="1370100"/>
            <a:ext cx="5426421" cy="572700"/>
            <a:chOff x="2278713" y="1413200"/>
            <a:chExt cx="5426421" cy="572700"/>
          </a:xfrm>
        </p:grpSpPr>
        <p:sp>
          <p:nvSpPr>
            <p:cNvPr id="179" name="Google Shape;179;p24"/>
            <p:cNvSpPr/>
            <p:nvPr/>
          </p:nvSpPr>
          <p:spPr>
            <a:xfrm>
              <a:off x="2278713" y="1413200"/>
              <a:ext cx="1085100" cy="57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Source Code Pro"/>
                  <a:ea typeface="Source Code Pro"/>
                  <a:cs typeface="Source Code Pro"/>
                  <a:sym typeface="Source Code Pro"/>
                </a:rPr>
                <a:t>KEYWORD</a:t>
              </a:r>
              <a:endParaRPr sz="1600">
                <a:latin typeface="Source Code Pro"/>
                <a:ea typeface="Source Code Pro"/>
                <a:cs typeface="Source Code Pro"/>
                <a:sym typeface="Source Code Pro"/>
              </a:endParaRPr>
            </a:p>
            <a:p>
              <a:pPr indent="0" lvl="0" marL="0" rtl="0" algn="ctr">
                <a:spcBef>
                  <a:spcPts val="0"/>
                </a:spcBef>
                <a:spcAft>
                  <a:spcPts val="0"/>
                </a:spcAft>
                <a:buNone/>
              </a:pPr>
              <a:r>
                <a:rPr lang="en" sz="1600">
                  <a:latin typeface="Source Code Pro"/>
                  <a:ea typeface="Source Code Pro"/>
                  <a:cs typeface="Source Code Pro"/>
                  <a:sym typeface="Source Code Pro"/>
                </a:rPr>
                <a:t>"while"</a:t>
              </a:r>
              <a:endParaRPr sz="1600">
                <a:latin typeface="Source Code Pro"/>
                <a:ea typeface="Source Code Pro"/>
                <a:cs typeface="Source Code Pro"/>
                <a:sym typeface="Source Code Pro"/>
              </a:endParaRPr>
            </a:p>
          </p:txBody>
        </p:sp>
        <p:sp>
          <p:nvSpPr>
            <p:cNvPr id="180" name="Google Shape;180;p24"/>
            <p:cNvSpPr/>
            <p:nvPr/>
          </p:nvSpPr>
          <p:spPr>
            <a:xfrm>
              <a:off x="3364045" y="1413200"/>
              <a:ext cx="1085100" cy="57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Source Code Pro"/>
                  <a:ea typeface="Source Code Pro"/>
                  <a:cs typeface="Source Code Pro"/>
                  <a:sym typeface="Source Code Pro"/>
                </a:rPr>
                <a:t>LPAREN</a:t>
              </a:r>
              <a:endParaRPr sz="1600">
                <a:latin typeface="Source Code Pro"/>
                <a:ea typeface="Source Code Pro"/>
                <a:cs typeface="Source Code Pro"/>
                <a:sym typeface="Source Code Pro"/>
              </a:endParaRPr>
            </a:p>
            <a:p>
              <a:pPr indent="0" lvl="0" marL="0" rtl="0" algn="ctr">
                <a:spcBef>
                  <a:spcPts val="0"/>
                </a:spcBef>
                <a:spcAft>
                  <a:spcPts val="0"/>
                </a:spcAft>
                <a:buNone/>
              </a:pPr>
              <a:r>
                <a:rPr lang="en" sz="1600">
                  <a:latin typeface="Source Code Pro"/>
                  <a:ea typeface="Source Code Pro"/>
                  <a:cs typeface="Source Code Pro"/>
                  <a:sym typeface="Source Code Pro"/>
                </a:rPr>
                <a:t>"("</a:t>
              </a:r>
              <a:endParaRPr sz="1600">
                <a:latin typeface="Source Code Pro"/>
                <a:ea typeface="Source Code Pro"/>
                <a:cs typeface="Source Code Pro"/>
                <a:sym typeface="Source Code Pro"/>
              </a:endParaRPr>
            </a:p>
          </p:txBody>
        </p:sp>
        <p:sp>
          <p:nvSpPr>
            <p:cNvPr id="181" name="Google Shape;181;p24"/>
            <p:cNvSpPr/>
            <p:nvPr/>
          </p:nvSpPr>
          <p:spPr>
            <a:xfrm>
              <a:off x="4449378" y="1413200"/>
              <a:ext cx="1085100" cy="57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Source Code Pro"/>
                  <a:ea typeface="Source Code Pro"/>
                  <a:cs typeface="Source Code Pro"/>
                  <a:sym typeface="Source Code Pro"/>
                </a:rPr>
                <a:t>expr</a:t>
              </a:r>
              <a:endParaRPr sz="1600">
                <a:latin typeface="Source Code Pro"/>
                <a:ea typeface="Source Code Pro"/>
                <a:cs typeface="Source Code Pro"/>
                <a:sym typeface="Source Code Pro"/>
              </a:endParaRPr>
            </a:p>
          </p:txBody>
        </p:sp>
        <p:sp>
          <p:nvSpPr>
            <p:cNvPr id="182" name="Google Shape;182;p24"/>
            <p:cNvSpPr/>
            <p:nvPr/>
          </p:nvSpPr>
          <p:spPr>
            <a:xfrm>
              <a:off x="5534701" y="1413200"/>
              <a:ext cx="1085100" cy="57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Source Code Pro"/>
                  <a:ea typeface="Source Code Pro"/>
                  <a:cs typeface="Source Code Pro"/>
                  <a:sym typeface="Source Code Pro"/>
                </a:rPr>
                <a:t>RPAREN</a:t>
              </a:r>
              <a:endParaRPr sz="1600">
                <a:latin typeface="Source Code Pro"/>
                <a:ea typeface="Source Code Pro"/>
                <a:cs typeface="Source Code Pro"/>
                <a:sym typeface="Source Code Pro"/>
              </a:endParaRPr>
            </a:p>
            <a:p>
              <a:pPr indent="0" lvl="0" marL="0" rtl="0" algn="ctr">
                <a:spcBef>
                  <a:spcPts val="0"/>
                </a:spcBef>
                <a:spcAft>
                  <a:spcPts val="0"/>
                </a:spcAft>
                <a:buNone/>
              </a:pPr>
              <a:r>
                <a:rPr lang="en" sz="1600">
                  <a:latin typeface="Source Code Pro"/>
                  <a:ea typeface="Source Code Pro"/>
                  <a:cs typeface="Source Code Pro"/>
                  <a:sym typeface="Source Code Pro"/>
                </a:rPr>
                <a:t>")"</a:t>
              </a:r>
              <a:endParaRPr sz="1600">
                <a:latin typeface="Source Code Pro"/>
                <a:ea typeface="Source Code Pro"/>
                <a:cs typeface="Source Code Pro"/>
                <a:sym typeface="Source Code Pro"/>
              </a:endParaRPr>
            </a:p>
          </p:txBody>
        </p:sp>
        <p:sp>
          <p:nvSpPr>
            <p:cNvPr id="183" name="Google Shape;183;p24"/>
            <p:cNvSpPr/>
            <p:nvPr/>
          </p:nvSpPr>
          <p:spPr>
            <a:xfrm>
              <a:off x="6620033" y="1413200"/>
              <a:ext cx="1085100" cy="57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Source Code Pro"/>
                  <a:ea typeface="Source Code Pro"/>
                  <a:cs typeface="Source Code Pro"/>
                  <a:sym typeface="Source Code Pro"/>
                </a:rPr>
                <a:t>block</a:t>
              </a:r>
              <a:endParaRPr sz="1600">
                <a:latin typeface="Source Code Pro"/>
                <a:ea typeface="Source Code Pro"/>
                <a:cs typeface="Source Code Pro"/>
                <a:sym typeface="Source Code Pro"/>
              </a:endParaRPr>
            </a:p>
          </p:txBody>
        </p:sp>
      </p:grpSp>
      <p:sp>
        <p:nvSpPr>
          <p:cNvPr id="184" name="Google Shape;184;p24"/>
          <p:cNvSpPr/>
          <p:nvPr/>
        </p:nvSpPr>
        <p:spPr>
          <a:xfrm>
            <a:off x="695058" y="1370100"/>
            <a:ext cx="1085100" cy="57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Source Code Pro"/>
                <a:ea typeface="Source Code Pro"/>
                <a:cs typeface="Source Code Pro"/>
                <a:sym typeface="Source Code Pro"/>
              </a:rPr>
              <a:t>while</a:t>
            </a:r>
            <a:endParaRPr sz="1600">
              <a:latin typeface="Source Code Pro"/>
              <a:ea typeface="Source Code Pro"/>
              <a:cs typeface="Source Code Pro"/>
              <a:sym typeface="Source Code Pro"/>
            </a:endParaRPr>
          </a:p>
        </p:txBody>
      </p:sp>
      <p:sp>
        <p:nvSpPr>
          <p:cNvPr id="185" name="Google Shape;185;p24"/>
          <p:cNvSpPr/>
          <p:nvPr/>
        </p:nvSpPr>
        <p:spPr>
          <a:xfrm>
            <a:off x="695053" y="3294200"/>
            <a:ext cx="1085100" cy="57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Source Code Pro"/>
                <a:ea typeface="Source Code Pro"/>
                <a:cs typeface="Source Code Pro"/>
                <a:sym typeface="Source Code Pro"/>
              </a:rPr>
              <a:t>expr</a:t>
            </a:r>
            <a:endParaRPr sz="1600">
              <a:latin typeface="Source Code Pro"/>
              <a:ea typeface="Source Code Pro"/>
              <a:cs typeface="Source Code Pro"/>
              <a:sym typeface="Source Code Pro"/>
            </a:endParaRPr>
          </a:p>
        </p:txBody>
      </p:sp>
      <p:grpSp>
        <p:nvGrpSpPr>
          <p:cNvPr id="186" name="Google Shape;186;p24"/>
          <p:cNvGrpSpPr/>
          <p:nvPr/>
        </p:nvGrpSpPr>
        <p:grpSpPr>
          <a:xfrm>
            <a:off x="2451100" y="2381375"/>
            <a:ext cx="3255753" cy="2398350"/>
            <a:chOff x="2278725" y="2295175"/>
            <a:chExt cx="3255753" cy="2398350"/>
          </a:xfrm>
        </p:grpSpPr>
        <p:sp>
          <p:nvSpPr>
            <p:cNvPr id="187" name="Google Shape;187;p24"/>
            <p:cNvSpPr/>
            <p:nvPr/>
          </p:nvSpPr>
          <p:spPr>
            <a:xfrm>
              <a:off x="2278728" y="2295175"/>
              <a:ext cx="1085100" cy="57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Source Code Pro"/>
                  <a:ea typeface="Source Code Pro"/>
                  <a:cs typeface="Source Code Pro"/>
                  <a:sym typeface="Source Code Pro"/>
                </a:rPr>
                <a:t>NUM</a:t>
              </a:r>
              <a:r>
                <a:rPr lang="en" sz="1600">
                  <a:latin typeface="Source Code Pro"/>
                  <a:ea typeface="Source Code Pro"/>
                  <a:cs typeface="Source Code Pro"/>
                  <a:sym typeface="Source Code Pro"/>
                </a:rPr>
                <a:t>BER</a:t>
              </a:r>
              <a:endParaRPr sz="1600">
                <a:latin typeface="Source Code Pro"/>
                <a:ea typeface="Source Code Pro"/>
                <a:cs typeface="Source Code Pro"/>
                <a:sym typeface="Source Code Pro"/>
              </a:endParaRPr>
            </a:p>
          </p:txBody>
        </p:sp>
        <p:sp>
          <p:nvSpPr>
            <p:cNvPr id="188" name="Google Shape;188;p24"/>
            <p:cNvSpPr/>
            <p:nvPr/>
          </p:nvSpPr>
          <p:spPr>
            <a:xfrm>
              <a:off x="2278728" y="2982825"/>
              <a:ext cx="1085100" cy="57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Source Code Pro"/>
                  <a:ea typeface="Source Code Pro"/>
                  <a:cs typeface="Source Code Pro"/>
                  <a:sym typeface="Source Code Pro"/>
                </a:rPr>
                <a:t>ID</a:t>
              </a:r>
              <a:endParaRPr sz="1600">
                <a:latin typeface="Source Code Pro"/>
                <a:ea typeface="Source Code Pro"/>
                <a:cs typeface="Source Code Pro"/>
                <a:sym typeface="Source Code Pro"/>
              </a:endParaRPr>
            </a:p>
          </p:txBody>
        </p:sp>
        <p:sp>
          <p:nvSpPr>
            <p:cNvPr id="189" name="Google Shape;189;p24"/>
            <p:cNvSpPr/>
            <p:nvPr/>
          </p:nvSpPr>
          <p:spPr>
            <a:xfrm>
              <a:off x="2278728" y="3670475"/>
              <a:ext cx="1085100" cy="57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Source Code Pro"/>
                  <a:ea typeface="Source Code Pro"/>
                  <a:cs typeface="Source Code Pro"/>
                  <a:sym typeface="Source Code Pro"/>
                </a:rPr>
                <a:t>expr</a:t>
              </a:r>
              <a:endParaRPr sz="1600">
                <a:latin typeface="Source Code Pro"/>
                <a:ea typeface="Source Code Pro"/>
                <a:cs typeface="Source Code Pro"/>
                <a:sym typeface="Source Code Pro"/>
              </a:endParaRPr>
            </a:p>
          </p:txBody>
        </p:sp>
        <p:sp>
          <p:nvSpPr>
            <p:cNvPr id="190" name="Google Shape;190;p24"/>
            <p:cNvSpPr/>
            <p:nvPr/>
          </p:nvSpPr>
          <p:spPr>
            <a:xfrm>
              <a:off x="3364053" y="3670475"/>
              <a:ext cx="1085100" cy="57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Source Code Pro"/>
                  <a:ea typeface="Source Code Pro"/>
                  <a:cs typeface="Source Code Pro"/>
                  <a:sym typeface="Source Code Pro"/>
                </a:rPr>
                <a:t>OP</a:t>
              </a:r>
              <a:endParaRPr sz="1600">
                <a:latin typeface="Source Code Pro"/>
                <a:ea typeface="Source Code Pro"/>
                <a:cs typeface="Source Code Pro"/>
                <a:sym typeface="Source Code Pro"/>
              </a:endParaRPr>
            </a:p>
            <a:p>
              <a:pPr indent="0" lvl="0" marL="0" rtl="0" algn="ctr">
                <a:spcBef>
                  <a:spcPts val="0"/>
                </a:spcBef>
                <a:spcAft>
                  <a:spcPts val="0"/>
                </a:spcAft>
                <a:buNone/>
              </a:pPr>
              <a:r>
                <a:rPr lang="en" sz="1600">
                  <a:latin typeface="Source Code Pro"/>
                  <a:ea typeface="Source Code Pro"/>
                  <a:cs typeface="Source Code Pro"/>
                  <a:sym typeface="Source Code Pro"/>
                </a:rPr>
                <a:t>==</a:t>
              </a:r>
              <a:endParaRPr sz="1600">
                <a:latin typeface="Source Code Pro"/>
                <a:ea typeface="Source Code Pro"/>
                <a:cs typeface="Source Code Pro"/>
                <a:sym typeface="Source Code Pro"/>
              </a:endParaRPr>
            </a:p>
          </p:txBody>
        </p:sp>
        <p:sp>
          <p:nvSpPr>
            <p:cNvPr id="191" name="Google Shape;191;p24"/>
            <p:cNvSpPr/>
            <p:nvPr/>
          </p:nvSpPr>
          <p:spPr>
            <a:xfrm>
              <a:off x="4449378" y="3670475"/>
              <a:ext cx="1085100" cy="57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Source Code Pro"/>
                  <a:ea typeface="Source Code Pro"/>
                  <a:cs typeface="Source Code Pro"/>
                  <a:sym typeface="Source Code Pro"/>
                </a:rPr>
                <a:t>expr</a:t>
              </a:r>
              <a:endParaRPr sz="1600">
                <a:latin typeface="Source Code Pro"/>
                <a:ea typeface="Source Code Pro"/>
                <a:cs typeface="Source Code Pro"/>
                <a:sym typeface="Source Code Pro"/>
              </a:endParaRPr>
            </a:p>
          </p:txBody>
        </p:sp>
        <p:sp>
          <p:nvSpPr>
            <p:cNvPr id="192" name="Google Shape;192;p24"/>
            <p:cNvSpPr/>
            <p:nvPr/>
          </p:nvSpPr>
          <p:spPr>
            <a:xfrm>
              <a:off x="2278725" y="4358125"/>
              <a:ext cx="1085100" cy="33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Source Code Pro"/>
                  <a:ea typeface="Source Code Pro"/>
                  <a:cs typeface="Source Code Pro"/>
                  <a:sym typeface="Source Code Pro"/>
                </a:rPr>
                <a:t>...</a:t>
              </a:r>
              <a:endParaRPr sz="1600">
                <a:latin typeface="Source Code Pro"/>
                <a:ea typeface="Source Code Pro"/>
                <a:cs typeface="Source Code Pro"/>
                <a:sym typeface="Source Code Pro"/>
              </a:endParaRPr>
            </a:p>
          </p:txBody>
        </p:sp>
      </p:grpSp>
      <p:sp>
        <p:nvSpPr>
          <p:cNvPr id="193" name="Google Shape;193;p24"/>
          <p:cNvSpPr/>
          <p:nvPr/>
        </p:nvSpPr>
        <p:spPr>
          <a:xfrm>
            <a:off x="1971925" y="2381300"/>
            <a:ext cx="287400" cy="23985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4"/>
          <p:cNvSpPr/>
          <p:nvPr/>
        </p:nvSpPr>
        <p:spPr>
          <a:xfrm>
            <a:off x="1971925" y="1370100"/>
            <a:ext cx="287400" cy="5727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Grammar Rules: block (</a:t>
            </a:r>
            <a:r>
              <a:rPr lang="en"/>
              <a:t>making </a:t>
            </a:r>
            <a:r>
              <a:rPr lang="en"/>
              <a:t>lists with recursion)</a:t>
            </a:r>
            <a:endParaRPr/>
          </a:p>
        </p:txBody>
      </p:sp>
      <p:sp>
        <p:nvSpPr>
          <p:cNvPr id="200" name="Google Shape;200;p25"/>
          <p:cNvSpPr/>
          <p:nvPr/>
        </p:nvSpPr>
        <p:spPr>
          <a:xfrm>
            <a:off x="1971925" y="2990900"/>
            <a:ext cx="287400" cy="12603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 name="Google Shape;201;p25"/>
          <p:cNvGrpSpPr/>
          <p:nvPr/>
        </p:nvGrpSpPr>
        <p:grpSpPr>
          <a:xfrm>
            <a:off x="2451103" y="2990975"/>
            <a:ext cx="3255775" cy="1260350"/>
            <a:chOff x="2451103" y="2381375"/>
            <a:chExt cx="3255775" cy="1260350"/>
          </a:xfrm>
        </p:grpSpPr>
        <p:sp>
          <p:nvSpPr>
            <p:cNvPr id="202" name="Google Shape;202;p25"/>
            <p:cNvSpPr/>
            <p:nvPr/>
          </p:nvSpPr>
          <p:spPr>
            <a:xfrm>
              <a:off x="2451103" y="2381375"/>
              <a:ext cx="10851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600">
                  <a:latin typeface="Source Code Pro"/>
                  <a:ea typeface="Source Code Pro"/>
                  <a:cs typeface="Source Code Pro"/>
                  <a:sym typeface="Source Code Pro"/>
                </a:rPr>
                <a:t>empty</a:t>
              </a:r>
              <a:endParaRPr i="1" sz="1600">
                <a:latin typeface="Source Code Pro"/>
                <a:ea typeface="Source Code Pro"/>
                <a:cs typeface="Source Code Pro"/>
                <a:sym typeface="Source Code Pro"/>
              </a:endParaRPr>
            </a:p>
          </p:txBody>
        </p:sp>
        <p:sp>
          <p:nvSpPr>
            <p:cNvPr id="203" name="Google Shape;203;p25"/>
            <p:cNvSpPr/>
            <p:nvPr/>
          </p:nvSpPr>
          <p:spPr>
            <a:xfrm>
              <a:off x="2451103" y="3069025"/>
              <a:ext cx="1085100" cy="57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Source Code Pro"/>
                  <a:ea typeface="Source Code Pro"/>
                  <a:cs typeface="Source Code Pro"/>
                  <a:sym typeface="Source Code Pro"/>
                </a:rPr>
                <a:t>s_list</a:t>
              </a:r>
              <a:endParaRPr sz="1600">
                <a:latin typeface="Source Code Pro"/>
                <a:ea typeface="Source Code Pro"/>
                <a:cs typeface="Source Code Pro"/>
                <a:sym typeface="Source Code Pro"/>
              </a:endParaRPr>
            </a:p>
          </p:txBody>
        </p:sp>
        <p:sp>
          <p:nvSpPr>
            <p:cNvPr id="204" name="Google Shape;204;p25"/>
            <p:cNvSpPr/>
            <p:nvPr/>
          </p:nvSpPr>
          <p:spPr>
            <a:xfrm>
              <a:off x="3536203" y="3069025"/>
              <a:ext cx="1085100" cy="57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Source Code Pro"/>
                  <a:ea typeface="Source Code Pro"/>
                  <a:cs typeface="Source Code Pro"/>
                  <a:sym typeface="Source Code Pro"/>
                </a:rPr>
                <a:t>stmt</a:t>
              </a:r>
              <a:endParaRPr sz="1600">
                <a:latin typeface="Source Code Pro"/>
                <a:ea typeface="Source Code Pro"/>
                <a:cs typeface="Source Code Pro"/>
                <a:sym typeface="Source Code Pro"/>
              </a:endParaRPr>
            </a:p>
          </p:txBody>
        </p:sp>
        <p:sp>
          <p:nvSpPr>
            <p:cNvPr id="205" name="Google Shape;205;p25"/>
            <p:cNvSpPr/>
            <p:nvPr/>
          </p:nvSpPr>
          <p:spPr>
            <a:xfrm>
              <a:off x="4621778" y="3069025"/>
              <a:ext cx="1085100" cy="57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Source Code Pro"/>
                  <a:ea typeface="Source Code Pro"/>
                  <a:cs typeface="Source Code Pro"/>
                  <a:sym typeface="Source Code Pro"/>
                </a:rPr>
                <a:t>SEMI</a:t>
              </a:r>
              <a:endParaRPr sz="1600">
                <a:latin typeface="Source Code Pro"/>
                <a:ea typeface="Source Code Pro"/>
                <a:cs typeface="Source Code Pro"/>
                <a:sym typeface="Source Code Pro"/>
              </a:endParaRPr>
            </a:p>
            <a:p>
              <a:pPr indent="0" lvl="0" marL="0" rtl="0" algn="ctr">
                <a:spcBef>
                  <a:spcPts val="0"/>
                </a:spcBef>
                <a:spcAft>
                  <a:spcPts val="0"/>
                </a:spcAft>
                <a:buNone/>
              </a:pPr>
              <a:r>
                <a:rPr lang="en" sz="1600">
                  <a:latin typeface="Source Code Pro"/>
                  <a:ea typeface="Source Code Pro"/>
                  <a:cs typeface="Source Code Pro"/>
                  <a:sym typeface="Source Code Pro"/>
                </a:rPr>
                <a:t>";"</a:t>
              </a:r>
              <a:endParaRPr sz="1600">
                <a:latin typeface="Source Code Pro"/>
                <a:ea typeface="Source Code Pro"/>
                <a:cs typeface="Source Code Pro"/>
                <a:sym typeface="Source Code Pro"/>
              </a:endParaRPr>
            </a:p>
          </p:txBody>
        </p:sp>
      </p:grpSp>
      <p:cxnSp>
        <p:nvCxnSpPr>
          <p:cNvPr id="206" name="Google Shape;206;p25"/>
          <p:cNvCxnSpPr/>
          <p:nvPr/>
        </p:nvCxnSpPr>
        <p:spPr>
          <a:xfrm>
            <a:off x="2451128" y="2990975"/>
            <a:ext cx="0" cy="572700"/>
          </a:xfrm>
          <a:prstGeom prst="straightConnector1">
            <a:avLst/>
          </a:prstGeom>
          <a:noFill/>
          <a:ln cap="flat" cmpd="sng" w="9525">
            <a:solidFill>
              <a:schemeClr val="dk2"/>
            </a:solidFill>
            <a:prstDash val="solid"/>
            <a:round/>
            <a:headEnd len="med" w="med" type="none"/>
            <a:tailEnd len="med" w="med" type="none"/>
          </a:ln>
        </p:spPr>
      </p:cxnSp>
      <p:sp>
        <p:nvSpPr>
          <p:cNvPr id="207" name="Google Shape;207;p25"/>
          <p:cNvSpPr/>
          <p:nvPr/>
        </p:nvSpPr>
        <p:spPr>
          <a:xfrm>
            <a:off x="695053" y="3334800"/>
            <a:ext cx="1085100" cy="57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Source Code Pro"/>
                <a:ea typeface="Source Code Pro"/>
                <a:cs typeface="Source Code Pro"/>
                <a:sym typeface="Source Code Pro"/>
              </a:rPr>
              <a:t>s_list</a:t>
            </a:r>
            <a:endParaRPr sz="1600">
              <a:latin typeface="Source Code Pro"/>
              <a:ea typeface="Source Code Pro"/>
              <a:cs typeface="Source Code Pro"/>
              <a:sym typeface="Source Code Pro"/>
            </a:endParaRPr>
          </a:p>
        </p:txBody>
      </p:sp>
      <p:sp>
        <p:nvSpPr>
          <p:cNvPr id="208" name="Google Shape;208;p25"/>
          <p:cNvSpPr/>
          <p:nvPr/>
        </p:nvSpPr>
        <p:spPr>
          <a:xfrm>
            <a:off x="1971925" y="1826225"/>
            <a:ext cx="287400" cy="5727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9" name="Google Shape;209;p25"/>
          <p:cNvGrpSpPr/>
          <p:nvPr/>
        </p:nvGrpSpPr>
        <p:grpSpPr>
          <a:xfrm>
            <a:off x="2451103" y="1826225"/>
            <a:ext cx="3255775" cy="572700"/>
            <a:chOff x="2451103" y="2855850"/>
            <a:chExt cx="3255775" cy="572700"/>
          </a:xfrm>
        </p:grpSpPr>
        <p:sp>
          <p:nvSpPr>
            <p:cNvPr id="210" name="Google Shape;210;p25"/>
            <p:cNvSpPr/>
            <p:nvPr/>
          </p:nvSpPr>
          <p:spPr>
            <a:xfrm>
              <a:off x="2451103" y="2855850"/>
              <a:ext cx="1085100" cy="57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Source Code Pro"/>
                  <a:ea typeface="Source Code Pro"/>
                  <a:cs typeface="Source Code Pro"/>
                  <a:sym typeface="Source Code Pro"/>
                </a:rPr>
                <a:t>LCURLY</a:t>
              </a:r>
              <a:endParaRPr sz="1600">
                <a:latin typeface="Source Code Pro"/>
                <a:ea typeface="Source Code Pro"/>
                <a:cs typeface="Source Code Pro"/>
                <a:sym typeface="Source Code Pro"/>
              </a:endParaRPr>
            </a:p>
            <a:p>
              <a:pPr indent="0" lvl="0" marL="0" rtl="0" algn="ctr">
                <a:spcBef>
                  <a:spcPts val="0"/>
                </a:spcBef>
                <a:spcAft>
                  <a:spcPts val="0"/>
                </a:spcAft>
                <a:buNone/>
              </a:pPr>
              <a:r>
                <a:rPr lang="en" sz="1600">
                  <a:latin typeface="Source Code Pro"/>
                  <a:ea typeface="Source Code Pro"/>
                  <a:cs typeface="Source Code Pro"/>
                  <a:sym typeface="Source Code Pro"/>
                </a:rPr>
                <a:t>"{"</a:t>
              </a:r>
              <a:endParaRPr sz="1600">
                <a:latin typeface="Source Code Pro"/>
                <a:ea typeface="Source Code Pro"/>
                <a:cs typeface="Source Code Pro"/>
                <a:sym typeface="Source Code Pro"/>
              </a:endParaRPr>
            </a:p>
          </p:txBody>
        </p:sp>
        <p:sp>
          <p:nvSpPr>
            <p:cNvPr id="211" name="Google Shape;211;p25"/>
            <p:cNvSpPr/>
            <p:nvPr/>
          </p:nvSpPr>
          <p:spPr>
            <a:xfrm>
              <a:off x="3536203" y="2855850"/>
              <a:ext cx="1085100" cy="57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Source Code Pro"/>
                  <a:ea typeface="Source Code Pro"/>
                  <a:cs typeface="Source Code Pro"/>
                  <a:sym typeface="Source Code Pro"/>
                </a:rPr>
                <a:t>s_list</a:t>
              </a:r>
              <a:endParaRPr sz="1600">
                <a:latin typeface="Source Code Pro"/>
                <a:ea typeface="Source Code Pro"/>
                <a:cs typeface="Source Code Pro"/>
                <a:sym typeface="Source Code Pro"/>
              </a:endParaRPr>
            </a:p>
          </p:txBody>
        </p:sp>
        <p:sp>
          <p:nvSpPr>
            <p:cNvPr id="212" name="Google Shape;212;p25"/>
            <p:cNvSpPr/>
            <p:nvPr/>
          </p:nvSpPr>
          <p:spPr>
            <a:xfrm>
              <a:off x="4621778" y="2855850"/>
              <a:ext cx="1085100" cy="57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Source Code Pro"/>
                  <a:ea typeface="Source Code Pro"/>
                  <a:cs typeface="Source Code Pro"/>
                  <a:sym typeface="Source Code Pro"/>
                </a:rPr>
                <a:t>RCURLY</a:t>
              </a:r>
              <a:endParaRPr sz="1600">
                <a:latin typeface="Source Code Pro"/>
                <a:ea typeface="Source Code Pro"/>
                <a:cs typeface="Source Code Pro"/>
                <a:sym typeface="Source Code Pro"/>
              </a:endParaRPr>
            </a:p>
            <a:p>
              <a:pPr indent="0" lvl="0" marL="0" rtl="0" algn="ctr">
                <a:spcBef>
                  <a:spcPts val="0"/>
                </a:spcBef>
                <a:spcAft>
                  <a:spcPts val="0"/>
                </a:spcAft>
                <a:buNone/>
              </a:pPr>
              <a:r>
                <a:rPr lang="en" sz="1600">
                  <a:latin typeface="Source Code Pro"/>
                  <a:ea typeface="Source Code Pro"/>
                  <a:cs typeface="Source Code Pro"/>
                  <a:sym typeface="Source Code Pro"/>
                </a:rPr>
                <a:t>"}"</a:t>
              </a:r>
              <a:endParaRPr sz="1600">
                <a:latin typeface="Source Code Pro"/>
                <a:ea typeface="Source Code Pro"/>
                <a:cs typeface="Source Code Pro"/>
                <a:sym typeface="Source Code Pro"/>
              </a:endParaRPr>
            </a:p>
          </p:txBody>
        </p:sp>
      </p:grpSp>
      <p:sp>
        <p:nvSpPr>
          <p:cNvPr id="213" name="Google Shape;213;p25"/>
          <p:cNvSpPr/>
          <p:nvPr/>
        </p:nvSpPr>
        <p:spPr>
          <a:xfrm>
            <a:off x="695053" y="1826225"/>
            <a:ext cx="1085100" cy="57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Source Code Pro"/>
                <a:ea typeface="Source Code Pro"/>
                <a:cs typeface="Source Code Pro"/>
                <a:sym typeface="Source Code Pro"/>
              </a:rPr>
              <a:t>block</a:t>
            </a:r>
            <a:endParaRPr sz="1600">
              <a:latin typeface="Source Code Pro"/>
              <a:ea typeface="Source Code Pro"/>
              <a:cs typeface="Source Code Pro"/>
              <a:sym typeface="Source Code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 name="Shape 40"/>
        <p:cNvGrpSpPr/>
        <p:nvPr/>
      </p:nvGrpSpPr>
      <p:grpSpPr>
        <a:xfrm>
          <a:off x="0" y="0"/>
          <a:ext cx="0" cy="0"/>
          <a:chOff x="0" y="0"/>
          <a:chExt cx="0" cy="0"/>
        </a:xfrm>
      </p:grpSpPr>
      <p:sp>
        <p:nvSpPr>
          <p:cNvPr id="41" name="Google Shape;41;p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did you read this sentence?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Grammar Rules: block (making lists with recursion)</a:t>
            </a:r>
            <a:endParaRPr/>
          </a:p>
        </p:txBody>
      </p:sp>
      <p:sp>
        <p:nvSpPr>
          <p:cNvPr id="219" name="Google Shape;219;p26"/>
          <p:cNvSpPr/>
          <p:nvPr/>
        </p:nvSpPr>
        <p:spPr>
          <a:xfrm>
            <a:off x="1116940" y="1238305"/>
            <a:ext cx="201000" cy="8805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0" name="Google Shape;220;p26"/>
          <p:cNvGrpSpPr/>
          <p:nvPr/>
        </p:nvGrpSpPr>
        <p:grpSpPr>
          <a:xfrm>
            <a:off x="1451772" y="1238312"/>
            <a:ext cx="2275136" cy="880733"/>
            <a:chOff x="2451103" y="2381375"/>
            <a:chExt cx="3255775" cy="1260350"/>
          </a:xfrm>
        </p:grpSpPr>
        <p:sp>
          <p:nvSpPr>
            <p:cNvPr id="221" name="Google Shape;221;p26"/>
            <p:cNvSpPr/>
            <p:nvPr/>
          </p:nvSpPr>
          <p:spPr>
            <a:xfrm>
              <a:off x="2451103" y="2381375"/>
              <a:ext cx="10851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000">
                  <a:latin typeface="Source Code Pro"/>
                  <a:ea typeface="Source Code Pro"/>
                  <a:cs typeface="Source Code Pro"/>
                  <a:sym typeface="Source Code Pro"/>
                </a:rPr>
                <a:t>empty</a:t>
              </a:r>
              <a:endParaRPr i="1" sz="1000">
                <a:latin typeface="Source Code Pro"/>
                <a:ea typeface="Source Code Pro"/>
                <a:cs typeface="Source Code Pro"/>
                <a:sym typeface="Source Code Pro"/>
              </a:endParaRPr>
            </a:p>
          </p:txBody>
        </p:sp>
        <p:sp>
          <p:nvSpPr>
            <p:cNvPr id="222" name="Google Shape;222;p26"/>
            <p:cNvSpPr/>
            <p:nvPr/>
          </p:nvSpPr>
          <p:spPr>
            <a:xfrm>
              <a:off x="2451103" y="3069025"/>
              <a:ext cx="1085100" cy="57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Source Code Pro"/>
                  <a:ea typeface="Source Code Pro"/>
                  <a:cs typeface="Source Code Pro"/>
                  <a:sym typeface="Source Code Pro"/>
                </a:rPr>
                <a:t>s_list</a:t>
              </a:r>
              <a:endParaRPr sz="1000">
                <a:latin typeface="Source Code Pro"/>
                <a:ea typeface="Source Code Pro"/>
                <a:cs typeface="Source Code Pro"/>
                <a:sym typeface="Source Code Pro"/>
              </a:endParaRPr>
            </a:p>
          </p:txBody>
        </p:sp>
        <p:sp>
          <p:nvSpPr>
            <p:cNvPr id="223" name="Google Shape;223;p26"/>
            <p:cNvSpPr/>
            <p:nvPr/>
          </p:nvSpPr>
          <p:spPr>
            <a:xfrm>
              <a:off x="3536203" y="3069025"/>
              <a:ext cx="1085100" cy="57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Source Code Pro"/>
                  <a:ea typeface="Source Code Pro"/>
                  <a:cs typeface="Source Code Pro"/>
                  <a:sym typeface="Source Code Pro"/>
                </a:rPr>
                <a:t>stmt</a:t>
              </a:r>
              <a:endParaRPr sz="1000">
                <a:latin typeface="Source Code Pro"/>
                <a:ea typeface="Source Code Pro"/>
                <a:cs typeface="Source Code Pro"/>
                <a:sym typeface="Source Code Pro"/>
              </a:endParaRPr>
            </a:p>
          </p:txBody>
        </p:sp>
        <p:sp>
          <p:nvSpPr>
            <p:cNvPr id="224" name="Google Shape;224;p26"/>
            <p:cNvSpPr/>
            <p:nvPr/>
          </p:nvSpPr>
          <p:spPr>
            <a:xfrm>
              <a:off x="4621778" y="3069025"/>
              <a:ext cx="1085100" cy="57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Source Code Pro"/>
                  <a:ea typeface="Source Code Pro"/>
                  <a:cs typeface="Source Code Pro"/>
                  <a:sym typeface="Source Code Pro"/>
                </a:rPr>
                <a:t>SEMI</a:t>
              </a:r>
              <a:endParaRPr sz="1000">
                <a:latin typeface="Source Code Pro"/>
                <a:ea typeface="Source Code Pro"/>
                <a:cs typeface="Source Code Pro"/>
                <a:sym typeface="Source Code Pro"/>
              </a:endParaRPr>
            </a:p>
            <a:p>
              <a:pPr indent="0" lvl="0" marL="0" rtl="0" algn="ctr">
                <a:spcBef>
                  <a:spcPts val="0"/>
                </a:spcBef>
                <a:spcAft>
                  <a:spcPts val="0"/>
                </a:spcAft>
                <a:buNone/>
              </a:pPr>
              <a:r>
                <a:rPr lang="en" sz="1000">
                  <a:latin typeface="Source Code Pro"/>
                  <a:ea typeface="Source Code Pro"/>
                  <a:cs typeface="Source Code Pro"/>
                  <a:sym typeface="Source Code Pro"/>
                </a:rPr>
                <a:t>";"</a:t>
              </a:r>
              <a:endParaRPr sz="1000">
                <a:latin typeface="Source Code Pro"/>
                <a:ea typeface="Source Code Pro"/>
                <a:cs typeface="Source Code Pro"/>
                <a:sym typeface="Source Code Pro"/>
              </a:endParaRPr>
            </a:p>
          </p:txBody>
        </p:sp>
      </p:grpSp>
      <p:cxnSp>
        <p:nvCxnSpPr>
          <p:cNvPr id="225" name="Google Shape;225;p26"/>
          <p:cNvCxnSpPr/>
          <p:nvPr/>
        </p:nvCxnSpPr>
        <p:spPr>
          <a:xfrm>
            <a:off x="1451811" y="1238357"/>
            <a:ext cx="0" cy="400200"/>
          </a:xfrm>
          <a:prstGeom prst="straightConnector1">
            <a:avLst/>
          </a:prstGeom>
          <a:noFill/>
          <a:ln cap="flat" cmpd="sng" w="9525">
            <a:solidFill>
              <a:schemeClr val="dk2"/>
            </a:solidFill>
            <a:prstDash val="solid"/>
            <a:round/>
            <a:headEnd len="med" w="med" type="none"/>
            <a:tailEnd len="med" w="med" type="none"/>
          </a:ln>
        </p:spPr>
      </p:cxnSp>
      <p:sp>
        <p:nvSpPr>
          <p:cNvPr id="226" name="Google Shape;226;p26"/>
          <p:cNvSpPr/>
          <p:nvPr/>
        </p:nvSpPr>
        <p:spPr>
          <a:xfrm>
            <a:off x="224650" y="1478629"/>
            <a:ext cx="758100" cy="400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Source Code Pro"/>
                <a:ea typeface="Source Code Pro"/>
                <a:cs typeface="Source Code Pro"/>
                <a:sym typeface="Source Code Pro"/>
              </a:rPr>
              <a:t>s_list</a:t>
            </a:r>
            <a:endParaRPr sz="1000">
              <a:latin typeface="Source Code Pro"/>
              <a:ea typeface="Source Code Pro"/>
              <a:cs typeface="Source Code Pro"/>
              <a:sym typeface="Source Code Pro"/>
            </a:endParaRPr>
          </a:p>
        </p:txBody>
      </p:sp>
      <p:sp>
        <p:nvSpPr>
          <p:cNvPr id="227" name="Google Shape;227;p26"/>
          <p:cNvSpPr/>
          <p:nvPr/>
        </p:nvSpPr>
        <p:spPr>
          <a:xfrm>
            <a:off x="708600" y="2774000"/>
            <a:ext cx="2063100" cy="20922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i="1" lang="en" sz="1600">
                <a:solidFill>
                  <a:schemeClr val="lt1"/>
                </a:solidFill>
                <a:latin typeface="Source Code Pro"/>
                <a:ea typeface="Source Code Pro"/>
                <a:cs typeface="Source Code Pro"/>
                <a:sym typeface="Source Code Pro"/>
              </a:rPr>
              <a:t> // Two stmts</a:t>
            </a:r>
            <a:endParaRPr i="1" sz="1600">
              <a:solidFill>
                <a:schemeClr val="lt1"/>
              </a:solidFill>
              <a:latin typeface="Source Code Pro"/>
              <a:ea typeface="Source Code Pro"/>
              <a:cs typeface="Source Code Pro"/>
              <a:sym typeface="Source Code Pro"/>
            </a:endParaRPr>
          </a:p>
          <a:p>
            <a:pPr indent="0" lvl="0" marL="0" rtl="0" algn="l">
              <a:spcBef>
                <a:spcPts val="0"/>
              </a:spcBef>
              <a:spcAft>
                <a:spcPts val="0"/>
              </a:spcAft>
              <a:buNone/>
            </a:pPr>
            <a:r>
              <a:rPr lang="en" sz="1600">
                <a:solidFill>
                  <a:schemeClr val="lt1"/>
                </a:solidFill>
                <a:latin typeface="Source Code Pro"/>
                <a:ea typeface="Source Code Pro"/>
                <a:cs typeface="Source Code Pro"/>
                <a:sym typeface="Source Code Pro"/>
              </a:rPr>
              <a:t> ...</a:t>
            </a:r>
            <a:endParaRPr sz="1600">
              <a:solidFill>
                <a:schemeClr val="lt1"/>
              </a:solidFill>
              <a:latin typeface="Source Code Pro"/>
              <a:ea typeface="Source Code Pro"/>
              <a:cs typeface="Source Code Pro"/>
              <a:sym typeface="Source Code Pro"/>
            </a:endParaRPr>
          </a:p>
          <a:p>
            <a:pPr indent="0" lvl="0" marL="0" rtl="0" algn="l">
              <a:spcBef>
                <a:spcPts val="0"/>
              </a:spcBef>
              <a:spcAft>
                <a:spcPts val="0"/>
              </a:spcAft>
              <a:buNone/>
            </a:pPr>
            <a:r>
              <a:rPr lang="en" sz="1600">
                <a:solidFill>
                  <a:schemeClr val="lt1"/>
                </a:solidFill>
                <a:latin typeface="Source Code Pro"/>
                <a:ea typeface="Source Code Pro"/>
                <a:cs typeface="Source Code Pro"/>
                <a:sym typeface="Source Code Pro"/>
              </a:rPr>
              <a:t> ...</a:t>
            </a:r>
            <a:endParaRPr sz="1600">
              <a:solidFill>
                <a:schemeClr val="lt1"/>
              </a:solidFill>
              <a:latin typeface="Source Code Pro"/>
              <a:ea typeface="Source Code Pro"/>
              <a:cs typeface="Source Code Pro"/>
              <a:sym typeface="Source Code Pro"/>
            </a:endParaRPr>
          </a:p>
        </p:txBody>
      </p:sp>
      <p:cxnSp>
        <p:nvCxnSpPr>
          <p:cNvPr id="228" name="Google Shape;228;p26"/>
          <p:cNvCxnSpPr/>
          <p:nvPr/>
        </p:nvCxnSpPr>
        <p:spPr>
          <a:xfrm>
            <a:off x="3133125" y="3814000"/>
            <a:ext cx="242400" cy="0"/>
          </a:xfrm>
          <a:prstGeom prst="straightConnector1">
            <a:avLst/>
          </a:prstGeom>
          <a:noFill/>
          <a:ln cap="flat" cmpd="sng" w="19050">
            <a:solidFill>
              <a:schemeClr val="dk2"/>
            </a:solidFill>
            <a:prstDash val="solid"/>
            <a:round/>
            <a:headEnd len="med" w="med" type="none"/>
            <a:tailEnd len="med" w="med" type="triangle"/>
          </a:ln>
        </p:spPr>
      </p:cxnSp>
      <p:sp>
        <p:nvSpPr>
          <p:cNvPr id="229" name="Google Shape;229;p26"/>
          <p:cNvSpPr/>
          <p:nvPr/>
        </p:nvSpPr>
        <p:spPr>
          <a:xfrm>
            <a:off x="3675400" y="4118000"/>
            <a:ext cx="1085100" cy="374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2"/>
                </a:solidFill>
                <a:latin typeface="Source Code Pro"/>
                <a:ea typeface="Source Code Pro"/>
                <a:cs typeface="Source Code Pro"/>
                <a:sym typeface="Source Code Pro"/>
              </a:rPr>
              <a:t>s_list</a:t>
            </a:r>
            <a:endParaRPr sz="1600">
              <a:solidFill>
                <a:schemeClr val="dk2"/>
              </a:solidFill>
              <a:latin typeface="Source Code Pro"/>
              <a:ea typeface="Source Code Pro"/>
              <a:cs typeface="Source Code Pro"/>
              <a:sym typeface="Source Code Pro"/>
            </a:endParaRPr>
          </a:p>
        </p:txBody>
      </p:sp>
      <p:sp>
        <p:nvSpPr>
          <p:cNvPr id="230" name="Google Shape;230;p26"/>
          <p:cNvSpPr/>
          <p:nvPr/>
        </p:nvSpPr>
        <p:spPr>
          <a:xfrm>
            <a:off x="3675400" y="4492100"/>
            <a:ext cx="1085100" cy="374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sz="1600">
                <a:solidFill>
                  <a:schemeClr val="dk2"/>
                </a:solidFill>
                <a:latin typeface="Source Code Pro"/>
                <a:ea typeface="Source Code Pro"/>
                <a:cs typeface="Source Code Pro"/>
                <a:sym typeface="Source Code Pro"/>
              </a:rPr>
              <a:t>empty</a:t>
            </a:r>
            <a:endParaRPr i="1" sz="1600">
              <a:solidFill>
                <a:schemeClr val="dk2"/>
              </a:solidFill>
              <a:latin typeface="Source Code Pro"/>
              <a:ea typeface="Source Code Pro"/>
              <a:cs typeface="Source Code Pro"/>
              <a:sym typeface="Source Code Pr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Grammar Rules: block (making lists with recursion)</a:t>
            </a:r>
            <a:endParaRPr/>
          </a:p>
        </p:txBody>
      </p:sp>
      <p:sp>
        <p:nvSpPr>
          <p:cNvPr id="236" name="Google Shape;236;p27"/>
          <p:cNvSpPr/>
          <p:nvPr/>
        </p:nvSpPr>
        <p:spPr>
          <a:xfrm>
            <a:off x="1116940" y="1238305"/>
            <a:ext cx="201000" cy="8805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7" name="Google Shape;237;p27"/>
          <p:cNvGrpSpPr/>
          <p:nvPr/>
        </p:nvGrpSpPr>
        <p:grpSpPr>
          <a:xfrm>
            <a:off x="1451772" y="1238312"/>
            <a:ext cx="2275136" cy="880733"/>
            <a:chOff x="2451103" y="2381375"/>
            <a:chExt cx="3255775" cy="1260350"/>
          </a:xfrm>
        </p:grpSpPr>
        <p:sp>
          <p:nvSpPr>
            <p:cNvPr id="238" name="Google Shape;238;p27"/>
            <p:cNvSpPr/>
            <p:nvPr/>
          </p:nvSpPr>
          <p:spPr>
            <a:xfrm>
              <a:off x="2451103" y="2381375"/>
              <a:ext cx="10851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000">
                  <a:latin typeface="Source Code Pro"/>
                  <a:ea typeface="Source Code Pro"/>
                  <a:cs typeface="Source Code Pro"/>
                  <a:sym typeface="Source Code Pro"/>
                </a:rPr>
                <a:t>empty</a:t>
              </a:r>
              <a:endParaRPr i="1" sz="1000">
                <a:latin typeface="Source Code Pro"/>
                <a:ea typeface="Source Code Pro"/>
                <a:cs typeface="Source Code Pro"/>
                <a:sym typeface="Source Code Pro"/>
              </a:endParaRPr>
            </a:p>
          </p:txBody>
        </p:sp>
        <p:sp>
          <p:nvSpPr>
            <p:cNvPr id="239" name="Google Shape;239;p27"/>
            <p:cNvSpPr/>
            <p:nvPr/>
          </p:nvSpPr>
          <p:spPr>
            <a:xfrm>
              <a:off x="2451103" y="3069025"/>
              <a:ext cx="1085100" cy="57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Source Code Pro"/>
                  <a:ea typeface="Source Code Pro"/>
                  <a:cs typeface="Source Code Pro"/>
                  <a:sym typeface="Source Code Pro"/>
                </a:rPr>
                <a:t>s_list</a:t>
              </a:r>
              <a:endParaRPr sz="1000">
                <a:latin typeface="Source Code Pro"/>
                <a:ea typeface="Source Code Pro"/>
                <a:cs typeface="Source Code Pro"/>
                <a:sym typeface="Source Code Pro"/>
              </a:endParaRPr>
            </a:p>
          </p:txBody>
        </p:sp>
        <p:sp>
          <p:nvSpPr>
            <p:cNvPr id="240" name="Google Shape;240;p27"/>
            <p:cNvSpPr/>
            <p:nvPr/>
          </p:nvSpPr>
          <p:spPr>
            <a:xfrm>
              <a:off x="3536203" y="3069025"/>
              <a:ext cx="1085100" cy="57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Source Code Pro"/>
                  <a:ea typeface="Source Code Pro"/>
                  <a:cs typeface="Source Code Pro"/>
                  <a:sym typeface="Source Code Pro"/>
                </a:rPr>
                <a:t>stmt</a:t>
              </a:r>
              <a:endParaRPr sz="1000">
                <a:latin typeface="Source Code Pro"/>
                <a:ea typeface="Source Code Pro"/>
                <a:cs typeface="Source Code Pro"/>
                <a:sym typeface="Source Code Pro"/>
              </a:endParaRPr>
            </a:p>
          </p:txBody>
        </p:sp>
        <p:sp>
          <p:nvSpPr>
            <p:cNvPr id="241" name="Google Shape;241;p27"/>
            <p:cNvSpPr/>
            <p:nvPr/>
          </p:nvSpPr>
          <p:spPr>
            <a:xfrm>
              <a:off x="4621778" y="3069025"/>
              <a:ext cx="1085100" cy="57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Source Code Pro"/>
                  <a:ea typeface="Source Code Pro"/>
                  <a:cs typeface="Source Code Pro"/>
                  <a:sym typeface="Source Code Pro"/>
                </a:rPr>
                <a:t>SEMI</a:t>
              </a:r>
              <a:endParaRPr sz="1000">
                <a:latin typeface="Source Code Pro"/>
                <a:ea typeface="Source Code Pro"/>
                <a:cs typeface="Source Code Pro"/>
                <a:sym typeface="Source Code Pro"/>
              </a:endParaRPr>
            </a:p>
            <a:p>
              <a:pPr indent="0" lvl="0" marL="0" rtl="0" algn="ctr">
                <a:spcBef>
                  <a:spcPts val="0"/>
                </a:spcBef>
                <a:spcAft>
                  <a:spcPts val="0"/>
                </a:spcAft>
                <a:buNone/>
              </a:pPr>
              <a:r>
                <a:rPr lang="en" sz="1000">
                  <a:latin typeface="Source Code Pro"/>
                  <a:ea typeface="Source Code Pro"/>
                  <a:cs typeface="Source Code Pro"/>
                  <a:sym typeface="Source Code Pro"/>
                </a:rPr>
                <a:t>";"</a:t>
              </a:r>
              <a:endParaRPr sz="1000">
                <a:latin typeface="Source Code Pro"/>
                <a:ea typeface="Source Code Pro"/>
                <a:cs typeface="Source Code Pro"/>
                <a:sym typeface="Source Code Pro"/>
              </a:endParaRPr>
            </a:p>
          </p:txBody>
        </p:sp>
      </p:grpSp>
      <p:cxnSp>
        <p:nvCxnSpPr>
          <p:cNvPr id="242" name="Google Shape;242;p27"/>
          <p:cNvCxnSpPr/>
          <p:nvPr/>
        </p:nvCxnSpPr>
        <p:spPr>
          <a:xfrm>
            <a:off x="1451811" y="1238357"/>
            <a:ext cx="0" cy="400200"/>
          </a:xfrm>
          <a:prstGeom prst="straightConnector1">
            <a:avLst/>
          </a:prstGeom>
          <a:noFill/>
          <a:ln cap="flat" cmpd="sng" w="9525">
            <a:solidFill>
              <a:schemeClr val="dk2"/>
            </a:solidFill>
            <a:prstDash val="solid"/>
            <a:round/>
            <a:headEnd len="med" w="med" type="none"/>
            <a:tailEnd len="med" w="med" type="none"/>
          </a:ln>
        </p:spPr>
      </p:cxnSp>
      <p:sp>
        <p:nvSpPr>
          <p:cNvPr id="243" name="Google Shape;243;p27"/>
          <p:cNvSpPr/>
          <p:nvPr/>
        </p:nvSpPr>
        <p:spPr>
          <a:xfrm>
            <a:off x="224650" y="1478629"/>
            <a:ext cx="758100" cy="400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Source Code Pro"/>
                <a:ea typeface="Source Code Pro"/>
                <a:cs typeface="Source Code Pro"/>
                <a:sym typeface="Source Code Pro"/>
              </a:rPr>
              <a:t>s_list</a:t>
            </a:r>
            <a:endParaRPr sz="1000">
              <a:latin typeface="Source Code Pro"/>
              <a:ea typeface="Source Code Pro"/>
              <a:cs typeface="Source Code Pro"/>
              <a:sym typeface="Source Code Pro"/>
            </a:endParaRPr>
          </a:p>
        </p:txBody>
      </p:sp>
      <p:sp>
        <p:nvSpPr>
          <p:cNvPr id="244" name="Google Shape;244;p27"/>
          <p:cNvSpPr/>
          <p:nvPr/>
        </p:nvSpPr>
        <p:spPr>
          <a:xfrm>
            <a:off x="708600" y="2774000"/>
            <a:ext cx="2063100" cy="20922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i="1" lang="en" sz="1600">
                <a:solidFill>
                  <a:schemeClr val="lt1"/>
                </a:solidFill>
                <a:latin typeface="Source Code Pro"/>
                <a:ea typeface="Source Code Pro"/>
                <a:cs typeface="Source Code Pro"/>
                <a:sym typeface="Source Code Pro"/>
              </a:rPr>
              <a:t> // Two stmts</a:t>
            </a:r>
            <a:endParaRPr i="1" sz="1600">
              <a:solidFill>
                <a:schemeClr val="lt1"/>
              </a:solidFill>
              <a:latin typeface="Source Code Pro"/>
              <a:ea typeface="Source Code Pro"/>
              <a:cs typeface="Source Code Pro"/>
              <a:sym typeface="Source Code Pro"/>
            </a:endParaRPr>
          </a:p>
          <a:p>
            <a:pPr indent="0" lvl="0" marL="0" rtl="0" algn="l">
              <a:spcBef>
                <a:spcPts val="0"/>
              </a:spcBef>
              <a:spcAft>
                <a:spcPts val="0"/>
              </a:spcAft>
              <a:buNone/>
            </a:pPr>
            <a:r>
              <a:rPr lang="en" sz="1600">
                <a:solidFill>
                  <a:schemeClr val="lt1"/>
                </a:solidFill>
                <a:latin typeface="Source Code Pro"/>
                <a:ea typeface="Source Code Pro"/>
                <a:cs typeface="Source Code Pro"/>
                <a:sym typeface="Source Code Pro"/>
              </a:rPr>
              <a:t> stmt1;</a:t>
            </a:r>
            <a:endParaRPr sz="1600">
              <a:solidFill>
                <a:schemeClr val="lt1"/>
              </a:solidFill>
              <a:latin typeface="Source Code Pro"/>
              <a:ea typeface="Source Code Pro"/>
              <a:cs typeface="Source Code Pro"/>
              <a:sym typeface="Source Code Pro"/>
            </a:endParaRPr>
          </a:p>
          <a:p>
            <a:pPr indent="0" lvl="0" marL="0" rtl="0" algn="l">
              <a:spcBef>
                <a:spcPts val="0"/>
              </a:spcBef>
              <a:spcAft>
                <a:spcPts val="0"/>
              </a:spcAft>
              <a:buNone/>
            </a:pPr>
            <a:r>
              <a:rPr lang="en" sz="1600">
                <a:solidFill>
                  <a:schemeClr val="lt1"/>
                </a:solidFill>
                <a:latin typeface="Source Code Pro"/>
                <a:ea typeface="Source Code Pro"/>
                <a:cs typeface="Source Code Pro"/>
                <a:sym typeface="Source Code Pro"/>
              </a:rPr>
              <a:t> ...</a:t>
            </a:r>
            <a:endParaRPr sz="1600">
              <a:solidFill>
                <a:schemeClr val="lt1"/>
              </a:solidFill>
              <a:latin typeface="Source Code Pro"/>
              <a:ea typeface="Source Code Pro"/>
              <a:cs typeface="Source Code Pro"/>
              <a:sym typeface="Source Code Pro"/>
            </a:endParaRPr>
          </a:p>
        </p:txBody>
      </p:sp>
      <p:sp>
        <p:nvSpPr>
          <p:cNvPr id="245" name="Google Shape;245;p27"/>
          <p:cNvSpPr/>
          <p:nvPr/>
        </p:nvSpPr>
        <p:spPr>
          <a:xfrm>
            <a:off x="4760500" y="3446000"/>
            <a:ext cx="1085100" cy="374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Source Code Pro"/>
                <a:ea typeface="Source Code Pro"/>
                <a:cs typeface="Source Code Pro"/>
                <a:sym typeface="Source Code Pro"/>
              </a:rPr>
              <a:t>s_list</a:t>
            </a:r>
            <a:endParaRPr sz="1600">
              <a:latin typeface="Source Code Pro"/>
              <a:ea typeface="Source Code Pro"/>
              <a:cs typeface="Source Code Pro"/>
              <a:sym typeface="Source Code Pro"/>
            </a:endParaRPr>
          </a:p>
        </p:txBody>
      </p:sp>
      <p:sp>
        <p:nvSpPr>
          <p:cNvPr id="246" name="Google Shape;246;p27"/>
          <p:cNvSpPr/>
          <p:nvPr/>
        </p:nvSpPr>
        <p:spPr>
          <a:xfrm>
            <a:off x="5845600" y="4117988"/>
            <a:ext cx="866100" cy="374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Source Code Pro"/>
                <a:ea typeface="Source Code Pro"/>
                <a:cs typeface="Source Code Pro"/>
                <a:sym typeface="Source Code Pro"/>
              </a:rPr>
              <a:t>stmt1</a:t>
            </a:r>
            <a:endParaRPr sz="1600">
              <a:latin typeface="Source Code Pro"/>
              <a:ea typeface="Source Code Pro"/>
              <a:cs typeface="Source Code Pro"/>
              <a:sym typeface="Source Code Pro"/>
            </a:endParaRPr>
          </a:p>
        </p:txBody>
      </p:sp>
      <p:sp>
        <p:nvSpPr>
          <p:cNvPr id="247" name="Google Shape;247;p27"/>
          <p:cNvSpPr/>
          <p:nvPr/>
        </p:nvSpPr>
        <p:spPr>
          <a:xfrm>
            <a:off x="6711700" y="4117988"/>
            <a:ext cx="660900" cy="374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Source Code Pro"/>
                <a:ea typeface="Source Code Pro"/>
                <a:cs typeface="Source Code Pro"/>
                <a:sym typeface="Source Code Pro"/>
              </a:rPr>
              <a:t>";"</a:t>
            </a:r>
            <a:endParaRPr sz="1600">
              <a:latin typeface="Source Code Pro"/>
              <a:ea typeface="Source Code Pro"/>
              <a:cs typeface="Source Code Pro"/>
              <a:sym typeface="Source Code Pro"/>
            </a:endParaRPr>
          </a:p>
        </p:txBody>
      </p:sp>
      <p:cxnSp>
        <p:nvCxnSpPr>
          <p:cNvPr id="248" name="Google Shape;248;p27"/>
          <p:cNvCxnSpPr>
            <a:stCxn id="245" idx="2"/>
            <a:endCxn id="246" idx="0"/>
          </p:cNvCxnSpPr>
          <p:nvPr/>
        </p:nvCxnSpPr>
        <p:spPr>
          <a:xfrm>
            <a:off x="5303050" y="3820100"/>
            <a:ext cx="975600" cy="297900"/>
          </a:xfrm>
          <a:prstGeom prst="straightConnector1">
            <a:avLst/>
          </a:prstGeom>
          <a:noFill/>
          <a:ln cap="flat" cmpd="sng" w="9525">
            <a:solidFill>
              <a:schemeClr val="dk2"/>
            </a:solidFill>
            <a:prstDash val="solid"/>
            <a:round/>
            <a:headEnd len="med" w="med" type="none"/>
            <a:tailEnd len="med" w="med" type="none"/>
          </a:ln>
        </p:spPr>
      </p:cxnSp>
      <p:cxnSp>
        <p:nvCxnSpPr>
          <p:cNvPr id="249" name="Google Shape;249;p27"/>
          <p:cNvCxnSpPr>
            <a:stCxn id="245" idx="2"/>
            <a:endCxn id="250" idx="0"/>
          </p:cNvCxnSpPr>
          <p:nvPr/>
        </p:nvCxnSpPr>
        <p:spPr>
          <a:xfrm flipH="1">
            <a:off x="4217950" y="3820100"/>
            <a:ext cx="1085100" cy="297900"/>
          </a:xfrm>
          <a:prstGeom prst="straightConnector1">
            <a:avLst/>
          </a:prstGeom>
          <a:noFill/>
          <a:ln cap="flat" cmpd="sng" w="9525">
            <a:solidFill>
              <a:schemeClr val="dk2"/>
            </a:solidFill>
            <a:prstDash val="solid"/>
            <a:round/>
            <a:headEnd len="med" w="med" type="none"/>
            <a:tailEnd len="med" w="med" type="none"/>
          </a:ln>
        </p:spPr>
      </p:cxnSp>
      <p:cxnSp>
        <p:nvCxnSpPr>
          <p:cNvPr id="251" name="Google Shape;251;p27"/>
          <p:cNvCxnSpPr/>
          <p:nvPr/>
        </p:nvCxnSpPr>
        <p:spPr>
          <a:xfrm>
            <a:off x="3133125" y="3814000"/>
            <a:ext cx="242400" cy="0"/>
          </a:xfrm>
          <a:prstGeom prst="straightConnector1">
            <a:avLst/>
          </a:prstGeom>
          <a:noFill/>
          <a:ln cap="flat" cmpd="sng" w="19050">
            <a:solidFill>
              <a:schemeClr val="dk2"/>
            </a:solidFill>
            <a:prstDash val="solid"/>
            <a:round/>
            <a:headEnd len="med" w="med" type="none"/>
            <a:tailEnd len="med" w="med" type="triangle"/>
          </a:ln>
        </p:spPr>
      </p:cxnSp>
      <p:sp>
        <p:nvSpPr>
          <p:cNvPr id="252" name="Google Shape;252;p27"/>
          <p:cNvSpPr/>
          <p:nvPr/>
        </p:nvSpPr>
        <p:spPr>
          <a:xfrm>
            <a:off x="3675400" y="4492100"/>
            <a:ext cx="1085100" cy="374100"/>
          </a:xfrm>
          <a:prstGeom prst="rect">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sz="1600">
                <a:solidFill>
                  <a:srgbClr val="CCCCCC"/>
                </a:solidFill>
                <a:latin typeface="Source Code Pro"/>
                <a:ea typeface="Source Code Pro"/>
                <a:cs typeface="Source Code Pro"/>
                <a:sym typeface="Source Code Pro"/>
              </a:rPr>
              <a:t>empty</a:t>
            </a:r>
            <a:endParaRPr i="1" sz="1600">
              <a:solidFill>
                <a:srgbClr val="CCCCCC"/>
              </a:solidFill>
              <a:latin typeface="Source Code Pro"/>
              <a:ea typeface="Source Code Pro"/>
              <a:cs typeface="Source Code Pro"/>
              <a:sym typeface="Source Code Pro"/>
            </a:endParaRPr>
          </a:p>
        </p:txBody>
      </p:sp>
      <p:sp>
        <p:nvSpPr>
          <p:cNvPr id="253" name="Google Shape;253;p27"/>
          <p:cNvSpPr/>
          <p:nvPr/>
        </p:nvSpPr>
        <p:spPr>
          <a:xfrm>
            <a:off x="3675400" y="4118000"/>
            <a:ext cx="1085100" cy="374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2"/>
                </a:solidFill>
                <a:latin typeface="Source Code Pro"/>
                <a:ea typeface="Source Code Pro"/>
                <a:cs typeface="Source Code Pro"/>
                <a:sym typeface="Source Code Pro"/>
              </a:rPr>
              <a:t>s_list</a:t>
            </a:r>
            <a:endParaRPr sz="1600">
              <a:solidFill>
                <a:schemeClr val="dk2"/>
              </a:solidFill>
              <a:latin typeface="Source Code Pro"/>
              <a:ea typeface="Source Code Pro"/>
              <a:cs typeface="Source Code Pro"/>
              <a:sym typeface="Source Code Pr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Grammar Rules: block (making lists with recursion)</a:t>
            </a:r>
            <a:endParaRPr/>
          </a:p>
        </p:txBody>
      </p:sp>
      <p:sp>
        <p:nvSpPr>
          <p:cNvPr id="259" name="Google Shape;259;p28"/>
          <p:cNvSpPr/>
          <p:nvPr/>
        </p:nvSpPr>
        <p:spPr>
          <a:xfrm>
            <a:off x="1116940" y="1238305"/>
            <a:ext cx="201000" cy="8805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0" name="Google Shape;260;p28"/>
          <p:cNvGrpSpPr/>
          <p:nvPr/>
        </p:nvGrpSpPr>
        <p:grpSpPr>
          <a:xfrm>
            <a:off x="1451772" y="1238312"/>
            <a:ext cx="2275136" cy="880733"/>
            <a:chOff x="2451103" y="2381375"/>
            <a:chExt cx="3255775" cy="1260350"/>
          </a:xfrm>
        </p:grpSpPr>
        <p:sp>
          <p:nvSpPr>
            <p:cNvPr id="261" name="Google Shape;261;p28"/>
            <p:cNvSpPr/>
            <p:nvPr/>
          </p:nvSpPr>
          <p:spPr>
            <a:xfrm>
              <a:off x="2451103" y="2381375"/>
              <a:ext cx="10851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000">
                  <a:latin typeface="Source Code Pro"/>
                  <a:ea typeface="Source Code Pro"/>
                  <a:cs typeface="Source Code Pro"/>
                  <a:sym typeface="Source Code Pro"/>
                </a:rPr>
                <a:t>empty</a:t>
              </a:r>
              <a:endParaRPr i="1" sz="1000">
                <a:latin typeface="Source Code Pro"/>
                <a:ea typeface="Source Code Pro"/>
                <a:cs typeface="Source Code Pro"/>
                <a:sym typeface="Source Code Pro"/>
              </a:endParaRPr>
            </a:p>
          </p:txBody>
        </p:sp>
        <p:sp>
          <p:nvSpPr>
            <p:cNvPr id="262" name="Google Shape;262;p28"/>
            <p:cNvSpPr/>
            <p:nvPr/>
          </p:nvSpPr>
          <p:spPr>
            <a:xfrm>
              <a:off x="2451103" y="3069025"/>
              <a:ext cx="1085100" cy="57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Source Code Pro"/>
                  <a:ea typeface="Source Code Pro"/>
                  <a:cs typeface="Source Code Pro"/>
                  <a:sym typeface="Source Code Pro"/>
                </a:rPr>
                <a:t>s_list</a:t>
              </a:r>
              <a:endParaRPr sz="1000">
                <a:latin typeface="Source Code Pro"/>
                <a:ea typeface="Source Code Pro"/>
                <a:cs typeface="Source Code Pro"/>
                <a:sym typeface="Source Code Pro"/>
              </a:endParaRPr>
            </a:p>
          </p:txBody>
        </p:sp>
        <p:sp>
          <p:nvSpPr>
            <p:cNvPr id="263" name="Google Shape;263;p28"/>
            <p:cNvSpPr/>
            <p:nvPr/>
          </p:nvSpPr>
          <p:spPr>
            <a:xfrm>
              <a:off x="3536203" y="3069025"/>
              <a:ext cx="1085100" cy="57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Source Code Pro"/>
                  <a:ea typeface="Source Code Pro"/>
                  <a:cs typeface="Source Code Pro"/>
                  <a:sym typeface="Source Code Pro"/>
                </a:rPr>
                <a:t>stmt</a:t>
              </a:r>
              <a:endParaRPr sz="1000">
                <a:latin typeface="Source Code Pro"/>
                <a:ea typeface="Source Code Pro"/>
                <a:cs typeface="Source Code Pro"/>
                <a:sym typeface="Source Code Pro"/>
              </a:endParaRPr>
            </a:p>
          </p:txBody>
        </p:sp>
        <p:sp>
          <p:nvSpPr>
            <p:cNvPr id="264" name="Google Shape;264;p28"/>
            <p:cNvSpPr/>
            <p:nvPr/>
          </p:nvSpPr>
          <p:spPr>
            <a:xfrm>
              <a:off x="4621778" y="3069025"/>
              <a:ext cx="1085100" cy="57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Source Code Pro"/>
                  <a:ea typeface="Source Code Pro"/>
                  <a:cs typeface="Source Code Pro"/>
                  <a:sym typeface="Source Code Pro"/>
                </a:rPr>
                <a:t>SEMI</a:t>
              </a:r>
              <a:endParaRPr sz="1000">
                <a:latin typeface="Source Code Pro"/>
                <a:ea typeface="Source Code Pro"/>
                <a:cs typeface="Source Code Pro"/>
                <a:sym typeface="Source Code Pro"/>
              </a:endParaRPr>
            </a:p>
            <a:p>
              <a:pPr indent="0" lvl="0" marL="0" rtl="0" algn="ctr">
                <a:spcBef>
                  <a:spcPts val="0"/>
                </a:spcBef>
                <a:spcAft>
                  <a:spcPts val="0"/>
                </a:spcAft>
                <a:buNone/>
              </a:pPr>
              <a:r>
                <a:rPr lang="en" sz="1000">
                  <a:latin typeface="Source Code Pro"/>
                  <a:ea typeface="Source Code Pro"/>
                  <a:cs typeface="Source Code Pro"/>
                  <a:sym typeface="Source Code Pro"/>
                </a:rPr>
                <a:t>";"</a:t>
              </a:r>
              <a:endParaRPr sz="1000">
                <a:latin typeface="Source Code Pro"/>
                <a:ea typeface="Source Code Pro"/>
                <a:cs typeface="Source Code Pro"/>
                <a:sym typeface="Source Code Pro"/>
              </a:endParaRPr>
            </a:p>
          </p:txBody>
        </p:sp>
      </p:grpSp>
      <p:cxnSp>
        <p:nvCxnSpPr>
          <p:cNvPr id="265" name="Google Shape;265;p28"/>
          <p:cNvCxnSpPr/>
          <p:nvPr/>
        </p:nvCxnSpPr>
        <p:spPr>
          <a:xfrm>
            <a:off x="1451811" y="1238357"/>
            <a:ext cx="0" cy="400200"/>
          </a:xfrm>
          <a:prstGeom prst="straightConnector1">
            <a:avLst/>
          </a:prstGeom>
          <a:noFill/>
          <a:ln cap="flat" cmpd="sng" w="9525">
            <a:solidFill>
              <a:schemeClr val="dk2"/>
            </a:solidFill>
            <a:prstDash val="solid"/>
            <a:round/>
            <a:headEnd len="med" w="med" type="none"/>
            <a:tailEnd len="med" w="med" type="none"/>
          </a:ln>
        </p:spPr>
      </p:cxnSp>
      <p:sp>
        <p:nvSpPr>
          <p:cNvPr id="266" name="Google Shape;266;p28"/>
          <p:cNvSpPr/>
          <p:nvPr/>
        </p:nvSpPr>
        <p:spPr>
          <a:xfrm>
            <a:off x="224650" y="1478629"/>
            <a:ext cx="758100" cy="400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Source Code Pro"/>
                <a:ea typeface="Source Code Pro"/>
                <a:cs typeface="Source Code Pro"/>
                <a:sym typeface="Source Code Pro"/>
              </a:rPr>
              <a:t>s_list</a:t>
            </a:r>
            <a:endParaRPr sz="1000">
              <a:latin typeface="Source Code Pro"/>
              <a:ea typeface="Source Code Pro"/>
              <a:cs typeface="Source Code Pro"/>
              <a:sym typeface="Source Code Pro"/>
            </a:endParaRPr>
          </a:p>
        </p:txBody>
      </p:sp>
      <p:sp>
        <p:nvSpPr>
          <p:cNvPr id="267" name="Google Shape;267;p28"/>
          <p:cNvSpPr/>
          <p:nvPr/>
        </p:nvSpPr>
        <p:spPr>
          <a:xfrm>
            <a:off x="708600" y="2774000"/>
            <a:ext cx="2063100" cy="20922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i="1" lang="en" sz="1600">
                <a:solidFill>
                  <a:schemeClr val="lt1"/>
                </a:solidFill>
                <a:latin typeface="Source Code Pro"/>
                <a:ea typeface="Source Code Pro"/>
                <a:cs typeface="Source Code Pro"/>
                <a:sym typeface="Source Code Pro"/>
              </a:rPr>
              <a:t> // Two stmts</a:t>
            </a:r>
            <a:endParaRPr i="1" sz="1600">
              <a:solidFill>
                <a:schemeClr val="lt1"/>
              </a:solidFill>
              <a:latin typeface="Source Code Pro"/>
              <a:ea typeface="Source Code Pro"/>
              <a:cs typeface="Source Code Pro"/>
              <a:sym typeface="Source Code Pro"/>
            </a:endParaRPr>
          </a:p>
          <a:p>
            <a:pPr indent="0" lvl="0" marL="0" rtl="0" algn="l">
              <a:spcBef>
                <a:spcPts val="0"/>
              </a:spcBef>
              <a:spcAft>
                <a:spcPts val="0"/>
              </a:spcAft>
              <a:buNone/>
            </a:pPr>
            <a:r>
              <a:rPr lang="en" sz="1600">
                <a:solidFill>
                  <a:schemeClr val="lt1"/>
                </a:solidFill>
                <a:latin typeface="Source Code Pro"/>
                <a:ea typeface="Source Code Pro"/>
                <a:cs typeface="Source Code Pro"/>
                <a:sym typeface="Source Code Pro"/>
              </a:rPr>
              <a:t> stmt1;</a:t>
            </a:r>
            <a:endParaRPr sz="1600">
              <a:solidFill>
                <a:schemeClr val="lt1"/>
              </a:solidFill>
              <a:latin typeface="Source Code Pro"/>
              <a:ea typeface="Source Code Pro"/>
              <a:cs typeface="Source Code Pro"/>
              <a:sym typeface="Source Code Pro"/>
            </a:endParaRPr>
          </a:p>
          <a:p>
            <a:pPr indent="0" lvl="0" marL="0" rtl="0" algn="l">
              <a:spcBef>
                <a:spcPts val="0"/>
              </a:spcBef>
              <a:spcAft>
                <a:spcPts val="0"/>
              </a:spcAft>
              <a:buNone/>
            </a:pPr>
            <a:r>
              <a:rPr lang="en" sz="1600">
                <a:solidFill>
                  <a:schemeClr val="lt1"/>
                </a:solidFill>
                <a:latin typeface="Source Code Pro"/>
                <a:ea typeface="Source Code Pro"/>
                <a:cs typeface="Source Code Pro"/>
                <a:sym typeface="Source Code Pro"/>
              </a:rPr>
              <a:t> stmt2;</a:t>
            </a:r>
            <a:endParaRPr sz="1600">
              <a:solidFill>
                <a:schemeClr val="lt1"/>
              </a:solidFill>
              <a:latin typeface="Source Code Pro"/>
              <a:ea typeface="Source Code Pro"/>
              <a:cs typeface="Source Code Pro"/>
              <a:sym typeface="Source Code Pro"/>
            </a:endParaRPr>
          </a:p>
        </p:txBody>
      </p:sp>
      <p:sp>
        <p:nvSpPr>
          <p:cNvPr id="268" name="Google Shape;268;p28"/>
          <p:cNvSpPr/>
          <p:nvPr/>
        </p:nvSpPr>
        <p:spPr>
          <a:xfrm>
            <a:off x="5826588" y="2774000"/>
            <a:ext cx="1085100" cy="374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Source Code Pro"/>
                <a:ea typeface="Source Code Pro"/>
                <a:cs typeface="Source Code Pro"/>
                <a:sym typeface="Source Code Pro"/>
              </a:rPr>
              <a:t>s_list</a:t>
            </a:r>
            <a:endParaRPr sz="1600">
              <a:latin typeface="Source Code Pro"/>
              <a:ea typeface="Source Code Pro"/>
              <a:cs typeface="Source Code Pro"/>
              <a:sym typeface="Source Code Pro"/>
            </a:endParaRPr>
          </a:p>
        </p:txBody>
      </p:sp>
      <p:sp>
        <p:nvSpPr>
          <p:cNvPr id="269" name="Google Shape;269;p28"/>
          <p:cNvSpPr/>
          <p:nvPr/>
        </p:nvSpPr>
        <p:spPr>
          <a:xfrm>
            <a:off x="5845600" y="4117988"/>
            <a:ext cx="866100" cy="374100"/>
          </a:xfrm>
          <a:prstGeom prst="rect">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CCCCCC"/>
                </a:solidFill>
                <a:latin typeface="Source Code Pro"/>
                <a:ea typeface="Source Code Pro"/>
                <a:cs typeface="Source Code Pro"/>
                <a:sym typeface="Source Code Pro"/>
              </a:rPr>
              <a:t>stmt1</a:t>
            </a:r>
            <a:endParaRPr sz="1600">
              <a:solidFill>
                <a:srgbClr val="CCCCCC"/>
              </a:solidFill>
              <a:latin typeface="Source Code Pro"/>
              <a:ea typeface="Source Code Pro"/>
              <a:cs typeface="Source Code Pro"/>
              <a:sym typeface="Source Code Pro"/>
            </a:endParaRPr>
          </a:p>
        </p:txBody>
      </p:sp>
      <p:sp>
        <p:nvSpPr>
          <p:cNvPr id="270" name="Google Shape;270;p28"/>
          <p:cNvSpPr/>
          <p:nvPr/>
        </p:nvSpPr>
        <p:spPr>
          <a:xfrm>
            <a:off x="6711700" y="4117988"/>
            <a:ext cx="660900" cy="374100"/>
          </a:xfrm>
          <a:prstGeom prst="rect">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CCCCCC"/>
                </a:solidFill>
                <a:latin typeface="Source Code Pro"/>
                <a:ea typeface="Source Code Pro"/>
                <a:cs typeface="Source Code Pro"/>
                <a:sym typeface="Source Code Pro"/>
              </a:rPr>
              <a:t>";"</a:t>
            </a:r>
            <a:endParaRPr sz="1600">
              <a:solidFill>
                <a:srgbClr val="CCCCCC"/>
              </a:solidFill>
              <a:latin typeface="Source Code Pro"/>
              <a:ea typeface="Source Code Pro"/>
              <a:cs typeface="Source Code Pro"/>
              <a:sym typeface="Source Code Pro"/>
            </a:endParaRPr>
          </a:p>
        </p:txBody>
      </p:sp>
      <p:sp>
        <p:nvSpPr>
          <p:cNvPr id="271" name="Google Shape;271;p28"/>
          <p:cNvSpPr/>
          <p:nvPr/>
        </p:nvSpPr>
        <p:spPr>
          <a:xfrm>
            <a:off x="6911700" y="3446000"/>
            <a:ext cx="866100" cy="374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Source Code Pro"/>
                <a:ea typeface="Source Code Pro"/>
                <a:cs typeface="Source Code Pro"/>
                <a:sym typeface="Source Code Pro"/>
              </a:rPr>
              <a:t>stmt2</a:t>
            </a:r>
            <a:endParaRPr sz="1600">
              <a:latin typeface="Source Code Pro"/>
              <a:ea typeface="Source Code Pro"/>
              <a:cs typeface="Source Code Pro"/>
              <a:sym typeface="Source Code Pro"/>
            </a:endParaRPr>
          </a:p>
        </p:txBody>
      </p:sp>
      <p:sp>
        <p:nvSpPr>
          <p:cNvPr id="272" name="Google Shape;272;p28"/>
          <p:cNvSpPr/>
          <p:nvPr/>
        </p:nvSpPr>
        <p:spPr>
          <a:xfrm>
            <a:off x="7777800" y="3446000"/>
            <a:ext cx="660900" cy="374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Source Code Pro"/>
                <a:ea typeface="Source Code Pro"/>
                <a:cs typeface="Source Code Pro"/>
                <a:sym typeface="Source Code Pro"/>
              </a:rPr>
              <a:t>";"</a:t>
            </a:r>
            <a:endParaRPr sz="1600">
              <a:latin typeface="Source Code Pro"/>
              <a:ea typeface="Source Code Pro"/>
              <a:cs typeface="Source Code Pro"/>
              <a:sym typeface="Source Code Pro"/>
            </a:endParaRPr>
          </a:p>
        </p:txBody>
      </p:sp>
      <p:cxnSp>
        <p:nvCxnSpPr>
          <p:cNvPr id="273" name="Google Shape;273;p28"/>
          <p:cNvCxnSpPr>
            <a:stCxn id="268" idx="2"/>
            <a:endCxn id="271" idx="0"/>
          </p:cNvCxnSpPr>
          <p:nvPr/>
        </p:nvCxnSpPr>
        <p:spPr>
          <a:xfrm>
            <a:off x="6369138" y="3148100"/>
            <a:ext cx="975600" cy="297900"/>
          </a:xfrm>
          <a:prstGeom prst="straightConnector1">
            <a:avLst/>
          </a:prstGeom>
          <a:noFill/>
          <a:ln cap="flat" cmpd="sng" w="9525">
            <a:solidFill>
              <a:schemeClr val="dk2"/>
            </a:solidFill>
            <a:prstDash val="solid"/>
            <a:round/>
            <a:headEnd len="med" w="med" type="none"/>
            <a:tailEnd len="med" w="med" type="none"/>
          </a:ln>
        </p:spPr>
      </p:cxnSp>
      <p:cxnSp>
        <p:nvCxnSpPr>
          <p:cNvPr id="274" name="Google Shape;274;p28"/>
          <p:cNvCxnSpPr>
            <a:stCxn id="268" idx="2"/>
            <a:endCxn id="275" idx="0"/>
          </p:cNvCxnSpPr>
          <p:nvPr/>
        </p:nvCxnSpPr>
        <p:spPr>
          <a:xfrm flipH="1">
            <a:off x="5302938" y="3148100"/>
            <a:ext cx="1066200" cy="297900"/>
          </a:xfrm>
          <a:prstGeom prst="straightConnector1">
            <a:avLst/>
          </a:prstGeom>
          <a:noFill/>
          <a:ln cap="flat" cmpd="sng" w="9525">
            <a:solidFill>
              <a:schemeClr val="dk2"/>
            </a:solidFill>
            <a:prstDash val="solid"/>
            <a:round/>
            <a:headEnd len="med" w="med" type="none"/>
            <a:tailEnd len="med" w="med" type="none"/>
          </a:ln>
        </p:spPr>
      </p:cxnSp>
      <p:cxnSp>
        <p:nvCxnSpPr>
          <p:cNvPr id="276" name="Google Shape;276;p28"/>
          <p:cNvCxnSpPr>
            <a:stCxn id="275" idx="2"/>
            <a:endCxn id="269" idx="0"/>
          </p:cNvCxnSpPr>
          <p:nvPr/>
        </p:nvCxnSpPr>
        <p:spPr>
          <a:xfrm>
            <a:off x="5303050" y="3820100"/>
            <a:ext cx="975600" cy="297900"/>
          </a:xfrm>
          <a:prstGeom prst="straightConnector1">
            <a:avLst/>
          </a:prstGeom>
          <a:noFill/>
          <a:ln cap="flat" cmpd="sng" w="9525">
            <a:solidFill>
              <a:srgbClr val="CCCCCC"/>
            </a:solidFill>
            <a:prstDash val="solid"/>
            <a:round/>
            <a:headEnd len="med" w="med" type="none"/>
            <a:tailEnd len="med" w="med" type="none"/>
          </a:ln>
        </p:spPr>
      </p:cxnSp>
      <p:cxnSp>
        <p:nvCxnSpPr>
          <p:cNvPr id="277" name="Google Shape;277;p28"/>
          <p:cNvCxnSpPr>
            <a:stCxn id="275" idx="2"/>
            <a:endCxn id="278" idx="0"/>
          </p:cNvCxnSpPr>
          <p:nvPr/>
        </p:nvCxnSpPr>
        <p:spPr>
          <a:xfrm flipH="1">
            <a:off x="4217950" y="3820100"/>
            <a:ext cx="1085100" cy="297900"/>
          </a:xfrm>
          <a:prstGeom prst="straightConnector1">
            <a:avLst/>
          </a:prstGeom>
          <a:noFill/>
          <a:ln cap="flat" cmpd="sng" w="9525">
            <a:solidFill>
              <a:srgbClr val="CCCCCC"/>
            </a:solidFill>
            <a:prstDash val="solid"/>
            <a:round/>
            <a:headEnd len="med" w="med" type="none"/>
            <a:tailEnd len="med" w="med" type="none"/>
          </a:ln>
        </p:spPr>
      </p:cxnSp>
      <p:cxnSp>
        <p:nvCxnSpPr>
          <p:cNvPr id="279" name="Google Shape;279;p28"/>
          <p:cNvCxnSpPr/>
          <p:nvPr/>
        </p:nvCxnSpPr>
        <p:spPr>
          <a:xfrm>
            <a:off x="3133125" y="3814000"/>
            <a:ext cx="242400" cy="0"/>
          </a:xfrm>
          <a:prstGeom prst="straightConnector1">
            <a:avLst/>
          </a:prstGeom>
          <a:noFill/>
          <a:ln cap="flat" cmpd="sng" w="19050">
            <a:solidFill>
              <a:schemeClr val="dk2"/>
            </a:solidFill>
            <a:prstDash val="solid"/>
            <a:round/>
            <a:headEnd len="med" w="med" type="none"/>
            <a:tailEnd len="med" w="med" type="triangle"/>
          </a:ln>
        </p:spPr>
      </p:cxnSp>
      <p:sp>
        <p:nvSpPr>
          <p:cNvPr id="280" name="Google Shape;280;p28"/>
          <p:cNvSpPr/>
          <p:nvPr/>
        </p:nvSpPr>
        <p:spPr>
          <a:xfrm>
            <a:off x="3675400" y="4118000"/>
            <a:ext cx="1085100" cy="374100"/>
          </a:xfrm>
          <a:prstGeom prst="rect">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CCCCCC"/>
                </a:solidFill>
                <a:latin typeface="Source Code Pro"/>
                <a:ea typeface="Source Code Pro"/>
                <a:cs typeface="Source Code Pro"/>
                <a:sym typeface="Source Code Pro"/>
              </a:rPr>
              <a:t>s_list</a:t>
            </a:r>
            <a:endParaRPr sz="1600">
              <a:solidFill>
                <a:srgbClr val="CCCCCC"/>
              </a:solidFill>
              <a:latin typeface="Source Code Pro"/>
              <a:ea typeface="Source Code Pro"/>
              <a:cs typeface="Source Code Pro"/>
              <a:sym typeface="Source Code Pro"/>
            </a:endParaRPr>
          </a:p>
        </p:txBody>
      </p:sp>
      <p:sp>
        <p:nvSpPr>
          <p:cNvPr id="281" name="Google Shape;281;p28"/>
          <p:cNvSpPr/>
          <p:nvPr/>
        </p:nvSpPr>
        <p:spPr>
          <a:xfrm>
            <a:off x="3675400" y="4492100"/>
            <a:ext cx="1085100" cy="374100"/>
          </a:xfrm>
          <a:prstGeom prst="rect">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sz="1600">
                <a:solidFill>
                  <a:srgbClr val="CCCCCC"/>
                </a:solidFill>
                <a:latin typeface="Source Code Pro"/>
                <a:ea typeface="Source Code Pro"/>
                <a:cs typeface="Source Code Pro"/>
                <a:sym typeface="Source Code Pro"/>
              </a:rPr>
              <a:t>empty</a:t>
            </a:r>
            <a:endParaRPr i="1" sz="1600">
              <a:solidFill>
                <a:srgbClr val="CCCCCC"/>
              </a:solidFill>
              <a:latin typeface="Source Code Pro"/>
              <a:ea typeface="Source Code Pro"/>
              <a:cs typeface="Source Code Pro"/>
              <a:sym typeface="Source Code Pro"/>
            </a:endParaRPr>
          </a:p>
        </p:txBody>
      </p:sp>
      <p:sp>
        <p:nvSpPr>
          <p:cNvPr id="275" name="Google Shape;275;p28"/>
          <p:cNvSpPr/>
          <p:nvPr/>
        </p:nvSpPr>
        <p:spPr>
          <a:xfrm>
            <a:off x="4760500" y="3446000"/>
            <a:ext cx="1085100" cy="374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Source Code Pro"/>
                <a:ea typeface="Source Code Pro"/>
                <a:cs typeface="Source Code Pro"/>
                <a:sym typeface="Source Code Pro"/>
              </a:rPr>
              <a:t>s_list</a:t>
            </a:r>
            <a:endParaRPr sz="1600">
              <a:latin typeface="Source Code Pro"/>
              <a:ea typeface="Source Code Pro"/>
              <a:cs typeface="Source Code Pro"/>
              <a:sym typeface="Source Code Pr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9"/>
          <p:cNvSpPr txBox="1"/>
          <p:nvPr>
            <p:ph idx="1" type="body"/>
          </p:nvPr>
        </p:nvSpPr>
        <p:spPr>
          <a:xfrm>
            <a:off x="428400" y="218850"/>
            <a:ext cx="8287200" cy="4705800"/>
          </a:xfrm>
          <a:prstGeom prst="rect">
            <a:avLst/>
          </a:prstGeom>
        </p:spPr>
        <p:txBody>
          <a:bodyPr anchorCtr="0" anchor="ctr" bIns="91425" lIns="91425" spcFirstLastPara="1" rIns="91425" wrap="square" tIns="91425">
            <a:normAutofit/>
          </a:bodyPr>
          <a:lstStyle/>
          <a:p>
            <a:pPr indent="0" lvl="0" marL="0" rtl="0" algn="l">
              <a:lnSpc>
                <a:spcPct val="95000"/>
              </a:lnSpc>
              <a:spcBef>
                <a:spcPts val="0"/>
              </a:spcBef>
              <a:spcAft>
                <a:spcPts val="0"/>
              </a:spcAft>
              <a:buNone/>
            </a:pPr>
            <a:r>
              <a:rPr lang="en" sz="1200"/>
              <a:t>%token KEYWORD_WHILE </a:t>
            </a:r>
            <a:r>
              <a:rPr i="1" lang="en" sz="1200"/>
              <a:t>// ...</a:t>
            </a:r>
            <a:endParaRPr i="1" sz="1200"/>
          </a:p>
          <a:p>
            <a:pPr indent="0" lvl="0" marL="0" rtl="0" algn="l">
              <a:lnSpc>
                <a:spcPct val="95000"/>
              </a:lnSpc>
              <a:spcBef>
                <a:spcPts val="0"/>
              </a:spcBef>
              <a:spcAft>
                <a:spcPts val="0"/>
              </a:spcAft>
              <a:buNone/>
            </a:pPr>
            <a:r>
              <a:rPr lang="en" sz="1200"/>
              <a:t>%token LPAREN RPAREN LCURLY RCURLY</a:t>
            </a:r>
            <a:endParaRPr sz="1200"/>
          </a:p>
          <a:p>
            <a:pPr indent="0" lvl="0" marL="0" rtl="0" algn="l">
              <a:lnSpc>
                <a:spcPct val="95000"/>
              </a:lnSpc>
              <a:spcBef>
                <a:spcPts val="0"/>
              </a:spcBef>
              <a:spcAft>
                <a:spcPts val="0"/>
              </a:spcAft>
              <a:buNone/>
            </a:pPr>
            <a:r>
              <a:rPr lang="en" sz="1200"/>
              <a:t>%token OP_EQUALITY </a:t>
            </a:r>
            <a:r>
              <a:rPr i="1" lang="en" sz="1200"/>
              <a:t>// ...</a:t>
            </a:r>
            <a:endParaRPr i="1" sz="1200"/>
          </a:p>
          <a:p>
            <a:pPr indent="0" lvl="0" marL="0" rtl="0" algn="l">
              <a:lnSpc>
                <a:spcPct val="95000"/>
              </a:lnSpc>
              <a:spcBef>
                <a:spcPts val="0"/>
              </a:spcBef>
              <a:spcAft>
                <a:spcPts val="0"/>
              </a:spcAft>
              <a:buNone/>
            </a:pPr>
            <a:r>
              <a:t/>
            </a:r>
            <a:endParaRPr sz="1200"/>
          </a:p>
          <a:p>
            <a:pPr indent="0" lvl="0" marL="0" rtl="0" algn="l">
              <a:lnSpc>
                <a:spcPct val="95000"/>
              </a:lnSpc>
              <a:spcBef>
                <a:spcPts val="0"/>
              </a:spcBef>
              <a:spcAft>
                <a:spcPts val="0"/>
              </a:spcAft>
              <a:buNone/>
            </a:pPr>
            <a:r>
              <a:rPr lang="en" sz="1200"/>
              <a:t>%%</a:t>
            </a:r>
            <a:endParaRPr sz="1200"/>
          </a:p>
          <a:p>
            <a:pPr indent="0" lvl="0" marL="0" rtl="0" algn="l">
              <a:lnSpc>
                <a:spcPct val="95000"/>
              </a:lnSpc>
              <a:spcBef>
                <a:spcPts val="0"/>
              </a:spcBef>
              <a:spcAft>
                <a:spcPts val="0"/>
              </a:spcAft>
              <a:buNone/>
            </a:pPr>
            <a:r>
              <a:t/>
            </a:r>
            <a:endParaRPr sz="1200"/>
          </a:p>
          <a:p>
            <a:pPr indent="0" lvl="0" marL="0" rtl="0" algn="l">
              <a:lnSpc>
                <a:spcPct val="95000"/>
              </a:lnSpc>
              <a:spcBef>
                <a:spcPts val="0"/>
              </a:spcBef>
              <a:spcAft>
                <a:spcPts val="0"/>
              </a:spcAft>
              <a:buNone/>
            </a:pPr>
            <a:r>
              <a:rPr i="1" lang="en" sz="1200"/>
              <a:t>// ...</a:t>
            </a:r>
            <a:endParaRPr i="1" sz="1200"/>
          </a:p>
          <a:p>
            <a:pPr indent="0" lvl="0" marL="0" rtl="0" algn="l">
              <a:lnSpc>
                <a:spcPct val="95000"/>
              </a:lnSpc>
              <a:spcBef>
                <a:spcPts val="0"/>
              </a:spcBef>
              <a:spcAft>
                <a:spcPts val="0"/>
              </a:spcAft>
              <a:buNone/>
            </a:pPr>
            <a:r>
              <a:t/>
            </a:r>
            <a:endParaRPr sz="1200"/>
          </a:p>
          <a:p>
            <a:pPr indent="0" lvl="0" marL="0" rtl="0" algn="l">
              <a:lnSpc>
                <a:spcPct val="95000"/>
              </a:lnSpc>
              <a:spcBef>
                <a:spcPts val="0"/>
              </a:spcBef>
              <a:spcAft>
                <a:spcPts val="0"/>
              </a:spcAft>
              <a:buNone/>
            </a:pPr>
            <a:r>
              <a:rPr b="1" lang="en" sz="1200"/>
              <a:t>stmt</a:t>
            </a:r>
            <a:r>
              <a:rPr lang="en" sz="1200"/>
              <a:t>:</a:t>
            </a:r>
            <a:endParaRPr sz="1200"/>
          </a:p>
          <a:p>
            <a:pPr indent="0" lvl="0" marL="0" rtl="0" algn="l">
              <a:lnSpc>
                <a:spcPct val="95000"/>
              </a:lnSpc>
              <a:spcBef>
                <a:spcPts val="0"/>
              </a:spcBef>
              <a:spcAft>
                <a:spcPts val="0"/>
              </a:spcAft>
              <a:buNone/>
            </a:pPr>
            <a:r>
              <a:rPr lang="en" sz="1200"/>
              <a:t>    </a:t>
            </a:r>
            <a:r>
              <a:rPr b="1" lang="en" sz="1200"/>
              <a:t>while</a:t>
            </a:r>
            <a:endParaRPr b="1" sz="1200"/>
          </a:p>
          <a:p>
            <a:pPr indent="0" lvl="0" marL="0" rtl="0" algn="l">
              <a:lnSpc>
                <a:spcPct val="95000"/>
              </a:lnSpc>
              <a:spcBef>
                <a:spcPts val="0"/>
              </a:spcBef>
              <a:spcAft>
                <a:spcPts val="0"/>
              </a:spcAft>
              <a:buNone/>
            </a:pPr>
            <a:r>
              <a:rPr lang="en" sz="1200"/>
              <a:t>  | </a:t>
            </a:r>
            <a:r>
              <a:rPr b="1" lang="en" sz="1200"/>
              <a:t>if_else</a:t>
            </a:r>
            <a:endParaRPr b="1" sz="1200"/>
          </a:p>
          <a:p>
            <a:pPr indent="0" lvl="0" marL="0" rtl="0" algn="l">
              <a:lnSpc>
                <a:spcPct val="95000"/>
              </a:lnSpc>
              <a:spcBef>
                <a:spcPts val="0"/>
              </a:spcBef>
              <a:spcAft>
                <a:spcPts val="0"/>
              </a:spcAft>
              <a:buNone/>
            </a:pPr>
            <a:r>
              <a:rPr lang="en" sz="1200"/>
              <a:t>  | </a:t>
            </a:r>
            <a:r>
              <a:rPr b="1" lang="en" sz="1200"/>
              <a:t>var_assignment</a:t>
            </a:r>
            <a:endParaRPr b="1" sz="1200"/>
          </a:p>
          <a:p>
            <a:pPr indent="0" lvl="0" marL="0" rtl="0" algn="l">
              <a:lnSpc>
                <a:spcPct val="95000"/>
              </a:lnSpc>
              <a:spcBef>
                <a:spcPts val="0"/>
              </a:spcBef>
              <a:spcAft>
                <a:spcPts val="0"/>
              </a:spcAft>
              <a:buNone/>
            </a:pPr>
            <a:r>
              <a:rPr lang="en" sz="1200"/>
              <a:t>  | </a:t>
            </a:r>
            <a:r>
              <a:rPr i="1" lang="en" sz="1200"/>
              <a:t>/* more alternatives</a:t>
            </a:r>
            <a:r>
              <a:rPr i="1" lang="en" sz="1200"/>
              <a:t>...</a:t>
            </a:r>
            <a:r>
              <a:rPr i="1" lang="en" sz="1200"/>
              <a:t> */</a:t>
            </a:r>
            <a:r>
              <a:rPr lang="en" sz="1200"/>
              <a:t> ;</a:t>
            </a:r>
            <a:endParaRPr sz="1200">
              <a:solidFill>
                <a:schemeClr val="lt1"/>
              </a:solidFill>
            </a:endParaRPr>
          </a:p>
          <a:p>
            <a:pPr indent="0" lvl="0" marL="0" rtl="0" algn="l">
              <a:lnSpc>
                <a:spcPct val="95000"/>
              </a:lnSpc>
              <a:spcBef>
                <a:spcPts val="0"/>
              </a:spcBef>
              <a:spcAft>
                <a:spcPts val="0"/>
              </a:spcAft>
              <a:buClr>
                <a:schemeClr val="dk1"/>
              </a:buClr>
              <a:buSzPts val="1100"/>
              <a:buFont typeface="Arial"/>
              <a:buNone/>
            </a:pPr>
            <a:r>
              <a:t/>
            </a:r>
            <a:endParaRPr sz="1200">
              <a:solidFill>
                <a:schemeClr val="lt1"/>
              </a:solidFill>
            </a:endParaRPr>
          </a:p>
          <a:p>
            <a:pPr indent="0" lvl="0" marL="0" rtl="0" algn="l">
              <a:lnSpc>
                <a:spcPct val="95000"/>
              </a:lnSpc>
              <a:spcBef>
                <a:spcPts val="0"/>
              </a:spcBef>
              <a:spcAft>
                <a:spcPts val="0"/>
              </a:spcAft>
              <a:buClr>
                <a:schemeClr val="dk1"/>
              </a:buClr>
              <a:buSzPts val="1100"/>
              <a:buFont typeface="Arial"/>
              <a:buNone/>
            </a:pPr>
            <a:r>
              <a:rPr b="1" lang="en" sz="1200">
                <a:solidFill>
                  <a:schemeClr val="lt1"/>
                </a:solidFill>
              </a:rPr>
              <a:t>expr</a:t>
            </a:r>
            <a:r>
              <a:rPr lang="en" sz="1200">
                <a:solidFill>
                  <a:schemeClr val="lt1"/>
                </a:solidFill>
              </a:rPr>
              <a:t>:</a:t>
            </a:r>
            <a:endParaRPr sz="1200">
              <a:solidFill>
                <a:schemeClr val="lt1"/>
              </a:solidFill>
            </a:endParaRPr>
          </a:p>
          <a:p>
            <a:pPr indent="0" lvl="0" marL="0" rtl="0" algn="l">
              <a:lnSpc>
                <a:spcPct val="95000"/>
              </a:lnSpc>
              <a:spcBef>
                <a:spcPts val="0"/>
              </a:spcBef>
              <a:spcAft>
                <a:spcPts val="0"/>
              </a:spcAft>
              <a:buClr>
                <a:schemeClr val="dk1"/>
              </a:buClr>
              <a:buSzPts val="1100"/>
              <a:buFont typeface="Arial"/>
              <a:buNone/>
            </a:pPr>
            <a:r>
              <a:rPr lang="en" sz="1200">
                <a:solidFill>
                  <a:schemeClr val="lt1"/>
                </a:solidFill>
              </a:rPr>
              <a:t>    NUM</a:t>
            </a:r>
            <a:endParaRPr sz="1200">
              <a:solidFill>
                <a:schemeClr val="lt1"/>
              </a:solidFill>
            </a:endParaRPr>
          </a:p>
          <a:p>
            <a:pPr indent="0" lvl="0" marL="0" rtl="0" algn="l">
              <a:lnSpc>
                <a:spcPct val="95000"/>
              </a:lnSpc>
              <a:spcBef>
                <a:spcPts val="0"/>
              </a:spcBef>
              <a:spcAft>
                <a:spcPts val="0"/>
              </a:spcAft>
              <a:buClr>
                <a:schemeClr val="dk1"/>
              </a:buClr>
              <a:buSzPts val="1100"/>
              <a:buFont typeface="Arial"/>
              <a:buNone/>
            </a:pPr>
            <a:r>
              <a:rPr lang="en" sz="1200">
                <a:solidFill>
                  <a:schemeClr val="lt1"/>
                </a:solidFill>
              </a:rPr>
              <a:t>  | ID</a:t>
            </a:r>
            <a:endParaRPr sz="1200">
              <a:solidFill>
                <a:schemeClr val="lt1"/>
              </a:solidFill>
            </a:endParaRPr>
          </a:p>
          <a:p>
            <a:pPr indent="0" lvl="0" marL="0" rtl="0" algn="l">
              <a:lnSpc>
                <a:spcPct val="95000"/>
              </a:lnSpc>
              <a:spcBef>
                <a:spcPts val="0"/>
              </a:spcBef>
              <a:spcAft>
                <a:spcPts val="0"/>
              </a:spcAft>
              <a:buClr>
                <a:schemeClr val="dk1"/>
              </a:buClr>
              <a:buSzPts val="1100"/>
              <a:buFont typeface="Arial"/>
              <a:buNone/>
            </a:pPr>
            <a:r>
              <a:rPr lang="en" sz="1200">
                <a:solidFill>
                  <a:schemeClr val="lt1"/>
                </a:solidFill>
              </a:rPr>
              <a:t>  | </a:t>
            </a:r>
            <a:r>
              <a:rPr b="1" lang="en" sz="1200">
                <a:solidFill>
                  <a:schemeClr val="lt1"/>
                </a:solidFill>
              </a:rPr>
              <a:t>expr</a:t>
            </a:r>
            <a:r>
              <a:rPr lang="en" sz="1200">
                <a:solidFill>
                  <a:schemeClr val="lt1"/>
                </a:solidFill>
              </a:rPr>
              <a:t> OP_EQUALITY </a:t>
            </a:r>
            <a:r>
              <a:rPr b="1" lang="en" sz="1200">
                <a:solidFill>
                  <a:schemeClr val="lt1"/>
                </a:solidFill>
              </a:rPr>
              <a:t>expr</a:t>
            </a:r>
            <a:endParaRPr b="1" sz="1200">
              <a:solidFill>
                <a:schemeClr val="lt1"/>
              </a:solidFill>
            </a:endParaRPr>
          </a:p>
          <a:p>
            <a:pPr indent="0" lvl="0" marL="0" rtl="0" algn="l">
              <a:lnSpc>
                <a:spcPct val="95000"/>
              </a:lnSpc>
              <a:spcBef>
                <a:spcPts val="0"/>
              </a:spcBef>
              <a:spcAft>
                <a:spcPts val="0"/>
              </a:spcAft>
              <a:buClr>
                <a:schemeClr val="dk1"/>
              </a:buClr>
              <a:buSzPts val="1100"/>
              <a:buFont typeface="Arial"/>
              <a:buNone/>
            </a:pPr>
            <a:r>
              <a:rPr lang="en" sz="1200">
                <a:solidFill>
                  <a:schemeClr val="lt1"/>
                </a:solidFill>
              </a:rPr>
              <a:t>  | </a:t>
            </a:r>
            <a:r>
              <a:rPr i="1" lang="en" sz="1200">
                <a:solidFill>
                  <a:schemeClr val="lt1"/>
                </a:solidFill>
              </a:rPr>
              <a:t>/* more alternatives... */</a:t>
            </a:r>
            <a:r>
              <a:rPr lang="en" sz="1200">
                <a:solidFill>
                  <a:schemeClr val="lt1"/>
                </a:solidFill>
              </a:rPr>
              <a:t> ;</a:t>
            </a:r>
            <a:endParaRPr sz="1200"/>
          </a:p>
          <a:p>
            <a:pPr indent="0" lvl="0" marL="0" rtl="0" algn="l">
              <a:lnSpc>
                <a:spcPct val="95000"/>
              </a:lnSpc>
              <a:spcBef>
                <a:spcPts val="0"/>
              </a:spcBef>
              <a:spcAft>
                <a:spcPts val="0"/>
              </a:spcAft>
              <a:buNone/>
            </a:pPr>
            <a:r>
              <a:t/>
            </a:r>
            <a:endParaRPr sz="1200"/>
          </a:p>
          <a:p>
            <a:pPr indent="0" lvl="0" marL="0" rtl="0" algn="l">
              <a:lnSpc>
                <a:spcPct val="95000"/>
              </a:lnSpc>
              <a:spcBef>
                <a:spcPts val="0"/>
              </a:spcBef>
              <a:spcAft>
                <a:spcPts val="0"/>
              </a:spcAft>
              <a:buNone/>
            </a:pPr>
            <a:r>
              <a:rPr b="1" lang="en" sz="1200"/>
              <a:t>while</a:t>
            </a:r>
            <a:r>
              <a:rPr lang="en" sz="1200"/>
              <a:t>: KEYWORD_WHILE LPAREN </a:t>
            </a:r>
            <a:r>
              <a:rPr b="1" lang="en" sz="1200"/>
              <a:t>expr</a:t>
            </a:r>
            <a:r>
              <a:rPr lang="en" sz="1200"/>
              <a:t> RPAREN </a:t>
            </a:r>
            <a:r>
              <a:rPr b="1" lang="en" sz="1200"/>
              <a:t>block </a:t>
            </a:r>
            <a:r>
              <a:rPr lang="en" sz="1200"/>
              <a:t>;</a:t>
            </a:r>
            <a:endParaRPr sz="1200"/>
          </a:p>
          <a:p>
            <a:pPr indent="0" lvl="0" marL="0" rtl="0" algn="l">
              <a:lnSpc>
                <a:spcPct val="95000"/>
              </a:lnSpc>
              <a:spcBef>
                <a:spcPts val="0"/>
              </a:spcBef>
              <a:spcAft>
                <a:spcPts val="0"/>
              </a:spcAft>
              <a:buNone/>
            </a:pPr>
            <a:r>
              <a:t/>
            </a:r>
            <a:endParaRPr sz="1200"/>
          </a:p>
          <a:p>
            <a:pPr indent="0" lvl="0" marL="0" rtl="0" algn="l">
              <a:lnSpc>
                <a:spcPct val="95000"/>
              </a:lnSpc>
              <a:spcBef>
                <a:spcPts val="0"/>
              </a:spcBef>
              <a:spcAft>
                <a:spcPts val="0"/>
              </a:spcAft>
              <a:buNone/>
            </a:pPr>
            <a:r>
              <a:rPr b="1" lang="en" sz="1200"/>
              <a:t>block</a:t>
            </a:r>
            <a:r>
              <a:rPr lang="en" sz="1200"/>
              <a:t>: LCURLY </a:t>
            </a:r>
            <a:r>
              <a:rPr b="1" lang="en" sz="1200"/>
              <a:t>s_list </a:t>
            </a:r>
            <a:r>
              <a:rPr lang="en" sz="1200"/>
              <a:t>RCURLY ;</a:t>
            </a:r>
            <a:endParaRPr sz="1200"/>
          </a:p>
          <a:p>
            <a:pPr indent="0" lvl="0" marL="0" rtl="0" algn="l">
              <a:lnSpc>
                <a:spcPct val="95000"/>
              </a:lnSpc>
              <a:spcBef>
                <a:spcPts val="0"/>
              </a:spcBef>
              <a:spcAft>
                <a:spcPts val="0"/>
              </a:spcAft>
              <a:buNone/>
            </a:pPr>
            <a:r>
              <a:t/>
            </a:r>
            <a:endParaRPr sz="1200"/>
          </a:p>
          <a:p>
            <a:pPr indent="0" lvl="0" marL="0" rtl="0" algn="l">
              <a:lnSpc>
                <a:spcPct val="95000"/>
              </a:lnSpc>
              <a:spcBef>
                <a:spcPts val="0"/>
              </a:spcBef>
              <a:spcAft>
                <a:spcPts val="0"/>
              </a:spcAft>
              <a:buNone/>
            </a:pPr>
            <a:r>
              <a:rPr b="1" lang="en" sz="1200"/>
              <a:t>s_list</a:t>
            </a:r>
            <a:r>
              <a:rPr lang="en" sz="1200"/>
              <a:t>: %empty | </a:t>
            </a:r>
            <a:r>
              <a:rPr b="1" lang="en" sz="1200"/>
              <a:t>s_list stmt </a:t>
            </a:r>
            <a:r>
              <a:rPr lang="en" sz="1200"/>
              <a:t>SEMI ;</a:t>
            </a:r>
            <a:endParaRPr sz="12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Semantic Value</a:t>
            </a:r>
            <a:endParaRPr/>
          </a:p>
        </p:txBody>
      </p:sp>
      <p:sp>
        <p:nvSpPr>
          <p:cNvPr id="292" name="Google Shape;292;p30"/>
          <p:cNvSpPr txBox="1"/>
          <p:nvPr>
            <p:ph idx="1" type="body"/>
          </p:nvPr>
        </p:nvSpPr>
        <p:spPr>
          <a:xfrm>
            <a:off x="311700" y="1152475"/>
            <a:ext cx="8520600" cy="419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Grammar rules on their own do nothing except sit there and get matched</a:t>
            </a:r>
            <a:endParaRPr/>
          </a:p>
          <a:p>
            <a:pPr indent="-342900" lvl="0" marL="457200" rtl="0" algn="l">
              <a:spcBef>
                <a:spcPts val="1200"/>
              </a:spcBef>
              <a:spcAft>
                <a:spcPts val="0"/>
              </a:spcAft>
              <a:buSzPts val="1800"/>
              <a:buChar char="●"/>
            </a:pPr>
            <a:r>
              <a:rPr lang="en"/>
              <a:t>To be useful, we might need to associate each rule with some data</a:t>
            </a:r>
            <a:endParaRPr/>
          </a:p>
          <a:p>
            <a:pPr indent="-342900" lvl="0" marL="457200" rtl="0" algn="l">
              <a:spcBef>
                <a:spcPts val="0"/>
              </a:spcBef>
              <a:spcAft>
                <a:spcPts val="0"/>
              </a:spcAft>
              <a:buSzPts val="1800"/>
              <a:buChar char="●"/>
            </a:pPr>
            <a:r>
              <a:rPr lang="en"/>
              <a:t>This data is called the </a:t>
            </a:r>
            <a:r>
              <a:rPr i="1" lang="en"/>
              <a:t>semantic value</a:t>
            </a:r>
            <a:r>
              <a:rPr lang="en"/>
              <a:t> of a rule</a:t>
            </a:r>
            <a:endParaRPr/>
          </a:p>
          <a:p>
            <a:pPr indent="-342900" lvl="0" marL="457200" rtl="0" algn="l">
              <a:spcBef>
                <a:spcPts val="0"/>
              </a:spcBef>
              <a:spcAft>
                <a:spcPts val="0"/>
              </a:spcAft>
              <a:buSzPts val="1800"/>
              <a:buChar char="●"/>
            </a:pPr>
            <a:r>
              <a:rPr lang="en"/>
              <a:t>Every time a rule is matched, we calculate its value, which might be based on the values of its parts</a:t>
            </a:r>
            <a:endParaRPr/>
          </a:p>
          <a:p>
            <a:pPr indent="-317500" lvl="1" marL="914400" rtl="0" algn="l">
              <a:spcBef>
                <a:spcPts val="0"/>
              </a:spcBef>
              <a:spcAft>
                <a:spcPts val="0"/>
              </a:spcAft>
              <a:buSzPts val="1400"/>
              <a:buChar char="○"/>
            </a:pPr>
            <a:r>
              <a:rPr lang="en"/>
              <a:t>This is how the semantic value of an early-matched rule can propagate to the whole program</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Semantic Value</a:t>
            </a:r>
            <a:endParaRPr/>
          </a:p>
        </p:txBody>
      </p:sp>
      <p:sp>
        <p:nvSpPr>
          <p:cNvPr id="298" name="Google Shape;298;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Semantic value data type varies in complexity</a:t>
            </a:r>
            <a:endParaRPr/>
          </a:p>
          <a:p>
            <a:pPr indent="-342900" lvl="0" marL="457200" rtl="0" algn="l">
              <a:spcBef>
                <a:spcPts val="1200"/>
              </a:spcBef>
              <a:spcAft>
                <a:spcPts val="0"/>
              </a:spcAft>
              <a:buSzPts val="1800"/>
              <a:buChar char="●"/>
            </a:pPr>
            <a:r>
              <a:rPr lang="en"/>
              <a:t>Simple calculator language: each rule might have the "value" of a number</a:t>
            </a:r>
            <a:endParaRPr/>
          </a:p>
          <a:p>
            <a:pPr indent="-342900" lvl="0" marL="457200" rtl="0" algn="l">
              <a:spcBef>
                <a:spcPts val="0"/>
              </a:spcBef>
              <a:spcAft>
                <a:spcPts val="0"/>
              </a:spcAft>
              <a:buSzPts val="1800"/>
              <a:buChar char="●"/>
            </a:pPr>
            <a:r>
              <a:rPr lang="en"/>
              <a:t>Programming language: each rule will have the "value" of an entire parse tree</a:t>
            </a:r>
            <a:endParaRPr/>
          </a:p>
          <a:p>
            <a:pPr indent="-342900" lvl="0" marL="457200" rtl="0" algn="l">
              <a:spcBef>
                <a:spcPts val="0"/>
              </a:spcBef>
              <a:spcAft>
                <a:spcPts val="0"/>
              </a:spcAft>
              <a:buSzPts val="1800"/>
              <a:buChar char="●"/>
            </a:pPr>
            <a:r>
              <a:rPr lang="en"/>
              <a:t>(For your project, you'll likely implement something in-between)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2"/>
          <p:cNvSpPr txBox="1"/>
          <p:nvPr>
            <p:ph idx="1" type="body"/>
          </p:nvPr>
        </p:nvSpPr>
        <p:spPr>
          <a:xfrm>
            <a:off x="428400" y="218850"/>
            <a:ext cx="8287200" cy="4705800"/>
          </a:xfrm>
          <a:prstGeom prst="rect">
            <a:avLst/>
          </a:prstGeom>
        </p:spPr>
        <p:txBody>
          <a:bodyPr anchorCtr="0" anchor="ctr" bIns="91425" lIns="91425" spcFirstLastPara="1" rIns="91425" wrap="square" tIns="91425">
            <a:normAutofit/>
          </a:bodyPr>
          <a:lstStyle/>
          <a:p>
            <a:pPr indent="0" lvl="0" marL="0" rtl="0" algn="l">
              <a:lnSpc>
                <a:spcPct val="95000"/>
              </a:lnSpc>
              <a:spcBef>
                <a:spcPts val="0"/>
              </a:spcBef>
              <a:spcAft>
                <a:spcPts val="0"/>
              </a:spcAft>
              <a:buNone/>
            </a:pPr>
            <a:r>
              <a:rPr lang="en" sz="1600">
                <a:solidFill>
                  <a:schemeClr val="lt1"/>
                </a:solidFill>
              </a:rPr>
              <a:t>%define api.value.type union</a:t>
            </a:r>
            <a:endParaRPr sz="1600">
              <a:solidFill>
                <a:schemeClr val="lt1"/>
              </a:solidFill>
            </a:endParaRPr>
          </a:p>
          <a:p>
            <a:pPr indent="0" lvl="0" marL="0" rtl="0" algn="l">
              <a:lnSpc>
                <a:spcPct val="95000"/>
              </a:lnSpc>
              <a:spcBef>
                <a:spcPts val="0"/>
              </a:spcBef>
              <a:spcAft>
                <a:spcPts val="0"/>
              </a:spcAft>
              <a:buNone/>
            </a:pPr>
            <a:r>
              <a:t/>
            </a:r>
            <a:endParaRPr sz="1600">
              <a:solidFill>
                <a:schemeClr val="lt1"/>
              </a:solidFill>
            </a:endParaRPr>
          </a:p>
          <a:p>
            <a:pPr indent="0" lvl="0" marL="0" rtl="0" algn="l">
              <a:lnSpc>
                <a:spcPct val="95000"/>
              </a:lnSpc>
              <a:spcBef>
                <a:spcPts val="0"/>
              </a:spcBef>
              <a:spcAft>
                <a:spcPts val="0"/>
              </a:spcAft>
              <a:buNone/>
            </a:pPr>
            <a:r>
              <a:rPr lang="en" sz="1600">
                <a:solidFill>
                  <a:schemeClr val="lt1"/>
                </a:solidFill>
              </a:rPr>
              <a:t>%token &lt;int&gt;  NUMBER</a:t>
            </a:r>
            <a:endParaRPr sz="1600">
              <a:solidFill>
                <a:schemeClr val="lt1"/>
              </a:solidFill>
            </a:endParaRPr>
          </a:p>
          <a:p>
            <a:pPr indent="0" lvl="0" marL="0" rtl="0" algn="l">
              <a:lnSpc>
                <a:spcPct val="95000"/>
              </a:lnSpc>
              <a:spcBef>
                <a:spcPts val="0"/>
              </a:spcBef>
              <a:spcAft>
                <a:spcPts val="0"/>
              </a:spcAft>
              <a:buNone/>
            </a:pPr>
            <a:r>
              <a:t/>
            </a:r>
            <a:endParaRPr sz="1600">
              <a:solidFill>
                <a:schemeClr val="lt1"/>
              </a:solidFill>
            </a:endParaRPr>
          </a:p>
          <a:p>
            <a:pPr indent="0" lvl="0" marL="0" rtl="0" algn="l">
              <a:lnSpc>
                <a:spcPct val="95000"/>
              </a:lnSpc>
              <a:spcBef>
                <a:spcPts val="0"/>
              </a:spcBef>
              <a:spcAft>
                <a:spcPts val="0"/>
              </a:spcAft>
              <a:buClr>
                <a:schemeClr val="dk1"/>
              </a:buClr>
              <a:buSzPts val="1100"/>
              <a:buFont typeface="Arial"/>
              <a:buNone/>
            </a:pPr>
            <a:r>
              <a:rPr lang="en" sz="1600">
                <a:solidFill>
                  <a:schemeClr val="lt1"/>
                </a:solidFill>
              </a:rPr>
              <a:t>%nterm &lt;</a:t>
            </a:r>
            <a:r>
              <a:rPr b="1" lang="en" sz="1600">
                <a:solidFill>
                  <a:schemeClr val="lt1"/>
                </a:solidFill>
              </a:rPr>
              <a:t>statement_t</a:t>
            </a:r>
            <a:r>
              <a:rPr lang="en" sz="1600">
                <a:solidFill>
                  <a:schemeClr val="lt1"/>
                </a:solidFill>
              </a:rPr>
              <a:t>&gt;        </a:t>
            </a:r>
            <a:r>
              <a:rPr b="1" lang="en" sz="1600">
                <a:solidFill>
                  <a:schemeClr val="lt1"/>
                </a:solidFill>
              </a:rPr>
              <a:t>stmt</a:t>
            </a:r>
            <a:endParaRPr b="1" sz="1600"/>
          </a:p>
          <a:p>
            <a:pPr indent="0" lvl="0" marL="0" rtl="0" algn="l">
              <a:lnSpc>
                <a:spcPct val="95000"/>
              </a:lnSpc>
              <a:spcBef>
                <a:spcPts val="0"/>
              </a:spcBef>
              <a:spcAft>
                <a:spcPts val="0"/>
              </a:spcAft>
              <a:buNone/>
            </a:pPr>
            <a:r>
              <a:rPr lang="en" sz="1600"/>
              <a:t>%nterm &lt;</a:t>
            </a:r>
            <a:r>
              <a:rPr b="1" lang="en" sz="1600"/>
              <a:t>statement_list_t*</a:t>
            </a:r>
            <a:r>
              <a:rPr lang="en" sz="1600"/>
              <a:t>&gt;  </a:t>
            </a:r>
            <a:r>
              <a:rPr b="1" lang="en" sz="1600"/>
              <a:t>s_list</a:t>
            </a:r>
            <a:endParaRPr b="1" sz="1600"/>
          </a:p>
          <a:p>
            <a:pPr indent="0" lvl="0" marL="0" rtl="0" algn="l">
              <a:lnSpc>
                <a:spcPct val="95000"/>
              </a:lnSpc>
              <a:spcBef>
                <a:spcPts val="0"/>
              </a:spcBef>
              <a:spcAft>
                <a:spcPts val="0"/>
              </a:spcAft>
              <a:buNone/>
            </a:pPr>
            <a:r>
              <a:t/>
            </a:r>
            <a:endParaRPr sz="1600"/>
          </a:p>
          <a:p>
            <a:pPr indent="0" lvl="0" marL="0" rtl="0" algn="l">
              <a:lnSpc>
                <a:spcPct val="95000"/>
              </a:lnSpc>
              <a:spcBef>
                <a:spcPts val="0"/>
              </a:spcBef>
              <a:spcAft>
                <a:spcPts val="0"/>
              </a:spcAft>
              <a:buNone/>
            </a:pPr>
            <a:r>
              <a:rPr i="1" lang="en" sz="1600"/>
              <a:t>// </a:t>
            </a:r>
            <a:r>
              <a:rPr i="1" lang="en" sz="1600"/>
              <a:t>...</a:t>
            </a:r>
            <a:endParaRPr i="1" sz="1600"/>
          </a:p>
          <a:p>
            <a:pPr indent="0" lvl="0" marL="0" rtl="0" algn="l">
              <a:lnSpc>
                <a:spcPct val="95000"/>
              </a:lnSpc>
              <a:spcBef>
                <a:spcPts val="0"/>
              </a:spcBef>
              <a:spcAft>
                <a:spcPts val="0"/>
              </a:spcAft>
              <a:buNone/>
            </a:pPr>
            <a:r>
              <a:t/>
            </a:r>
            <a:endParaRPr sz="1600"/>
          </a:p>
          <a:p>
            <a:pPr indent="0" lvl="0" marL="0" rtl="0" algn="l">
              <a:lnSpc>
                <a:spcPct val="95000"/>
              </a:lnSpc>
              <a:spcBef>
                <a:spcPts val="0"/>
              </a:spcBef>
              <a:spcAft>
                <a:spcPts val="0"/>
              </a:spcAft>
              <a:buNone/>
            </a:pPr>
            <a:r>
              <a:rPr lang="en" sz="1600"/>
              <a:t>%%</a:t>
            </a:r>
            <a:endParaRPr sz="1600"/>
          </a:p>
          <a:p>
            <a:pPr indent="0" lvl="0" marL="0" rtl="0" algn="l">
              <a:lnSpc>
                <a:spcPct val="95000"/>
              </a:lnSpc>
              <a:spcBef>
                <a:spcPts val="0"/>
              </a:spcBef>
              <a:spcAft>
                <a:spcPts val="0"/>
              </a:spcAft>
              <a:buNone/>
            </a:pPr>
            <a:r>
              <a:t/>
            </a:r>
            <a:endParaRPr sz="1600"/>
          </a:p>
          <a:p>
            <a:pPr indent="0" lvl="0" marL="0" rtl="0" algn="l">
              <a:lnSpc>
                <a:spcPct val="95000"/>
              </a:lnSpc>
              <a:spcBef>
                <a:spcPts val="0"/>
              </a:spcBef>
              <a:spcAft>
                <a:spcPts val="0"/>
              </a:spcAft>
              <a:buNone/>
            </a:pPr>
            <a:r>
              <a:rPr i="1" lang="en" sz="1600"/>
              <a:t>// ...</a:t>
            </a:r>
            <a:endParaRPr i="1" sz="1600"/>
          </a:p>
          <a:p>
            <a:pPr indent="0" lvl="0" marL="0" rtl="0" algn="l">
              <a:lnSpc>
                <a:spcPct val="95000"/>
              </a:lnSpc>
              <a:spcBef>
                <a:spcPts val="0"/>
              </a:spcBef>
              <a:spcAft>
                <a:spcPts val="0"/>
              </a:spcAft>
              <a:buNone/>
            </a:pPr>
            <a:r>
              <a:t/>
            </a:r>
            <a:endParaRPr sz="1600"/>
          </a:p>
          <a:p>
            <a:pPr indent="0" lvl="0" marL="0" rtl="0" algn="l">
              <a:lnSpc>
                <a:spcPct val="95000"/>
              </a:lnSpc>
              <a:spcBef>
                <a:spcPts val="0"/>
              </a:spcBef>
              <a:spcAft>
                <a:spcPts val="0"/>
              </a:spcAft>
              <a:buNone/>
            </a:pPr>
            <a:r>
              <a:rPr b="1" lang="en" sz="1600"/>
              <a:t>s_list</a:t>
            </a:r>
            <a:r>
              <a:rPr lang="en" sz="1600"/>
              <a:t>:</a:t>
            </a:r>
            <a:endParaRPr sz="1600"/>
          </a:p>
          <a:p>
            <a:pPr indent="0" lvl="0" marL="0" rtl="0" algn="l">
              <a:lnSpc>
                <a:spcPct val="95000"/>
              </a:lnSpc>
              <a:spcBef>
                <a:spcPts val="0"/>
              </a:spcBef>
              <a:spcAft>
                <a:spcPts val="0"/>
              </a:spcAft>
              <a:buNone/>
            </a:pPr>
            <a:r>
              <a:rPr lang="en" sz="1600"/>
              <a:t>    %empty            { </a:t>
            </a:r>
            <a:r>
              <a:rPr b="1" lang="en" sz="1600"/>
              <a:t>$$</a:t>
            </a:r>
            <a:r>
              <a:rPr lang="en" sz="1600"/>
              <a:t> = </a:t>
            </a:r>
            <a:r>
              <a:rPr lang="en" sz="1600"/>
              <a:t>new_stmt_list</a:t>
            </a:r>
            <a:r>
              <a:rPr lang="en" sz="1600"/>
              <a:t>(); }</a:t>
            </a:r>
            <a:endParaRPr sz="1600"/>
          </a:p>
          <a:p>
            <a:pPr indent="0" lvl="0" marL="0" rtl="0" algn="l">
              <a:lnSpc>
                <a:spcPct val="95000"/>
              </a:lnSpc>
              <a:spcBef>
                <a:spcPts val="0"/>
              </a:spcBef>
              <a:spcAft>
                <a:spcPts val="0"/>
              </a:spcAft>
              <a:buNone/>
            </a:pPr>
            <a:r>
              <a:rPr lang="en" sz="1600"/>
              <a:t>  | </a:t>
            </a:r>
            <a:r>
              <a:rPr b="1" lang="en" sz="1600"/>
              <a:t>s_list stmt </a:t>
            </a:r>
            <a:r>
              <a:rPr lang="en" sz="1600"/>
              <a:t>SEMI  { </a:t>
            </a:r>
            <a:r>
              <a:rPr b="1" lang="en" sz="1600"/>
              <a:t>$$</a:t>
            </a:r>
            <a:r>
              <a:rPr lang="en" sz="1600"/>
              <a:t> = </a:t>
            </a:r>
            <a:r>
              <a:rPr b="1" lang="en" sz="1600"/>
              <a:t>$1</a:t>
            </a:r>
            <a:r>
              <a:rPr lang="en" sz="1600"/>
              <a:t>; append_to_stmt_list(</a:t>
            </a:r>
            <a:r>
              <a:rPr b="1" lang="en" sz="1600"/>
              <a:t>$$</a:t>
            </a:r>
            <a:r>
              <a:rPr lang="en" sz="1600"/>
              <a:t>, </a:t>
            </a:r>
            <a:r>
              <a:rPr b="1" lang="en" sz="1600"/>
              <a:t>$2</a:t>
            </a:r>
            <a:r>
              <a:rPr lang="en" sz="1600"/>
              <a:t>); }</a:t>
            </a:r>
            <a:r>
              <a:rPr lang="en" sz="1600"/>
              <a:t> ;</a:t>
            </a:r>
            <a:endParaRPr sz="16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Grammar Rules: s_list with semantic value</a:t>
            </a:r>
            <a:endParaRPr/>
          </a:p>
        </p:txBody>
      </p:sp>
      <p:sp>
        <p:nvSpPr>
          <p:cNvPr id="309" name="Google Shape;309;p33"/>
          <p:cNvSpPr/>
          <p:nvPr/>
        </p:nvSpPr>
        <p:spPr>
          <a:xfrm>
            <a:off x="708600" y="2774000"/>
            <a:ext cx="2063100" cy="20922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i="1" lang="en" sz="1600">
                <a:solidFill>
                  <a:schemeClr val="lt1"/>
                </a:solidFill>
                <a:latin typeface="Source Code Pro"/>
                <a:ea typeface="Source Code Pro"/>
                <a:cs typeface="Source Code Pro"/>
                <a:sym typeface="Source Code Pro"/>
              </a:rPr>
              <a:t> // Two stmts</a:t>
            </a:r>
            <a:endParaRPr i="1" sz="1600">
              <a:solidFill>
                <a:schemeClr val="lt1"/>
              </a:solidFill>
              <a:latin typeface="Source Code Pro"/>
              <a:ea typeface="Source Code Pro"/>
              <a:cs typeface="Source Code Pro"/>
              <a:sym typeface="Source Code Pro"/>
            </a:endParaRPr>
          </a:p>
          <a:p>
            <a:pPr indent="0" lvl="0" marL="0" rtl="0" algn="l">
              <a:spcBef>
                <a:spcPts val="0"/>
              </a:spcBef>
              <a:spcAft>
                <a:spcPts val="0"/>
              </a:spcAft>
              <a:buNone/>
            </a:pPr>
            <a:r>
              <a:rPr lang="en" sz="1600">
                <a:solidFill>
                  <a:schemeClr val="lt1"/>
                </a:solidFill>
                <a:latin typeface="Source Code Pro"/>
                <a:ea typeface="Source Code Pro"/>
                <a:cs typeface="Source Code Pro"/>
                <a:sym typeface="Source Code Pro"/>
              </a:rPr>
              <a:t> </a:t>
            </a:r>
            <a:r>
              <a:rPr lang="en" sz="1600">
                <a:solidFill>
                  <a:schemeClr val="lt1"/>
                </a:solidFill>
                <a:latin typeface="Source Code Pro"/>
                <a:ea typeface="Source Code Pro"/>
                <a:cs typeface="Source Code Pro"/>
                <a:sym typeface="Source Code Pro"/>
              </a:rPr>
              <a:t>...</a:t>
            </a:r>
            <a:endParaRPr sz="1600">
              <a:solidFill>
                <a:schemeClr val="lt1"/>
              </a:solidFill>
              <a:latin typeface="Source Code Pro"/>
              <a:ea typeface="Source Code Pro"/>
              <a:cs typeface="Source Code Pro"/>
              <a:sym typeface="Source Code Pro"/>
            </a:endParaRPr>
          </a:p>
          <a:p>
            <a:pPr indent="0" lvl="0" marL="0" rtl="0" algn="l">
              <a:spcBef>
                <a:spcPts val="0"/>
              </a:spcBef>
              <a:spcAft>
                <a:spcPts val="0"/>
              </a:spcAft>
              <a:buNone/>
            </a:pPr>
            <a:r>
              <a:rPr lang="en" sz="1600">
                <a:solidFill>
                  <a:schemeClr val="lt1"/>
                </a:solidFill>
                <a:latin typeface="Source Code Pro"/>
                <a:ea typeface="Source Code Pro"/>
                <a:cs typeface="Source Code Pro"/>
                <a:sym typeface="Source Code Pro"/>
              </a:rPr>
              <a:t> ...</a:t>
            </a:r>
            <a:endParaRPr sz="1600">
              <a:solidFill>
                <a:schemeClr val="lt1"/>
              </a:solidFill>
              <a:latin typeface="Source Code Pro"/>
              <a:ea typeface="Source Code Pro"/>
              <a:cs typeface="Source Code Pro"/>
              <a:sym typeface="Source Code Pro"/>
            </a:endParaRPr>
          </a:p>
        </p:txBody>
      </p:sp>
      <p:cxnSp>
        <p:nvCxnSpPr>
          <p:cNvPr id="310" name="Google Shape;310;p33"/>
          <p:cNvCxnSpPr/>
          <p:nvPr/>
        </p:nvCxnSpPr>
        <p:spPr>
          <a:xfrm>
            <a:off x="3133125" y="3814000"/>
            <a:ext cx="242400" cy="0"/>
          </a:xfrm>
          <a:prstGeom prst="straightConnector1">
            <a:avLst/>
          </a:prstGeom>
          <a:noFill/>
          <a:ln cap="flat" cmpd="sng" w="19050">
            <a:solidFill>
              <a:schemeClr val="dk2"/>
            </a:solidFill>
            <a:prstDash val="solid"/>
            <a:round/>
            <a:headEnd len="med" w="med" type="none"/>
            <a:tailEnd len="med" w="med" type="triangle"/>
          </a:ln>
        </p:spPr>
      </p:cxnSp>
      <p:sp>
        <p:nvSpPr>
          <p:cNvPr id="311" name="Google Shape;311;p33"/>
          <p:cNvSpPr/>
          <p:nvPr/>
        </p:nvSpPr>
        <p:spPr>
          <a:xfrm>
            <a:off x="3675400" y="4118000"/>
            <a:ext cx="1085100" cy="374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2"/>
                </a:solidFill>
                <a:latin typeface="Source Code Pro"/>
                <a:ea typeface="Source Code Pro"/>
                <a:cs typeface="Source Code Pro"/>
                <a:sym typeface="Source Code Pro"/>
              </a:rPr>
              <a:t>s_list</a:t>
            </a:r>
            <a:endParaRPr sz="1600">
              <a:solidFill>
                <a:schemeClr val="dk2"/>
              </a:solidFill>
              <a:latin typeface="Source Code Pro"/>
              <a:ea typeface="Source Code Pro"/>
              <a:cs typeface="Source Code Pro"/>
              <a:sym typeface="Source Code Pro"/>
            </a:endParaRPr>
          </a:p>
        </p:txBody>
      </p:sp>
      <p:sp>
        <p:nvSpPr>
          <p:cNvPr id="312" name="Google Shape;312;p33"/>
          <p:cNvSpPr/>
          <p:nvPr/>
        </p:nvSpPr>
        <p:spPr>
          <a:xfrm>
            <a:off x="3675400" y="4492100"/>
            <a:ext cx="1085100" cy="374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sz="1600">
                <a:solidFill>
                  <a:schemeClr val="dk2"/>
                </a:solidFill>
                <a:latin typeface="Source Code Pro"/>
                <a:ea typeface="Source Code Pro"/>
                <a:cs typeface="Source Code Pro"/>
                <a:sym typeface="Source Code Pro"/>
              </a:rPr>
              <a:t>empty</a:t>
            </a:r>
            <a:endParaRPr i="1" sz="1600">
              <a:solidFill>
                <a:schemeClr val="dk2"/>
              </a:solidFill>
              <a:latin typeface="Source Code Pro"/>
              <a:ea typeface="Source Code Pro"/>
              <a:cs typeface="Source Code Pro"/>
              <a:sym typeface="Source Code Pro"/>
            </a:endParaRPr>
          </a:p>
        </p:txBody>
      </p:sp>
      <p:sp>
        <p:nvSpPr>
          <p:cNvPr id="313" name="Google Shape;313;p33"/>
          <p:cNvSpPr/>
          <p:nvPr/>
        </p:nvSpPr>
        <p:spPr>
          <a:xfrm>
            <a:off x="4760488" y="4118000"/>
            <a:ext cx="1085100" cy="37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dk2"/>
                </a:solidFill>
                <a:latin typeface="Source Code Pro"/>
                <a:ea typeface="Source Code Pro"/>
                <a:cs typeface="Source Code Pro"/>
                <a:sym typeface="Source Code Pro"/>
              </a:rPr>
              <a:t>[]</a:t>
            </a:r>
            <a:endParaRPr sz="1600">
              <a:solidFill>
                <a:schemeClr val="dk2"/>
              </a:solidFill>
              <a:latin typeface="Source Code Pro"/>
              <a:ea typeface="Source Code Pro"/>
              <a:cs typeface="Source Code Pro"/>
              <a:sym typeface="Source Code Pro"/>
            </a:endParaRPr>
          </a:p>
        </p:txBody>
      </p:sp>
      <p:sp>
        <p:nvSpPr>
          <p:cNvPr id="314" name="Google Shape;314;p33"/>
          <p:cNvSpPr/>
          <p:nvPr/>
        </p:nvSpPr>
        <p:spPr>
          <a:xfrm>
            <a:off x="1116940" y="1238305"/>
            <a:ext cx="201000" cy="8805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5" name="Google Shape;315;p33"/>
          <p:cNvCxnSpPr/>
          <p:nvPr/>
        </p:nvCxnSpPr>
        <p:spPr>
          <a:xfrm>
            <a:off x="1451811" y="1238357"/>
            <a:ext cx="0" cy="400200"/>
          </a:xfrm>
          <a:prstGeom prst="straightConnector1">
            <a:avLst/>
          </a:prstGeom>
          <a:noFill/>
          <a:ln cap="flat" cmpd="sng" w="9525">
            <a:solidFill>
              <a:schemeClr val="dk2"/>
            </a:solidFill>
            <a:prstDash val="solid"/>
            <a:round/>
            <a:headEnd len="med" w="med" type="none"/>
            <a:tailEnd len="med" w="med" type="none"/>
          </a:ln>
        </p:spPr>
      </p:cxnSp>
      <p:sp>
        <p:nvSpPr>
          <p:cNvPr id="316" name="Google Shape;316;p33"/>
          <p:cNvSpPr/>
          <p:nvPr/>
        </p:nvSpPr>
        <p:spPr>
          <a:xfrm>
            <a:off x="224650" y="1478629"/>
            <a:ext cx="758100" cy="400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Source Code Pro"/>
                <a:ea typeface="Source Code Pro"/>
                <a:cs typeface="Source Code Pro"/>
                <a:sym typeface="Source Code Pro"/>
              </a:rPr>
              <a:t>s_list</a:t>
            </a:r>
            <a:endParaRPr sz="1000">
              <a:latin typeface="Source Code Pro"/>
              <a:ea typeface="Source Code Pro"/>
              <a:cs typeface="Source Code Pro"/>
              <a:sym typeface="Source Code Pro"/>
            </a:endParaRPr>
          </a:p>
        </p:txBody>
      </p:sp>
      <p:grpSp>
        <p:nvGrpSpPr>
          <p:cNvPr id="317" name="Google Shape;317;p33"/>
          <p:cNvGrpSpPr/>
          <p:nvPr/>
        </p:nvGrpSpPr>
        <p:grpSpPr>
          <a:xfrm>
            <a:off x="1451772" y="1238312"/>
            <a:ext cx="6422028" cy="880738"/>
            <a:chOff x="1451772" y="1238312"/>
            <a:chExt cx="6422028" cy="880738"/>
          </a:xfrm>
        </p:grpSpPr>
        <p:grpSp>
          <p:nvGrpSpPr>
            <p:cNvPr id="318" name="Google Shape;318;p33"/>
            <p:cNvGrpSpPr/>
            <p:nvPr/>
          </p:nvGrpSpPr>
          <p:grpSpPr>
            <a:xfrm>
              <a:off x="1451772" y="1238312"/>
              <a:ext cx="2275136" cy="880733"/>
              <a:chOff x="2451103" y="2381375"/>
              <a:chExt cx="3255775" cy="1260350"/>
            </a:xfrm>
          </p:grpSpPr>
          <p:sp>
            <p:nvSpPr>
              <p:cNvPr id="319" name="Google Shape;319;p33"/>
              <p:cNvSpPr/>
              <p:nvPr/>
            </p:nvSpPr>
            <p:spPr>
              <a:xfrm>
                <a:off x="2451103" y="2381375"/>
                <a:ext cx="10851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000">
                    <a:latin typeface="Source Code Pro"/>
                    <a:ea typeface="Source Code Pro"/>
                    <a:cs typeface="Source Code Pro"/>
                    <a:sym typeface="Source Code Pro"/>
                  </a:rPr>
                  <a:t>empty</a:t>
                </a:r>
                <a:endParaRPr i="1" sz="1000">
                  <a:latin typeface="Source Code Pro"/>
                  <a:ea typeface="Source Code Pro"/>
                  <a:cs typeface="Source Code Pro"/>
                  <a:sym typeface="Source Code Pro"/>
                </a:endParaRPr>
              </a:p>
            </p:txBody>
          </p:sp>
          <p:sp>
            <p:nvSpPr>
              <p:cNvPr id="320" name="Google Shape;320;p33"/>
              <p:cNvSpPr/>
              <p:nvPr/>
            </p:nvSpPr>
            <p:spPr>
              <a:xfrm>
                <a:off x="2451103" y="3069025"/>
                <a:ext cx="1085100" cy="57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Source Code Pro"/>
                    <a:ea typeface="Source Code Pro"/>
                    <a:cs typeface="Source Code Pro"/>
                    <a:sym typeface="Source Code Pro"/>
                  </a:rPr>
                  <a:t>s_list</a:t>
                </a:r>
                <a:endParaRPr sz="1000">
                  <a:latin typeface="Source Code Pro"/>
                  <a:ea typeface="Source Code Pro"/>
                  <a:cs typeface="Source Code Pro"/>
                  <a:sym typeface="Source Code Pro"/>
                </a:endParaRPr>
              </a:p>
            </p:txBody>
          </p:sp>
          <p:sp>
            <p:nvSpPr>
              <p:cNvPr id="321" name="Google Shape;321;p33"/>
              <p:cNvSpPr/>
              <p:nvPr/>
            </p:nvSpPr>
            <p:spPr>
              <a:xfrm>
                <a:off x="3536203" y="3069025"/>
                <a:ext cx="1085100" cy="57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Source Code Pro"/>
                    <a:ea typeface="Source Code Pro"/>
                    <a:cs typeface="Source Code Pro"/>
                    <a:sym typeface="Source Code Pro"/>
                  </a:rPr>
                  <a:t>stmt</a:t>
                </a:r>
                <a:endParaRPr sz="1000">
                  <a:latin typeface="Source Code Pro"/>
                  <a:ea typeface="Source Code Pro"/>
                  <a:cs typeface="Source Code Pro"/>
                  <a:sym typeface="Source Code Pro"/>
                </a:endParaRPr>
              </a:p>
            </p:txBody>
          </p:sp>
          <p:sp>
            <p:nvSpPr>
              <p:cNvPr id="322" name="Google Shape;322;p33"/>
              <p:cNvSpPr/>
              <p:nvPr/>
            </p:nvSpPr>
            <p:spPr>
              <a:xfrm>
                <a:off x="4621778" y="3069025"/>
                <a:ext cx="1085100" cy="57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Source Code Pro"/>
                    <a:ea typeface="Source Code Pro"/>
                    <a:cs typeface="Source Code Pro"/>
                    <a:sym typeface="Source Code Pro"/>
                  </a:rPr>
                  <a:t>SEMI</a:t>
                </a:r>
                <a:endParaRPr sz="1000">
                  <a:latin typeface="Source Code Pro"/>
                  <a:ea typeface="Source Code Pro"/>
                  <a:cs typeface="Source Code Pro"/>
                  <a:sym typeface="Source Code Pro"/>
                </a:endParaRPr>
              </a:p>
              <a:p>
                <a:pPr indent="0" lvl="0" marL="0" rtl="0" algn="ctr">
                  <a:spcBef>
                    <a:spcPts val="0"/>
                  </a:spcBef>
                  <a:spcAft>
                    <a:spcPts val="0"/>
                  </a:spcAft>
                  <a:buNone/>
                </a:pPr>
                <a:r>
                  <a:rPr lang="en" sz="1000">
                    <a:latin typeface="Source Code Pro"/>
                    <a:ea typeface="Source Code Pro"/>
                    <a:cs typeface="Source Code Pro"/>
                    <a:sym typeface="Source Code Pro"/>
                  </a:rPr>
                  <a:t>";"</a:t>
                </a:r>
                <a:endParaRPr sz="1000">
                  <a:latin typeface="Source Code Pro"/>
                  <a:ea typeface="Source Code Pro"/>
                  <a:cs typeface="Source Code Pro"/>
                  <a:sym typeface="Source Code Pro"/>
                </a:endParaRPr>
              </a:p>
            </p:txBody>
          </p:sp>
        </p:grpSp>
        <p:sp>
          <p:nvSpPr>
            <p:cNvPr id="323" name="Google Shape;323;p33"/>
            <p:cNvSpPr/>
            <p:nvPr/>
          </p:nvSpPr>
          <p:spPr>
            <a:xfrm>
              <a:off x="3726900" y="1718850"/>
              <a:ext cx="4146900" cy="40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000">
                  <a:latin typeface="Source Code Pro"/>
                  <a:ea typeface="Source Code Pro"/>
                  <a:cs typeface="Source Code Pro"/>
                  <a:sym typeface="Source Code Pro"/>
                </a:rPr>
                <a:t>semantic value: stmt appended to s_list</a:t>
              </a:r>
              <a:endParaRPr i="1" sz="1000">
                <a:latin typeface="Source Code Pro"/>
                <a:ea typeface="Source Code Pro"/>
                <a:cs typeface="Source Code Pro"/>
                <a:sym typeface="Source Code Pro"/>
              </a:endParaRPr>
            </a:p>
          </p:txBody>
        </p:sp>
        <p:sp>
          <p:nvSpPr>
            <p:cNvPr id="324" name="Google Shape;324;p33"/>
            <p:cNvSpPr/>
            <p:nvPr/>
          </p:nvSpPr>
          <p:spPr>
            <a:xfrm>
              <a:off x="3726900" y="1238350"/>
              <a:ext cx="4146900" cy="40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000">
                  <a:latin typeface="Source Code Pro"/>
                  <a:ea typeface="Source Code Pro"/>
                  <a:cs typeface="Source Code Pro"/>
                  <a:sym typeface="Source Code Pro"/>
                </a:rPr>
                <a:t>semantic value: an empty list</a:t>
              </a:r>
              <a:endParaRPr i="1" sz="1000">
                <a:latin typeface="Source Code Pro"/>
                <a:ea typeface="Source Code Pro"/>
                <a:cs typeface="Source Code Pro"/>
                <a:sym typeface="Source Code Pro"/>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4"/>
          <p:cNvSpPr/>
          <p:nvPr/>
        </p:nvSpPr>
        <p:spPr>
          <a:xfrm>
            <a:off x="3675400" y="4492100"/>
            <a:ext cx="1085100" cy="374100"/>
          </a:xfrm>
          <a:prstGeom prst="rect">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sz="1600">
                <a:solidFill>
                  <a:srgbClr val="CCCCCC"/>
                </a:solidFill>
                <a:latin typeface="Source Code Pro"/>
                <a:ea typeface="Source Code Pro"/>
                <a:cs typeface="Source Code Pro"/>
                <a:sym typeface="Source Code Pro"/>
              </a:rPr>
              <a:t>empty</a:t>
            </a:r>
            <a:endParaRPr i="1" sz="1600">
              <a:solidFill>
                <a:srgbClr val="CCCCCC"/>
              </a:solidFill>
              <a:latin typeface="Source Code Pro"/>
              <a:ea typeface="Source Code Pro"/>
              <a:cs typeface="Source Code Pro"/>
              <a:sym typeface="Source Code Pro"/>
            </a:endParaRPr>
          </a:p>
        </p:txBody>
      </p:sp>
      <p:sp>
        <p:nvSpPr>
          <p:cNvPr id="330" name="Google Shape;330;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dk1"/>
                </a:solidFill>
              </a:rPr>
              <a:t>Grammar Rules: s_list with semantic value</a:t>
            </a:r>
            <a:endParaRPr>
              <a:solidFill>
                <a:schemeClr val="dk1"/>
              </a:solidFill>
            </a:endParaRPr>
          </a:p>
        </p:txBody>
      </p:sp>
      <p:sp>
        <p:nvSpPr>
          <p:cNvPr id="331" name="Google Shape;331;p34"/>
          <p:cNvSpPr/>
          <p:nvPr/>
        </p:nvSpPr>
        <p:spPr>
          <a:xfrm>
            <a:off x="708600" y="2774000"/>
            <a:ext cx="2063100" cy="20922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i="1" lang="en" sz="1600">
                <a:solidFill>
                  <a:schemeClr val="lt1"/>
                </a:solidFill>
                <a:latin typeface="Source Code Pro"/>
                <a:ea typeface="Source Code Pro"/>
                <a:cs typeface="Source Code Pro"/>
                <a:sym typeface="Source Code Pro"/>
              </a:rPr>
              <a:t> // Two stmts</a:t>
            </a:r>
            <a:endParaRPr i="1" sz="1600">
              <a:solidFill>
                <a:schemeClr val="lt1"/>
              </a:solidFill>
              <a:latin typeface="Source Code Pro"/>
              <a:ea typeface="Source Code Pro"/>
              <a:cs typeface="Source Code Pro"/>
              <a:sym typeface="Source Code Pro"/>
            </a:endParaRPr>
          </a:p>
          <a:p>
            <a:pPr indent="0" lvl="0" marL="0" rtl="0" algn="l">
              <a:spcBef>
                <a:spcPts val="0"/>
              </a:spcBef>
              <a:spcAft>
                <a:spcPts val="0"/>
              </a:spcAft>
              <a:buNone/>
            </a:pPr>
            <a:r>
              <a:rPr lang="en" sz="1600">
                <a:solidFill>
                  <a:schemeClr val="lt1"/>
                </a:solidFill>
                <a:latin typeface="Source Code Pro"/>
                <a:ea typeface="Source Code Pro"/>
                <a:cs typeface="Source Code Pro"/>
                <a:sym typeface="Source Code Pro"/>
              </a:rPr>
              <a:t> stmt1;</a:t>
            </a:r>
            <a:endParaRPr sz="1600">
              <a:solidFill>
                <a:schemeClr val="lt1"/>
              </a:solidFill>
              <a:latin typeface="Source Code Pro"/>
              <a:ea typeface="Source Code Pro"/>
              <a:cs typeface="Source Code Pro"/>
              <a:sym typeface="Source Code Pro"/>
            </a:endParaRPr>
          </a:p>
          <a:p>
            <a:pPr indent="0" lvl="0" marL="0" rtl="0" algn="l">
              <a:spcBef>
                <a:spcPts val="0"/>
              </a:spcBef>
              <a:spcAft>
                <a:spcPts val="0"/>
              </a:spcAft>
              <a:buNone/>
            </a:pPr>
            <a:r>
              <a:rPr lang="en" sz="1600">
                <a:solidFill>
                  <a:schemeClr val="lt1"/>
                </a:solidFill>
                <a:latin typeface="Source Code Pro"/>
                <a:ea typeface="Source Code Pro"/>
                <a:cs typeface="Source Code Pro"/>
                <a:sym typeface="Source Code Pro"/>
              </a:rPr>
              <a:t> ...</a:t>
            </a:r>
            <a:endParaRPr sz="1600">
              <a:solidFill>
                <a:schemeClr val="lt1"/>
              </a:solidFill>
              <a:latin typeface="Source Code Pro"/>
              <a:ea typeface="Source Code Pro"/>
              <a:cs typeface="Source Code Pro"/>
              <a:sym typeface="Source Code Pro"/>
            </a:endParaRPr>
          </a:p>
        </p:txBody>
      </p:sp>
      <p:sp>
        <p:nvSpPr>
          <p:cNvPr id="332" name="Google Shape;332;p34"/>
          <p:cNvSpPr/>
          <p:nvPr/>
        </p:nvSpPr>
        <p:spPr>
          <a:xfrm>
            <a:off x="5845600" y="4117988"/>
            <a:ext cx="866100" cy="374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2"/>
                </a:solidFill>
                <a:latin typeface="Source Code Pro"/>
                <a:ea typeface="Source Code Pro"/>
                <a:cs typeface="Source Code Pro"/>
                <a:sym typeface="Source Code Pro"/>
              </a:rPr>
              <a:t>stmt1</a:t>
            </a:r>
            <a:endParaRPr sz="1600">
              <a:solidFill>
                <a:schemeClr val="dk2"/>
              </a:solidFill>
              <a:latin typeface="Source Code Pro"/>
              <a:ea typeface="Source Code Pro"/>
              <a:cs typeface="Source Code Pro"/>
              <a:sym typeface="Source Code Pro"/>
            </a:endParaRPr>
          </a:p>
        </p:txBody>
      </p:sp>
      <p:sp>
        <p:nvSpPr>
          <p:cNvPr id="333" name="Google Shape;333;p34"/>
          <p:cNvSpPr/>
          <p:nvPr/>
        </p:nvSpPr>
        <p:spPr>
          <a:xfrm>
            <a:off x="6711700" y="4117988"/>
            <a:ext cx="660900" cy="374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2"/>
                </a:solidFill>
                <a:latin typeface="Source Code Pro"/>
                <a:ea typeface="Source Code Pro"/>
                <a:cs typeface="Source Code Pro"/>
                <a:sym typeface="Source Code Pro"/>
              </a:rPr>
              <a:t>";"</a:t>
            </a:r>
            <a:endParaRPr sz="1600">
              <a:solidFill>
                <a:schemeClr val="dk2"/>
              </a:solidFill>
              <a:latin typeface="Source Code Pro"/>
              <a:ea typeface="Source Code Pro"/>
              <a:cs typeface="Source Code Pro"/>
              <a:sym typeface="Source Code Pro"/>
            </a:endParaRPr>
          </a:p>
        </p:txBody>
      </p:sp>
      <p:cxnSp>
        <p:nvCxnSpPr>
          <p:cNvPr id="334" name="Google Shape;334;p34"/>
          <p:cNvCxnSpPr>
            <a:stCxn id="335" idx="2"/>
            <a:endCxn id="332" idx="0"/>
          </p:cNvCxnSpPr>
          <p:nvPr/>
        </p:nvCxnSpPr>
        <p:spPr>
          <a:xfrm>
            <a:off x="5303050" y="3820100"/>
            <a:ext cx="975600" cy="297900"/>
          </a:xfrm>
          <a:prstGeom prst="straightConnector1">
            <a:avLst/>
          </a:prstGeom>
          <a:noFill/>
          <a:ln cap="flat" cmpd="sng" w="9525">
            <a:solidFill>
              <a:schemeClr val="dk2"/>
            </a:solidFill>
            <a:prstDash val="solid"/>
            <a:round/>
            <a:headEnd len="med" w="med" type="none"/>
            <a:tailEnd len="med" w="med" type="none"/>
          </a:ln>
        </p:spPr>
      </p:cxnSp>
      <p:cxnSp>
        <p:nvCxnSpPr>
          <p:cNvPr id="336" name="Google Shape;336;p34"/>
          <p:cNvCxnSpPr>
            <a:stCxn id="335" idx="2"/>
            <a:endCxn id="337" idx="0"/>
          </p:cNvCxnSpPr>
          <p:nvPr/>
        </p:nvCxnSpPr>
        <p:spPr>
          <a:xfrm flipH="1">
            <a:off x="4217950" y="3820100"/>
            <a:ext cx="1085100" cy="297900"/>
          </a:xfrm>
          <a:prstGeom prst="straightConnector1">
            <a:avLst/>
          </a:prstGeom>
          <a:noFill/>
          <a:ln cap="flat" cmpd="sng" w="9525">
            <a:solidFill>
              <a:schemeClr val="dk2"/>
            </a:solidFill>
            <a:prstDash val="solid"/>
            <a:round/>
            <a:headEnd len="med" w="med" type="none"/>
            <a:tailEnd len="med" w="med" type="none"/>
          </a:ln>
        </p:spPr>
      </p:cxnSp>
      <p:cxnSp>
        <p:nvCxnSpPr>
          <p:cNvPr id="338" name="Google Shape;338;p34"/>
          <p:cNvCxnSpPr/>
          <p:nvPr/>
        </p:nvCxnSpPr>
        <p:spPr>
          <a:xfrm>
            <a:off x="3133125" y="3814000"/>
            <a:ext cx="242400" cy="0"/>
          </a:xfrm>
          <a:prstGeom prst="straightConnector1">
            <a:avLst/>
          </a:prstGeom>
          <a:noFill/>
          <a:ln cap="flat" cmpd="sng" w="19050">
            <a:solidFill>
              <a:schemeClr val="dk2"/>
            </a:solidFill>
            <a:prstDash val="solid"/>
            <a:round/>
            <a:headEnd len="med" w="med" type="none"/>
            <a:tailEnd len="med" w="med" type="triangle"/>
          </a:ln>
        </p:spPr>
      </p:cxnSp>
      <p:sp>
        <p:nvSpPr>
          <p:cNvPr id="339" name="Google Shape;339;p34"/>
          <p:cNvSpPr/>
          <p:nvPr/>
        </p:nvSpPr>
        <p:spPr>
          <a:xfrm>
            <a:off x="3675400" y="4118000"/>
            <a:ext cx="1085100" cy="374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2"/>
                </a:solidFill>
                <a:latin typeface="Source Code Pro"/>
                <a:ea typeface="Source Code Pro"/>
                <a:cs typeface="Source Code Pro"/>
                <a:sym typeface="Source Code Pro"/>
              </a:rPr>
              <a:t>s_list</a:t>
            </a:r>
            <a:endParaRPr sz="1600">
              <a:solidFill>
                <a:schemeClr val="dk2"/>
              </a:solidFill>
              <a:latin typeface="Source Code Pro"/>
              <a:ea typeface="Source Code Pro"/>
              <a:cs typeface="Source Code Pro"/>
              <a:sym typeface="Source Code Pro"/>
            </a:endParaRPr>
          </a:p>
        </p:txBody>
      </p:sp>
      <p:sp>
        <p:nvSpPr>
          <p:cNvPr id="335" name="Google Shape;335;p34"/>
          <p:cNvSpPr/>
          <p:nvPr/>
        </p:nvSpPr>
        <p:spPr>
          <a:xfrm>
            <a:off x="4760500" y="3446000"/>
            <a:ext cx="1085100" cy="374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Source Code Pro"/>
                <a:ea typeface="Source Code Pro"/>
                <a:cs typeface="Source Code Pro"/>
                <a:sym typeface="Source Code Pro"/>
              </a:rPr>
              <a:t>s_list</a:t>
            </a:r>
            <a:endParaRPr sz="1600">
              <a:latin typeface="Source Code Pro"/>
              <a:ea typeface="Source Code Pro"/>
              <a:cs typeface="Source Code Pro"/>
              <a:sym typeface="Source Code Pro"/>
            </a:endParaRPr>
          </a:p>
        </p:txBody>
      </p:sp>
      <p:sp>
        <p:nvSpPr>
          <p:cNvPr id="340" name="Google Shape;340;p34"/>
          <p:cNvSpPr/>
          <p:nvPr/>
        </p:nvSpPr>
        <p:spPr>
          <a:xfrm>
            <a:off x="7372588" y="4117988"/>
            <a:ext cx="1085100" cy="37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dk2"/>
                </a:solidFill>
                <a:latin typeface="Source Code Pro"/>
                <a:ea typeface="Source Code Pro"/>
                <a:cs typeface="Source Code Pro"/>
                <a:sym typeface="Source Code Pro"/>
              </a:rPr>
              <a:t>foo</a:t>
            </a:r>
            <a:endParaRPr sz="1600">
              <a:solidFill>
                <a:schemeClr val="dk2"/>
              </a:solidFill>
              <a:latin typeface="Source Code Pro"/>
              <a:ea typeface="Source Code Pro"/>
              <a:cs typeface="Source Code Pro"/>
              <a:sym typeface="Source Code Pro"/>
            </a:endParaRPr>
          </a:p>
        </p:txBody>
      </p:sp>
      <p:sp>
        <p:nvSpPr>
          <p:cNvPr id="341" name="Google Shape;341;p34"/>
          <p:cNvSpPr/>
          <p:nvPr/>
        </p:nvSpPr>
        <p:spPr>
          <a:xfrm>
            <a:off x="4760488" y="4118000"/>
            <a:ext cx="1085100" cy="37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dk2"/>
                </a:solidFill>
                <a:latin typeface="Source Code Pro"/>
                <a:ea typeface="Source Code Pro"/>
                <a:cs typeface="Source Code Pro"/>
                <a:sym typeface="Source Code Pro"/>
              </a:rPr>
              <a:t>[]</a:t>
            </a:r>
            <a:endParaRPr sz="1600">
              <a:solidFill>
                <a:schemeClr val="dk2"/>
              </a:solidFill>
              <a:latin typeface="Source Code Pro"/>
              <a:ea typeface="Source Code Pro"/>
              <a:cs typeface="Source Code Pro"/>
              <a:sym typeface="Source Code Pro"/>
            </a:endParaRPr>
          </a:p>
        </p:txBody>
      </p:sp>
      <p:sp>
        <p:nvSpPr>
          <p:cNvPr id="342" name="Google Shape;342;p34"/>
          <p:cNvSpPr/>
          <p:nvPr/>
        </p:nvSpPr>
        <p:spPr>
          <a:xfrm>
            <a:off x="1116940" y="1238305"/>
            <a:ext cx="201000" cy="8805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3" name="Google Shape;343;p34"/>
          <p:cNvCxnSpPr/>
          <p:nvPr/>
        </p:nvCxnSpPr>
        <p:spPr>
          <a:xfrm>
            <a:off x="1451811" y="1238357"/>
            <a:ext cx="0" cy="400200"/>
          </a:xfrm>
          <a:prstGeom prst="straightConnector1">
            <a:avLst/>
          </a:prstGeom>
          <a:noFill/>
          <a:ln cap="flat" cmpd="sng" w="9525">
            <a:solidFill>
              <a:schemeClr val="dk2"/>
            </a:solidFill>
            <a:prstDash val="solid"/>
            <a:round/>
            <a:headEnd len="med" w="med" type="none"/>
            <a:tailEnd len="med" w="med" type="none"/>
          </a:ln>
        </p:spPr>
      </p:cxnSp>
      <p:sp>
        <p:nvSpPr>
          <p:cNvPr id="344" name="Google Shape;344;p34"/>
          <p:cNvSpPr/>
          <p:nvPr/>
        </p:nvSpPr>
        <p:spPr>
          <a:xfrm>
            <a:off x="224650" y="1478629"/>
            <a:ext cx="758100" cy="400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Source Code Pro"/>
                <a:ea typeface="Source Code Pro"/>
                <a:cs typeface="Source Code Pro"/>
                <a:sym typeface="Source Code Pro"/>
              </a:rPr>
              <a:t>s_list</a:t>
            </a:r>
            <a:endParaRPr sz="1000">
              <a:latin typeface="Source Code Pro"/>
              <a:ea typeface="Source Code Pro"/>
              <a:cs typeface="Source Code Pro"/>
              <a:sym typeface="Source Code Pro"/>
            </a:endParaRPr>
          </a:p>
        </p:txBody>
      </p:sp>
      <p:grpSp>
        <p:nvGrpSpPr>
          <p:cNvPr id="345" name="Google Shape;345;p34"/>
          <p:cNvGrpSpPr/>
          <p:nvPr/>
        </p:nvGrpSpPr>
        <p:grpSpPr>
          <a:xfrm>
            <a:off x="1451772" y="1238312"/>
            <a:ext cx="6422028" cy="880738"/>
            <a:chOff x="1451772" y="1238312"/>
            <a:chExt cx="6422028" cy="880738"/>
          </a:xfrm>
        </p:grpSpPr>
        <p:grpSp>
          <p:nvGrpSpPr>
            <p:cNvPr id="346" name="Google Shape;346;p34"/>
            <p:cNvGrpSpPr/>
            <p:nvPr/>
          </p:nvGrpSpPr>
          <p:grpSpPr>
            <a:xfrm>
              <a:off x="1451772" y="1238312"/>
              <a:ext cx="2275136" cy="880733"/>
              <a:chOff x="2451103" y="2381375"/>
              <a:chExt cx="3255775" cy="1260350"/>
            </a:xfrm>
          </p:grpSpPr>
          <p:sp>
            <p:nvSpPr>
              <p:cNvPr id="347" name="Google Shape;347;p34"/>
              <p:cNvSpPr/>
              <p:nvPr/>
            </p:nvSpPr>
            <p:spPr>
              <a:xfrm>
                <a:off x="2451103" y="2381375"/>
                <a:ext cx="10851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000">
                    <a:latin typeface="Source Code Pro"/>
                    <a:ea typeface="Source Code Pro"/>
                    <a:cs typeface="Source Code Pro"/>
                    <a:sym typeface="Source Code Pro"/>
                  </a:rPr>
                  <a:t>empty</a:t>
                </a:r>
                <a:endParaRPr i="1" sz="1000">
                  <a:latin typeface="Source Code Pro"/>
                  <a:ea typeface="Source Code Pro"/>
                  <a:cs typeface="Source Code Pro"/>
                  <a:sym typeface="Source Code Pro"/>
                </a:endParaRPr>
              </a:p>
            </p:txBody>
          </p:sp>
          <p:sp>
            <p:nvSpPr>
              <p:cNvPr id="348" name="Google Shape;348;p34"/>
              <p:cNvSpPr/>
              <p:nvPr/>
            </p:nvSpPr>
            <p:spPr>
              <a:xfrm>
                <a:off x="2451103" y="3069025"/>
                <a:ext cx="1085100" cy="57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Source Code Pro"/>
                    <a:ea typeface="Source Code Pro"/>
                    <a:cs typeface="Source Code Pro"/>
                    <a:sym typeface="Source Code Pro"/>
                  </a:rPr>
                  <a:t>s_list</a:t>
                </a:r>
                <a:endParaRPr sz="1000">
                  <a:latin typeface="Source Code Pro"/>
                  <a:ea typeface="Source Code Pro"/>
                  <a:cs typeface="Source Code Pro"/>
                  <a:sym typeface="Source Code Pro"/>
                </a:endParaRPr>
              </a:p>
            </p:txBody>
          </p:sp>
          <p:sp>
            <p:nvSpPr>
              <p:cNvPr id="349" name="Google Shape;349;p34"/>
              <p:cNvSpPr/>
              <p:nvPr/>
            </p:nvSpPr>
            <p:spPr>
              <a:xfrm>
                <a:off x="3536203" y="3069025"/>
                <a:ext cx="1085100" cy="57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Source Code Pro"/>
                    <a:ea typeface="Source Code Pro"/>
                    <a:cs typeface="Source Code Pro"/>
                    <a:sym typeface="Source Code Pro"/>
                  </a:rPr>
                  <a:t>stmt</a:t>
                </a:r>
                <a:endParaRPr sz="1000">
                  <a:latin typeface="Source Code Pro"/>
                  <a:ea typeface="Source Code Pro"/>
                  <a:cs typeface="Source Code Pro"/>
                  <a:sym typeface="Source Code Pro"/>
                </a:endParaRPr>
              </a:p>
            </p:txBody>
          </p:sp>
          <p:sp>
            <p:nvSpPr>
              <p:cNvPr id="350" name="Google Shape;350;p34"/>
              <p:cNvSpPr/>
              <p:nvPr/>
            </p:nvSpPr>
            <p:spPr>
              <a:xfrm>
                <a:off x="4621778" y="3069025"/>
                <a:ext cx="1085100" cy="57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Source Code Pro"/>
                    <a:ea typeface="Source Code Pro"/>
                    <a:cs typeface="Source Code Pro"/>
                    <a:sym typeface="Source Code Pro"/>
                  </a:rPr>
                  <a:t>SEMI</a:t>
                </a:r>
                <a:endParaRPr sz="1000">
                  <a:latin typeface="Source Code Pro"/>
                  <a:ea typeface="Source Code Pro"/>
                  <a:cs typeface="Source Code Pro"/>
                  <a:sym typeface="Source Code Pro"/>
                </a:endParaRPr>
              </a:p>
              <a:p>
                <a:pPr indent="0" lvl="0" marL="0" rtl="0" algn="ctr">
                  <a:spcBef>
                    <a:spcPts val="0"/>
                  </a:spcBef>
                  <a:spcAft>
                    <a:spcPts val="0"/>
                  </a:spcAft>
                  <a:buNone/>
                </a:pPr>
                <a:r>
                  <a:rPr lang="en" sz="1000">
                    <a:latin typeface="Source Code Pro"/>
                    <a:ea typeface="Source Code Pro"/>
                    <a:cs typeface="Source Code Pro"/>
                    <a:sym typeface="Source Code Pro"/>
                  </a:rPr>
                  <a:t>";"</a:t>
                </a:r>
                <a:endParaRPr sz="1000">
                  <a:latin typeface="Source Code Pro"/>
                  <a:ea typeface="Source Code Pro"/>
                  <a:cs typeface="Source Code Pro"/>
                  <a:sym typeface="Source Code Pro"/>
                </a:endParaRPr>
              </a:p>
            </p:txBody>
          </p:sp>
        </p:grpSp>
        <p:sp>
          <p:nvSpPr>
            <p:cNvPr id="351" name="Google Shape;351;p34"/>
            <p:cNvSpPr/>
            <p:nvPr/>
          </p:nvSpPr>
          <p:spPr>
            <a:xfrm>
              <a:off x="3726900" y="1718850"/>
              <a:ext cx="4146900" cy="40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000">
                  <a:latin typeface="Source Code Pro"/>
                  <a:ea typeface="Source Code Pro"/>
                  <a:cs typeface="Source Code Pro"/>
                  <a:sym typeface="Source Code Pro"/>
                </a:rPr>
                <a:t>semantic value: stmt appended to s_list</a:t>
              </a:r>
              <a:endParaRPr i="1" sz="1000">
                <a:latin typeface="Source Code Pro"/>
                <a:ea typeface="Source Code Pro"/>
                <a:cs typeface="Source Code Pro"/>
                <a:sym typeface="Source Code Pro"/>
              </a:endParaRPr>
            </a:p>
          </p:txBody>
        </p:sp>
        <p:sp>
          <p:nvSpPr>
            <p:cNvPr id="352" name="Google Shape;352;p34"/>
            <p:cNvSpPr/>
            <p:nvPr/>
          </p:nvSpPr>
          <p:spPr>
            <a:xfrm>
              <a:off x="3726900" y="1238350"/>
              <a:ext cx="4146900" cy="40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000">
                  <a:latin typeface="Source Code Pro"/>
                  <a:ea typeface="Source Code Pro"/>
                  <a:cs typeface="Source Code Pro"/>
                  <a:sym typeface="Source Code Pro"/>
                </a:rPr>
                <a:t>semantic value: an empty list</a:t>
              </a:r>
              <a:endParaRPr i="1" sz="1000">
                <a:latin typeface="Source Code Pro"/>
                <a:ea typeface="Source Code Pro"/>
                <a:cs typeface="Source Code Pro"/>
                <a:sym typeface="Source Code Pro"/>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dk1"/>
                </a:solidFill>
              </a:rPr>
              <a:t>Grammar Rules: s_list with semantic value</a:t>
            </a:r>
            <a:endParaRPr>
              <a:solidFill>
                <a:schemeClr val="dk1"/>
              </a:solidFill>
            </a:endParaRPr>
          </a:p>
        </p:txBody>
      </p:sp>
      <p:sp>
        <p:nvSpPr>
          <p:cNvPr id="358" name="Google Shape;358;p35"/>
          <p:cNvSpPr/>
          <p:nvPr/>
        </p:nvSpPr>
        <p:spPr>
          <a:xfrm>
            <a:off x="708600" y="2774000"/>
            <a:ext cx="2063100" cy="20922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i="1" lang="en" sz="1600">
                <a:solidFill>
                  <a:schemeClr val="lt1"/>
                </a:solidFill>
                <a:latin typeface="Source Code Pro"/>
                <a:ea typeface="Source Code Pro"/>
                <a:cs typeface="Source Code Pro"/>
                <a:sym typeface="Source Code Pro"/>
              </a:rPr>
              <a:t> // Two stmts</a:t>
            </a:r>
            <a:endParaRPr i="1" sz="1600">
              <a:solidFill>
                <a:schemeClr val="lt1"/>
              </a:solidFill>
              <a:latin typeface="Source Code Pro"/>
              <a:ea typeface="Source Code Pro"/>
              <a:cs typeface="Source Code Pro"/>
              <a:sym typeface="Source Code Pro"/>
            </a:endParaRPr>
          </a:p>
          <a:p>
            <a:pPr indent="0" lvl="0" marL="0" rtl="0" algn="l">
              <a:spcBef>
                <a:spcPts val="0"/>
              </a:spcBef>
              <a:spcAft>
                <a:spcPts val="0"/>
              </a:spcAft>
              <a:buNone/>
            </a:pPr>
            <a:r>
              <a:rPr lang="en" sz="1600">
                <a:solidFill>
                  <a:schemeClr val="lt1"/>
                </a:solidFill>
                <a:latin typeface="Source Code Pro"/>
                <a:ea typeface="Source Code Pro"/>
                <a:cs typeface="Source Code Pro"/>
                <a:sym typeface="Source Code Pro"/>
              </a:rPr>
              <a:t> stmt1;</a:t>
            </a:r>
            <a:endParaRPr sz="1600">
              <a:solidFill>
                <a:schemeClr val="lt1"/>
              </a:solidFill>
              <a:latin typeface="Source Code Pro"/>
              <a:ea typeface="Source Code Pro"/>
              <a:cs typeface="Source Code Pro"/>
              <a:sym typeface="Source Code Pro"/>
            </a:endParaRPr>
          </a:p>
          <a:p>
            <a:pPr indent="0" lvl="0" marL="0" rtl="0" algn="l">
              <a:spcBef>
                <a:spcPts val="0"/>
              </a:spcBef>
              <a:spcAft>
                <a:spcPts val="0"/>
              </a:spcAft>
              <a:buNone/>
            </a:pPr>
            <a:r>
              <a:rPr lang="en" sz="1600">
                <a:solidFill>
                  <a:schemeClr val="lt1"/>
                </a:solidFill>
                <a:latin typeface="Source Code Pro"/>
                <a:ea typeface="Source Code Pro"/>
                <a:cs typeface="Source Code Pro"/>
                <a:sym typeface="Source Code Pro"/>
              </a:rPr>
              <a:t> ...</a:t>
            </a:r>
            <a:endParaRPr sz="1600">
              <a:solidFill>
                <a:schemeClr val="lt1"/>
              </a:solidFill>
              <a:latin typeface="Source Code Pro"/>
              <a:ea typeface="Source Code Pro"/>
              <a:cs typeface="Source Code Pro"/>
              <a:sym typeface="Source Code Pro"/>
            </a:endParaRPr>
          </a:p>
        </p:txBody>
      </p:sp>
      <p:sp>
        <p:nvSpPr>
          <p:cNvPr id="359" name="Google Shape;359;p35"/>
          <p:cNvSpPr/>
          <p:nvPr/>
        </p:nvSpPr>
        <p:spPr>
          <a:xfrm>
            <a:off x="5845600" y="4117988"/>
            <a:ext cx="866100" cy="374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2"/>
                </a:solidFill>
                <a:latin typeface="Source Code Pro"/>
                <a:ea typeface="Source Code Pro"/>
                <a:cs typeface="Source Code Pro"/>
                <a:sym typeface="Source Code Pro"/>
              </a:rPr>
              <a:t>stmt1</a:t>
            </a:r>
            <a:endParaRPr sz="1600">
              <a:solidFill>
                <a:schemeClr val="dk2"/>
              </a:solidFill>
              <a:latin typeface="Source Code Pro"/>
              <a:ea typeface="Source Code Pro"/>
              <a:cs typeface="Source Code Pro"/>
              <a:sym typeface="Source Code Pro"/>
            </a:endParaRPr>
          </a:p>
        </p:txBody>
      </p:sp>
      <p:sp>
        <p:nvSpPr>
          <p:cNvPr id="360" name="Google Shape;360;p35"/>
          <p:cNvSpPr/>
          <p:nvPr/>
        </p:nvSpPr>
        <p:spPr>
          <a:xfrm>
            <a:off x="6711700" y="4117988"/>
            <a:ext cx="660900" cy="374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2"/>
                </a:solidFill>
                <a:latin typeface="Source Code Pro"/>
                <a:ea typeface="Source Code Pro"/>
                <a:cs typeface="Source Code Pro"/>
                <a:sym typeface="Source Code Pro"/>
              </a:rPr>
              <a:t>";"</a:t>
            </a:r>
            <a:endParaRPr sz="1600">
              <a:solidFill>
                <a:schemeClr val="dk2"/>
              </a:solidFill>
              <a:latin typeface="Source Code Pro"/>
              <a:ea typeface="Source Code Pro"/>
              <a:cs typeface="Source Code Pro"/>
              <a:sym typeface="Source Code Pro"/>
            </a:endParaRPr>
          </a:p>
        </p:txBody>
      </p:sp>
      <p:cxnSp>
        <p:nvCxnSpPr>
          <p:cNvPr id="361" name="Google Shape;361;p35"/>
          <p:cNvCxnSpPr>
            <a:stCxn id="362" idx="2"/>
            <a:endCxn id="359" idx="0"/>
          </p:cNvCxnSpPr>
          <p:nvPr/>
        </p:nvCxnSpPr>
        <p:spPr>
          <a:xfrm>
            <a:off x="5303050" y="3820100"/>
            <a:ext cx="975600" cy="297900"/>
          </a:xfrm>
          <a:prstGeom prst="straightConnector1">
            <a:avLst/>
          </a:prstGeom>
          <a:noFill/>
          <a:ln cap="flat" cmpd="sng" w="9525">
            <a:solidFill>
              <a:schemeClr val="dk2"/>
            </a:solidFill>
            <a:prstDash val="solid"/>
            <a:round/>
            <a:headEnd len="med" w="med" type="none"/>
            <a:tailEnd len="med" w="med" type="none"/>
          </a:ln>
        </p:spPr>
      </p:cxnSp>
      <p:cxnSp>
        <p:nvCxnSpPr>
          <p:cNvPr id="363" name="Google Shape;363;p35"/>
          <p:cNvCxnSpPr>
            <a:stCxn id="362" idx="2"/>
            <a:endCxn id="364" idx="0"/>
          </p:cNvCxnSpPr>
          <p:nvPr/>
        </p:nvCxnSpPr>
        <p:spPr>
          <a:xfrm flipH="1">
            <a:off x="4217950" y="3820100"/>
            <a:ext cx="1085100" cy="297900"/>
          </a:xfrm>
          <a:prstGeom prst="straightConnector1">
            <a:avLst/>
          </a:prstGeom>
          <a:noFill/>
          <a:ln cap="flat" cmpd="sng" w="9525">
            <a:solidFill>
              <a:schemeClr val="dk2"/>
            </a:solidFill>
            <a:prstDash val="solid"/>
            <a:round/>
            <a:headEnd len="med" w="med" type="none"/>
            <a:tailEnd len="med" w="med" type="none"/>
          </a:ln>
        </p:spPr>
      </p:cxnSp>
      <p:cxnSp>
        <p:nvCxnSpPr>
          <p:cNvPr id="365" name="Google Shape;365;p35"/>
          <p:cNvCxnSpPr/>
          <p:nvPr/>
        </p:nvCxnSpPr>
        <p:spPr>
          <a:xfrm>
            <a:off x="3133125" y="3814000"/>
            <a:ext cx="242400" cy="0"/>
          </a:xfrm>
          <a:prstGeom prst="straightConnector1">
            <a:avLst/>
          </a:prstGeom>
          <a:noFill/>
          <a:ln cap="flat" cmpd="sng" w="19050">
            <a:solidFill>
              <a:schemeClr val="dk2"/>
            </a:solidFill>
            <a:prstDash val="solid"/>
            <a:round/>
            <a:headEnd len="med" w="med" type="none"/>
            <a:tailEnd len="med" w="med" type="triangle"/>
          </a:ln>
        </p:spPr>
      </p:cxnSp>
      <p:sp>
        <p:nvSpPr>
          <p:cNvPr id="366" name="Google Shape;366;p35"/>
          <p:cNvSpPr/>
          <p:nvPr/>
        </p:nvSpPr>
        <p:spPr>
          <a:xfrm>
            <a:off x="3675400" y="4118000"/>
            <a:ext cx="1085100" cy="374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2"/>
                </a:solidFill>
                <a:latin typeface="Source Code Pro"/>
                <a:ea typeface="Source Code Pro"/>
                <a:cs typeface="Source Code Pro"/>
                <a:sym typeface="Source Code Pro"/>
              </a:rPr>
              <a:t>s_list</a:t>
            </a:r>
            <a:endParaRPr sz="1600">
              <a:solidFill>
                <a:schemeClr val="dk2"/>
              </a:solidFill>
              <a:latin typeface="Source Code Pro"/>
              <a:ea typeface="Source Code Pro"/>
              <a:cs typeface="Source Code Pro"/>
              <a:sym typeface="Source Code Pro"/>
            </a:endParaRPr>
          </a:p>
        </p:txBody>
      </p:sp>
      <p:sp>
        <p:nvSpPr>
          <p:cNvPr id="367" name="Google Shape;367;p35"/>
          <p:cNvSpPr/>
          <p:nvPr/>
        </p:nvSpPr>
        <p:spPr>
          <a:xfrm>
            <a:off x="3675400" y="4492100"/>
            <a:ext cx="1085100" cy="374100"/>
          </a:xfrm>
          <a:prstGeom prst="rect">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sz="1600">
                <a:solidFill>
                  <a:srgbClr val="CCCCCC"/>
                </a:solidFill>
                <a:latin typeface="Source Code Pro"/>
                <a:ea typeface="Source Code Pro"/>
                <a:cs typeface="Source Code Pro"/>
                <a:sym typeface="Source Code Pro"/>
              </a:rPr>
              <a:t>empty</a:t>
            </a:r>
            <a:endParaRPr i="1" sz="1600">
              <a:solidFill>
                <a:srgbClr val="CCCCCC"/>
              </a:solidFill>
              <a:latin typeface="Source Code Pro"/>
              <a:ea typeface="Source Code Pro"/>
              <a:cs typeface="Source Code Pro"/>
              <a:sym typeface="Source Code Pro"/>
            </a:endParaRPr>
          </a:p>
        </p:txBody>
      </p:sp>
      <p:sp>
        <p:nvSpPr>
          <p:cNvPr id="362" name="Google Shape;362;p35"/>
          <p:cNvSpPr/>
          <p:nvPr/>
        </p:nvSpPr>
        <p:spPr>
          <a:xfrm>
            <a:off x="4760500" y="3446000"/>
            <a:ext cx="1085100" cy="374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Source Code Pro"/>
                <a:ea typeface="Source Code Pro"/>
                <a:cs typeface="Source Code Pro"/>
                <a:sym typeface="Source Code Pro"/>
              </a:rPr>
              <a:t>s_list</a:t>
            </a:r>
            <a:endParaRPr sz="1600">
              <a:latin typeface="Source Code Pro"/>
              <a:ea typeface="Source Code Pro"/>
              <a:cs typeface="Source Code Pro"/>
              <a:sym typeface="Source Code Pro"/>
            </a:endParaRPr>
          </a:p>
        </p:txBody>
      </p:sp>
      <p:sp>
        <p:nvSpPr>
          <p:cNvPr id="368" name="Google Shape;368;p35"/>
          <p:cNvSpPr/>
          <p:nvPr/>
        </p:nvSpPr>
        <p:spPr>
          <a:xfrm>
            <a:off x="5845588" y="3445988"/>
            <a:ext cx="1085100" cy="37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Source Code Pro"/>
                <a:ea typeface="Source Code Pro"/>
                <a:cs typeface="Source Code Pro"/>
                <a:sym typeface="Source Code Pro"/>
              </a:rPr>
              <a:t>[foo]</a:t>
            </a:r>
            <a:endParaRPr sz="1600">
              <a:latin typeface="Source Code Pro"/>
              <a:ea typeface="Source Code Pro"/>
              <a:cs typeface="Source Code Pro"/>
              <a:sym typeface="Source Code Pro"/>
            </a:endParaRPr>
          </a:p>
        </p:txBody>
      </p:sp>
      <p:sp>
        <p:nvSpPr>
          <p:cNvPr id="369" name="Google Shape;369;p35"/>
          <p:cNvSpPr/>
          <p:nvPr/>
        </p:nvSpPr>
        <p:spPr>
          <a:xfrm>
            <a:off x="7372588" y="4117988"/>
            <a:ext cx="1085100" cy="37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dk2"/>
                </a:solidFill>
                <a:latin typeface="Source Code Pro"/>
                <a:ea typeface="Source Code Pro"/>
                <a:cs typeface="Source Code Pro"/>
                <a:sym typeface="Source Code Pro"/>
              </a:rPr>
              <a:t>foo</a:t>
            </a:r>
            <a:endParaRPr sz="1600">
              <a:solidFill>
                <a:schemeClr val="dk2"/>
              </a:solidFill>
              <a:latin typeface="Source Code Pro"/>
              <a:ea typeface="Source Code Pro"/>
              <a:cs typeface="Source Code Pro"/>
              <a:sym typeface="Source Code Pro"/>
            </a:endParaRPr>
          </a:p>
        </p:txBody>
      </p:sp>
      <p:sp>
        <p:nvSpPr>
          <p:cNvPr id="370" name="Google Shape;370;p35"/>
          <p:cNvSpPr/>
          <p:nvPr/>
        </p:nvSpPr>
        <p:spPr>
          <a:xfrm>
            <a:off x="4760488" y="4118000"/>
            <a:ext cx="1085100" cy="37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dk2"/>
                </a:solidFill>
                <a:latin typeface="Source Code Pro"/>
                <a:ea typeface="Source Code Pro"/>
                <a:cs typeface="Source Code Pro"/>
                <a:sym typeface="Source Code Pro"/>
              </a:rPr>
              <a:t>[]</a:t>
            </a:r>
            <a:endParaRPr sz="1600">
              <a:solidFill>
                <a:schemeClr val="dk2"/>
              </a:solidFill>
              <a:latin typeface="Source Code Pro"/>
              <a:ea typeface="Source Code Pro"/>
              <a:cs typeface="Source Code Pro"/>
              <a:sym typeface="Source Code Pro"/>
            </a:endParaRPr>
          </a:p>
        </p:txBody>
      </p:sp>
      <p:sp>
        <p:nvSpPr>
          <p:cNvPr id="371" name="Google Shape;371;p35"/>
          <p:cNvSpPr/>
          <p:nvPr/>
        </p:nvSpPr>
        <p:spPr>
          <a:xfrm>
            <a:off x="1116940" y="1238305"/>
            <a:ext cx="201000" cy="8805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2" name="Google Shape;372;p35"/>
          <p:cNvCxnSpPr/>
          <p:nvPr/>
        </p:nvCxnSpPr>
        <p:spPr>
          <a:xfrm>
            <a:off x="1451811" y="1238357"/>
            <a:ext cx="0" cy="400200"/>
          </a:xfrm>
          <a:prstGeom prst="straightConnector1">
            <a:avLst/>
          </a:prstGeom>
          <a:noFill/>
          <a:ln cap="flat" cmpd="sng" w="9525">
            <a:solidFill>
              <a:schemeClr val="dk2"/>
            </a:solidFill>
            <a:prstDash val="solid"/>
            <a:round/>
            <a:headEnd len="med" w="med" type="none"/>
            <a:tailEnd len="med" w="med" type="none"/>
          </a:ln>
        </p:spPr>
      </p:cxnSp>
      <p:sp>
        <p:nvSpPr>
          <p:cNvPr id="373" name="Google Shape;373;p35"/>
          <p:cNvSpPr/>
          <p:nvPr/>
        </p:nvSpPr>
        <p:spPr>
          <a:xfrm>
            <a:off x="224650" y="1478629"/>
            <a:ext cx="758100" cy="400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Source Code Pro"/>
                <a:ea typeface="Source Code Pro"/>
                <a:cs typeface="Source Code Pro"/>
                <a:sym typeface="Source Code Pro"/>
              </a:rPr>
              <a:t>s_list</a:t>
            </a:r>
            <a:endParaRPr sz="1000">
              <a:latin typeface="Source Code Pro"/>
              <a:ea typeface="Source Code Pro"/>
              <a:cs typeface="Source Code Pro"/>
              <a:sym typeface="Source Code Pro"/>
            </a:endParaRPr>
          </a:p>
        </p:txBody>
      </p:sp>
      <p:grpSp>
        <p:nvGrpSpPr>
          <p:cNvPr id="374" name="Google Shape;374;p35"/>
          <p:cNvGrpSpPr/>
          <p:nvPr/>
        </p:nvGrpSpPr>
        <p:grpSpPr>
          <a:xfrm>
            <a:off x="1451772" y="1238312"/>
            <a:ext cx="6422028" cy="880738"/>
            <a:chOff x="1451772" y="1238312"/>
            <a:chExt cx="6422028" cy="880738"/>
          </a:xfrm>
        </p:grpSpPr>
        <p:grpSp>
          <p:nvGrpSpPr>
            <p:cNvPr id="375" name="Google Shape;375;p35"/>
            <p:cNvGrpSpPr/>
            <p:nvPr/>
          </p:nvGrpSpPr>
          <p:grpSpPr>
            <a:xfrm>
              <a:off x="1451772" y="1238312"/>
              <a:ext cx="2275136" cy="880733"/>
              <a:chOff x="2451103" y="2381375"/>
              <a:chExt cx="3255775" cy="1260350"/>
            </a:xfrm>
          </p:grpSpPr>
          <p:sp>
            <p:nvSpPr>
              <p:cNvPr id="376" name="Google Shape;376;p35"/>
              <p:cNvSpPr/>
              <p:nvPr/>
            </p:nvSpPr>
            <p:spPr>
              <a:xfrm>
                <a:off x="2451103" y="2381375"/>
                <a:ext cx="10851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000">
                    <a:latin typeface="Source Code Pro"/>
                    <a:ea typeface="Source Code Pro"/>
                    <a:cs typeface="Source Code Pro"/>
                    <a:sym typeface="Source Code Pro"/>
                  </a:rPr>
                  <a:t>empty</a:t>
                </a:r>
                <a:endParaRPr i="1" sz="1000">
                  <a:latin typeface="Source Code Pro"/>
                  <a:ea typeface="Source Code Pro"/>
                  <a:cs typeface="Source Code Pro"/>
                  <a:sym typeface="Source Code Pro"/>
                </a:endParaRPr>
              </a:p>
            </p:txBody>
          </p:sp>
          <p:sp>
            <p:nvSpPr>
              <p:cNvPr id="377" name="Google Shape;377;p35"/>
              <p:cNvSpPr/>
              <p:nvPr/>
            </p:nvSpPr>
            <p:spPr>
              <a:xfrm>
                <a:off x="2451103" y="3069025"/>
                <a:ext cx="1085100" cy="57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Source Code Pro"/>
                    <a:ea typeface="Source Code Pro"/>
                    <a:cs typeface="Source Code Pro"/>
                    <a:sym typeface="Source Code Pro"/>
                  </a:rPr>
                  <a:t>s_list</a:t>
                </a:r>
                <a:endParaRPr sz="1000">
                  <a:latin typeface="Source Code Pro"/>
                  <a:ea typeface="Source Code Pro"/>
                  <a:cs typeface="Source Code Pro"/>
                  <a:sym typeface="Source Code Pro"/>
                </a:endParaRPr>
              </a:p>
            </p:txBody>
          </p:sp>
          <p:sp>
            <p:nvSpPr>
              <p:cNvPr id="378" name="Google Shape;378;p35"/>
              <p:cNvSpPr/>
              <p:nvPr/>
            </p:nvSpPr>
            <p:spPr>
              <a:xfrm>
                <a:off x="3536203" y="3069025"/>
                <a:ext cx="1085100" cy="57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Source Code Pro"/>
                    <a:ea typeface="Source Code Pro"/>
                    <a:cs typeface="Source Code Pro"/>
                    <a:sym typeface="Source Code Pro"/>
                  </a:rPr>
                  <a:t>stmt</a:t>
                </a:r>
                <a:endParaRPr sz="1000">
                  <a:latin typeface="Source Code Pro"/>
                  <a:ea typeface="Source Code Pro"/>
                  <a:cs typeface="Source Code Pro"/>
                  <a:sym typeface="Source Code Pro"/>
                </a:endParaRPr>
              </a:p>
            </p:txBody>
          </p:sp>
          <p:sp>
            <p:nvSpPr>
              <p:cNvPr id="379" name="Google Shape;379;p35"/>
              <p:cNvSpPr/>
              <p:nvPr/>
            </p:nvSpPr>
            <p:spPr>
              <a:xfrm>
                <a:off x="4621778" y="3069025"/>
                <a:ext cx="1085100" cy="57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Source Code Pro"/>
                    <a:ea typeface="Source Code Pro"/>
                    <a:cs typeface="Source Code Pro"/>
                    <a:sym typeface="Source Code Pro"/>
                  </a:rPr>
                  <a:t>SEMI</a:t>
                </a:r>
                <a:endParaRPr sz="1000">
                  <a:latin typeface="Source Code Pro"/>
                  <a:ea typeface="Source Code Pro"/>
                  <a:cs typeface="Source Code Pro"/>
                  <a:sym typeface="Source Code Pro"/>
                </a:endParaRPr>
              </a:p>
              <a:p>
                <a:pPr indent="0" lvl="0" marL="0" rtl="0" algn="ctr">
                  <a:spcBef>
                    <a:spcPts val="0"/>
                  </a:spcBef>
                  <a:spcAft>
                    <a:spcPts val="0"/>
                  </a:spcAft>
                  <a:buNone/>
                </a:pPr>
                <a:r>
                  <a:rPr lang="en" sz="1000">
                    <a:latin typeface="Source Code Pro"/>
                    <a:ea typeface="Source Code Pro"/>
                    <a:cs typeface="Source Code Pro"/>
                    <a:sym typeface="Source Code Pro"/>
                  </a:rPr>
                  <a:t>";"</a:t>
                </a:r>
                <a:endParaRPr sz="1000">
                  <a:latin typeface="Source Code Pro"/>
                  <a:ea typeface="Source Code Pro"/>
                  <a:cs typeface="Source Code Pro"/>
                  <a:sym typeface="Source Code Pro"/>
                </a:endParaRPr>
              </a:p>
            </p:txBody>
          </p:sp>
        </p:grpSp>
        <p:sp>
          <p:nvSpPr>
            <p:cNvPr id="380" name="Google Shape;380;p35"/>
            <p:cNvSpPr/>
            <p:nvPr/>
          </p:nvSpPr>
          <p:spPr>
            <a:xfrm>
              <a:off x="3726900" y="1718850"/>
              <a:ext cx="4146900" cy="40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000">
                  <a:latin typeface="Source Code Pro"/>
                  <a:ea typeface="Source Code Pro"/>
                  <a:cs typeface="Source Code Pro"/>
                  <a:sym typeface="Source Code Pro"/>
                </a:rPr>
                <a:t>semantic value: stmt appended to s_list</a:t>
              </a:r>
              <a:endParaRPr i="1" sz="1000">
                <a:latin typeface="Source Code Pro"/>
                <a:ea typeface="Source Code Pro"/>
                <a:cs typeface="Source Code Pro"/>
                <a:sym typeface="Source Code Pro"/>
              </a:endParaRPr>
            </a:p>
          </p:txBody>
        </p:sp>
        <p:sp>
          <p:nvSpPr>
            <p:cNvPr id="381" name="Google Shape;381;p35"/>
            <p:cNvSpPr/>
            <p:nvPr/>
          </p:nvSpPr>
          <p:spPr>
            <a:xfrm>
              <a:off x="3726900" y="1238350"/>
              <a:ext cx="4146900" cy="40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000">
                  <a:latin typeface="Source Code Pro"/>
                  <a:ea typeface="Source Code Pro"/>
                  <a:cs typeface="Source Code Pro"/>
                  <a:sym typeface="Source Code Pro"/>
                </a:rPr>
                <a:t>semantic value: an empty list</a:t>
              </a:r>
              <a:endParaRPr i="1" sz="1000">
                <a:latin typeface="Source Code Pro"/>
                <a:ea typeface="Source Code Pro"/>
                <a:cs typeface="Source Code Pro"/>
                <a:sym typeface="Source Code Pro"/>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did you read this sentence?</a:t>
            </a:r>
            <a:endParaRPr/>
          </a:p>
        </p:txBody>
      </p:sp>
      <p:sp>
        <p:nvSpPr>
          <p:cNvPr id="47" name="Google Shape;47;p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Broke the text into pieces that you’re familiar with (words)</a:t>
            </a:r>
            <a:endParaRPr/>
          </a:p>
          <a:p>
            <a:pPr indent="-342900" lvl="0" marL="457200" rtl="0" algn="l">
              <a:spcBef>
                <a:spcPts val="0"/>
              </a:spcBef>
              <a:spcAft>
                <a:spcPts val="0"/>
              </a:spcAft>
              <a:buSzPts val="1800"/>
              <a:buAutoNum type="arabicPeriod"/>
            </a:pPr>
            <a:r>
              <a:rPr lang="en"/>
              <a:t>Found substructure in the words (grammatical structure), assigning value to the substructure</a:t>
            </a:r>
            <a:endParaRPr/>
          </a:p>
          <a:p>
            <a:pPr indent="-342900" lvl="0" marL="457200" rtl="0" algn="l">
              <a:spcBef>
                <a:spcPts val="0"/>
              </a:spcBef>
              <a:spcAft>
                <a:spcPts val="0"/>
              </a:spcAft>
              <a:buSzPts val="1800"/>
              <a:buAutoNum type="arabicPeriod"/>
            </a:pPr>
            <a:r>
              <a:rPr lang="en"/>
              <a:t>Interpreted the meaning of the overall structure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dk1"/>
                </a:solidFill>
              </a:rPr>
              <a:t>Grammar Rules: s_list with semantic value</a:t>
            </a:r>
            <a:endParaRPr>
              <a:solidFill>
                <a:schemeClr val="dk1"/>
              </a:solidFill>
            </a:endParaRPr>
          </a:p>
        </p:txBody>
      </p:sp>
      <p:sp>
        <p:nvSpPr>
          <p:cNvPr id="387" name="Google Shape;387;p36"/>
          <p:cNvSpPr/>
          <p:nvPr/>
        </p:nvSpPr>
        <p:spPr>
          <a:xfrm>
            <a:off x="708600" y="2774000"/>
            <a:ext cx="2063100" cy="20922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i="1" lang="en" sz="1600">
                <a:solidFill>
                  <a:schemeClr val="lt1"/>
                </a:solidFill>
                <a:latin typeface="Source Code Pro"/>
                <a:ea typeface="Source Code Pro"/>
                <a:cs typeface="Source Code Pro"/>
                <a:sym typeface="Source Code Pro"/>
              </a:rPr>
              <a:t> // Two stmts</a:t>
            </a:r>
            <a:endParaRPr i="1" sz="1600">
              <a:solidFill>
                <a:schemeClr val="lt1"/>
              </a:solidFill>
              <a:latin typeface="Source Code Pro"/>
              <a:ea typeface="Source Code Pro"/>
              <a:cs typeface="Source Code Pro"/>
              <a:sym typeface="Source Code Pro"/>
            </a:endParaRPr>
          </a:p>
          <a:p>
            <a:pPr indent="0" lvl="0" marL="0" rtl="0" algn="l">
              <a:spcBef>
                <a:spcPts val="0"/>
              </a:spcBef>
              <a:spcAft>
                <a:spcPts val="0"/>
              </a:spcAft>
              <a:buNone/>
            </a:pPr>
            <a:r>
              <a:rPr lang="en" sz="1600">
                <a:solidFill>
                  <a:schemeClr val="lt1"/>
                </a:solidFill>
                <a:latin typeface="Source Code Pro"/>
                <a:ea typeface="Source Code Pro"/>
                <a:cs typeface="Source Code Pro"/>
                <a:sym typeface="Source Code Pro"/>
              </a:rPr>
              <a:t> stmt1;</a:t>
            </a:r>
            <a:endParaRPr sz="1600">
              <a:solidFill>
                <a:schemeClr val="lt1"/>
              </a:solidFill>
              <a:latin typeface="Source Code Pro"/>
              <a:ea typeface="Source Code Pro"/>
              <a:cs typeface="Source Code Pro"/>
              <a:sym typeface="Source Code Pro"/>
            </a:endParaRPr>
          </a:p>
          <a:p>
            <a:pPr indent="0" lvl="0" marL="0" rtl="0" algn="l">
              <a:spcBef>
                <a:spcPts val="0"/>
              </a:spcBef>
              <a:spcAft>
                <a:spcPts val="0"/>
              </a:spcAft>
              <a:buNone/>
            </a:pPr>
            <a:r>
              <a:rPr lang="en" sz="1600">
                <a:solidFill>
                  <a:schemeClr val="lt1"/>
                </a:solidFill>
                <a:latin typeface="Source Code Pro"/>
                <a:ea typeface="Source Code Pro"/>
                <a:cs typeface="Source Code Pro"/>
                <a:sym typeface="Source Code Pro"/>
              </a:rPr>
              <a:t> stmt2;</a:t>
            </a:r>
            <a:endParaRPr sz="1600">
              <a:solidFill>
                <a:schemeClr val="lt1"/>
              </a:solidFill>
              <a:latin typeface="Source Code Pro"/>
              <a:ea typeface="Source Code Pro"/>
              <a:cs typeface="Source Code Pro"/>
              <a:sym typeface="Source Code Pro"/>
            </a:endParaRPr>
          </a:p>
        </p:txBody>
      </p:sp>
      <p:sp>
        <p:nvSpPr>
          <p:cNvPr id="388" name="Google Shape;388;p36"/>
          <p:cNvSpPr/>
          <p:nvPr/>
        </p:nvSpPr>
        <p:spPr>
          <a:xfrm>
            <a:off x="5826588" y="2774000"/>
            <a:ext cx="1085100" cy="374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Source Code Pro"/>
                <a:ea typeface="Source Code Pro"/>
                <a:cs typeface="Source Code Pro"/>
                <a:sym typeface="Source Code Pro"/>
              </a:rPr>
              <a:t>s_list</a:t>
            </a:r>
            <a:endParaRPr sz="1600">
              <a:latin typeface="Source Code Pro"/>
              <a:ea typeface="Source Code Pro"/>
              <a:cs typeface="Source Code Pro"/>
              <a:sym typeface="Source Code Pro"/>
            </a:endParaRPr>
          </a:p>
        </p:txBody>
      </p:sp>
      <p:sp>
        <p:nvSpPr>
          <p:cNvPr id="389" name="Google Shape;389;p36"/>
          <p:cNvSpPr/>
          <p:nvPr/>
        </p:nvSpPr>
        <p:spPr>
          <a:xfrm>
            <a:off x="5845600" y="4117988"/>
            <a:ext cx="866100" cy="374100"/>
          </a:xfrm>
          <a:prstGeom prst="rect">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CCCCCC"/>
                </a:solidFill>
                <a:latin typeface="Source Code Pro"/>
                <a:ea typeface="Source Code Pro"/>
                <a:cs typeface="Source Code Pro"/>
                <a:sym typeface="Source Code Pro"/>
              </a:rPr>
              <a:t>stmt1</a:t>
            </a:r>
            <a:endParaRPr sz="1600">
              <a:solidFill>
                <a:srgbClr val="CCCCCC"/>
              </a:solidFill>
              <a:latin typeface="Source Code Pro"/>
              <a:ea typeface="Source Code Pro"/>
              <a:cs typeface="Source Code Pro"/>
              <a:sym typeface="Source Code Pro"/>
            </a:endParaRPr>
          </a:p>
        </p:txBody>
      </p:sp>
      <p:sp>
        <p:nvSpPr>
          <p:cNvPr id="390" name="Google Shape;390;p36"/>
          <p:cNvSpPr/>
          <p:nvPr/>
        </p:nvSpPr>
        <p:spPr>
          <a:xfrm>
            <a:off x="6711700" y="4117988"/>
            <a:ext cx="660900" cy="374100"/>
          </a:xfrm>
          <a:prstGeom prst="rect">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CCCCCC"/>
                </a:solidFill>
                <a:latin typeface="Source Code Pro"/>
                <a:ea typeface="Source Code Pro"/>
                <a:cs typeface="Source Code Pro"/>
                <a:sym typeface="Source Code Pro"/>
              </a:rPr>
              <a:t>";"</a:t>
            </a:r>
            <a:endParaRPr sz="1600">
              <a:solidFill>
                <a:srgbClr val="CCCCCC"/>
              </a:solidFill>
              <a:latin typeface="Source Code Pro"/>
              <a:ea typeface="Source Code Pro"/>
              <a:cs typeface="Source Code Pro"/>
              <a:sym typeface="Source Code Pro"/>
            </a:endParaRPr>
          </a:p>
        </p:txBody>
      </p:sp>
      <p:sp>
        <p:nvSpPr>
          <p:cNvPr id="391" name="Google Shape;391;p36"/>
          <p:cNvSpPr/>
          <p:nvPr/>
        </p:nvSpPr>
        <p:spPr>
          <a:xfrm>
            <a:off x="6911700" y="3446000"/>
            <a:ext cx="866100" cy="374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Source Code Pro"/>
                <a:ea typeface="Source Code Pro"/>
                <a:cs typeface="Source Code Pro"/>
                <a:sym typeface="Source Code Pro"/>
              </a:rPr>
              <a:t>stmt2</a:t>
            </a:r>
            <a:endParaRPr sz="1600">
              <a:latin typeface="Source Code Pro"/>
              <a:ea typeface="Source Code Pro"/>
              <a:cs typeface="Source Code Pro"/>
              <a:sym typeface="Source Code Pro"/>
            </a:endParaRPr>
          </a:p>
        </p:txBody>
      </p:sp>
      <p:sp>
        <p:nvSpPr>
          <p:cNvPr id="392" name="Google Shape;392;p36"/>
          <p:cNvSpPr/>
          <p:nvPr/>
        </p:nvSpPr>
        <p:spPr>
          <a:xfrm>
            <a:off x="7777800" y="3446000"/>
            <a:ext cx="660900" cy="374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Source Code Pro"/>
                <a:ea typeface="Source Code Pro"/>
                <a:cs typeface="Source Code Pro"/>
                <a:sym typeface="Source Code Pro"/>
              </a:rPr>
              <a:t>";"</a:t>
            </a:r>
            <a:endParaRPr sz="1600">
              <a:latin typeface="Source Code Pro"/>
              <a:ea typeface="Source Code Pro"/>
              <a:cs typeface="Source Code Pro"/>
              <a:sym typeface="Source Code Pro"/>
            </a:endParaRPr>
          </a:p>
        </p:txBody>
      </p:sp>
      <p:cxnSp>
        <p:nvCxnSpPr>
          <p:cNvPr id="393" name="Google Shape;393;p36"/>
          <p:cNvCxnSpPr>
            <a:stCxn id="388" idx="2"/>
            <a:endCxn id="391" idx="0"/>
          </p:cNvCxnSpPr>
          <p:nvPr/>
        </p:nvCxnSpPr>
        <p:spPr>
          <a:xfrm>
            <a:off x="6369138" y="3148100"/>
            <a:ext cx="975600" cy="297900"/>
          </a:xfrm>
          <a:prstGeom prst="straightConnector1">
            <a:avLst/>
          </a:prstGeom>
          <a:noFill/>
          <a:ln cap="flat" cmpd="sng" w="9525">
            <a:solidFill>
              <a:schemeClr val="dk2"/>
            </a:solidFill>
            <a:prstDash val="solid"/>
            <a:round/>
            <a:headEnd len="med" w="med" type="none"/>
            <a:tailEnd len="med" w="med" type="none"/>
          </a:ln>
        </p:spPr>
      </p:cxnSp>
      <p:cxnSp>
        <p:nvCxnSpPr>
          <p:cNvPr id="394" name="Google Shape;394;p36"/>
          <p:cNvCxnSpPr>
            <a:stCxn id="388" idx="2"/>
            <a:endCxn id="395" idx="0"/>
          </p:cNvCxnSpPr>
          <p:nvPr/>
        </p:nvCxnSpPr>
        <p:spPr>
          <a:xfrm flipH="1">
            <a:off x="5302938" y="3148100"/>
            <a:ext cx="1066200" cy="297900"/>
          </a:xfrm>
          <a:prstGeom prst="straightConnector1">
            <a:avLst/>
          </a:prstGeom>
          <a:noFill/>
          <a:ln cap="flat" cmpd="sng" w="9525">
            <a:solidFill>
              <a:schemeClr val="dk2"/>
            </a:solidFill>
            <a:prstDash val="solid"/>
            <a:round/>
            <a:headEnd len="med" w="med" type="none"/>
            <a:tailEnd len="med" w="med" type="none"/>
          </a:ln>
        </p:spPr>
      </p:cxnSp>
      <p:cxnSp>
        <p:nvCxnSpPr>
          <p:cNvPr id="396" name="Google Shape;396;p36"/>
          <p:cNvCxnSpPr>
            <a:stCxn id="395" idx="2"/>
            <a:endCxn id="389" idx="0"/>
          </p:cNvCxnSpPr>
          <p:nvPr/>
        </p:nvCxnSpPr>
        <p:spPr>
          <a:xfrm>
            <a:off x="5303050" y="3820100"/>
            <a:ext cx="975600" cy="297900"/>
          </a:xfrm>
          <a:prstGeom prst="straightConnector1">
            <a:avLst/>
          </a:prstGeom>
          <a:noFill/>
          <a:ln cap="flat" cmpd="sng" w="9525">
            <a:solidFill>
              <a:srgbClr val="CCCCCC"/>
            </a:solidFill>
            <a:prstDash val="solid"/>
            <a:round/>
            <a:headEnd len="med" w="med" type="none"/>
            <a:tailEnd len="med" w="med" type="none"/>
          </a:ln>
        </p:spPr>
      </p:cxnSp>
      <p:cxnSp>
        <p:nvCxnSpPr>
          <p:cNvPr id="397" name="Google Shape;397;p36"/>
          <p:cNvCxnSpPr>
            <a:stCxn id="395" idx="2"/>
            <a:endCxn id="398" idx="0"/>
          </p:cNvCxnSpPr>
          <p:nvPr/>
        </p:nvCxnSpPr>
        <p:spPr>
          <a:xfrm flipH="1">
            <a:off x="4217950" y="3820100"/>
            <a:ext cx="1085100" cy="297900"/>
          </a:xfrm>
          <a:prstGeom prst="straightConnector1">
            <a:avLst/>
          </a:prstGeom>
          <a:noFill/>
          <a:ln cap="flat" cmpd="sng" w="9525">
            <a:solidFill>
              <a:srgbClr val="CCCCCC"/>
            </a:solidFill>
            <a:prstDash val="solid"/>
            <a:round/>
            <a:headEnd len="med" w="med" type="none"/>
            <a:tailEnd len="med" w="med" type="none"/>
          </a:ln>
        </p:spPr>
      </p:cxnSp>
      <p:cxnSp>
        <p:nvCxnSpPr>
          <p:cNvPr id="399" name="Google Shape;399;p36"/>
          <p:cNvCxnSpPr/>
          <p:nvPr/>
        </p:nvCxnSpPr>
        <p:spPr>
          <a:xfrm>
            <a:off x="3133125" y="3814000"/>
            <a:ext cx="242400" cy="0"/>
          </a:xfrm>
          <a:prstGeom prst="straightConnector1">
            <a:avLst/>
          </a:prstGeom>
          <a:noFill/>
          <a:ln cap="flat" cmpd="sng" w="19050">
            <a:solidFill>
              <a:schemeClr val="dk2"/>
            </a:solidFill>
            <a:prstDash val="solid"/>
            <a:round/>
            <a:headEnd len="med" w="med" type="none"/>
            <a:tailEnd len="med" w="med" type="triangle"/>
          </a:ln>
        </p:spPr>
      </p:cxnSp>
      <p:sp>
        <p:nvSpPr>
          <p:cNvPr id="400" name="Google Shape;400;p36"/>
          <p:cNvSpPr/>
          <p:nvPr/>
        </p:nvSpPr>
        <p:spPr>
          <a:xfrm>
            <a:off x="3675400" y="4118000"/>
            <a:ext cx="1085100" cy="374100"/>
          </a:xfrm>
          <a:prstGeom prst="rect">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CCCCCC"/>
                </a:solidFill>
                <a:latin typeface="Source Code Pro"/>
                <a:ea typeface="Source Code Pro"/>
                <a:cs typeface="Source Code Pro"/>
                <a:sym typeface="Source Code Pro"/>
              </a:rPr>
              <a:t>s_list</a:t>
            </a:r>
            <a:endParaRPr sz="1600">
              <a:solidFill>
                <a:srgbClr val="CCCCCC"/>
              </a:solidFill>
              <a:latin typeface="Source Code Pro"/>
              <a:ea typeface="Source Code Pro"/>
              <a:cs typeface="Source Code Pro"/>
              <a:sym typeface="Source Code Pro"/>
            </a:endParaRPr>
          </a:p>
        </p:txBody>
      </p:sp>
      <p:sp>
        <p:nvSpPr>
          <p:cNvPr id="401" name="Google Shape;401;p36"/>
          <p:cNvSpPr/>
          <p:nvPr/>
        </p:nvSpPr>
        <p:spPr>
          <a:xfrm>
            <a:off x="3675400" y="4492100"/>
            <a:ext cx="1085100" cy="374100"/>
          </a:xfrm>
          <a:prstGeom prst="rect">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sz="1600">
                <a:solidFill>
                  <a:srgbClr val="CCCCCC"/>
                </a:solidFill>
                <a:latin typeface="Source Code Pro"/>
                <a:ea typeface="Source Code Pro"/>
                <a:cs typeface="Source Code Pro"/>
                <a:sym typeface="Source Code Pro"/>
              </a:rPr>
              <a:t>empty</a:t>
            </a:r>
            <a:endParaRPr i="1" sz="1600">
              <a:solidFill>
                <a:srgbClr val="CCCCCC"/>
              </a:solidFill>
              <a:latin typeface="Source Code Pro"/>
              <a:ea typeface="Source Code Pro"/>
              <a:cs typeface="Source Code Pro"/>
              <a:sym typeface="Source Code Pro"/>
            </a:endParaRPr>
          </a:p>
        </p:txBody>
      </p:sp>
      <p:sp>
        <p:nvSpPr>
          <p:cNvPr id="395" name="Google Shape;395;p36"/>
          <p:cNvSpPr/>
          <p:nvPr/>
        </p:nvSpPr>
        <p:spPr>
          <a:xfrm>
            <a:off x="4760500" y="3446000"/>
            <a:ext cx="1085100" cy="374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Source Code Pro"/>
                <a:ea typeface="Source Code Pro"/>
                <a:cs typeface="Source Code Pro"/>
                <a:sym typeface="Source Code Pro"/>
              </a:rPr>
              <a:t>s_list</a:t>
            </a:r>
            <a:endParaRPr sz="1600">
              <a:latin typeface="Source Code Pro"/>
              <a:ea typeface="Source Code Pro"/>
              <a:cs typeface="Source Code Pro"/>
              <a:sym typeface="Source Code Pro"/>
            </a:endParaRPr>
          </a:p>
        </p:txBody>
      </p:sp>
      <p:sp>
        <p:nvSpPr>
          <p:cNvPr id="402" name="Google Shape;402;p36"/>
          <p:cNvSpPr/>
          <p:nvPr/>
        </p:nvSpPr>
        <p:spPr>
          <a:xfrm>
            <a:off x="8457700" y="3484098"/>
            <a:ext cx="1085100" cy="29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Source Code Pro"/>
                <a:ea typeface="Source Code Pro"/>
                <a:cs typeface="Source Code Pro"/>
                <a:sym typeface="Source Code Pro"/>
              </a:rPr>
              <a:t>bar</a:t>
            </a:r>
            <a:endParaRPr sz="1600">
              <a:latin typeface="Source Code Pro"/>
              <a:ea typeface="Source Code Pro"/>
              <a:cs typeface="Source Code Pro"/>
              <a:sym typeface="Source Code Pro"/>
            </a:endParaRPr>
          </a:p>
        </p:txBody>
      </p:sp>
      <p:sp>
        <p:nvSpPr>
          <p:cNvPr id="403" name="Google Shape;403;p36"/>
          <p:cNvSpPr/>
          <p:nvPr/>
        </p:nvSpPr>
        <p:spPr>
          <a:xfrm>
            <a:off x="5845588" y="3445988"/>
            <a:ext cx="1085100" cy="37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Source Code Pro"/>
                <a:ea typeface="Source Code Pro"/>
                <a:cs typeface="Source Code Pro"/>
                <a:sym typeface="Source Code Pro"/>
              </a:rPr>
              <a:t>[foo]</a:t>
            </a:r>
            <a:endParaRPr sz="1600">
              <a:latin typeface="Source Code Pro"/>
              <a:ea typeface="Source Code Pro"/>
              <a:cs typeface="Source Code Pro"/>
              <a:sym typeface="Source Code Pro"/>
            </a:endParaRPr>
          </a:p>
        </p:txBody>
      </p:sp>
      <p:sp>
        <p:nvSpPr>
          <p:cNvPr id="404" name="Google Shape;404;p36"/>
          <p:cNvSpPr/>
          <p:nvPr/>
        </p:nvSpPr>
        <p:spPr>
          <a:xfrm>
            <a:off x="7372588" y="4117988"/>
            <a:ext cx="1085100" cy="37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rgbClr val="CCCCCC"/>
                </a:solidFill>
                <a:latin typeface="Source Code Pro"/>
                <a:ea typeface="Source Code Pro"/>
                <a:cs typeface="Source Code Pro"/>
                <a:sym typeface="Source Code Pro"/>
              </a:rPr>
              <a:t>foo</a:t>
            </a:r>
            <a:endParaRPr sz="1600">
              <a:solidFill>
                <a:srgbClr val="CCCCCC"/>
              </a:solidFill>
              <a:latin typeface="Source Code Pro"/>
              <a:ea typeface="Source Code Pro"/>
              <a:cs typeface="Source Code Pro"/>
              <a:sym typeface="Source Code Pro"/>
            </a:endParaRPr>
          </a:p>
        </p:txBody>
      </p:sp>
      <p:sp>
        <p:nvSpPr>
          <p:cNvPr id="405" name="Google Shape;405;p36"/>
          <p:cNvSpPr/>
          <p:nvPr/>
        </p:nvSpPr>
        <p:spPr>
          <a:xfrm>
            <a:off x="4760488" y="4118000"/>
            <a:ext cx="1085100" cy="37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rgbClr val="CCCCCC"/>
                </a:solidFill>
                <a:latin typeface="Source Code Pro"/>
                <a:ea typeface="Source Code Pro"/>
                <a:cs typeface="Source Code Pro"/>
                <a:sym typeface="Source Code Pro"/>
              </a:rPr>
              <a:t>[]</a:t>
            </a:r>
            <a:endParaRPr sz="1600">
              <a:solidFill>
                <a:srgbClr val="CCCCCC"/>
              </a:solidFill>
              <a:latin typeface="Source Code Pro"/>
              <a:ea typeface="Source Code Pro"/>
              <a:cs typeface="Source Code Pro"/>
              <a:sym typeface="Source Code Pro"/>
            </a:endParaRPr>
          </a:p>
        </p:txBody>
      </p:sp>
      <p:sp>
        <p:nvSpPr>
          <p:cNvPr id="406" name="Google Shape;406;p36"/>
          <p:cNvSpPr/>
          <p:nvPr/>
        </p:nvSpPr>
        <p:spPr>
          <a:xfrm>
            <a:off x="1116940" y="1238305"/>
            <a:ext cx="201000" cy="8805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7" name="Google Shape;407;p36"/>
          <p:cNvCxnSpPr/>
          <p:nvPr/>
        </p:nvCxnSpPr>
        <p:spPr>
          <a:xfrm>
            <a:off x="1451811" y="1238357"/>
            <a:ext cx="0" cy="400200"/>
          </a:xfrm>
          <a:prstGeom prst="straightConnector1">
            <a:avLst/>
          </a:prstGeom>
          <a:noFill/>
          <a:ln cap="flat" cmpd="sng" w="9525">
            <a:solidFill>
              <a:schemeClr val="dk2"/>
            </a:solidFill>
            <a:prstDash val="solid"/>
            <a:round/>
            <a:headEnd len="med" w="med" type="none"/>
            <a:tailEnd len="med" w="med" type="none"/>
          </a:ln>
        </p:spPr>
      </p:cxnSp>
      <p:sp>
        <p:nvSpPr>
          <p:cNvPr id="408" name="Google Shape;408;p36"/>
          <p:cNvSpPr/>
          <p:nvPr/>
        </p:nvSpPr>
        <p:spPr>
          <a:xfrm>
            <a:off x="224650" y="1478629"/>
            <a:ext cx="758100" cy="400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Source Code Pro"/>
                <a:ea typeface="Source Code Pro"/>
                <a:cs typeface="Source Code Pro"/>
                <a:sym typeface="Source Code Pro"/>
              </a:rPr>
              <a:t>s_list</a:t>
            </a:r>
            <a:endParaRPr sz="1000">
              <a:latin typeface="Source Code Pro"/>
              <a:ea typeface="Source Code Pro"/>
              <a:cs typeface="Source Code Pro"/>
              <a:sym typeface="Source Code Pro"/>
            </a:endParaRPr>
          </a:p>
        </p:txBody>
      </p:sp>
      <p:grpSp>
        <p:nvGrpSpPr>
          <p:cNvPr id="409" name="Google Shape;409;p36"/>
          <p:cNvGrpSpPr/>
          <p:nvPr/>
        </p:nvGrpSpPr>
        <p:grpSpPr>
          <a:xfrm>
            <a:off x="1451772" y="1238312"/>
            <a:ext cx="6422028" cy="880738"/>
            <a:chOff x="1451772" y="1238312"/>
            <a:chExt cx="6422028" cy="880738"/>
          </a:xfrm>
        </p:grpSpPr>
        <p:grpSp>
          <p:nvGrpSpPr>
            <p:cNvPr id="410" name="Google Shape;410;p36"/>
            <p:cNvGrpSpPr/>
            <p:nvPr/>
          </p:nvGrpSpPr>
          <p:grpSpPr>
            <a:xfrm>
              <a:off x="1451772" y="1238312"/>
              <a:ext cx="2275136" cy="880733"/>
              <a:chOff x="2451103" y="2381375"/>
              <a:chExt cx="3255775" cy="1260350"/>
            </a:xfrm>
          </p:grpSpPr>
          <p:sp>
            <p:nvSpPr>
              <p:cNvPr id="411" name="Google Shape;411;p36"/>
              <p:cNvSpPr/>
              <p:nvPr/>
            </p:nvSpPr>
            <p:spPr>
              <a:xfrm>
                <a:off x="2451103" y="2381375"/>
                <a:ext cx="10851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000">
                    <a:latin typeface="Source Code Pro"/>
                    <a:ea typeface="Source Code Pro"/>
                    <a:cs typeface="Source Code Pro"/>
                    <a:sym typeface="Source Code Pro"/>
                  </a:rPr>
                  <a:t>empty</a:t>
                </a:r>
                <a:endParaRPr i="1" sz="1000">
                  <a:latin typeface="Source Code Pro"/>
                  <a:ea typeface="Source Code Pro"/>
                  <a:cs typeface="Source Code Pro"/>
                  <a:sym typeface="Source Code Pro"/>
                </a:endParaRPr>
              </a:p>
            </p:txBody>
          </p:sp>
          <p:sp>
            <p:nvSpPr>
              <p:cNvPr id="412" name="Google Shape;412;p36"/>
              <p:cNvSpPr/>
              <p:nvPr/>
            </p:nvSpPr>
            <p:spPr>
              <a:xfrm>
                <a:off x="2451103" y="3069025"/>
                <a:ext cx="1085100" cy="57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Source Code Pro"/>
                    <a:ea typeface="Source Code Pro"/>
                    <a:cs typeface="Source Code Pro"/>
                    <a:sym typeface="Source Code Pro"/>
                  </a:rPr>
                  <a:t>s_list</a:t>
                </a:r>
                <a:endParaRPr sz="1000">
                  <a:latin typeface="Source Code Pro"/>
                  <a:ea typeface="Source Code Pro"/>
                  <a:cs typeface="Source Code Pro"/>
                  <a:sym typeface="Source Code Pro"/>
                </a:endParaRPr>
              </a:p>
            </p:txBody>
          </p:sp>
          <p:sp>
            <p:nvSpPr>
              <p:cNvPr id="413" name="Google Shape;413;p36"/>
              <p:cNvSpPr/>
              <p:nvPr/>
            </p:nvSpPr>
            <p:spPr>
              <a:xfrm>
                <a:off x="3536203" y="3069025"/>
                <a:ext cx="1085100" cy="57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Source Code Pro"/>
                    <a:ea typeface="Source Code Pro"/>
                    <a:cs typeface="Source Code Pro"/>
                    <a:sym typeface="Source Code Pro"/>
                  </a:rPr>
                  <a:t>stmt</a:t>
                </a:r>
                <a:endParaRPr sz="1000">
                  <a:latin typeface="Source Code Pro"/>
                  <a:ea typeface="Source Code Pro"/>
                  <a:cs typeface="Source Code Pro"/>
                  <a:sym typeface="Source Code Pro"/>
                </a:endParaRPr>
              </a:p>
            </p:txBody>
          </p:sp>
          <p:sp>
            <p:nvSpPr>
              <p:cNvPr id="414" name="Google Shape;414;p36"/>
              <p:cNvSpPr/>
              <p:nvPr/>
            </p:nvSpPr>
            <p:spPr>
              <a:xfrm>
                <a:off x="4621778" y="3069025"/>
                <a:ext cx="1085100" cy="57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Source Code Pro"/>
                    <a:ea typeface="Source Code Pro"/>
                    <a:cs typeface="Source Code Pro"/>
                    <a:sym typeface="Source Code Pro"/>
                  </a:rPr>
                  <a:t>SEMI</a:t>
                </a:r>
                <a:endParaRPr sz="1000">
                  <a:latin typeface="Source Code Pro"/>
                  <a:ea typeface="Source Code Pro"/>
                  <a:cs typeface="Source Code Pro"/>
                  <a:sym typeface="Source Code Pro"/>
                </a:endParaRPr>
              </a:p>
              <a:p>
                <a:pPr indent="0" lvl="0" marL="0" rtl="0" algn="ctr">
                  <a:spcBef>
                    <a:spcPts val="0"/>
                  </a:spcBef>
                  <a:spcAft>
                    <a:spcPts val="0"/>
                  </a:spcAft>
                  <a:buNone/>
                </a:pPr>
                <a:r>
                  <a:rPr lang="en" sz="1000">
                    <a:latin typeface="Source Code Pro"/>
                    <a:ea typeface="Source Code Pro"/>
                    <a:cs typeface="Source Code Pro"/>
                    <a:sym typeface="Source Code Pro"/>
                  </a:rPr>
                  <a:t>";"</a:t>
                </a:r>
                <a:endParaRPr sz="1000">
                  <a:latin typeface="Source Code Pro"/>
                  <a:ea typeface="Source Code Pro"/>
                  <a:cs typeface="Source Code Pro"/>
                  <a:sym typeface="Source Code Pro"/>
                </a:endParaRPr>
              </a:p>
            </p:txBody>
          </p:sp>
        </p:grpSp>
        <p:sp>
          <p:nvSpPr>
            <p:cNvPr id="415" name="Google Shape;415;p36"/>
            <p:cNvSpPr/>
            <p:nvPr/>
          </p:nvSpPr>
          <p:spPr>
            <a:xfrm>
              <a:off x="3726900" y="1718850"/>
              <a:ext cx="4146900" cy="40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000">
                  <a:latin typeface="Source Code Pro"/>
                  <a:ea typeface="Source Code Pro"/>
                  <a:cs typeface="Source Code Pro"/>
                  <a:sym typeface="Source Code Pro"/>
                </a:rPr>
                <a:t>semantic value: stmt appended to s_list</a:t>
              </a:r>
              <a:endParaRPr i="1" sz="1000">
                <a:latin typeface="Source Code Pro"/>
                <a:ea typeface="Source Code Pro"/>
                <a:cs typeface="Source Code Pro"/>
                <a:sym typeface="Source Code Pro"/>
              </a:endParaRPr>
            </a:p>
          </p:txBody>
        </p:sp>
        <p:sp>
          <p:nvSpPr>
            <p:cNvPr id="416" name="Google Shape;416;p36"/>
            <p:cNvSpPr/>
            <p:nvPr/>
          </p:nvSpPr>
          <p:spPr>
            <a:xfrm>
              <a:off x="3726900" y="1238350"/>
              <a:ext cx="4146900" cy="40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000">
                  <a:latin typeface="Source Code Pro"/>
                  <a:ea typeface="Source Code Pro"/>
                  <a:cs typeface="Source Code Pro"/>
                  <a:sym typeface="Source Code Pro"/>
                </a:rPr>
                <a:t>semantic value: an empty list</a:t>
              </a:r>
              <a:endParaRPr i="1" sz="1000">
                <a:latin typeface="Source Code Pro"/>
                <a:ea typeface="Source Code Pro"/>
                <a:cs typeface="Source Code Pro"/>
                <a:sym typeface="Source Code Pro"/>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dk1"/>
                </a:solidFill>
              </a:rPr>
              <a:t>Grammar Rules: s_list with semantic value</a:t>
            </a:r>
            <a:endParaRPr>
              <a:solidFill>
                <a:schemeClr val="dk1"/>
              </a:solidFill>
            </a:endParaRPr>
          </a:p>
        </p:txBody>
      </p:sp>
      <p:sp>
        <p:nvSpPr>
          <p:cNvPr id="422" name="Google Shape;422;p37"/>
          <p:cNvSpPr/>
          <p:nvPr/>
        </p:nvSpPr>
        <p:spPr>
          <a:xfrm>
            <a:off x="708600" y="2774000"/>
            <a:ext cx="2063100" cy="20922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i="1" lang="en" sz="1600">
                <a:solidFill>
                  <a:schemeClr val="lt1"/>
                </a:solidFill>
                <a:latin typeface="Source Code Pro"/>
                <a:ea typeface="Source Code Pro"/>
                <a:cs typeface="Source Code Pro"/>
                <a:sym typeface="Source Code Pro"/>
              </a:rPr>
              <a:t> // Two stmts</a:t>
            </a:r>
            <a:endParaRPr i="1" sz="1600">
              <a:solidFill>
                <a:schemeClr val="lt1"/>
              </a:solidFill>
              <a:latin typeface="Source Code Pro"/>
              <a:ea typeface="Source Code Pro"/>
              <a:cs typeface="Source Code Pro"/>
              <a:sym typeface="Source Code Pro"/>
            </a:endParaRPr>
          </a:p>
          <a:p>
            <a:pPr indent="0" lvl="0" marL="0" rtl="0" algn="l">
              <a:spcBef>
                <a:spcPts val="0"/>
              </a:spcBef>
              <a:spcAft>
                <a:spcPts val="0"/>
              </a:spcAft>
              <a:buNone/>
            </a:pPr>
            <a:r>
              <a:rPr lang="en" sz="1600">
                <a:solidFill>
                  <a:schemeClr val="lt1"/>
                </a:solidFill>
                <a:latin typeface="Source Code Pro"/>
                <a:ea typeface="Source Code Pro"/>
                <a:cs typeface="Source Code Pro"/>
                <a:sym typeface="Source Code Pro"/>
              </a:rPr>
              <a:t> stmt1;</a:t>
            </a:r>
            <a:endParaRPr sz="1600">
              <a:solidFill>
                <a:schemeClr val="lt1"/>
              </a:solidFill>
              <a:latin typeface="Source Code Pro"/>
              <a:ea typeface="Source Code Pro"/>
              <a:cs typeface="Source Code Pro"/>
              <a:sym typeface="Source Code Pro"/>
            </a:endParaRPr>
          </a:p>
          <a:p>
            <a:pPr indent="0" lvl="0" marL="0" rtl="0" algn="l">
              <a:spcBef>
                <a:spcPts val="0"/>
              </a:spcBef>
              <a:spcAft>
                <a:spcPts val="0"/>
              </a:spcAft>
              <a:buNone/>
            </a:pPr>
            <a:r>
              <a:rPr lang="en" sz="1600">
                <a:solidFill>
                  <a:schemeClr val="lt1"/>
                </a:solidFill>
                <a:latin typeface="Source Code Pro"/>
                <a:ea typeface="Source Code Pro"/>
                <a:cs typeface="Source Code Pro"/>
                <a:sym typeface="Source Code Pro"/>
              </a:rPr>
              <a:t> stmt2;</a:t>
            </a:r>
            <a:endParaRPr sz="1600">
              <a:solidFill>
                <a:schemeClr val="lt1"/>
              </a:solidFill>
              <a:latin typeface="Source Code Pro"/>
              <a:ea typeface="Source Code Pro"/>
              <a:cs typeface="Source Code Pro"/>
              <a:sym typeface="Source Code Pro"/>
            </a:endParaRPr>
          </a:p>
        </p:txBody>
      </p:sp>
      <p:sp>
        <p:nvSpPr>
          <p:cNvPr id="423" name="Google Shape;423;p37"/>
          <p:cNvSpPr/>
          <p:nvPr/>
        </p:nvSpPr>
        <p:spPr>
          <a:xfrm>
            <a:off x="5826588" y="2774000"/>
            <a:ext cx="1085100" cy="374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Source Code Pro"/>
                <a:ea typeface="Source Code Pro"/>
                <a:cs typeface="Source Code Pro"/>
                <a:sym typeface="Source Code Pro"/>
              </a:rPr>
              <a:t>s_list</a:t>
            </a:r>
            <a:endParaRPr sz="1600">
              <a:latin typeface="Source Code Pro"/>
              <a:ea typeface="Source Code Pro"/>
              <a:cs typeface="Source Code Pro"/>
              <a:sym typeface="Source Code Pro"/>
            </a:endParaRPr>
          </a:p>
        </p:txBody>
      </p:sp>
      <p:sp>
        <p:nvSpPr>
          <p:cNvPr id="424" name="Google Shape;424;p37"/>
          <p:cNvSpPr/>
          <p:nvPr/>
        </p:nvSpPr>
        <p:spPr>
          <a:xfrm>
            <a:off x="5845600" y="4117988"/>
            <a:ext cx="866100" cy="374100"/>
          </a:xfrm>
          <a:prstGeom prst="rect">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CCCCCC"/>
                </a:solidFill>
                <a:latin typeface="Source Code Pro"/>
                <a:ea typeface="Source Code Pro"/>
                <a:cs typeface="Source Code Pro"/>
                <a:sym typeface="Source Code Pro"/>
              </a:rPr>
              <a:t>stmt1</a:t>
            </a:r>
            <a:endParaRPr sz="1600">
              <a:solidFill>
                <a:srgbClr val="CCCCCC"/>
              </a:solidFill>
              <a:latin typeface="Source Code Pro"/>
              <a:ea typeface="Source Code Pro"/>
              <a:cs typeface="Source Code Pro"/>
              <a:sym typeface="Source Code Pro"/>
            </a:endParaRPr>
          </a:p>
        </p:txBody>
      </p:sp>
      <p:sp>
        <p:nvSpPr>
          <p:cNvPr id="425" name="Google Shape;425;p37"/>
          <p:cNvSpPr/>
          <p:nvPr/>
        </p:nvSpPr>
        <p:spPr>
          <a:xfrm>
            <a:off x="6711700" y="4117988"/>
            <a:ext cx="660900" cy="374100"/>
          </a:xfrm>
          <a:prstGeom prst="rect">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CCCCCC"/>
                </a:solidFill>
                <a:latin typeface="Source Code Pro"/>
                <a:ea typeface="Source Code Pro"/>
                <a:cs typeface="Source Code Pro"/>
                <a:sym typeface="Source Code Pro"/>
              </a:rPr>
              <a:t>";"</a:t>
            </a:r>
            <a:endParaRPr sz="1600">
              <a:solidFill>
                <a:srgbClr val="CCCCCC"/>
              </a:solidFill>
              <a:latin typeface="Source Code Pro"/>
              <a:ea typeface="Source Code Pro"/>
              <a:cs typeface="Source Code Pro"/>
              <a:sym typeface="Source Code Pro"/>
            </a:endParaRPr>
          </a:p>
        </p:txBody>
      </p:sp>
      <p:sp>
        <p:nvSpPr>
          <p:cNvPr id="426" name="Google Shape;426;p37"/>
          <p:cNvSpPr/>
          <p:nvPr/>
        </p:nvSpPr>
        <p:spPr>
          <a:xfrm>
            <a:off x="6911700" y="3446000"/>
            <a:ext cx="866100" cy="374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Source Code Pro"/>
                <a:ea typeface="Source Code Pro"/>
                <a:cs typeface="Source Code Pro"/>
                <a:sym typeface="Source Code Pro"/>
              </a:rPr>
              <a:t>stmt2</a:t>
            </a:r>
            <a:endParaRPr sz="1600">
              <a:latin typeface="Source Code Pro"/>
              <a:ea typeface="Source Code Pro"/>
              <a:cs typeface="Source Code Pro"/>
              <a:sym typeface="Source Code Pro"/>
            </a:endParaRPr>
          </a:p>
        </p:txBody>
      </p:sp>
      <p:sp>
        <p:nvSpPr>
          <p:cNvPr id="427" name="Google Shape;427;p37"/>
          <p:cNvSpPr/>
          <p:nvPr/>
        </p:nvSpPr>
        <p:spPr>
          <a:xfrm>
            <a:off x="7777800" y="3446000"/>
            <a:ext cx="660900" cy="374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Source Code Pro"/>
                <a:ea typeface="Source Code Pro"/>
                <a:cs typeface="Source Code Pro"/>
                <a:sym typeface="Source Code Pro"/>
              </a:rPr>
              <a:t>";"</a:t>
            </a:r>
            <a:endParaRPr sz="1600">
              <a:latin typeface="Source Code Pro"/>
              <a:ea typeface="Source Code Pro"/>
              <a:cs typeface="Source Code Pro"/>
              <a:sym typeface="Source Code Pro"/>
            </a:endParaRPr>
          </a:p>
        </p:txBody>
      </p:sp>
      <p:cxnSp>
        <p:nvCxnSpPr>
          <p:cNvPr id="428" name="Google Shape;428;p37"/>
          <p:cNvCxnSpPr>
            <a:stCxn id="423" idx="2"/>
            <a:endCxn id="426" idx="0"/>
          </p:cNvCxnSpPr>
          <p:nvPr/>
        </p:nvCxnSpPr>
        <p:spPr>
          <a:xfrm>
            <a:off x="6369138" y="3148100"/>
            <a:ext cx="975600" cy="297900"/>
          </a:xfrm>
          <a:prstGeom prst="straightConnector1">
            <a:avLst/>
          </a:prstGeom>
          <a:noFill/>
          <a:ln cap="flat" cmpd="sng" w="9525">
            <a:solidFill>
              <a:schemeClr val="dk2"/>
            </a:solidFill>
            <a:prstDash val="solid"/>
            <a:round/>
            <a:headEnd len="med" w="med" type="none"/>
            <a:tailEnd len="med" w="med" type="none"/>
          </a:ln>
        </p:spPr>
      </p:cxnSp>
      <p:cxnSp>
        <p:nvCxnSpPr>
          <p:cNvPr id="429" name="Google Shape;429;p37"/>
          <p:cNvCxnSpPr>
            <a:stCxn id="423" idx="2"/>
            <a:endCxn id="430" idx="0"/>
          </p:cNvCxnSpPr>
          <p:nvPr/>
        </p:nvCxnSpPr>
        <p:spPr>
          <a:xfrm flipH="1">
            <a:off x="5302938" y="3148100"/>
            <a:ext cx="1066200" cy="297900"/>
          </a:xfrm>
          <a:prstGeom prst="straightConnector1">
            <a:avLst/>
          </a:prstGeom>
          <a:noFill/>
          <a:ln cap="flat" cmpd="sng" w="9525">
            <a:solidFill>
              <a:schemeClr val="dk2"/>
            </a:solidFill>
            <a:prstDash val="solid"/>
            <a:round/>
            <a:headEnd len="med" w="med" type="none"/>
            <a:tailEnd len="med" w="med" type="none"/>
          </a:ln>
        </p:spPr>
      </p:cxnSp>
      <p:cxnSp>
        <p:nvCxnSpPr>
          <p:cNvPr id="431" name="Google Shape;431;p37"/>
          <p:cNvCxnSpPr>
            <a:stCxn id="430" idx="2"/>
            <a:endCxn id="424" idx="0"/>
          </p:cNvCxnSpPr>
          <p:nvPr/>
        </p:nvCxnSpPr>
        <p:spPr>
          <a:xfrm>
            <a:off x="5303050" y="3820100"/>
            <a:ext cx="975600" cy="297900"/>
          </a:xfrm>
          <a:prstGeom prst="straightConnector1">
            <a:avLst/>
          </a:prstGeom>
          <a:noFill/>
          <a:ln cap="flat" cmpd="sng" w="9525">
            <a:solidFill>
              <a:srgbClr val="CCCCCC"/>
            </a:solidFill>
            <a:prstDash val="solid"/>
            <a:round/>
            <a:headEnd len="med" w="med" type="none"/>
            <a:tailEnd len="med" w="med" type="none"/>
          </a:ln>
        </p:spPr>
      </p:cxnSp>
      <p:cxnSp>
        <p:nvCxnSpPr>
          <p:cNvPr id="432" name="Google Shape;432;p37"/>
          <p:cNvCxnSpPr>
            <a:stCxn id="430" idx="2"/>
            <a:endCxn id="433" idx="0"/>
          </p:cNvCxnSpPr>
          <p:nvPr/>
        </p:nvCxnSpPr>
        <p:spPr>
          <a:xfrm flipH="1">
            <a:off x="4217950" y="3820100"/>
            <a:ext cx="1085100" cy="297900"/>
          </a:xfrm>
          <a:prstGeom prst="straightConnector1">
            <a:avLst/>
          </a:prstGeom>
          <a:noFill/>
          <a:ln cap="flat" cmpd="sng" w="9525">
            <a:solidFill>
              <a:srgbClr val="CCCCCC"/>
            </a:solidFill>
            <a:prstDash val="solid"/>
            <a:round/>
            <a:headEnd len="med" w="med" type="none"/>
            <a:tailEnd len="med" w="med" type="none"/>
          </a:ln>
        </p:spPr>
      </p:cxnSp>
      <p:cxnSp>
        <p:nvCxnSpPr>
          <p:cNvPr id="434" name="Google Shape;434;p37"/>
          <p:cNvCxnSpPr/>
          <p:nvPr/>
        </p:nvCxnSpPr>
        <p:spPr>
          <a:xfrm>
            <a:off x="3133125" y="3814000"/>
            <a:ext cx="242400" cy="0"/>
          </a:xfrm>
          <a:prstGeom prst="straightConnector1">
            <a:avLst/>
          </a:prstGeom>
          <a:noFill/>
          <a:ln cap="flat" cmpd="sng" w="19050">
            <a:solidFill>
              <a:schemeClr val="dk2"/>
            </a:solidFill>
            <a:prstDash val="solid"/>
            <a:round/>
            <a:headEnd len="med" w="med" type="none"/>
            <a:tailEnd len="med" w="med" type="triangle"/>
          </a:ln>
        </p:spPr>
      </p:cxnSp>
      <p:sp>
        <p:nvSpPr>
          <p:cNvPr id="435" name="Google Shape;435;p37"/>
          <p:cNvSpPr/>
          <p:nvPr/>
        </p:nvSpPr>
        <p:spPr>
          <a:xfrm>
            <a:off x="3675400" y="4118000"/>
            <a:ext cx="1085100" cy="374100"/>
          </a:xfrm>
          <a:prstGeom prst="rect">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CCCCCC"/>
                </a:solidFill>
                <a:latin typeface="Source Code Pro"/>
                <a:ea typeface="Source Code Pro"/>
                <a:cs typeface="Source Code Pro"/>
                <a:sym typeface="Source Code Pro"/>
              </a:rPr>
              <a:t>s_list</a:t>
            </a:r>
            <a:endParaRPr sz="1600">
              <a:solidFill>
                <a:srgbClr val="CCCCCC"/>
              </a:solidFill>
              <a:latin typeface="Source Code Pro"/>
              <a:ea typeface="Source Code Pro"/>
              <a:cs typeface="Source Code Pro"/>
              <a:sym typeface="Source Code Pro"/>
            </a:endParaRPr>
          </a:p>
        </p:txBody>
      </p:sp>
      <p:sp>
        <p:nvSpPr>
          <p:cNvPr id="436" name="Google Shape;436;p37"/>
          <p:cNvSpPr/>
          <p:nvPr/>
        </p:nvSpPr>
        <p:spPr>
          <a:xfrm>
            <a:off x="3675400" y="4492100"/>
            <a:ext cx="1085100" cy="374100"/>
          </a:xfrm>
          <a:prstGeom prst="rect">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sz="1600">
                <a:solidFill>
                  <a:srgbClr val="CCCCCC"/>
                </a:solidFill>
                <a:latin typeface="Source Code Pro"/>
                <a:ea typeface="Source Code Pro"/>
                <a:cs typeface="Source Code Pro"/>
                <a:sym typeface="Source Code Pro"/>
              </a:rPr>
              <a:t>empty</a:t>
            </a:r>
            <a:endParaRPr i="1" sz="1600">
              <a:solidFill>
                <a:srgbClr val="CCCCCC"/>
              </a:solidFill>
              <a:latin typeface="Source Code Pro"/>
              <a:ea typeface="Source Code Pro"/>
              <a:cs typeface="Source Code Pro"/>
              <a:sym typeface="Source Code Pro"/>
            </a:endParaRPr>
          </a:p>
        </p:txBody>
      </p:sp>
      <p:sp>
        <p:nvSpPr>
          <p:cNvPr id="430" name="Google Shape;430;p37"/>
          <p:cNvSpPr/>
          <p:nvPr/>
        </p:nvSpPr>
        <p:spPr>
          <a:xfrm>
            <a:off x="4760500" y="3446000"/>
            <a:ext cx="1085100" cy="374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Source Code Pro"/>
                <a:ea typeface="Source Code Pro"/>
                <a:cs typeface="Source Code Pro"/>
                <a:sym typeface="Source Code Pro"/>
              </a:rPr>
              <a:t>s_list</a:t>
            </a:r>
            <a:endParaRPr sz="1600">
              <a:latin typeface="Source Code Pro"/>
              <a:ea typeface="Source Code Pro"/>
              <a:cs typeface="Source Code Pro"/>
              <a:sym typeface="Source Code Pro"/>
            </a:endParaRPr>
          </a:p>
        </p:txBody>
      </p:sp>
      <p:sp>
        <p:nvSpPr>
          <p:cNvPr id="437" name="Google Shape;437;p37"/>
          <p:cNvSpPr/>
          <p:nvPr/>
        </p:nvSpPr>
        <p:spPr>
          <a:xfrm>
            <a:off x="6911706" y="2774000"/>
            <a:ext cx="1527000" cy="37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Source Code Pro"/>
                <a:ea typeface="Source Code Pro"/>
                <a:cs typeface="Source Code Pro"/>
                <a:sym typeface="Source Code Pro"/>
              </a:rPr>
              <a:t>[foo, bar]</a:t>
            </a:r>
            <a:endParaRPr sz="1600">
              <a:latin typeface="Source Code Pro"/>
              <a:ea typeface="Source Code Pro"/>
              <a:cs typeface="Source Code Pro"/>
              <a:sym typeface="Source Code Pro"/>
            </a:endParaRPr>
          </a:p>
        </p:txBody>
      </p:sp>
      <p:sp>
        <p:nvSpPr>
          <p:cNvPr id="438" name="Google Shape;438;p37"/>
          <p:cNvSpPr/>
          <p:nvPr/>
        </p:nvSpPr>
        <p:spPr>
          <a:xfrm>
            <a:off x="8457700" y="3484098"/>
            <a:ext cx="1085100" cy="29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Source Code Pro"/>
                <a:ea typeface="Source Code Pro"/>
                <a:cs typeface="Source Code Pro"/>
                <a:sym typeface="Source Code Pro"/>
              </a:rPr>
              <a:t>bar</a:t>
            </a:r>
            <a:endParaRPr sz="1600">
              <a:latin typeface="Source Code Pro"/>
              <a:ea typeface="Source Code Pro"/>
              <a:cs typeface="Source Code Pro"/>
              <a:sym typeface="Source Code Pro"/>
            </a:endParaRPr>
          </a:p>
        </p:txBody>
      </p:sp>
      <p:sp>
        <p:nvSpPr>
          <p:cNvPr id="439" name="Google Shape;439;p37"/>
          <p:cNvSpPr/>
          <p:nvPr/>
        </p:nvSpPr>
        <p:spPr>
          <a:xfrm>
            <a:off x="5845588" y="3445988"/>
            <a:ext cx="1085100" cy="37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Source Code Pro"/>
                <a:ea typeface="Source Code Pro"/>
                <a:cs typeface="Source Code Pro"/>
                <a:sym typeface="Source Code Pro"/>
              </a:rPr>
              <a:t>[foo]</a:t>
            </a:r>
            <a:endParaRPr sz="1600">
              <a:latin typeface="Source Code Pro"/>
              <a:ea typeface="Source Code Pro"/>
              <a:cs typeface="Source Code Pro"/>
              <a:sym typeface="Source Code Pro"/>
            </a:endParaRPr>
          </a:p>
        </p:txBody>
      </p:sp>
      <p:sp>
        <p:nvSpPr>
          <p:cNvPr id="440" name="Google Shape;440;p37"/>
          <p:cNvSpPr/>
          <p:nvPr/>
        </p:nvSpPr>
        <p:spPr>
          <a:xfrm>
            <a:off x="7372588" y="4117988"/>
            <a:ext cx="1085100" cy="37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rgbClr val="CCCCCC"/>
                </a:solidFill>
                <a:latin typeface="Source Code Pro"/>
                <a:ea typeface="Source Code Pro"/>
                <a:cs typeface="Source Code Pro"/>
                <a:sym typeface="Source Code Pro"/>
              </a:rPr>
              <a:t>foo</a:t>
            </a:r>
            <a:endParaRPr sz="1600">
              <a:solidFill>
                <a:srgbClr val="CCCCCC"/>
              </a:solidFill>
              <a:latin typeface="Source Code Pro"/>
              <a:ea typeface="Source Code Pro"/>
              <a:cs typeface="Source Code Pro"/>
              <a:sym typeface="Source Code Pro"/>
            </a:endParaRPr>
          </a:p>
        </p:txBody>
      </p:sp>
      <p:sp>
        <p:nvSpPr>
          <p:cNvPr id="441" name="Google Shape;441;p37"/>
          <p:cNvSpPr/>
          <p:nvPr/>
        </p:nvSpPr>
        <p:spPr>
          <a:xfrm>
            <a:off x="4760488" y="4118000"/>
            <a:ext cx="1085100" cy="37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rgbClr val="CCCCCC"/>
                </a:solidFill>
                <a:latin typeface="Source Code Pro"/>
                <a:ea typeface="Source Code Pro"/>
                <a:cs typeface="Source Code Pro"/>
                <a:sym typeface="Source Code Pro"/>
              </a:rPr>
              <a:t>[]</a:t>
            </a:r>
            <a:endParaRPr sz="1600">
              <a:solidFill>
                <a:srgbClr val="CCCCCC"/>
              </a:solidFill>
              <a:latin typeface="Source Code Pro"/>
              <a:ea typeface="Source Code Pro"/>
              <a:cs typeface="Source Code Pro"/>
              <a:sym typeface="Source Code Pro"/>
            </a:endParaRPr>
          </a:p>
        </p:txBody>
      </p:sp>
      <p:sp>
        <p:nvSpPr>
          <p:cNvPr id="442" name="Google Shape;442;p37"/>
          <p:cNvSpPr/>
          <p:nvPr/>
        </p:nvSpPr>
        <p:spPr>
          <a:xfrm>
            <a:off x="1116940" y="1238305"/>
            <a:ext cx="201000" cy="8805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3" name="Google Shape;443;p37"/>
          <p:cNvCxnSpPr/>
          <p:nvPr/>
        </p:nvCxnSpPr>
        <p:spPr>
          <a:xfrm>
            <a:off x="1451811" y="1238357"/>
            <a:ext cx="0" cy="400200"/>
          </a:xfrm>
          <a:prstGeom prst="straightConnector1">
            <a:avLst/>
          </a:prstGeom>
          <a:noFill/>
          <a:ln cap="flat" cmpd="sng" w="9525">
            <a:solidFill>
              <a:schemeClr val="dk2"/>
            </a:solidFill>
            <a:prstDash val="solid"/>
            <a:round/>
            <a:headEnd len="med" w="med" type="none"/>
            <a:tailEnd len="med" w="med" type="none"/>
          </a:ln>
        </p:spPr>
      </p:cxnSp>
      <p:sp>
        <p:nvSpPr>
          <p:cNvPr id="444" name="Google Shape;444;p37"/>
          <p:cNvSpPr/>
          <p:nvPr/>
        </p:nvSpPr>
        <p:spPr>
          <a:xfrm>
            <a:off x="224650" y="1478629"/>
            <a:ext cx="758100" cy="400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Source Code Pro"/>
                <a:ea typeface="Source Code Pro"/>
                <a:cs typeface="Source Code Pro"/>
                <a:sym typeface="Source Code Pro"/>
              </a:rPr>
              <a:t>s_list</a:t>
            </a:r>
            <a:endParaRPr sz="1000">
              <a:latin typeface="Source Code Pro"/>
              <a:ea typeface="Source Code Pro"/>
              <a:cs typeface="Source Code Pro"/>
              <a:sym typeface="Source Code Pro"/>
            </a:endParaRPr>
          </a:p>
        </p:txBody>
      </p:sp>
      <p:grpSp>
        <p:nvGrpSpPr>
          <p:cNvPr id="445" name="Google Shape;445;p37"/>
          <p:cNvGrpSpPr/>
          <p:nvPr/>
        </p:nvGrpSpPr>
        <p:grpSpPr>
          <a:xfrm>
            <a:off x="1451772" y="1238312"/>
            <a:ext cx="6422028" cy="880738"/>
            <a:chOff x="1451772" y="1238312"/>
            <a:chExt cx="6422028" cy="880738"/>
          </a:xfrm>
        </p:grpSpPr>
        <p:grpSp>
          <p:nvGrpSpPr>
            <p:cNvPr id="446" name="Google Shape;446;p37"/>
            <p:cNvGrpSpPr/>
            <p:nvPr/>
          </p:nvGrpSpPr>
          <p:grpSpPr>
            <a:xfrm>
              <a:off x="1451772" y="1238312"/>
              <a:ext cx="2275136" cy="880733"/>
              <a:chOff x="2451103" y="2381375"/>
              <a:chExt cx="3255775" cy="1260350"/>
            </a:xfrm>
          </p:grpSpPr>
          <p:sp>
            <p:nvSpPr>
              <p:cNvPr id="447" name="Google Shape;447;p37"/>
              <p:cNvSpPr/>
              <p:nvPr/>
            </p:nvSpPr>
            <p:spPr>
              <a:xfrm>
                <a:off x="2451103" y="2381375"/>
                <a:ext cx="10851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000">
                    <a:latin typeface="Source Code Pro"/>
                    <a:ea typeface="Source Code Pro"/>
                    <a:cs typeface="Source Code Pro"/>
                    <a:sym typeface="Source Code Pro"/>
                  </a:rPr>
                  <a:t>empty</a:t>
                </a:r>
                <a:endParaRPr i="1" sz="1000">
                  <a:latin typeface="Source Code Pro"/>
                  <a:ea typeface="Source Code Pro"/>
                  <a:cs typeface="Source Code Pro"/>
                  <a:sym typeface="Source Code Pro"/>
                </a:endParaRPr>
              </a:p>
            </p:txBody>
          </p:sp>
          <p:sp>
            <p:nvSpPr>
              <p:cNvPr id="448" name="Google Shape;448;p37"/>
              <p:cNvSpPr/>
              <p:nvPr/>
            </p:nvSpPr>
            <p:spPr>
              <a:xfrm>
                <a:off x="2451103" y="3069025"/>
                <a:ext cx="1085100" cy="57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Source Code Pro"/>
                    <a:ea typeface="Source Code Pro"/>
                    <a:cs typeface="Source Code Pro"/>
                    <a:sym typeface="Source Code Pro"/>
                  </a:rPr>
                  <a:t>s_list</a:t>
                </a:r>
                <a:endParaRPr sz="1000">
                  <a:latin typeface="Source Code Pro"/>
                  <a:ea typeface="Source Code Pro"/>
                  <a:cs typeface="Source Code Pro"/>
                  <a:sym typeface="Source Code Pro"/>
                </a:endParaRPr>
              </a:p>
            </p:txBody>
          </p:sp>
          <p:sp>
            <p:nvSpPr>
              <p:cNvPr id="449" name="Google Shape;449;p37"/>
              <p:cNvSpPr/>
              <p:nvPr/>
            </p:nvSpPr>
            <p:spPr>
              <a:xfrm>
                <a:off x="3536203" y="3069025"/>
                <a:ext cx="1085100" cy="57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Source Code Pro"/>
                    <a:ea typeface="Source Code Pro"/>
                    <a:cs typeface="Source Code Pro"/>
                    <a:sym typeface="Source Code Pro"/>
                  </a:rPr>
                  <a:t>stmt</a:t>
                </a:r>
                <a:endParaRPr sz="1000">
                  <a:latin typeface="Source Code Pro"/>
                  <a:ea typeface="Source Code Pro"/>
                  <a:cs typeface="Source Code Pro"/>
                  <a:sym typeface="Source Code Pro"/>
                </a:endParaRPr>
              </a:p>
            </p:txBody>
          </p:sp>
          <p:sp>
            <p:nvSpPr>
              <p:cNvPr id="450" name="Google Shape;450;p37"/>
              <p:cNvSpPr/>
              <p:nvPr/>
            </p:nvSpPr>
            <p:spPr>
              <a:xfrm>
                <a:off x="4621778" y="3069025"/>
                <a:ext cx="1085100" cy="57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Source Code Pro"/>
                    <a:ea typeface="Source Code Pro"/>
                    <a:cs typeface="Source Code Pro"/>
                    <a:sym typeface="Source Code Pro"/>
                  </a:rPr>
                  <a:t>SEMI</a:t>
                </a:r>
                <a:endParaRPr sz="1000">
                  <a:latin typeface="Source Code Pro"/>
                  <a:ea typeface="Source Code Pro"/>
                  <a:cs typeface="Source Code Pro"/>
                  <a:sym typeface="Source Code Pro"/>
                </a:endParaRPr>
              </a:p>
              <a:p>
                <a:pPr indent="0" lvl="0" marL="0" rtl="0" algn="ctr">
                  <a:spcBef>
                    <a:spcPts val="0"/>
                  </a:spcBef>
                  <a:spcAft>
                    <a:spcPts val="0"/>
                  </a:spcAft>
                  <a:buNone/>
                </a:pPr>
                <a:r>
                  <a:rPr lang="en" sz="1000">
                    <a:latin typeface="Source Code Pro"/>
                    <a:ea typeface="Source Code Pro"/>
                    <a:cs typeface="Source Code Pro"/>
                    <a:sym typeface="Source Code Pro"/>
                  </a:rPr>
                  <a:t>";"</a:t>
                </a:r>
                <a:endParaRPr sz="1000">
                  <a:latin typeface="Source Code Pro"/>
                  <a:ea typeface="Source Code Pro"/>
                  <a:cs typeface="Source Code Pro"/>
                  <a:sym typeface="Source Code Pro"/>
                </a:endParaRPr>
              </a:p>
            </p:txBody>
          </p:sp>
        </p:grpSp>
        <p:sp>
          <p:nvSpPr>
            <p:cNvPr id="451" name="Google Shape;451;p37"/>
            <p:cNvSpPr/>
            <p:nvPr/>
          </p:nvSpPr>
          <p:spPr>
            <a:xfrm>
              <a:off x="3726900" y="1718850"/>
              <a:ext cx="4146900" cy="40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000">
                  <a:latin typeface="Source Code Pro"/>
                  <a:ea typeface="Source Code Pro"/>
                  <a:cs typeface="Source Code Pro"/>
                  <a:sym typeface="Source Code Pro"/>
                </a:rPr>
                <a:t>semantic value: stmt appended to s_list</a:t>
              </a:r>
              <a:endParaRPr i="1" sz="1000">
                <a:latin typeface="Source Code Pro"/>
                <a:ea typeface="Source Code Pro"/>
                <a:cs typeface="Source Code Pro"/>
                <a:sym typeface="Source Code Pro"/>
              </a:endParaRPr>
            </a:p>
          </p:txBody>
        </p:sp>
        <p:sp>
          <p:nvSpPr>
            <p:cNvPr id="452" name="Google Shape;452;p37"/>
            <p:cNvSpPr/>
            <p:nvPr/>
          </p:nvSpPr>
          <p:spPr>
            <a:xfrm>
              <a:off x="3726900" y="1238350"/>
              <a:ext cx="4146900" cy="40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000">
                  <a:latin typeface="Source Code Pro"/>
                  <a:ea typeface="Source Code Pro"/>
                  <a:cs typeface="Source Code Pro"/>
                  <a:sym typeface="Source Code Pro"/>
                </a:rPr>
                <a:t>semantic value: an empty list</a:t>
              </a:r>
              <a:endParaRPr i="1" sz="1000">
                <a:latin typeface="Source Code Pro"/>
                <a:ea typeface="Source Code Pro"/>
                <a:cs typeface="Source Code Pro"/>
                <a:sym typeface="Source Code Pro"/>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
              <a:t>yyparse()</a:t>
            </a:r>
            <a:r>
              <a:rPr lang="en"/>
              <a:t>: the parser itself</a:t>
            </a:r>
            <a:endParaRPr/>
          </a:p>
        </p:txBody>
      </p:sp>
      <p:sp>
        <p:nvSpPr>
          <p:cNvPr id="458" name="Google Shape;458;p38"/>
          <p:cNvSpPr txBox="1"/>
          <p:nvPr>
            <p:ph idx="1" type="body"/>
          </p:nvPr>
        </p:nvSpPr>
        <p:spPr>
          <a:xfrm>
            <a:off x="311700" y="1152475"/>
            <a:ext cx="8520600" cy="416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When you use Bison to generate a parser, it creates a function </a:t>
            </a:r>
            <a:r>
              <a:rPr i="1" lang="en"/>
              <a:t>int yyparse()</a:t>
            </a:r>
            <a:endParaRPr/>
          </a:p>
          <a:p>
            <a:pPr indent="-342900" lvl="0" marL="457200" rtl="0" algn="l">
              <a:spcBef>
                <a:spcPts val="1200"/>
              </a:spcBef>
              <a:spcAft>
                <a:spcPts val="0"/>
              </a:spcAft>
              <a:buSzPts val="1800"/>
              <a:buChar char="●"/>
            </a:pPr>
            <a:r>
              <a:rPr lang="en"/>
              <a:t>When called, it tries to match the first rule in the grammar file (the root rule)</a:t>
            </a:r>
            <a:endParaRPr/>
          </a:p>
          <a:p>
            <a:pPr indent="-342900" lvl="0" marL="457200" rtl="0" algn="l">
              <a:spcBef>
                <a:spcPts val="0"/>
              </a:spcBef>
              <a:spcAft>
                <a:spcPts val="0"/>
              </a:spcAft>
              <a:buSzPts val="1800"/>
              <a:buChar char="●"/>
            </a:pPr>
            <a:r>
              <a:rPr lang="en"/>
              <a:t>Matches rules until token stream ends or a syntax error is encountered</a:t>
            </a:r>
            <a:endParaRPr/>
          </a:p>
          <a:p>
            <a:pPr indent="-342900" lvl="0" marL="457200" rtl="0" algn="l">
              <a:spcBef>
                <a:spcPts val="0"/>
              </a:spcBef>
              <a:spcAft>
                <a:spcPts val="0"/>
              </a:spcAft>
              <a:buSzPts val="1800"/>
              <a:buChar char="●"/>
            </a:pPr>
            <a:r>
              <a:rPr lang="en"/>
              <a:t>To generate a stream of tokens, relies on a user-defined </a:t>
            </a:r>
            <a:r>
              <a:rPr i="1" lang="en"/>
              <a:t>int yylex()</a:t>
            </a:r>
            <a:endParaRPr/>
          </a:p>
          <a:p>
            <a:pPr indent="0" lvl="0" marL="0" rtl="0" algn="l">
              <a:spcBef>
                <a:spcPts val="1200"/>
              </a:spcBef>
              <a:spcAft>
                <a:spcPts val="0"/>
              </a:spcAft>
              <a:buNone/>
            </a:pPr>
            <a:r>
              <a:rPr lang="en"/>
              <a:t>Special variables</a:t>
            </a:r>
            <a:endParaRPr/>
          </a:p>
          <a:p>
            <a:pPr indent="-342900" lvl="0" marL="457200" rtl="0" algn="l">
              <a:spcBef>
                <a:spcPts val="1200"/>
              </a:spcBef>
              <a:spcAft>
                <a:spcPts val="0"/>
              </a:spcAft>
              <a:buSzPts val="1800"/>
              <a:buChar char="●"/>
            </a:pPr>
            <a:r>
              <a:rPr i="1" lang="en"/>
              <a:t>$$</a:t>
            </a:r>
            <a:r>
              <a:rPr lang="en"/>
              <a:t>: the </a:t>
            </a:r>
            <a:r>
              <a:rPr i="1" lang="en"/>
              <a:t>semantic value</a:t>
            </a:r>
            <a:r>
              <a:rPr lang="en"/>
              <a:t> of the current rule</a:t>
            </a:r>
            <a:endParaRPr/>
          </a:p>
          <a:p>
            <a:pPr indent="-342900" lvl="0" marL="457200" rtl="0" algn="l">
              <a:spcBef>
                <a:spcPts val="0"/>
              </a:spcBef>
              <a:spcAft>
                <a:spcPts val="0"/>
              </a:spcAft>
              <a:buSzPts val="1800"/>
              <a:buChar char="●"/>
            </a:pPr>
            <a:r>
              <a:rPr i="1" lang="en"/>
              <a:t>$1</a:t>
            </a:r>
            <a:r>
              <a:rPr lang="en"/>
              <a:t>, </a:t>
            </a:r>
            <a:r>
              <a:rPr i="1" lang="en"/>
              <a:t>$2</a:t>
            </a:r>
            <a:r>
              <a:rPr lang="en"/>
              <a:t>, …, </a:t>
            </a:r>
            <a:r>
              <a:rPr i="1" lang="en"/>
              <a:t>$n</a:t>
            </a:r>
            <a:r>
              <a:rPr lang="en"/>
              <a:t>: the semantic values of the 1st, 2nd, etc. parts of the current rule</a:t>
            </a:r>
            <a:endParaRPr/>
          </a:p>
          <a:p>
            <a:pPr indent="-342900" lvl="0" marL="457200" rtl="0" algn="l">
              <a:spcBef>
                <a:spcPts val="0"/>
              </a:spcBef>
              <a:spcAft>
                <a:spcPts val="0"/>
              </a:spcAft>
              <a:buSzPts val="1800"/>
              <a:buChar char="●"/>
            </a:pPr>
            <a:r>
              <a:rPr i="1" lang="en"/>
              <a:t>yylval</a:t>
            </a:r>
            <a:r>
              <a:rPr lang="en"/>
              <a:t>: the semantic value of the current token</a:t>
            </a:r>
            <a:endParaRPr/>
          </a:p>
          <a:p>
            <a:pPr indent="-317500" lvl="1" marL="914400" rtl="0" algn="l">
              <a:spcBef>
                <a:spcPts val="0"/>
              </a:spcBef>
              <a:spcAft>
                <a:spcPts val="0"/>
              </a:spcAft>
              <a:buSzPts val="1400"/>
              <a:buChar char="○"/>
            </a:pPr>
            <a:r>
              <a:rPr lang="en"/>
              <a:t>You can write to this value in yylex()!</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
              <a:t>yyparse()</a:t>
            </a:r>
            <a:r>
              <a:rPr lang="en"/>
              <a:t>: d</a:t>
            </a:r>
            <a:r>
              <a:rPr lang="en"/>
              <a:t>ependencies</a:t>
            </a:r>
            <a:endParaRPr/>
          </a:p>
        </p:txBody>
      </p:sp>
      <p:sp>
        <p:nvSpPr>
          <p:cNvPr id="464" name="Google Shape;464;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a:t>int yylex()</a:t>
            </a:r>
            <a:endParaRPr/>
          </a:p>
          <a:p>
            <a:pPr indent="-342900" lvl="0" marL="457200" rtl="0" algn="l">
              <a:spcBef>
                <a:spcPts val="1200"/>
              </a:spcBef>
              <a:spcAft>
                <a:spcPts val="0"/>
              </a:spcAft>
              <a:buSzPts val="1800"/>
              <a:buChar char="●"/>
            </a:pPr>
            <a:r>
              <a:rPr lang="en"/>
              <a:t>Repeatedly called by yyparse() to generate the stream of tokens</a:t>
            </a:r>
            <a:endParaRPr/>
          </a:p>
          <a:p>
            <a:pPr indent="0" lvl="0" marL="0" rtl="0" algn="l">
              <a:spcBef>
                <a:spcPts val="1200"/>
              </a:spcBef>
              <a:spcAft>
                <a:spcPts val="0"/>
              </a:spcAft>
              <a:buNone/>
            </a:pPr>
            <a:r>
              <a:rPr i="1" lang="en"/>
              <a:t>void yyerror(char* error)</a:t>
            </a:r>
            <a:r>
              <a:rPr lang="en"/>
              <a:t>: the error-handling function</a:t>
            </a:r>
            <a:endParaRPr/>
          </a:p>
          <a:p>
            <a:pPr indent="-342900" lvl="0" marL="457200" rtl="0" algn="l">
              <a:spcBef>
                <a:spcPts val="1200"/>
              </a:spcBef>
              <a:spcAft>
                <a:spcPts val="0"/>
              </a:spcAft>
              <a:buSzPts val="1800"/>
              <a:buChar char="●"/>
            </a:pPr>
            <a:r>
              <a:rPr lang="en"/>
              <a:t>Called when yyparse() encounters an error (token can't be matched)</a:t>
            </a:r>
            <a:endParaRPr/>
          </a:p>
          <a:p>
            <a:pPr indent="-342900" lvl="0" marL="457200" rtl="0" algn="l">
              <a:spcBef>
                <a:spcPts val="0"/>
              </a:spcBef>
              <a:spcAft>
                <a:spcPts val="0"/>
              </a:spcAft>
              <a:buSzPts val="1800"/>
              <a:buChar char="●"/>
            </a:pPr>
            <a:r>
              <a:rPr lang="en"/>
              <a:t>Can call yyparse() in order to restart parsing</a:t>
            </a:r>
            <a:endParaRPr/>
          </a:p>
          <a:p>
            <a:pPr indent="-317500" lvl="1" marL="914400" rtl="0" algn="l">
              <a:spcBef>
                <a:spcPts val="0"/>
              </a:spcBef>
              <a:spcAft>
                <a:spcPts val="0"/>
              </a:spcAft>
              <a:buSzPts val="1400"/>
              <a:buChar char="○"/>
            </a:pPr>
            <a:r>
              <a:rPr lang="en"/>
              <a:t>If parsing restarts, note that yylex() will be in the middle of the input, but yyparse() will be at the root rule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40"/>
          <p:cNvSpPr txBox="1"/>
          <p:nvPr>
            <p:ph type="title"/>
          </p:nvPr>
        </p:nvSpPr>
        <p:spPr>
          <a:xfrm>
            <a:off x="311700" y="1922000"/>
            <a:ext cx="8520600" cy="841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Usage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Combining Flex and Bison</a:t>
            </a:r>
            <a:endParaRPr/>
          </a:p>
        </p:txBody>
      </p:sp>
      <p:sp>
        <p:nvSpPr>
          <p:cNvPr id="475" name="Google Shape;475;p41"/>
          <p:cNvSpPr/>
          <p:nvPr/>
        </p:nvSpPr>
        <p:spPr>
          <a:xfrm>
            <a:off x="389438" y="3487350"/>
            <a:ext cx="1182000" cy="454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Source Code Pro"/>
                <a:ea typeface="Source Code Pro"/>
                <a:cs typeface="Source Code Pro"/>
                <a:sym typeface="Source Code Pro"/>
              </a:rPr>
              <a:t>LEXER.l</a:t>
            </a:r>
            <a:endParaRPr sz="1600">
              <a:latin typeface="Source Code Pro"/>
              <a:ea typeface="Source Code Pro"/>
              <a:cs typeface="Source Code Pro"/>
              <a:sym typeface="Source Code Pro"/>
            </a:endParaRPr>
          </a:p>
        </p:txBody>
      </p:sp>
      <p:sp>
        <p:nvSpPr>
          <p:cNvPr id="476" name="Google Shape;476;p41"/>
          <p:cNvSpPr/>
          <p:nvPr/>
        </p:nvSpPr>
        <p:spPr>
          <a:xfrm>
            <a:off x="311700" y="1934325"/>
            <a:ext cx="1273800" cy="454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Source Code Pro"/>
                <a:ea typeface="Source Code Pro"/>
                <a:cs typeface="Source Code Pro"/>
                <a:sym typeface="Source Code Pro"/>
              </a:rPr>
              <a:t>PARSER.y</a:t>
            </a:r>
            <a:endParaRPr sz="1600">
              <a:latin typeface="Source Code Pro"/>
              <a:ea typeface="Source Code Pro"/>
              <a:cs typeface="Source Code Pro"/>
              <a:sym typeface="Source Code Pro"/>
            </a:endParaRPr>
          </a:p>
        </p:txBody>
      </p:sp>
      <p:sp>
        <p:nvSpPr>
          <p:cNvPr id="477" name="Google Shape;477;p41"/>
          <p:cNvSpPr/>
          <p:nvPr/>
        </p:nvSpPr>
        <p:spPr>
          <a:xfrm>
            <a:off x="3788575" y="2282588"/>
            <a:ext cx="1825500" cy="454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Source Code Pro"/>
                <a:ea typeface="Source Code Pro"/>
                <a:cs typeface="Source Code Pro"/>
                <a:sym typeface="Source Code Pro"/>
              </a:rPr>
              <a:t>PARSER.tab.h</a:t>
            </a:r>
            <a:endParaRPr sz="1600">
              <a:latin typeface="Source Code Pro"/>
              <a:ea typeface="Source Code Pro"/>
              <a:cs typeface="Source Code Pro"/>
              <a:sym typeface="Source Code Pro"/>
            </a:endParaRPr>
          </a:p>
        </p:txBody>
      </p:sp>
      <p:sp>
        <p:nvSpPr>
          <p:cNvPr id="478" name="Google Shape;478;p41"/>
          <p:cNvSpPr/>
          <p:nvPr/>
        </p:nvSpPr>
        <p:spPr>
          <a:xfrm>
            <a:off x="4124725" y="4486375"/>
            <a:ext cx="997800" cy="454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Source Code Pro"/>
                <a:ea typeface="Source Code Pro"/>
                <a:cs typeface="Source Code Pro"/>
                <a:sym typeface="Source Code Pro"/>
              </a:rPr>
              <a:t>MAIN.c</a:t>
            </a:r>
            <a:endParaRPr sz="1600">
              <a:latin typeface="Source Code Pro"/>
              <a:ea typeface="Source Code Pro"/>
              <a:cs typeface="Source Code Pro"/>
              <a:sym typeface="Source Code Pro"/>
            </a:endParaRPr>
          </a:p>
        </p:txBody>
      </p:sp>
      <p:sp>
        <p:nvSpPr>
          <p:cNvPr id="479" name="Google Shape;479;p41"/>
          <p:cNvSpPr/>
          <p:nvPr/>
        </p:nvSpPr>
        <p:spPr>
          <a:xfrm>
            <a:off x="3788563" y="1522513"/>
            <a:ext cx="1825500" cy="454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Source Code Pro"/>
                <a:ea typeface="Source Code Pro"/>
                <a:cs typeface="Source Code Pro"/>
                <a:sym typeface="Source Code Pro"/>
              </a:rPr>
              <a:t>PARSER.tab.c</a:t>
            </a:r>
            <a:endParaRPr sz="1600">
              <a:latin typeface="Source Code Pro"/>
              <a:ea typeface="Source Code Pro"/>
              <a:cs typeface="Source Code Pro"/>
              <a:sym typeface="Source Code Pro"/>
            </a:endParaRPr>
          </a:p>
        </p:txBody>
      </p:sp>
      <p:sp>
        <p:nvSpPr>
          <p:cNvPr id="480" name="Google Shape;480;p41"/>
          <p:cNvSpPr/>
          <p:nvPr/>
        </p:nvSpPr>
        <p:spPr>
          <a:xfrm>
            <a:off x="3986713" y="3487338"/>
            <a:ext cx="1273800" cy="454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Source Code Pro"/>
                <a:ea typeface="Source Code Pro"/>
                <a:cs typeface="Source Code Pro"/>
                <a:sym typeface="Source Code Pro"/>
              </a:rPr>
              <a:t>lex.yy.c</a:t>
            </a:r>
            <a:endParaRPr sz="1600">
              <a:latin typeface="Source Code Pro"/>
              <a:ea typeface="Source Code Pro"/>
              <a:cs typeface="Source Code Pro"/>
              <a:sym typeface="Source Code Pro"/>
            </a:endParaRPr>
          </a:p>
        </p:txBody>
      </p:sp>
      <p:sp>
        <p:nvSpPr>
          <p:cNvPr id="481" name="Google Shape;481;p41"/>
          <p:cNvSpPr/>
          <p:nvPr/>
        </p:nvSpPr>
        <p:spPr>
          <a:xfrm>
            <a:off x="2137913" y="1934313"/>
            <a:ext cx="894300" cy="454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sz="1600">
                <a:solidFill>
                  <a:schemeClr val="lt1"/>
                </a:solidFill>
                <a:latin typeface="Source Code Pro"/>
                <a:ea typeface="Source Code Pro"/>
                <a:cs typeface="Source Code Pro"/>
                <a:sym typeface="Source Code Pro"/>
              </a:rPr>
              <a:t>bison</a:t>
            </a:r>
            <a:endParaRPr i="1" sz="1600">
              <a:solidFill>
                <a:schemeClr val="lt1"/>
              </a:solidFill>
              <a:latin typeface="Source Code Pro"/>
              <a:ea typeface="Source Code Pro"/>
              <a:cs typeface="Source Code Pro"/>
              <a:sym typeface="Source Code Pro"/>
            </a:endParaRPr>
          </a:p>
        </p:txBody>
      </p:sp>
      <p:sp>
        <p:nvSpPr>
          <p:cNvPr id="482" name="Google Shape;482;p41"/>
          <p:cNvSpPr/>
          <p:nvPr/>
        </p:nvSpPr>
        <p:spPr>
          <a:xfrm>
            <a:off x="2230200" y="3487350"/>
            <a:ext cx="773400" cy="454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sz="1600">
                <a:solidFill>
                  <a:schemeClr val="lt1"/>
                </a:solidFill>
                <a:latin typeface="Source Code Pro"/>
                <a:ea typeface="Source Code Pro"/>
                <a:cs typeface="Source Code Pro"/>
                <a:sym typeface="Source Code Pro"/>
              </a:rPr>
              <a:t>flex</a:t>
            </a:r>
            <a:endParaRPr i="1" sz="1600">
              <a:solidFill>
                <a:schemeClr val="lt1"/>
              </a:solidFill>
              <a:latin typeface="Source Code Pro"/>
              <a:ea typeface="Source Code Pro"/>
              <a:cs typeface="Source Code Pro"/>
              <a:sym typeface="Source Code Pro"/>
            </a:endParaRPr>
          </a:p>
        </p:txBody>
      </p:sp>
      <p:sp>
        <p:nvSpPr>
          <p:cNvPr id="483" name="Google Shape;483;p41"/>
          <p:cNvSpPr/>
          <p:nvPr/>
        </p:nvSpPr>
        <p:spPr>
          <a:xfrm>
            <a:off x="3788525" y="1235058"/>
            <a:ext cx="1825500" cy="297300"/>
          </a:xfrm>
          <a:prstGeom prst="rect">
            <a:avLst/>
          </a:prstGeom>
          <a:noFill/>
          <a:ln>
            <a:noFill/>
          </a:ln>
        </p:spPr>
        <p:txBody>
          <a:bodyPr anchorCtr="0" anchor="b" bIns="45700" lIns="91425" spcFirstLastPara="1" rIns="91425" wrap="square" tIns="91425">
            <a:noAutofit/>
          </a:bodyPr>
          <a:lstStyle/>
          <a:p>
            <a:pPr indent="0" lvl="0" marL="0" rtl="0" algn="ctr">
              <a:spcBef>
                <a:spcPts val="0"/>
              </a:spcBef>
              <a:spcAft>
                <a:spcPts val="0"/>
              </a:spcAft>
              <a:buNone/>
            </a:pPr>
            <a:r>
              <a:rPr lang="en" sz="1200">
                <a:latin typeface="Source Code Pro"/>
                <a:ea typeface="Source Code Pro"/>
                <a:cs typeface="Source Code Pro"/>
                <a:sym typeface="Source Code Pro"/>
              </a:rPr>
              <a:t>yyparse()</a:t>
            </a:r>
            <a:endParaRPr sz="1200">
              <a:latin typeface="Source Code Pro"/>
              <a:ea typeface="Source Code Pro"/>
              <a:cs typeface="Source Code Pro"/>
              <a:sym typeface="Source Code Pro"/>
            </a:endParaRPr>
          </a:p>
        </p:txBody>
      </p:sp>
      <p:sp>
        <p:nvSpPr>
          <p:cNvPr id="484" name="Google Shape;484;p41"/>
          <p:cNvSpPr/>
          <p:nvPr/>
        </p:nvSpPr>
        <p:spPr>
          <a:xfrm>
            <a:off x="3788575" y="1986083"/>
            <a:ext cx="1825500" cy="297300"/>
          </a:xfrm>
          <a:prstGeom prst="rect">
            <a:avLst/>
          </a:prstGeom>
          <a:noFill/>
          <a:ln>
            <a:noFill/>
          </a:ln>
        </p:spPr>
        <p:txBody>
          <a:bodyPr anchorCtr="0" anchor="b" bIns="45700" lIns="91425" spcFirstLastPara="1" rIns="91425" wrap="square" tIns="91425">
            <a:noAutofit/>
          </a:bodyPr>
          <a:lstStyle/>
          <a:p>
            <a:pPr indent="0" lvl="0" marL="0" rtl="0" algn="ctr">
              <a:spcBef>
                <a:spcPts val="0"/>
              </a:spcBef>
              <a:spcAft>
                <a:spcPts val="0"/>
              </a:spcAft>
              <a:buNone/>
            </a:pPr>
            <a:r>
              <a:rPr lang="en" sz="1200">
                <a:latin typeface="Source Code Pro"/>
                <a:ea typeface="Source Code Pro"/>
                <a:cs typeface="Source Code Pro"/>
                <a:sym typeface="Source Code Pro"/>
              </a:rPr>
              <a:t>token defs</a:t>
            </a:r>
            <a:endParaRPr sz="1200">
              <a:latin typeface="Source Code Pro"/>
              <a:ea typeface="Source Code Pro"/>
              <a:cs typeface="Source Code Pro"/>
              <a:sym typeface="Source Code Pro"/>
            </a:endParaRPr>
          </a:p>
        </p:txBody>
      </p:sp>
      <p:sp>
        <p:nvSpPr>
          <p:cNvPr id="485" name="Google Shape;485;p41"/>
          <p:cNvSpPr/>
          <p:nvPr/>
        </p:nvSpPr>
        <p:spPr>
          <a:xfrm>
            <a:off x="3986725" y="3190038"/>
            <a:ext cx="1273800" cy="297300"/>
          </a:xfrm>
          <a:prstGeom prst="rect">
            <a:avLst/>
          </a:prstGeom>
          <a:noFill/>
          <a:ln>
            <a:noFill/>
          </a:ln>
        </p:spPr>
        <p:txBody>
          <a:bodyPr anchorCtr="0" anchor="b" bIns="45700" lIns="91425" spcFirstLastPara="1" rIns="91425" wrap="square" tIns="91425">
            <a:noAutofit/>
          </a:bodyPr>
          <a:lstStyle/>
          <a:p>
            <a:pPr indent="0" lvl="0" marL="0" rtl="0" algn="ctr">
              <a:spcBef>
                <a:spcPts val="0"/>
              </a:spcBef>
              <a:spcAft>
                <a:spcPts val="0"/>
              </a:spcAft>
              <a:buNone/>
            </a:pPr>
            <a:r>
              <a:rPr lang="en" sz="1200">
                <a:latin typeface="Source Code Pro"/>
                <a:ea typeface="Source Code Pro"/>
                <a:cs typeface="Source Code Pro"/>
                <a:sym typeface="Source Code Pro"/>
              </a:rPr>
              <a:t>yylex()</a:t>
            </a:r>
            <a:endParaRPr sz="1200">
              <a:latin typeface="Source Code Pro"/>
              <a:ea typeface="Source Code Pro"/>
              <a:cs typeface="Source Code Pro"/>
              <a:sym typeface="Source Code Pro"/>
            </a:endParaRPr>
          </a:p>
        </p:txBody>
      </p:sp>
      <p:cxnSp>
        <p:nvCxnSpPr>
          <p:cNvPr id="486" name="Google Shape;486;p41"/>
          <p:cNvCxnSpPr>
            <a:stCxn id="476" idx="3"/>
            <a:endCxn id="481" idx="1"/>
          </p:cNvCxnSpPr>
          <p:nvPr/>
        </p:nvCxnSpPr>
        <p:spPr>
          <a:xfrm>
            <a:off x="1585500" y="2161575"/>
            <a:ext cx="552300" cy="0"/>
          </a:xfrm>
          <a:prstGeom prst="straightConnector1">
            <a:avLst/>
          </a:prstGeom>
          <a:noFill/>
          <a:ln cap="flat" cmpd="sng" w="19050">
            <a:solidFill>
              <a:schemeClr val="dk2"/>
            </a:solidFill>
            <a:prstDash val="solid"/>
            <a:round/>
            <a:headEnd len="med" w="med" type="none"/>
            <a:tailEnd len="med" w="med" type="triangle"/>
          </a:ln>
        </p:spPr>
      </p:cxnSp>
      <p:cxnSp>
        <p:nvCxnSpPr>
          <p:cNvPr id="487" name="Google Shape;487;p41"/>
          <p:cNvCxnSpPr>
            <a:stCxn id="475" idx="3"/>
            <a:endCxn id="482" idx="1"/>
          </p:cNvCxnSpPr>
          <p:nvPr/>
        </p:nvCxnSpPr>
        <p:spPr>
          <a:xfrm>
            <a:off x="1571438" y="3714600"/>
            <a:ext cx="658800" cy="0"/>
          </a:xfrm>
          <a:prstGeom prst="straightConnector1">
            <a:avLst/>
          </a:prstGeom>
          <a:noFill/>
          <a:ln cap="flat" cmpd="sng" w="19050">
            <a:solidFill>
              <a:schemeClr val="dk2"/>
            </a:solidFill>
            <a:prstDash val="solid"/>
            <a:round/>
            <a:headEnd len="med" w="med" type="none"/>
            <a:tailEnd len="med" w="med" type="triangle"/>
          </a:ln>
        </p:spPr>
      </p:cxnSp>
      <p:cxnSp>
        <p:nvCxnSpPr>
          <p:cNvPr id="488" name="Google Shape;488;p41"/>
          <p:cNvCxnSpPr>
            <a:stCxn id="482" idx="3"/>
            <a:endCxn id="480" idx="1"/>
          </p:cNvCxnSpPr>
          <p:nvPr/>
        </p:nvCxnSpPr>
        <p:spPr>
          <a:xfrm>
            <a:off x="3003600" y="3714600"/>
            <a:ext cx="983100" cy="0"/>
          </a:xfrm>
          <a:prstGeom prst="straightConnector1">
            <a:avLst/>
          </a:prstGeom>
          <a:noFill/>
          <a:ln cap="flat" cmpd="sng" w="19050">
            <a:solidFill>
              <a:schemeClr val="dk2"/>
            </a:solidFill>
            <a:prstDash val="solid"/>
            <a:round/>
            <a:headEnd len="med" w="med" type="none"/>
            <a:tailEnd len="med" w="med" type="triangle"/>
          </a:ln>
        </p:spPr>
      </p:cxnSp>
      <p:sp>
        <p:nvSpPr>
          <p:cNvPr id="489" name="Google Shape;489;p41"/>
          <p:cNvSpPr/>
          <p:nvPr/>
        </p:nvSpPr>
        <p:spPr>
          <a:xfrm>
            <a:off x="6567425" y="2995175"/>
            <a:ext cx="664200" cy="454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sz="1600">
                <a:solidFill>
                  <a:srgbClr val="FFFFFF"/>
                </a:solidFill>
                <a:latin typeface="Source Code Pro"/>
                <a:ea typeface="Source Code Pro"/>
                <a:cs typeface="Source Code Pro"/>
                <a:sym typeface="Source Code Pro"/>
              </a:rPr>
              <a:t>gcc</a:t>
            </a:r>
            <a:endParaRPr i="1" sz="1600">
              <a:solidFill>
                <a:srgbClr val="FFFFFF"/>
              </a:solidFill>
              <a:latin typeface="Source Code Pro"/>
              <a:ea typeface="Source Code Pro"/>
              <a:cs typeface="Source Code Pro"/>
              <a:sym typeface="Source Code Pro"/>
            </a:endParaRPr>
          </a:p>
        </p:txBody>
      </p:sp>
      <p:cxnSp>
        <p:nvCxnSpPr>
          <p:cNvPr id="490" name="Google Shape;490;p41"/>
          <p:cNvCxnSpPr>
            <a:stCxn id="481" idx="3"/>
            <a:endCxn id="479" idx="1"/>
          </p:cNvCxnSpPr>
          <p:nvPr/>
        </p:nvCxnSpPr>
        <p:spPr>
          <a:xfrm flipH="1" rot="10800000">
            <a:off x="3032213" y="1749663"/>
            <a:ext cx="756300" cy="411900"/>
          </a:xfrm>
          <a:prstGeom prst="curvedConnector3">
            <a:avLst>
              <a:gd fmla="val 50003" name="adj1"/>
            </a:avLst>
          </a:prstGeom>
          <a:noFill/>
          <a:ln cap="flat" cmpd="sng" w="19050">
            <a:solidFill>
              <a:schemeClr val="dk2"/>
            </a:solidFill>
            <a:prstDash val="solid"/>
            <a:round/>
            <a:headEnd len="med" w="med" type="none"/>
            <a:tailEnd len="med" w="med" type="triangle"/>
          </a:ln>
        </p:spPr>
      </p:cxnSp>
      <p:cxnSp>
        <p:nvCxnSpPr>
          <p:cNvPr id="491" name="Google Shape;491;p41"/>
          <p:cNvCxnSpPr>
            <a:stCxn id="481" idx="3"/>
            <a:endCxn id="477" idx="1"/>
          </p:cNvCxnSpPr>
          <p:nvPr/>
        </p:nvCxnSpPr>
        <p:spPr>
          <a:xfrm>
            <a:off x="3032213" y="2161563"/>
            <a:ext cx="756300" cy="348300"/>
          </a:xfrm>
          <a:prstGeom prst="curvedConnector3">
            <a:avLst>
              <a:gd fmla="val 50004" name="adj1"/>
            </a:avLst>
          </a:prstGeom>
          <a:noFill/>
          <a:ln cap="flat" cmpd="sng" w="19050">
            <a:solidFill>
              <a:schemeClr val="dk2"/>
            </a:solidFill>
            <a:prstDash val="solid"/>
            <a:round/>
            <a:headEnd len="med" w="med" type="none"/>
            <a:tailEnd len="med" w="med" type="triangle"/>
          </a:ln>
        </p:spPr>
      </p:cxnSp>
      <p:cxnSp>
        <p:nvCxnSpPr>
          <p:cNvPr id="492" name="Google Shape;492;p41"/>
          <p:cNvCxnSpPr>
            <a:stCxn id="477" idx="2"/>
            <a:endCxn id="475" idx="0"/>
          </p:cNvCxnSpPr>
          <p:nvPr/>
        </p:nvCxnSpPr>
        <p:spPr>
          <a:xfrm rot="5400000">
            <a:off x="2465725" y="1251788"/>
            <a:ext cx="750300" cy="3720900"/>
          </a:xfrm>
          <a:prstGeom prst="curvedConnector3">
            <a:avLst>
              <a:gd fmla="val 49998" name="adj1"/>
            </a:avLst>
          </a:prstGeom>
          <a:noFill/>
          <a:ln cap="flat" cmpd="sng" w="19050">
            <a:solidFill>
              <a:schemeClr val="dk2"/>
            </a:solidFill>
            <a:prstDash val="dot"/>
            <a:round/>
            <a:headEnd len="med" w="med" type="none"/>
            <a:tailEnd len="med" w="med" type="triangle"/>
          </a:ln>
        </p:spPr>
      </p:cxnSp>
      <p:cxnSp>
        <p:nvCxnSpPr>
          <p:cNvPr id="493" name="Google Shape;493;p41"/>
          <p:cNvCxnSpPr>
            <a:stCxn id="479" idx="3"/>
            <a:endCxn id="489" idx="1"/>
          </p:cNvCxnSpPr>
          <p:nvPr/>
        </p:nvCxnSpPr>
        <p:spPr>
          <a:xfrm>
            <a:off x="5614063" y="1749763"/>
            <a:ext cx="953400" cy="1472700"/>
          </a:xfrm>
          <a:prstGeom prst="curvedConnector3">
            <a:avLst>
              <a:gd fmla="val 49998" name="adj1"/>
            </a:avLst>
          </a:prstGeom>
          <a:noFill/>
          <a:ln cap="flat" cmpd="sng" w="19050">
            <a:solidFill>
              <a:schemeClr val="dk2"/>
            </a:solidFill>
            <a:prstDash val="solid"/>
            <a:round/>
            <a:headEnd len="med" w="med" type="none"/>
            <a:tailEnd len="med" w="med" type="triangle"/>
          </a:ln>
        </p:spPr>
      </p:cxnSp>
      <p:cxnSp>
        <p:nvCxnSpPr>
          <p:cNvPr id="494" name="Google Shape;494;p41"/>
          <p:cNvCxnSpPr>
            <a:stCxn id="480" idx="3"/>
            <a:endCxn id="489" idx="1"/>
          </p:cNvCxnSpPr>
          <p:nvPr/>
        </p:nvCxnSpPr>
        <p:spPr>
          <a:xfrm flipH="1" rot="10800000">
            <a:off x="5260513" y="3222288"/>
            <a:ext cx="1306800" cy="492300"/>
          </a:xfrm>
          <a:prstGeom prst="curvedConnector3">
            <a:avLst>
              <a:gd fmla="val 50004" name="adj1"/>
            </a:avLst>
          </a:prstGeom>
          <a:noFill/>
          <a:ln cap="flat" cmpd="sng" w="19050">
            <a:solidFill>
              <a:schemeClr val="dk2"/>
            </a:solidFill>
            <a:prstDash val="solid"/>
            <a:round/>
            <a:headEnd len="med" w="med" type="none"/>
            <a:tailEnd len="med" w="med" type="triangle"/>
          </a:ln>
        </p:spPr>
      </p:cxnSp>
      <p:cxnSp>
        <p:nvCxnSpPr>
          <p:cNvPr id="495" name="Google Shape;495;p41"/>
          <p:cNvCxnSpPr>
            <a:stCxn id="478" idx="3"/>
            <a:endCxn id="489" idx="1"/>
          </p:cNvCxnSpPr>
          <p:nvPr/>
        </p:nvCxnSpPr>
        <p:spPr>
          <a:xfrm flipH="1" rot="10800000">
            <a:off x="5122525" y="3222325"/>
            <a:ext cx="1444800" cy="1491300"/>
          </a:xfrm>
          <a:prstGeom prst="curvedConnector3">
            <a:avLst>
              <a:gd fmla="val 50003" name="adj1"/>
            </a:avLst>
          </a:prstGeom>
          <a:noFill/>
          <a:ln cap="flat" cmpd="sng" w="19050">
            <a:solidFill>
              <a:schemeClr val="dk2"/>
            </a:solidFill>
            <a:prstDash val="solid"/>
            <a:round/>
            <a:headEnd len="med" w="med" type="none"/>
            <a:tailEnd len="med" w="med" type="triangle"/>
          </a:ln>
        </p:spPr>
      </p:cxnSp>
      <p:sp>
        <p:nvSpPr>
          <p:cNvPr id="496" name="Google Shape;496;p41"/>
          <p:cNvSpPr/>
          <p:nvPr/>
        </p:nvSpPr>
        <p:spPr>
          <a:xfrm>
            <a:off x="7772400" y="2995175"/>
            <a:ext cx="997800" cy="454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Source Code Pro"/>
                <a:ea typeface="Source Code Pro"/>
                <a:cs typeface="Source Code Pro"/>
                <a:sym typeface="Source Code Pro"/>
              </a:rPr>
              <a:t>MAIN.o</a:t>
            </a:r>
            <a:endParaRPr sz="1600">
              <a:latin typeface="Source Code Pro"/>
              <a:ea typeface="Source Code Pro"/>
              <a:cs typeface="Source Code Pro"/>
              <a:sym typeface="Source Code Pro"/>
            </a:endParaRPr>
          </a:p>
        </p:txBody>
      </p:sp>
      <p:cxnSp>
        <p:nvCxnSpPr>
          <p:cNvPr id="497" name="Google Shape;497;p41"/>
          <p:cNvCxnSpPr>
            <a:stCxn id="489" idx="3"/>
            <a:endCxn id="496" idx="1"/>
          </p:cNvCxnSpPr>
          <p:nvPr/>
        </p:nvCxnSpPr>
        <p:spPr>
          <a:xfrm>
            <a:off x="7231625" y="3222425"/>
            <a:ext cx="540900" cy="600"/>
          </a:xfrm>
          <a:prstGeom prst="curvedConnector3">
            <a:avLst>
              <a:gd fmla="val 49988" name="adj1"/>
            </a:avLst>
          </a:prstGeom>
          <a:noFill/>
          <a:ln cap="flat" cmpd="sng" w="19050">
            <a:solidFill>
              <a:schemeClr val="dk2"/>
            </a:solidFill>
            <a:prstDash val="solid"/>
            <a:round/>
            <a:headEnd len="med" w="med" type="none"/>
            <a:tailEnd len="med" w="med" type="triangle"/>
          </a:ln>
        </p:spPr>
      </p:cxnSp>
      <p:sp>
        <p:nvSpPr>
          <p:cNvPr id="498" name="Google Shape;498;p41"/>
          <p:cNvSpPr/>
          <p:nvPr/>
        </p:nvSpPr>
        <p:spPr>
          <a:xfrm>
            <a:off x="2137875" y="2388825"/>
            <a:ext cx="894300" cy="297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i="1" lang="en" sz="1200">
                <a:latin typeface="Source Code Pro"/>
                <a:ea typeface="Source Code Pro"/>
                <a:cs typeface="Source Code Pro"/>
                <a:sym typeface="Source Code Pro"/>
              </a:rPr>
              <a:t>-d</a:t>
            </a:r>
            <a:endParaRPr i="1" sz="1200">
              <a:latin typeface="Source Code Pro"/>
              <a:ea typeface="Source Code Pro"/>
              <a:cs typeface="Source Code Pro"/>
              <a:sym typeface="Source Code Pro"/>
            </a:endParaRPr>
          </a:p>
        </p:txBody>
      </p:sp>
      <p:cxnSp>
        <p:nvCxnSpPr>
          <p:cNvPr id="499" name="Google Shape;499;p41"/>
          <p:cNvCxnSpPr>
            <a:stCxn id="477" idx="2"/>
            <a:endCxn id="478" idx="1"/>
          </p:cNvCxnSpPr>
          <p:nvPr/>
        </p:nvCxnSpPr>
        <p:spPr>
          <a:xfrm rot="5400000">
            <a:off x="3424825" y="3436988"/>
            <a:ext cx="1976400" cy="576600"/>
          </a:xfrm>
          <a:prstGeom prst="curvedConnector4">
            <a:avLst>
              <a:gd fmla="val 14169" name="adj1"/>
              <a:gd fmla="val 231456" name="adj2"/>
            </a:avLst>
          </a:prstGeom>
          <a:noFill/>
          <a:ln cap="flat" cmpd="sng" w="19050">
            <a:solidFill>
              <a:schemeClr val="dk2"/>
            </a:solidFill>
            <a:prstDash val="dot"/>
            <a:round/>
            <a:headEnd len="med" w="med" type="none"/>
            <a:tailEnd len="med" w="med" type="triangle"/>
          </a:ln>
        </p:spPr>
      </p:cxnSp>
      <p:sp>
        <p:nvSpPr>
          <p:cNvPr id="500" name="Google Shape;500;p41"/>
          <p:cNvSpPr/>
          <p:nvPr/>
        </p:nvSpPr>
        <p:spPr>
          <a:xfrm>
            <a:off x="6567475" y="3449675"/>
            <a:ext cx="664200" cy="297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i="1" lang="en" sz="1200">
                <a:latin typeface="Source Code Pro"/>
                <a:ea typeface="Source Code Pro"/>
                <a:cs typeface="Source Code Pro"/>
                <a:sym typeface="Source Code Pro"/>
              </a:rPr>
              <a:t>-lfl</a:t>
            </a:r>
            <a:endParaRPr i="1" sz="1200">
              <a:latin typeface="Source Code Pro"/>
              <a:ea typeface="Source Code Pro"/>
              <a:cs typeface="Source Code Pro"/>
              <a:sym typeface="Source Code Pr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42"/>
          <p:cNvSpPr txBox="1"/>
          <p:nvPr>
            <p:ph idx="1" type="body"/>
          </p:nvPr>
        </p:nvSpPr>
        <p:spPr>
          <a:xfrm>
            <a:off x="428400" y="218850"/>
            <a:ext cx="8287200" cy="4705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 bison -d PARSER.y</a:t>
            </a:r>
            <a:endParaRPr/>
          </a:p>
          <a:p>
            <a:pPr indent="0" lvl="0" marL="0" rtl="0" algn="l">
              <a:spcBef>
                <a:spcPts val="0"/>
              </a:spcBef>
              <a:spcAft>
                <a:spcPts val="0"/>
              </a:spcAft>
              <a:buNone/>
            </a:pPr>
            <a:r>
              <a:rPr i="1" lang="en"/>
              <a:t>Creates PARSER.tab.c and PARSER.tab.h</a:t>
            </a:r>
            <a:endParaRPr i="1"/>
          </a:p>
          <a:p>
            <a:pPr indent="0" lvl="0" marL="0" rtl="0" algn="l">
              <a:spcBef>
                <a:spcPts val="0"/>
              </a:spcBef>
              <a:spcAft>
                <a:spcPts val="0"/>
              </a:spcAft>
              <a:buNone/>
            </a:pPr>
            <a:r>
              <a:t/>
            </a:r>
            <a:endParaRPr/>
          </a:p>
          <a:p>
            <a:pPr indent="0" lvl="0" marL="0" rtl="0" algn="l">
              <a:spcBef>
                <a:spcPts val="0"/>
              </a:spcBef>
              <a:spcAft>
                <a:spcPts val="0"/>
              </a:spcAft>
              <a:buNone/>
            </a:pPr>
            <a:r>
              <a:rPr lang="en"/>
              <a:t>$ flex LEXER.l</a:t>
            </a:r>
            <a:endParaRPr/>
          </a:p>
          <a:p>
            <a:pPr indent="0" lvl="0" marL="0" rtl="0" algn="l">
              <a:spcBef>
                <a:spcPts val="0"/>
              </a:spcBef>
              <a:spcAft>
                <a:spcPts val="0"/>
              </a:spcAft>
              <a:buNone/>
            </a:pPr>
            <a:r>
              <a:rPr i="1" lang="en"/>
              <a:t>Creates lex.yy.c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gcc main.c PARSER.tab.c lex.yy.c -o MAIN.o -lfl</a:t>
            </a:r>
            <a:endParaRPr/>
          </a:p>
          <a:p>
            <a:pPr indent="0" lvl="0" marL="0" rtl="0" algn="l">
              <a:spcBef>
                <a:spcPts val="0"/>
              </a:spcBef>
              <a:spcAft>
                <a:spcPts val="0"/>
              </a:spcAft>
              <a:buNone/>
            </a:pPr>
            <a:r>
              <a:rPr i="1" lang="en"/>
              <a:t>Creates MAIN.o, the program itself</a:t>
            </a:r>
            <a:endParaRPr i="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1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did you read this sentence?</a:t>
            </a:r>
            <a:endParaRPr/>
          </a:p>
        </p:txBody>
      </p:sp>
      <p:sp>
        <p:nvSpPr>
          <p:cNvPr id="53" name="Google Shape;53;p10"/>
          <p:cNvSpPr txBox="1"/>
          <p:nvPr>
            <p:ph idx="1" type="body"/>
          </p:nvPr>
        </p:nvSpPr>
        <p:spPr>
          <a:xfrm>
            <a:off x="311700" y="1152475"/>
            <a:ext cx="8520600" cy="382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Broke the text into pieces that you’re familiar with (words)</a:t>
            </a:r>
            <a:endParaRPr/>
          </a:p>
          <a:p>
            <a:pPr indent="-342900" lvl="0" marL="457200" rtl="0" algn="l">
              <a:spcBef>
                <a:spcPts val="0"/>
              </a:spcBef>
              <a:spcAft>
                <a:spcPts val="0"/>
              </a:spcAft>
              <a:buSzPts val="1800"/>
              <a:buAutoNum type="arabicPeriod"/>
            </a:pPr>
            <a:r>
              <a:rPr lang="en"/>
              <a:t>Found substructure in the words (grammatical structure), assigning value to the substructure</a:t>
            </a:r>
            <a:endParaRPr/>
          </a:p>
          <a:p>
            <a:pPr indent="-342900" lvl="0" marL="457200" rtl="0" algn="l">
              <a:spcBef>
                <a:spcPts val="0"/>
              </a:spcBef>
              <a:spcAft>
                <a:spcPts val="0"/>
              </a:spcAft>
              <a:buSzPts val="1800"/>
              <a:buAutoNum type="arabicPeriod"/>
            </a:pPr>
            <a:r>
              <a:rPr lang="en"/>
              <a:t>Interpreted the meaning of the overall structure</a:t>
            </a:r>
            <a:endParaRPr/>
          </a:p>
          <a:p>
            <a:pPr indent="0" lvl="0" marL="0" rtl="0" algn="l">
              <a:spcBef>
                <a:spcPts val="1200"/>
              </a:spcBef>
              <a:spcAft>
                <a:spcPts val="0"/>
              </a:spcAft>
              <a:buNone/>
            </a:pPr>
            <a:r>
              <a:rPr lang="en"/>
              <a:t>To read a computer language, a program has to do the same thing</a:t>
            </a:r>
            <a:endParaRPr/>
          </a:p>
          <a:p>
            <a:pPr indent="-342900" lvl="0" marL="457200" rtl="0" algn="l">
              <a:spcBef>
                <a:spcPts val="1200"/>
              </a:spcBef>
              <a:spcAft>
                <a:spcPts val="0"/>
              </a:spcAft>
              <a:buSzPts val="1800"/>
              <a:buAutoNum type="arabicPeriod"/>
            </a:pPr>
            <a:r>
              <a:rPr lang="en"/>
              <a:t>Tokenizing: breaking the source into pieces</a:t>
            </a:r>
            <a:endParaRPr/>
          </a:p>
          <a:p>
            <a:pPr indent="-342900" lvl="0" marL="457200" rtl="0" algn="l">
              <a:spcBef>
                <a:spcPts val="0"/>
              </a:spcBef>
              <a:spcAft>
                <a:spcPts val="0"/>
              </a:spcAft>
              <a:buSzPts val="1800"/>
              <a:buAutoNum type="arabicPeriod"/>
            </a:pPr>
            <a:r>
              <a:rPr lang="en"/>
              <a:t>Parsing: finding substructures in the tokens and associating value with them</a:t>
            </a:r>
            <a:endParaRPr/>
          </a:p>
          <a:p>
            <a:pPr indent="-342900" lvl="0" marL="457200" rtl="0" algn="l">
              <a:spcBef>
                <a:spcPts val="0"/>
              </a:spcBef>
              <a:spcAft>
                <a:spcPts val="0"/>
              </a:spcAft>
              <a:buSzPts val="1800"/>
              <a:buAutoNum type="arabicPeriod"/>
            </a:pPr>
            <a:r>
              <a:rPr lang="en"/>
              <a:t>Interpreting: understanding the meaning of the entire structure</a:t>
            </a:r>
            <a:endParaRPr/>
          </a:p>
          <a:p>
            <a:pPr indent="0" lvl="0" marL="0" rtl="0" algn="l">
              <a:spcBef>
                <a:spcPts val="1200"/>
              </a:spcBef>
              <a:spcAft>
                <a:spcPts val="1200"/>
              </a:spcAft>
              <a:buNone/>
            </a:pPr>
            <a:r>
              <a:rPr lang="en"/>
              <a:t>The goal is to transform the code into something structured - in the nutshell, you'll be turning user input into commands, then running those commands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Tokenizing</a:t>
            </a:r>
            <a:r>
              <a:rPr lang="en"/>
              <a:t> (a.k.a. Lexing)</a:t>
            </a:r>
            <a:endParaRPr/>
          </a:p>
        </p:txBody>
      </p:sp>
      <p:sp>
        <p:nvSpPr>
          <p:cNvPr id="59" name="Google Shape;59;p11"/>
          <p:cNvSpPr/>
          <p:nvPr/>
        </p:nvSpPr>
        <p:spPr>
          <a:xfrm>
            <a:off x="2484000" y="1451125"/>
            <a:ext cx="4176000" cy="1438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Source Code Pro"/>
                <a:ea typeface="Source Code Pro"/>
                <a:cs typeface="Source Code Pro"/>
                <a:sym typeface="Source Code Pro"/>
              </a:rPr>
              <a:t> while (lock == 1) {</a:t>
            </a:r>
            <a:endParaRPr sz="2000">
              <a:solidFill>
                <a:schemeClr val="lt1"/>
              </a:solidFill>
              <a:latin typeface="Source Code Pro"/>
              <a:ea typeface="Source Code Pro"/>
              <a:cs typeface="Source Code Pro"/>
              <a:sym typeface="Source Code Pro"/>
            </a:endParaRPr>
          </a:p>
          <a:p>
            <a:pPr indent="0" lvl="0" marL="0" rtl="0" algn="l">
              <a:spcBef>
                <a:spcPts val="0"/>
              </a:spcBef>
              <a:spcAft>
                <a:spcPts val="0"/>
              </a:spcAft>
              <a:buNone/>
            </a:pPr>
            <a:r>
              <a:rPr lang="en" sz="2000">
                <a:solidFill>
                  <a:schemeClr val="lt1"/>
                </a:solidFill>
                <a:latin typeface="Source Code Pro"/>
                <a:ea typeface="Source Code Pro"/>
                <a:cs typeface="Source Code Pro"/>
                <a:sym typeface="Source Code Pro"/>
              </a:rPr>
              <a:t>     // </a:t>
            </a:r>
            <a:r>
              <a:rPr lang="en" sz="2000">
                <a:solidFill>
                  <a:schemeClr val="lt1"/>
                </a:solidFill>
                <a:latin typeface="Source Code Pro"/>
                <a:ea typeface="Source Code Pro"/>
                <a:cs typeface="Source Code Pro"/>
                <a:sym typeface="Source Code Pro"/>
              </a:rPr>
              <a:t>Do nothing</a:t>
            </a:r>
            <a:endParaRPr sz="2000">
              <a:solidFill>
                <a:schemeClr val="lt1"/>
              </a:solidFill>
              <a:latin typeface="Source Code Pro"/>
              <a:ea typeface="Source Code Pro"/>
              <a:cs typeface="Source Code Pro"/>
              <a:sym typeface="Source Code Pro"/>
            </a:endParaRPr>
          </a:p>
          <a:p>
            <a:pPr indent="0" lvl="0" marL="0" rtl="0" algn="l">
              <a:spcBef>
                <a:spcPts val="0"/>
              </a:spcBef>
              <a:spcAft>
                <a:spcPts val="0"/>
              </a:spcAft>
              <a:buNone/>
            </a:pPr>
            <a:r>
              <a:rPr lang="en" sz="2000">
                <a:solidFill>
                  <a:schemeClr val="lt1"/>
                </a:solidFill>
                <a:latin typeface="Source Code Pro"/>
                <a:ea typeface="Source Code Pro"/>
                <a:cs typeface="Source Code Pro"/>
                <a:sym typeface="Source Code Pro"/>
              </a:rPr>
              <a:t> }</a:t>
            </a:r>
            <a:endParaRPr sz="2000">
              <a:solidFill>
                <a:schemeClr val="lt1"/>
              </a:solidFill>
              <a:latin typeface="Source Code Pro"/>
              <a:ea typeface="Source Code Pro"/>
              <a:cs typeface="Source Code Pro"/>
              <a:sym typeface="Source Code Pro"/>
            </a:endParaRPr>
          </a:p>
        </p:txBody>
      </p:sp>
      <p:sp>
        <p:nvSpPr>
          <p:cNvPr id="60" name="Google Shape;60;p11"/>
          <p:cNvSpPr/>
          <p:nvPr/>
        </p:nvSpPr>
        <p:spPr>
          <a:xfrm>
            <a:off x="230775" y="3562875"/>
            <a:ext cx="1085100" cy="57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Source Code Pro"/>
                <a:ea typeface="Source Code Pro"/>
                <a:cs typeface="Source Code Pro"/>
                <a:sym typeface="Source Code Pro"/>
              </a:rPr>
              <a:t>KEYWORD</a:t>
            </a:r>
            <a:endParaRPr sz="1600">
              <a:latin typeface="Source Code Pro"/>
              <a:ea typeface="Source Code Pro"/>
              <a:cs typeface="Source Code Pro"/>
              <a:sym typeface="Source Code Pro"/>
            </a:endParaRPr>
          </a:p>
          <a:p>
            <a:pPr indent="0" lvl="0" marL="0" rtl="0" algn="ctr">
              <a:spcBef>
                <a:spcPts val="0"/>
              </a:spcBef>
              <a:spcAft>
                <a:spcPts val="0"/>
              </a:spcAft>
              <a:buNone/>
            </a:pPr>
            <a:r>
              <a:rPr lang="en" sz="1600">
                <a:latin typeface="Source Code Pro"/>
                <a:ea typeface="Source Code Pro"/>
                <a:cs typeface="Source Code Pro"/>
                <a:sym typeface="Source Code Pro"/>
              </a:rPr>
              <a:t>while</a:t>
            </a:r>
            <a:endParaRPr sz="1600">
              <a:latin typeface="Source Code Pro"/>
              <a:ea typeface="Source Code Pro"/>
              <a:cs typeface="Source Code Pro"/>
              <a:sym typeface="Source Code Pro"/>
            </a:endParaRPr>
          </a:p>
        </p:txBody>
      </p:sp>
      <p:sp>
        <p:nvSpPr>
          <p:cNvPr id="61" name="Google Shape;61;p11"/>
          <p:cNvSpPr/>
          <p:nvPr/>
        </p:nvSpPr>
        <p:spPr>
          <a:xfrm>
            <a:off x="1316108" y="3562875"/>
            <a:ext cx="1085100" cy="57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Source Code Pro"/>
                <a:ea typeface="Source Code Pro"/>
                <a:cs typeface="Source Code Pro"/>
                <a:sym typeface="Source Code Pro"/>
              </a:rPr>
              <a:t>LPAREN</a:t>
            </a:r>
            <a:endParaRPr sz="1600">
              <a:latin typeface="Source Code Pro"/>
              <a:ea typeface="Source Code Pro"/>
              <a:cs typeface="Source Code Pro"/>
              <a:sym typeface="Source Code Pro"/>
            </a:endParaRPr>
          </a:p>
          <a:p>
            <a:pPr indent="0" lvl="0" marL="0" rtl="0" algn="ctr">
              <a:spcBef>
                <a:spcPts val="0"/>
              </a:spcBef>
              <a:spcAft>
                <a:spcPts val="0"/>
              </a:spcAft>
              <a:buNone/>
            </a:pPr>
            <a:r>
              <a:rPr lang="en" sz="1600">
                <a:latin typeface="Source Code Pro"/>
                <a:ea typeface="Source Code Pro"/>
                <a:cs typeface="Source Code Pro"/>
                <a:sym typeface="Source Code Pro"/>
              </a:rPr>
              <a:t>(</a:t>
            </a:r>
            <a:endParaRPr sz="1600">
              <a:latin typeface="Source Code Pro"/>
              <a:ea typeface="Source Code Pro"/>
              <a:cs typeface="Source Code Pro"/>
              <a:sym typeface="Source Code Pro"/>
            </a:endParaRPr>
          </a:p>
        </p:txBody>
      </p:sp>
      <p:sp>
        <p:nvSpPr>
          <p:cNvPr id="62" name="Google Shape;62;p11"/>
          <p:cNvSpPr/>
          <p:nvPr/>
        </p:nvSpPr>
        <p:spPr>
          <a:xfrm>
            <a:off x="2401440" y="3562875"/>
            <a:ext cx="1085100" cy="57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Source Code Pro"/>
                <a:ea typeface="Source Code Pro"/>
                <a:cs typeface="Source Code Pro"/>
                <a:sym typeface="Source Code Pro"/>
              </a:rPr>
              <a:t>ID</a:t>
            </a:r>
            <a:endParaRPr sz="1600">
              <a:latin typeface="Source Code Pro"/>
              <a:ea typeface="Source Code Pro"/>
              <a:cs typeface="Source Code Pro"/>
              <a:sym typeface="Source Code Pro"/>
            </a:endParaRPr>
          </a:p>
          <a:p>
            <a:pPr indent="0" lvl="0" marL="0" rtl="0" algn="ctr">
              <a:spcBef>
                <a:spcPts val="0"/>
              </a:spcBef>
              <a:spcAft>
                <a:spcPts val="0"/>
              </a:spcAft>
              <a:buNone/>
            </a:pPr>
            <a:r>
              <a:rPr lang="en" sz="1600">
                <a:latin typeface="Source Code Pro"/>
                <a:ea typeface="Source Code Pro"/>
                <a:cs typeface="Source Code Pro"/>
                <a:sym typeface="Source Code Pro"/>
              </a:rPr>
              <a:t>lock</a:t>
            </a:r>
            <a:endParaRPr sz="1600">
              <a:latin typeface="Source Code Pro"/>
              <a:ea typeface="Source Code Pro"/>
              <a:cs typeface="Source Code Pro"/>
              <a:sym typeface="Source Code Pro"/>
            </a:endParaRPr>
          </a:p>
        </p:txBody>
      </p:sp>
      <p:sp>
        <p:nvSpPr>
          <p:cNvPr id="63" name="Google Shape;63;p11"/>
          <p:cNvSpPr/>
          <p:nvPr/>
        </p:nvSpPr>
        <p:spPr>
          <a:xfrm>
            <a:off x="3486773" y="3562875"/>
            <a:ext cx="1085100" cy="57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Source Code Pro"/>
                <a:ea typeface="Source Code Pro"/>
                <a:cs typeface="Source Code Pro"/>
                <a:sym typeface="Source Code Pro"/>
              </a:rPr>
              <a:t>OP</a:t>
            </a:r>
            <a:endParaRPr sz="1600">
              <a:latin typeface="Source Code Pro"/>
              <a:ea typeface="Source Code Pro"/>
              <a:cs typeface="Source Code Pro"/>
              <a:sym typeface="Source Code Pro"/>
            </a:endParaRPr>
          </a:p>
          <a:p>
            <a:pPr indent="0" lvl="0" marL="0" rtl="0" algn="ctr">
              <a:spcBef>
                <a:spcPts val="0"/>
              </a:spcBef>
              <a:spcAft>
                <a:spcPts val="0"/>
              </a:spcAft>
              <a:buNone/>
            </a:pPr>
            <a:r>
              <a:rPr lang="en" sz="1600">
                <a:latin typeface="Source Code Pro"/>
                <a:ea typeface="Source Code Pro"/>
                <a:cs typeface="Source Code Pro"/>
                <a:sym typeface="Source Code Pro"/>
              </a:rPr>
              <a:t>==</a:t>
            </a:r>
            <a:endParaRPr sz="1600">
              <a:latin typeface="Source Code Pro"/>
              <a:ea typeface="Source Code Pro"/>
              <a:cs typeface="Source Code Pro"/>
              <a:sym typeface="Source Code Pro"/>
            </a:endParaRPr>
          </a:p>
        </p:txBody>
      </p:sp>
      <p:sp>
        <p:nvSpPr>
          <p:cNvPr id="64" name="Google Shape;64;p11"/>
          <p:cNvSpPr/>
          <p:nvPr/>
        </p:nvSpPr>
        <p:spPr>
          <a:xfrm>
            <a:off x="4572105" y="3562875"/>
            <a:ext cx="1085100" cy="57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Source Code Pro"/>
                <a:ea typeface="Source Code Pro"/>
                <a:cs typeface="Source Code Pro"/>
                <a:sym typeface="Source Code Pro"/>
              </a:rPr>
              <a:t>NUMBER</a:t>
            </a:r>
            <a:endParaRPr sz="1600">
              <a:latin typeface="Source Code Pro"/>
              <a:ea typeface="Source Code Pro"/>
              <a:cs typeface="Source Code Pro"/>
              <a:sym typeface="Source Code Pro"/>
            </a:endParaRPr>
          </a:p>
          <a:p>
            <a:pPr indent="0" lvl="0" marL="0" rtl="0" algn="ctr">
              <a:spcBef>
                <a:spcPts val="0"/>
              </a:spcBef>
              <a:spcAft>
                <a:spcPts val="0"/>
              </a:spcAft>
              <a:buNone/>
            </a:pPr>
            <a:r>
              <a:rPr lang="en" sz="1600">
                <a:latin typeface="Source Code Pro"/>
                <a:ea typeface="Source Code Pro"/>
                <a:cs typeface="Source Code Pro"/>
                <a:sym typeface="Source Code Pro"/>
              </a:rPr>
              <a:t>1</a:t>
            </a:r>
            <a:endParaRPr sz="1600">
              <a:latin typeface="Source Code Pro"/>
              <a:ea typeface="Source Code Pro"/>
              <a:cs typeface="Source Code Pro"/>
              <a:sym typeface="Source Code Pro"/>
            </a:endParaRPr>
          </a:p>
        </p:txBody>
      </p:sp>
      <p:sp>
        <p:nvSpPr>
          <p:cNvPr id="65" name="Google Shape;65;p11"/>
          <p:cNvSpPr/>
          <p:nvPr/>
        </p:nvSpPr>
        <p:spPr>
          <a:xfrm>
            <a:off x="5657438" y="3562875"/>
            <a:ext cx="1085100" cy="57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Source Code Pro"/>
                <a:ea typeface="Source Code Pro"/>
                <a:cs typeface="Source Code Pro"/>
                <a:sym typeface="Source Code Pro"/>
              </a:rPr>
              <a:t>RPAREN</a:t>
            </a:r>
            <a:endParaRPr sz="1600">
              <a:latin typeface="Source Code Pro"/>
              <a:ea typeface="Source Code Pro"/>
              <a:cs typeface="Source Code Pro"/>
              <a:sym typeface="Source Code Pro"/>
            </a:endParaRPr>
          </a:p>
          <a:p>
            <a:pPr indent="0" lvl="0" marL="0" rtl="0" algn="ctr">
              <a:spcBef>
                <a:spcPts val="0"/>
              </a:spcBef>
              <a:spcAft>
                <a:spcPts val="0"/>
              </a:spcAft>
              <a:buNone/>
            </a:pPr>
            <a:r>
              <a:rPr lang="en" sz="1600">
                <a:latin typeface="Source Code Pro"/>
                <a:ea typeface="Source Code Pro"/>
                <a:cs typeface="Source Code Pro"/>
                <a:sym typeface="Source Code Pro"/>
              </a:rPr>
              <a:t>)</a:t>
            </a:r>
            <a:endParaRPr sz="1600">
              <a:latin typeface="Source Code Pro"/>
              <a:ea typeface="Source Code Pro"/>
              <a:cs typeface="Source Code Pro"/>
              <a:sym typeface="Source Code Pro"/>
            </a:endParaRPr>
          </a:p>
        </p:txBody>
      </p:sp>
      <p:sp>
        <p:nvSpPr>
          <p:cNvPr id="66" name="Google Shape;66;p11"/>
          <p:cNvSpPr/>
          <p:nvPr/>
        </p:nvSpPr>
        <p:spPr>
          <a:xfrm>
            <a:off x="6742771" y="3562875"/>
            <a:ext cx="1085100" cy="57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Source Code Pro"/>
                <a:ea typeface="Source Code Pro"/>
                <a:cs typeface="Source Code Pro"/>
                <a:sym typeface="Source Code Pro"/>
              </a:rPr>
              <a:t>LCURLY</a:t>
            </a:r>
            <a:endParaRPr sz="1600">
              <a:latin typeface="Source Code Pro"/>
              <a:ea typeface="Source Code Pro"/>
              <a:cs typeface="Source Code Pro"/>
              <a:sym typeface="Source Code Pro"/>
            </a:endParaRPr>
          </a:p>
          <a:p>
            <a:pPr indent="0" lvl="0" marL="0" rtl="0" algn="ctr">
              <a:spcBef>
                <a:spcPts val="0"/>
              </a:spcBef>
              <a:spcAft>
                <a:spcPts val="0"/>
              </a:spcAft>
              <a:buNone/>
            </a:pPr>
            <a:r>
              <a:rPr lang="en" sz="1600">
                <a:latin typeface="Source Code Pro"/>
                <a:ea typeface="Source Code Pro"/>
                <a:cs typeface="Source Code Pro"/>
                <a:sym typeface="Source Code Pro"/>
              </a:rPr>
              <a:t>{</a:t>
            </a:r>
            <a:endParaRPr sz="1600">
              <a:latin typeface="Source Code Pro"/>
              <a:ea typeface="Source Code Pro"/>
              <a:cs typeface="Source Code Pro"/>
              <a:sym typeface="Source Code Pro"/>
            </a:endParaRPr>
          </a:p>
        </p:txBody>
      </p:sp>
      <p:sp>
        <p:nvSpPr>
          <p:cNvPr id="67" name="Google Shape;67;p11"/>
          <p:cNvSpPr/>
          <p:nvPr/>
        </p:nvSpPr>
        <p:spPr>
          <a:xfrm>
            <a:off x="7828103" y="3562875"/>
            <a:ext cx="1085100" cy="57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Source Code Pro"/>
                <a:ea typeface="Source Code Pro"/>
                <a:cs typeface="Source Code Pro"/>
                <a:sym typeface="Source Code Pro"/>
              </a:rPr>
              <a:t>RCURLY</a:t>
            </a:r>
            <a:endParaRPr sz="1600">
              <a:latin typeface="Source Code Pro"/>
              <a:ea typeface="Source Code Pro"/>
              <a:cs typeface="Source Code Pro"/>
              <a:sym typeface="Source Code Pro"/>
            </a:endParaRPr>
          </a:p>
          <a:p>
            <a:pPr indent="0" lvl="0" marL="0" rtl="0" algn="ctr">
              <a:spcBef>
                <a:spcPts val="0"/>
              </a:spcBef>
              <a:spcAft>
                <a:spcPts val="0"/>
              </a:spcAft>
              <a:buNone/>
            </a:pPr>
            <a:r>
              <a:rPr lang="en" sz="1600">
                <a:latin typeface="Source Code Pro"/>
                <a:ea typeface="Source Code Pro"/>
                <a:cs typeface="Source Code Pro"/>
                <a:sym typeface="Source Code Pro"/>
              </a:rPr>
              <a:t>}</a:t>
            </a:r>
            <a:endParaRPr sz="1600">
              <a:latin typeface="Source Code Pro"/>
              <a:ea typeface="Source Code Pro"/>
              <a:cs typeface="Source Code Pro"/>
              <a:sym typeface="Source Code Pro"/>
            </a:endParaRPr>
          </a:p>
        </p:txBody>
      </p:sp>
      <p:cxnSp>
        <p:nvCxnSpPr>
          <p:cNvPr id="68" name="Google Shape;68;p11"/>
          <p:cNvCxnSpPr/>
          <p:nvPr/>
        </p:nvCxnSpPr>
        <p:spPr>
          <a:xfrm>
            <a:off x="4572000" y="3095263"/>
            <a:ext cx="0" cy="2475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Parsing</a:t>
            </a:r>
            <a:endParaRPr/>
          </a:p>
        </p:txBody>
      </p:sp>
      <p:cxnSp>
        <p:nvCxnSpPr>
          <p:cNvPr id="74" name="Google Shape;74;p12"/>
          <p:cNvCxnSpPr/>
          <p:nvPr/>
        </p:nvCxnSpPr>
        <p:spPr>
          <a:xfrm>
            <a:off x="4571988" y="1854288"/>
            <a:ext cx="0" cy="247500"/>
          </a:xfrm>
          <a:prstGeom prst="straightConnector1">
            <a:avLst/>
          </a:prstGeom>
          <a:noFill/>
          <a:ln cap="flat" cmpd="sng" w="19050">
            <a:solidFill>
              <a:schemeClr val="dk2"/>
            </a:solidFill>
            <a:prstDash val="solid"/>
            <a:round/>
            <a:headEnd len="med" w="med" type="none"/>
            <a:tailEnd len="med" w="med" type="triangle"/>
          </a:ln>
        </p:spPr>
      </p:cxnSp>
      <p:sp>
        <p:nvSpPr>
          <p:cNvPr id="75" name="Google Shape;75;p12"/>
          <p:cNvSpPr/>
          <p:nvPr/>
        </p:nvSpPr>
        <p:spPr>
          <a:xfrm>
            <a:off x="4039863" y="2189388"/>
            <a:ext cx="1085100" cy="57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Source Code Pro"/>
                <a:ea typeface="Source Code Pro"/>
                <a:cs typeface="Source Code Pro"/>
                <a:sym typeface="Source Code Pro"/>
              </a:rPr>
              <a:t>loop</a:t>
            </a:r>
            <a:endParaRPr sz="1600">
              <a:latin typeface="Source Code Pro"/>
              <a:ea typeface="Source Code Pro"/>
              <a:cs typeface="Source Code Pro"/>
              <a:sym typeface="Source Code Pro"/>
            </a:endParaRPr>
          </a:p>
        </p:txBody>
      </p:sp>
      <p:sp>
        <p:nvSpPr>
          <p:cNvPr id="76" name="Google Shape;76;p12"/>
          <p:cNvSpPr/>
          <p:nvPr/>
        </p:nvSpPr>
        <p:spPr>
          <a:xfrm>
            <a:off x="3509850" y="4118325"/>
            <a:ext cx="1430100" cy="57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Source Code Pro"/>
                <a:ea typeface="Source Code Pro"/>
                <a:cs typeface="Source Code Pro"/>
                <a:sym typeface="Source Code Pro"/>
              </a:rPr>
              <a:t>expr(NUM)</a:t>
            </a:r>
            <a:endParaRPr sz="1600">
              <a:latin typeface="Source Code Pro"/>
              <a:ea typeface="Source Code Pro"/>
              <a:cs typeface="Source Code Pro"/>
              <a:sym typeface="Source Code Pro"/>
            </a:endParaRPr>
          </a:p>
          <a:p>
            <a:pPr indent="0" lvl="0" marL="0" rtl="0" algn="ctr">
              <a:spcBef>
                <a:spcPts val="0"/>
              </a:spcBef>
              <a:spcAft>
                <a:spcPts val="0"/>
              </a:spcAft>
              <a:buNone/>
            </a:pPr>
            <a:r>
              <a:rPr lang="en" sz="1600">
                <a:latin typeface="Source Code Pro"/>
                <a:ea typeface="Source Code Pro"/>
                <a:cs typeface="Source Code Pro"/>
                <a:sym typeface="Source Code Pro"/>
              </a:rPr>
              <a:t>1</a:t>
            </a:r>
            <a:endParaRPr sz="1600">
              <a:latin typeface="Source Code Pro"/>
              <a:ea typeface="Source Code Pro"/>
              <a:cs typeface="Source Code Pro"/>
              <a:sym typeface="Source Code Pro"/>
            </a:endParaRPr>
          </a:p>
        </p:txBody>
      </p:sp>
      <p:sp>
        <p:nvSpPr>
          <p:cNvPr id="77" name="Google Shape;77;p12"/>
          <p:cNvSpPr/>
          <p:nvPr/>
        </p:nvSpPr>
        <p:spPr>
          <a:xfrm>
            <a:off x="1503600" y="4118325"/>
            <a:ext cx="1430100" cy="57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Source Code Pro"/>
                <a:ea typeface="Source Code Pro"/>
                <a:cs typeface="Source Code Pro"/>
                <a:sym typeface="Source Code Pro"/>
              </a:rPr>
              <a:t>expr</a:t>
            </a:r>
            <a:r>
              <a:rPr lang="en" sz="1600">
                <a:latin typeface="Source Code Pro"/>
                <a:ea typeface="Source Code Pro"/>
                <a:cs typeface="Source Code Pro"/>
                <a:sym typeface="Source Code Pro"/>
              </a:rPr>
              <a:t>(ID)</a:t>
            </a:r>
            <a:endParaRPr sz="1600">
              <a:latin typeface="Source Code Pro"/>
              <a:ea typeface="Source Code Pro"/>
              <a:cs typeface="Source Code Pro"/>
              <a:sym typeface="Source Code Pro"/>
            </a:endParaRPr>
          </a:p>
          <a:p>
            <a:pPr indent="0" lvl="0" marL="0" rtl="0" algn="ctr">
              <a:spcBef>
                <a:spcPts val="0"/>
              </a:spcBef>
              <a:spcAft>
                <a:spcPts val="0"/>
              </a:spcAft>
              <a:buNone/>
            </a:pPr>
            <a:r>
              <a:rPr lang="en" sz="1600">
                <a:latin typeface="Source Code Pro"/>
                <a:ea typeface="Source Code Pro"/>
                <a:cs typeface="Source Code Pro"/>
                <a:sym typeface="Source Code Pro"/>
              </a:rPr>
              <a:t>“lock”</a:t>
            </a:r>
            <a:endParaRPr sz="1600">
              <a:latin typeface="Source Code Pro"/>
              <a:ea typeface="Source Code Pro"/>
              <a:cs typeface="Source Code Pro"/>
              <a:sym typeface="Source Code Pro"/>
            </a:endParaRPr>
          </a:p>
        </p:txBody>
      </p:sp>
      <p:sp>
        <p:nvSpPr>
          <p:cNvPr id="78" name="Google Shape;78;p12"/>
          <p:cNvSpPr/>
          <p:nvPr/>
        </p:nvSpPr>
        <p:spPr>
          <a:xfrm>
            <a:off x="2514403" y="3153888"/>
            <a:ext cx="1430100" cy="57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Source Code Pro"/>
                <a:ea typeface="Source Code Pro"/>
                <a:cs typeface="Source Code Pro"/>
                <a:sym typeface="Source Code Pro"/>
              </a:rPr>
              <a:t>expr(==)</a:t>
            </a:r>
            <a:endParaRPr sz="1600">
              <a:latin typeface="Source Code Pro"/>
              <a:ea typeface="Source Code Pro"/>
              <a:cs typeface="Source Code Pro"/>
              <a:sym typeface="Source Code Pro"/>
            </a:endParaRPr>
          </a:p>
        </p:txBody>
      </p:sp>
      <p:sp>
        <p:nvSpPr>
          <p:cNvPr id="79" name="Google Shape;79;p12"/>
          <p:cNvSpPr/>
          <p:nvPr/>
        </p:nvSpPr>
        <p:spPr>
          <a:xfrm>
            <a:off x="5191937" y="3153900"/>
            <a:ext cx="1430100" cy="57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Source Code Pro"/>
                <a:ea typeface="Source Code Pro"/>
                <a:cs typeface="Source Code Pro"/>
                <a:sym typeface="Source Code Pro"/>
              </a:rPr>
              <a:t>block</a:t>
            </a:r>
            <a:endParaRPr sz="1600">
              <a:latin typeface="Source Code Pro"/>
              <a:ea typeface="Source Code Pro"/>
              <a:cs typeface="Source Code Pro"/>
              <a:sym typeface="Source Code Pro"/>
            </a:endParaRPr>
          </a:p>
        </p:txBody>
      </p:sp>
      <p:cxnSp>
        <p:nvCxnSpPr>
          <p:cNvPr id="80" name="Google Shape;80;p12"/>
          <p:cNvCxnSpPr>
            <a:stCxn id="78" idx="2"/>
            <a:endCxn id="77" idx="0"/>
          </p:cNvCxnSpPr>
          <p:nvPr/>
        </p:nvCxnSpPr>
        <p:spPr>
          <a:xfrm flipH="1">
            <a:off x="2218753" y="3726588"/>
            <a:ext cx="1010700" cy="391800"/>
          </a:xfrm>
          <a:prstGeom prst="straightConnector1">
            <a:avLst/>
          </a:prstGeom>
          <a:noFill/>
          <a:ln cap="flat" cmpd="sng" w="19050">
            <a:solidFill>
              <a:schemeClr val="dk2"/>
            </a:solidFill>
            <a:prstDash val="solid"/>
            <a:round/>
            <a:headEnd len="med" w="med" type="none"/>
            <a:tailEnd len="med" w="med" type="triangle"/>
          </a:ln>
        </p:spPr>
      </p:cxnSp>
      <p:cxnSp>
        <p:nvCxnSpPr>
          <p:cNvPr id="81" name="Google Shape;81;p12"/>
          <p:cNvCxnSpPr>
            <a:stCxn id="78" idx="2"/>
            <a:endCxn id="76" idx="0"/>
          </p:cNvCxnSpPr>
          <p:nvPr/>
        </p:nvCxnSpPr>
        <p:spPr>
          <a:xfrm>
            <a:off x="3229453" y="3726588"/>
            <a:ext cx="995400" cy="391800"/>
          </a:xfrm>
          <a:prstGeom prst="straightConnector1">
            <a:avLst/>
          </a:prstGeom>
          <a:noFill/>
          <a:ln cap="flat" cmpd="sng" w="19050">
            <a:solidFill>
              <a:schemeClr val="dk2"/>
            </a:solidFill>
            <a:prstDash val="solid"/>
            <a:round/>
            <a:headEnd len="med" w="med" type="none"/>
            <a:tailEnd len="med" w="med" type="triangle"/>
          </a:ln>
        </p:spPr>
      </p:cxnSp>
      <p:cxnSp>
        <p:nvCxnSpPr>
          <p:cNvPr id="82" name="Google Shape;82;p12"/>
          <p:cNvCxnSpPr>
            <a:stCxn id="75" idx="2"/>
            <a:endCxn id="78" idx="0"/>
          </p:cNvCxnSpPr>
          <p:nvPr/>
        </p:nvCxnSpPr>
        <p:spPr>
          <a:xfrm flipH="1">
            <a:off x="3229413" y="2762088"/>
            <a:ext cx="1353000" cy="391800"/>
          </a:xfrm>
          <a:prstGeom prst="straightConnector1">
            <a:avLst/>
          </a:prstGeom>
          <a:noFill/>
          <a:ln cap="flat" cmpd="sng" w="19050">
            <a:solidFill>
              <a:schemeClr val="dk2"/>
            </a:solidFill>
            <a:prstDash val="solid"/>
            <a:round/>
            <a:headEnd len="med" w="med" type="none"/>
            <a:tailEnd len="med" w="med" type="triangle"/>
          </a:ln>
        </p:spPr>
      </p:cxnSp>
      <p:cxnSp>
        <p:nvCxnSpPr>
          <p:cNvPr id="83" name="Google Shape;83;p12"/>
          <p:cNvCxnSpPr>
            <a:stCxn id="75" idx="2"/>
            <a:endCxn id="79" idx="0"/>
          </p:cNvCxnSpPr>
          <p:nvPr/>
        </p:nvCxnSpPr>
        <p:spPr>
          <a:xfrm>
            <a:off x="4582413" y="2762088"/>
            <a:ext cx="1324500" cy="391800"/>
          </a:xfrm>
          <a:prstGeom prst="straightConnector1">
            <a:avLst/>
          </a:prstGeom>
          <a:noFill/>
          <a:ln cap="flat" cmpd="sng" w="19050">
            <a:solidFill>
              <a:schemeClr val="dk2"/>
            </a:solidFill>
            <a:prstDash val="solid"/>
            <a:round/>
            <a:headEnd len="med" w="med" type="none"/>
            <a:tailEnd len="med" w="med" type="triangle"/>
          </a:ln>
        </p:spPr>
      </p:cxnSp>
      <p:sp>
        <p:nvSpPr>
          <p:cNvPr id="84" name="Google Shape;84;p12"/>
          <p:cNvSpPr/>
          <p:nvPr/>
        </p:nvSpPr>
        <p:spPr>
          <a:xfrm>
            <a:off x="2831063" y="2727000"/>
            <a:ext cx="1165200" cy="30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Source Code Pro"/>
                <a:ea typeface="Source Code Pro"/>
                <a:cs typeface="Source Code Pro"/>
                <a:sym typeface="Source Code Pro"/>
              </a:rPr>
              <a:t>condition</a:t>
            </a:r>
            <a:endParaRPr sz="1200">
              <a:latin typeface="Source Code Pro"/>
              <a:ea typeface="Source Code Pro"/>
              <a:cs typeface="Source Code Pro"/>
              <a:sym typeface="Source Code Pro"/>
            </a:endParaRPr>
          </a:p>
        </p:txBody>
      </p:sp>
      <p:sp>
        <p:nvSpPr>
          <p:cNvPr id="85" name="Google Shape;85;p12"/>
          <p:cNvSpPr/>
          <p:nvPr/>
        </p:nvSpPr>
        <p:spPr>
          <a:xfrm>
            <a:off x="5104588" y="2727000"/>
            <a:ext cx="588300" cy="30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Source Code Pro"/>
                <a:ea typeface="Source Code Pro"/>
                <a:cs typeface="Source Code Pro"/>
                <a:sym typeface="Source Code Pro"/>
              </a:rPr>
              <a:t>do</a:t>
            </a:r>
            <a:endParaRPr sz="1200">
              <a:latin typeface="Source Code Pro"/>
              <a:ea typeface="Source Code Pro"/>
              <a:cs typeface="Source Code Pro"/>
              <a:sym typeface="Source Code Pro"/>
            </a:endParaRPr>
          </a:p>
        </p:txBody>
      </p:sp>
      <p:sp>
        <p:nvSpPr>
          <p:cNvPr id="86" name="Google Shape;86;p12"/>
          <p:cNvSpPr/>
          <p:nvPr/>
        </p:nvSpPr>
        <p:spPr>
          <a:xfrm>
            <a:off x="2026488" y="3726588"/>
            <a:ext cx="754800" cy="30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Source Code Pro"/>
                <a:ea typeface="Source Code Pro"/>
                <a:cs typeface="Source Code Pro"/>
                <a:sym typeface="Source Code Pro"/>
              </a:rPr>
              <a:t>left</a:t>
            </a:r>
            <a:endParaRPr sz="1200">
              <a:latin typeface="Source Code Pro"/>
              <a:ea typeface="Source Code Pro"/>
              <a:cs typeface="Source Code Pro"/>
              <a:sym typeface="Source Code Pro"/>
            </a:endParaRPr>
          </a:p>
        </p:txBody>
      </p:sp>
      <p:sp>
        <p:nvSpPr>
          <p:cNvPr id="87" name="Google Shape;87;p12"/>
          <p:cNvSpPr/>
          <p:nvPr/>
        </p:nvSpPr>
        <p:spPr>
          <a:xfrm>
            <a:off x="3717238" y="3726600"/>
            <a:ext cx="754800" cy="30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Source Code Pro"/>
                <a:ea typeface="Source Code Pro"/>
                <a:cs typeface="Source Code Pro"/>
                <a:sym typeface="Source Code Pro"/>
              </a:rPr>
              <a:t>right</a:t>
            </a:r>
            <a:endParaRPr sz="1200">
              <a:latin typeface="Source Code Pro"/>
              <a:ea typeface="Source Code Pro"/>
              <a:cs typeface="Source Code Pro"/>
              <a:sym typeface="Source Code Pro"/>
            </a:endParaRPr>
          </a:p>
        </p:txBody>
      </p:sp>
      <p:sp>
        <p:nvSpPr>
          <p:cNvPr id="88" name="Google Shape;88;p12"/>
          <p:cNvSpPr/>
          <p:nvPr/>
        </p:nvSpPr>
        <p:spPr>
          <a:xfrm>
            <a:off x="230788" y="1226450"/>
            <a:ext cx="1085100" cy="57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Source Code Pro"/>
                <a:ea typeface="Source Code Pro"/>
                <a:cs typeface="Source Code Pro"/>
                <a:sym typeface="Source Code Pro"/>
              </a:rPr>
              <a:t>KEYWORD</a:t>
            </a:r>
            <a:endParaRPr sz="1600">
              <a:latin typeface="Source Code Pro"/>
              <a:ea typeface="Source Code Pro"/>
              <a:cs typeface="Source Code Pro"/>
              <a:sym typeface="Source Code Pro"/>
            </a:endParaRPr>
          </a:p>
          <a:p>
            <a:pPr indent="0" lvl="0" marL="0" rtl="0" algn="ctr">
              <a:spcBef>
                <a:spcPts val="0"/>
              </a:spcBef>
              <a:spcAft>
                <a:spcPts val="0"/>
              </a:spcAft>
              <a:buNone/>
            </a:pPr>
            <a:r>
              <a:rPr lang="en" sz="1600">
                <a:latin typeface="Source Code Pro"/>
                <a:ea typeface="Source Code Pro"/>
                <a:cs typeface="Source Code Pro"/>
                <a:sym typeface="Source Code Pro"/>
              </a:rPr>
              <a:t>while</a:t>
            </a:r>
            <a:endParaRPr sz="1600">
              <a:latin typeface="Source Code Pro"/>
              <a:ea typeface="Source Code Pro"/>
              <a:cs typeface="Source Code Pro"/>
              <a:sym typeface="Source Code Pro"/>
            </a:endParaRPr>
          </a:p>
        </p:txBody>
      </p:sp>
      <p:sp>
        <p:nvSpPr>
          <p:cNvPr id="89" name="Google Shape;89;p12"/>
          <p:cNvSpPr/>
          <p:nvPr/>
        </p:nvSpPr>
        <p:spPr>
          <a:xfrm>
            <a:off x="1316120" y="1226450"/>
            <a:ext cx="1085100" cy="57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Source Code Pro"/>
                <a:ea typeface="Source Code Pro"/>
                <a:cs typeface="Source Code Pro"/>
                <a:sym typeface="Source Code Pro"/>
              </a:rPr>
              <a:t>LPAREN</a:t>
            </a:r>
            <a:endParaRPr sz="1600">
              <a:latin typeface="Source Code Pro"/>
              <a:ea typeface="Source Code Pro"/>
              <a:cs typeface="Source Code Pro"/>
              <a:sym typeface="Source Code Pro"/>
            </a:endParaRPr>
          </a:p>
          <a:p>
            <a:pPr indent="0" lvl="0" marL="0" rtl="0" algn="ctr">
              <a:spcBef>
                <a:spcPts val="0"/>
              </a:spcBef>
              <a:spcAft>
                <a:spcPts val="0"/>
              </a:spcAft>
              <a:buNone/>
            </a:pPr>
            <a:r>
              <a:rPr lang="en" sz="1600">
                <a:latin typeface="Source Code Pro"/>
                <a:ea typeface="Source Code Pro"/>
                <a:cs typeface="Source Code Pro"/>
                <a:sym typeface="Source Code Pro"/>
              </a:rPr>
              <a:t>(</a:t>
            </a:r>
            <a:endParaRPr sz="1600">
              <a:latin typeface="Source Code Pro"/>
              <a:ea typeface="Source Code Pro"/>
              <a:cs typeface="Source Code Pro"/>
              <a:sym typeface="Source Code Pro"/>
            </a:endParaRPr>
          </a:p>
        </p:txBody>
      </p:sp>
      <p:sp>
        <p:nvSpPr>
          <p:cNvPr id="90" name="Google Shape;90;p12"/>
          <p:cNvSpPr/>
          <p:nvPr/>
        </p:nvSpPr>
        <p:spPr>
          <a:xfrm>
            <a:off x="2401453" y="1226450"/>
            <a:ext cx="1085100" cy="57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Source Code Pro"/>
                <a:ea typeface="Source Code Pro"/>
                <a:cs typeface="Source Code Pro"/>
                <a:sym typeface="Source Code Pro"/>
              </a:rPr>
              <a:t>ID</a:t>
            </a:r>
            <a:endParaRPr sz="1600">
              <a:latin typeface="Source Code Pro"/>
              <a:ea typeface="Source Code Pro"/>
              <a:cs typeface="Source Code Pro"/>
              <a:sym typeface="Source Code Pro"/>
            </a:endParaRPr>
          </a:p>
          <a:p>
            <a:pPr indent="0" lvl="0" marL="0" rtl="0" algn="ctr">
              <a:spcBef>
                <a:spcPts val="0"/>
              </a:spcBef>
              <a:spcAft>
                <a:spcPts val="0"/>
              </a:spcAft>
              <a:buNone/>
            </a:pPr>
            <a:r>
              <a:rPr lang="en" sz="1600">
                <a:latin typeface="Source Code Pro"/>
                <a:ea typeface="Source Code Pro"/>
                <a:cs typeface="Source Code Pro"/>
                <a:sym typeface="Source Code Pro"/>
              </a:rPr>
              <a:t>lock</a:t>
            </a:r>
            <a:endParaRPr sz="1600">
              <a:latin typeface="Source Code Pro"/>
              <a:ea typeface="Source Code Pro"/>
              <a:cs typeface="Source Code Pro"/>
              <a:sym typeface="Source Code Pro"/>
            </a:endParaRPr>
          </a:p>
        </p:txBody>
      </p:sp>
      <p:sp>
        <p:nvSpPr>
          <p:cNvPr id="91" name="Google Shape;91;p12"/>
          <p:cNvSpPr/>
          <p:nvPr/>
        </p:nvSpPr>
        <p:spPr>
          <a:xfrm>
            <a:off x="3486785" y="1226450"/>
            <a:ext cx="1085100" cy="57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Source Code Pro"/>
                <a:ea typeface="Source Code Pro"/>
                <a:cs typeface="Source Code Pro"/>
                <a:sym typeface="Source Code Pro"/>
              </a:rPr>
              <a:t>OP</a:t>
            </a:r>
            <a:endParaRPr sz="1600">
              <a:latin typeface="Source Code Pro"/>
              <a:ea typeface="Source Code Pro"/>
              <a:cs typeface="Source Code Pro"/>
              <a:sym typeface="Source Code Pro"/>
            </a:endParaRPr>
          </a:p>
          <a:p>
            <a:pPr indent="0" lvl="0" marL="0" rtl="0" algn="ctr">
              <a:spcBef>
                <a:spcPts val="0"/>
              </a:spcBef>
              <a:spcAft>
                <a:spcPts val="0"/>
              </a:spcAft>
              <a:buNone/>
            </a:pPr>
            <a:r>
              <a:rPr lang="en" sz="1600">
                <a:latin typeface="Source Code Pro"/>
                <a:ea typeface="Source Code Pro"/>
                <a:cs typeface="Source Code Pro"/>
                <a:sym typeface="Source Code Pro"/>
              </a:rPr>
              <a:t>==</a:t>
            </a:r>
            <a:endParaRPr sz="1600">
              <a:latin typeface="Source Code Pro"/>
              <a:ea typeface="Source Code Pro"/>
              <a:cs typeface="Source Code Pro"/>
              <a:sym typeface="Source Code Pro"/>
            </a:endParaRPr>
          </a:p>
        </p:txBody>
      </p:sp>
      <p:sp>
        <p:nvSpPr>
          <p:cNvPr id="92" name="Google Shape;92;p12"/>
          <p:cNvSpPr/>
          <p:nvPr/>
        </p:nvSpPr>
        <p:spPr>
          <a:xfrm>
            <a:off x="4572118" y="1226450"/>
            <a:ext cx="1085100" cy="57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Source Code Pro"/>
                <a:ea typeface="Source Code Pro"/>
                <a:cs typeface="Source Code Pro"/>
                <a:sym typeface="Source Code Pro"/>
              </a:rPr>
              <a:t>NUMBER</a:t>
            </a:r>
            <a:endParaRPr sz="1600">
              <a:latin typeface="Source Code Pro"/>
              <a:ea typeface="Source Code Pro"/>
              <a:cs typeface="Source Code Pro"/>
              <a:sym typeface="Source Code Pro"/>
            </a:endParaRPr>
          </a:p>
          <a:p>
            <a:pPr indent="0" lvl="0" marL="0" rtl="0" algn="ctr">
              <a:spcBef>
                <a:spcPts val="0"/>
              </a:spcBef>
              <a:spcAft>
                <a:spcPts val="0"/>
              </a:spcAft>
              <a:buNone/>
            </a:pPr>
            <a:r>
              <a:rPr lang="en" sz="1600">
                <a:latin typeface="Source Code Pro"/>
                <a:ea typeface="Source Code Pro"/>
                <a:cs typeface="Source Code Pro"/>
                <a:sym typeface="Source Code Pro"/>
              </a:rPr>
              <a:t>1</a:t>
            </a:r>
            <a:endParaRPr sz="1600">
              <a:latin typeface="Source Code Pro"/>
              <a:ea typeface="Source Code Pro"/>
              <a:cs typeface="Source Code Pro"/>
              <a:sym typeface="Source Code Pro"/>
            </a:endParaRPr>
          </a:p>
        </p:txBody>
      </p:sp>
      <p:sp>
        <p:nvSpPr>
          <p:cNvPr id="93" name="Google Shape;93;p12"/>
          <p:cNvSpPr/>
          <p:nvPr/>
        </p:nvSpPr>
        <p:spPr>
          <a:xfrm>
            <a:off x="5657451" y="1226450"/>
            <a:ext cx="1085100" cy="57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Source Code Pro"/>
                <a:ea typeface="Source Code Pro"/>
                <a:cs typeface="Source Code Pro"/>
                <a:sym typeface="Source Code Pro"/>
              </a:rPr>
              <a:t>RPAREN</a:t>
            </a:r>
            <a:endParaRPr sz="1600">
              <a:latin typeface="Source Code Pro"/>
              <a:ea typeface="Source Code Pro"/>
              <a:cs typeface="Source Code Pro"/>
              <a:sym typeface="Source Code Pro"/>
            </a:endParaRPr>
          </a:p>
          <a:p>
            <a:pPr indent="0" lvl="0" marL="0" rtl="0" algn="ctr">
              <a:spcBef>
                <a:spcPts val="0"/>
              </a:spcBef>
              <a:spcAft>
                <a:spcPts val="0"/>
              </a:spcAft>
              <a:buNone/>
            </a:pPr>
            <a:r>
              <a:rPr lang="en" sz="1600">
                <a:latin typeface="Source Code Pro"/>
                <a:ea typeface="Source Code Pro"/>
                <a:cs typeface="Source Code Pro"/>
                <a:sym typeface="Source Code Pro"/>
              </a:rPr>
              <a:t>)</a:t>
            </a:r>
            <a:endParaRPr sz="1600">
              <a:latin typeface="Source Code Pro"/>
              <a:ea typeface="Source Code Pro"/>
              <a:cs typeface="Source Code Pro"/>
              <a:sym typeface="Source Code Pro"/>
            </a:endParaRPr>
          </a:p>
        </p:txBody>
      </p:sp>
      <p:sp>
        <p:nvSpPr>
          <p:cNvPr id="94" name="Google Shape;94;p12"/>
          <p:cNvSpPr/>
          <p:nvPr/>
        </p:nvSpPr>
        <p:spPr>
          <a:xfrm>
            <a:off x="6742783" y="1226450"/>
            <a:ext cx="1085100" cy="57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Source Code Pro"/>
                <a:ea typeface="Source Code Pro"/>
                <a:cs typeface="Source Code Pro"/>
                <a:sym typeface="Source Code Pro"/>
              </a:rPr>
              <a:t>LCURLY</a:t>
            </a:r>
            <a:endParaRPr sz="1600">
              <a:latin typeface="Source Code Pro"/>
              <a:ea typeface="Source Code Pro"/>
              <a:cs typeface="Source Code Pro"/>
              <a:sym typeface="Source Code Pro"/>
            </a:endParaRPr>
          </a:p>
          <a:p>
            <a:pPr indent="0" lvl="0" marL="0" rtl="0" algn="ctr">
              <a:spcBef>
                <a:spcPts val="0"/>
              </a:spcBef>
              <a:spcAft>
                <a:spcPts val="0"/>
              </a:spcAft>
              <a:buNone/>
            </a:pPr>
            <a:r>
              <a:rPr lang="en" sz="1600">
                <a:latin typeface="Source Code Pro"/>
                <a:ea typeface="Source Code Pro"/>
                <a:cs typeface="Source Code Pro"/>
                <a:sym typeface="Source Code Pro"/>
              </a:rPr>
              <a:t>{</a:t>
            </a:r>
            <a:endParaRPr sz="1600">
              <a:latin typeface="Source Code Pro"/>
              <a:ea typeface="Source Code Pro"/>
              <a:cs typeface="Source Code Pro"/>
              <a:sym typeface="Source Code Pro"/>
            </a:endParaRPr>
          </a:p>
        </p:txBody>
      </p:sp>
      <p:sp>
        <p:nvSpPr>
          <p:cNvPr id="95" name="Google Shape;95;p12"/>
          <p:cNvSpPr/>
          <p:nvPr/>
        </p:nvSpPr>
        <p:spPr>
          <a:xfrm>
            <a:off x="7828116" y="1226450"/>
            <a:ext cx="1085100" cy="57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Source Code Pro"/>
                <a:ea typeface="Source Code Pro"/>
                <a:cs typeface="Source Code Pro"/>
                <a:sym typeface="Source Code Pro"/>
              </a:rPr>
              <a:t>RCURLY</a:t>
            </a:r>
            <a:endParaRPr sz="1600">
              <a:latin typeface="Source Code Pro"/>
              <a:ea typeface="Source Code Pro"/>
              <a:cs typeface="Source Code Pro"/>
              <a:sym typeface="Source Code Pro"/>
            </a:endParaRPr>
          </a:p>
          <a:p>
            <a:pPr indent="0" lvl="0" marL="0" rtl="0" algn="ctr">
              <a:spcBef>
                <a:spcPts val="0"/>
              </a:spcBef>
              <a:spcAft>
                <a:spcPts val="0"/>
              </a:spcAft>
              <a:buNone/>
            </a:pPr>
            <a:r>
              <a:rPr lang="en" sz="1600">
                <a:latin typeface="Source Code Pro"/>
                <a:ea typeface="Source Code Pro"/>
                <a:cs typeface="Source Code Pro"/>
                <a:sym typeface="Source Code Pro"/>
              </a:rPr>
              <a:t>}</a:t>
            </a:r>
            <a:endParaRPr sz="1600">
              <a:latin typeface="Source Code Pro"/>
              <a:ea typeface="Source Code Pro"/>
              <a:cs typeface="Source Code Pro"/>
              <a:sym typeface="Source Code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3"/>
          <p:cNvSpPr txBox="1"/>
          <p:nvPr>
            <p:ph type="title"/>
          </p:nvPr>
        </p:nvSpPr>
        <p:spPr>
          <a:xfrm>
            <a:off x="311700" y="1922000"/>
            <a:ext cx="8520600" cy="841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Tokenizing with Flex</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Flex: a lexer generator</a:t>
            </a:r>
            <a:endParaRPr/>
          </a:p>
        </p:txBody>
      </p:sp>
      <p:sp>
        <p:nvSpPr>
          <p:cNvPr id="106" name="Google Shape;10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Rule-based lexing</a:t>
            </a:r>
            <a:endParaRPr/>
          </a:p>
          <a:p>
            <a:pPr indent="-342900" lvl="0" marL="457200" rtl="0" algn="l">
              <a:spcBef>
                <a:spcPts val="1200"/>
              </a:spcBef>
              <a:spcAft>
                <a:spcPts val="0"/>
              </a:spcAft>
              <a:buSzPts val="1800"/>
              <a:buChar char="●"/>
            </a:pPr>
            <a:r>
              <a:rPr lang="en"/>
              <a:t>Tell Flex what kind of token to expect, and what to do when it finds them</a:t>
            </a:r>
            <a:endParaRPr/>
          </a:p>
          <a:p>
            <a:pPr indent="-342900" lvl="0" marL="457200" rtl="0" algn="l">
              <a:spcBef>
                <a:spcPts val="0"/>
              </a:spcBef>
              <a:spcAft>
                <a:spcPts val="0"/>
              </a:spcAft>
              <a:buSzPts val="1800"/>
              <a:buChar char="●"/>
            </a:pPr>
            <a:r>
              <a:rPr lang="en"/>
              <a:t>A rule consists of:</a:t>
            </a:r>
            <a:endParaRPr/>
          </a:p>
          <a:p>
            <a:pPr indent="-317500" lvl="1" marL="914400" rtl="0" algn="l">
              <a:spcBef>
                <a:spcPts val="0"/>
              </a:spcBef>
              <a:spcAft>
                <a:spcPts val="0"/>
              </a:spcAft>
              <a:buSzPts val="1400"/>
              <a:buChar char="○"/>
            </a:pPr>
            <a:r>
              <a:rPr lang="en"/>
              <a:t>A regex pattern (what to expect)</a:t>
            </a:r>
            <a:endParaRPr/>
          </a:p>
          <a:p>
            <a:pPr indent="-317500" lvl="1" marL="914400" rtl="0" algn="l">
              <a:spcBef>
                <a:spcPts val="0"/>
              </a:spcBef>
              <a:spcAft>
                <a:spcPts val="0"/>
              </a:spcAft>
              <a:buSzPts val="1400"/>
              <a:buChar char="○"/>
            </a:pPr>
            <a:r>
              <a:rPr lang="en"/>
              <a:t>An optional action (what to do)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5"/>
          <p:cNvSpPr txBox="1"/>
          <p:nvPr>
            <p:ph idx="1" type="body"/>
          </p:nvPr>
        </p:nvSpPr>
        <p:spPr>
          <a:xfrm>
            <a:off x="428400" y="218850"/>
            <a:ext cx="8287200" cy="4705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i="1" lang="en" sz="1600"/>
              <a:t>// token.h</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enum token_type {</a:t>
            </a:r>
            <a:endParaRPr sz="1600"/>
          </a:p>
          <a:p>
            <a:pPr indent="0" lvl="0" marL="0" rtl="0" algn="l">
              <a:spcBef>
                <a:spcPts val="0"/>
              </a:spcBef>
              <a:spcAft>
                <a:spcPts val="0"/>
              </a:spcAft>
              <a:buNone/>
            </a:pPr>
            <a:r>
              <a:rPr lang="en" sz="1600"/>
              <a:t>    GREETING = 1,</a:t>
            </a:r>
            <a:endParaRPr sz="1600"/>
          </a:p>
          <a:p>
            <a:pPr indent="0" lvl="0" marL="0" rtl="0" algn="l">
              <a:spcBef>
                <a:spcPts val="0"/>
              </a:spcBef>
              <a:spcAft>
                <a:spcPts val="0"/>
              </a:spcAft>
              <a:buNone/>
            </a:pPr>
            <a:r>
              <a:rPr lang="en" sz="1600"/>
              <a:t>    NAME,</a:t>
            </a:r>
            <a:endParaRPr sz="1600"/>
          </a:p>
          <a:p>
            <a:pPr indent="0" lvl="0" marL="0" rtl="0" algn="l">
              <a:spcBef>
                <a:spcPts val="0"/>
              </a:spcBef>
              <a:spcAft>
                <a:spcPts val="0"/>
              </a:spcAft>
              <a:buNone/>
            </a:pPr>
            <a:r>
              <a:rPr lang="en" sz="1600"/>
              <a:t>    WORD,</a:t>
            </a:r>
            <a:endParaRPr sz="1600"/>
          </a:p>
          <a:p>
            <a:pPr indent="0" lvl="0" marL="0" rtl="0" algn="l">
              <a:spcBef>
                <a:spcPts val="0"/>
              </a:spcBef>
              <a:spcAft>
                <a:spcPts val="0"/>
              </a:spcAft>
              <a:buNone/>
            </a:pPr>
            <a:r>
              <a:rPr lang="en" sz="1600"/>
              <a:t>    NUMBER</a:t>
            </a:r>
            <a:br>
              <a:rPr lang="en" sz="1600"/>
            </a:br>
            <a:r>
              <a:rPr lang="en" sz="1600"/>
              <a:t>};</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073763"/>
      </a:dk2>
      <a:lt2>
        <a:srgbClr val="F9CB9C"/>
      </a:lt2>
      <a:accent1>
        <a:srgbClr val="F9CB9C"/>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84511074E14549BEDDF1BEEB3F117E" ma:contentTypeVersion="8" ma:contentTypeDescription="Create a new document." ma:contentTypeScope="" ma:versionID="f3ab8d797e7898a5a4d2a51b32345cc3">
  <xsd:schema xmlns:xsd="http://www.w3.org/2001/XMLSchema" xmlns:xs="http://www.w3.org/2001/XMLSchema" xmlns:p="http://schemas.microsoft.com/office/2006/metadata/properties" xmlns:ns2="ca80ee7f-9fce-472a-a358-86cee5aa1337" targetNamespace="http://schemas.microsoft.com/office/2006/metadata/properties" ma:root="true" ma:fieldsID="e1e8c698334f5bedd31203e4ccfcf41a" ns2:_="">
    <xsd:import namespace="ca80ee7f-9fce-472a-a358-86cee5aa133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80ee7f-9fce-472a-a358-86cee5aa133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4C316EF-AD99-489A-9647-CB4A104B3B51}"/>
</file>

<file path=customXml/itemProps2.xml><?xml version="1.0" encoding="utf-8"?>
<ds:datastoreItem xmlns:ds="http://schemas.openxmlformats.org/officeDocument/2006/customXml" ds:itemID="{E2AF6FEC-5F45-4AA8-B65D-F9BC2A6ACF23}"/>
</file>

<file path=customXml/itemProps3.xml><?xml version="1.0" encoding="utf-8"?>
<ds:datastoreItem xmlns:ds="http://schemas.openxmlformats.org/officeDocument/2006/customXml" ds:itemID="{CE5FCB46-38F2-4B86-91DA-5B75DF96FFBA}"/>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0x010100D084511074E14549BEDDF1BEEB3F117E</vt:lpwstr>
  </property>
</Properties>
</file>