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61" r:id="rId3"/>
    <p:sldId id="257" r:id="rId4"/>
    <p:sldId id="262" r:id="rId5"/>
    <p:sldId id="260" r:id="rId6"/>
    <p:sldId id="258" r:id="rId7"/>
    <p:sldId id="264" r:id="rId8"/>
    <p:sldId id="265" r:id="rId9"/>
    <p:sldId id="266" r:id="rId10"/>
    <p:sldId id="267"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PT Sans" panose="020B0503020203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is1O/d193IdFKshc2Fo1Yi8BbQf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4719"/>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96"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685797" y="4343387"/>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68" name="Google Shape;6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685797" y="4343387"/>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1" type="obj">
  <p:cSld name="OBJECT">
    <p:spTree>
      <p:nvGrpSpPr>
        <p:cNvPr id="1" name="Shape 9"/>
        <p:cNvGrpSpPr/>
        <p:nvPr/>
      </p:nvGrpSpPr>
      <p:grpSpPr>
        <a:xfrm>
          <a:off x="0" y="0"/>
          <a:ext cx="0" cy="0"/>
          <a:chOff x="0" y="0"/>
          <a:chExt cx="0" cy="0"/>
        </a:xfrm>
      </p:grpSpPr>
      <p:sp>
        <p:nvSpPr>
          <p:cNvPr id="10" name="Google Shape;10;p7"/>
          <p:cNvSpPr/>
          <p:nvPr/>
        </p:nvSpPr>
        <p:spPr>
          <a:xfrm>
            <a:off x="0" y="2033"/>
            <a:ext cx="9144000" cy="51411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1" name="Google Shape;11;p7"/>
          <p:cNvSpPr/>
          <p:nvPr/>
        </p:nvSpPr>
        <p:spPr>
          <a:xfrm>
            <a:off x="0" y="2033"/>
            <a:ext cx="9147366" cy="5143443"/>
          </a:xfrm>
          <a:custGeom>
            <a:avLst/>
            <a:gdLst/>
            <a:ahLst/>
            <a:cxnLst/>
            <a:rect l="l" t="t" r="r" b="b"/>
            <a:pathLst>
              <a:path w="20104100" h="11304270" extrusionOk="0">
                <a:moveTo>
                  <a:pt x="0" y="11304085"/>
                </a:moveTo>
                <a:lnTo>
                  <a:pt x="20104099" y="11304085"/>
                </a:lnTo>
                <a:lnTo>
                  <a:pt x="20104099" y="0"/>
                </a:lnTo>
                <a:lnTo>
                  <a:pt x="0" y="0"/>
                </a:lnTo>
                <a:lnTo>
                  <a:pt x="0" y="11304085"/>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2" name="Google Shape;12;p7"/>
          <p:cNvSpPr/>
          <p:nvPr/>
        </p:nvSpPr>
        <p:spPr>
          <a:xfrm>
            <a:off x="5569315" y="2033"/>
            <a:ext cx="3574800" cy="2398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3" name="Google Shape;13;p7"/>
          <p:cNvSpPr/>
          <p:nvPr/>
        </p:nvSpPr>
        <p:spPr>
          <a:xfrm>
            <a:off x="0" y="3205518"/>
            <a:ext cx="1839900" cy="19377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4" name="Google Shape;14;p7"/>
          <p:cNvSpPr/>
          <p:nvPr/>
        </p:nvSpPr>
        <p:spPr>
          <a:xfrm>
            <a:off x="3128963" y="2229191"/>
            <a:ext cx="685330" cy="685330"/>
          </a:xfrm>
          <a:custGeom>
            <a:avLst/>
            <a:gdLst/>
            <a:ahLst/>
            <a:cxnLst/>
            <a:rect l="l" t="t" r="r" b="b"/>
            <a:pathLst>
              <a:path w="1506220" h="1506220" extrusionOk="0">
                <a:moveTo>
                  <a:pt x="1359644" y="0"/>
                </a:moveTo>
                <a:lnTo>
                  <a:pt x="145974" y="0"/>
                </a:lnTo>
                <a:lnTo>
                  <a:pt x="99836" y="7442"/>
                </a:lnTo>
                <a:lnTo>
                  <a:pt x="59765" y="28165"/>
                </a:lnTo>
                <a:lnTo>
                  <a:pt x="28165" y="59765"/>
                </a:lnTo>
                <a:lnTo>
                  <a:pt x="7442" y="99836"/>
                </a:lnTo>
                <a:lnTo>
                  <a:pt x="0" y="145974"/>
                </a:lnTo>
                <a:lnTo>
                  <a:pt x="0" y="1359654"/>
                </a:lnTo>
                <a:lnTo>
                  <a:pt x="7442" y="1405791"/>
                </a:lnTo>
                <a:lnTo>
                  <a:pt x="28165" y="1445860"/>
                </a:lnTo>
                <a:lnTo>
                  <a:pt x="59765" y="1477456"/>
                </a:lnTo>
                <a:lnTo>
                  <a:pt x="99836" y="1498177"/>
                </a:lnTo>
                <a:lnTo>
                  <a:pt x="145974" y="1505619"/>
                </a:lnTo>
                <a:lnTo>
                  <a:pt x="1359644" y="1505619"/>
                </a:lnTo>
                <a:lnTo>
                  <a:pt x="1405786" y="1498177"/>
                </a:lnTo>
                <a:lnTo>
                  <a:pt x="1445857" y="1477456"/>
                </a:lnTo>
                <a:lnTo>
                  <a:pt x="1477456" y="1445860"/>
                </a:lnTo>
                <a:lnTo>
                  <a:pt x="1498177" y="1405791"/>
                </a:lnTo>
                <a:lnTo>
                  <a:pt x="1505619" y="1359654"/>
                </a:lnTo>
                <a:lnTo>
                  <a:pt x="1505619" y="145974"/>
                </a:lnTo>
                <a:lnTo>
                  <a:pt x="1498177" y="99836"/>
                </a:lnTo>
                <a:lnTo>
                  <a:pt x="1477456" y="59765"/>
                </a:lnTo>
                <a:lnTo>
                  <a:pt x="1445857" y="28165"/>
                </a:lnTo>
                <a:lnTo>
                  <a:pt x="1405786" y="7442"/>
                </a:lnTo>
                <a:lnTo>
                  <a:pt x="1359644" y="0"/>
                </a:lnTo>
                <a:close/>
              </a:path>
            </a:pathLst>
          </a:custGeom>
          <a:solidFill>
            <a:srgbClr val="81348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5" name="Google Shape;15;p7"/>
          <p:cNvSpPr/>
          <p:nvPr/>
        </p:nvSpPr>
        <p:spPr>
          <a:xfrm>
            <a:off x="3128963" y="2229189"/>
            <a:ext cx="684900" cy="3306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6" name="Google Shape;16;p7"/>
          <p:cNvSpPr/>
          <p:nvPr/>
        </p:nvSpPr>
        <p:spPr>
          <a:xfrm>
            <a:off x="3128962" y="2583375"/>
            <a:ext cx="684900" cy="3306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7" name="Google Shape;17;p7"/>
          <p:cNvSpPr/>
          <p:nvPr/>
        </p:nvSpPr>
        <p:spPr>
          <a:xfrm>
            <a:off x="3150887" y="2251116"/>
            <a:ext cx="641414" cy="641413"/>
          </a:xfrm>
          <a:custGeom>
            <a:avLst/>
            <a:gdLst/>
            <a:ahLst/>
            <a:cxnLst/>
            <a:rect l="l" t="t" r="r" b="b"/>
            <a:pathLst>
              <a:path w="1409700" h="1409700" extrusionOk="0">
                <a:moveTo>
                  <a:pt x="1314284" y="0"/>
                </a:moveTo>
                <a:lnTo>
                  <a:pt x="94929" y="0"/>
                </a:lnTo>
                <a:lnTo>
                  <a:pt x="57982" y="7459"/>
                </a:lnTo>
                <a:lnTo>
                  <a:pt x="27808" y="27802"/>
                </a:lnTo>
                <a:lnTo>
                  <a:pt x="7461" y="57974"/>
                </a:lnTo>
                <a:lnTo>
                  <a:pt x="0" y="94918"/>
                </a:lnTo>
                <a:lnTo>
                  <a:pt x="0" y="1314274"/>
                </a:lnTo>
                <a:lnTo>
                  <a:pt x="7461" y="1351224"/>
                </a:lnTo>
                <a:lnTo>
                  <a:pt x="27808" y="1381399"/>
                </a:lnTo>
                <a:lnTo>
                  <a:pt x="57982" y="1401743"/>
                </a:lnTo>
                <a:lnTo>
                  <a:pt x="94929" y="1409203"/>
                </a:lnTo>
                <a:lnTo>
                  <a:pt x="1314284" y="1409203"/>
                </a:lnTo>
                <a:lnTo>
                  <a:pt x="1351233" y="1401743"/>
                </a:lnTo>
                <a:lnTo>
                  <a:pt x="1381404" y="1381399"/>
                </a:lnTo>
                <a:lnTo>
                  <a:pt x="1401744" y="1351224"/>
                </a:lnTo>
                <a:lnTo>
                  <a:pt x="1409203" y="1314274"/>
                </a:lnTo>
                <a:lnTo>
                  <a:pt x="1409203" y="94918"/>
                </a:lnTo>
                <a:lnTo>
                  <a:pt x="1401744" y="57974"/>
                </a:lnTo>
                <a:lnTo>
                  <a:pt x="1381404" y="27802"/>
                </a:lnTo>
                <a:lnTo>
                  <a:pt x="1351233" y="7459"/>
                </a:lnTo>
                <a:lnTo>
                  <a:pt x="1314284" y="0"/>
                </a:lnTo>
                <a:close/>
              </a:path>
            </a:pathLst>
          </a:custGeom>
          <a:solidFill>
            <a:srgbClr val="81348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8" name="Google Shape;18;p7"/>
          <p:cNvSpPr/>
          <p:nvPr/>
        </p:nvSpPr>
        <p:spPr>
          <a:xfrm>
            <a:off x="3311784" y="2353722"/>
            <a:ext cx="344976" cy="433965"/>
          </a:xfrm>
          <a:custGeom>
            <a:avLst/>
            <a:gdLst/>
            <a:ahLst/>
            <a:cxnLst/>
            <a:rect l="l" t="t" r="r" b="b"/>
            <a:pathLst>
              <a:path w="758190" h="953770" extrusionOk="0">
                <a:moveTo>
                  <a:pt x="389197" y="0"/>
                </a:moveTo>
                <a:lnTo>
                  <a:pt x="336166" y="7649"/>
                </a:lnTo>
                <a:lnTo>
                  <a:pt x="33463" y="95018"/>
                </a:lnTo>
                <a:lnTo>
                  <a:pt x="0" y="134389"/>
                </a:lnTo>
                <a:lnTo>
                  <a:pt x="1516" y="152891"/>
                </a:lnTo>
                <a:lnTo>
                  <a:pt x="222839" y="919695"/>
                </a:lnTo>
                <a:lnTo>
                  <a:pt x="231415" y="936152"/>
                </a:lnTo>
                <a:lnTo>
                  <a:pt x="245159" y="947647"/>
                </a:lnTo>
                <a:lnTo>
                  <a:pt x="262212" y="953149"/>
                </a:lnTo>
                <a:lnTo>
                  <a:pt x="280712" y="951631"/>
                </a:lnTo>
                <a:lnTo>
                  <a:pt x="573258" y="867194"/>
                </a:lnTo>
                <a:lnTo>
                  <a:pt x="616431" y="850431"/>
                </a:lnTo>
                <a:lnTo>
                  <a:pt x="654839" y="826939"/>
                </a:lnTo>
                <a:lnTo>
                  <a:pt x="687985" y="797616"/>
                </a:lnTo>
                <a:lnTo>
                  <a:pt x="715376" y="763358"/>
                </a:lnTo>
                <a:lnTo>
                  <a:pt x="736514" y="725064"/>
                </a:lnTo>
                <a:lnTo>
                  <a:pt x="750905" y="683631"/>
                </a:lnTo>
                <a:lnTo>
                  <a:pt x="758055" y="639957"/>
                </a:lnTo>
                <a:lnTo>
                  <a:pt x="757466" y="594940"/>
                </a:lnTo>
                <a:lnTo>
                  <a:pt x="748645" y="549476"/>
                </a:lnTo>
                <a:lnTo>
                  <a:pt x="731597" y="505732"/>
                </a:lnTo>
                <a:lnTo>
                  <a:pt x="707644" y="466902"/>
                </a:lnTo>
                <a:lnTo>
                  <a:pt x="677720" y="433499"/>
                </a:lnTo>
                <a:lnTo>
                  <a:pt x="642762" y="406036"/>
                </a:lnTo>
                <a:lnTo>
                  <a:pt x="603705" y="385029"/>
                </a:lnTo>
                <a:lnTo>
                  <a:pt x="561486" y="370990"/>
                </a:lnTo>
                <a:lnTo>
                  <a:pt x="517040" y="364434"/>
                </a:lnTo>
                <a:lnTo>
                  <a:pt x="548324" y="330795"/>
                </a:lnTo>
                <a:lnTo>
                  <a:pt x="571294" y="291320"/>
                </a:lnTo>
                <a:lnTo>
                  <a:pt x="585066" y="247599"/>
                </a:lnTo>
                <a:lnTo>
                  <a:pt x="588758" y="201218"/>
                </a:lnTo>
                <a:lnTo>
                  <a:pt x="581484" y="153766"/>
                </a:lnTo>
                <a:lnTo>
                  <a:pt x="562361" y="106832"/>
                </a:lnTo>
                <a:lnTo>
                  <a:pt x="530505" y="62004"/>
                </a:lnTo>
                <a:lnTo>
                  <a:pt x="489566" y="27771"/>
                </a:lnTo>
                <a:lnTo>
                  <a:pt x="441397" y="6905"/>
                </a:lnTo>
                <a:lnTo>
                  <a:pt x="389197" y="0"/>
                </a:lnTo>
                <a:close/>
              </a:path>
            </a:pathLst>
          </a:custGeom>
          <a:solidFill>
            <a:srgbClr val="4B1F5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9" name="Google Shape;19;p7"/>
          <p:cNvSpPr/>
          <p:nvPr/>
        </p:nvSpPr>
        <p:spPr>
          <a:xfrm>
            <a:off x="3285201" y="2329212"/>
            <a:ext cx="397850" cy="484816"/>
          </a:xfrm>
          <a:custGeom>
            <a:avLst/>
            <a:gdLst/>
            <a:ahLst/>
            <a:cxnLst/>
            <a:rect l="l" t="t" r="r" b="b"/>
            <a:pathLst>
              <a:path w="874395" h="1065529" extrusionOk="0">
                <a:moveTo>
                  <a:pt x="424132" y="0"/>
                </a:moveTo>
                <a:lnTo>
                  <a:pt x="377847" y="7628"/>
                </a:lnTo>
                <a:lnTo>
                  <a:pt x="66904" y="97384"/>
                </a:lnTo>
                <a:lnTo>
                  <a:pt x="11004" y="142006"/>
                </a:lnTo>
                <a:lnTo>
                  <a:pt x="0" y="176097"/>
                </a:lnTo>
                <a:lnTo>
                  <a:pt x="3032" y="213077"/>
                </a:lnTo>
                <a:lnTo>
                  <a:pt x="229758" y="998582"/>
                </a:lnTo>
                <a:lnTo>
                  <a:pt x="246901" y="1031496"/>
                </a:lnTo>
                <a:lnTo>
                  <a:pt x="274381" y="1054482"/>
                </a:lnTo>
                <a:lnTo>
                  <a:pt x="308474" y="1065487"/>
                </a:lnTo>
                <a:lnTo>
                  <a:pt x="345461" y="1062454"/>
                </a:lnTo>
                <a:lnTo>
                  <a:pt x="537449" y="1007044"/>
                </a:lnTo>
                <a:lnTo>
                  <a:pt x="320653" y="1007044"/>
                </a:lnTo>
                <a:lnTo>
                  <a:pt x="303605" y="1001545"/>
                </a:lnTo>
                <a:lnTo>
                  <a:pt x="289865" y="990054"/>
                </a:lnTo>
                <a:lnTo>
                  <a:pt x="281295" y="973598"/>
                </a:lnTo>
                <a:lnTo>
                  <a:pt x="59951" y="206763"/>
                </a:lnTo>
                <a:lnTo>
                  <a:pt x="58439" y="188275"/>
                </a:lnTo>
                <a:lnTo>
                  <a:pt x="63943" y="171229"/>
                </a:lnTo>
                <a:lnTo>
                  <a:pt x="75436" y="157487"/>
                </a:lnTo>
                <a:lnTo>
                  <a:pt x="91888" y="148912"/>
                </a:lnTo>
                <a:lnTo>
                  <a:pt x="395114" y="61396"/>
                </a:lnTo>
                <a:lnTo>
                  <a:pt x="447901" y="53795"/>
                </a:lnTo>
                <a:lnTo>
                  <a:pt x="602101" y="53795"/>
                </a:lnTo>
                <a:lnTo>
                  <a:pt x="568323" y="32045"/>
                </a:lnTo>
                <a:lnTo>
                  <a:pt x="522005" y="12975"/>
                </a:lnTo>
                <a:lnTo>
                  <a:pt x="473063" y="2037"/>
                </a:lnTo>
                <a:lnTo>
                  <a:pt x="424132" y="0"/>
                </a:lnTo>
                <a:close/>
              </a:path>
              <a:path w="874395" h="1065529" extrusionOk="0">
                <a:moveTo>
                  <a:pt x="602101" y="53795"/>
                </a:moveTo>
                <a:lnTo>
                  <a:pt x="447901" y="53795"/>
                </a:lnTo>
                <a:lnTo>
                  <a:pt x="499852" y="60692"/>
                </a:lnTo>
                <a:lnTo>
                  <a:pt x="547809" y="81469"/>
                </a:lnTo>
                <a:lnTo>
                  <a:pt x="588616" y="115509"/>
                </a:lnTo>
                <a:lnTo>
                  <a:pt x="620615" y="160371"/>
                </a:lnTo>
                <a:lnTo>
                  <a:pt x="639846" y="207357"/>
                </a:lnTo>
                <a:lnTo>
                  <a:pt x="647195" y="254872"/>
                </a:lnTo>
                <a:lnTo>
                  <a:pt x="643547" y="301321"/>
                </a:lnTo>
                <a:lnTo>
                  <a:pt x="629789" y="345109"/>
                </a:lnTo>
                <a:lnTo>
                  <a:pt x="606807" y="384643"/>
                </a:lnTo>
                <a:lnTo>
                  <a:pt x="575485" y="418327"/>
                </a:lnTo>
                <a:lnTo>
                  <a:pt x="619932" y="424883"/>
                </a:lnTo>
                <a:lnTo>
                  <a:pt x="662151" y="438922"/>
                </a:lnTo>
                <a:lnTo>
                  <a:pt x="701207" y="459929"/>
                </a:lnTo>
                <a:lnTo>
                  <a:pt x="736165" y="487392"/>
                </a:lnTo>
                <a:lnTo>
                  <a:pt x="766089" y="520795"/>
                </a:lnTo>
                <a:lnTo>
                  <a:pt x="790043" y="559626"/>
                </a:lnTo>
                <a:lnTo>
                  <a:pt x="807091" y="603369"/>
                </a:lnTo>
                <a:lnTo>
                  <a:pt x="815912" y="648833"/>
                </a:lnTo>
                <a:lnTo>
                  <a:pt x="816500" y="693851"/>
                </a:lnTo>
                <a:lnTo>
                  <a:pt x="809351" y="737525"/>
                </a:lnTo>
                <a:lnTo>
                  <a:pt x="794960" y="778957"/>
                </a:lnTo>
                <a:lnTo>
                  <a:pt x="773821" y="817251"/>
                </a:lnTo>
                <a:lnTo>
                  <a:pt x="746431" y="851509"/>
                </a:lnTo>
                <a:lnTo>
                  <a:pt x="713285" y="880832"/>
                </a:lnTo>
                <a:lnTo>
                  <a:pt x="674877" y="904324"/>
                </a:lnTo>
                <a:lnTo>
                  <a:pt x="631704" y="921087"/>
                </a:lnTo>
                <a:lnTo>
                  <a:pt x="339147" y="1005524"/>
                </a:lnTo>
                <a:lnTo>
                  <a:pt x="320653" y="1007044"/>
                </a:lnTo>
                <a:lnTo>
                  <a:pt x="537449" y="1007044"/>
                </a:lnTo>
                <a:lnTo>
                  <a:pt x="658122" y="972216"/>
                </a:lnTo>
                <a:lnTo>
                  <a:pt x="702282" y="954466"/>
                </a:lnTo>
                <a:lnTo>
                  <a:pt x="744210" y="928112"/>
                </a:lnTo>
                <a:lnTo>
                  <a:pt x="782525" y="894685"/>
                </a:lnTo>
                <a:lnTo>
                  <a:pt x="815847" y="855716"/>
                </a:lnTo>
                <a:lnTo>
                  <a:pt x="842795" y="812737"/>
                </a:lnTo>
                <a:lnTo>
                  <a:pt x="861991" y="767279"/>
                </a:lnTo>
                <a:lnTo>
                  <a:pt x="872052" y="720873"/>
                </a:lnTo>
                <a:lnTo>
                  <a:pt x="874013" y="667978"/>
                </a:lnTo>
                <a:lnTo>
                  <a:pt x="868525" y="618112"/>
                </a:lnTo>
                <a:lnTo>
                  <a:pt x="856213" y="571620"/>
                </a:lnTo>
                <a:lnTo>
                  <a:pt x="837707" y="528847"/>
                </a:lnTo>
                <a:lnTo>
                  <a:pt x="813634" y="490139"/>
                </a:lnTo>
                <a:lnTo>
                  <a:pt x="784620" y="455839"/>
                </a:lnTo>
                <a:lnTo>
                  <a:pt x="751295" y="426293"/>
                </a:lnTo>
                <a:lnTo>
                  <a:pt x="714284" y="401845"/>
                </a:lnTo>
                <a:lnTo>
                  <a:pt x="674215" y="382842"/>
                </a:lnTo>
                <a:lnTo>
                  <a:pt x="692529" y="337839"/>
                </a:lnTo>
                <a:lnTo>
                  <a:pt x="702286" y="289860"/>
                </a:lnTo>
                <a:lnTo>
                  <a:pt x="702827" y="240071"/>
                </a:lnTo>
                <a:lnTo>
                  <a:pt x="693490" y="189640"/>
                </a:lnTo>
                <a:lnTo>
                  <a:pt x="673615" y="139734"/>
                </a:lnTo>
                <a:lnTo>
                  <a:pt x="642541" y="91521"/>
                </a:lnTo>
                <a:lnTo>
                  <a:pt x="609380" y="58483"/>
                </a:lnTo>
                <a:lnTo>
                  <a:pt x="602101" y="53795"/>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0" name="Google Shape;20;p7"/>
          <p:cNvSpPr/>
          <p:nvPr/>
        </p:nvSpPr>
        <p:spPr>
          <a:xfrm>
            <a:off x="3312627" y="2387209"/>
            <a:ext cx="301638" cy="400450"/>
          </a:xfrm>
          <a:custGeom>
            <a:avLst/>
            <a:gdLst/>
            <a:ahLst/>
            <a:cxnLst/>
            <a:rect l="l" t="t" r="r" b="b"/>
            <a:pathLst>
              <a:path w="662940" h="880110" extrusionOk="0">
                <a:moveTo>
                  <a:pt x="305365" y="0"/>
                </a:moveTo>
                <a:lnTo>
                  <a:pt x="253102" y="7362"/>
                </a:lnTo>
                <a:lnTo>
                  <a:pt x="0" y="80417"/>
                </a:lnTo>
                <a:lnTo>
                  <a:pt x="220998" y="846069"/>
                </a:lnTo>
                <a:lnTo>
                  <a:pt x="229567" y="862527"/>
                </a:lnTo>
                <a:lnTo>
                  <a:pt x="243306" y="874021"/>
                </a:lnTo>
                <a:lnTo>
                  <a:pt x="260351" y="879523"/>
                </a:lnTo>
                <a:lnTo>
                  <a:pt x="278839" y="878005"/>
                </a:lnTo>
                <a:lnTo>
                  <a:pt x="486571" y="818049"/>
                </a:lnTo>
                <a:lnTo>
                  <a:pt x="487566" y="817735"/>
                </a:lnTo>
                <a:lnTo>
                  <a:pt x="488623" y="817431"/>
                </a:lnTo>
                <a:lnTo>
                  <a:pt x="537021" y="798112"/>
                </a:lnTo>
                <a:lnTo>
                  <a:pt x="578756" y="769800"/>
                </a:lnTo>
                <a:lnTo>
                  <a:pt x="613473" y="733461"/>
                </a:lnTo>
                <a:lnTo>
                  <a:pt x="639876" y="690387"/>
                </a:lnTo>
                <a:lnTo>
                  <a:pt x="656669" y="641869"/>
                </a:lnTo>
                <a:lnTo>
                  <a:pt x="662555" y="589197"/>
                </a:lnTo>
                <a:lnTo>
                  <a:pt x="657807" y="541806"/>
                </a:lnTo>
                <a:lnTo>
                  <a:pt x="644185" y="497642"/>
                </a:lnTo>
                <a:lnTo>
                  <a:pt x="622624" y="457636"/>
                </a:lnTo>
                <a:lnTo>
                  <a:pt x="594056" y="422722"/>
                </a:lnTo>
                <a:lnTo>
                  <a:pt x="559417" y="393832"/>
                </a:lnTo>
                <a:lnTo>
                  <a:pt x="519639" y="371898"/>
                </a:lnTo>
                <a:lnTo>
                  <a:pt x="475657" y="357852"/>
                </a:lnTo>
                <a:lnTo>
                  <a:pt x="428405" y="352628"/>
                </a:lnTo>
                <a:lnTo>
                  <a:pt x="458380" y="320394"/>
                </a:lnTo>
                <a:lnTo>
                  <a:pt x="480474" y="282619"/>
                </a:lnTo>
                <a:lnTo>
                  <a:pt x="493859" y="240794"/>
                </a:lnTo>
                <a:lnTo>
                  <a:pt x="497706" y="196408"/>
                </a:lnTo>
                <a:lnTo>
                  <a:pt x="491187" y="150953"/>
                </a:lnTo>
                <a:lnTo>
                  <a:pt x="473472" y="105918"/>
                </a:lnTo>
                <a:lnTo>
                  <a:pt x="443735" y="62794"/>
                </a:lnTo>
                <a:lnTo>
                  <a:pt x="403846" y="28444"/>
                </a:lnTo>
                <a:lnTo>
                  <a:pt x="356668" y="7270"/>
                </a:lnTo>
                <a:lnTo>
                  <a:pt x="305365" y="0"/>
                </a:lnTo>
                <a:close/>
              </a:path>
            </a:pathLst>
          </a:custGeom>
          <a:solidFill>
            <a:srgbClr val="81348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1" name="Google Shape;21;p7"/>
          <p:cNvSpPr/>
          <p:nvPr/>
        </p:nvSpPr>
        <p:spPr>
          <a:xfrm>
            <a:off x="3950278" y="2315993"/>
            <a:ext cx="2064900" cy="5112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2" name="Google Shape;22;p7"/>
          <p:cNvSpPr txBox="1">
            <a:spLocks noGrp="1"/>
          </p:cNvSpPr>
          <p:nvPr>
            <p:ph type="ftr" idx="11"/>
          </p:nvPr>
        </p:nvSpPr>
        <p:spPr>
          <a:xfrm>
            <a:off x="3108960" y="4783455"/>
            <a:ext cx="29259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6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Google Shape;23;p7"/>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6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 name="Google Shape;24;p7"/>
          <p:cNvSpPr txBox="1">
            <a:spLocks noGrp="1"/>
          </p:cNvSpPr>
          <p:nvPr>
            <p:ph type="sldNum" idx="12"/>
          </p:nvPr>
        </p:nvSpPr>
        <p:spPr>
          <a:xfrm>
            <a:off x="6583681"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sp>
        <p:nvSpPr>
          <p:cNvPr id="61" name="Google Shape;61;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2" name="Google Shape;62;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3" name="Google Shape;6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4" name="Google Shape;3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8" name="Google Shape;3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1" name="Google Shape;41;p1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2" name="Google Shape;42;p1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3" name="Google Shape;4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 name="Google Shape;46;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7" name="Google Shape;4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0" name="Google Shape;5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4" name="Google Shape;54;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6" name="Google Shape;5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9" name="Google Shape;5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D0C4-FD4D-B79D-5CC8-0BA44741C6C5}"/>
              </a:ext>
            </a:extLst>
          </p:cNvPr>
          <p:cNvSpPr>
            <a:spLocks noGrp="1"/>
          </p:cNvSpPr>
          <p:nvPr>
            <p:ph type="title"/>
          </p:nvPr>
        </p:nvSpPr>
        <p:spPr>
          <a:xfrm>
            <a:off x="311700" y="1526583"/>
            <a:ext cx="8520600" cy="1557580"/>
          </a:xfrm>
        </p:spPr>
        <p:txBody>
          <a:bodyPr/>
          <a:lstStyle/>
          <a:p>
            <a:pPr algn="ctr"/>
            <a:r>
              <a:rPr lang="en-US" dirty="0"/>
              <a:t>THANK YOU</a:t>
            </a:r>
            <a:br>
              <a:rPr lang="en-US" dirty="0"/>
            </a:br>
            <a:br>
              <a:rPr lang="en-US" dirty="0"/>
            </a:br>
            <a:r>
              <a:rPr lang="en-US" dirty="0"/>
              <a:t>ANY QUERIES?</a:t>
            </a:r>
          </a:p>
        </p:txBody>
      </p:sp>
    </p:spTree>
    <p:extLst>
      <p:ext uri="{BB962C8B-B14F-4D97-AF65-F5344CB8AC3E}">
        <p14:creationId xmlns:p14="http://schemas.microsoft.com/office/powerpoint/2010/main" val="180781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A75C8-8297-A90A-01A6-3E24114529CA}"/>
              </a:ext>
            </a:extLst>
          </p:cNvPr>
          <p:cNvSpPr>
            <a:spLocks noGrp="1"/>
          </p:cNvSpPr>
          <p:nvPr>
            <p:ph type="title"/>
          </p:nvPr>
        </p:nvSpPr>
        <p:spPr>
          <a:xfrm>
            <a:off x="311700" y="170481"/>
            <a:ext cx="8520600" cy="526943"/>
          </a:xfrm>
        </p:spPr>
        <p:txBody>
          <a:bodyPr/>
          <a:lstStyle/>
          <a:p>
            <a:pPr algn="ctr"/>
            <a:r>
              <a:rPr lang="en-US" sz="2400" dirty="0"/>
              <a:t>INTRODUCTION</a:t>
            </a:r>
          </a:p>
        </p:txBody>
      </p:sp>
      <p:sp>
        <p:nvSpPr>
          <p:cNvPr id="3" name="Text Placeholder 2">
            <a:extLst>
              <a:ext uri="{FF2B5EF4-FFF2-40B4-BE49-F238E27FC236}">
                <a16:creationId xmlns:a16="http://schemas.microsoft.com/office/drawing/2014/main" id="{712D3823-1415-5D6C-F513-BB55255D3AFF}"/>
              </a:ext>
            </a:extLst>
          </p:cNvPr>
          <p:cNvSpPr>
            <a:spLocks noGrp="1"/>
          </p:cNvSpPr>
          <p:nvPr>
            <p:ph type="body" idx="1"/>
          </p:nvPr>
        </p:nvSpPr>
        <p:spPr>
          <a:xfrm>
            <a:off x="311700" y="697424"/>
            <a:ext cx="8520600" cy="3871451"/>
          </a:xfrm>
        </p:spPr>
        <p:txBody>
          <a:bodyPr/>
          <a:lstStyle/>
          <a:p>
            <a:r>
              <a:rPr lang="en-US" dirty="0"/>
              <a:t>My Name is Manoj Deshpande and </a:t>
            </a:r>
            <a:r>
              <a:rPr lang="en-US" dirty="0" err="1"/>
              <a:t>Iam</a:t>
            </a:r>
            <a:r>
              <a:rPr lang="en-US" dirty="0"/>
              <a:t> from NR </a:t>
            </a:r>
            <a:r>
              <a:rPr lang="en-US" dirty="0" err="1"/>
              <a:t>Colony,Bangalore,Karnataka</a:t>
            </a:r>
            <a:r>
              <a:rPr lang="en-US" dirty="0"/>
              <a:t>.</a:t>
            </a:r>
          </a:p>
          <a:p>
            <a:r>
              <a:rPr lang="en-US" dirty="0"/>
              <a:t>I have completed my B.E in Computer Science and Engineering from ACS College of Engineering.</a:t>
            </a:r>
          </a:p>
          <a:p>
            <a:r>
              <a:rPr lang="en-US" dirty="0"/>
              <a:t>I have completed my SSLC with 73% from Sudarshan Vidya Mandir.</a:t>
            </a:r>
          </a:p>
          <a:p>
            <a:r>
              <a:rPr lang="en-US" dirty="0"/>
              <a:t>I have completed my PU Degree with 62% from Narayana PU College.</a:t>
            </a:r>
          </a:p>
          <a:p>
            <a:r>
              <a:rPr lang="en-US" dirty="0"/>
              <a:t>I have worked in many live projects with simple tasks that were given to me in </a:t>
            </a:r>
            <a:r>
              <a:rPr lang="en-US" dirty="0" err="1"/>
              <a:t>Rishiys</a:t>
            </a:r>
            <a:r>
              <a:rPr lang="en-US" dirty="0"/>
              <a:t>.</a:t>
            </a:r>
          </a:p>
          <a:p>
            <a:r>
              <a:rPr lang="en-US" dirty="0"/>
              <a:t>I have worked as Intern for 4 Months as .NET Developer in </a:t>
            </a:r>
            <a:r>
              <a:rPr lang="en-US" dirty="0" err="1"/>
              <a:t>Flatworld</a:t>
            </a:r>
            <a:r>
              <a:rPr lang="en-US" dirty="0"/>
              <a:t> Solutions Pvt Ltd.</a:t>
            </a:r>
          </a:p>
          <a:p>
            <a:r>
              <a:rPr lang="en-US" dirty="0"/>
              <a:t>I have worked on various technologies including finish Testing Course from </a:t>
            </a:r>
            <a:r>
              <a:rPr lang="en-US" dirty="0" err="1"/>
              <a:t>Qspiders</a:t>
            </a:r>
            <a:r>
              <a:rPr lang="en-US" dirty="0"/>
              <a:t> </a:t>
            </a:r>
            <a:r>
              <a:rPr lang="en-US" dirty="0" err="1"/>
              <a:t>Basvangudi</a:t>
            </a:r>
            <a:r>
              <a:rPr lang="en-US" dirty="0"/>
              <a:t>.</a:t>
            </a:r>
          </a:p>
        </p:txBody>
      </p:sp>
    </p:spTree>
    <p:extLst>
      <p:ext uri="{BB962C8B-B14F-4D97-AF65-F5344CB8AC3E}">
        <p14:creationId xmlns:p14="http://schemas.microsoft.com/office/powerpoint/2010/main" val="37194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p:nvPr/>
        </p:nvSpPr>
        <p:spPr>
          <a:xfrm>
            <a:off x="9047320" y="1841400"/>
            <a:ext cx="10800" cy="163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5" name="Google Shape;75;p2"/>
          <p:cNvSpPr/>
          <p:nvPr/>
        </p:nvSpPr>
        <p:spPr>
          <a:xfrm>
            <a:off x="8971200" y="1905733"/>
            <a:ext cx="70800" cy="15108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6" name="Google Shape;76;p2"/>
          <p:cNvSpPr/>
          <p:nvPr/>
        </p:nvSpPr>
        <p:spPr>
          <a:xfrm>
            <a:off x="8801141" y="2004695"/>
            <a:ext cx="70800" cy="13128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7" name="Google Shape;77;p2"/>
          <p:cNvSpPr/>
          <p:nvPr/>
        </p:nvSpPr>
        <p:spPr>
          <a:xfrm>
            <a:off x="8631110" y="2103825"/>
            <a:ext cx="70800" cy="11148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8" name="Google Shape;78;p2"/>
          <p:cNvSpPr/>
          <p:nvPr/>
        </p:nvSpPr>
        <p:spPr>
          <a:xfrm>
            <a:off x="7950595" y="0"/>
            <a:ext cx="1193400" cy="31194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9" name="Google Shape;79;p2"/>
          <p:cNvSpPr/>
          <p:nvPr/>
        </p:nvSpPr>
        <p:spPr>
          <a:xfrm>
            <a:off x="8290876" y="2301921"/>
            <a:ext cx="70800" cy="7185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80" name="Google Shape;80;p2"/>
          <p:cNvSpPr/>
          <p:nvPr/>
        </p:nvSpPr>
        <p:spPr>
          <a:xfrm>
            <a:off x="8120808" y="2400884"/>
            <a:ext cx="70800" cy="52050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81" name="Google Shape;81;p2"/>
          <p:cNvSpPr/>
          <p:nvPr/>
        </p:nvSpPr>
        <p:spPr>
          <a:xfrm>
            <a:off x="7950606" y="2500022"/>
            <a:ext cx="70800" cy="32220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82" name="Google Shape;82;p2"/>
          <p:cNvSpPr/>
          <p:nvPr/>
        </p:nvSpPr>
        <p:spPr>
          <a:xfrm>
            <a:off x="7780574" y="2599168"/>
            <a:ext cx="70800" cy="123900"/>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83" name="Google Shape;83;p2"/>
          <p:cNvSpPr/>
          <p:nvPr/>
        </p:nvSpPr>
        <p:spPr>
          <a:xfrm>
            <a:off x="0" y="3370389"/>
            <a:ext cx="1707300" cy="1772700"/>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84" name="Google Shape;84;p2"/>
          <p:cNvSpPr txBox="1">
            <a:spLocks noGrp="1"/>
          </p:cNvSpPr>
          <p:nvPr>
            <p:ph type="title"/>
          </p:nvPr>
        </p:nvSpPr>
        <p:spPr>
          <a:xfrm>
            <a:off x="349854" y="259604"/>
            <a:ext cx="8621345" cy="621900"/>
          </a:xfrm>
          <a:prstGeom prst="rect">
            <a:avLst/>
          </a:prstGeom>
          <a:noFill/>
          <a:ln>
            <a:noFill/>
          </a:ln>
        </p:spPr>
        <p:txBody>
          <a:bodyPr spcFirstLastPara="1" wrap="square" lIns="0" tIns="5775" rIns="0" bIns="0" anchor="t" anchorCtr="0">
            <a:noAutofit/>
          </a:bodyPr>
          <a:lstStyle/>
          <a:p>
            <a:pPr marL="0" lvl="0" indent="0" algn="ctr" rtl="0">
              <a:lnSpc>
                <a:spcPct val="100000"/>
              </a:lnSpc>
              <a:spcBef>
                <a:spcPts val="0"/>
              </a:spcBef>
              <a:spcAft>
                <a:spcPts val="0"/>
              </a:spcAft>
              <a:buSzPts val="600"/>
              <a:buNone/>
            </a:pPr>
            <a:r>
              <a:rPr lang="en-US" sz="2400" dirty="0"/>
              <a:t>MY DETAILS</a:t>
            </a:r>
            <a:endParaRPr sz="2400" dirty="0"/>
          </a:p>
        </p:txBody>
      </p:sp>
      <p:sp>
        <p:nvSpPr>
          <p:cNvPr id="85" name="Google Shape;85;p2"/>
          <p:cNvSpPr txBox="1"/>
          <p:nvPr/>
        </p:nvSpPr>
        <p:spPr>
          <a:xfrm>
            <a:off x="526056" y="1522948"/>
            <a:ext cx="8107385" cy="37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
        <p:nvSpPr>
          <p:cNvPr id="87" name="Google Shape;87;p2"/>
          <p:cNvSpPr txBox="1"/>
          <p:nvPr/>
        </p:nvSpPr>
        <p:spPr>
          <a:xfrm>
            <a:off x="524783" y="1902756"/>
            <a:ext cx="795279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graphicFrame>
        <p:nvGraphicFramePr>
          <p:cNvPr id="2" name="Table 2">
            <a:extLst>
              <a:ext uri="{FF2B5EF4-FFF2-40B4-BE49-F238E27FC236}">
                <a16:creationId xmlns:a16="http://schemas.microsoft.com/office/drawing/2014/main" id="{0F0B4BE7-CF0B-4D24-A4C2-FDEC9DF7D5B3}"/>
              </a:ext>
            </a:extLst>
          </p:cNvPr>
          <p:cNvGraphicFramePr>
            <a:graphicFrameLocks noGrp="1"/>
          </p:cNvGraphicFramePr>
          <p:nvPr>
            <p:extLst>
              <p:ext uri="{D42A27DB-BD31-4B8C-83A1-F6EECF244321}">
                <p14:modId xmlns:p14="http://schemas.microsoft.com/office/powerpoint/2010/main" val="1145566611"/>
              </p:ext>
            </p:extLst>
          </p:nvPr>
        </p:nvGraphicFramePr>
        <p:xfrm>
          <a:off x="1642820" y="1340603"/>
          <a:ext cx="6088053" cy="1382465"/>
        </p:xfrm>
        <a:graphic>
          <a:graphicData uri="http://schemas.openxmlformats.org/drawingml/2006/table">
            <a:tbl>
              <a:tblPr firstRow="1" bandRow="1">
                <a:tableStyleId>{073A0DAA-6AF3-43AB-8588-CEC1D06C72B9}</a:tableStyleId>
              </a:tblPr>
              <a:tblGrid>
                <a:gridCol w="1612447">
                  <a:extLst>
                    <a:ext uri="{9D8B030D-6E8A-4147-A177-3AD203B41FA5}">
                      <a16:colId xmlns:a16="http://schemas.microsoft.com/office/drawing/2014/main" val="3671064867"/>
                    </a:ext>
                  </a:extLst>
                </a:gridCol>
                <a:gridCol w="2237803">
                  <a:extLst>
                    <a:ext uri="{9D8B030D-6E8A-4147-A177-3AD203B41FA5}">
                      <a16:colId xmlns:a16="http://schemas.microsoft.com/office/drawing/2014/main" val="2350156332"/>
                    </a:ext>
                  </a:extLst>
                </a:gridCol>
                <a:gridCol w="2237803">
                  <a:extLst>
                    <a:ext uri="{9D8B030D-6E8A-4147-A177-3AD203B41FA5}">
                      <a16:colId xmlns:a16="http://schemas.microsoft.com/office/drawing/2014/main" val="2121562246"/>
                    </a:ext>
                  </a:extLst>
                </a:gridCol>
              </a:tblGrid>
              <a:tr h="576685">
                <a:tc>
                  <a:txBody>
                    <a:bodyPr/>
                    <a:lstStyle/>
                    <a:p>
                      <a:pPr algn="ctr"/>
                      <a:r>
                        <a:rPr lang="en" sz="1400" b="1" i="0" u="none" strike="noStrike" cap="none" dirty="0">
                          <a:solidFill>
                            <a:schemeClr val="bg1"/>
                          </a:solidFill>
                          <a:latin typeface="+mn-lt"/>
                          <a:ea typeface="Arial"/>
                          <a:cs typeface="Arial"/>
                          <a:sym typeface="Arial"/>
                        </a:rPr>
                        <a:t>NAME </a:t>
                      </a:r>
                      <a:endParaRPr lang="en-US" b="1" dirty="0">
                        <a:solidFill>
                          <a:schemeClr val="bg1"/>
                        </a:solidFill>
                      </a:endParaRPr>
                    </a:p>
                  </a:txBody>
                  <a:tcPr/>
                </a:tc>
                <a:tc>
                  <a:txBody>
                    <a:bodyPr/>
                    <a:lstStyle/>
                    <a:p>
                      <a:pPr algn="ctr"/>
                      <a:r>
                        <a:rPr lang="en" sz="1400" b="1" i="0" u="none" strike="noStrike" cap="none" dirty="0">
                          <a:solidFill>
                            <a:schemeClr val="bg1"/>
                          </a:solidFill>
                          <a:latin typeface="+mn-lt"/>
                          <a:ea typeface="Arial"/>
                          <a:cs typeface="Arial"/>
                          <a:sym typeface="Arial"/>
                        </a:rPr>
                        <a:t>EMAIL ID</a:t>
                      </a:r>
                      <a:endParaRPr lang="en-US" b="1" dirty="0">
                        <a:solidFill>
                          <a:schemeClr val="bg1"/>
                        </a:solidFill>
                      </a:endParaRPr>
                    </a:p>
                  </a:txBody>
                  <a:tcPr/>
                </a:tc>
                <a:tc>
                  <a:txBody>
                    <a:bodyPr/>
                    <a:lstStyle/>
                    <a:p>
                      <a:pPr algn="ctr"/>
                      <a:r>
                        <a:rPr lang="en" sz="1400" b="1" i="0" u="none" strike="noStrike" cap="none" dirty="0">
                          <a:solidFill>
                            <a:schemeClr val="bg1"/>
                          </a:solidFill>
                          <a:latin typeface="+mn-lt"/>
                          <a:ea typeface="Arial"/>
                          <a:cs typeface="Arial"/>
                          <a:sym typeface="Arial"/>
                        </a:rPr>
                        <a:t>CONTACT NUMBER </a:t>
                      </a:r>
                      <a:endParaRPr lang="en-US" b="1" dirty="0">
                        <a:solidFill>
                          <a:schemeClr val="bg1"/>
                        </a:solidFill>
                      </a:endParaRPr>
                    </a:p>
                  </a:txBody>
                  <a:tcPr/>
                </a:tc>
                <a:extLst>
                  <a:ext uri="{0D108BD9-81ED-4DB2-BD59-A6C34878D82A}">
                    <a16:rowId xmlns:a16="http://schemas.microsoft.com/office/drawing/2014/main" val="1283258920"/>
                  </a:ext>
                </a:extLst>
              </a:tr>
              <a:tr h="805780">
                <a:tc>
                  <a:txBody>
                    <a:bodyPr/>
                    <a:lstStyle/>
                    <a:p>
                      <a:pPr algn="ctr"/>
                      <a:r>
                        <a:rPr lang="en" sz="1400" b="1" i="0" u="none" strike="noStrike" cap="none" dirty="0">
                          <a:solidFill>
                            <a:srgbClr val="AF4719"/>
                          </a:solidFill>
                          <a:latin typeface="+mn-lt"/>
                          <a:ea typeface="Arial"/>
                          <a:cs typeface="Arial"/>
                          <a:sym typeface="Arial"/>
                        </a:rPr>
                        <a:t>MANOJ DESHPANDE</a:t>
                      </a:r>
                      <a:endParaRPr lang="en-US" b="1" dirty="0">
                        <a:solidFill>
                          <a:srgbClr val="AF4719"/>
                        </a:solidFill>
                      </a:endParaRPr>
                    </a:p>
                  </a:txBody>
                  <a:tcPr/>
                </a:tc>
                <a:tc>
                  <a:txBody>
                    <a:bodyPr/>
                    <a:lstStyle/>
                    <a:p>
                      <a:pPr algn="ctr"/>
                      <a:r>
                        <a:rPr lang="en" sz="1400" b="0" i="0" u="none" strike="noStrike" cap="none" dirty="0">
                          <a:solidFill>
                            <a:srgbClr val="000000"/>
                          </a:solidFill>
                          <a:latin typeface="+mn-lt"/>
                          <a:ea typeface="Arial"/>
                          <a:cs typeface="Arial"/>
                          <a:sym typeface="Arial"/>
                        </a:rPr>
                        <a:t>mddes002@gmail.com </a:t>
                      </a:r>
                      <a:endParaRPr lang="en-US" dirty="0"/>
                    </a:p>
                  </a:txBody>
                  <a:tcPr/>
                </a:tc>
                <a:tc>
                  <a:txBody>
                    <a:bodyPr/>
                    <a:lstStyle/>
                    <a:p>
                      <a:pPr algn="ctr"/>
                      <a:r>
                        <a:rPr lang="en" sz="1400" b="0" i="0" u="none" strike="noStrike" cap="none" dirty="0">
                          <a:solidFill>
                            <a:srgbClr val="000000"/>
                          </a:solidFill>
                          <a:latin typeface="+mn-lt"/>
                          <a:ea typeface="Arial"/>
                          <a:cs typeface="Arial"/>
                          <a:sym typeface="Arial"/>
                        </a:rPr>
                        <a:t>8217097131</a:t>
                      </a:r>
                      <a:endParaRPr lang="en-US" dirty="0"/>
                    </a:p>
                  </a:txBody>
                  <a:tcPr/>
                </a:tc>
                <a:extLst>
                  <a:ext uri="{0D108BD9-81ED-4DB2-BD59-A6C34878D82A}">
                    <a16:rowId xmlns:a16="http://schemas.microsoft.com/office/drawing/2014/main" val="36046751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716F3-E05F-ED3C-E8BE-EE0CE7DBFEBD}"/>
              </a:ext>
            </a:extLst>
          </p:cNvPr>
          <p:cNvSpPr>
            <a:spLocks noGrp="1"/>
          </p:cNvSpPr>
          <p:nvPr>
            <p:ph type="title"/>
          </p:nvPr>
        </p:nvSpPr>
        <p:spPr/>
        <p:txBody>
          <a:bodyPr/>
          <a:lstStyle/>
          <a:p>
            <a:pPr algn="ctr"/>
            <a:r>
              <a:rPr lang="en-US" sz="2400" dirty="0"/>
              <a:t>WHY DO I WANT TO CHANGE MY FIELD TO SALES?</a:t>
            </a:r>
          </a:p>
        </p:txBody>
      </p:sp>
      <p:sp>
        <p:nvSpPr>
          <p:cNvPr id="3" name="Text Placeholder 2">
            <a:extLst>
              <a:ext uri="{FF2B5EF4-FFF2-40B4-BE49-F238E27FC236}">
                <a16:creationId xmlns:a16="http://schemas.microsoft.com/office/drawing/2014/main" id="{15315A86-86A3-C77E-6A69-402B13BB2985}"/>
              </a:ext>
            </a:extLst>
          </p:cNvPr>
          <p:cNvSpPr>
            <a:spLocks noGrp="1"/>
          </p:cNvSpPr>
          <p:nvPr>
            <p:ph type="body" idx="1"/>
          </p:nvPr>
        </p:nvSpPr>
        <p:spPr/>
        <p:txBody>
          <a:bodyPr/>
          <a:lstStyle/>
          <a:p>
            <a:r>
              <a:rPr lang="en-US" dirty="0"/>
              <a:t>ENHANCING MY SKILLS.</a:t>
            </a:r>
          </a:p>
          <a:p>
            <a:pPr marL="114300" indent="0">
              <a:buNone/>
            </a:pPr>
            <a:endParaRPr lang="en-US" dirty="0"/>
          </a:p>
          <a:p>
            <a:r>
              <a:rPr lang="en-US" dirty="0"/>
              <a:t>EXPANDING MY HORIZON AS A PROFESSIONAL.</a:t>
            </a:r>
          </a:p>
          <a:p>
            <a:endParaRPr lang="en-US" dirty="0"/>
          </a:p>
          <a:p>
            <a:r>
              <a:rPr lang="en-US" dirty="0"/>
              <a:t>EXPANDING MY KNOWLEDGE IN THE FIELD OF SALES PRACTICALLY AND THEORTICALLY.</a:t>
            </a:r>
          </a:p>
          <a:p>
            <a:endParaRPr lang="en-US" dirty="0"/>
          </a:p>
          <a:p>
            <a:r>
              <a:rPr lang="en-US" dirty="0"/>
              <a:t>GAINING KNOWLEDGE OF THE SALES DOMAIN AND UNDERSTANDING THE CURRENT SCHEMES HELD IN THIS FIELD.</a:t>
            </a:r>
          </a:p>
          <a:p>
            <a:endParaRPr lang="en-US" dirty="0"/>
          </a:p>
        </p:txBody>
      </p:sp>
    </p:spTree>
    <p:extLst>
      <p:ext uri="{BB962C8B-B14F-4D97-AF65-F5344CB8AC3E}">
        <p14:creationId xmlns:p14="http://schemas.microsoft.com/office/powerpoint/2010/main" val="252456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542B-A99C-3BF5-B0AE-A38B12420225}"/>
              </a:ext>
            </a:extLst>
          </p:cNvPr>
          <p:cNvSpPr>
            <a:spLocks noGrp="1"/>
          </p:cNvSpPr>
          <p:nvPr>
            <p:ph type="title"/>
          </p:nvPr>
        </p:nvSpPr>
        <p:spPr/>
        <p:txBody>
          <a:bodyPr/>
          <a:lstStyle/>
          <a:p>
            <a:pPr algn="ctr"/>
            <a:r>
              <a:rPr lang="en-US" sz="2400" dirty="0"/>
              <a:t>ABOUT US</a:t>
            </a:r>
          </a:p>
        </p:txBody>
      </p:sp>
      <p:sp>
        <p:nvSpPr>
          <p:cNvPr id="3" name="Text Placeholder 2">
            <a:extLst>
              <a:ext uri="{FF2B5EF4-FFF2-40B4-BE49-F238E27FC236}">
                <a16:creationId xmlns:a16="http://schemas.microsoft.com/office/drawing/2014/main" id="{F0E3E697-45B8-2503-28F0-3588E4E6C324}"/>
              </a:ext>
            </a:extLst>
          </p:cNvPr>
          <p:cNvSpPr>
            <a:spLocks noGrp="1"/>
          </p:cNvSpPr>
          <p:nvPr>
            <p:ph type="body" idx="1"/>
          </p:nvPr>
        </p:nvSpPr>
        <p:spPr>
          <a:xfrm>
            <a:off x="311700" y="1152475"/>
            <a:ext cx="8520600" cy="2334644"/>
          </a:xfrm>
        </p:spPr>
        <p:txBody>
          <a:bodyPr/>
          <a:lstStyle/>
          <a:p>
            <a:r>
              <a:rPr lang="en-US" dirty="0">
                <a:latin typeface="Arial" panose="020B0604020202020204" pitchFamily="34" charset="0"/>
                <a:cs typeface="Arial" panose="020B0604020202020204" pitchFamily="34" charset="0"/>
              </a:rPr>
              <a:t>Byju's (</a:t>
            </a:r>
            <a:r>
              <a:rPr lang="en-US" dirty="0" err="1">
                <a:latin typeface="Arial" panose="020B0604020202020204" pitchFamily="34" charset="0"/>
                <a:cs typeface="Arial" panose="020B0604020202020204" pitchFamily="34" charset="0"/>
              </a:rPr>
              <a:t>stylised</a:t>
            </a:r>
            <a:r>
              <a:rPr lang="en-US" dirty="0">
                <a:latin typeface="Arial" panose="020B0604020202020204" pitchFamily="34" charset="0"/>
                <a:cs typeface="Arial" panose="020B0604020202020204" pitchFamily="34" charset="0"/>
              </a:rPr>
              <a:t> as BYJU'S) is an Indian multinational educational technology company, headquartered in Bangalore, Karnataka, India.</a:t>
            </a:r>
          </a:p>
          <a:p>
            <a:pPr marL="11430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It was founded in 2011 by </a:t>
            </a:r>
            <a:r>
              <a:rPr lang="en-US" dirty="0" err="1">
                <a:latin typeface="Arial" panose="020B0604020202020204" pitchFamily="34" charset="0"/>
                <a:cs typeface="Arial" panose="020B0604020202020204" pitchFamily="34" charset="0"/>
              </a:rPr>
              <a:t>Byju</a:t>
            </a:r>
            <a:r>
              <a:rPr lang="en-US" dirty="0">
                <a:latin typeface="Arial" panose="020B0604020202020204" pitchFamily="34" charset="0"/>
                <a:cs typeface="Arial" panose="020B0604020202020204" pitchFamily="34" charset="0"/>
              </a:rPr>
              <a:t> Raveendran and Divya </a:t>
            </a:r>
            <a:r>
              <a:rPr lang="en-US" dirty="0" err="1">
                <a:latin typeface="Arial" panose="020B0604020202020204" pitchFamily="34" charset="0"/>
                <a:cs typeface="Arial" panose="020B0604020202020204" pitchFamily="34" charset="0"/>
              </a:rPr>
              <a:t>Gokulnath</a:t>
            </a:r>
            <a:r>
              <a:rPr lang="en-US" dirty="0">
                <a:latin typeface="Arial" panose="020B0604020202020204" pitchFamily="34" charset="0"/>
                <a:cs typeface="Arial" panose="020B0604020202020204" pitchFamily="34" charset="0"/>
              </a:rPr>
              <a:t>. </a:t>
            </a:r>
          </a:p>
          <a:p>
            <a:pPr marL="114300" indent="0">
              <a:buNone/>
            </a:pPr>
            <a:endParaRPr lang="en-US" dirty="0">
              <a:latin typeface="Arial" panose="020B0604020202020204" pitchFamily="34" charset="0"/>
              <a:cs typeface="Arial" panose="020B0604020202020204" pitchFamily="34" charset="0"/>
            </a:endParaRPr>
          </a:p>
          <a:p>
            <a:r>
              <a:rPr lang="en-US" b="0" i="0" dirty="0">
                <a:solidFill>
                  <a:srgbClr val="202122"/>
                </a:solidFill>
                <a:effectLst/>
                <a:latin typeface="Arial" panose="020B0604020202020204" pitchFamily="34" charset="0"/>
                <a:cs typeface="Arial" panose="020B0604020202020204" pitchFamily="34" charset="0"/>
              </a:rPr>
              <a:t>Byju's is an education tutoring app that runs on a  </a:t>
            </a:r>
            <a:r>
              <a:rPr lang="en-US" b="0" i="0" dirty="0" err="1">
                <a:solidFill>
                  <a:srgbClr val="202122"/>
                </a:solidFill>
                <a:effectLst/>
                <a:latin typeface="Arial" panose="020B0604020202020204" pitchFamily="34" charset="0"/>
                <a:cs typeface="Arial" panose="020B0604020202020204" pitchFamily="34" charset="0"/>
              </a:rPr>
              <a:t>model,with</a:t>
            </a:r>
            <a:r>
              <a:rPr lang="en-US" b="0" i="0" dirty="0">
                <a:solidFill>
                  <a:srgbClr val="202122"/>
                </a:solidFill>
                <a:effectLst/>
                <a:latin typeface="Arial" panose="020B0604020202020204" pitchFamily="34" charset="0"/>
                <a:cs typeface="Arial" panose="020B0604020202020204" pitchFamily="34" charset="0"/>
              </a:rPr>
              <a:t> free access to content limited for 15 days after the registration.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1472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3"/>
          <p:cNvSpPr/>
          <p:nvPr/>
        </p:nvSpPr>
        <p:spPr>
          <a:xfrm>
            <a:off x="7350033" y="0"/>
            <a:ext cx="1794000" cy="1485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4" name="Google Shape;86;p2">
            <a:extLst>
              <a:ext uri="{FF2B5EF4-FFF2-40B4-BE49-F238E27FC236}">
                <a16:creationId xmlns:a16="http://schemas.microsoft.com/office/drawing/2014/main" id="{04D51F8F-2D11-5AB2-983E-83551401850A}"/>
              </a:ext>
            </a:extLst>
          </p:cNvPr>
          <p:cNvSpPr txBox="1">
            <a:spLocks noGrp="1"/>
          </p:cNvSpPr>
          <p:nvPr>
            <p:ph type="title"/>
          </p:nvPr>
        </p:nvSpPr>
        <p:spPr>
          <a:xfrm>
            <a:off x="311700" y="154984"/>
            <a:ext cx="8520600" cy="511444"/>
          </a:xfrm>
          <a:prstGeom prst="rect">
            <a:avLst/>
          </a:prstGeom>
          <a:noFill/>
          <a:ln>
            <a:noFill/>
          </a:ln>
        </p:spPr>
        <p:txBody>
          <a:bodyPr spcFirstLastPara="1" wrap="square" lIns="91425" tIns="91425" rIns="91425" bIns="91425" anchor="t" anchorCtr="0">
            <a:noAutofit/>
          </a:bodyPr>
          <a:lstStyle/>
          <a:p>
            <a:pPr algn="ctr">
              <a:buClr>
                <a:srgbClr val="000000"/>
              </a:buClr>
              <a:buSzPts val="1400"/>
            </a:pPr>
            <a:r>
              <a:rPr lang="en-US" sz="2400" dirty="0">
                <a:effectLst/>
                <a:latin typeface="Calibri" panose="020F0502020204030204" pitchFamily="34" charset="0"/>
                <a:ea typeface="Calibri" panose="020F0502020204030204" pitchFamily="34" charset="0"/>
                <a:cs typeface="Times New Roman" panose="02020603050405020304" pitchFamily="18" charset="0"/>
              </a:rPr>
              <a:t>FEATURES OF BYJU APP AND RELEVANT TO THE CUSTOMERS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 name="Text Placeholder 4">
            <a:extLst>
              <a:ext uri="{FF2B5EF4-FFF2-40B4-BE49-F238E27FC236}">
                <a16:creationId xmlns:a16="http://schemas.microsoft.com/office/drawing/2014/main" id="{C124799A-884D-236F-0103-B812B06A4F00}"/>
              </a:ext>
            </a:extLst>
          </p:cNvPr>
          <p:cNvSpPr>
            <a:spLocks noGrp="1"/>
          </p:cNvSpPr>
          <p:nvPr>
            <p:ph type="body" idx="1"/>
          </p:nvPr>
        </p:nvSpPr>
        <p:spPr>
          <a:xfrm>
            <a:off x="404690" y="821412"/>
            <a:ext cx="8520600" cy="4167104"/>
          </a:xfrm>
        </p:spPr>
        <p:txBody>
          <a:bodyPr/>
          <a:lstStyle/>
          <a:p>
            <a:r>
              <a:rPr lang="en-US" b="1" dirty="0">
                <a:solidFill>
                  <a:srgbClr val="575757"/>
                </a:solidFill>
                <a:latin typeface="Arial" panose="020B0604020202020204" pitchFamily="34" charset="0"/>
                <a:cs typeface="Arial" panose="020B0604020202020204" pitchFamily="34" charset="0"/>
              </a:rPr>
              <a:t>Live Classes</a:t>
            </a:r>
            <a:r>
              <a:rPr lang="en-US" dirty="0">
                <a:solidFill>
                  <a:srgbClr val="575757"/>
                </a:solidFill>
                <a:latin typeface="Arial" panose="020B0604020202020204" pitchFamily="34" charset="0"/>
                <a:cs typeface="Arial" panose="020B0604020202020204" pitchFamily="34" charset="0"/>
              </a:rPr>
              <a:t>: </a:t>
            </a:r>
            <a:r>
              <a:rPr lang="en-US" sz="1600" dirty="0">
                <a:solidFill>
                  <a:srgbClr val="575757"/>
                </a:solidFill>
                <a:latin typeface="Arial" panose="020B0604020202020204" pitchFamily="34" charset="0"/>
                <a:cs typeface="Arial" panose="020B0604020202020204" pitchFamily="34" charset="0"/>
              </a:rPr>
              <a:t>The BYJU’s app provides personalized one-to-one Live Classes where students can interact with experts to resolve their doubts and queries. This feature helps in providing understanding of the subject and encourages students to think critically about various concepts. </a:t>
            </a:r>
          </a:p>
          <a:p>
            <a:pPr marL="114300" indent="0">
              <a:buNone/>
            </a:pPr>
            <a:endParaRPr lang="en-US" sz="1600" dirty="0">
              <a:solidFill>
                <a:srgbClr val="575757"/>
              </a:solidFill>
              <a:latin typeface="Arial" panose="020B0604020202020204" pitchFamily="34" charset="0"/>
              <a:cs typeface="Arial" panose="020B0604020202020204" pitchFamily="34" charset="0"/>
            </a:endParaRPr>
          </a:p>
          <a:p>
            <a:r>
              <a:rPr lang="en-US" sz="1600" b="1" dirty="0" err="1">
                <a:solidFill>
                  <a:srgbClr val="575757"/>
                </a:solidFill>
                <a:latin typeface="Arial" panose="020B0604020202020204" pitchFamily="34" charset="0"/>
                <a:cs typeface="Arial" panose="020B0604020202020204" pitchFamily="34" charset="0"/>
              </a:rPr>
              <a:t>Personalised</a:t>
            </a:r>
            <a:r>
              <a:rPr lang="en-US" sz="1600" b="1" dirty="0">
                <a:solidFill>
                  <a:srgbClr val="575757"/>
                </a:solidFill>
                <a:latin typeface="Arial" panose="020B0604020202020204" pitchFamily="34" charset="0"/>
                <a:cs typeface="Arial" panose="020B0604020202020204" pitchFamily="34" charset="0"/>
              </a:rPr>
              <a:t> Learning</a:t>
            </a:r>
            <a:r>
              <a:rPr lang="en-US" sz="1600" dirty="0">
                <a:solidFill>
                  <a:srgbClr val="575757"/>
                </a:solidFill>
                <a:latin typeface="Arial" panose="020B0604020202020204" pitchFamily="34" charset="0"/>
                <a:cs typeface="Arial" panose="020B0604020202020204" pitchFamily="34" charset="0"/>
              </a:rPr>
              <a:t>: </a:t>
            </a:r>
            <a:r>
              <a:rPr lang="en-US" sz="1600" dirty="0" err="1">
                <a:solidFill>
                  <a:srgbClr val="575757"/>
                </a:solidFill>
                <a:latin typeface="Arial" panose="020B0604020202020204" pitchFamily="34" charset="0"/>
                <a:cs typeface="Arial" panose="020B0604020202020204" pitchFamily="34" charset="0"/>
              </a:rPr>
              <a:t>Personalised</a:t>
            </a:r>
            <a:r>
              <a:rPr lang="en-US" sz="1600" dirty="0">
                <a:solidFill>
                  <a:srgbClr val="575757"/>
                </a:solidFill>
                <a:latin typeface="Arial" panose="020B0604020202020204" pitchFamily="34" charset="0"/>
                <a:cs typeface="Arial" panose="020B0604020202020204" pitchFamily="34" charset="0"/>
              </a:rPr>
              <a:t> learning ensures that every individual student is provided with a customized learning path and topics best suited to their learning needs. This helps in boosting their self-confidence gain better subject knowledge.</a:t>
            </a:r>
          </a:p>
          <a:p>
            <a:pPr marL="114300" indent="0">
              <a:buNone/>
            </a:pPr>
            <a:endParaRPr lang="en-US" sz="1600" dirty="0">
              <a:solidFill>
                <a:srgbClr val="575757"/>
              </a:solidFill>
              <a:latin typeface="Arial" panose="020B0604020202020204" pitchFamily="34" charset="0"/>
              <a:cs typeface="Arial" panose="020B0604020202020204" pitchFamily="34" charset="0"/>
            </a:endParaRPr>
          </a:p>
          <a:p>
            <a:r>
              <a:rPr lang="en-US" sz="1600" b="1" dirty="0">
                <a:solidFill>
                  <a:srgbClr val="575757"/>
                </a:solidFill>
                <a:latin typeface="Arial" panose="020B0604020202020204" pitchFamily="34" charset="0"/>
                <a:cs typeface="Arial" panose="020B0604020202020204" pitchFamily="34" charset="0"/>
              </a:rPr>
              <a:t>Video Library</a:t>
            </a:r>
            <a:r>
              <a:rPr lang="en-US" sz="1600" dirty="0">
                <a:solidFill>
                  <a:srgbClr val="575757"/>
                </a:solidFill>
                <a:latin typeface="Arial" panose="020B0604020202020204" pitchFamily="34" charset="0"/>
                <a:cs typeface="Arial" panose="020B0604020202020204" pitchFamily="34" charset="0"/>
              </a:rPr>
              <a:t>: The BYJU's app also provides students with an animated video library which helps students understand topics better, along with detailed notes, quizzes, and tests to check their progress. This provides students with a comprehensive learning experience with better understanding.</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296D-CD0F-37C7-BABE-2D7CAC58BC72}"/>
              </a:ext>
            </a:extLst>
          </p:cNvPr>
          <p:cNvSpPr>
            <a:spLocks noGrp="1"/>
          </p:cNvSpPr>
          <p:nvPr>
            <p:ph type="title"/>
          </p:nvPr>
        </p:nvSpPr>
        <p:spPr/>
        <p:txBody>
          <a:bodyPr/>
          <a:lstStyle/>
          <a:p>
            <a:pPr algn="ctr"/>
            <a:r>
              <a:rPr lang="en-US" sz="2400" dirty="0"/>
              <a:t>OTHER FEATURES</a:t>
            </a:r>
          </a:p>
        </p:txBody>
      </p:sp>
      <p:sp>
        <p:nvSpPr>
          <p:cNvPr id="3" name="Text Placeholder 2">
            <a:extLst>
              <a:ext uri="{FF2B5EF4-FFF2-40B4-BE49-F238E27FC236}">
                <a16:creationId xmlns:a16="http://schemas.microsoft.com/office/drawing/2014/main" id="{CA8FE237-CFD2-D39E-9708-D753521C6C9C}"/>
              </a:ext>
            </a:extLst>
          </p:cNvPr>
          <p:cNvSpPr>
            <a:spLocks noGrp="1"/>
          </p:cNvSpPr>
          <p:nvPr>
            <p:ph type="body" idx="1"/>
          </p:nvPr>
        </p:nvSpPr>
        <p:spPr>
          <a:xfrm>
            <a:off x="311701" y="1152475"/>
            <a:ext cx="8661818" cy="3682996"/>
          </a:xfrm>
        </p:spPr>
        <p:txBody>
          <a:bodyPr/>
          <a:lstStyle/>
          <a:p>
            <a:pPr>
              <a:buFont typeface="Arial" panose="020B0604020202020204" pitchFamily="34" charset="0"/>
              <a:buChar char="•"/>
            </a:pPr>
            <a:r>
              <a:rPr lang="en-US" sz="1800" i="0" dirty="0">
                <a:solidFill>
                  <a:srgbClr val="202124"/>
                </a:solidFill>
                <a:effectLst/>
                <a:latin typeface="arial" panose="020B0604020202020204" pitchFamily="34" charset="0"/>
              </a:rPr>
              <a:t>Images, diagrams, animations and other visual imageries are used for better understanding of </a:t>
            </a:r>
            <a:r>
              <a:rPr lang="en-US" sz="1800" i="0" dirty="0" err="1">
                <a:solidFill>
                  <a:srgbClr val="202124"/>
                </a:solidFill>
                <a:effectLst/>
                <a:latin typeface="arial" panose="020B0604020202020204" pitchFamily="34" charset="0"/>
              </a:rPr>
              <a:t>concepts</a:t>
            </a:r>
            <a:r>
              <a:rPr lang="en-US" sz="1600" i="0" dirty="0" err="1">
                <a:solidFill>
                  <a:srgbClr val="202124"/>
                </a:solidFill>
                <a:effectLst/>
                <a:latin typeface="arial" panose="020B0604020202020204" pitchFamily="34" charset="0"/>
              </a:rPr>
              <a:t>.</a:t>
            </a:r>
            <a:r>
              <a:rPr lang="en-US" sz="1800" dirty="0" err="1">
                <a:effectLst/>
                <a:latin typeface="Arial" panose="020B0604020202020204" pitchFamily="34" charset="0"/>
                <a:ea typeface="Calibri" panose="020F0502020204030204" pitchFamily="34" charset="0"/>
                <a:cs typeface="Arial" panose="020B0604020202020204" pitchFamily="34" charset="0"/>
              </a:rPr>
              <a:t>Available</a:t>
            </a:r>
            <a:r>
              <a:rPr lang="en-US" sz="1800" dirty="0">
                <a:effectLst/>
                <a:latin typeface="Arial" panose="020B0604020202020204" pitchFamily="34" charset="0"/>
                <a:ea typeface="Calibri" panose="020F0502020204030204" pitchFamily="34" charset="0"/>
                <a:cs typeface="Arial" panose="020B0604020202020204" pitchFamily="34" charset="0"/>
              </a:rPr>
              <a:t> any time anywhere. </a:t>
            </a:r>
          </a:p>
          <a:p>
            <a:pPr>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Arial" panose="020B0604020202020204" pitchFamily="34" charset="0"/>
              </a:rPr>
              <a:t>Students can access Videos 24X7.</a:t>
            </a:r>
            <a:br>
              <a:rPr lang="en-US" sz="1800" dirty="0">
                <a:effectLst/>
                <a:latin typeface="Arial" panose="020B0604020202020204" pitchFamily="34" charset="0"/>
                <a:ea typeface="Calibri" panose="020F0502020204030204" pitchFamily="34" charset="0"/>
                <a:cs typeface="Arial" panose="020B0604020202020204" pitchFamily="34" charset="0"/>
              </a:rPr>
            </a:br>
            <a:r>
              <a:rPr lang="en-US" sz="1800" dirty="0">
                <a:effectLst/>
                <a:latin typeface="Arial" panose="020B0604020202020204" pitchFamily="34" charset="0"/>
                <a:ea typeface="Calibri" panose="020F0502020204030204" pitchFamily="34" charset="0"/>
                <a:cs typeface="Arial" panose="020B0604020202020204" pitchFamily="34" charset="0"/>
              </a:rPr>
              <a:t>Get tailor made training modules as per student </a:t>
            </a:r>
            <a:r>
              <a:rPr lang="en-US" sz="1800" dirty="0" err="1">
                <a:effectLst/>
                <a:latin typeface="Arial" panose="020B0604020202020204" pitchFamily="34" charset="0"/>
                <a:ea typeface="Calibri" panose="020F0502020204030204" pitchFamily="34" charset="0"/>
                <a:cs typeface="Arial" panose="020B0604020202020204" pitchFamily="34" charset="0"/>
              </a:rPr>
              <a:t>requirement.Get</a:t>
            </a:r>
            <a:r>
              <a:rPr lang="en-US" sz="1800" dirty="0">
                <a:effectLst/>
                <a:latin typeface="Arial" panose="020B0604020202020204" pitchFamily="34" charset="0"/>
                <a:ea typeface="Calibri" panose="020F0502020204030204" pitchFamily="34" charset="0"/>
                <a:cs typeface="Arial" panose="020B0604020202020204" pitchFamily="34" charset="0"/>
              </a:rPr>
              <a:t> sufficient access for practice and student can clarify doubts any time.</a:t>
            </a:r>
          </a:p>
          <a:p>
            <a:pPr>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Arial" panose="020B0604020202020204" pitchFamily="34" charset="0"/>
              </a:rPr>
              <a:t>The learning modules are very entertaining , develops interest in students to        learn Parents need not push hard for studies.</a:t>
            </a:r>
          </a:p>
          <a:p>
            <a:pPr>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Arial" panose="020B0604020202020204" pitchFamily="34" charset="0"/>
              </a:rPr>
              <a:t>Since training materials are available and can be accessed any time, need to   worry if child is absent due to any reasons. Also get personnel attention  so that the doubts can be clarified.</a:t>
            </a:r>
          </a:p>
          <a:p>
            <a:pPr marL="114300" indent="0">
              <a:buNone/>
            </a:pPr>
            <a:endParaRPr lang="en-US"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9728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CD03-992C-2759-044A-7F47C2AC5A94}"/>
              </a:ext>
            </a:extLst>
          </p:cNvPr>
          <p:cNvSpPr>
            <a:spLocks noGrp="1"/>
          </p:cNvSpPr>
          <p:nvPr>
            <p:ph type="title"/>
          </p:nvPr>
        </p:nvSpPr>
        <p:spPr/>
        <p:txBody>
          <a:bodyPr/>
          <a:lstStyle/>
          <a:p>
            <a:pPr algn="ctr"/>
            <a:r>
              <a:rPr lang="en-US" sz="2400" dirty="0"/>
              <a:t>EXAMPLE WITH A SCENARIO</a:t>
            </a:r>
          </a:p>
        </p:txBody>
      </p:sp>
      <p:sp>
        <p:nvSpPr>
          <p:cNvPr id="3" name="Text Placeholder 2">
            <a:extLst>
              <a:ext uri="{FF2B5EF4-FFF2-40B4-BE49-F238E27FC236}">
                <a16:creationId xmlns:a16="http://schemas.microsoft.com/office/drawing/2014/main" id="{15FAA5C0-7607-D04C-6682-9CE1434B624E}"/>
              </a:ext>
            </a:extLst>
          </p:cNvPr>
          <p:cNvSpPr>
            <a:spLocks noGrp="1"/>
          </p:cNvSpPr>
          <p:nvPr>
            <p:ph type="body" idx="1"/>
          </p:nvPr>
        </p:nvSpPr>
        <p:spPr>
          <a:xfrm>
            <a:off x="311700" y="1301858"/>
            <a:ext cx="8520600" cy="2805193"/>
          </a:xfrm>
        </p:spPr>
        <p:txBody>
          <a:bodyPr/>
          <a:lstStyle/>
          <a:p>
            <a:pPr marL="0" marR="0" lvl="0" indent="0" algn="l" rtl="0">
              <a:lnSpc>
                <a:spcPct val="100000"/>
              </a:lnSpc>
              <a:spcBef>
                <a:spcPts val="0"/>
              </a:spcBef>
              <a:spcAft>
                <a:spcPts val="0"/>
              </a:spcAft>
              <a:buClr>
                <a:srgbClr val="000000"/>
              </a:buClr>
              <a:buSzPts val="1400"/>
              <a:buFont typeface="Arial"/>
              <a:buNone/>
            </a:pPr>
            <a:endParaRPr lang="en-US" sz="1800" b="1" dirty="0">
              <a:solidFill>
                <a:schemeClr val="dk1"/>
              </a:solidFill>
              <a:highlight>
                <a:schemeClr val="lt1"/>
              </a:highlight>
              <a:latin typeface="PT Sans"/>
              <a:ea typeface="PT Sans"/>
              <a:cs typeface="PT Sans"/>
              <a:sym typeface="PT Sans"/>
            </a:endParaRPr>
          </a:p>
          <a:p>
            <a:pPr marL="0" marR="0" lvl="0" indent="0" algn="l" rtl="0">
              <a:lnSpc>
                <a:spcPct val="100000"/>
              </a:lnSpc>
              <a:spcBef>
                <a:spcPts val="0"/>
              </a:spcBef>
              <a:spcAft>
                <a:spcPts val="0"/>
              </a:spcAft>
              <a:buClr>
                <a:srgbClr val="000000"/>
              </a:buClr>
              <a:buSzPts val="1400"/>
              <a:buFont typeface="Arial"/>
              <a:buNone/>
            </a:pPr>
            <a:r>
              <a:rPr lang="en-US" dirty="0">
                <a:solidFill>
                  <a:schemeClr val="dk1"/>
                </a:solidFill>
                <a:highlight>
                  <a:schemeClr val="lt1"/>
                </a:highlight>
                <a:latin typeface="Arial" panose="020B0604020202020204" pitchFamily="34" charset="0"/>
                <a:ea typeface="PT Sans"/>
                <a:cs typeface="Arial" panose="020B0604020202020204" pitchFamily="34" charset="0"/>
                <a:sym typeface="PT Sans"/>
              </a:rPr>
              <a:t>Mr. Dharma is a parent who works in the security industry and is employed as a watchman in a rural area. </a:t>
            </a:r>
          </a:p>
          <a:p>
            <a:pPr marL="0" marR="0" lvl="0" indent="0" algn="l" rtl="0">
              <a:lnSpc>
                <a:spcPct val="100000"/>
              </a:lnSpc>
              <a:spcBef>
                <a:spcPts val="0"/>
              </a:spcBef>
              <a:spcAft>
                <a:spcPts val="0"/>
              </a:spcAft>
              <a:buClr>
                <a:srgbClr val="000000"/>
              </a:buClr>
              <a:buSzPts val="1400"/>
              <a:buFont typeface="Arial"/>
              <a:buNone/>
            </a:pPr>
            <a:endParaRPr lang="en-US" dirty="0">
              <a:solidFill>
                <a:schemeClr val="dk1"/>
              </a:solidFill>
              <a:highlight>
                <a:schemeClr val="lt1"/>
              </a:highlight>
              <a:latin typeface="Arial" panose="020B0604020202020204" pitchFamily="34" charset="0"/>
              <a:ea typeface="PT Sans"/>
              <a:cs typeface="Arial" panose="020B0604020202020204" pitchFamily="34" charset="0"/>
              <a:sym typeface="PT Sans"/>
            </a:endParaRPr>
          </a:p>
          <a:p>
            <a:pPr marL="0" marR="0" lvl="0" indent="0" algn="l" rtl="0">
              <a:lnSpc>
                <a:spcPct val="100000"/>
              </a:lnSpc>
              <a:spcBef>
                <a:spcPts val="0"/>
              </a:spcBef>
              <a:spcAft>
                <a:spcPts val="0"/>
              </a:spcAft>
              <a:buClr>
                <a:srgbClr val="000000"/>
              </a:buClr>
              <a:buSzPts val="1400"/>
              <a:buFont typeface="Arial"/>
              <a:buNone/>
            </a:pPr>
            <a:r>
              <a:rPr lang="en-US" dirty="0">
                <a:solidFill>
                  <a:schemeClr val="dk1"/>
                </a:solidFill>
                <a:highlight>
                  <a:schemeClr val="lt1"/>
                </a:highlight>
                <a:latin typeface="Arial" panose="020B0604020202020204" pitchFamily="34" charset="0"/>
                <a:ea typeface="PT Sans"/>
                <a:cs typeface="Arial" panose="020B0604020202020204" pitchFamily="34" charset="0"/>
                <a:sym typeface="PT Sans"/>
              </a:rPr>
              <a:t>Mr. Dharma is not aware about the ed-tech space. </a:t>
            </a:r>
          </a:p>
          <a:p>
            <a:pPr marL="0" marR="0" lvl="0" indent="0" algn="l" rtl="0">
              <a:lnSpc>
                <a:spcPct val="100000"/>
              </a:lnSpc>
              <a:spcBef>
                <a:spcPts val="0"/>
              </a:spcBef>
              <a:spcAft>
                <a:spcPts val="0"/>
              </a:spcAft>
              <a:buClr>
                <a:srgbClr val="000000"/>
              </a:buClr>
              <a:buSzPts val="1400"/>
              <a:buFont typeface="Arial"/>
              <a:buNone/>
            </a:pPr>
            <a:endParaRPr lang="en-US" dirty="0">
              <a:solidFill>
                <a:schemeClr val="dk1"/>
              </a:solidFill>
              <a:highlight>
                <a:schemeClr val="lt1"/>
              </a:highlight>
              <a:latin typeface="Arial" panose="020B0604020202020204" pitchFamily="34" charset="0"/>
              <a:ea typeface="PT Sans"/>
              <a:cs typeface="Arial" panose="020B0604020202020204" pitchFamily="34" charset="0"/>
              <a:sym typeface="PT Sans"/>
            </a:endParaRPr>
          </a:p>
          <a:p>
            <a:pPr marL="0" marR="0" lvl="0" indent="0" algn="l" rtl="0">
              <a:lnSpc>
                <a:spcPct val="100000"/>
              </a:lnSpc>
              <a:spcBef>
                <a:spcPts val="0"/>
              </a:spcBef>
              <a:spcAft>
                <a:spcPts val="0"/>
              </a:spcAft>
              <a:buClr>
                <a:srgbClr val="000000"/>
              </a:buClr>
              <a:buSzPts val="1400"/>
              <a:buFont typeface="Arial"/>
              <a:buNone/>
            </a:pPr>
            <a:r>
              <a:rPr lang="en-US" dirty="0">
                <a:solidFill>
                  <a:schemeClr val="dk1"/>
                </a:solidFill>
                <a:highlight>
                  <a:schemeClr val="lt1"/>
                </a:highlight>
                <a:latin typeface="Arial" panose="020B0604020202020204" pitchFamily="34" charset="0"/>
                <a:ea typeface="PT Sans"/>
                <a:cs typeface="Arial" panose="020B0604020202020204" pitchFamily="34" charset="0"/>
                <a:sym typeface="PT Sans"/>
              </a:rPr>
              <a:t>Child has a medium engagement level with the BYJU'S Learning App. He goes to a government school and is studying in 10th Grade. Scored 50% in previous grade. </a:t>
            </a:r>
            <a:endParaRPr lang="en-US" dirty="0"/>
          </a:p>
        </p:txBody>
      </p:sp>
    </p:spTree>
    <p:extLst>
      <p:ext uri="{BB962C8B-B14F-4D97-AF65-F5344CB8AC3E}">
        <p14:creationId xmlns:p14="http://schemas.microsoft.com/office/powerpoint/2010/main" val="758650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DCEF-6F25-6258-41DA-D58503B04408}"/>
              </a:ext>
            </a:extLst>
          </p:cNvPr>
          <p:cNvSpPr>
            <a:spLocks noGrp="1"/>
          </p:cNvSpPr>
          <p:nvPr>
            <p:ph type="title"/>
          </p:nvPr>
        </p:nvSpPr>
        <p:spPr>
          <a:xfrm>
            <a:off x="311700" y="123986"/>
            <a:ext cx="8520600" cy="565689"/>
          </a:xfrm>
        </p:spPr>
        <p:txBody>
          <a:bodyPr/>
          <a:lstStyle/>
          <a:p>
            <a:pPr algn="ctr"/>
            <a:r>
              <a:rPr lang="en-US" sz="2400" dirty="0"/>
              <a:t>CALLING PITCH</a:t>
            </a:r>
          </a:p>
        </p:txBody>
      </p:sp>
      <p:sp>
        <p:nvSpPr>
          <p:cNvPr id="3" name="Text Placeholder 2">
            <a:extLst>
              <a:ext uri="{FF2B5EF4-FFF2-40B4-BE49-F238E27FC236}">
                <a16:creationId xmlns:a16="http://schemas.microsoft.com/office/drawing/2014/main" id="{2E500A8D-7C1A-CB47-18A5-C6C6E33B2D2A}"/>
              </a:ext>
            </a:extLst>
          </p:cNvPr>
          <p:cNvSpPr>
            <a:spLocks noGrp="1"/>
          </p:cNvSpPr>
          <p:nvPr>
            <p:ph type="body" idx="1"/>
          </p:nvPr>
        </p:nvSpPr>
        <p:spPr>
          <a:xfrm>
            <a:off x="311700" y="1518834"/>
            <a:ext cx="8520600" cy="1976034"/>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Inform Parents about Biju’s learning App and how it is different from going to school</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how child can have customized learning with personnel attention to kind</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Explain how the sessions creates interest to child on learning.</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explain how Biju’s team monitors progress of the child.</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all the video’s and learning methods which child would automatically develop interest in studies irrespective of subject,</a:t>
            </a:r>
          </a:p>
          <a:p>
            <a:endParaRPr lang="en-US" dirty="0"/>
          </a:p>
        </p:txBody>
      </p:sp>
    </p:spTree>
    <p:extLst>
      <p:ext uri="{BB962C8B-B14F-4D97-AF65-F5344CB8AC3E}">
        <p14:creationId xmlns:p14="http://schemas.microsoft.com/office/powerpoint/2010/main" val="41007891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58</TotalTime>
  <Words>634</Words>
  <Application>Microsoft Office PowerPoint</Application>
  <PresentationFormat>On-screen Show (16:9)</PresentationFormat>
  <Paragraphs>56</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vt:lpstr>
      <vt:lpstr>PT Sans</vt:lpstr>
      <vt:lpstr>Symbol</vt:lpstr>
      <vt:lpstr>Calibri</vt:lpstr>
      <vt:lpstr>Simple Light</vt:lpstr>
      <vt:lpstr>PowerPoint Presentation</vt:lpstr>
      <vt:lpstr>INTRODUCTION</vt:lpstr>
      <vt:lpstr>MY DETAILS</vt:lpstr>
      <vt:lpstr>WHY DO I WANT TO CHANGE MY FIELD TO SALES?</vt:lpstr>
      <vt:lpstr>ABOUT US</vt:lpstr>
      <vt:lpstr>FEATURES OF BYJU APP AND RELEVANT TO THE CUSTOMERS  </vt:lpstr>
      <vt:lpstr>OTHER FEATURES</vt:lpstr>
      <vt:lpstr>EXAMPLE WITH A SCENARIO</vt:lpstr>
      <vt:lpstr>CALLING PITCH</vt:lpstr>
      <vt:lpstr>THANK YOU  ANY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Manoj Deshpande</cp:lastModifiedBy>
  <cp:revision>44</cp:revision>
  <dcterms:modified xsi:type="dcterms:W3CDTF">2023-01-25T14:34:53Z</dcterms:modified>
</cp:coreProperties>
</file>