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67" r:id="rId4"/>
    <p:sldId id="268" r:id="rId5"/>
    <p:sldId id="269" r:id="rId6"/>
    <p:sldId id="270" r:id="rId7"/>
    <p:sldId id="277" r:id="rId8"/>
    <p:sldId id="273" r:id="rId9"/>
    <p:sldId id="281" r:id="rId10"/>
    <p:sldId id="280" r:id="rId11"/>
    <p:sldId id="282" r:id="rId12"/>
    <p:sldId id="283" r:id="rId13"/>
    <p:sldId id="284" r:id="rId14"/>
    <p:sldId id="274" r:id="rId15"/>
    <p:sldId id="278" r:id="rId16"/>
    <p:sldId id="258"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4" autoAdjust="0"/>
    <p:restoredTop sz="83051" autoAdjust="0"/>
  </p:normalViewPr>
  <p:slideViewPr>
    <p:cSldViewPr>
      <p:cViewPr varScale="1">
        <p:scale>
          <a:sx n="91" d="100"/>
          <a:sy n="91" d="100"/>
        </p:scale>
        <p:origin x="1768" y="79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12/6/22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12/6/22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members of </a:t>
            </a:r>
            <a:r>
              <a:rPr lang="en-US" sz="1800" dirty="0" err="1">
                <a:solidFill>
                  <a:srgbClr val="494949"/>
                </a:solidFill>
                <a:effectLst/>
                <a:latin typeface="Helvetica" pitchFamily="2" charset="0"/>
                <a:ea typeface="Times New Roman" panose="02020603050405020304" pitchFamily="18" charset="0"/>
                <a:cs typeface="Times New Roman" panose="02020603050405020304" pitchFamily="18" charset="0"/>
              </a:rPr>
              <a:t>DDSAnalytics</a:t>
            </a:r>
            <a:r>
              <a:rPr lang="en-US" sz="1800" dirty="0">
                <a:solidFill>
                  <a:srgbClr val="494949"/>
                </a:solidFill>
                <a:effectLst/>
                <a:latin typeface="Helvetica" pitchFamily="2" charset="0"/>
                <a:ea typeface="Times New Roman" panose="02020603050405020304" pitchFamily="18"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105802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Attrition: With Attrition making up 140 units or 19.18%  of the data, </a:t>
            </a:r>
            <a:r>
              <a:rPr lang="en-US" b="0" i="0" dirty="0">
                <a:solidFill>
                  <a:srgbClr val="000000"/>
                </a:solidFill>
                <a:effectLst/>
                <a:latin typeface="Lucida Sans" panose="020B0602030504020204" pitchFamily="34" charset="77"/>
              </a:rPr>
              <a:t>Sales Executives make up (33) 23.57% of attrition, Research Scientist (32) 22.85%, and </a:t>
            </a:r>
            <a:r>
              <a:rPr lang="en-US" dirty="0"/>
              <a:t> Laboratory Technician (30) with 21.42% of all attrition. </a:t>
            </a:r>
          </a:p>
        </p:txBody>
      </p:sp>
      <p:sp>
        <p:nvSpPr>
          <p:cNvPr id="4" name="Slide Number Placeholder 3"/>
          <p:cNvSpPr>
            <a:spLocks noGrp="1"/>
          </p:cNvSpPr>
          <p:nvPr>
            <p:ph type="sldNum" sz="quarter" idx="5"/>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1407462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Job Levels  that are affected with different levels of attrition. </a:t>
            </a:r>
          </a:p>
        </p:txBody>
      </p:sp>
      <p:sp>
        <p:nvSpPr>
          <p:cNvPr id="4" name="Slide Number Placeholder 3"/>
          <p:cNvSpPr>
            <a:spLocks noGrp="1"/>
          </p:cNvSpPr>
          <p:nvPr>
            <p:ph type="sldNum" sz="quarter" idx="5"/>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1367900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Based on the 3 variables that I choose which were Over Time, Monthly Income, Job Level; I am very confident to say that with a 87.74% Accuracy, 90.68% Sensitivity and a 60% Specificity that my prediction will do very well to help this company minimize attrition if it chooses to do so. High Sensitivity means that there are few false negative results, and thus it is used to correctly identify as Yes to Attrition. On the other hand Specificity refers to the true negative rate, in </a:t>
            </a:r>
            <a:r>
              <a:rPr lang="en-US" dirty="0" err="1"/>
              <a:t>otherwords</a:t>
            </a:r>
            <a:r>
              <a:rPr lang="en-US" dirty="0"/>
              <a:t> No Attrition.  From the model it predicted that  you will have an estimate of 20 people who will  leave, in otherwards that will fall under the Yes to  Attrition category</a:t>
            </a:r>
          </a:p>
        </p:txBody>
      </p:sp>
      <p:sp>
        <p:nvSpPr>
          <p:cNvPr id="4" name="Slide Number Placeholder 3"/>
          <p:cNvSpPr>
            <a:spLocks noGrp="1"/>
          </p:cNvSpPr>
          <p:nvPr>
            <p:ph type="sldNum" sz="quarter" idx="5"/>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318173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my presentation. Thank you for your time today. Happy holidays. </a:t>
            </a:r>
          </a:p>
        </p:txBody>
      </p:sp>
      <p:sp>
        <p:nvSpPr>
          <p:cNvPr id="4" name="Slide Number Placeholder 3"/>
          <p:cNvSpPr>
            <a:spLocks noGrp="1"/>
          </p:cNvSpPr>
          <p:nvPr>
            <p:ph type="sldNum" sz="quarter" idx="5"/>
          </p:nvPr>
        </p:nvSpPr>
        <p:spPr/>
        <p:txBody>
          <a:bodyPr/>
          <a:lstStyle/>
          <a:p>
            <a:fld id="{01F2A70B-78F2-4DCF-B53B-C990D2FAFB8A}" type="slidenum">
              <a:rPr lang="en-US" smtClean="0"/>
              <a:t>16</a:t>
            </a:fld>
            <a:endParaRPr lang="en-US"/>
          </a:p>
        </p:txBody>
      </p:sp>
    </p:spTree>
    <p:extLst>
      <p:ext uri="{BB962C8B-B14F-4D97-AF65-F5344CB8AC3E}">
        <p14:creationId xmlns:p14="http://schemas.microsoft.com/office/powerpoint/2010/main" val="68476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Data were harmed in the making of this presentation. </a:t>
            </a:r>
          </a:p>
        </p:txBody>
      </p:sp>
      <p:sp>
        <p:nvSpPr>
          <p:cNvPr id="4" name="Slide Number Placeholder 3"/>
          <p:cNvSpPr>
            <a:spLocks noGrp="1"/>
          </p:cNvSpPr>
          <p:nvPr>
            <p:ph type="sldNum" sz="quarter" idx="5"/>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096545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As </a:t>
            </a:r>
            <a:r>
              <a:rPr lang="en-US" sz="1800" dirty="0" err="1">
                <a:solidFill>
                  <a:srgbClr val="494949"/>
                </a:solidFill>
                <a:effectLst/>
                <a:latin typeface="Helvetica" pitchFamily="2" charset="0"/>
                <a:ea typeface="Times New Roman" panose="02020603050405020304" pitchFamily="18" charset="0"/>
                <a:cs typeface="Times New Roman" panose="02020603050405020304" pitchFamily="18" charset="0"/>
              </a:rPr>
              <a:t>DDSAnalytics</a:t>
            </a:r>
            <a:r>
              <a:rPr lang="en-US" sz="1800" dirty="0">
                <a:solidFill>
                  <a:srgbClr val="494949"/>
                </a:solidFill>
                <a:effectLst/>
                <a:latin typeface="Helvetica" pitchFamily="2" charset="0"/>
                <a:ea typeface="Times New Roman" panose="02020603050405020304" pitchFamily="18" charset="0"/>
                <a:cs typeface="Times New Roman" panose="02020603050405020304" pitchFamily="18" charset="0"/>
              </a:rPr>
              <a:t> y</a:t>
            </a:r>
            <a:r>
              <a:rPr lang="en-US" dirty="0"/>
              <a:t>ou may be asking yourself, what are we looking for? What is the purpose of this project? It is to predict the amount of attrition here at </a:t>
            </a:r>
            <a:r>
              <a:rPr lang="en-US" dirty="0" err="1"/>
              <a:t>DDSAnalytics</a:t>
            </a:r>
            <a:r>
              <a:rPr lang="en-US" dirty="0"/>
              <a:t>. </a:t>
            </a:r>
          </a:p>
          <a:p>
            <a:endParaRPr lang="en-US" dirty="0"/>
          </a:p>
          <a:p>
            <a:r>
              <a:rPr lang="en-US" dirty="0"/>
              <a:t>You may be wondering how did we define attrition. This refers to the loss of employees due to any life event such as elimination of a position, resignation or retirement.  And those positions left vacant will remain unfilled. </a:t>
            </a:r>
          </a:p>
          <a:p>
            <a:endParaRPr lang="en-US" dirty="0"/>
          </a:p>
          <a:p>
            <a:r>
              <a:rPr lang="en-US" dirty="0"/>
              <a:t>From one angel, there are benefits of attrition for your organization such as you may want to reduce turnover </a:t>
            </a:r>
            <a:r>
              <a:rPr lang="en-US" dirty="0" err="1"/>
              <a:t>bc</a:t>
            </a:r>
            <a:r>
              <a:rPr lang="en-US" dirty="0"/>
              <a:t> recruiting and training of new hires is one of the main costs that affect all companies. </a:t>
            </a:r>
          </a:p>
          <a:p>
            <a:r>
              <a:rPr lang="en-US" dirty="0"/>
              <a:t>Another perspective is to help prevent attrition which will positively affect the organization by minimizing costs thorough incentives such as pay increases or benefits which shows value in your employees or flexibility via flexible hours or telecommuting in order to give everyone work-life balance. </a:t>
            </a:r>
          </a:p>
          <a:p>
            <a:endParaRPr lang="en-US" dirty="0"/>
          </a:p>
          <a:p>
            <a:r>
              <a:rPr lang="en-US" dirty="0"/>
              <a:t>To begin it is important to understand what our base is with the current data that was provided to me.  In this graph we can see that the left side’s  total amount of No Attrition is 730  and the amount of Yes Attrition is 140. That means there is a 19.18% chance of attrition as our established baseline. </a:t>
            </a:r>
          </a:p>
        </p:txBody>
      </p:sp>
      <p:sp>
        <p:nvSpPr>
          <p:cNvPr id="4" name="Slide Number Placeholder 3"/>
          <p:cNvSpPr>
            <a:spLocks noGrp="1"/>
          </p:cNvSpPr>
          <p:nvPr>
            <p:ph type="sldNum" sz="quarter" idx="5"/>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2661697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differences of means with respect to Attrition and possible variables. Difference in means measure the absolute difference </a:t>
            </a:r>
            <a:r>
              <a:rPr lang="en-US" dirty="0" err="1"/>
              <a:t>bw</a:t>
            </a:r>
            <a:r>
              <a:rPr lang="en-US" dirty="0"/>
              <a:t> the mean value in two different groups. </a:t>
            </a:r>
          </a:p>
          <a:p>
            <a:r>
              <a:rPr lang="en-US" dirty="0"/>
              <a:t>Overall, Attrition has some differences in distribution in reference to different variables. </a:t>
            </a:r>
          </a:p>
        </p:txBody>
      </p:sp>
      <p:sp>
        <p:nvSpPr>
          <p:cNvPr id="4" name="Slide Number Placeholder 3"/>
          <p:cNvSpPr>
            <a:spLocks noGrp="1"/>
          </p:cNvSpPr>
          <p:nvPr>
            <p:ph type="sldNum" sz="quarter" idx="5"/>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412511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11470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probability of attrition is higher with overtime </a:t>
            </a:r>
          </a:p>
        </p:txBody>
      </p:sp>
      <p:sp>
        <p:nvSpPr>
          <p:cNvPr id="4" name="Slide Number Placeholder 3"/>
          <p:cNvSpPr>
            <a:spLocks noGrp="1"/>
          </p:cNvSpPr>
          <p:nvPr>
            <p:ph type="sldNum" sz="quarter" idx="5"/>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225147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number of employees by job role we can see that  Sales Executives are 200, </a:t>
            </a:r>
            <a:r>
              <a:rPr lang="en-US" b="0" i="0" dirty="0">
                <a:solidFill>
                  <a:srgbClr val="000000"/>
                </a:solidFill>
                <a:effectLst/>
                <a:latin typeface="Lucida Sans" panose="020B0602030504020204" pitchFamily="34" charset="77"/>
              </a:rPr>
              <a:t>Research Scientist 172, Laboratory Technician 153 and make up 22.98%, 19.77%and 17.58% of total employment. </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150970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681643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from this graph, Job Role is related to Income (</a:t>
            </a:r>
            <a:r>
              <a:rPr lang="en-US" dirty="0" err="1"/>
              <a:t>MonthlyIncome</a:t>
            </a:r>
            <a:r>
              <a:rPr lang="en-US" dirty="0"/>
              <a:t>).  Research Directors and Managers make the most and they place as the top 2 highest paying job roles within your company while the lowest incomes, which  tied to job roles, would be Sales Representatives, Human Resources, Lab Tech and Research Scientist.  So which roles are affected by Attrition ??</a:t>
            </a:r>
          </a:p>
        </p:txBody>
      </p:sp>
      <p:sp>
        <p:nvSpPr>
          <p:cNvPr id="4" name="Slide Number Placeholder 3"/>
          <p:cNvSpPr>
            <a:spLocks noGrp="1"/>
          </p:cNvSpPr>
          <p:nvPr>
            <p:ph type="sldNum" sz="quarter" idx="5"/>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3725142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12/6/22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12/6/22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12/6/22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12/6/22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12/6/22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12/6/22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12/6/22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12/6/22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12/6/22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12/6/22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12/6/22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 6306: Case Study on Employment</a:t>
            </a:r>
          </a:p>
        </p:txBody>
      </p:sp>
      <p:sp>
        <p:nvSpPr>
          <p:cNvPr id="3" name="Subtitle 2"/>
          <p:cNvSpPr>
            <a:spLocks noGrp="1"/>
          </p:cNvSpPr>
          <p:nvPr>
            <p:ph type="subTitle" idx="1"/>
          </p:nvPr>
        </p:nvSpPr>
        <p:spPr/>
        <p:txBody>
          <a:bodyPr/>
          <a:lstStyle/>
          <a:p>
            <a:r>
              <a:rPr lang="en-US" dirty="0"/>
              <a:t>Xavier Mojica</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3998" cy="1020762"/>
          </a:xfrm>
        </p:spPr>
        <p:txBody>
          <a:bodyPr>
            <a:normAutofit/>
          </a:bodyPr>
          <a:lstStyle/>
          <a:p>
            <a:r>
              <a:rPr lang="en-US" sz="2800" dirty="0"/>
              <a:t>Job Insights:</a:t>
            </a:r>
            <a:br>
              <a:rPr lang="en-US" sz="2800" dirty="0"/>
            </a:br>
            <a:r>
              <a:rPr lang="en-US" sz="2800" dirty="0"/>
              <a:t>Hourly Rate of Employees by Job Role</a:t>
            </a:r>
          </a:p>
        </p:txBody>
      </p:sp>
      <p:pic>
        <p:nvPicPr>
          <p:cNvPr id="7" name="Picture 6" descr="Chart&#10;&#10;Description automatically generated">
            <a:extLst>
              <a:ext uri="{FF2B5EF4-FFF2-40B4-BE49-F238E27FC236}">
                <a16:creationId xmlns:a16="http://schemas.microsoft.com/office/drawing/2014/main" id="{4C31631D-74D0-0E52-C79E-4767A8814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667" y="1676400"/>
            <a:ext cx="8141490" cy="4902641"/>
          </a:xfrm>
          <a:prstGeom prst="rect">
            <a:avLst/>
          </a:prstGeom>
        </p:spPr>
      </p:pic>
    </p:spTree>
    <p:extLst>
      <p:ext uri="{BB962C8B-B14F-4D97-AF65-F5344CB8AC3E}">
        <p14:creationId xmlns:p14="http://schemas.microsoft.com/office/powerpoint/2010/main" val="3741268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3998" cy="1020762"/>
          </a:xfrm>
        </p:spPr>
        <p:txBody>
          <a:bodyPr>
            <a:normAutofit/>
          </a:bodyPr>
          <a:lstStyle/>
          <a:p>
            <a:r>
              <a:rPr lang="en-US" sz="2800" dirty="0"/>
              <a:t>Job Insights:</a:t>
            </a:r>
            <a:br>
              <a:rPr lang="en-US" sz="2800" dirty="0"/>
            </a:br>
            <a:r>
              <a:rPr lang="en-US" sz="2800" dirty="0"/>
              <a:t>Monthly Income of Employees by Job Role</a:t>
            </a:r>
          </a:p>
        </p:txBody>
      </p:sp>
      <p:pic>
        <p:nvPicPr>
          <p:cNvPr id="4" name="Picture 3" descr="Chart, box and whisker chart&#10;&#10;Description automatically generated">
            <a:extLst>
              <a:ext uri="{FF2B5EF4-FFF2-40B4-BE49-F238E27FC236}">
                <a16:creationId xmlns:a16="http://schemas.microsoft.com/office/drawing/2014/main" id="{C7FEC6FF-F637-B6DD-85BA-E4ACCBB42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399" y="1752600"/>
            <a:ext cx="7692025" cy="4813010"/>
          </a:xfrm>
          <a:prstGeom prst="rect">
            <a:avLst/>
          </a:prstGeom>
        </p:spPr>
      </p:pic>
    </p:spTree>
    <p:extLst>
      <p:ext uri="{BB962C8B-B14F-4D97-AF65-F5344CB8AC3E}">
        <p14:creationId xmlns:p14="http://schemas.microsoft.com/office/powerpoint/2010/main" val="1827245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3998" cy="1020762"/>
          </a:xfrm>
        </p:spPr>
        <p:txBody>
          <a:bodyPr>
            <a:normAutofit/>
          </a:bodyPr>
          <a:lstStyle/>
          <a:p>
            <a:r>
              <a:rPr lang="en-US" sz="2800" dirty="0"/>
              <a:t>Job Insights:</a:t>
            </a:r>
            <a:br>
              <a:rPr lang="en-US" sz="2800" dirty="0"/>
            </a:br>
            <a:r>
              <a:rPr lang="en-US" sz="2800" dirty="0"/>
              <a:t>Attrition by Job Role</a:t>
            </a:r>
          </a:p>
        </p:txBody>
      </p:sp>
      <p:pic>
        <p:nvPicPr>
          <p:cNvPr id="5" name="Picture 4" descr="Chart, bar chart&#10;&#10;Description automatically generated">
            <a:extLst>
              <a:ext uri="{FF2B5EF4-FFF2-40B4-BE49-F238E27FC236}">
                <a16:creationId xmlns:a16="http://schemas.microsoft.com/office/drawing/2014/main" id="{80970266-29B8-B09B-67C0-14B6DE58C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1816637"/>
            <a:ext cx="7696200" cy="4848171"/>
          </a:xfrm>
          <a:prstGeom prst="rect">
            <a:avLst/>
          </a:prstGeom>
        </p:spPr>
      </p:pic>
    </p:spTree>
    <p:extLst>
      <p:ext uri="{BB962C8B-B14F-4D97-AF65-F5344CB8AC3E}">
        <p14:creationId xmlns:p14="http://schemas.microsoft.com/office/powerpoint/2010/main" val="189580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3998" cy="1020762"/>
          </a:xfrm>
        </p:spPr>
        <p:txBody>
          <a:bodyPr>
            <a:normAutofit/>
          </a:bodyPr>
          <a:lstStyle/>
          <a:p>
            <a:r>
              <a:rPr lang="en-US" sz="2800" dirty="0"/>
              <a:t>Job Insights:</a:t>
            </a:r>
            <a:br>
              <a:rPr lang="en-US" sz="2800" dirty="0"/>
            </a:br>
            <a:r>
              <a:rPr lang="en-US" sz="2800" dirty="0"/>
              <a:t>Attrition by Job Level</a:t>
            </a:r>
          </a:p>
        </p:txBody>
      </p:sp>
      <p:pic>
        <p:nvPicPr>
          <p:cNvPr id="4" name="Picture 3" descr="Chart, bar chart&#10;&#10;Description automatically generated">
            <a:extLst>
              <a:ext uri="{FF2B5EF4-FFF2-40B4-BE49-F238E27FC236}">
                <a16:creationId xmlns:a16="http://schemas.microsoft.com/office/drawing/2014/main" id="{5546899E-1EBC-E824-EBA9-4DDB64922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412" y="1600200"/>
            <a:ext cx="8382000" cy="5107065"/>
          </a:xfrm>
          <a:prstGeom prst="rect">
            <a:avLst/>
          </a:prstGeom>
        </p:spPr>
      </p:pic>
    </p:spTree>
    <p:extLst>
      <p:ext uri="{BB962C8B-B14F-4D97-AF65-F5344CB8AC3E}">
        <p14:creationId xmlns:p14="http://schemas.microsoft.com/office/powerpoint/2010/main" val="2955549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6907-5E13-4BB7-EEE3-9BE2D43FFFB3}"/>
              </a:ext>
            </a:extLst>
          </p:cNvPr>
          <p:cNvSpPr>
            <a:spLocks noGrp="1"/>
          </p:cNvSpPr>
          <p:nvPr>
            <p:ph type="title"/>
          </p:nvPr>
        </p:nvSpPr>
        <p:spPr/>
        <p:txBody>
          <a:bodyPr/>
          <a:lstStyle/>
          <a:p>
            <a:r>
              <a:rPr lang="en-US" dirty="0"/>
              <a:t>The 3 Culprits</a:t>
            </a:r>
          </a:p>
        </p:txBody>
      </p:sp>
      <p:sp>
        <p:nvSpPr>
          <p:cNvPr id="3" name="Content Placeholder 2">
            <a:extLst>
              <a:ext uri="{FF2B5EF4-FFF2-40B4-BE49-F238E27FC236}">
                <a16:creationId xmlns:a16="http://schemas.microsoft.com/office/drawing/2014/main" id="{DA93460E-B44F-CE83-4377-0161D1C9BDC5}"/>
              </a:ext>
            </a:extLst>
          </p:cNvPr>
          <p:cNvSpPr>
            <a:spLocks noGrp="1"/>
          </p:cNvSpPr>
          <p:nvPr>
            <p:ph sz="half" idx="1"/>
          </p:nvPr>
        </p:nvSpPr>
        <p:spPr>
          <a:xfrm>
            <a:off x="1560800" y="1905000"/>
            <a:ext cx="4419599" cy="4267200"/>
          </a:xfrm>
        </p:spPr>
        <p:txBody>
          <a:bodyPr>
            <a:normAutofit/>
          </a:bodyPr>
          <a:lstStyle/>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Over Time</a:t>
            </a:r>
          </a:p>
          <a:p>
            <a:pPr marL="457200" indent="-457200">
              <a:buFont typeface="+mj-lt"/>
              <a:buAutoNum type="arabicPeriod"/>
            </a:pPr>
            <a:r>
              <a:rPr lang="en-US" dirty="0"/>
              <a:t>Monthly Income</a:t>
            </a:r>
          </a:p>
          <a:p>
            <a:pPr marL="457200" indent="-457200">
              <a:buFont typeface="+mj-lt"/>
              <a:buAutoNum type="arabicPeriod"/>
            </a:pPr>
            <a:r>
              <a:rPr lang="en-US" dirty="0"/>
              <a:t>Job Level</a:t>
            </a:r>
          </a:p>
        </p:txBody>
      </p:sp>
      <p:sp>
        <p:nvSpPr>
          <p:cNvPr id="4" name="Content Placeholder 3">
            <a:extLst>
              <a:ext uri="{FF2B5EF4-FFF2-40B4-BE49-F238E27FC236}">
                <a16:creationId xmlns:a16="http://schemas.microsoft.com/office/drawing/2014/main" id="{1D191AA6-244A-C27C-BD7B-946F2633076B}"/>
              </a:ext>
            </a:extLst>
          </p:cNvPr>
          <p:cNvSpPr>
            <a:spLocks noGrp="1"/>
          </p:cNvSpPr>
          <p:nvPr>
            <p:ph sz="half" idx="2"/>
          </p:nvPr>
        </p:nvSpPr>
        <p:spPr>
          <a:xfrm>
            <a:off x="6704012" y="1630362"/>
            <a:ext cx="4419598" cy="4953000"/>
          </a:xfrm>
        </p:spPr>
        <p:txBody>
          <a:bodyPr>
            <a:normAutofit/>
          </a:bodyPr>
          <a:lstStyle/>
          <a:p>
            <a:r>
              <a:rPr lang="en-US" sz="1800" dirty="0"/>
              <a:t>1. When looking at Overtime. The two distinct groups for No and Yes </a:t>
            </a:r>
            <a:r>
              <a:rPr lang="en-US" sz="1800" dirty="0" err="1"/>
              <a:t>OverTime</a:t>
            </a:r>
            <a:r>
              <a:rPr lang="en-US" sz="1800" dirty="0"/>
              <a:t> are heavily shown to favor the Yes Attrition trait if working overtime. </a:t>
            </a:r>
          </a:p>
          <a:p>
            <a:r>
              <a:rPr lang="en-US" sz="1800" dirty="0"/>
              <a:t>2. Monthly Income plays a pivotal role as the data show that the differences between means of the two groups, which represent Yes and No Attrition, is significant. This means that for the Yes Attrition group, those individuals with a lower income are more prone to attrition.</a:t>
            </a:r>
          </a:p>
          <a:p>
            <a:r>
              <a:rPr lang="en-US" sz="1800" dirty="0"/>
              <a:t>3.  Finally, looking at the data for </a:t>
            </a:r>
            <a:r>
              <a:rPr lang="en-US" sz="1800" dirty="0" err="1"/>
              <a:t>JobLevel</a:t>
            </a:r>
            <a:r>
              <a:rPr lang="en-US" sz="1800" dirty="0"/>
              <a:t> we can see that numerically lower numbers such as 1,3 and 2 have high amounts of attrition in comparison to job levels that are 4 and 5.</a:t>
            </a:r>
          </a:p>
          <a:p>
            <a:endParaRPr lang="en-US" sz="1800" dirty="0"/>
          </a:p>
        </p:txBody>
      </p:sp>
    </p:spTree>
    <p:extLst>
      <p:ext uri="{BB962C8B-B14F-4D97-AF65-F5344CB8AC3E}">
        <p14:creationId xmlns:p14="http://schemas.microsoft.com/office/powerpoint/2010/main" val="357808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C0AB-3D33-4C25-E59F-6410CE772B12}"/>
              </a:ext>
            </a:extLst>
          </p:cNvPr>
          <p:cNvSpPr>
            <a:spLocks noGrp="1"/>
          </p:cNvSpPr>
          <p:nvPr>
            <p:ph type="title"/>
          </p:nvPr>
        </p:nvSpPr>
        <p:spPr/>
        <p:txBody>
          <a:bodyPr/>
          <a:lstStyle/>
          <a:p>
            <a:r>
              <a:rPr lang="en-US" dirty="0"/>
              <a:t>What this Means for You</a:t>
            </a:r>
          </a:p>
        </p:txBody>
      </p:sp>
      <p:sp>
        <p:nvSpPr>
          <p:cNvPr id="3" name="Content Placeholder 2">
            <a:extLst>
              <a:ext uri="{FF2B5EF4-FFF2-40B4-BE49-F238E27FC236}">
                <a16:creationId xmlns:a16="http://schemas.microsoft.com/office/drawing/2014/main" id="{09C91B13-C2E1-53E6-0CBF-C8E4AFA2D9C2}"/>
              </a:ext>
            </a:extLst>
          </p:cNvPr>
          <p:cNvSpPr>
            <a:spLocks noGrp="1"/>
          </p:cNvSpPr>
          <p:nvPr>
            <p:ph sz="half" idx="1"/>
          </p:nvPr>
        </p:nvSpPr>
        <p:spPr/>
        <p:txBody>
          <a:bodyPr/>
          <a:lstStyle/>
          <a:p>
            <a:r>
              <a:rPr lang="en-US" dirty="0"/>
              <a:t>Predicting Attrition </a:t>
            </a:r>
          </a:p>
        </p:txBody>
      </p:sp>
      <p:pic>
        <p:nvPicPr>
          <p:cNvPr id="10" name="Content Placeholder 9">
            <a:extLst>
              <a:ext uri="{FF2B5EF4-FFF2-40B4-BE49-F238E27FC236}">
                <a16:creationId xmlns:a16="http://schemas.microsoft.com/office/drawing/2014/main" id="{B4C62EAD-0182-CA46-B5E6-E7B048AC08E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82171" y="2046668"/>
            <a:ext cx="6446241" cy="3958535"/>
          </a:xfrm>
        </p:spPr>
      </p:pic>
    </p:spTree>
    <p:extLst>
      <p:ext uri="{BB962C8B-B14F-4D97-AF65-F5344CB8AC3E}">
        <p14:creationId xmlns:p14="http://schemas.microsoft.com/office/powerpoint/2010/main" val="205644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for Your Time</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What’s the Scope</a:t>
            </a:r>
          </a:p>
          <a:p>
            <a:r>
              <a:rPr lang="en-US" dirty="0"/>
              <a:t>Possible Reasons for Attrition:</a:t>
            </a:r>
          </a:p>
          <a:p>
            <a:pPr lvl="1"/>
            <a:r>
              <a:rPr lang="en-US" dirty="0"/>
              <a:t> Correlations: Possible Contenders</a:t>
            </a:r>
          </a:p>
          <a:p>
            <a:r>
              <a:rPr lang="en-US" dirty="0"/>
              <a:t>Job Insights</a:t>
            </a:r>
          </a:p>
          <a:p>
            <a:r>
              <a:rPr lang="en-US" dirty="0"/>
              <a:t>The 3 Culprits </a:t>
            </a:r>
          </a:p>
          <a:p>
            <a:r>
              <a:rPr lang="en-US" dirty="0"/>
              <a:t>What this Means for You</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75A02CD-403D-0FDA-43D0-3FCCA1625164}"/>
              </a:ext>
            </a:extLst>
          </p:cNvPr>
          <p:cNvSpPr>
            <a:spLocks noGrp="1"/>
          </p:cNvSpPr>
          <p:nvPr>
            <p:ph idx="1"/>
          </p:nvPr>
        </p:nvSpPr>
        <p:spPr>
          <a:xfrm>
            <a:off x="1522412" y="1905000"/>
            <a:ext cx="9144000" cy="4267200"/>
          </a:xfrm>
        </p:spPr>
        <p:txBody>
          <a:bodyPr>
            <a:normAutofit/>
          </a:bodyPr>
          <a:lstStyle/>
          <a:p>
            <a:pPr marL="0" indent="0" algn="ctr">
              <a:buNone/>
            </a:pPr>
            <a:r>
              <a:rPr lang="en-US" sz="3600" dirty="0"/>
              <a:t>Cleanup</a:t>
            </a:r>
          </a:p>
          <a:p>
            <a:pPr marL="0" indent="0" algn="ctr">
              <a:buNone/>
            </a:pPr>
            <a:endParaRPr lang="en-US" sz="3600" dirty="0"/>
          </a:p>
          <a:p>
            <a:pPr marL="0" indent="0" algn="ctr">
              <a:buNone/>
            </a:pPr>
            <a:r>
              <a:rPr lang="en-US" sz="2000" dirty="0"/>
              <a:t>There were no errors in any data set.</a:t>
            </a:r>
          </a:p>
          <a:p>
            <a:pPr marL="0" indent="0" algn="ctr">
              <a:buNone/>
            </a:pPr>
            <a:endParaRPr lang="en-US" sz="2000" dirty="0"/>
          </a:p>
          <a:p>
            <a:pPr marL="0" indent="0" algn="ctr">
              <a:buNone/>
            </a:pPr>
            <a:r>
              <a:rPr lang="en-US" sz="2000" dirty="0"/>
              <a:t>The Data had high integrity. </a:t>
            </a:r>
          </a:p>
          <a:p>
            <a:pPr marL="0" indent="0" algn="ctr">
              <a:buNone/>
            </a:pPr>
            <a:endParaRPr lang="en-US" sz="2000"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282521"/>
            <a:ext cx="9144000" cy="1219200"/>
          </a:xfrm>
        </p:spPr>
        <p:txBody>
          <a:bodyPr/>
          <a:lstStyle/>
          <a:p>
            <a:r>
              <a:rPr lang="en-US" dirty="0"/>
              <a:t>What’s the Scope</a:t>
            </a:r>
            <a:br>
              <a:rPr lang="en-US" dirty="0"/>
            </a:br>
            <a:r>
              <a:rPr lang="en-US" dirty="0"/>
              <a:t>	</a:t>
            </a:r>
            <a:r>
              <a:rPr lang="en-US" sz="2800" dirty="0"/>
              <a:t>Looking at Attrition</a:t>
            </a:r>
          </a:p>
        </p:txBody>
      </p:sp>
      <p:pic>
        <p:nvPicPr>
          <p:cNvPr id="9" name="Picture 8" descr="Chart, bar chart&#10;&#10;Description automatically generated">
            <a:extLst>
              <a:ext uri="{FF2B5EF4-FFF2-40B4-BE49-F238E27FC236}">
                <a16:creationId xmlns:a16="http://schemas.microsoft.com/office/drawing/2014/main" id="{75002AC6-0FE3-3B89-740C-4385439DDF2A}"/>
              </a:ext>
            </a:extLst>
          </p:cNvPr>
          <p:cNvPicPr>
            <a:picLocks noChangeAspect="1"/>
          </p:cNvPicPr>
          <p:nvPr/>
        </p:nvPicPr>
        <p:blipFill>
          <a:blip r:embed="rId3"/>
          <a:stretch>
            <a:fillRect/>
          </a:stretch>
        </p:blipFill>
        <p:spPr>
          <a:xfrm>
            <a:off x="2360612" y="1981200"/>
            <a:ext cx="7924800" cy="4441879"/>
          </a:xfrm>
          <a:prstGeom prst="rect">
            <a:avLst/>
          </a:prstGeom>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609600"/>
            <a:ext cx="9143998" cy="1020762"/>
          </a:xfrm>
        </p:spPr>
        <p:txBody>
          <a:bodyPr/>
          <a:lstStyle/>
          <a:p>
            <a:r>
              <a:rPr lang="en-US" dirty="0"/>
              <a:t>Correlations:</a:t>
            </a:r>
            <a:br>
              <a:rPr lang="en-US" dirty="0"/>
            </a:br>
            <a:r>
              <a:rPr lang="en-US" dirty="0"/>
              <a:t>Possible Contenders</a:t>
            </a:r>
          </a:p>
        </p:txBody>
      </p:sp>
      <p:pic>
        <p:nvPicPr>
          <p:cNvPr id="9" name="Picture 8" descr="Chart&#10;&#10;Description automatically generated with low confidence">
            <a:extLst>
              <a:ext uri="{FF2B5EF4-FFF2-40B4-BE49-F238E27FC236}">
                <a16:creationId xmlns:a16="http://schemas.microsoft.com/office/drawing/2014/main" id="{3EAA847C-9CFB-28EC-B7A8-8FF46BAC8B9E}"/>
              </a:ext>
            </a:extLst>
          </p:cNvPr>
          <p:cNvPicPr>
            <a:picLocks noChangeAspect="1"/>
          </p:cNvPicPr>
          <p:nvPr/>
        </p:nvPicPr>
        <p:blipFill>
          <a:blip r:embed="rId3"/>
          <a:stretch>
            <a:fillRect/>
          </a:stretch>
        </p:blipFill>
        <p:spPr>
          <a:xfrm>
            <a:off x="2132012" y="1752600"/>
            <a:ext cx="7924800" cy="4704026"/>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3998" cy="1020762"/>
          </a:xfrm>
        </p:spPr>
        <p:txBody>
          <a:bodyPr/>
          <a:lstStyle/>
          <a:p>
            <a:r>
              <a:rPr lang="en-US" dirty="0"/>
              <a:t>Correlations:</a:t>
            </a:r>
            <a:br>
              <a:rPr lang="en-US" dirty="0"/>
            </a:br>
            <a:r>
              <a:rPr lang="en-US" dirty="0"/>
              <a:t>Possible Contenders</a:t>
            </a:r>
          </a:p>
        </p:txBody>
      </p:sp>
      <p:pic>
        <p:nvPicPr>
          <p:cNvPr id="3" name="Picture 2" descr="Chart&#10;&#10;Description automatically generated">
            <a:extLst>
              <a:ext uri="{FF2B5EF4-FFF2-40B4-BE49-F238E27FC236}">
                <a16:creationId xmlns:a16="http://schemas.microsoft.com/office/drawing/2014/main" id="{E2411F9E-72CC-B628-F36B-F936407F8EBF}"/>
              </a:ext>
            </a:extLst>
          </p:cNvPr>
          <p:cNvPicPr>
            <a:picLocks noChangeAspect="1"/>
          </p:cNvPicPr>
          <p:nvPr/>
        </p:nvPicPr>
        <p:blipFill>
          <a:blip r:embed="rId3"/>
          <a:stretch>
            <a:fillRect/>
          </a:stretch>
        </p:blipFill>
        <p:spPr>
          <a:xfrm>
            <a:off x="2055812" y="1805926"/>
            <a:ext cx="8077200" cy="4777436"/>
          </a:xfrm>
          <a:prstGeom prst="rect">
            <a:avLst/>
          </a:prstGeom>
        </p:spPr>
      </p:pic>
    </p:spTree>
    <p:extLst>
      <p:ext uri="{BB962C8B-B14F-4D97-AF65-F5344CB8AC3E}">
        <p14:creationId xmlns:p14="http://schemas.microsoft.com/office/powerpoint/2010/main" val="2762655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3998" cy="1020762"/>
          </a:xfrm>
        </p:spPr>
        <p:txBody>
          <a:bodyPr/>
          <a:lstStyle/>
          <a:p>
            <a:r>
              <a:rPr lang="en-US" dirty="0"/>
              <a:t>Correlations:</a:t>
            </a:r>
            <a:br>
              <a:rPr lang="en-US" dirty="0"/>
            </a:br>
            <a:r>
              <a:rPr lang="en-US" dirty="0"/>
              <a:t>Possible Contenders</a:t>
            </a:r>
          </a:p>
        </p:txBody>
      </p:sp>
      <p:pic>
        <p:nvPicPr>
          <p:cNvPr id="5" name="Picture 4" descr="Chart&#10;&#10;Description automatically generated">
            <a:extLst>
              <a:ext uri="{FF2B5EF4-FFF2-40B4-BE49-F238E27FC236}">
                <a16:creationId xmlns:a16="http://schemas.microsoft.com/office/drawing/2014/main" id="{6D23C920-4FE4-BCC4-9929-4EC715354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2" y="1752600"/>
            <a:ext cx="8077200" cy="4963886"/>
          </a:xfrm>
          <a:prstGeom prst="rect">
            <a:avLst/>
          </a:prstGeom>
        </p:spPr>
      </p:pic>
    </p:spTree>
    <p:extLst>
      <p:ext uri="{BB962C8B-B14F-4D97-AF65-F5344CB8AC3E}">
        <p14:creationId xmlns:p14="http://schemas.microsoft.com/office/powerpoint/2010/main" val="2291774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2" y="533400"/>
            <a:ext cx="9143998" cy="1020762"/>
          </a:xfrm>
        </p:spPr>
        <p:txBody>
          <a:bodyPr>
            <a:normAutofit/>
          </a:bodyPr>
          <a:lstStyle/>
          <a:p>
            <a:r>
              <a:rPr lang="en-US" sz="2800" dirty="0"/>
              <a:t>Correlations:</a:t>
            </a:r>
            <a:br>
              <a:rPr lang="en-US" sz="2800" dirty="0"/>
            </a:br>
            <a:r>
              <a:rPr lang="en-US" sz="2800" dirty="0"/>
              <a:t>Possible Contenders</a:t>
            </a:r>
          </a:p>
        </p:txBody>
      </p:sp>
      <p:pic>
        <p:nvPicPr>
          <p:cNvPr id="6" name="Picture 5" descr="Chart, bar chart&#10;&#10;Description automatically generated">
            <a:extLst>
              <a:ext uri="{FF2B5EF4-FFF2-40B4-BE49-F238E27FC236}">
                <a16:creationId xmlns:a16="http://schemas.microsoft.com/office/drawing/2014/main" id="{D7F028EC-FF09-FCA3-8083-31AAC500C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612" y="1765704"/>
            <a:ext cx="8229600" cy="5069811"/>
          </a:xfrm>
          <a:prstGeom prst="rect">
            <a:avLst/>
          </a:prstGeom>
        </p:spPr>
      </p:pic>
    </p:spTree>
    <p:extLst>
      <p:ext uri="{BB962C8B-B14F-4D97-AF65-F5344CB8AC3E}">
        <p14:creationId xmlns:p14="http://schemas.microsoft.com/office/powerpoint/2010/main" val="3108310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3998" cy="1020762"/>
          </a:xfrm>
        </p:spPr>
        <p:txBody>
          <a:bodyPr>
            <a:normAutofit/>
          </a:bodyPr>
          <a:lstStyle/>
          <a:p>
            <a:r>
              <a:rPr lang="en-US" sz="2800" dirty="0"/>
              <a:t>Job Insights:</a:t>
            </a:r>
            <a:br>
              <a:rPr lang="en-US" sz="2800" dirty="0"/>
            </a:br>
            <a:r>
              <a:rPr lang="en-US" sz="2800" dirty="0"/>
              <a:t>Number of Employees by Job Role</a:t>
            </a:r>
          </a:p>
        </p:txBody>
      </p:sp>
      <p:pic>
        <p:nvPicPr>
          <p:cNvPr id="7" name="Picture 6" descr="Chart, bar chart&#10;&#10;Description automatically generated">
            <a:extLst>
              <a:ext uri="{FF2B5EF4-FFF2-40B4-BE49-F238E27FC236}">
                <a16:creationId xmlns:a16="http://schemas.microsoft.com/office/drawing/2014/main" id="{6732D05E-93CF-084E-2524-0AECE4371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604" y="1676400"/>
            <a:ext cx="7937615" cy="4864277"/>
          </a:xfrm>
          <a:prstGeom prst="rect">
            <a:avLst/>
          </a:prstGeom>
        </p:spPr>
      </p:pic>
    </p:spTree>
    <p:extLst>
      <p:ext uri="{BB962C8B-B14F-4D97-AF65-F5344CB8AC3E}">
        <p14:creationId xmlns:p14="http://schemas.microsoft.com/office/powerpoint/2010/main" val="900754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16x9</Template>
  <TotalTime>6572</TotalTime>
  <Words>894</Words>
  <Application>Microsoft Macintosh PowerPoint</Application>
  <PresentationFormat>Custom</PresentationFormat>
  <Paragraphs>68</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Consolas</vt:lpstr>
      <vt:lpstr>Corbel</vt:lpstr>
      <vt:lpstr>Helvetica</vt:lpstr>
      <vt:lpstr>Lucida Sans</vt:lpstr>
      <vt:lpstr>Chalkboard 16x9</vt:lpstr>
      <vt:lpstr>DS 6306: Case Study on Employment</vt:lpstr>
      <vt:lpstr>Agenda</vt:lpstr>
      <vt:lpstr>PowerPoint Presentation</vt:lpstr>
      <vt:lpstr>What’s the Scope  Looking at Attrition</vt:lpstr>
      <vt:lpstr>Correlations: Possible Contenders</vt:lpstr>
      <vt:lpstr>Correlations: Possible Contenders</vt:lpstr>
      <vt:lpstr>Correlations: Possible Contenders</vt:lpstr>
      <vt:lpstr>Correlations: Possible Contenders</vt:lpstr>
      <vt:lpstr>Job Insights: Number of Employees by Job Role</vt:lpstr>
      <vt:lpstr>Job Insights: Hourly Rate of Employees by Job Role</vt:lpstr>
      <vt:lpstr>Job Insights: Monthly Income of Employees by Job Role</vt:lpstr>
      <vt:lpstr>Job Insights: Attrition by Job Role</vt:lpstr>
      <vt:lpstr>Job Insights: Attrition by Job Level</vt:lpstr>
      <vt:lpstr>The 3 Culprits</vt:lpstr>
      <vt:lpstr>What this Means for You</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6306: Case Study Employment</dc:title>
  <dc:creator>ray moe</dc:creator>
  <cp:lastModifiedBy>ray moe</cp:lastModifiedBy>
  <cp:revision>13</cp:revision>
  <dcterms:created xsi:type="dcterms:W3CDTF">2022-12-06T07:57:33Z</dcterms:created>
  <dcterms:modified xsi:type="dcterms:W3CDTF">2022-12-10T21:29:52Z</dcterms:modified>
</cp:coreProperties>
</file>