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256" r:id="rId2"/>
    <p:sldId id="261" r:id="rId3"/>
    <p:sldId id="262" r:id="rId4"/>
    <p:sldId id="257" r:id="rId5"/>
    <p:sldId id="269" r:id="rId6"/>
    <p:sldId id="285" r:id="rId7"/>
    <p:sldId id="263" r:id="rId8"/>
    <p:sldId id="264" r:id="rId9"/>
    <p:sldId id="271" r:id="rId10"/>
    <p:sldId id="277" r:id="rId11"/>
    <p:sldId id="272" r:id="rId12"/>
    <p:sldId id="267" r:id="rId13"/>
    <p:sldId id="284" r:id="rId14"/>
    <p:sldId id="273" r:id="rId15"/>
    <p:sldId id="265" r:id="rId16"/>
  </p:sldIdLst>
  <p:sldSz cx="9144000" cy="5143500" type="screen16x9"/>
  <p:notesSz cx="6858000" cy="9144000"/>
  <p:embeddedFontLst>
    <p:embeddedFont>
      <p:font typeface="Abadi" panose="020B0604020104020204" pitchFamily="34" charset="0"/>
      <p:regular r:id="rId18"/>
    </p:embeddedFont>
    <p:embeddedFont>
      <p:font typeface="Abadi MT Condensed Light" panose="020B0306030101010103" pitchFamily="34" charset="77"/>
      <p:regular r:id="rId19"/>
    </p:embeddedFont>
    <p:embeddedFont>
      <p:font typeface="ACADEMY ENGRAVED LET PLAIN:1.0" panose="02000000000000000000" pitchFamily="2" charset="0"/>
      <p:regular r:id="rId20"/>
    </p:embeddedFont>
    <p:embeddedFont>
      <p:font typeface="Didact Gothic" pitchFamily="2" charset="0"/>
      <p:regular r:id="rId21"/>
    </p:embeddedFont>
    <p:embeddedFont>
      <p:font typeface="Julius Sans One" panose="02000000000000000000" pitchFamily="2" charset="77"/>
      <p:regular r:id="rId22"/>
    </p:embeddedFont>
    <p:embeddedFont>
      <p:font typeface="Montserrat" pitchFamily="2" charset="77"/>
      <p:regular r:id="rId23"/>
      <p:bold r:id="rId24"/>
      <p:italic r:id="rId25"/>
      <p:boldItalic r:id="rId26"/>
    </p:embeddedFont>
    <p:embeddedFont>
      <p:font typeface="Questrial" pitchFamily="2" charset="77"/>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15FC23-D1C9-490D-9E14-E1AE6ADC68E5}">
  <a:tblStyle styleId="{6515FC23-D1C9-490D-9E14-E1AE6ADC68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44"/>
  </p:normalViewPr>
  <p:slideViewPr>
    <p:cSldViewPr snapToGrid="0">
      <p:cViewPr varScale="1">
        <p:scale>
          <a:sx n="151" d="100"/>
          <a:sy n="151" d="100"/>
        </p:scale>
        <p:origin x="216" y="176"/>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Greetings everyone and  welcome. My name is Xavier Mojica and I’m presetting today a DS Case Study on Beer. Let us begin by talking about our favorite drink, beer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a1249ffcf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a1249ffcf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my analysis and filtering out the data for beers that  only contain Ale and IPA we get this graph. My first observation is that IPAs have a higher IBU and ABV whilst Ales are lower in IBU and mostly lower in ABV but not all.  So my hypothesis is that IPAs are more alcoholic and bitter </a:t>
            </a:r>
            <a:r>
              <a:rPr lang="en-US" dirty="0" err="1"/>
              <a:t>whilest</a:t>
            </a:r>
            <a:r>
              <a:rPr lang="en-US" dirty="0"/>
              <a:t> Ales are less bitter and less alcoholic but not necessarily </a:t>
            </a:r>
            <a:r>
              <a:rPr lang="en-US" dirty="0" err="1"/>
              <a:t>bc</a:t>
            </a:r>
            <a:r>
              <a:rPr lang="en-US" dirty="0"/>
              <a:t> we have some outliers/exceptions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a1249ffcf0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a1249ffcf0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after running my model and analysis I have concluded with 84.43% accuracy that IPAs are indeed more bitter and more alcoholic. SO what does that mean for you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Looking for eligible states for appropriate target market using ABV. If you want to make an IPA here are the states Budweiser should invest in.</a:t>
            </a:r>
          </a:p>
          <a:p>
            <a:pPr marL="0" lvl="0" indent="0" algn="l" rtl="0">
              <a:spcBef>
                <a:spcPts val="0"/>
              </a:spcBef>
              <a:spcAft>
                <a:spcPts val="0"/>
              </a:spcAft>
              <a:buNone/>
            </a:pPr>
            <a:r>
              <a:rPr lang="en-US" dirty="0"/>
              <a:t>#These are the top 5 states</a:t>
            </a:r>
          </a:p>
          <a:p>
            <a:pPr marL="0" lvl="0" indent="0" algn="l" rtl="0">
              <a:spcBef>
                <a:spcPts val="0"/>
              </a:spcBef>
              <a:spcAft>
                <a:spcPts val="0"/>
              </a:spcAft>
              <a:buNone/>
            </a:pPr>
            <a:r>
              <a:rPr lang="en-US" dirty="0"/>
              <a:t>#1 " CT"  0.0745 #2 " NV"  0.0695 #3 " DC"  0.069  #4 " CO"  0.0674 #5 " MD"  0.0668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1249ffcf0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1249ffc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want to market or make Ale, here are the states Budweiser should look into. #These are the top 5 states</a:t>
            </a:r>
          </a:p>
          <a:p>
            <a:pPr marL="0" lvl="0" indent="0" algn="l" rtl="0">
              <a:spcBef>
                <a:spcPts val="0"/>
              </a:spcBef>
              <a:spcAft>
                <a:spcPts val="0"/>
              </a:spcAft>
              <a:buNone/>
            </a:pPr>
            <a:r>
              <a:rPr lang="en-US" dirty="0"/>
              <a:t># 1 " AR"  0.04   #2 " KS"  0.0528 #3 " ND"  0.054  #4 " WY" (</a:t>
            </a:r>
            <a:r>
              <a:rPr lang="en-US" b="0" i="0" dirty="0">
                <a:solidFill>
                  <a:srgbClr val="E8EAED"/>
                </a:solidFill>
                <a:effectLst/>
                <a:latin typeface="Google Sans"/>
              </a:rPr>
              <a:t>Wyoming)</a:t>
            </a:r>
            <a:r>
              <a:rPr lang="en-US" dirty="0"/>
              <a:t> 0.0547 #5 " MO"  Missouri 0.0549 </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a1249ffcf0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a1249ffcf0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Though IBU measures parts per million of </a:t>
            </a:r>
            <a:r>
              <a:rPr lang="en-US" dirty="0" err="1"/>
              <a:t>isohumulone</a:t>
            </a:r>
            <a:r>
              <a:rPr lang="en-US" dirty="0"/>
              <a:t> from hops in beer (which gives its bitterness) , not all hoppy beers are bitter yet a high IBU can mean that the beer is hoppy. </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1249ffcf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1249ffcf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concluding, I want to thank each and every one of you for your time today.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Overal</a:t>
            </a:r>
            <a:r>
              <a:rPr lang="en-US" dirty="0"/>
              <a:t> it’s important to look at America’s brewery market. Our first question we should be asking ourselves  is how many breweries are there in the USA? There happens to be 558. </a:t>
            </a:r>
            <a:r>
              <a:rPr lang="en-US" dirty="0" err="1"/>
              <a:t>So,what</a:t>
            </a:r>
            <a:r>
              <a:rPr lang="en-US" dirty="0"/>
              <a:t> we can tell from this graph is that CO has the most breweries with 47 in total, followed by CA with 39 and Michigan (MI) with 32.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1249ffcf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1249ffcf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stating the analysis it’s important to clean the data. You may be asking yourselves Why clean up?  It is important to identify ,fix errors and address duplicates and missing data. This insures accuracy and reliable data,  that can be presented properly in order to make well informed  decisions.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Looking at  ABV, I have arranged the set by the median abv by state. and have taken the median of ABV (alcohol content by volume) for each state. The median is the middle value when a data set is arranged from least to greatest.   And why the median? The median provides us a measure of the center of this dataset by each state. I hope that this gives everyone an idea of the overall distribution.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1249ffcf0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1249ffcf0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have the median of IBU also known as the (international bitterness unit) for each state. Again, the median is the middle value of our data when it is arranged.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From all those </a:t>
            </a:r>
            <a:r>
              <a:rPr lang="en-US" dirty="0" err="1"/>
              <a:t>privous</a:t>
            </a:r>
            <a:r>
              <a:rPr lang="en-US" dirty="0"/>
              <a:t> differences we want to know …Which states have the heights median ABV and IBU You may be wondering …any guesses ?</a:t>
            </a:r>
            <a:endParaRPr dirty="0"/>
          </a:p>
        </p:txBody>
      </p:sp>
    </p:spTree>
    <p:extLst>
      <p:ext uri="{BB962C8B-B14F-4D97-AF65-F5344CB8AC3E}">
        <p14:creationId xmlns:p14="http://schemas.microsoft.com/office/powerpoint/2010/main" val="159058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f2cce1ec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9f2cce1ec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Maine is the two time winner of having the highest Alcohol By Volume at </a:t>
            </a:r>
            <a:r>
              <a:rPr lang="en-US" sz="1100" dirty="0"/>
              <a:t>0.067. </a:t>
            </a:r>
            <a:r>
              <a:rPr lang="en-US" dirty="0"/>
              <a:t>and the highest International Bitterness Units at 61</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a1249ffcf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1249ffcf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average for ABV is 0.06 which is here and a little to the right of where the center of our graph is , </a:t>
            </a:r>
            <a:r>
              <a:rPr lang="en-US" dirty="0" err="1"/>
              <a:t>overe</a:t>
            </a:r>
            <a:r>
              <a:rPr lang="en-US" dirty="0"/>
              <a:t> here at 0.052. The graph shows that our data has most of the values clustered around the left side,  meaning that our  distribution is positive. This is relatively higher to everyday beers such as Coors Light, Bud Light etc.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a1249ffcf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a1249ffcf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up lets talk about The Trend. Is there a relationship between the bitterness of beer and its alcoholic content ? Yes, It would seem that the linear approach to this model appears to be linear and positive.  As we increase the ABV so does the IBU. Meaning more bitterness in higher alcoholic beers.  There also are a lot of outliers but we also have a cluster of values on the lower left side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accent5"/>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8624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6" name="Google Shape;86;p16"/>
          <p:cNvSpPr txBox="1">
            <a:spLocks noGrp="1"/>
          </p:cNvSpPr>
          <p:nvPr>
            <p:ph type="subTitle" idx="1"/>
          </p:nvPr>
        </p:nvSpPr>
        <p:spPr>
          <a:xfrm>
            <a:off x="424450"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7" name="Google Shape;87;p16"/>
          <p:cNvSpPr txBox="1">
            <a:spLocks noGrp="1"/>
          </p:cNvSpPr>
          <p:nvPr>
            <p:ph type="title" idx="2"/>
          </p:nvPr>
        </p:nvSpPr>
        <p:spPr>
          <a:xfrm>
            <a:off x="6525755"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8" name="Google Shape;88;p16"/>
          <p:cNvSpPr txBox="1">
            <a:spLocks noGrp="1"/>
          </p:cNvSpPr>
          <p:nvPr>
            <p:ph type="subTitle" idx="3"/>
          </p:nvPr>
        </p:nvSpPr>
        <p:spPr>
          <a:xfrm>
            <a:off x="6087751"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89" name="Google Shape;89;p16"/>
          <p:cNvSpPr txBox="1">
            <a:spLocks noGrp="1"/>
          </p:cNvSpPr>
          <p:nvPr>
            <p:ph type="title" idx="4"/>
          </p:nvPr>
        </p:nvSpPr>
        <p:spPr>
          <a:xfrm>
            <a:off x="3690150" y="3418086"/>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0" name="Google Shape;90;p16"/>
          <p:cNvSpPr txBox="1">
            <a:spLocks noGrp="1"/>
          </p:cNvSpPr>
          <p:nvPr>
            <p:ph type="subTitle" idx="5"/>
          </p:nvPr>
        </p:nvSpPr>
        <p:spPr>
          <a:xfrm>
            <a:off x="3252148" y="3659411"/>
            <a:ext cx="2639700" cy="7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91" name="Google Shape;91;p16"/>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30">
    <p:bg>
      <p:bgPr>
        <a:solidFill>
          <a:schemeClr val="accent5"/>
        </a:solidFill>
        <a:effectLst/>
      </p:bgPr>
    </p:bg>
    <p:spTree>
      <p:nvGrpSpPr>
        <p:cNvPr id="1" name="Shape 92"/>
        <p:cNvGrpSpPr/>
        <p:nvPr/>
      </p:nvGrpSpPr>
      <p:grpSpPr>
        <a:xfrm>
          <a:off x="0" y="0"/>
          <a:ext cx="0" cy="0"/>
          <a:chOff x="0" y="0"/>
          <a:chExt cx="0" cy="0"/>
        </a:xfrm>
      </p:grpSpPr>
      <p:sp>
        <p:nvSpPr>
          <p:cNvPr id="93" name="Google Shape;93;p17"/>
          <p:cNvSpPr/>
          <p:nvPr/>
        </p:nvSpPr>
        <p:spPr>
          <a:xfrm rot="-5400000">
            <a:off x="5236050" y="1293550"/>
            <a:ext cx="3924900" cy="3891000"/>
          </a:xfrm>
          <a:prstGeom prst="rtTriangle">
            <a:avLst/>
          </a:prstGeom>
          <a:solidFill>
            <a:srgbClr val="68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rot="10800000" flipH="1">
            <a:off x="37875" y="150"/>
            <a:ext cx="9106200" cy="4469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flipH="1">
            <a:off x="3580800" y="1387275"/>
            <a:ext cx="9554400" cy="48597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a:spLocks noGrp="1"/>
          </p:cNvSpPr>
          <p:nvPr>
            <p:ph type="ctrTitle"/>
          </p:nvPr>
        </p:nvSpPr>
        <p:spPr>
          <a:xfrm>
            <a:off x="1690800" y="1232050"/>
            <a:ext cx="5762400" cy="58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3000" b="1">
                <a:solidFill>
                  <a:schemeClr val="dk1"/>
                </a:solidFill>
              </a:defRPr>
            </a:lvl1pPr>
            <a:lvl2pPr lvl="1" algn="ctr" rtl="0">
              <a:spcBef>
                <a:spcPts val="0"/>
              </a:spcBef>
              <a:spcAft>
                <a:spcPts val="0"/>
              </a:spcAft>
              <a:buClr>
                <a:schemeClr val="dk1"/>
              </a:buClr>
              <a:buSzPts val="8000"/>
              <a:buNone/>
              <a:defRPr sz="8000" b="1">
                <a:solidFill>
                  <a:schemeClr val="dk1"/>
                </a:solidFill>
              </a:defRPr>
            </a:lvl2pPr>
            <a:lvl3pPr lvl="2" algn="ctr" rtl="0">
              <a:spcBef>
                <a:spcPts val="0"/>
              </a:spcBef>
              <a:spcAft>
                <a:spcPts val="0"/>
              </a:spcAft>
              <a:buClr>
                <a:schemeClr val="dk1"/>
              </a:buClr>
              <a:buSzPts val="8000"/>
              <a:buNone/>
              <a:defRPr sz="8000" b="1">
                <a:solidFill>
                  <a:schemeClr val="dk1"/>
                </a:solidFill>
              </a:defRPr>
            </a:lvl3pPr>
            <a:lvl4pPr lvl="3" algn="ctr" rtl="0">
              <a:spcBef>
                <a:spcPts val="0"/>
              </a:spcBef>
              <a:spcAft>
                <a:spcPts val="0"/>
              </a:spcAft>
              <a:buClr>
                <a:schemeClr val="dk1"/>
              </a:buClr>
              <a:buSzPts val="8000"/>
              <a:buNone/>
              <a:defRPr sz="8000" b="1">
                <a:solidFill>
                  <a:schemeClr val="dk1"/>
                </a:solidFill>
              </a:defRPr>
            </a:lvl4pPr>
            <a:lvl5pPr lvl="4" algn="ctr" rtl="0">
              <a:spcBef>
                <a:spcPts val="0"/>
              </a:spcBef>
              <a:spcAft>
                <a:spcPts val="0"/>
              </a:spcAft>
              <a:buClr>
                <a:schemeClr val="dk1"/>
              </a:buClr>
              <a:buSzPts val="8000"/>
              <a:buNone/>
              <a:defRPr sz="8000" b="1">
                <a:solidFill>
                  <a:schemeClr val="dk1"/>
                </a:solidFill>
              </a:defRPr>
            </a:lvl5pPr>
            <a:lvl6pPr lvl="5" algn="ctr" rtl="0">
              <a:spcBef>
                <a:spcPts val="0"/>
              </a:spcBef>
              <a:spcAft>
                <a:spcPts val="0"/>
              </a:spcAft>
              <a:buClr>
                <a:schemeClr val="dk1"/>
              </a:buClr>
              <a:buSzPts val="8000"/>
              <a:buNone/>
              <a:defRPr sz="8000" b="1">
                <a:solidFill>
                  <a:schemeClr val="dk1"/>
                </a:solidFill>
              </a:defRPr>
            </a:lvl6pPr>
            <a:lvl7pPr lvl="6" algn="ctr" rtl="0">
              <a:spcBef>
                <a:spcPts val="0"/>
              </a:spcBef>
              <a:spcAft>
                <a:spcPts val="0"/>
              </a:spcAft>
              <a:buClr>
                <a:schemeClr val="dk1"/>
              </a:buClr>
              <a:buSzPts val="8000"/>
              <a:buNone/>
              <a:defRPr sz="8000" b="1">
                <a:solidFill>
                  <a:schemeClr val="dk1"/>
                </a:solidFill>
              </a:defRPr>
            </a:lvl7pPr>
            <a:lvl8pPr lvl="7" algn="ctr" rtl="0">
              <a:spcBef>
                <a:spcPts val="0"/>
              </a:spcBef>
              <a:spcAft>
                <a:spcPts val="0"/>
              </a:spcAft>
              <a:buClr>
                <a:schemeClr val="dk1"/>
              </a:buClr>
              <a:buSzPts val="8000"/>
              <a:buNone/>
              <a:defRPr sz="8000" b="1">
                <a:solidFill>
                  <a:schemeClr val="dk1"/>
                </a:solidFill>
              </a:defRPr>
            </a:lvl8pPr>
            <a:lvl9pPr lvl="8" algn="ctr" rtl="0">
              <a:spcBef>
                <a:spcPts val="0"/>
              </a:spcBef>
              <a:spcAft>
                <a:spcPts val="0"/>
              </a:spcAft>
              <a:buClr>
                <a:schemeClr val="dk1"/>
              </a:buClr>
              <a:buSzPts val="8000"/>
              <a:buNone/>
              <a:defRPr sz="8000" b="1">
                <a:solidFill>
                  <a:schemeClr val="dk1"/>
                </a:solidFill>
              </a:defRPr>
            </a:lvl9pPr>
          </a:lstStyle>
          <a:p>
            <a:endParaRPr/>
          </a:p>
        </p:txBody>
      </p:sp>
      <p:sp>
        <p:nvSpPr>
          <p:cNvPr id="97" name="Google Shape;97;p17"/>
          <p:cNvSpPr txBox="1">
            <a:spLocks noGrp="1"/>
          </p:cNvSpPr>
          <p:nvPr>
            <p:ph type="subTitle" idx="1"/>
          </p:nvPr>
        </p:nvSpPr>
        <p:spPr>
          <a:xfrm>
            <a:off x="3058800" y="1873367"/>
            <a:ext cx="3026400" cy="9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26">
    <p:bg>
      <p:bgPr>
        <a:solidFill>
          <a:schemeClr val="accent5"/>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110" name="Google Shape;110;p19"/>
          <p:cNvSpPr txBox="1">
            <a:spLocks noGrp="1"/>
          </p:cNvSpPr>
          <p:nvPr>
            <p:ph type="subTitle" idx="1"/>
          </p:nvPr>
        </p:nvSpPr>
        <p:spPr>
          <a:xfrm>
            <a:off x="1742675" y="3508850"/>
            <a:ext cx="2379600" cy="6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1" name="Google Shape;111;p19"/>
          <p:cNvSpPr txBox="1">
            <a:spLocks noGrp="1"/>
          </p:cNvSpPr>
          <p:nvPr>
            <p:ph type="subTitle" idx="2"/>
          </p:nvPr>
        </p:nvSpPr>
        <p:spPr>
          <a:xfrm>
            <a:off x="5021770" y="3508850"/>
            <a:ext cx="2379600" cy="6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12" name="Google Shape;112;p19"/>
          <p:cNvSpPr txBox="1">
            <a:spLocks noGrp="1"/>
          </p:cNvSpPr>
          <p:nvPr>
            <p:ph type="title" idx="3"/>
          </p:nvPr>
        </p:nvSpPr>
        <p:spPr>
          <a:xfrm>
            <a:off x="1865338" y="32482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3" name="Google Shape;113;p19"/>
          <p:cNvSpPr txBox="1">
            <a:spLocks noGrp="1"/>
          </p:cNvSpPr>
          <p:nvPr>
            <p:ph type="title" idx="4"/>
          </p:nvPr>
        </p:nvSpPr>
        <p:spPr>
          <a:xfrm>
            <a:off x="5144462" y="32482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4" name="Google Shape;114;p19"/>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8">
    <p:bg>
      <p:bgPr>
        <a:solidFill>
          <a:schemeClr val="accent5"/>
        </a:solidFill>
        <a:effectLst/>
      </p:bgPr>
    </p:bg>
    <p:spTree>
      <p:nvGrpSpPr>
        <p:cNvPr id="1" name="Shape 125"/>
        <p:cNvGrpSpPr/>
        <p:nvPr/>
      </p:nvGrpSpPr>
      <p:grpSpPr>
        <a:xfrm>
          <a:off x="0" y="0"/>
          <a:ext cx="0" cy="0"/>
          <a:chOff x="0" y="0"/>
          <a:chExt cx="0" cy="0"/>
        </a:xfrm>
      </p:grpSpPr>
      <p:sp>
        <p:nvSpPr>
          <p:cNvPr id="126" name="Google Shape;126;p21"/>
          <p:cNvSpPr txBox="1">
            <a:spLocks noGrp="1"/>
          </p:cNvSpPr>
          <p:nvPr>
            <p:ph type="body" idx="1"/>
          </p:nvPr>
        </p:nvSpPr>
        <p:spPr>
          <a:xfrm>
            <a:off x="2078825" y="4335775"/>
            <a:ext cx="5229300" cy="425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gn="ctr"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gn="ctr"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127" name="Google Shape;127;p21"/>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28" name="Google Shape;128;p21"/>
          <p:cNvSpPr/>
          <p:nvPr/>
        </p:nvSpPr>
        <p:spPr>
          <a:xfrm>
            <a:off x="-519650" y="2386850"/>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9" name="Google Shape;129;p21"/>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0" name="Google Shape;130;p21"/>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1" name="Google Shape;131;p21"/>
          <p:cNvSpPr/>
          <p:nvPr/>
        </p:nvSpPr>
        <p:spPr>
          <a:xfrm rot="10800000">
            <a:off x="509275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31">
    <p:bg>
      <p:bgPr>
        <a:solidFill>
          <a:schemeClr val="accent5"/>
        </a:solidFill>
        <a:effectLst/>
      </p:bgPr>
    </p:bg>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95637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4" name="Google Shape;134;p22"/>
          <p:cNvSpPr txBox="1">
            <a:spLocks noGrp="1"/>
          </p:cNvSpPr>
          <p:nvPr>
            <p:ph type="subTitle" idx="1"/>
          </p:nvPr>
        </p:nvSpPr>
        <p:spPr>
          <a:xfrm>
            <a:off x="71322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5" name="Google Shape;135;p22"/>
          <p:cNvSpPr txBox="1">
            <a:spLocks noGrp="1"/>
          </p:cNvSpPr>
          <p:nvPr>
            <p:ph type="title" idx="2"/>
          </p:nvPr>
        </p:nvSpPr>
        <p:spPr>
          <a:xfrm>
            <a:off x="6528925"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6" name="Google Shape;136;p22"/>
          <p:cNvSpPr txBox="1">
            <a:spLocks noGrp="1"/>
          </p:cNvSpPr>
          <p:nvPr>
            <p:ph type="subTitle" idx="3"/>
          </p:nvPr>
        </p:nvSpPr>
        <p:spPr>
          <a:xfrm>
            <a:off x="6305275"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7" name="Google Shape;137;p22"/>
          <p:cNvSpPr txBox="1">
            <a:spLocks noGrp="1"/>
          </p:cNvSpPr>
          <p:nvPr>
            <p:ph type="title" idx="4"/>
          </p:nvPr>
        </p:nvSpPr>
        <p:spPr>
          <a:xfrm>
            <a:off x="3752400" y="3553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8" name="Google Shape;138;p22"/>
          <p:cNvSpPr txBox="1">
            <a:spLocks noGrp="1"/>
          </p:cNvSpPr>
          <p:nvPr>
            <p:ph type="subTitle" idx="5"/>
          </p:nvPr>
        </p:nvSpPr>
        <p:spPr>
          <a:xfrm>
            <a:off x="3509250" y="3828005"/>
            <a:ext cx="21450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39" name="Google Shape;139;p22"/>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24">
    <p:bg>
      <p:bgPr>
        <a:solidFill>
          <a:schemeClr val="accent5"/>
        </a:solidFill>
        <a:effectLst/>
      </p:bgPr>
    </p:bg>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260300" y="530725"/>
            <a:ext cx="5195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68" name="Google Shape;168;p25"/>
          <p:cNvSpPr/>
          <p:nvPr/>
        </p:nvSpPr>
        <p:spPr>
          <a:xfrm rot="10800000">
            <a:off x="6907925" y="-8085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9" name="Google Shape;169;p25"/>
          <p:cNvSpPr/>
          <p:nvPr/>
        </p:nvSpPr>
        <p:spPr>
          <a:xfrm rot="10800000">
            <a:off x="6967925" y="-9038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211" name="Google Shape;211;p31"/>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12" name="Google Shape;212;p31"/>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lang="en" sz="1100"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100">
                <a:solidFill>
                  <a:schemeClr val="lt1"/>
                </a:solidFill>
                <a:latin typeface="Didact Gothic"/>
                <a:ea typeface="Didact Gothic"/>
                <a:cs typeface="Didact Gothic"/>
                <a:sym typeface="Didact Gothic"/>
              </a:rPr>
              <a:t>, including icons by </a:t>
            </a:r>
            <a:r>
              <a:rPr lang="en" sz="1100"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100">
                <a:solidFill>
                  <a:schemeClr val="lt1"/>
                </a:solidFill>
                <a:latin typeface="Didact Gothic"/>
                <a:ea typeface="Didact Gothic"/>
                <a:cs typeface="Didact Gothic"/>
                <a:sym typeface="Didact Gothic"/>
              </a:rPr>
              <a:t>, infographics &amp; images by </a:t>
            </a:r>
            <a:r>
              <a:rPr lang="en" sz="1100"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833927"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 name="Google Shape;26;p5"/>
          <p:cNvSpPr txBox="1">
            <a:spLocks noGrp="1"/>
          </p:cNvSpPr>
          <p:nvPr>
            <p:ph type="subTitle" idx="2"/>
          </p:nvPr>
        </p:nvSpPr>
        <p:spPr>
          <a:xfrm>
            <a:off x="5209273"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7" name="Google Shape;27;p5"/>
          <p:cNvSpPr txBox="1">
            <a:spLocks noGrp="1"/>
          </p:cNvSpPr>
          <p:nvPr>
            <p:ph type="title"/>
          </p:nvPr>
        </p:nvSpPr>
        <p:spPr>
          <a:xfrm>
            <a:off x="1554977"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8" name="Google Shape;28;p5"/>
          <p:cNvSpPr txBox="1">
            <a:spLocks noGrp="1"/>
          </p:cNvSpPr>
          <p:nvPr>
            <p:ph type="title" idx="3"/>
          </p:nvPr>
        </p:nvSpPr>
        <p:spPr>
          <a:xfrm>
            <a:off x="5930323"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9" name="Google Shape;29;p5"/>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2" name="Google Shape;32;p6"/>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6"/>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6"/>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rot="-5400000" flipH="1">
            <a:off x="4941700" y="26525"/>
            <a:ext cx="4364700" cy="4227600"/>
          </a:xfrm>
          <a:prstGeom prst="rtTriangl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1690800" y="2470300"/>
            <a:ext cx="5762400" cy="69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3000" b="1">
                <a:solidFill>
                  <a:schemeClr val="lt1"/>
                </a:solidFill>
              </a:defRPr>
            </a:lvl1pPr>
            <a:lvl2pPr lvl="1" algn="ctr" rtl="0">
              <a:spcBef>
                <a:spcPts val="0"/>
              </a:spcBef>
              <a:spcAft>
                <a:spcPts val="0"/>
              </a:spcAft>
              <a:buClr>
                <a:schemeClr val="lt1"/>
              </a:buClr>
              <a:buSzPts val="8000"/>
              <a:buNone/>
              <a:defRPr sz="8000" b="1">
                <a:solidFill>
                  <a:schemeClr val="lt1"/>
                </a:solidFill>
              </a:defRPr>
            </a:lvl2pPr>
            <a:lvl3pPr lvl="2" algn="ctr" rtl="0">
              <a:spcBef>
                <a:spcPts val="0"/>
              </a:spcBef>
              <a:spcAft>
                <a:spcPts val="0"/>
              </a:spcAft>
              <a:buClr>
                <a:schemeClr val="lt1"/>
              </a:buClr>
              <a:buSzPts val="8000"/>
              <a:buNone/>
              <a:defRPr sz="8000" b="1">
                <a:solidFill>
                  <a:schemeClr val="lt1"/>
                </a:solidFill>
              </a:defRPr>
            </a:lvl3pPr>
            <a:lvl4pPr lvl="3" algn="ctr" rtl="0">
              <a:spcBef>
                <a:spcPts val="0"/>
              </a:spcBef>
              <a:spcAft>
                <a:spcPts val="0"/>
              </a:spcAft>
              <a:buClr>
                <a:schemeClr val="lt1"/>
              </a:buClr>
              <a:buSzPts val="8000"/>
              <a:buNone/>
              <a:defRPr sz="8000" b="1">
                <a:solidFill>
                  <a:schemeClr val="lt1"/>
                </a:solidFill>
              </a:defRPr>
            </a:lvl4pPr>
            <a:lvl5pPr lvl="4" algn="ctr" rtl="0">
              <a:spcBef>
                <a:spcPts val="0"/>
              </a:spcBef>
              <a:spcAft>
                <a:spcPts val="0"/>
              </a:spcAft>
              <a:buClr>
                <a:schemeClr val="lt1"/>
              </a:buClr>
              <a:buSzPts val="8000"/>
              <a:buNone/>
              <a:defRPr sz="8000" b="1">
                <a:solidFill>
                  <a:schemeClr val="lt1"/>
                </a:solidFill>
              </a:defRPr>
            </a:lvl5pPr>
            <a:lvl6pPr lvl="5" algn="ctr" rtl="0">
              <a:spcBef>
                <a:spcPts val="0"/>
              </a:spcBef>
              <a:spcAft>
                <a:spcPts val="0"/>
              </a:spcAft>
              <a:buClr>
                <a:schemeClr val="lt1"/>
              </a:buClr>
              <a:buSzPts val="8000"/>
              <a:buNone/>
              <a:defRPr sz="8000" b="1">
                <a:solidFill>
                  <a:schemeClr val="lt1"/>
                </a:solidFill>
              </a:defRPr>
            </a:lvl6pPr>
            <a:lvl7pPr lvl="6" algn="ctr" rtl="0">
              <a:spcBef>
                <a:spcPts val="0"/>
              </a:spcBef>
              <a:spcAft>
                <a:spcPts val="0"/>
              </a:spcAft>
              <a:buClr>
                <a:schemeClr val="lt1"/>
              </a:buClr>
              <a:buSzPts val="8000"/>
              <a:buNone/>
              <a:defRPr sz="8000" b="1">
                <a:solidFill>
                  <a:schemeClr val="lt1"/>
                </a:solidFill>
              </a:defRPr>
            </a:lvl7pPr>
            <a:lvl8pPr lvl="7" algn="ctr" rtl="0">
              <a:spcBef>
                <a:spcPts val="0"/>
              </a:spcBef>
              <a:spcAft>
                <a:spcPts val="0"/>
              </a:spcAft>
              <a:buClr>
                <a:schemeClr val="lt1"/>
              </a:buClr>
              <a:buSzPts val="8000"/>
              <a:buNone/>
              <a:defRPr sz="8000" b="1">
                <a:solidFill>
                  <a:schemeClr val="lt1"/>
                </a:solidFill>
              </a:defRPr>
            </a:lvl8pPr>
            <a:lvl9pPr lvl="8" algn="ctr" rtl="0">
              <a:spcBef>
                <a:spcPts val="0"/>
              </a:spcBef>
              <a:spcAft>
                <a:spcPts val="0"/>
              </a:spcAft>
              <a:buClr>
                <a:schemeClr val="lt1"/>
              </a:buClr>
              <a:buSzPts val="8000"/>
              <a:buNone/>
              <a:defRPr sz="8000" b="1">
                <a:solidFill>
                  <a:schemeClr val="lt1"/>
                </a:solidFill>
              </a:defRPr>
            </a:lvl9pPr>
          </a:lstStyle>
          <a:p>
            <a:endParaRPr/>
          </a:p>
        </p:txBody>
      </p:sp>
      <p:sp>
        <p:nvSpPr>
          <p:cNvPr id="46" name="Google Shape;46;p9"/>
          <p:cNvSpPr txBox="1">
            <a:spLocks noGrp="1"/>
          </p:cNvSpPr>
          <p:nvPr>
            <p:ph type="subTitle" idx="1"/>
          </p:nvPr>
        </p:nvSpPr>
        <p:spPr>
          <a:xfrm>
            <a:off x="2218725" y="3334300"/>
            <a:ext cx="47064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79"/>
        <p:cNvGrpSpPr/>
        <p:nvPr/>
      </p:nvGrpSpPr>
      <p:grpSpPr>
        <a:xfrm>
          <a:off x="0" y="0"/>
          <a:ext cx="0" cy="0"/>
          <a:chOff x="0" y="0"/>
          <a:chExt cx="0" cy="0"/>
        </a:xfrm>
      </p:grpSpPr>
      <p:sp>
        <p:nvSpPr>
          <p:cNvPr id="80" name="Google Shape;80;p15"/>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83" name="Google Shape;83;p15"/>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8" r:id="rId8"/>
    <p:sldLayoutId id="2147483661" r:id="rId9"/>
    <p:sldLayoutId id="2147483662" r:id="rId10"/>
    <p:sldLayoutId id="2147483663" r:id="rId11"/>
    <p:sldLayoutId id="2147483665" r:id="rId12"/>
    <p:sldLayoutId id="2147483667" r:id="rId13"/>
    <p:sldLayoutId id="2147483668" r:id="rId14"/>
    <p:sldLayoutId id="2147483671"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smu-2u-com.zoom.us/rec/share/lIc8D-xNPFT5orn5iwD9XPu5kvpggdIeZkhtmGUH5SgHVIoybbeIYlNU_bjXfbs1.K5a3N0m6z0L4u-nj?startTime=1666486155000"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ACADEMY ENGRAVED LET PLAIN:1.0" panose="02000000000000000000" pitchFamily="2" charset="0"/>
                <a:cs typeface="Al Bayan Plain" pitchFamily="2" charset="-78"/>
              </a:rPr>
              <a:t>DS 6306 Case Study: Beer</a:t>
            </a:r>
            <a:endParaRPr dirty="0">
              <a:latin typeface="ACADEMY ENGRAVED LET PLAIN:1.0" panose="02000000000000000000" pitchFamily="2" charset="0"/>
              <a:cs typeface="Al Bayan Plain" pitchFamily="2" charset="-78"/>
            </a:endParaRPr>
          </a:p>
        </p:txBody>
      </p:sp>
      <p:sp>
        <p:nvSpPr>
          <p:cNvPr id="233" name="Google Shape;233;p39"/>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Xavier R. Mojica</a:t>
            </a:r>
            <a:endParaRPr dirty="0"/>
          </a:p>
        </p:txBody>
      </p:sp>
      <p:cxnSp>
        <p:nvCxnSpPr>
          <p:cNvPr id="234" name="Google Shape;234;p39"/>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61"/>
        <p:cNvGrpSpPr/>
        <p:nvPr/>
      </p:nvGrpSpPr>
      <p:grpSpPr>
        <a:xfrm>
          <a:off x="0" y="0"/>
          <a:ext cx="0" cy="0"/>
          <a:chOff x="0" y="0"/>
          <a:chExt cx="0" cy="0"/>
        </a:xfrm>
      </p:grpSpPr>
      <p:sp>
        <p:nvSpPr>
          <p:cNvPr id="562" name="Google Shape;562;p60"/>
          <p:cNvSpPr txBox="1">
            <a:spLocks noGrp="1"/>
          </p:cNvSpPr>
          <p:nvPr>
            <p:ph type="title"/>
          </p:nvPr>
        </p:nvSpPr>
        <p:spPr>
          <a:xfrm>
            <a:off x="996104" y="330760"/>
            <a:ext cx="5195400" cy="528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Abadi MT Condensed Light" panose="020B0306030101010103" pitchFamily="34" charset="77"/>
              </a:rPr>
              <a:t>The Investigation </a:t>
            </a:r>
            <a:endParaRPr sz="3600" dirty="0">
              <a:latin typeface="Abadi MT Condensed Light" panose="020B0306030101010103" pitchFamily="34" charset="77"/>
            </a:endParaRPr>
          </a:p>
        </p:txBody>
      </p:sp>
      <p:cxnSp>
        <p:nvCxnSpPr>
          <p:cNvPr id="580" name="Google Shape;580;p60"/>
          <p:cNvCxnSpPr/>
          <p:nvPr/>
        </p:nvCxnSpPr>
        <p:spPr>
          <a:xfrm>
            <a:off x="1794564" y="889444"/>
            <a:ext cx="647100" cy="0"/>
          </a:xfrm>
          <a:prstGeom prst="straightConnector1">
            <a:avLst/>
          </a:prstGeom>
          <a:noFill/>
          <a:ln w="19050" cap="flat" cmpd="sng">
            <a:solidFill>
              <a:schemeClr val="dk1"/>
            </a:solidFill>
            <a:prstDash val="solid"/>
            <a:round/>
            <a:headEnd type="none" w="med" len="med"/>
            <a:tailEnd type="none" w="med" len="med"/>
          </a:ln>
        </p:spPr>
      </p:cxnSp>
      <p:sp>
        <p:nvSpPr>
          <p:cNvPr id="581" name="Google Shape;581;p60"/>
          <p:cNvSpPr/>
          <p:nvPr/>
        </p:nvSpPr>
        <p:spPr>
          <a:xfrm rot="5400000" flipH="1">
            <a:off x="-214263" y="3867600"/>
            <a:ext cx="1355400" cy="13143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82" name="Google Shape;582;p60"/>
          <p:cNvSpPr/>
          <p:nvPr/>
        </p:nvSpPr>
        <p:spPr>
          <a:xfrm rot="5400000">
            <a:off x="-1286687" y="3995250"/>
            <a:ext cx="2913300" cy="13665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utoShape 2">
            <a:extLst>
              <a:ext uri="{FF2B5EF4-FFF2-40B4-BE49-F238E27FC236}">
                <a16:creationId xmlns:a16="http://schemas.microsoft.com/office/drawing/2014/main" id="{9894C510-3799-EEE7-AF44-4C7C56478AA7}"/>
              </a:ext>
            </a:extLst>
          </p:cNvPr>
          <p:cNvSpPr>
            <a:spLocks noChangeAspect="1" noChangeArrowheads="1"/>
          </p:cNvSpPr>
          <p:nvPr/>
        </p:nvSpPr>
        <p:spPr bwMode="auto">
          <a:xfrm>
            <a:off x="4419599" y="754525"/>
            <a:ext cx="1969625" cy="1969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Chart, scatter chart&#10;&#10;Description automatically generated">
            <a:extLst>
              <a:ext uri="{FF2B5EF4-FFF2-40B4-BE49-F238E27FC236}">
                <a16:creationId xmlns:a16="http://schemas.microsoft.com/office/drawing/2014/main" id="{D4597283-D4EE-C5A5-3909-121C20CC12FE}"/>
              </a:ext>
            </a:extLst>
          </p:cNvPr>
          <p:cNvPicPr>
            <a:picLocks noChangeAspect="1"/>
          </p:cNvPicPr>
          <p:nvPr/>
        </p:nvPicPr>
        <p:blipFill>
          <a:blip r:embed="rId3"/>
          <a:stretch>
            <a:fillRect/>
          </a:stretch>
        </p:blipFill>
        <p:spPr>
          <a:xfrm>
            <a:off x="2163461" y="1133901"/>
            <a:ext cx="5591295" cy="39937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25"/>
        <p:cNvGrpSpPr/>
        <p:nvPr/>
      </p:nvGrpSpPr>
      <p:grpSpPr>
        <a:xfrm>
          <a:off x="0" y="0"/>
          <a:ext cx="0" cy="0"/>
          <a:chOff x="0" y="0"/>
          <a:chExt cx="0" cy="0"/>
        </a:xfrm>
      </p:grpSpPr>
      <p:sp>
        <p:nvSpPr>
          <p:cNvPr id="428" name="Google Shape;428;p55"/>
          <p:cNvSpPr txBox="1">
            <a:spLocks noGrp="1"/>
          </p:cNvSpPr>
          <p:nvPr>
            <p:ph type="body" idx="1"/>
          </p:nvPr>
        </p:nvSpPr>
        <p:spPr>
          <a:xfrm>
            <a:off x="1423686" y="729205"/>
            <a:ext cx="6331351" cy="30788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u="sng" dirty="0"/>
              <a:t>My Hypothesis &amp; Proving It</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sz="2000" dirty="0"/>
              <a:t>The model proved my hypothesis with 84.43% Accuracy.</a:t>
            </a:r>
          </a:p>
          <a:p>
            <a:pPr marL="0" lvl="0" indent="0" algn="ctr" rtl="0">
              <a:spcBef>
                <a:spcPts val="0"/>
              </a:spcBef>
              <a:spcAft>
                <a:spcPts val="0"/>
              </a:spcAft>
              <a:buNone/>
            </a:pPr>
            <a:endParaRPr lang="en-US" sz="1600" dirty="0"/>
          </a:p>
          <a:p>
            <a:pPr marL="0" lvl="0" indent="0" algn="ctr" rtl="0">
              <a:spcBef>
                <a:spcPts val="0"/>
              </a:spcBef>
              <a:spcAft>
                <a:spcPts val="0"/>
              </a:spcAft>
              <a:buNone/>
            </a:pPr>
            <a:endParaRPr lang="en-US" sz="1600"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1"/>
        <p:cNvGrpSpPr/>
        <p:nvPr/>
      </p:nvGrpSpPr>
      <p:grpSpPr>
        <a:xfrm>
          <a:off x="0" y="0"/>
          <a:ext cx="0" cy="0"/>
          <a:chOff x="0" y="0"/>
          <a:chExt cx="0" cy="0"/>
        </a:xfrm>
      </p:grpSpPr>
      <p:sp>
        <p:nvSpPr>
          <p:cNvPr id="342" name="Google Shape;342;p50"/>
          <p:cNvSpPr txBox="1">
            <a:spLocks noGrp="1"/>
          </p:cNvSpPr>
          <p:nvPr>
            <p:ph type="title"/>
          </p:nvPr>
        </p:nvSpPr>
        <p:spPr>
          <a:xfrm>
            <a:off x="886074" y="243194"/>
            <a:ext cx="7533900" cy="146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latin typeface="Abadi MT Condensed Light" panose="020B0306030101010103" pitchFamily="34" charset="77"/>
              </a:rPr>
              <a:t>The Target Market</a:t>
            </a:r>
            <a:endParaRPr sz="4400" dirty="0">
              <a:latin typeface="Abadi MT Condensed Light" panose="020B0306030101010103" pitchFamily="34" charset="77"/>
            </a:endParaRPr>
          </a:p>
        </p:txBody>
      </p:sp>
      <p:sp>
        <p:nvSpPr>
          <p:cNvPr id="2" name="AutoShape 2">
            <a:extLst>
              <a:ext uri="{FF2B5EF4-FFF2-40B4-BE49-F238E27FC236}">
                <a16:creationId xmlns:a16="http://schemas.microsoft.com/office/drawing/2014/main" id="{DD89D3D0-8417-3648-2991-7C3B6C3E9182}"/>
              </a:ext>
            </a:extLst>
          </p:cNvPr>
          <p:cNvSpPr>
            <a:spLocks noChangeAspect="1" noChangeArrowheads="1"/>
          </p:cNvSpPr>
          <p:nvPr/>
        </p:nvSpPr>
        <p:spPr bwMode="auto">
          <a:xfrm>
            <a:off x="1319514" y="2419350"/>
            <a:ext cx="3404886" cy="34048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Chart&#10;&#10;Description automatically generated">
            <a:extLst>
              <a:ext uri="{FF2B5EF4-FFF2-40B4-BE49-F238E27FC236}">
                <a16:creationId xmlns:a16="http://schemas.microsoft.com/office/drawing/2014/main" id="{4ED9ABDE-AEE1-83D2-A423-91EEAF5A9756}"/>
              </a:ext>
            </a:extLst>
          </p:cNvPr>
          <p:cNvPicPr>
            <a:picLocks noChangeAspect="1"/>
          </p:cNvPicPr>
          <p:nvPr/>
        </p:nvPicPr>
        <p:blipFill>
          <a:blip r:embed="rId3"/>
          <a:stretch>
            <a:fillRect/>
          </a:stretch>
        </p:blipFill>
        <p:spPr>
          <a:xfrm>
            <a:off x="1319514" y="1162050"/>
            <a:ext cx="6477643" cy="38245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72"/>
        <p:cNvGrpSpPr/>
        <p:nvPr/>
      </p:nvGrpSpPr>
      <p:grpSpPr>
        <a:xfrm>
          <a:off x="0" y="0"/>
          <a:ext cx="0" cy="0"/>
          <a:chOff x="0" y="0"/>
          <a:chExt cx="0" cy="0"/>
        </a:xfrm>
      </p:grpSpPr>
      <p:pic>
        <p:nvPicPr>
          <p:cNvPr id="12" name="Picture 11" descr="Chart, bar chart, histogram&#10;&#10;Description automatically generated">
            <a:extLst>
              <a:ext uri="{FF2B5EF4-FFF2-40B4-BE49-F238E27FC236}">
                <a16:creationId xmlns:a16="http://schemas.microsoft.com/office/drawing/2014/main" id="{41865056-7360-4418-D938-D8D7B37BD7D7}"/>
              </a:ext>
            </a:extLst>
          </p:cNvPr>
          <p:cNvPicPr>
            <a:picLocks noChangeAspect="1"/>
          </p:cNvPicPr>
          <p:nvPr/>
        </p:nvPicPr>
        <p:blipFill>
          <a:blip r:embed="rId3"/>
          <a:stretch>
            <a:fillRect/>
          </a:stretch>
        </p:blipFill>
        <p:spPr>
          <a:xfrm>
            <a:off x="1198623" y="375907"/>
            <a:ext cx="7181448" cy="44858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38"/>
        <p:cNvGrpSpPr/>
        <p:nvPr/>
      </p:nvGrpSpPr>
      <p:grpSpPr>
        <a:xfrm>
          <a:off x="0" y="0"/>
          <a:ext cx="0" cy="0"/>
          <a:chOff x="0" y="0"/>
          <a:chExt cx="0" cy="0"/>
        </a:xfrm>
      </p:grpSpPr>
      <p:cxnSp>
        <p:nvCxnSpPr>
          <p:cNvPr id="439" name="Google Shape;439;p56"/>
          <p:cNvCxnSpPr/>
          <p:nvPr/>
        </p:nvCxnSpPr>
        <p:spPr>
          <a:xfrm>
            <a:off x="3169500" y="3153400"/>
            <a:ext cx="0" cy="1990200"/>
          </a:xfrm>
          <a:prstGeom prst="straightConnector1">
            <a:avLst/>
          </a:prstGeom>
          <a:noFill/>
          <a:ln w="19050" cap="flat" cmpd="sng">
            <a:solidFill>
              <a:schemeClr val="accent1"/>
            </a:solidFill>
            <a:prstDash val="solid"/>
            <a:round/>
            <a:headEnd type="none" w="med" len="med"/>
            <a:tailEnd type="none" w="med" len="med"/>
          </a:ln>
        </p:spPr>
      </p:cxnSp>
      <p:cxnSp>
        <p:nvCxnSpPr>
          <p:cNvPr id="440" name="Google Shape;440;p56"/>
          <p:cNvCxnSpPr/>
          <p:nvPr/>
        </p:nvCxnSpPr>
        <p:spPr>
          <a:xfrm>
            <a:off x="5974500" y="3153400"/>
            <a:ext cx="0" cy="1990200"/>
          </a:xfrm>
          <a:prstGeom prst="straightConnector1">
            <a:avLst/>
          </a:prstGeom>
          <a:noFill/>
          <a:ln w="19050" cap="flat" cmpd="sng">
            <a:solidFill>
              <a:schemeClr val="accent1"/>
            </a:solidFill>
            <a:prstDash val="solid"/>
            <a:round/>
            <a:headEnd type="none" w="med" len="med"/>
            <a:tailEnd type="none" w="med" len="med"/>
          </a:ln>
        </p:spPr>
      </p:cxnSp>
      <p:grpSp>
        <p:nvGrpSpPr>
          <p:cNvPr id="441" name="Google Shape;441;p56"/>
          <p:cNvGrpSpPr/>
          <p:nvPr/>
        </p:nvGrpSpPr>
        <p:grpSpPr>
          <a:xfrm>
            <a:off x="-77275" y="1490913"/>
            <a:ext cx="9318047" cy="1736726"/>
            <a:chOff x="-77275" y="1490913"/>
            <a:chExt cx="9318047" cy="1736726"/>
          </a:xfrm>
        </p:grpSpPr>
        <p:pic>
          <p:nvPicPr>
            <p:cNvPr id="442" name="Google Shape;442;p56"/>
            <p:cNvPicPr preferRelativeResize="0"/>
            <p:nvPr/>
          </p:nvPicPr>
          <p:blipFill rotWithShape="1">
            <a:blip r:embed="rId3">
              <a:alphaModFix/>
            </a:blip>
            <a:srcRect t="62768"/>
            <a:stretch/>
          </p:blipFill>
          <p:spPr>
            <a:xfrm>
              <a:off x="-77275" y="1490913"/>
              <a:ext cx="9318047" cy="1736726"/>
            </a:xfrm>
            <a:prstGeom prst="rect">
              <a:avLst/>
            </a:prstGeom>
            <a:noFill/>
            <a:ln>
              <a:noFill/>
            </a:ln>
          </p:spPr>
        </p:pic>
        <p:sp>
          <p:nvSpPr>
            <p:cNvPr id="443" name="Google Shape;443;p56"/>
            <p:cNvSpPr/>
            <p:nvPr/>
          </p:nvSpPr>
          <p:spPr>
            <a:xfrm>
              <a:off x="-77250" y="1490938"/>
              <a:ext cx="9318000" cy="17367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56"/>
          <p:cNvSpPr txBox="1">
            <a:spLocks noGrp="1"/>
          </p:cNvSpPr>
          <p:nvPr>
            <p:ph type="title" idx="4"/>
          </p:nvPr>
        </p:nvSpPr>
        <p:spPr>
          <a:xfrm>
            <a:off x="3752400" y="3553059"/>
            <a:ext cx="1658700"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Abadi MT Condensed Light" panose="020B0306030101010103" pitchFamily="34" charset="77"/>
              </a:rPr>
              <a:t>Results</a:t>
            </a:r>
            <a:endParaRPr sz="2400" dirty="0">
              <a:latin typeface="Abadi MT Condensed Light" panose="020B0306030101010103" pitchFamily="34" charset="77"/>
            </a:endParaRPr>
          </a:p>
        </p:txBody>
      </p:sp>
      <p:sp>
        <p:nvSpPr>
          <p:cNvPr id="445" name="Google Shape;445;p56"/>
          <p:cNvSpPr txBox="1">
            <a:spLocks noGrp="1"/>
          </p:cNvSpPr>
          <p:nvPr>
            <p:ph type="title"/>
          </p:nvPr>
        </p:nvSpPr>
        <p:spPr>
          <a:xfrm>
            <a:off x="956375" y="3553059"/>
            <a:ext cx="1658700"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Abadi MT Condensed Light" panose="020B0306030101010103" pitchFamily="34" charset="77"/>
              </a:rPr>
              <a:t>Challenge</a:t>
            </a:r>
            <a:endParaRPr sz="2400" dirty="0">
              <a:latin typeface="Abadi MT Condensed Light" panose="020B0306030101010103" pitchFamily="34" charset="77"/>
            </a:endParaRPr>
          </a:p>
        </p:txBody>
      </p:sp>
      <p:sp>
        <p:nvSpPr>
          <p:cNvPr id="446" name="Google Shape;446;p56"/>
          <p:cNvSpPr txBox="1">
            <a:spLocks noGrp="1"/>
          </p:cNvSpPr>
          <p:nvPr>
            <p:ph type="subTitle" idx="1"/>
          </p:nvPr>
        </p:nvSpPr>
        <p:spPr>
          <a:xfrm>
            <a:off x="713225" y="3876060"/>
            <a:ext cx="2145000" cy="733500"/>
          </a:xfrm>
          <a:prstGeom prst="rect">
            <a:avLst/>
          </a:prstGeom>
        </p:spPr>
        <p:txBody>
          <a:bodyPr spcFirstLastPara="1" wrap="square" lIns="91425" tIns="91425" rIns="91425" bIns="91425" anchor="t" anchorCtr="0">
            <a:noAutofit/>
          </a:bodyPr>
          <a:lstStyle/>
          <a:p>
            <a:pPr marL="0" indent="0"/>
            <a:r>
              <a:rPr lang="en" dirty="0"/>
              <a:t>What did all these data mean.</a:t>
            </a:r>
            <a:endParaRPr dirty="0"/>
          </a:p>
        </p:txBody>
      </p:sp>
      <p:sp>
        <p:nvSpPr>
          <p:cNvPr id="447" name="Google Shape;447;p56"/>
          <p:cNvSpPr txBox="1">
            <a:spLocks noGrp="1"/>
          </p:cNvSpPr>
          <p:nvPr>
            <p:ph type="title" idx="2"/>
          </p:nvPr>
        </p:nvSpPr>
        <p:spPr>
          <a:xfrm>
            <a:off x="6528925" y="3553059"/>
            <a:ext cx="1658700" cy="3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Abadi MT Condensed Light" panose="020B0306030101010103" pitchFamily="34" charset="77"/>
              </a:rPr>
              <a:t>Outcomes</a:t>
            </a:r>
            <a:endParaRPr sz="2400" dirty="0">
              <a:latin typeface="Abadi MT Condensed Light" panose="020B0306030101010103" pitchFamily="34" charset="77"/>
            </a:endParaRPr>
          </a:p>
        </p:txBody>
      </p:sp>
      <p:sp>
        <p:nvSpPr>
          <p:cNvPr id="448" name="Google Shape;448;p56"/>
          <p:cNvSpPr txBox="1">
            <a:spLocks noGrp="1"/>
          </p:cNvSpPr>
          <p:nvPr>
            <p:ph type="subTitle" idx="3"/>
          </p:nvPr>
        </p:nvSpPr>
        <p:spPr>
          <a:xfrm>
            <a:off x="6121170" y="3828005"/>
            <a:ext cx="2474209" cy="12011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High IBU can mean that the beer is hoppy.</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Top 5 Target Markets for each IPA and Ale</a:t>
            </a:r>
            <a:endParaRPr dirty="0"/>
          </a:p>
        </p:txBody>
      </p:sp>
      <p:sp>
        <p:nvSpPr>
          <p:cNvPr id="449" name="Google Shape;449;p56"/>
          <p:cNvSpPr txBox="1">
            <a:spLocks noGrp="1"/>
          </p:cNvSpPr>
          <p:nvPr>
            <p:ph type="subTitle" idx="5"/>
          </p:nvPr>
        </p:nvSpPr>
        <p:spPr>
          <a:xfrm>
            <a:off x="3509248" y="3880040"/>
            <a:ext cx="2145000" cy="733500"/>
          </a:xfrm>
          <a:prstGeom prst="rect">
            <a:avLst/>
          </a:prstGeom>
        </p:spPr>
        <p:txBody>
          <a:bodyPr spcFirstLastPara="1" wrap="square" lIns="91425" tIns="91425" rIns="91425" bIns="91425" anchor="t" anchorCtr="0">
            <a:noAutofit/>
          </a:bodyPr>
          <a:lstStyle/>
          <a:p>
            <a:pPr marL="0" indent="0"/>
            <a:r>
              <a:rPr lang="en-US" dirty="0"/>
              <a:t>Built statistical and visual </a:t>
            </a:r>
          </a:p>
          <a:p>
            <a:pPr marL="0" indent="0"/>
            <a:r>
              <a:rPr lang="en" dirty="0"/>
              <a:t>evidence of IBU &amp; ABV’s relationship.</a:t>
            </a:r>
            <a:endParaRPr dirty="0"/>
          </a:p>
        </p:txBody>
      </p:sp>
      <p:sp>
        <p:nvSpPr>
          <p:cNvPr id="450" name="Google Shape;450;p56"/>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Abadi MT Condensed Light" panose="020B0306030101010103" pitchFamily="34" charset="77"/>
              </a:rPr>
              <a:t>Case study </a:t>
            </a:r>
            <a:endParaRPr sz="3600" dirty="0">
              <a:latin typeface="Abadi MT Condensed Light" panose="020B0306030101010103" pitchFamily="34" charset="77"/>
            </a:endParaRPr>
          </a:p>
        </p:txBody>
      </p:sp>
      <p:cxnSp>
        <p:nvCxnSpPr>
          <p:cNvPr id="451" name="Google Shape;451;p56"/>
          <p:cNvCxnSpPr/>
          <p:nvPr/>
        </p:nvCxnSpPr>
        <p:spPr>
          <a:xfrm>
            <a:off x="4248450" y="1263460"/>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4"/>
        <p:cNvGrpSpPr/>
        <p:nvPr/>
      </p:nvGrpSpPr>
      <p:grpSpPr>
        <a:xfrm>
          <a:off x="0" y="0"/>
          <a:ext cx="0" cy="0"/>
          <a:chOff x="0" y="0"/>
          <a:chExt cx="0" cy="0"/>
        </a:xfrm>
      </p:grpSpPr>
      <p:sp>
        <p:nvSpPr>
          <p:cNvPr id="325" name="Google Shape;325;p48"/>
          <p:cNvSpPr txBox="1">
            <a:spLocks noGrp="1"/>
          </p:cNvSpPr>
          <p:nvPr>
            <p:ph type="ctrTitle"/>
          </p:nvPr>
        </p:nvSpPr>
        <p:spPr>
          <a:xfrm>
            <a:off x="1690800" y="1232050"/>
            <a:ext cx="5762400" cy="5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badi" panose="020B0604020104020204" pitchFamily="34" charset="0"/>
                <a:cs typeface="Abadi" panose="020F0502020204030204" pitchFamily="34" charset="0"/>
              </a:rPr>
              <a:t>Thank you for your time</a:t>
            </a:r>
            <a:endParaRPr dirty="0">
              <a:latin typeface="Abadi" panose="020B0604020104020204" pitchFamily="34" charset="0"/>
              <a:cs typeface="Abadi" panose="020F0502020204030204" pitchFamily="34" charset="0"/>
            </a:endParaRPr>
          </a:p>
        </p:txBody>
      </p:sp>
      <p:cxnSp>
        <p:nvCxnSpPr>
          <p:cNvPr id="327" name="Google Shape;327;p48"/>
          <p:cNvCxnSpPr/>
          <p:nvPr/>
        </p:nvCxnSpPr>
        <p:spPr>
          <a:xfrm>
            <a:off x="4248450" y="1861435"/>
            <a:ext cx="647100" cy="0"/>
          </a:xfrm>
          <a:prstGeom prst="straightConnector1">
            <a:avLst/>
          </a:prstGeom>
          <a:noFill/>
          <a:ln w="19050"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9D4720E7-4F97-8E43-2608-22D765B5A2B4}"/>
              </a:ext>
            </a:extLst>
          </p:cNvPr>
          <p:cNvSpPr txBox="1"/>
          <p:nvPr/>
        </p:nvSpPr>
        <p:spPr>
          <a:xfrm>
            <a:off x="3224981" y="1905221"/>
            <a:ext cx="3146323" cy="1600438"/>
          </a:xfrm>
          <a:prstGeom prst="rect">
            <a:avLst/>
          </a:prstGeom>
          <a:noFill/>
        </p:spPr>
        <p:txBody>
          <a:bodyPr wrap="square" rtlCol="0">
            <a:spAutoFit/>
          </a:bodyPr>
          <a:lstStyle/>
          <a:p>
            <a:r>
              <a:rPr lang="en-US" dirty="0">
                <a:hlinkClick r:id="rId3"/>
              </a:rPr>
              <a:t>https://smu-2u-com.zoom.us/rec/share/lIc8D-xNPFT5orn5iwD9XPu5kvpggdIeZkhtmGUH5SgHVIoybbeIYlNU_bjXfbs1.K5a3N0m6z0L4u-nj?startTime=1666486155000</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82"/>
        <p:cNvGrpSpPr/>
        <p:nvPr/>
      </p:nvGrpSpPr>
      <p:grpSpPr>
        <a:xfrm>
          <a:off x="0" y="0"/>
          <a:ext cx="0" cy="0"/>
          <a:chOff x="0" y="0"/>
          <a:chExt cx="0" cy="0"/>
        </a:xfrm>
      </p:grpSpPr>
      <p:sp>
        <p:nvSpPr>
          <p:cNvPr id="284" name="Google Shape;284;p44"/>
          <p:cNvSpPr txBox="1">
            <a:spLocks noGrp="1"/>
          </p:cNvSpPr>
          <p:nvPr>
            <p:ph type="title"/>
          </p:nvPr>
        </p:nvSpPr>
        <p:spPr>
          <a:xfrm>
            <a:off x="1687950" y="1101495"/>
            <a:ext cx="5768100" cy="6902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America’s Brewery Market </a:t>
            </a:r>
            <a:endParaRPr b="1" dirty="0">
              <a:latin typeface="Abadi MT Condensed Light" panose="020B0306030101010103" pitchFamily="34" charset="77"/>
            </a:endParaRPr>
          </a:p>
        </p:txBody>
      </p:sp>
      <p:cxnSp>
        <p:nvCxnSpPr>
          <p:cNvPr id="285" name="Google Shape;285;p44"/>
          <p:cNvCxnSpPr/>
          <p:nvPr/>
        </p:nvCxnSpPr>
        <p:spPr>
          <a:xfrm>
            <a:off x="4248450" y="1887467"/>
            <a:ext cx="647100" cy="0"/>
          </a:xfrm>
          <a:prstGeom prst="straightConnector1">
            <a:avLst/>
          </a:prstGeom>
          <a:noFill/>
          <a:ln w="19050" cap="flat" cmpd="sng">
            <a:solidFill>
              <a:schemeClr val="dk1"/>
            </a:solidFill>
            <a:prstDash val="solid"/>
            <a:round/>
            <a:headEnd type="none" w="med" len="med"/>
            <a:tailEnd type="none" w="med" len="med"/>
          </a:ln>
        </p:spPr>
      </p:cxnSp>
      <p:pic>
        <p:nvPicPr>
          <p:cNvPr id="1028" name="Picture 4">
            <a:extLst>
              <a:ext uri="{FF2B5EF4-FFF2-40B4-BE49-F238E27FC236}">
                <a16:creationId xmlns:a16="http://schemas.microsoft.com/office/drawing/2014/main" id="{73B0A0C8-D174-31BB-8A00-1AF8CD7F06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57"/>
          <a:stretch/>
        </p:blipFill>
        <p:spPr bwMode="auto">
          <a:xfrm>
            <a:off x="2037282" y="1648048"/>
            <a:ext cx="5075899" cy="3381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89"/>
        <p:cNvGrpSpPr/>
        <p:nvPr/>
      </p:nvGrpSpPr>
      <p:grpSpPr>
        <a:xfrm>
          <a:off x="0" y="0"/>
          <a:ext cx="0" cy="0"/>
          <a:chOff x="0" y="0"/>
          <a:chExt cx="0" cy="0"/>
        </a:xfrm>
      </p:grpSpPr>
      <p:sp>
        <p:nvSpPr>
          <p:cNvPr id="297" name="Google Shape;297;p45"/>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Cleanup</a:t>
            </a:r>
            <a:endParaRPr b="1" dirty="0">
              <a:latin typeface="Abadi MT Condensed Light" panose="020B0306030101010103" pitchFamily="34" charset="77"/>
            </a:endParaRPr>
          </a:p>
        </p:txBody>
      </p:sp>
      <p:cxnSp>
        <p:nvCxnSpPr>
          <p:cNvPr id="301" name="Google Shape;301;p45"/>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sp>
        <p:nvSpPr>
          <p:cNvPr id="14" name="Google Shape;268;p42">
            <a:extLst>
              <a:ext uri="{FF2B5EF4-FFF2-40B4-BE49-F238E27FC236}">
                <a16:creationId xmlns:a16="http://schemas.microsoft.com/office/drawing/2014/main" id="{6DE5D77F-D090-C904-8267-C2B77A51A923}"/>
              </a:ext>
            </a:extLst>
          </p:cNvPr>
          <p:cNvSpPr txBox="1">
            <a:spLocks noGrp="1"/>
          </p:cNvSpPr>
          <p:nvPr>
            <p:ph type="subTitle" idx="1"/>
          </p:nvPr>
        </p:nvSpPr>
        <p:spPr>
          <a:xfrm>
            <a:off x="1475242" y="1733110"/>
            <a:ext cx="6186801" cy="2445484"/>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sz="1600" dirty="0"/>
              <a:t>Before cleaning up there were 2410 entries of data. </a:t>
            </a:r>
          </a:p>
          <a:p>
            <a:pPr marL="0" lvl="0" indent="0" rtl="0">
              <a:spcBef>
                <a:spcPts val="0"/>
              </a:spcBef>
              <a:spcAft>
                <a:spcPts val="0"/>
              </a:spcAft>
            </a:pPr>
            <a:r>
              <a:rPr lang="en-US" sz="1600" dirty="0"/>
              <a:t>Most had missing entries. </a:t>
            </a:r>
          </a:p>
          <a:p>
            <a:pPr marL="457200" lvl="1" indent="0"/>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After cleanup, there were 1405 entries of data. </a:t>
            </a:r>
          </a:p>
          <a:p>
            <a:pPr marL="0" indent="0"/>
            <a:r>
              <a:rPr lang="en-US" sz="1600" dirty="0"/>
              <a:t>This renders the analysis more efficient.  </a:t>
            </a:r>
          </a:p>
          <a:p>
            <a:pPr marL="0" lvl="0" indent="0" rtl="0">
              <a:spcBef>
                <a:spcPts val="0"/>
              </a:spcBef>
              <a:spcAft>
                <a:spcPts val="0"/>
              </a:spcAf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781568" y="354426"/>
            <a:ext cx="4936326" cy="868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dk1"/>
                </a:solidFill>
                <a:latin typeface="Abadi MT Condensed Light" panose="020B0306030101010103" pitchFamily="34" charset="77"/>
              </a:rPr>
              <a:t>The Distribution of the Dataset</a:t>
            </a:r>
            <a:endParaRPr sz="3600" b="1" dirty="0">
              <a:solidFill>
                <a:schemeClr val="dk1"/>
              </a:solidFill>
              <a:latin typeface="Abadi MT Condensed Light" panose="020B0306030101010103" pitchFamily="34" charset="77"/>
            </a:endParaRPr>
          </a:p>
        </p:txBody>
      </p:sp>
      <p:cxnSp>
        <p:nvCxnSpPr>
          <p:cNvPr id="241" name="Google Shape;241;p40"/>
          <p:cNvCxnSpPr/>
          <p:nvPr/>
        </p:nvCxnSpPr>
        <p:spPr>
          <a:xfrm>
            <a:off x="553711" y="354426"/>
            <a:ext cx="647100" cy="0"/>
          </a:xfrm>
          <a:prstGeom prst="straightConnector1">
            <a:avLst/>
          </a:prstGeom>
          <a:noFill/>
          <a:ln w="19050" cap="flat" cmpd="sng">
            <a:solidFill>
              <a:schemeClr val="dk1"/>
            </a:solidFill>
            <a:prstDash val="solid"/>
            <a:round/>
            <a:headEnd type="none" w="med" len="med"/>
            <a:tailEnd type="none" w="med" len="med"/>
          </a:ln>
        </p:spPr>
      </p:cxnSp>
      <p:pic>
        <p:nvPicPr>
          <p:cNvPr id="2050" name="Picture 2">
            <a:extLst>
              <a:ext uri="{FF2B5EF4-FFF2-40B4-BE49-F238E27FC236}">
                <a16:creationId xmlns:a16="http://schemas.microsoft.com/office/drawing/2014/main" id="{EC5B5477-5807-4C80-A381-AA25AA82A7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6" b="-261"/>
          <a:stretch/>
        </p:blipFill>
        <p:spPr bwMode="auto">
          <a:xfrm>
            <a:off x="1200811" y="1564689"/>
            <a:ext cx="6268428" cy="357881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39;p40">
            <a:extLst>
              <a:ext uri="{FF2B5EF4-FFF2-40B4-BE49-F238E27FC236}">
                <a16:creationId xmlns:a16="http://schemas.microsoft.com/office/drawing/2014/main" id="{9E95B5DA-B628-B2D2-19A3-CD2377518380}"/>
              </a:ext>
            </a:extLst>
          </p:cNvPr>
          <p:cNvSpPr txBox="1">
            <a:spLocks/>
          </p:cNvSpPr>
          <p:nvPr/>
        </p:nvSpPr>
        <p:spPr>
          <a:xfrm>
            <a:off x="3514534" y="1222741"/>
            <a:ext cx="2114931" cy="434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l"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US" sz="1800" dirty="0"/>
              <a:t>Looking at ABV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68"/>
        <p:cNvGrpSpPr/>
        <p:nvPr/>
      </p:nvGrpSpPr>
      <p:grpSpPr>
        <a:xfrm>
          <a:off x="0" y="0"/>
          <a:ext cx="0" cy="0"/>
          <a:chOff x="0" y="0"/>
          <a:chExt cx="0" cy="0"/>
        </a:xfrm>
      </p:grpSpPr>
      <p:sp>
        <p:nvSpPr>
          <p:cNvPr id="371" name="Google Shape;371;p52"/>
          <p:cNvSpPr txBox="1">
            <a:spLocks noGrp="1"/>
          </p:cNvSpPr>
          <p:nvPr>
            <p:ph type="title"/>
          </p:nvPr>
        </p:nvSpPr>
        <p:spPr>
          <a:xfrm>
            <a:off x="1974300" y="461277"/>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Abadi MT Condensed Light" panose="020B0306030101010103" pitchFamily="34" charset="77"/>
              </a:rPr>
              <a:t>Looking at IBU</a:t>
            </a:r>
            <a:endParaRPr sz="3600" b="1" dirty="0">
              <a:latin typeface="Abadi MT Condensed Light" panose="020B0306030101010103" pitchFamily="34" charset="77"/>
            </a:endParaRPr>
          </a:p>
        </p:txBody>
      </p:sp>
      <p:sp>
        <p:nvSpPr>
          <p:cNvPr id="9" name="Subtitle 8">
            <a:extLst>
              <a:ext uri="{FF2B5EF4-FFF2-40B4-BE49-F238E27FC236}">
                <a16:creationId xmlns:a16="http://schemas.microsoft.com/office/drawing/2014/main" id="{F91F20FA-90FE-E1F8-CCF0-C2B8FE04B6F5}"/>
              </a:ext>
            </a:extLst>
          </p:cNvPr>
          <p:cNvSpPr>
            <a:spLocks noGrp="1"/>
          </p:cNvSpPr>
          <p:nvPr>
            <p:ph type="subTitle" idx="2"/>
          </p:nvPr>
        </p:nvSpPr>
        <p:spPr>
          <a:xfrm>
            <a:off x="3299295" y="1743846"/>
            <a:ext cx="2379600" cy="672600"/>
          </a:xfrm>
        </p:spPr>
        <p:txBody>
          <a:bodyPr/>
          <a:lstStyle/>
          <a:p>
            <a:endParaRPr lang="en-US" dirty="0"/>
          </a:p>
        </p:txBody>
      </p:sp>
      <p:pic>
        <p:nvPicPr>
          <p:cNvPr id="3076" name="Picture 4">
            <a:extLst>
              <a:ext uri="{FF2B5EF4-FFF2-40B4-BE49-F238E27FC236}">
                <a16:creationId xmlns:a16="http://schemas.microsoft.com/office/drawing/2014/main" id="{8C096D15-1F52-52DA-19AA-953B4F8594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53" t="28083" r="21651" b="14247"/>
          <a:stretch/>
        </p:blipFill>
        <p:spPr bwMode="auto">
          <a:xfrm>
            <a:off x="1418767" y="1125976"/>
            <a:ext cx="6306466" cy="3980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07"/>
        <p:cNvGrpSpPr/>
        <p:nvPr/>
      </p:nvGrpSpPr>
      <p:grpSpPr>
        <a:xfrm>
          <a:off x="0" y="0"/>
          <a:ext cx="0" cy="0"/>
          <a:chOff x="0" y="0"/>
          <a:chExt cx="0" cy="0"/>
        </a:xfrm>
      </p:grpSpPr>
      <p:sp>
        <p:nvSpPr>
          <p:cNvPr id="309" name="Google Shape;309;p46"/>
          <p:cNvSpPr txBox="1">
            <a:spLocks noGrp="1"/>
          </p:cNvSpPr>
          <p:nvPr>
            <p:ph type="subTitle" idx="1"/>
          </p:nvPr>
        </p:nvSpPr>
        <p:spPr>
          <a:xfrm>
            <a:off x="2218800" y="2959159"/>
            <a:ext cx="4706400" cy="79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Didact Gothic"/>
                <a:ea typeface="Didact Gothic"/>
                <a:cs typeface="Didact Gothic"/>
                <a:sym typeface="Didact Gothic"/>
              </a:rPr>
              <a:t>Which states have the highest median ABV and IBU?</a:t>
            </a:r>
          </a:p>
          <a:p>
            <a:pPr marL="0" lvl="0" indent="0" algn="ctr" rtl="0">
              <a:spcBef>
                <a:spcPts val="0"/>
              </a:spcBef>
              <a:spcAft>
                <a:spcPts val="0"/>
              </a:spcAft>
              <a:buNone/>
            </a:pPr>
            <a:endParaRPr dirty="0">
              <a:solidFill>
                <a:schemeClr val="lt1"/>
              </a:solidFill>
              <a:latin typeface="Didact Gothic"/>
              <a:ea typeface="Didact Gothic"/>
              <a:cs typeface="Didact Gothic"/>
              <a:sym typeface="Didact Gothic"/>
            </a:endParaRPr>
          </a:p>
        </p:txBody>
      </p:sp>
    </p:spTree>
    <p:extLst>
      <p:ext uri="{BB962C8B-B14F-4D97-AF65-F5344CB8AC3E}">
        <p14:creationId xmlns:p14="http://schemas.microsoft.com/office/powerpoint/2010/main" val="175500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07"/>
        <p:cNvGrpSpPr/>
        <p:nvPr/>
      </p:nvGrpSpPr>
      <p:grpSpPr>
        <a:xfrm>
          <a:off x="0" y="0"/>
          <a:ext cx="0" cy="0"/>
          <a:chOff x="0" y="0"/>
          <a:chExt cx="0" cy="0"/>
        </a:xfrm>
      </p:grpSpPr>
      <p:sp>
        <p:nvSpPr>
          <p:cNvPr id="308" name="Google Shape;308;p46"/>
          <p:cNvSpPr txBox="1">
            <a:spLocks noGrp="1"/>
          </p:cNvSpPr>
          <p:nvPr>
            <p:ph type="ctrTitle"/>
          </p:nvPr>
        </p:nvSpPr>
        <p:spPr>
          <a:xfrm>
            <a:off x="1765228" y="3144474"/>
            <a:ext cx="5762400" cy="6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Abadi MT Condensed Light" panose="020B0306030101010103" pitchFamily="34" charset="77"/>
              </a:rPr>
              <a:t>The Winner is</a:t>
            </a:r>
            <a:endParaRPr sz="3600" dirty="0">
              <a:latin typeface="Abadi MT Condensed Light" panose="020B0306030101010103" pitchFamily="34" charset="77"/>
            </a:endParaRPr>
          </a:p>
        </p:txBody>
      </p:sp>
      <p:sp>
        <p:nvSpPr>
          <p:cNvPr id="309" name="Google Shape;309;p46"/>
          <p:cNvSpPr txBox="1">
            <a:spLocks noGrp="1"/>
          </p:cNvSpPr>
          <p:nvPr>
            <p:ph type="subTitle" idx="1"/>
          </p:nvPr>
        </p:nvSpPr>
        <p:spPr>
          <a:xfrm>
            <a:off x="2218800" y="2506485"/>
            <a:ext cx="4706400" cy="79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Didact Gothic"/>
                <a:ea typeface="Didact Gothic"/>
                <a:cs typeface="Didact Gothic"/>
                <a:sym typeface="Didact Gothic"/>
              </a:rPr>
              <a:t>Which states have the highest median ABV and IBU?</a:t>
            </a:r>
          </a:p>
          <a:p>
            <a:pPr marL="0" lvl="0" indent="0" algn="ctr" rtl="0">
              <a:spcBef>
                <a:spcPts val="0"/>
              </a:spcBef>
              <a:spcAft>
                <a:spcPts val="0"/>
              </a:spcAft>
              <a:buNone/>
            </a:pPr>
            <a:endParaRPr dirty="0">
              <a:solidFill>
                <a:schemeClr val="lt1"/>
              </a:solidFill>
              <a:latin typeface="Didact Gothic"/>
              <a:ea typeface="Didact Gothic"/>
              <a:cs typeface="Didact Gothic"/>
              <a:sym typeface="Didact Gothic"/>
            </a:endParaRPr>
          </a:p>
        </p:txBody>
      </p:sp>
      <p:cxnSp>
        <p:nvCxnSpPr>
          <p:cNvPr id="310" name="Google Shape;310;p46"/>
          <p:cNvCxnSpPr/>
          <p:nvPr/>
        </p:nvCxnSpPr>
        <p:spPr>
          <a:xfrm>
            <a:off x="4248450" y="3682863"/>
            <a:ext cx="6471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315;p47">
            <a:extLst>
              <a:ext uri="{FF2B5EF4-FFF2-40B4-BE49-F238E27FC236}">
                <a16:creationId xmlns:a16="http://schemas.microsoft.com/office/drawing/2014/main" id="{05D928D1-846A-01DD-A900-5DE30E0E881C}"/>
              </a:ext>
            </a:extLst>
          </p:cNvPr>
          <p:cNvSpPr txBox="1">
            <a:spLocks/>
          </p:cNvSpPr>
          <p:nvPr/>
        </p:nvSpPr>
        <p:spPr>
          <a:xfrm>
            <a:off x="2682551" y="3844374"/>
            <a:ext cx="3778897" cy="1210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lt1"/>
              </a:buClr>
              <a:buSzPts val="1400"/>
              <a:buFont typeface="Didact Gothic"/>
              <a:buNone/>
              <a:defRPr sz="1400" b="0" i="0" u="none" strike="noStrike" cap="none">
                <a:solidFill>
                  <a:schemeClr val="lt1"/>
                </a:solidFill>
                <a:latin typeface="Didact Gothic"/>
                <a:ea typeface="Didact Gothic"/>
                <a:cs typeface="Didact Gothic"/>
                <a:sym typeface="Didact Gothic"/>
              </a:defRPr>
            </a:lvl9pPr>
          </a:lstStyle>
          <a:p>
            <a:pPr marL="0" indent="0"/>
            <a:r>
              <a:rPr lang="en-US" sz="1800" dirty="0"/>
              <a:t>Maine!</a:t>
            </a:r>
          </a:p>
          <a:p>
            <a:pPr marL="0" indent="0"/>
            <a:endParaRPr lang="en-US" sz="1200" dirty="0"/>
          </a:p>
          <a:p>
            <a:pPr marL="0" indent="0"/>
            <a:r>
              <a:rPr lang="en-US" sz="1600" dirty="0"/>
              <a:t>Highest Median of ABV at 0.067.</a:t>
            </a:r>
          </a:p>
          <a:p>
            <a:pPr marL="0" indent="0"/>
            <a:r>
              <a:rPr lang="en-US" sz="1600" dirty="0"/>
              <a:t>Highest Median of IBU at 61.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14"/>
        <p:cNvGrpSpPr/>
        <p:nvPr/>
      </p:nvGrpSpPr>
      <p:grpSpPr>
        <a:xfrm>
          <a:off x="0" y="0"/>
          <a:ext cx="0" cy="0"/>
          <a:chOff x="0" y="0"/>
          <a:chExt cx="0" cy="0"/>
        </a:xfrm>
      </p:grpSpPr>
      <p:sp>
        <p:nvSpPr>
          <p:cNvPr id="317" name="Google Shape;317;p47"/>
          <p:cNvSpPr txBox="1">
            <a:spLocks noGrp="1"/>
          </p:cNvSpPr>
          <p:nvPr>
            <p:ph type="title"/>
          </p:nvPr>
        </p:nvSpPr>
        <p:spPr>
          <a:xfrm>
            <a:off x="0" y="680638"/>
            <a:ext cx="3905438" cy="797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Abadi MT Condensed Light" panose="020B0306030101010103" pitchFamily="34" charset="77"/>
              </a:rPr>
              <a:t>What does this means for ABV?</a:t>
            </a:r>
            <a:endParaRPr sz="3600" dirty="0">
              <a:latin typeface="Abadi MT Condensed Light" panose="020B0306030101010103" pitchFamily="34" charset="77"/>
            </a:endParaRPr>
          </a:p>
        </p:txBody>
      </p:sp>
      <p:cxnSp>
        <p:nvCxnSpPr>
          <p:cNvPr id="319" name="Google Shape;319;p47"/>
          <p:cNvCxnSpPr/>
          <p:nvPr/>
        </p:nvCxnSpPr>
        <p:spPr>
          <a:xfrm>
            <a:off x="1629169" y="1579822"/>
            <a:ext cx="647100" cy="0"/>
          </a:xfrm>
          <a:prstGeom prst="straightConnector1">
            <a:avLst/>
          </a:prstGeom>
          <a:noFill/>
          <a:ln w="19050" cap="flat" cmpd="sng">
            <a:solidFill>
              <a:schemeClr val="dk1"/>
            </a:solidFill>
            <a:prstDash val="solid"/>
            <a:round/>
            <a:headEnd type="none" w="med" len="med"/>
            <a:tailEnd type="none" w="med" len="med"/>
          </a:ln>
        </p:spPr>
      </p:cxnSp>
      <p:sp>
        <p:nvSpPr>
          <p:cNvPr id="2" name="Subtitle 1">
            <a:extLst>
              <a:ext uri="{FF2B5EF4-FFF2-40B4-BE49-F238E27FC236}">
                <a16:creationId xmlns:a16="http://schemas.microsoft.com/office/drawing/2014/main" id="{D90A5C7C-7787-1D79-7265-3832F65B85C6}"/>
              </a:ext>
            </a:extLst>
          </p:cNvPr>
          <p:cNvSpPr>
            <a:spLocks noGrp="1"/>
          </p:cNvSpPr>
          <p:nvPr>
            <p:ph type="subTitle" idx="1"/>
          </p:nvPr>
        </p:nvSpPr>
        <p:spPr>
          <a:xfrm>
            <a:off x="-1" y="2231943"/>
            <a:ext cx="3550361" cy="2230915"/>
          </a:xfrm>
        </p:spPr>
        <p:txBody>
          <a:bodyPr/>
          <a:lstStyle/>
          <a:p>
            <a:pPr algn="l"/>
            <a:r>
              <a:rPr lang="en-US" dirty="0"/>
              <a:t>The Average for ABV is 0.06</a:t>
            </a:r>
          </a:p>
          <a:p>
            <a:pPr algn="l"/>
            <a:endParaRPr lang="en-US" dirty="0"/>
          </a:p>
          <a:p>
            <a:pPr algn="l"/>
            <a:r>
              <a:rPr lang="en-US" dirty="0"/>
              <a:t>Centered at 0.052</a:t>
            </a:r>
          </a:p>
          <a:p>
            <a:pPr marL="139700" indent="0" algn="l">
              <a:buNone/>
            </a:pPr>
            <a:endParaRPr lang="en-US" dirty="0"/>
          </a:p>
          <a:p>
            <a:pPr algn="l"/>
            <a:r>
              <a:rPr lang="en-US" dirty="0"/>
              <a:t>This is relatively higher to everyday beers such as Coors Light, Bud Light etc. </a:t>
            </a:r>
          </a:p>
          <a:p>
            <a:pPr marL="139700" indent="0" algn="l">
              <a:buNone/>
            </a:pPr>
            <a:endParaRPr lang="en-US" dirty="0"/>
          </a:p>
          <a:p>
            <a:pPr algn="l"/>
            <a:endParaRPr lang="en-US" dirty="0"/>
          </a:p>
        </p:txBody>
      </p:sp>
      <p:pic>
        <p:nvPicPr>
          <p:cNvPr id="4" name="Picture 3" descr="Chart, histogram&#10;&#10;Description automatically generated">
            <a:extLst>
              <a:ext uri="{FF2B5EF4-FFF2-40B4-BE49-F238E27FC236}">
                <a16:creationId xmlns:a16="http://schemas.microsoft.com/office/drawing/2014/main" id="{8497E141-5487-A456-1365-2136C209A70E}"/>
              </a:ext>
            </a:extLst>
          </p:cNvPr>
          <p:cNvPicPr>
            <a:picLocks noChangeAspect="1"/>
          </p:cNvPicPr>
          <p:nvPr/>
        </p:nvPicPr>
        <p:blipFill>
          <a:blip r:embed="rId3"/>
          <a:stretch>
            <a:fillRect/>
          </a:stretch>
        </p:blipFill>
        <p:spPr>
          <a:xfrm>
            <a:off x="3550361" y="1579822"/>
            <a:ext cx="5556490" cy="32854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6"/>
        <p:cNvGrpSpPr/>
        <p:nvPr/>
      </p:nvGrpSpPr>
      <p:grpSpPr>
        <a:xfrm>
          <a:off x="0" y="0"/>
          <a:ext cx="0" cy="0"/>
          <a:chOff x="0" y="0"/>
          <a:chExt cx="0" cy="0"/>
        </a:xfrm>
      </p:grpSpPr>
      <p:sp>
        <p:nvSpPr>
          <p:cNvPr id="397" name="Google Shape;397;p54"/>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Abadi MT Condensed Light" panose="020B0306030101010103" pitchFamily="34" charset="77"/>
              </a:rPr>
              <a:t>The Tr</a:t>
            </a:r>
            <a:r>
              <a:rPr lang="en" sz="3600" dirty="0">
                <a:latin typeface="Abadi MT Condensed Light" panose="020B0306030101010103" pitchFamily="34" charset="77"/>
              </a:rPr>
              <a:t>end</a:t>
            </a:r>
            <a:endParaRPr sz="3600" b="1" dirty="0">
              <a:latin typeface="Abadi MT Condensed Light" panose="020B0306030101010103" pitchFamily="34" charset="77"/>
            </a:endParaRPr>
          </a:p>
        </p:txBody>
      </p:sp>
      <p:sp>
        <p:nvSpPr>
          <p:cNvPr id="4" name="Google Shape;350;p51">
            <a:extLst>
              <a:ext uri="{FF2B5EF4-FFF2-40B4-BE49-F238E27FC236}">
                <a16:creationId xmlns:a16="http://schemas.microsoft.com/office/drawing/2014/main" id="{B22C99E0-2A17-8696-E6C7-BE588D0BCBA8}"/>
              </a:ext>
            </a:extLst>
          </p:cNvPr>
          <p:cNvSpPr txBox="1">
            <a:spLocks/>
          </p:cNvSpPr>
          <p:nvPr/>
        </p:nvSpPr>
        <p:spPr>
          <a:xfrm>
            <a:off x="298240" y="1616149"/>
            <a:ext cx="2732700" cy="29966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There is a positive and strong linear relationship. </a:t>
            </a:r>
          </a:p>
          <a:p>
            <a:pPr algn="ctr"/>
            <a:endParaRPr lang="en-US" dirty="0"/>
          </a:p>
          <a:p>
            <a:pPr algn="ctr"/>
            <a:r>
              <a:rPr lang="en-US" dirty="0"/>
              <a:t>The blue line (regression) is a line that best fits our data. </a:t>
            </a:r>
          </a:p>
          <a:p>
            <a:pPr algn="ctr"/>
            <a:endParaRPr lang="en-US" dirty="0"/>
          </a:p>
          <a:p>
            <a:pPr algn="ctr"/>
            <a:r>
              <a:rPr lang="en-US" dirty="0"/>
              <a:t>The higher the Alcohol By Volume, the stronger the bitterness is.</a:t>
            </a:r>
          </a:p>
          <a:p>
            <a:pPr algn="ctr"/>
            <a:endParaRPr lang="en-US" dirty="0"/>
          </a:p>
          <a:p>
            <a:pPr algn="ctr"/>
            <a:r>
              <a:rPr lang="en-US" dirty="0"/>
              <a:t>It can be more hoppy!</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6" name="Picture 5" descr="Chart, scatter chart&#10;&#10;Description automatically generated">
            <a:extLst>
              <a:ext uri="{FF2B5EF4-FFF2-40B4-BE49-F238E27FC236}">
                <a16:creationId xmlns:a16="http://schemas.microsoft.com/office/drawing/2014/main" id="{E427D83E-B41C-0B30-1B91-E9EAFC896CAC}"/>
              </a:ext>
            </a:extLst>
          </p:cNvPr>
          <p:cNvPicPr>
            <a:picLocks noChangeAspect="1"/>
          </p:cNvPicPr>
          <p:nvPr/>
        </p:nvPicPr>
        <p:blipFill>
          <a:blip r:embed="rId3"/>
          <a:stretch>
            <a:fillRect/>
          </a:stretch>
        </p:blipFill>
        <p:spPr>
          <a:xfrm>
            <a:off x="3040253" y="1353702"/>
            <a:ext cx="6103748" cy="3789798"/>
          </a:xfrm>
          <a:prstGeom prst="rect">
            <a:avLst/>
          </a:prstGeom>
        </p:spPr>
      </p:pic>
    </p:spTree>
  </p:cSld>
  <p:clrMapOvr>
    <a:masterClrMapping/>
  </p:clrMapOvr>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6920</TotalTime>
  <Words>1024</Words>
  <Application>Microsoft Macintosh PowerPoint</Application>
  <PresentationFormat>On-screen Show (16:9)</PresentationFormat>
  <Paragraphs>82</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ACADEMY ENGRAVED LET PLAIN:1.0</vt:lpstr>
      <vt:lpstr>Abadi MT Condensed Light</vt:lpstr>
      <vt:lpstr>Questrial</vt:lpstr>
      <vt:lpstr>Didact Gothic</vt:lpstr>
      <vt:lpstr>Abadi</vt:lpstr>
      <vt:lpstr>Julius Sans One</vt:lpstr>
      <vt:lpstr>Google Sans</vt:lpstr>
      <vt:lpstr>Arial</vt:lpstr>
      <vt:lpstr>Montserrat</vt:lpstr>
      <vt:lpstr>Minimalist Grayscale Pitch Deck by Slidesgo</vt:lpstr>
      <vt:lpstr>DS 6306 Case Study: Beer</vt:lpstr>
      <vt:lpstr>America’s Brewery Market </vt:lpstr>
      <vt:lpstr>Cleanup</vt:lpstr>
      <vt:lpstr>The Distribution of the Dataset</vt:lpstr>
      <vt:lpstr>Looking at IBU</vt:lpstr>
      <vt:lpstr>PowerPoint Presentation</vt:lpstr>
      <vt:lpstr>The Winner is</vt:lpstr>
      <vt:lpstr>What does this means for ABV?</vt:lpstr>
      <vt:lpstr>The Trend</vt:lpstr>
      <vt:lpstr>The Investigation </vt:lpstr>
      <vt:lpstr>PowerPoint Presentation</vt:lpstr>
      <vt:lpstr>The Target Market</vt:lpstr>
      <vt:lpstr>PowerPoint Presentation</vt:lpstr>
      <vt:lpstr>Results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6306 Case Study: Beer</dc:title>
  <cp:lastModifiedBy>ray moe</cp:lastModifiedBy>
  <cp:revision>12</cp:revision>
  <dcterms:modified xsi:type="dcterms:W3CDTF">2022-10-23T01:16:07Z</dcterms:modified>
</cp:coreProperties>
</file>