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3" r:id="rId6"/>
    <p:sldId id="264" r:id="rId7"/>
    <p:sldId id="265" r:id="rId8"/>
    <p:sldId id="260" r:id="rId9"/>
    <p:sldId id="283" r:id="rId10"/>
    <p:sldId id="262" r:id="rId11"/>
    <p:sldId id="268" r:id="rId12"/>
    <p:sldId id="269" r:id="rId13"/>
    <p:sldId id="270" r:id="rId14"/>
    <p:sldId id="271" r:id="rId15"/>
    <p:sldId id="272" r:id="rId16"/>
    <p:sldId id="274" r:id="rId17"/>
    <p:sldId id="275" r:id="rId18"/>
    <p:sldId id="273" r:id="rId19"/>
    <p:sldId id="277" r:id="rId20"/>
    <p:sldId id="278" r:id="rId21"/>
    <p:sldId id="279" r:id="rId22"/>
    <p:sldId id="280" r:id="rId23"/>
    <p:sldId id="281" r:id="rId24"/>
    <p:sldId id="282"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6DA369-F1F4-4971-B50B-BF27ABC7C36F}" type="datetimeFigureOut">
              <a:rPr lang="zh-CN" altLang="en-US" smtClean="0"/>
              <a:pPr/>
              <a:t>2018/3/19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5C9FB8-0F0E-44EF-8BF9-F164D779D5F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5C9FB8-0F0E-44EF-8BF9-F164D779D5FD}"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Enter page 163 in the </a:t>
            </a:r>
            <a:r>
              <a:rPr lang="en-US" altLang="zh-CN" dirty="0" err="1"/>
              <a:t>pdf</a:t>
            </a:r>
            <a:r>
              <a:rPr lang="en-US" altLang="zh-CN" dirty="0"/>
              <a:t> file</a:t>
            </a:r>
            <a:r>
              <a:rPr lang="en-US" altLang="zh-CN" baseline="0" dirty="0"/>
              <a:t> </a:t>
            </a:r>
            <a:r>
              <a:rPr lang="en-US" altLang="zh-CN" dirty="0"/>
              <a:t>in Users Guide II “Wald Test (Coefficient Restrictions)”</a:t>
            </a:r>
            <a:r>
              <a:rPr lang="en-US" altLang="zh-CN" baseline="0" dirty="0"/>
              <a:t> </a:t>
            </a:r>
            <a:r>
              <a:rPr lang="en-US" altLang="zh-CN" dirty="0"/>
              <a:t>for more details</a:t>
            </a:r>
            <a:endParaRPr lang="zh-CN" altLang="en-US" dirty="0"/>
          </a:p>
        </p:txBody>
      </p:sp>
      <p:sp>
        <p:nvSpPr>
          <p:cNvPr id="4" name="灯片编号占位符 3"/>
          <p:cNvSpPr>
            <a:spLocks noGrp="1"/>
          </p:cNvSpPr>
          <p:nvPr>
            <p:ph type="sldNum" sz="quarter" idx="10"/>
          </p:nvPr>
        </p:nvSpPr>
        <p:spPr/>
        <p:txBody>
          <a:bodyPr/>
          <a:lstStyle/>
          <a:p>
            <a:fld id="{1C5C9FB8-0F0E-44EF-8BF9-F164D779D5FD}" type="slidenum">
              <a:rPr lang="zh-CN" altLang="en-US" smtClean="0"/>
              <a:pPr/>
              <a:t>22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Enter page 168 in the </a:t>
            </a:r>
            <a:r>
              <a:rPr lang="en-US" altLang="zh-CN" dirty="0" err="1"/>
              <a:t>pdf</a:t>
            </a:r>
            <a:r>
              <a:rPr lang="en-US" altLang="zh-CN" dirty="0"/>
              <a:t> file</a:t>
            </a:r>
            <a:r>
              <a:rPr lang="en-US" altLang="zh-CN" baseline="0" dirty="0"/>
              <a:t> </a:t>
            </a:r>
            <a:r>
              <a:rPr lang="en-US" altLang="zh-CN" dirty="0"/>
              <a:t>in Users Guide II “Wald Test Details” for more details; Enter page 163 in the </a:t>
            </a:r>
            <a:r>
              <a:rPr lang="en-US" altLang="zh-CN" dirty="0" err="1"/>
              <a:t>pdf</a:t>
            </a:r>
            <a:r>
              <a:rPr lang="en-US" altLang="zh-CN" dirty="0"/>
              <a:t> file</a:t>
            </a:r>
            <a:r>
              <a:rPr lang="en-US" altLang="zh-CN" baseline="0" dirty="0"/>
              <a:t> </a:t>
            </a:r>
            <a:r>
              <a:rPr lang="en-US" altLang="zh-CN" dirty="0"/>
              <a:t>in Users Guide II “Wald Test (Coefficient Restrictions)”</a:t>
            </a:r>
            <a:r>
              <a:rPr lang="en-US" altLang="zh-CN" baseline="0" dirty="0"/>
              <a:t> </a:t>
            </a:r>
            <a:r>
              <a:rPr lang="en-US" altLang="zh-CN" dirty="0"/>
              <a:t>for more details</a:t>
            </a:r>
            <a:endParaRPr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C5C9FB8-0F0E-44EF-8BF9-F164D779D5FD}" type="slidenum">
              <a:rPr lang="zh-CN" altLang="en-US" smtClean="0"/>
              <a:pPr/>
              <a:t>24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Useful reference: see</a:t>
            </a:r>
            <a:r>
              <a:rPr lang="en-US" altLang="zh-CN" baseline="0" dirty="0"/>
              <a:t> </a:t>
            </a:r>
            <a:r>
              <a:rPr lang="en-US" altLang="zh-CN" dirty="0"/>
              <a:t>R Stats Package in help</a:t>
            </a:r>
            <a:endParaRPr lang="zh-CN" altLang="en-US" dirty="0"/>
          </a:p>
        </p:txBody>
      </p:sp>
      <p:sp>
        <p:nvSpPr>
          <p:cNvPr id="4" name="灯片编号占位符 3"/>
          <p:cNvSpPr>
            <a:spLocks noGrp="1"/>
          </p:cNvSpPr>
          <p:nvPr>
            <p:ph type="sldNum" sz="quarter" idx="10"/>
          </p:nvPr>
        </p:nvSpPr>
        <p:spPr/>
        <p:txBody>
          <a:bodyPr/>
          <a:lstStyle/>
          <a:p>
            <a:fld id="{1C5C9FB8-0F0E-44EF-8BF9-F164D779D5FD}" type="slidenum">
              <a:rPr lang="zh-CN" altLang="en-US" smtClean="0"/>
              <a:pPr/>
              <a:t>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Useful reference: </a:t>
            </a:r>
            <a:r>
              <a:rPr lang="en-US" altLang="zh-CN" dirty="0" err="1"/>
              <a:t>Eviews</a:t>
            </a:r>
            <a:r>
              <a:rPr lang="en-US" altLang="zh-CN" dirty="0"/>
              <a:t>( Users Guide II Chapter 1 Basic Equation Analysis ) P64 Users Guide I (</a:t>
            </a:r>
            <a:r>
              <a:rPr lang="en-US" altLang="zh-CN" sz="1200" kern="1200" baseline="0" dirty="0">
                <a:solidFill>
                  <a:schemeClr val="tx1"/>
                </a:solidFill>
                <a:latin typeface="+mn-lt"/>
                <a:ea typeface="+mn-ea"/>
                <a:cs typeface="+mn-cs"/>
              </a:rPr>
              <a:t>Creating a </a:t>
            </a:r>
            <a:r>
              <a:rPr lang="en-US" altLang="zh-CN" sz="1200" kern="1200" baseline="0" dirty="0" err="1">
                <a:solidFill>
                  <a:schemeClr val="tx1"/>
                </a:solidFill>
                <a:latin typeface="+mn-lt"/>
                <a:ea typeface="+mn-ea"/>
                <a:cs typeface="+mn-cs"/>
              </a:rPr>
              <a:t>Workfile</a:t>
            </a:r>
            <a:r>
              <a:rPr lang="en-US" altLang="zh-CN" sz="1200" kern="1200" baseline="0" dirty="0">
                <a:solidFill>
                  <a:schemeClr val="tx1"/>
                </a:solidFill>
                <a:latin typeface="+mn-lt"/>
                <a:ea typeface="+mn-ea"/>
                <a:cs typeface="+mn-cs"/>
              </a:rPr>
              <a:t> by Reading from a Foreign Data Source)</a:t>
            </a:r>
            <a:endParaRPr lang="zh-CN" altLang="en-US" dirty="0"/>
          </a:p>
        </p:txBody>
      </p:sp>
      <p:sp>
        <p:nvSpPr>
          <p:cNvPr id="4" name="灯片编号占位符 3"/>
          <p:cNvSpPr>
            <a:spLocks noGrp="1"/>
          </p:cNvSpPr>
          <p:nvPr>
            <p:ph type="sldNum" sz="quarter" idx="10"/>
          </p:nvPr>
        </p:nvSpPr>
        <p:spPr/>
        <p:txBody>
          <a:bodyPr/>
          <a:lstStyle/>
          <a:p>
            <a:fld id="{1C5C9FB8-0F0E-44EF-8BF9-F164D779D5FD}" type="slidenum">
              <a:rPr lang="zh-CN" altLang="en-US" smtClean="0"/>
              <a:pPr/>
              <a:t>11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Select all in the view</a:t>
            </a:r>
            <a:r>
              <a:rPr lang="en-US" altLang="zh-CN" baseline="0" dirty="0"/>
              <a:t> </a:t>
            </a:r>
            <a:r>
              <a:rPr lang="en-US" altLang="zh-CN" dirty="0"/>
              <a:t>and</a:t>
            </a:r>
            <a:r>
              <a:rPr lang="en-US" altLang="zh-CN" baseline="0" dirty="0"/>
              <a:t> right click, select </a:t>
            </a:r>
            <a:r>
              <a:rPr lang="en-US" altLang="zh-CN" b="1" baseline="0" dirty="0"/>
              <a:t>edit +/- </a:t>
            </a:r>
            <a:r>
              <a:rPr lang="en-US" altLang="zh-CN" b="0" baseline="0" dirty="0"/>
              <a:t>to change output</a:t>
            </a:r>
            <a:endParaRPr lang="zh-CN" altLang="en-US" b="1" dirty="0"/>
          </a:p>
        </p:txBody>
      </p:sp>
      <p:sp>
        <p:nvSpPr>
          <p:cNvPr id="4" name="灯片编号占位符 3"/>
          <p:cNvSpPr>
            <a:spLocks noGrp="1"/>
          </p:cNvSpPr>
          <p:nvPr>
            <p:ph type="sldNum" sz="quarter" idx="10"/>
          </p:nvPr>
        </p:nvSpPr>
        <p:spPr/>
        <p:txBody>
          <a:bodyPr/>
          <a:lstStyle/>
          <a:p>
            <a:fld id="{1C5C9FB8-0F0E-44EF-8BF9-F164D779D5FD}" type="slidenum">
              <a:rPr lang="zh-CN" altLang="en-US" smtClean="0"/>
              <a:pPr/>
              <a:t>15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Enter page 175 in the </a:t>
            </a:r>
            <a:r>
              <a:rPr lang="en-US" altLang="zh-CN" dirty="0" err="1"/>
              <a:t>pdf</a:t>
            </a:r>
            <a:r>
              <a:rPr lang="en-US" altLang="zh-CN" dirty="0"/>
              <a:t> file</a:t>
            </a:r>
            <a:r>
              <a:rPr lang="en-US" altLang="zh-CN" baseline="0" dirty="0"/>
              <a:t> Users Guide II, read “Histogram and Normality test” for more details</a:t>
            </a:r>
            <a:endParaRPr lang="zh-CN" altLang="en-US" dirty="0"/>
          </a:p>
        </p:txBody>
      </p:sp>
      <p:sp>
        <p:nvSpPr>
          <p:cNvPr id="4" name="灯片编号占位符 3"/>
          <p:cNvSpPr>
            <a:spLocks noGrp="1"/>
          </p:cNvSpPr>
          <p:nvPr>
            <p:ph type="sldNum" sz="quarter" idx="10"/>
          </p:nvPr>
        </p:nvSpPr>
        <p:spPr/>
        <p:txBody>
          <a:bodyPr/>
          <a:lstStyle/>
          <a:p>
            <a:fld id="{1C5C9FB8-0F0E-44EF-8BF9-F164D779D5FD}" type="slidenum">
              <a:rPr lang="zh-CN" altLang="en-US" smtClean="0"/>
              <a:pPr/>
              <a:t>16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Enter page 375 in the </a:t>
            </a:r>
            <a:r>
              <a:rPr lang="en-US" altLang="zh-CN" dirty="0" err="1"/>
              <a:t>pdf</a:t>
            </a:r>
            <a:r>
              <a:rPr lang="en-US" altLang="zh-CN" dirty="0"/>
              <a:t> file</a:t>
            </a:r>
            <a:r>
              <a:rPr lang="en-US" altLang="zh-CN" baseline="0" dirty="0"/>
              <a:t> Users Guide I, read “Histogram and Stats” for more details</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C5C9FB8-0F0E-44EF-8BF9-F164D779D5FD}" type="slidenum">
              <a:rPr lang="zh-CN" altLang="en-US" smtClean="0"/>
              <a:pPr/>
              <a:t>17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See Page 41 in Introductory</a:t>
            </a:r>
            <a:r>
              <a:rPr lang="en-US" altLang="zh-CN" baseline="0" dirty="0"/>
              <a:t> Econometrics: A Modern Approach (5</a:t>
            </a:r>
            <a:r>
              <a:rPr lang="en-US" altLang="zh-CN" baseline="30000" dirty="0"/>
              <a:t>th</a:t>
            </a:r>
            <a:r>
              <a:rPr lang="en-US" altLang="zh-CN" baseline="0" dirty="0"/>
              <a:t> edition) for more details</a:t>
            </a:r>
            <a:endParaRPr lang="zh-CN" altLang="en-US" dirty="0"/>
          </a:p>
        </p:txBody>
      </p:sp>
      <p:sp>
        <p:nvSpPr>
          <p:cNvPr id="4" name="灯片编号占位符 3"/>
          <p:cNvSpPr>
            <a:spLocks noGrp="1"/>
          </p:cNvSpPr>
          <p:nvPr>
            <p:ph type="sldNum" sz="quarter" idx="10"/>
          </p:nvPr>
        </p:nvSpPr>
        <p:spPr/>
        <p:txBody>
          <a:bodyPr/>
          <a:lstStyle/>
          <a:p>
            <a:fld id="{1C5C9FB8-0F0E-44EF-8BF9-F164D779D5FD}" type="slidenum">
              <a:rPr lang="zh-CN" altLang="en-US" smtClean="0"/>
              <a:pPr/>
              <a:t>18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See Page 122 in Introductory</a:t>
            </a:r>
            <a:r>
              <a:rPr lang="en-US" altLang="zh-CN" baseline="0" dirty="0"/>
              <a:t> Econometrics: A Modern Approach (5</a:t>
            </a:r>
            <a:r>
              <a:rPr lang="en-US" altLang="zh-CN" baseline="30000" dirty="0"/>
              <a:t>th</a:t>
            </a:r>
            <a:r>
              <a:rPr lang="en-US" altLang="zh-CN" baseline="0" dirty="0"/>
              <a:t> edition) for more details</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C5C9FB8-0F0E-44EF-8BF9-F164D779D5FD}" type="slidenum">
              <a:rPr lang="zh-CN" altLang="en-US" smtClean="0"/>
              <a:pPr/>
              <a:t>20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C5C9FB8-0F0E-44EF-8BF9-F164D779D5FD}" type="slidenum">
              <a:rPr lang="zh-CN" altLang="en-US" smtClean="0"/>
              <a:pPr/>
              <a:t>21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B8FBF27-9F47-4F79-9B00-720EA47D5640}" type="datetime1">
              <a:rPr lang="zh-CN" altLang="en-US" smtClean="0"/>
              <a:pPr/>
              <a:t>2018/3/19</a:t>
            </a:fld>
            <a:endParaRPr lang="zh-CN" altLang="en-US"/>
          </a:p>
        </p:txBody>
      </p:sp>
      <p:sp>
        <p:nvSpPr>
          <p:cNvPr id="5" name="页脚占位符 4"/>
          <p:cNvSpPr>
            <a:spLocks noGrp="1"/>
          </p:cNvSpPr>
          <p:nvPr>
            <p:ph type="ftr" sz="quarter" idx="11"/>
          </p:nvPr>
        </p:nvSpPr>
        <p:spPr/>
        <p:txBody>
          <a:bodyPr/>
          <a:lstStyle/>
          <a:p>
            <a:r>
              <a:rPr lang="en-US" altLang="zh-CN"/>
              <a:t>FMA301 </a:t>
            </a:r>
            <a:r>
              <a:rPr lang="zh-CN" altLang="en-US"/>
              <a:t>计量经济学上机课</a:t>
            </a:r>
          </a:p>
        </p:txBody>
      </p:sp>
      <p:sp>
        <p:nvSpPr>
          <p:cNvPr id="6" name="灯片编号占位符 5"/>
          <p:cNvSpPr>
            <a:spLocks noGrp="1"/>
          </p:cNvSpPr>
          <p:nvPr>
            <p:ph type="sldNum" sz="quarter" idx="12"/>
          </p:nvPr>
        </p:nvSpPr>
        <p:spPr/>
        <p:txBody>
          <a:bodyPr/>
          <a:lstStyle/>
          <a:p>
            <a:fld id="{FEB116AC-CB2F-4689-A2AE-5DD4F9F79D7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439945-7756-43F9-8A40-DF3EE9EB4887}" type="datetime1">
              <a:rPr lang="zh-CN" altLang="en-US" smtClean="0"/>
              <a:pPr/>
              <a:t>2018/3/19</a:t>
            </a:fld>
            <a:endParaRPr lang="zh-CN" altLang="en-US"/>
          </a:p>
        </p:txBody>
      </p:sp>
      <p:sp>
        <p:nvSpPr>
          <p:cNvPr id="5" name="页脚占位符 4"/>
          <p:cNvSpPr>
            <a:spLocks noGrp="1"/>
          </p:cNvSpPr>
          <p:nvPr>
            <p:ph type="ftr" sz="quarter" idx="11"/>
          </p:nvPr>
        </p:nvSpPr>
        <p:spPr/>
        <p:txBody>
          <a:bodyPr/>
          <a:lstStyle/>
          <a:p>
            <a:r>
              <a:rPr lang="en-US" altLang="zh-CN"/>
              <a:t>FMA301 </a:t>
            </a:r>
            <a:r>
              <a:rPr lang="zh-CN" altLang="en-US"/>
              <a:t>计量经济学上机课</a:t>
            </a:r>
          </a:p>
        </p:txBody>
      </p:sp>
      <p:sp>
        <p:nvSpPr>
          <p:cNvPr id="6" name="灯片编号占位符 5"/>
          <p:cNvSpPr>
            <a:spLocks noGrp="1"/>
          </p:cNvSpPr>
          <p:nvPr>
            <p:ph type="sldNum" sz="quarter" idx="12"/>
          </p:nvPr>
        </p:nvSpPr>
        <p:spPr/>
        <p:txBody>
          <a:bodyPr/>
          <a:lstStyle/>
          <a:p>
            <a:fld id="{FEB116AC-CB2F-4689-A2AE-5DD4F9F79D7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96370A7-FC58-4901-9368-EB027F9D6746}" type="datetime1">
              <a:rPr lang="zh-CN" altLang="en-US" smtClean="0"/>
              <a:pPr/>
              <a:t>2018/3/19</a:t>
            </a:fld>
            <a:endParaRPr lang="zh-CN" altLang="en-US"/>
          </a:p>
        </p:txBody>
      </p:sp>
      <p:sp>
        <p:nvSpPr>
          <p:cNvPr id="5" name="页脚占位符 4"/>
          <p:cNvSpPr>
            <a:spLocks noGrp="1"/>
          </p:cNvSpPr>
          <p:nvPr>
            <p:ph type="ftr" sz="quarter" idx="11"/>
          </p:nvPr>
        </p:nvSpPr>
        <p:spPr/>
        <p:txBody>
          <a:bodyPr/>
          <a:lstStyle/>
          <a:p>
            <a:r>
              <a:rPr lang="en-US" altLang="zh-CN"/>
              <a:t>FMA301 </a:t>
            </a:r>
            <a:r>
              <a:rPr lang="zh-CN" altLang="en-US"/>
              <a:t>计量经济学上机课</a:t>
            </a:r>
          </a:p>
        </p:txBody>
      </p:sp>
      <p:sp>
        <p:nvSpPr>
          <p:cNvPr id="6" name="灯片编号占位符 5"/>
          <p:cNvSpPr>
            <a:spLocks noGrp="1"/>
          </p:cNvSpPr>
          <p:nvPr>
            <p:ph type="sldNum" sz="quarter" idx="12"/>
          </p:nvPr>
        </p:nvSpPr>
        <p:spPr/>
        <p:txBody>
          <a:bodyPr/>
          <a:lstStyle/>
          <a:p>
            <a:fld id="{FEB116AC-CB2F-4689-A2AE-5DD4F9F79D7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71ABC71-0C58-4314-8F9E-06AA518C18D1}" type="datetime1">
              <a:rPr lang="zh-CN" altLang="en-US" smtClean="0"/>
              <a:pPr/>
              <a:t>2018/3/19</a:t>
            </a:fld>
            <a:endParaRPr lang="zh-CN" altLang="en-US"/>
          </a:p>
        </p:txBody>
      </p:sp>
      <p:sp>
        <p:nvSpPr>
          <p:cNvPr id="5" name="页脚占位符 4"/>
          <p:cNvSpPr>
            <a:spLocks noGrp="1"/>
          </p:cNvSpPr>
          <p:nvPr>
            <p:ph type="ftr" sz="quarter" idx="11"/>
          </p:nvPr>
        </p:nvSpPr>
        <p:spPr/>
        <p:txBody>
          <a:bodyPr/>
          <a:lstStyle/>
          <a:p>
            <a:r>
              <a:rPr lang="en-US" altLang="zh-CN"/>
              <a:t>FMA301 </a:t>
            </a:r>
            <a:r>
              <a:rPr lang="zh-CN" altLang="en-US"/>
              <a:t>计量经济学上机课</a:t>
            </a:r>
          </a:p>
        </p:txBody>
      </p:sp>
      <p:sp>
        <p:nvSpPr>
          <p:cNvPr id="6" name="灯片编号占位符 5"/>
          <p:cNvSpPr>
            <a:spLocks noGrp="1"/>
          </p:cNvSpPr>
          <p:nvPr>
            <p:ph type="sldNum" sz="quarter" idx="12"/>
          </p:nvPr>
        </p:nvSpPr>
        <p:spPr/>
        <p:txBody>
          <a:bodyPr/>
          <a:lstStyle/>
          <a:p>
            <a:fld id="{FEB116AC-CB2F-4689-A2AE-5DD4F9F79D7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748DE9D-8A79-4B5A-B4AA-35AAC242108A}" type="datetime1">
              <a:rPr lang="zh-CN" altLang="en-US" smtClean="0"/>
              <a:pPr/>
              <a:t>2018/3/19</a:t>
            </a:fld>
            <a:endParaRPr lang="zh-CN" altLang="en-US"/>
          </a:p>
        </p:txBody>
      </p:sp>
      <p:sp>
        <p:nvSpPr>
          <p:cNvPr id="5" name="页脚占位符 4"/>
          <p:cNvSpPr>
            <a:spLocks noGrp="1"/>
          </p:cNvSpPr>
          <p:nvPr>
            <p:ph type="ftr" sz="quarter" idx="11"/>
          </p:nvPr>
        </p:nvSpPr>
        <p:spPr/>
        <p:txBody>
          <a:bodyPr/>
          <a:lstStyle/>
          <a:p>
            <a:r>
              <a:rPr lang="en-US" altLang="zh-CN"/>
              <a:t>FMA301 </a:t>
            </a:r>
            <a:r>
              <a:rPr lang="zh-CN" altLang="en-US"/>
              <a:t>计量经济学上机课</a:t>
            </a:r>
          </a:p>
        </p:txBody>
      </p:sp>
      <p:sp>
        <p:nvSpPr>
          <p:cNvPr id="6" name="灯片编号占位符 5"/>
          <p:cNvSpPr>
            <a:spLocks noGrp="1"/>
          </p:cNvSpPr>
          <p:nvPr>
            <p:ph type="sldNum" sz="quarter" idx="12"/>
          </p:nvPr>
        </p:nvSpPr>
        <p:spPr/>
        <p:txBody>
          <a:bodyPr/>
          <a:lstStyle/>
          <a:p>
            <a:fld id="{FEB116AC-CB2F-4689-A2AE-5DD4F9F79D7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4F0EED2-1C5B-4926-AED0-422EEC215510}" type="datetime1">
              <a:rPr lang="zh-CN" altLang="en-US" smtClean="0"/>
              <a:pPr/>
              <a:t>2018/3/19</a:t>
            </a:fld>
            <a:endParaRPr lang="zh-CN" altLang="en-US"/>
          </a:p>
        </p:txBody>
      </p:sp>
      <p:sp>
        <p:nvSpPr>
          <p:cNvPr id="6" name="页脚占位符 5"/>
          <p:cNvSpPr>
            <a:spLocks noGrp="1"/>
          </p:cNvSpPr>
          <p:nvPr>
            <p:ph type="ftr" sz="quarter" idx="11"/>
          </p:nvPr>
        </p:nvSpPr>
        <p:spPr/>
        <p:txBody>
          <a:bodyPr/>
          <a:lstStyle/>
          <a:p>
            <a:r>
              <a:rPr lang="en-US" altLang="zh-CN"/>
              <a:t>FMA301 </a:t>
            </a:r>
            <a:r>
              <a:rPr lang="zh-CN" altLang="en-US"/>
              <a:t>计量经济学上机课</a:t>
            </a:r>
          </a:p>
        </p:txBody>
      </p:sp>
      <p:sp>
        <p:nvSpPr>
          <p:cNvPr id="7" name="灯片编号占位符 6"/>
          <p:cNvSpPr>
            <a:spLocks noGrp="1"/>
          </p:cNvSpPr>
          <p:nvPr>
            <p:ph type="sldNum" sz="quarter" idx="12"/>
          </p:nvPr>
        </p:nvSpPr>
        <p:spPr/>
        <p:txBody>
          <a:bodyPr/>
          <a:lstStyle/>
          <a:p>
            <a:fld id="{FEB116AC-CB2F-4689-A2AE-5DD4F9F79D7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5EFDBAD-108C-4104-9537-D9DF7364011F}" type="datetime1">
              <a:rPr lang="zh-CN" altLang="en-US" smtClean="0"/>
              <a:pPr/>
              <a:t>2018/3/19</a:t>
            </a:fld>
            <a:endParaRPr lang="zh-CN" altLang="en-US"/>
          </a:p>
        </p:txBody>
      </p:sp>
      <p:sp>
        <p:nvSpPr>
          <p:cNvPr id="8" name="页脚占位符 7"/>
          <p:cNvSpPr>
            <a:spLocks noGrp="1"/>
          </p:cNvSpPr>
          <p:nvPr>
            <p:ph type="ftr" sz="quarter" idx="11"/>
          </p:nvPr>
        </p:nvSpPr>
        <p:spPr/>
        <p:txBody>
          <a:bodyPr/>
          <a:lstStyle/>
          <a:p>
            <a:r>
              <a:rPr lang="en-US" altLang="zh-CN"/>
              <a:t>FMA301 </a:t>
            </a:r>
            <a:r>
              <a:rPr lang="zh-CN" altLang="en-US"/>
              <a:t>计量经济学上机课</a:t>
            </a:r>
          </a:p>
        </p:txBody>
      </p:sp>
      <p:sp>
        <p:nvSpPr>
          <p:cNvPr id="9" name="灯片编号占位符 8"/>
          <p:cNvSpPr>
            <a:spLocks noGrp="1"/>
          </p:cNvSpPr>
          <p:nvPr>
            <p:ph type="sldNum" sz="quarter" idx="12"/>
          </p:nvPr>
        </p:nvSpPr>
        <p:spPr/>
        <p:txBody>
          <a:bodyPr/>
          <a:lstStyle/>
          <a:p>
            <a:fld id="{FEB116AC-CB2F-4689-A2AE-5DD4F9F79D7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FAB2BBD-2173-4949-BD53-58BF0398DF80}" type="datetime1">
              <a:rPr lang="zh-CN" altLang="en-US" smtClean="0"/>
              <a:pPr/>
              <a:t>2018/3/19</a:t>
            </a:fld>
            <a:endParaRPr lang="zh-CN" altLang="en-US"/>
          </a:p>
        </p:txBody>
      </p:sp>
      <p:sp>
        <p:nvSpPr>
          <p:cNvPr id="4" name="页脚占位符 3"/>
          <p:cNvSpPr>
            <a:spLocks noGrp="1"/>
          </p:cNvSpPr>
          <p:nvPr>
            <p:ph type="ftr" sz="quarter" idx="11"/>
          </p:nvPr>
        </p:nvSpPr>
        <p:spPr/>
        <p:txBody>
          <a:bodyPr/>
          <a:lstStyle/>
          <a:p>
            <a:r>
              <a:rPr lang="en-US" altLang="zh-CN"/>
              <a:t>FMA301 </a:t>
            </a:r>
            <a:r>
              <a:rPr lang="zh-CN" altLang="en-US"/>
              <a:t>计量经济学上机课</a:t>
            </a:r>
          </a:p>
        </p:txBody>
      </p:sp>
      <p:sp>
        <p:nvSpPr>
          <p:cNvPr id="5" name="灯片编号占位符 4"/>
          <p:cNvSpPr>
            <a:spLocks noGrp="1"/>
          </p:cNvSpPr>
          <p:nvPr>
            <p:ph type="sldNum" sz="quarter" idx="12"/>
          </p:nvPr>
        </p:nvSpPr>
        <p:spPr/>
        <p:txBody>
          <a:bodyPr/>
          <a:lstStyle/>
          <a:p>
            <a:fld id="{FEB116AC-CB2F-4689-A2AE-5DD4F9F79D7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FC3F60-972C-49B8-929E-3CB49DE72AC5}" type="datetime1">
              <a:rPr lang="zh-CN" altLang="en-US" smtClean="0"/>
              <a:pPr/>
              <a:t>2018/3/19</a:t>
            </a:fld>
            <a:endParaRPr lang="zh-CN" altLang="en-US"/>
          </a:p>
        </p:txBody>
      </p:sp>
      <p:sp>
        <p:nvSpPr>
          <p:cNvPr id="3" name="页脚占位符 2"/>
          <p:cNvSpPr>
            <a:spLocks noGrp="1"/>
          </p:cNvSpPr>
          <p:nvPr>
            <p:ph type="ftr" sz="quarter" idx="11"/>
          </p:nvPr>
        </p:nvSpPr>
        <p:spPr/>
        <p:txBody>
          <a:bodyPr/>
          <a:lstStyle/>
          <a:p>
            <a:r>
              <a:rPr lang="en-US" altLang="zh-CN"/>
              <a:t>FMA301 </a:t>
            </a:r>
            <a:r>
              <a:rPr lang="zh-CN" altLang="en-US"/>
              <a:t>计量经济学上机课</a:t>
            </a:r>
          </a:p>
        </p:txBody>
      </p:sp>
      <p:sp>
        <p:nvSpPr>
          <p:cNvPr id="4" name="灯片编号占位符 3"/>
          <p:cNvSpPr>
            <a:spLocks noGrp="1"/>
          </p:cNvSpPr>
          <p:nvPr>
            <p:ph type="sldNum" sz="quarter" idx="12"/>
          </p:nvPr>
        </p:nvSpPr>
        <p:spPr/>
        <p:txBody>
          <a:bodyPr/>
          <a:lstStyle/>
          <a:p>
            <a:fld id="{FEB116AC-CB2F-4689-A2AE-5DD4F9F79D7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5014E8-9A02-43B0-AA74-42BA3486378A}" type="datetime1">
              <a:rPr lang="zh-CN" altLang="en-US" smtClean="0"/>
              <a:pPr/>
              <a:t>2018/3/19</a:t>
            </a:fld>
            <a:endParaRPr lang="zh-CN" altLang="en-US"/>
          </a:p>
        </p:txBody>
      </p:sp>
      <p:sp>
        <p:nvSpPr>
          <p:cNvPr id="6" name="页脚占位符 5"/>
          <p:cNvSpPr>
            <a:spLocks noGrp="1"/>
          </p:cNvSpPr>
          <p:nvPr>
            <p:ph type="ftr" sz="quarter" idx="11"/>
          </p:nvPr>
        </p:nvSpPr>
        <p:spPr/>
        <p:txBody>
          <a:bodyPr/>
          <a:lstStyle/>
          <a:p>
            <a:r>
              <a:rPr lang="en-US" altLang="zh-CN"/>
              <a:t>FMA301 </a:t>
            </a:r>
            <a:r>
              <a:rPr lang="zh-CN" altLang="en-US"/>
              <a:t>计量经济学上机课</a:t>
            </a:r>
          </a:p>
        </p:txBody>
      </p:sp>
      <p:sp>
        <p:nvSpPr>
          <p:cNvPr id="7" name="灯片编号占位符 6"/>
          <p:cNvSpPr>
            <a:spLocks noGrp="1"/>
          </p:cNvSpPr>
          <p:nvPr>
            <p:ph type="sldNum" sz="quarter" idx="12"/>
          </p:nvPr>
        </p:nvSpPr>
        <p:spPr/>
        <p:txBody>
          <a:bodyPr/>
          <a:lstStyle/>
          <a:p>
            <a:fld id="{FEB116AC-CB2F-4689-A2AE-5DD4F9F79D7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7CD3191-6C16-4C1D-AADF-7EF12CAE83B5}" type="datetime1">
              <a:rPr lang="zh-CN" altLang="en-US" smtClean="0"/>
              <a:pPr/>
              <a:t>2018/3/19</a:t>
            </a:fld>
            <a:endParaRPr lang="zh-CN" altLang="en-US"/>
          </a:p>
        </p:txBody>
      </p:sp>
      <p:sp>
        <p:nvSpPr>
          <p:cNvPr id="6" name="页脚占位符 5"/>
          <p:cNvSpPr>
            <a:spLocks noGrp="1"/>
          </p:cNvSpPr>
          <p:nvPr>
            <p:ph type="ftr" sz="quarter" idx="11"/>
          </p:nvPr>
        </p:nvSpPr>
        <p:spPr/>
        <p:txBody>
          <a:bodyPr/>
          <a:lstStyle/>
          <a:p>
            <a:r>
              <a:rPr lang="en-US" altLang="zh-CN"/>
              <a:t>FMA301 </a:t>
            </a:r>
            <a:r>
              <a:rPr lang="zh-CN" altLang="en-US"/>
              <a:t>计量经济学上机课</a:t>
            </a:r>
          </a:p>
        </p:txBody>
      </p:sp>
      <p:sp>
        <p:nvSpPr>
          <p:cNvPr id="7" name="灯片编号占位符 6"/>
          <p:cNvSpPr>
            <a:spLocks noGrp="1"/>
          </p:cNvSpPr>
          <p:nvPr>
            <p:ph type="sldNum" sz="quarter" idx="12"/>
          </p:nvPr>
        </p:nvSpPr>
        <p:spPr/>
        <p:txBody>
          <a:bodyPr/>
          <a:lstStyle/>
          <a:p>
            <a:fld id="{FEB116AC-CB2F-4689-A2AE-5DD4F9F79D7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2FA9EA-9B5B-4C6C-88EE-CB4C0BAC5C69}" type="datetime1">
              <a:rPr lang="zh-CN" altLang="en-US" smtClean="0"/>
              <a:pPr/>
              <a:t>2018/3/19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FMA301 </a:t>
            </a:r>
            <a:r>
              <a:rPr lang="zh-CN" altLang="en-US"/>
              <a:t>计量经济学上机课</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116AC-CB2F-4689-A2AE-5DD4F9F79D7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6.png"/></Relationships>
</file>

<file path=ppt/slides/_rels/slide1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 Id="rId9" Type="http://schemas.openxmlformats.org/officeDocument/2006/relationships/image" Target="../media/image64.png"/></Relationships>
</file>

<file path=ppt/slides/_rels/slide18.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 Id="rId9" Type="http://schemas.openxmlformats.org/officeDocument/2006/relationships/image" Target="../media/image71.png"/></Relationships>
</file>

<file path=ppt/slides/_rels/slide1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r-project.org/" TargetMode="External"/><Relationship Id="rId7"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jingyan.baidu.com/article/20b68a88541919796cec6205.html" TargetMode="External"/><Relationship Id="rId5" Type="http://schemas.openxmlformats.org/officeDocument/2006/relationships/hyperlink" Target="http://vdisk.weibo.com/s/u9rU0430jx-Pc" TargetMode="External"/><Relationship Id="rId4" Type="http://schemas.openxmlformats.org/officeDocument/2006/relationships/hyperlink" Target="http://www.rstudio.com/"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21.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9.png"/><Relationship Id="rId7" Type="http://schemas.openxmlformats.org/officeDocument/2006/relationships/image" Target="../media/image8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75.png"/><Relationship Id="rId10" Type="http://schemas.openxmlformats.org/officeDocument/2006/relationships/image" Target="../media/image85.png"/><Relationship Id="rId4" Type="http://schemas.openxmlformats.org/officeDocument/2006/relationships/image" Target="../media/image80.png"/><Relationship Id="rId9" Type="http://schemas.openxmlformats.org/officeDocument/2006/relationships/image" Target="../media/image84.png"/></Relationships>
</file>

<file path=ppt/slides/_rels/slide2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87.png"/><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2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7.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a:latin typeface="Forte" pitchFamily="66" charset="0"/>
              </a:rPr>
              <a:t>How to do econometric analysis with R or EViews ?</a:t>
            </a:r>
            <a:endParaRPr lang="zh-CN" altLang="en-US" dirty="0">
              <a:latin typeface="Forte" pitchFamily="66" charset="0"/>
            </a:endParaRPr>
          </a:p>
        </p:txBody>
      </p:sp>
      <p:sp>
        <p:nvSpPr>
          <p:cNvPr id="3" name="副标题 2"/>
          <p:cNvSpPr>
            <a:spLocks noGrp="1"/>
          </p:cNvSpPr>
          <p:nvPr>
            <p:ph type="subTitle" idx="1"/>
          </p:nvPr>
        </p:nvSpPr>
        <p:spPr/>
        <p:txBody>
          <a:bodyPr/>
          <a:lstStyle/>
          <a:p>
            <a:r>
              <a:rPr lang="en-US" altLang="zh-CN">
                <a:latin typeface="Forte" pitchFamily="66" charset="0"/>
                <a:ea typeface="FreeSerif" pitchFamily="18" charset="-128"/>
                <a:cs typeface="FreeSerif" pitchFamily="18" charset="-128"/>
              </a:rPr>
              <a:t>From ABC to applied projects</a:t>
            </a:r>
            <a:endParaRPr lang="zh-CN" altLang="en-US" dirty="0">
              <a:latin typeface="Forte" pitchFamily="66" charset="0"/>
              <a:cs typeface="FreeSerif" pitchFamily="18" charset="-128"/>
            </a:endParaRPr>
          </a:p>
        </p:txBody>
      </p:sp>
      <p:sp>
        <p:nvSpPr>
          <p:cNvPr id="4" name="日期占位符 3"/>
          <p:cNvSpPr>
            <a:spLocks noGrp="1"/>
          </p:cNvSpPr>
          <p:nvPr>
            <p:ph type="dt" sz="half" idx="10"/>
          </p:nvPr>
        </p:nvSpPr>
        <p:spPr/>
        <p:txBody>
          <a:bodyPr/>
          <a:lstStyle/>
          <a:p>
            <a:fld id="{91D6F9D8-0FAC-434A-8097-7AB7B9BEDE7F}" type="datetime1">
              <a:rPr lang="zh-CN" altLang="en-US" smtClean="0"/>
              <a:pPr/>
              <a:t>2018/3/19</a:t>
            </a:fld>
            <a:endParaRPr lang="zh-CN" altLang="en-US" dirty="0"/>
          </a:p>
        </p:txBody>
      </p:sp>
      <p:sp>
        <p:nvSpPr>
          <p:cNvPr id="5" name="灯片编号占位符 4"/>
          <p:cNvSpPr>
            <a:spLocks noGrp="1"/>
          </p:cNvSpPr>
          <p:nvPr>
            <p:ph type="sldNum" sz="quarter" idx="12"/>
          </p:nvPr>
        </p:nvSpPr>
        <p:spPr/>
        <p:txBody>
          <a:bodyPr/>
          <a:lstStyle/>
          <a:p>
            <a:fld id="{FEB116AC-CB2F-4689-A2AE-5DD4F9F79D7A}" type="slidenum">
              <a:rPr lang="zh-CN" altLang="en-US" smtClean="0"/>
              <a:pPr/>
              <a:t>1</a:t>
            </a:fld>
            <a:endParaRPr lang="zh-CN" altLang="en-US"/>
          </a:p>
        </p:txBody>
      </p:sp>
      <p:sp>
        <p:nvSpPr>
          <p:cNvPr id="6" name="页脚占位符 5"/>
          <p:cNvSpPr>
            <a:spLocks noGrp="1"/>
          </p:cNvSpPr>
          <p:nvPr>
            <p:ph type="ftr" sz="quarter" idx="11"/>
          </p:nvPr>
        </p:nvSpPr>
        <p:spPr/>
        <p:txBody>
          <a:bodyPr/>
          <a:lstStyle/>
          <a:p>
            <a:r>
              <a:rPr lang="en-US" altLang="zh-CN" dirty="0"/>
              <a:t>FMA301 </a:t>
            </a:r>
            <a:r>
              <a:rPr lang="zh-CN" altLang="en-US" dirty="0"/>
              <a:t>计量经济学上机课</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5804" y="-142900"/>
            <a:ext cx="8229600" cy="1143000"/>
          </a:xfrm>
        </p:spPr>
        <p:txBody>
          <a:bodyPr>
            <a:normAutofit/>
          </a:bodyPr>
          <a:lstStyle/>
          <a:p>
            <a:pPr algn="l"/>
            <a:r>
              <a:rPr lang="en-US" altLang="zh-CN" sz="2000" u="sng" dirty="0"/>
              <a:t>Reporting Regression Results: Generate Table 4.1 in Example 4.10 </a:t>
            </a:r>
            <a:endParaRPr lang="zh-CN" altLang="en-US" sz="2000" dirty="0"/>
          </a:p>
        </p:txBody>
      </p:sp>
      <p:sp>
        <p:nvSpPr>
          <p:cNvPr id="3" name="内容占位符 2"/>
          <p:cNvSpPr>
            <a:spLocks noGrp="1"/>
          </p:cNvSpPr>
          <p:nvPr>
            <p:ph idx="1"/>
          </p:nvPr>
        </p:nvSpPr>
        <p:spPr>
          <a:xfrm>
            <a:off x="500034" y="642918"/>
            <a:ext cx="5072098" cy="5857892"/>
          </a:xfrm>
        </p:spPr>
        <p:txBody>
          <a:bodyPr>
            <a:normAutofit fontScale="40000" lnSpcReduction="20000"/>
          </a:bodyPr>
          <a:lstStyle/>
          <a:p>
            <a:pPr>
              <a:buNone/>
            </a:pPr>
            <a:r>
              <a:rPr lang="en-US" altLang="zh-CN" dirty="0"/>
              <a:t>library(foreign)</a:t>
            </a:r>
          </a:p>
          <a:p>
            <a:pPr>
              <a:buNone/>
            </a:pPr>
            <a:endParaRPr lang="en-US" altLang="zh-CN" dirty="0"/>
          </a:p>
          <a:p>
            <a:pPr>
              <a:buNone/>
            </a:pPr>
            <a:r>
              <a:rPr lang="en-US" altLang="zh-CN" dirty="0"/>
              <a:t>meap93&lt;-read.dta("http://fmwww.bc.edu/ec-p/data/wooldridge/meap93.dta")</a:t>
            </a:r>
          </a:p>
          <a:p>
            <a:pPr>
              <a:buNone/>
            </a:pPr>
            <a:endParaRPr lang="en-US" altLang="zh-CN" dirty="0"/>
          </a:p>
          <a:p>
            <a:pPr>
              <a:buNone/>
            </a:pPr>
            <a:r>
              <a:rPr lang="en-US" altLang="zh-CN" dirty="0"/>
              <a:t># define new variable within data frame</a:t>
            </a:r>
          </a:p>
          <a:p>
            <a:pPr>
              <a:buNone/>
            </a:pPr>
            <a:r>
              <a:rPr lang="en-US" altLang="zh-CN" dirty="0"/>
              <a:t>meap93$b_s &lt;- meap93$benefits / meap93$salary</a:t>
            </a:r>
          </a:p>
          <a:p>
            <a:pPr>
              <a:buNone/>
            </a:pPr>
            <a:endParaRPr lang="en-US" altLang="zh-CN" dirty="0"/>
          </a:p>
          <a:p>
            <a:pPr>
              <a:buNone/>
            </a:pPr>
            <a:r>
              <a:rPr lang="en-US" altLang="zh-CN" dirty="0"/>
              <a:t># Estimate three different models</a:t>
            </a:r>
          </a:p>
          <a:p>
            <a:pPr>
              <a:buNone/>
            </a:pPr>
            <a:r>
              <a:rPr lang="en-US" altLang="zh-CN" dirty="0"/>
              <a:t>model1&lt;- lm(log(salary) ~ </a:t>
            </a:r>
            <a:r>
              <a:rPr lang="en-US" altLang="zh-CN" dirty="0" err="1"/>
              <a:t>b_s</a:t>
            </a:r>
            <a:r>
              <a:rPr lang="en-US" altLang="zh-CN" dirty="0"/>
              <a:t>,</a:t>
            </a:r>
          </a:p>
          <a:p>
            <a:pPr>
              <a:buNone/>
            </a:pPr>
            <a:r>
              <a:rPr lang="en-US" altLang="zh-CN" dirty="0"/>
              <a:t>            data = meap93)</a:t>
            </a:r>
          </a:p>
          <a:p>
            <a:pPr>
              <a:buNone/>
            </a:pPr>
            <a:r>
              <a:rPr lang="en-US" altLang="zh-CN" dirty="0"/>
              <a:t>model2&lt;- lm(log(salary) ~ </a:t>
            </a:r>
            <a:r>
              <a:rPr lang="en-US" altLang="zh-CN" dirty="0" err="1"/>
              <a:t>b_s+log</a:t>
            </a:r>
            <a:r>
              <a:rPr lang="en-US" altLang="zh-CN" dirty="0"/>
              <a:t>(enroll)+log(staff),</a:t>
            </a:r>
          </a:p>
          <a:p>
            <a:pPr>
              <a:buNone/>
            </a:pPr>
            <a:r>
              <a:rPr lang="en-US" altLang="zh-CN" dirty="0"/>
              <a:t>            data = meap93)</a:t>
            </a:r>
          </a:p>
          <a:p>
            <a:pPr>
              <a:buNone/>
            </a:pPr>
            <a:r>
              <a:rPr lang="en-US" altLang="zh-CN" dirty="0"/>
              <a:t>model3&lt;- lm(log(salary) ~ </a:t>
            </a:r>
            <a:r>
              <a:rPr lang="en-US" altLang="zh-CN" dirty="0" err="1"/>
              <a:t>b_s+log</a:t>
            </a:r>
            <a:r>
              <a:rPr lang="en-US" altLang="zh-CN" dirty="0"/>
              <a:t>(enroll)+log(staff)</a:t>
            </a:r>
          </a:p>
          <a:p>
            <a:pPr>
              <a:buNone/>
            </a:pPr>
            <a:r>
              <a:rPr lang="en-US" altLang="zh-CN" dirty="0"/>
              <a:t>            +</a:t>
            </a:r>
            <a:r>
              <a:rPr lang="en-US" altLang="zh-CN" dirty="0" err="1"/>
              <a:t>droprate+gradrate</a:t>
            </a:r>
            <a:r>
              <a:rPr lang="en-US" altLang="zh-CN" dirty="0"/>
              <a:t>,</a:t>
            </a:r>
          </a:p>
          <a:p>
            <a:pPr>
              <a:buNone/>
            </a:pPr>
            <a:r>
              <a:rPr lang="en-US" altLang="zh-CN" dirty="0"/>
              <a:t>            data=meap93)</a:t>
            </a:r>
          </a:p>
          <a:p>
            <a:pPr>
              <a:buNone/>
            </a:pPr>
            <a:endParaRPr lang="en-US" altLang="zh-CN" dirty="0"/>
          </a:p>
          <a:p>
            <a:pPr>
              <a:buNone/>
            </a:pPr>
            <a:r>
              <a:rPr lang="en-US" altLang="zh-CN" dirty="0"/>
              <a:t># Load package and display table of results</a:t>
            </a:r>
          </a:p>
          <a:p>
            <a:pPr>
              <a:buNone/>
            </a:pPr>
            <a:r>
              <a:rPr lang="en-US" altLang="zh-CN" dirty="0" err="1"/>
              <a:t>install.packages</a:t>
            </a:r>
            <a:r>
              <a:rPr lang="en-US" altLang="zh-CN" dirty="0"/>
              <a:t>("stargazer")</a:t>
            </a:r>
          </a:p>
          <a:p>
            <a:pPr>
              <a:buNone/>
            </a:pPr>
            <a:r>
              <a:rPr lang="en-US" altLang="zh-CN" dirty="0"/>
              <a:t>library(stargazer)</a:t>
            </a:r>
          </a:p>
          <a:p>
            <a:pPr>
              <a:buNone/>
            </a:pPr>
            <a:endParaRPr lang="en-US" altLang="zh-CN" dirty="0"/>
          </a:p>
          <a:p>
            <a:pPr>
              <a:buNone/>
            </a:pPr>
            <a:r>
              <a:rPr lang="en-US" altLang="zh-CN" dirty="0"/>
              <a:t>stargazer(list(model1,model2,model3),type="text",</a:t>
            </a:r>
          </a:p>
          <a:p>
            <a:pPr>
              <a:buNone/>
            </a:pPr>
            <a:r>
              <a:rPr lang="en-US" altLang="zh-CN" dirty="0"/>
              <a:t>          </a:t>
            </a:r>
            <a:r>
              <a:rPr lang="en-US" altLang="zh-CN" dirty="0" err="1"/>
              <a:t>keep.stat</a:t>
            </a:r>
            <a:r>
              <a:rPr lang="en-US" altLang="zh-CN" dirty="0"/>
              <a:t>=c("</a:t>
            </a:r>
            <a:r>
              <a:rPr lang="en-US" altLang="zh-CN" dirty="0" err="1"/>
              <a:t>n","rsq</a:t>
            </a:r>
            <a:r>
              <a:rPr lang="en-US" altLang="zh-CN" dirty="0"/>
              <a:t>"))</a:t>
            </a:r>
          </a:p>
          <a:p>
            <a:pPr>
              <a:buNone/>
            </a:pPr>
            <a:endParaRPr lang="en-US" altLang="zh-CN" dirty="0"/>
          </a:p>
          <a:p>
            <a:pPr>
              <a:buNone/>
            </a:pPr>
            <a:r>
              <a:rPr lang="en-US" altLang="zh-CN" dirty="0"/>
              <a:t># F test</a:t>
            </a:r>
          </a:p>
          <a:p>
            <a:pPr>
              <a:buNone/>
            </a:pPr>
            <a:r>
              <a:rPr lang="en-US" altLang="zh-CN" dirty="0"/>
              <a:t>library(car)</a:t>
            </a:r>
          </a:p>
          <a:p>
            <a:pPr>
              <a:buNone/>
            </a:pPr>
            <a:endParaRPr lang="en-US" altLang="zh-CN" dirty="0"/>
          </a:p>
          <a:p>
            <a:pPr>
              <a:buNone/>
            </a:pPr>
            <a:r>
              <a:rPr lang="en-US" altLang="zh-CN" dirty="0"/>
              <a:t>myH0&lt;- c("</a:t>
            </a:r>
            <a:r>
              <a:rPr lang="en-US" altLang="zh-CN" dirty="0" err="1"/>
              <a:t>droprate","gradrate</a:t>
            </a:r>
            <a:r>
              <a:rPr lang="en-US" altLang="zh-CN" dirty="0"/>
              <a:t>")</a:t>
            </a:r>
          </a:p>
          <a:p>
            <a:pPr>
              <a:buNone/>
            </a:pPr>
            <a:r>
              <a:rPr lang="en-US" altLang="zh-CN" dirty="0" err="1"/>
              <a:t>linearHypothesis</a:t>
            </a:r>
            <a:r>
              <a:rPr lang="en-US" altLang="zh-CN" dirty="0"/>
              <a:t>(model3, myH0)</a:t>
            </a:r>
          </a:p>
          <a:p>
            <a:pPr>
              <a:buNone/>
            </a:pPr>
            <a:endParaRPr lang="zh-CN" altLang="en-US" dirty="0"/>
          </a:p>
        </p:txBody>
      </p:sp>
      <p:pic>
        <p:nvPicPr>
          <p:cNvPr id="4099" name="Picture 3"/>
          <p:cNvPicPr>
            <a:picLocks noChangeAspect="1" noChangeArrowheads="1"/>
          </p:cNvPicPr>
          <p:nvPr/>
        </p:nvPicPr>
        <p:blipFill>
          <a:blip r:embed="rId2"/>
          <a:srcRect/>
          <a:stretch>
            <a:fillRect/>
          </a:stretch>
        </p:blipFill>
        <p:spPr bwMode="auto">
          <a:xfrm>
            <a:off x="4714877" y="1065145"/>
            <a:ext cx="3357586" cy="4221243"/>
          </a:xfrm>
          <a:prstGeom prst="rect">
            <a:avLst/>
          </a:prstGeom>
          <a:ln>
            <a:noFill/>
          </a:ln>
          <a:effectLst>
            <a:outerShdw blurRad="190500" algn="tl" rotWithShape="0">
              <a:srgbClr val="000000">
                <a:alpha val="70000"/>
              </a:srgbClr>
            </a:outerShdw>
          </a:effectLst>
        </p:spPr>
      </p:pic>
      <p:pic>
        <p:nvPicPr>
          <p:cNvPr id="4101" name="Picture 5"/>
          <p:cNvPicPr>
            <a:picLocks noChangeAspect="1" noChangeArrowheads="1"/>
          </p:cNvPicPr>
          <p:nvPr/>
        </p:nvPicPr>
        <p:blipFill>
          <a:blip r:embed="rId3"/>
          <a:srcRect/>
          <a:stretch>
            <a:fillRect/>
          </a:stretch>
        </p:blipFill>
        <p:spPr bwMode="auto">
          <a:xfrm>
            <a:off x="3792042" y="5500702"/>
            <a:ext cx="4651874" cy="642942"/>
          </a:xfrm>
          <a:prstGeom prst="rect">
            <a:avLst/>
          </a:prstGeom>
          <a:ln>
            <a:noFill/>
          </a:ln>
          <a:effectLst>
            <a:outerShdw blurRad="190500" algn="tl" rotWithShape="0">
              <a:srgbClr val="000000">
                <a:alpha val="70000"/>
              </a:srgbClr>
            </a:outerShdw>
          </a:effectLst>
        </p:spPr>
      </p:pic>
      <p:sp>
        <p:nvSpPr>
          <p:cNvPr id="8" name="椭圆 7"/>
          <p:cNvSpPr/>
          <p:nvPr/>
        </p:nvSpPr>
        <p:spPr>
          <a:xfrm>
            <a:off x="7429520" y="5286388"/>
            <a:ext cx="928694"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日期占位符 6"/>
          <p:cNvSpPr>
            <a:spLocks noGrp="1"/>
          </p:cNvSpPr>
          <p:nvPr>
            <p:ph type="dt" sz="half" idx="10"/>
          </p:nvPr>
        </p:nvSpPr>
        <p:spPr/>
        <p:txBody>
          <a:bodyPr/>
          <a:lstStyle/>
          <a:p>
            <a:fld id="{2AE1C318-87FC-46EA-B38F-49D156CF743D}" type="datetime1">
              <a:rPr lang="zh-CN" altLang="en-US" smtClean="0"/>
              <a:pPr/>
              <a:t>2018/3/19</a:t>
            </a:fld>
            <a:endParaRPr lang="zh-CN" altLang="en-US"/>
          </a:p>
        </p:txBody>
      </p:sp>
      <p:sp>
        <p:nvSpPr>
          <p:cNvPr id="9" name="灯片编号占位符 8"/>
          <p:cNvSpPr>
            <a:spLocks noGrp="1"/>
          </p:cNvSpPr>
          <p:nvPr>
            <p:ph type="sldNum" sz="quarter" idx="12"/>
          </p:nvPr>
        </p:nvSpPr>
        <p:spPr/>
        <p:txBody>
          <a:bodyPr/>
          <a:lstStyle/>
          <a:p>
            <a:fld id="{FEB116AC-CB2F-4689-A2AE-5DD4F9F79D7A}" type="slidenum">
              <a:rPr lang="zh-CN" altLang="en-US" smtClean="0"/>
              <a:pPr/>
              <a:t>10</a:t>
            </a:fld>
            <a:endParaRPr lang="zh-CN" altLang="en-US"/>
          </a:p>
        </p:txBody>
      </p:sp>
      <p:sp>
        <p:nvSpPr>
          <p:cNvPr id="10" name="页脚占位符 9"/>
          <p:cNvSpPr>
            <a:spLocks noGrp="1"/>
          </p:cNvSpPr>
          <p:nvPr>
            <p:ph type="ftr" sz="quarter" idx="11"/>
          </p:nvPr>
        </p:nvSpPr>
        <p:spPr/>
        <p:txBody>
          <a:bodyPr/>
          <a:lstStyle/>
          <a:p>
            <a:r>
              <a:rPr lang="en-US" altLang="zh-CN"/>
              <a:t>FMA301 </a:t>
            </a:r>
            <a:r>
              <a:rPr lang="zh-CN" altLang="en-US"/>
              <a:t>计量经济学上机课</a:t>
            </a:r>
          </a:p>
        </p:txBody>
      </p:sp>
      <p:pic>
        <p:nvPicPr>
          <p:cNvPr id="24577" name="Picture 1"/>
          <p:cNvPicPr>
            <a:picLocks noChangeAspect="1" noChangeArrowheads="1"/>
          </p:cNvPicPr>
          <p:nvPr/>
        </p:nvPicPr>
        <p:blipFill>
          <a:blip r:embed="rId4"/>
          <a:srcRect/>
          <a:stretch>
            <a:fillRect/>
          </a:stretch>
        </p:blipFill>
        <p:spPr bwMode="auto">
          <a:xfrm>
            <a:off x="3357554" y="571480"/>
            <a:ext cx="5162550" cy="381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2800" u="sng" dirty="0">
                <a:latin typeface="Forte" pitchFamily="66" charset="0"/>
              </a:rPr>
              <a:t>Step 2: Test Hypotheses using </a:t>
            </a:r>
            <a:r>
              <a:rPr lang="en-US" altLang="zh-CN" sz="2800" u="sng" dirty="0" err="1">
                <a:latin typeface="Forte" pitchFamily="66" charset="0"/>
              </a:rPr>
              <a:t>EViews</a:t>
            </a:r>
            <a:endParaRPr lang="zh-CN" altLang="en-US" sz="2800" dirty="0">
              <a:latin typeface="Forte" pitchFamily="66" charset="0"/>
            </a:endParaRPr>
          </a:p>
        </p:txBody>
      </p:sp>
      <p:sp>
        <p:nvSpPr>
          <p:cNvPr id="4" name="内容占位符 2"/>
          <p:cNvSpPr txBox="1">
            <a:spLocks/>
          </p:cNvSpPr>
          <p:nvPr/>
        </p:nvSpPr>
        <p:spPr>
          <a:xfrm>
            <a:off x="3000364" y="3643314"/>
            <a:ext cx="3571900" cy="2000264"/>
          </a:xfrm>
          <a:prstGeom prst="rect">
            <a:avLst/>
          </a:prstGeom>
        </p:spPr>
        <p:txBody>
          <a:bodyPr vert="horz" lIns="91440" tIns="45720" rIns="91440" bIns="45720" rtlCol="0">
            <a:normAutofit/>
          </a:bodyPr>
          <a:lstStyle/>
          <a:p>
            <a:pPr marL="342900" marR="0" indent="-342900" fontAlgn="auto">
              <a:lnSpc>
                <a:spcPct val="100000"/>
              </a:lnSpc>
              <a:spcBef>
                <a:spcPct val="20000"/>
              </a:spcBef>
              <a:spcAft>
                <a:spcPts val="0"/>
              </a:spcAft>
              <a:buClrTx/>
              <a:buSzTx/>
              <a:buFont typeface="Arial" pitchFamily="34" charset="0"/>
              <a:buChar char="•"/>
              <a:tabLst/>
              <a:defRPr/>
            </a:pPr>
            <a:r>
              <a:rPr lang="en-US" altLang="zh-CN" i="1" dirty="0">
                <a:latin typeface="Goudy Old Style" pitchFamily="18" charset="0"/>
              </a:rPr>
              <a:t> t test</a:t>
            </a:r>
          </a:p>
          <a:p>
            <a:pPr marL="342900" marR="0" indent="-342900" fontAlgn="auto">
              <a:lnSpc>
                <a:spcPct val="100000"/>
              </a:lnSpc>
              <a:spcBef>
                <a:spcPct val="20000"/>
              </a:spcBef>
              <a:spcAft>
                <a:spcPts val="0"/>
              </a:spcAft>
              <a:buClrTx/>
              <a:buSzTx/>
              <a:buFont typeface="Arial" pitchFamily="34" charset="0"/>
              <a:buChar char="•"/>
              <a:tabLst/>
              <a:defRPr/>
            </a:pPr>
            <a:r>
              <a:rPr lang="en-US" altLang="zh-CN" i="1" dirty="0">
                <a:latin typeface="Goudy Old Style" pitchFamily="18" charset="0"/>
              </a:rPr>
              <a:t> F test</a:t>
            </a:r>
          </a:p>
          <a:p>
            <a:pPr marL="342900" marR="0" indent="-342900" fontAlgn="auto">
              <a:lnSpc>
                <a:spcPct val="100000"/>
              </a:lnSpc>
              <a:spcBef>
                <a:spcPct val="20000"/>
              </a:spcBef>
              <a:spcAft>
                <a:spcPts val="0"/>
              </a:spcAft>
              <a:buClrTx/>
              <a:buSzTx/>
              <a:buFont typeface="Arial" pitchFamily="34" charset="0"/>
              <a:buChar char="•"/>
              <a:tabLst/>
              <a:defRPr/>
            </a:pPr>
            <a:r>
              <a:rPr lang="en-US" altLang="zh-CN" i="1" dirty="0">
                <a:latin typeface="Goudy Old Style" pitchFamily="18" charset="0"/>
              </a:rPr>
              <a:t> test with linear  restriction</a:t>
            </a:r>
          </a:p>
          <a:p>
            <a:pPr marL="342900" marR="0" indent="-342900" fontAlgn="auto">
              <a:lnSpc>
                <a:spcPct val="100000"/>
              </a:lnSpc>
              <a:spcBef>
                <a:spcPct val="20000"/>
              </a:spcBef>
              <a:spcAft>
                <a:spcPts val="0"/>
              </a:spcAft>
              <a:buClrTx/>
              <a:buSzTx/>
              <a:buFont typeface="Arial" pitchFamily="34" charset="0"/>
              <a:buChar char="•"/>
              <a:tabLst/>
              <a:defRPr/>
            </a:pPr>
            <a:r>
              <a:rPr lang="en-US" altLang="zh-CN" i="1" dirty="0">
                <a:latin typeface="Goudy Old Style" pitchFamily="18" charset="0"/>
              </a:rPr>
              <a:t> test with nonlinear restriction</a:t>
            </a:r>
            <a:endParaRPr lang="zh-CN" altLang="en-US" i="1" dirty="0">
              <a:latin typeface="Goudy Old Style" pitchFamily="18" charset="0"/>
            </a:endParaRPr>
          </a:p>
        </p:txBody>
      </p:sp>
      <p:sp>
        <p:nvSpPr>
          <p:cNvPr id="5" name="矩形 4"/>
          <p:cNvSpPr/>
          <p:nvPr/>
        </p:nvSpPr>
        <p:spPr>
          <a:xfrm>
            <a:off x="1214414" y="1428736"/>
            <a:ext cx="6215106" cy="2031325"/>
          </a:xfrm>
          <a:prstGeom prst="rect">
            <a:avLst/>
          </a:prstGeom>
        </p:spPr>
        <p:txBody>
          <a:bodyPr wrap="square">
            <a:spAutoFit/>
          </a:bodyPr>
          <a:lstStyle/>
          <a:p>
            <a:pPr>
              <a:buNone/>
            </a:pPr>
            <a:r>
              <a:rPr lang="en-US" altLang="zh-CN" i="1" dirty="0">
                <a:latin typeface="Franklin Gothic Heavy" pitchFamily="34" charset="0"/>
              </a:rPr>
              <a:t>Thinking about hypothesis testing described in Chapter 4, our goal in this step is to carry out the tests using </a:t>
            </a:r>
            <a:r>
              <a:rPr lang="en-US" altLang="zh-CN" i="1" dirty="0" err="1">
                <a:latin typeface="Franklin Gothic Heavy" pitchFamily="34" charset="0"/>
              </a:rPr>
              <a:t>EViews</a:t>
            </a:r>
            <a:r>
              <a:rPr lang="en-US" altLang="zh-CN" i="1" dirty="0">
                <a:latin typeface="Franklin Gothic Heavy" pitchFamily="34" charset="0"/>
              </a:rPr>
              <a:t> after we have estimated a linear model under Classical Linear Model assumptions. </a:t>
            </a:r>
          </a:p>
          <a:p>
            <a:pPr>
              <a:buNone/>
            </a:pPr>
            <a:endParaRPr lang="en-US" altLang="zh-CN" i="1" dirty="0">
              <a:latin typeface="Franklin Gothic Heavy" pitchFamily="34" charset="0"/>
            </a:endParaRPr>
          </a:p>
          <a:p>
            <a:pPr>
              <a:buNone/>
            </a:pPr>
            <a:endParaRPr lang="en-US" altLang="zh-CN" i="1" dirty="0">
              <a:latin typeface="Franklin Gothic Heavy" pitchFamily="34" charset="0"/>
            </a:endParaRPr>
          </a:p>
          <a:p>
            <a:pPr>
              <a:buNone/>
            </a:pPr>
            <a:r>
              <a:rPr lang="en-US" altLang="zh-CN" i="1" dirty="0">
                <a:latin typeface="Franklin Gothic Heavy" pitchFamily="34" charset="0"/>
              </a:rPr>
              <a:t>Under assumption MLR. 6 ,  we conduct several tests …</a:t>
            </a:r>
          </a:p>
        </p:txBody>
      </p:sp>
      <p:sp>
        <p:nvSpPr>
          <p:cNvPr id="6" name="日期占位符 5"/>
          <p:cNvSpPr>
            <a:spLocks noGrp="1"/>
          </p:cNvSpPr>
          <p:nvPr>
            <p:ph type="dt" sz="half" idx="10"/>
          </p:nvPr>
        </p:nvSpPr>
        <p:spPr/>
        <p:txBody>
          <a:bodyPr/>
          <a:lstStyle/>
          <a:p>
            <a:fld id="{A700AF4C-B619-4038-B77F-0CB362ED5B41}" type="datetime1">
              <a:rPr lang="zh-CN" altLang="en-US" smtClean="0"/>
              <a:pPr/>
              <a:t>2018/3/19</a:t>
            </a:fld>
            <a:endParaRPr lang="zh-CN" altLang="en-US"/>
          </a:p>
        </p:txBody>
      </p:sp>
      <p:sp>
        <p:nvSpPr>
          <p:cNvPr id="7" name="灯片编号占位符 6"/>
          <p:cNvSpPr>
            <a:spLocks noGrp="1"/>
          </p:cNvSpPr>
          <p:nvPr>
            <p:ph type="sldNum" sz="quarter" idx="12"/>
          </p:nvPr>
        </p:nvSpPr>
        <p:spPr/>
        <p:txBody>
          <a:bodyPr/>
          <a:lstStyle/>
          <a:p>
            <a:fld id="{FEB116AC-CB2F-4689-A2AE-5DD4F9F79D7A}" type="slidenum">
              <a:rPr lang="zh-CN" altLang="en-US" smtClean="0"/>
              <a:pPr/>
              <a:t>11</a:t>
            </a:fld>
            <a:endParaRPr lang="zh-CN" altLang="en-US"/>
          </a:p>
        </p:txBody>
      </p:sp>
      <p:sp>
        <p:nvSpPr>
          <p:cNvPr id="8" name="页脚占位符 7"/>
          <p:cNvSpPr>
            <a:spLocks noGrp="1"/>
          </p:cNvSpPr>
          <p:nvPr>
            <p:ph type="ftr" sz="quarter" idx="11"/>
          </p:nvPr>
        </p:nvSpPr>
        <p:spPr/>
        <p:txBody>
          <a:bodyPr/>
          <a:lstStyle/>
          <a:p>
            <a:r>
              <a:rPr lang="en-US" altLang="zh-CN"/>
              <a:t>FMA301 </a:t>
            </a:r>
            <a:r>
              <a:rPr lang="zh-CN" altLang="en-US"/>
              <a:t>计量经济学上机课</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1143000"/>
          </a:xfrm>
        </p:spPr>
        <p:txBody>
          <a:bodyPr>
            <a:noAutofit/>
          </a:bodyPr>
          <a:lstStyle/>
          <a:p>
            <a:pPr algn="l"/>
            <a:r>
              <a:rPr lang="en-US" altLang="zh-CN" sz="2400" u="sng" dirty="0">
                <a:latin typeface="Gill Sans MT" pitchFamily="34" charset="0"/>
              </a:rPr>
              <a:t>Example 2.4, 2.10, and 4.1 using the data in WAGE1.RAW</a:t>
            </a:r>
            <a:endParaRPr lang="zh-CN" altLang="en-US" sz="2400" dirty="0">
              <a:latin typeface="Gill Sans MT" pitchFamily="34" charset="0"/>
            </a:endParaRPr>
          </a:p>
        </p:txBody>
      </p:sp>
      <p:sp>
        <p:nvSpPr>
          <p:cNvPr id="3" name="内容占位符 2"/>
          <p:cNvSpPr>
            <a:spLocks noGrp="1"/>
          </p:cNvSpPr>
          <p:nvPr>
            <p:ph idx="1"/>
          </p:nvPr>
        </p:nvSpPr>
        <p:spPr>
          <a:xfrm>
            <a:off x="500034" y="1428737"/>
            <a:ext cx="4071966" cy="2786082"/>
          </a:xfrm>
        </p:spPr>
        <p:txBody>
          <a:bodyPr>
            <a:normAutofit/>
          </a:bodyPr>
          <a:lstStyle/>
          <a:p>
            <a:r>
              <a:rPr lang="en-US" altLang="zh-CN" sz="2800" b="1" dirty="0">
                <a:latin typeface="Gill Sans MT" pitchFamily="34" charset="0"/>
              </a:rPr>
              <a:t>Step1:  Import Data</a:t>
            </a:r>
          </a:p>
          <a:p>
            <a:pPr>
              <a:buNone/>
            </a:pPr>
            <a:r>
              <a:rPr lang="en-US" altLang="zh-CN" sz="2800" dirty="0">
                <a:latin typeface="Gill Sans MT" pitchFamily="34" charset="0"/>
              </a:rPr>
              <a:t>    Drag-and-drop the file WAGE1.xlsx into background area of the main </a:t>
            </a:r>
            <a:r>
              <a:rPr lang="en-US" altLang="zh-CN" sz="2800" dirty="0" err="1">
                <a:latin typeface="Gill Sans MT" pitchFamily="34" charset="0"/>
              </a:rPr>
              <a:t>EViews</a:t>
            </a:r>
            <a:r>
              <a:rPr lang="en-US" altLang="zh-CN" sz="2800" dirty="0">
                <a:latin typeface="Gill Sans MT" pitchFamily="34" charset="0"/>
              </a:rPr>
              <a:t> window</a:t>
            </a:r>
            <a:endParaRPr lang="zh-CN" altLang="en-US" sz="2800" dirty="0">
              <a:latin typeface="Gill Sans MT" pitchFamily="34" charset="0"/>
            </a:endParaRPr>
          </a:p>
        </p:txBody>
      </p:sp>
      <p:pic>
        <p:nvPicPr>
          <p:cNvPr id="28674" name="Picture 2"/>
          <p:cNvPicPr>
            <a:picLocks noChangeAspect="1" noChangeArrowheads="1"/>
          </p:cNvPicPr>
          <p:nvPr/>
        </p:nvPicPr>
        <p:blipFill>
          <a:blip r:embed="rId2"/>
          <a:srcRect/>
          <a:stretch>
            <a:fillRect/>
          </a:stretch>
        </p:blipFill>
        <p:spPr bwMode="auto">
          <a:xfrm>
            <a:off x="4429124" y="1428736"/>
            <a:ext cx="3931566" cy="2857520"/>
          </a:xfrm>
          <a:prstGeom prst="rect">
            <a:avLst/>
          </a:prstGeom>
          <a:ln>
            <a:noFill/>
          </a:ln>
          <a:effectLst>
            <a:outerShdw blurRad="190500" algn="tl" rotWithShape="0">
              <a:srgbClr val="000000">
                <a:alpha val="70000"/>
              </a:srgbClr>
            </a:outerShdw>
          </a:effectLst>
        </p:spPr>
      </p:pic>
      <p:sp>
        <p:nvSpPr>
          <p:cNvPr id="5" name="日期占位符 4"/>
          <p:cNvSpPr>
            <a:spLocks noGrp="1"/>
          </p:cNvSpPr>
          <p:nvPr>
            <p:ph type="dt" sz="half" idx="10"/>
          </p:nvPr>
        </p:nvSpPr>
        <p:spPr/>
        <p:txBody>
          <a:bodyPr/>
          <a:lstStyle/>
          <a:p>
            <a:fld id="{6E8960E3-AE80-4D06-889F-E96ECC182446}" type="datetime1">
              <a:rPr lang="zh-CN" altLang="en-US" smtClean="0"/>
              <a:pPr/>
              <a:t>2018/3/19</a:t>
            </a:fld>
            <a:endParaRPr lang="zh-CN" altLang="en-US"/>
          </a:p>
        </p:txBody>
      </p:sp>
      <p:sp>
        <p:nvSpPr>
          <p:cNvPr id="6" name="灯片编号占位符 5"/>
          <p:cNvSpPr>
            <a:spLocks noGrp="1"/>
          </p:cNvSpPr>
          <p:nvPr>
            <p:ph type="sldNum" sz="quarter" idx="12"/>
          </p:nvPr>
        </p:nvSpPr>
        <p:spPr/>
        <p:txBody>
          <a:bodyPr/>
          <a:lstStyle/>
          <a:p>
            <a:fld id="{FEB116AC-CB2F-4689-A2AE-5DD4F9F79D7A}" type="slidenum">
              <a:rPr lang="zh-CN" altLang="en-US" smtClean="0"/>
              <a:pPr/>
              <a:t>12</a:t>
            </a:fld>
            <a:endParaRPr lang="zh-CN" altLang="en-US"/>
          </a:p>
        </p:txBody>
      </p:sp>
      <p:sp>
        <p:nvSpPr>
          <p:cNvPr id="7" name="页脚占位符 6"/>
          <p:cNvSpPr>
            <a:spLocks noGrp="1"/>
          </p:cNvSpPr>
          <p:nvPr>
            <p:ph type="ftr" sz="quarter" idx="11"/>
          </p:nvPr>
        </p:nvSpPr>
        <p:spPr/>
        <p:txBody>
          <a:bodyPr/>
          <a:lstStyle/>
          <a:p>
            <a:r>
              <a:rPr lang="en-US" altLang="zh-CN"/>
              <a:t>FMA301 </a:t>
            </a:r>
            <a:r>
              <a:rPr lang="zh-CN" altLang="en-US"/>
              <a:t>计量经济学上机课</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2400" u="sng" dirty="0">
                <a:latin typeface="Gill Sans MT" pitchFamily="34" charset="0"/>
              </a:rPr>
              <a:t>Example 2.4:  Wage and Education</a:t>
            </a:r>
            <a:endParaRPr lang="zh-CN" altLang="en-US" sz="2400" dirty="0"/>
          </a:p>
        </p:txBody>
      </p:sp>
      <p:sp>
        <p:nvSpPr>
          <p:cNvPr id="4" name="内容占位符 2"/>
          <p:cNvSpPr>
            <a:spLocks noGrp="1"/>
          </p:cNvSpPr>
          <p:nvPr>
            <p:ph idx="1"/>
          </p:nvPr>
        </p:nvSpPr>
        <p:spPr>
          <a:xfrm>
            <a:off x="500034" y="1428736"/>
            <a:ext cx="7786742" cy="4840303"/>
          </a:xfrm>
        </p:spPr>
        <p:txBody>
          <a:bodyPr>
            <a:normAutofit lnSpcReduction="10000"/>
          </a:bodyPr>
          <a:lstStyle/>
          <a:p>
            <a:r>
              <a:rPr lang="en-US" altLang="zh-CN" sz="2400" b="1" dirty="0">
                <a:latin typeface="Gill Sans MT" pitchFamily="34" charset="0"/>
              </a:rPr>
              <a:t>Step 2: Specify an Equation</a:t>
            </a:r>
          </a:p>
          <a:p>
            <a:pPr>
              <a:buNone/>
            </a:pPr>
            <a:endParaRPr lang="en-US" altLang="zh-CN" sz="2400" b="1" dirty="0">
              <a:latin typeface="Gill Sans MT" pitchFamily="34" charset="0"/>
            </a:endParaRPr>
          </a:p>
          <a:p>
            <a:pPr>
              <a:buNone/>
            </a:pPr>
            <a:r>
              <a:rPr lang="en-US" altLang="zh-CN" sz="2400" dirty="0">
                <a:latin typeface="Gill Sans MT" pitchFamily="34" charset="0"/>
              </a:rPr>
              <a:t>    </a:t>
            </a:r>
            <a:r>
              <a:rPr lang="en-US" altLang="zh-CN" sz="2400" i="1" dirty="0">
                <a:latin typeface="Gill Sans MT" pitchFamily="34" charset="0"/>
              </a:rPr>
              <a:t>Option 1: Specify an equation by list</a:t>
            </a:r>
          </a:p>
          <a:p>
            <a:pPr>
              <a:buNone/>
            </a:pPr>
            <a:r>
              <a:rPr lang="en-US" altLang="zh-CN" sz="2800" dirty="0">
                <a:latin typeface="Gill Sans MT" pitchFamily="34" charset="0"/>
              </a:rPr>
              <a:t>     </a:t>
            </a:r>
            <a:r>
              <a:rPr lang="en-US" altLang="zh-CN" sz="2800" dirty="0">
                <a:latin typeface="Microsoft Himalaya" pitchFamily="2" charset="0"/>
                <a:ea typeface="Microsoft Himalaya" pitchFamily="2" charset="0"/>
                <a:cs typeface="Microsoft Himalaya" pitchFamily="2" charset="0"/>
              </a:rPr>
              <a:t>First, highlight the dependent variable in the </a:t>
            </a:r>
            <a:r>
              <a:rPr lang="en-US" altLang="zh-CN" sz="2800" dirty="0" err="1">
                <a:latin typeface="Microsoft Himalaya" pitchFamily="2" charset="0"/>
                <a:ea typeface="Microsoft Himalaya" pitchFamily="2" charset="0"/>
                <a:cs typeface="Microsoft Himalaya" pitchFamily="2" charset="0"/>
              </a:rPr>
              <a:t>workfile</a:t>
            </a:r>
            <a:r>
              <a:rPr lang="en-US" altLang="zh-CN" sz="2800" dirty="0">
                <a:latin typeface="Microsoft Himalaya" pitchFamily="2" charset="0"/>
                <a:ea typeface="Microsoft Himalaya" pitchFamily="2" charset="0"/>
                <a:cs typeface="Microsoft Himalaya" pitchFamily="2" charset="0"/>
              </a:rPr>
              <a:t> window by single clicking on the entry. Next, CTRL-click all of your variables, right click and select </a:t>
            </a:r>
            <a:r>
              <a:rPr lang="en-US" altLang="zh-CN" sz="2800" b="1" dirty="0">
                <a:latin typeface="Microsoft Himalaya" pitchFamily="2" charset="0"/>
                <a:ea typeface="Microsoft Himalaya" pitchFamily="2" charset="0"/>
                <a:cs typeface="Microsoft Himalaya" pitchFamily="2" charset="0"/>
              </a:rPr>
              <a:t>Open/as Equation…</a:t>
            </a:r>
            <a:r>
              <a:rPr lang="en-US" altLang="zh-CN" sz="2800" dirty="0">
                <a:latin typeface="Microsoft Himalaya" pitchFamily="2" charset="0"/>
                <a:ea typeface="Microsoft Himalaya" pitchFamily="2" charset="0"/>
                <a:cs typeface="Microsoft Himalaya" pitchFamily="2" charset="0"/>
              </a:rPr>
              <a:t> . </a:t>
            </a:r>
            <a:endParaRPr lang="en-US" altLang="zh-CN" sz="2800" b="1" dirty="0">
              <a:latin typeface="Microsoft Himalaya" pitchFamily="2" charset="0"/>
              <a:ea typeface="Microsoft Himalaya" pitchFamily="2" charset="0"/>
              <a:cs typeface="Microsoft Himalaya" pitchFamily="2" charset="0"/>
            </a:endParaRPr>
          </a:p>
          <a:p>
            <a:pPr>
              <a:buNone/>
            </a:pPr>
            <a:r>
              <a:rPr lang="en-US" altLang="zh-CN" sz="2800" dirty="0">
                <a:latin typeface="Gill Sans MT" pitchFamily="34" charset="0"/>
              </a:rPr>
              <a:t>    </a:t>
            </a:r>
            <a:r>
              <a:rPr lang="en-US" altLang="zh-CN" sz="2400" i="1" dirty="0">
                <a:latin typeface="Gill Sans MT" pitchFamily="34" charset="0"/>
              </a:rPr>
              <a:t>Option 2: Specify an equation by formula</a:t>
            </a:r>
          </a:p>
          <a:p>
            <a:pPr>
              <a:buNone/>
            </a:pPr>
            <a:r>
              <a:rPr lang="en-US" altLang="zh-CN" sz="2800" dirty="0">
                <a:latin typeface="Gill Sans MT" pitchFamily="34" charset="0"/>
              </a:rPr>
              <a:t>     </a:t>
            </a:r>
            <a:r>
              <a:rPr lang="en-US" altLang="zh-CN" sz="2800" dirty="0">
                <a:latin typeface="Microsoft Himalaya" pitchFamily="2" charset="0"/>
                <a:ea typeface="Microsoft Himalaya" pitchFamily="2" charset="0"/>
                <a:cs typeface="Microsoft Himalaya" pitchFamily="2" charset="0"/>
              </a:rPr>
              <a:t>First, select </a:t>
            </a:r>
            <a:r>
              <a:rPr lang="en-US" altLang="zh-CN" sz="2800" b="1" dirty="0">
                <a:latin typeface="Microsoft Himalaya" pitchFamily="2" charset="0"/>
                <a:ea typeface="Microsoft Himalaya" pitchFamily="2" charset="0"/>
                <a:cs typeface="Microsoft Himalaya" pitchFamily="2" charset="0"/>
              </a:rPr>
              <a:t>Quick/Estimate Equation…</a:t>
            </a:r>
            <a:r>
              <a:rPr lang="en-US" altLang="zh-CN" sz="2800" dirty="0">
                <a:latin typeface="Microsoft Himalaya" pitchFamily="2" charset="0"/>
                <a:ea typeface="Microsoft Himalaya" pitchFamily="2" charset="0"/>
                <a:cs typeface="Microsoft Himalaya" pitchFamily="2" charset="0"/>
              </a:rPr>
              <a:t> from the main menu, or simply type the keyword equation in the command window. Next, specify your equation by formula in the </a:t>
            </a:r>
            <a:r>
              <a:rPr lang="en-US" altLang="zh-CN" sz="2800" b="1" dirty="0">
                <a:latin typeface="Microsoft Himalaya" pitchFamily="2" charset="0"/>
                <a:ea typeface="Microsoft Himalaya" pitchFamily="2" charset="0"/>
                <a:cs typeface="Microsoft Himalaya" pitchFamily="2" charset="0"/>
              </a:rPr>
              <a:t>Equation Specification </a:t>
            </a:r>
            <a:r>
              <a:rPr lang="en-US" altLang="zh-CN" sz="2800" dirty="0">
                <a:latin typeface="Microsoft Himalaya" pitchFamily="2" charset="0"/>
                <a:ea typeface="Microsoft Himalaya" pitchFamily="2" charset="0"/>
                <a:cs typeface="Microsoft Himalaya" pitchFamily="2" charset="0"/>
              </a:rPr>
              <a:t>dialogue box that appears, and select an estimation method.</a:t>
            </a:r>
            <a:endParaRPr lang="en-US" altLang="zh-CN" sz="2800" b="1" i="1" dirty="0">
              <a:latin typeface="Gill Sans MT" pitchFamily="34" charset="0"/>
            </a:endParaRPr>
          </a:p>
        </p:txBody>
      </p:sp>
      <p:sp>
        <p:nvSpPr>
          <p:cNvPr id="5" name="日期占位符 4"/>
          <p:cNvSpPr>
            <a:spLocks noGrp="1"/>
          </p:cNvSpPr>
          <p:nvPr>
            <p:ph type="dt" sz="half" idx="10"/>
          </p:nvPr>
        </p:nvSpPr>
        <p:spPr/>
        <p:txBody>
          <a:bodyPr/>
          <a:lstStyle/>
          <a:p>
            <a:fld id="{A9C29650-E2D2-49D2-AA20-D42C14F4237A}" type="datetime1">
              <a:rPr lang="zh-CN" altLang="en-US" smtClean="0"/>
              <a:pPr/>
              <a:t>2018/3/19</a:t>
            </a:fld>
            <a:endParaRPr lang="zh-CN" altLang="en-US"/>
          </a:p>
        </p:txBody>
      </p:sp>
      <p:sp>
        <p:nvSpPr>
          <p:cNvPr id="6" name="灯片编号占位符 5"/>
          <p:cNvSpPr>
            <a:spLocks noGrp="1"/>
          </p:cNvSpPr>
          <p:nvPr>
            <p:ph type="sldNum" sz="quarter" idx="12"/>
          </p:nvPr>
        </p:nvSpPr>
        <p:spPr/>
        <p:txBody>
          <a:bodyPr/>
          <a:lstStyle/>
          <a:p>
            <a:fld id="{FEB116AC-CB2F-4689-A2AE-5DD4F9F79D7A}" type="slidenum">
              <a:rPr lang="zh-CN" altLang="en-US" smtClean="0"/>
              <a:pPr/>
              <a:t>13</a:t>
            </a:fld>
            <a:endParaRPr lang="zh-CN" altLang="en-US"/>
          </a:p>
        </p:txBody>
      </p:sp>
      <p:sp>
        <p:nvSpPr>
          <p:cNvPr id="7" name="页脚占位符 6"/>
          <p:cNvSpPr>
            <a:spLocks noGrp="1"/>
          </p:cNvSpPr>
          <p:nvPr>
            <p:ph type="ftr" sz="quarter" idx="11"/>
          </p:nvPr>
        </p:nvSpPr>
        <p:spPr/>
        <p:txBody>
          <a:bodyPr/>
          <a:lstStyle/>
          <a:p>
            <a:r>
              <a:rPr lang="en-US" altLang="zh-CN"/>
              <a:t>FMA301 </a:t>
            </a:r>
            <a:r>
              <a:rPr lang="zh-CN" altLang="en-US"/>
              <a:t>计量经济学上机课</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100266"/>
            <a:ext cx="3471858" cy="3829064"/>
          </a:xfrm>
        </p:spPr>
        <p:txBody>
          <a:bodyPr>
            <a:normAutofit/>
          </a:bodyPr>
          <a:lstStyle/>
          <a:p>
            <a:pPr>
              <a:buNone/>
            </a:pPr>
            <a:r>
              <a:rPr lang="en-US" altLang="zh-CN" sz="2400" i="1" dirty="0">
                <a:latin typeface="Gill Sans MT" pitchFamily="34" charset="0"/>
              </a:rPr>
              <a:t>Option 2: Specify an equation by formula</a:t>
            </a:r>
          </a:p>
          <a:p>
            <a:pPr>
              <a:buNone/>
            </a:pPr>
            <a:r>
              <a:rPr lang="en-US" altLang="zh-CN" sz="2800" dirty="0">
                <a:latin typeface="Microsoft Himalaya" pitchFamily="2" charset="0"/>
                <a:ea typeface="Microsoft Himalaya" pitchFamily="2" charset="0"/>
                <a:cs typeface="Microsoft Himalaya" pitchFamily="2" charset="0"/>
              </a:rPr>
              <a:t>      Finally, use the default coefficient vector C, a pre-defined object in your </a:t>
            </a:r>
            <a:r>
              <a:rPr lang="en-US" altLang="zh-CN" sz="2800" dirty="0" err="1">
                <a:latin typeface="Microsoft Himalaya" pitchFamily="2" charset="0"/>
                <a:ea typeface="Microsoft Himalaya" pitchFamily="2" charset="0"/>
                <a:cs typeface="Microsoft Himalaya" pitchFamily="2" charset="0"/>
              </a:rPr>
              <a:t>workfile</a:t>
            </a:r>
            <a:r>
              <a:rPr lang="en-US" altLang="zh-CN" sz="2800" dirty="0">
                <a:latin typeface="Microsoft Himalaya" pitchFamily="2" charset="0"/>
                <a:ea typeface="Microsoft Himalaya" pitchFamily="2" charset="0"/>
                <a:cs typeface="Microsoft Himalaya" pitchFamily="2" charset="0"/>
              </a:rPr>
              <a:t>, to denote the </a:t>
            </a:r>
            <a:r>
              <a:rPr lang="en-US" altLang="zh-CN" sz="2800" dirty="0" err="1">
                <a:latin typeface="Microsoft Himalaya" pitchFamily="2" charset="0"/>
                <a:ea typeface="Microsoft Himalaya" pitchFamily="2" charset="0"/>
                <a:cs typeface="Microsoft Himalaya" pitchFamily="2" charset="0"/>
              </a:rPr>
              <a:t>kth</a:t>
            </a:r>
            <a:r>
              <a:rPr lang="en-US" altLang="zh-CN" sz="2800" dirty="0">
                <a:latin typeface="Microsoft Himalaya" pitchFamily="2" charset="0"/>
                <a:ea typeface="Microsoft Himalaya" pitchFamily="2" charset="0"/>
                <a:cs typeface="Microsoft Himalaya" pitchFamily="2" charset="0"/>
              </a:rPr>
              <a:t> coefficient by C(k) and enter the equation.</a:t>
            </a:r>
            <a:endParaRPr lang="zh-CN" altLang="en-US" sz="2800" dirty="0">
              <a:latin typeface="Microsoft Himalaya" pitchFamily="2" charset="0"/>
              <a:ea typeface="Microsoft Himalaya" pitchFamily="2" charset="0"/>
              <a:cs typeface="Microsoft Himalaya" pitchFamily="2" charset="0"/>
            </a:endParaRPr>
          </a:p>
        </p:txBody>
      </p:sp>
      <p:sp>
        <p:nvSpPr>
          <p:cNvPr id="4" name="标题 1"/>
          <p:cNvSpPr>
            <a:spLocks noGrp="1"/>
          </p:cNvSpPr>
          <p:nvPr>
            <p:ph type="title"/>
          </p:nvPr>
        </p:nvSpPr>
        <p:spPr>
          <a:xfrm>
            <a:off x="457200" y="274638"/>
            <a:ext cx="8229600" cy="1143000"/>
          </a:xfrm>
        </p:spPr>
        <p:txBody>
          <a:bodyPr>
            <a:noAutofit/>
          </a:bodyPr>
          <a:lstStyle/>
          <a:p>
            <a:pPr algn="l"/>
            <a:r>
              <a:rPr lang="en-US" altLang="zh-CN" sz="2400" u="sng" dirty="0">
                <a:latin typeface="Gill Sans MT" pitchFamily="34" charset="0"/>
              </a:rPr>
              <a:t>Example 2.4:  Wage and Education</a:t>
            </a:r>
            <a:endParaRPr lang="zh-CN" altLang="en-US" sz="2400" dirty="0"/>
          </a:p>
        </p:txBody>
      </p:sp>
      <p:pic>
        <p:nvPicPr>
          <p:cNvPr id="29698" name="Picture 2"/>
          <p:cNvPicPr>
            <a:picLocks noChangeAspect="1" noChangeArrowheads="1"/>
          </p:cNvPicPr>
          <p:nvPr/>
        </p:nvPicPr>
        <p:blipFill>
          <a:blip r:embed="rId2"/>
          <a:srcRect/>
          <a:stretch>
            <a:fillRect/>
          </a:stretch>
        </p:blipFill>
        <p:spPr bwMode="auto">
          <a:xfrm>
            <a:off x="3891222" y="1285860"/>
            <a:ext cx="4681306" cy="4500594"/>
          </a:xfrm>
          <a:prstGeom prst="rect">
            <a:avLst/>
          </a:prstGeom>
          <a:ln>
            <a:noFill/>
          </a:ln>
          <a:effectLst>
            <a:outerShdw blurRad="190500" algn="tl" rotWithShape="0">
              <a:srgbClr val="000000">
                <a:alpha val="70000"/>
              </a:srgbClr>
            </a:outerShdw>
          </a:effectLst>
        </p:spPr>
      </p:pic>
      <p:pic>
        <p:nvPicPr>
          <p:cNvPr id="17409" name="Picture 1"/>
          <p:cNvPicPr>
            <a:picLocks noChangeAspect="1" noChangeArrowheads="1"/>
          </p:cNvPicPr>
          <p:nvPr/>
        </p:nvPicPr>
        <p:blipFill>
          <a:blip r:embed="rId3"/>
          <a:srcRect r="4017" b="6249"/>
          <a:stretch>
            <a:fillRect/>
          </a:stretch>
        </p:blipFill>
        <p:spPr bwMode="auto">
          <a:xfrm>
            <a:off x="500034" y="1571612"/>
            <a:ext cx="3071834" cy="357190"/>
          </a:xfrm>
          <a:prstGeom prst="rect">
            <a:avLst/>
          </a:prstGeom>
          <a:noFill/>
          <a:ln w="9525">
            <a:noFill/>
            <a:miter lim="800000"/>
            <a:headEnd/>
            <a:tailEnd/>
          </a:ln>
          <a:effectLst/>
        </p:spPr>
      </p:pic>
      <p:sp>
        <p:nvSpPr>
          <p:cNvPr id="6" name="日期占位符 5"/>
          <p:cNvSpPr>
            <a:spLocks noGrp="1"/>
          </p:cNvSpPr>
          <p:nvPr>
            <p:ph type="dt" sz="half" idx="10"/>
          </p:nvPr>
        </p:nvSpPr>
        <p:spPr/>
        <p:txBody>
          <a:bodyPr/>
          <a:lstStyle/>
          <a:p>
            <a:fld id="{E4B4516B-E48A-49CC-BDA0-9FBC0C2A67A1}" type="datetime1">
              <a:rPr lang="zh-CN" altLang="en-US" smtClean="0"/>
              <a:pPr/>
              <a:t>2018/3/19</a:t>
            </a:fld>
            <a:endParaRPr lang="zh-CN" altLang="en-US"/>
          </a:p>
        </p:txBody>
      </p:sp>
      <p:sp>
        <p:nvSpPr>
          <p:cNvPr id="7" name="灯片编号占位符 6"/>
          <p:cNvSpPr>
            <a:spLocks noGrp="1"/>
          </p:cNvSpPr>
          <p:nvPr>
            <p:ph type="sldNum" sz="quarter" idx="12"/>
          </p:nvPr>
        </p:nvSpPr>
        <p:spPr/>
        <p:txBody>
          <a:bodyPr/>
          <a:lstStyle/>
          <a:p>
            <a:fld id="{FEB116AC-CB2F-4689-A2AE-5DD4F9F79D7A}" type="slidenum">
              <a:rPr lang="zh-CN" altLang="en-US" smtClean="0"/>
              <a:pPr/>
              <a:t>14</a:t>
            </a:fld>
            <a:endParaRPr lang="zh-CN" altLang="en-US"/>
          </a:p>
        </p:txBody>
      </p:sp>
      <p:sp>
        <p:nvSpPr>
          <p:cNvPr id="8" name="页脚占位符 7"/>
          <p:cNvSpPr>
            <a:spLocks noGrp="1"/>
          </p:cNvSpPr>
          <p:nvPr>
            <p:ph type="ftr" sz="quarter" idx="11"/>
          </p:nvPr>
        </p:nvSpPr>
        <p:spPr/>
        <p:txBody>
          <a:bodyPr/>
          <a:lstStyle/>
          <a:p>
            <a:r>
              <a:rPr lang="en-US" altLang="zh-CN"/>
              <a:t>FMA301 </a:t>
            </a:r>
            <a:r>
              <a:rPr lang="zh-CN" altLang="en-US"/>
              <a:t>计量经济学上机课</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8" name="Picture 8"/>
          <p:cNvPicPr>
            <a:picLocks noChangeAspect="1" noChangeArrowheads="1"/>
          </p:cNvPicPr>
          <p:nvPr/>
        </p:nvPicPr>
        <p:blipFill>
          <a:blip r:embed="rId3"/>
          <a:srcRect/>
          <a:stretch>
            <a:fillRect/>
          </a:stretch>
        </p:blipFill>
        <p:spPr bwMode="auto">
          <a:xfrm>
            <a:off x="357158" y="4129096"/>
            <a:ext cx="3190875" cy="514350"/>
          </a:xfrm>
          <a:prstGeom prst="rect">
            <a:avLst/>
          </a:prstGeom>
          <a:noFill/>
          <a:ln w="9525">
            <a:noFill/>
            <a:miter lim="800000"/>
            <a:headEnd/>
            <a:tailEnd/>
          </a:ln>
          <a:effectLst/>
        </p:spPr>
      </p:pic>
      <p:pic>
        <p:nvPicPr>
          <p:cNvPr id="30727" name="Picture 7"/>
          <p:cNvPicPr>
            <a:picLocks noChangeAspect="1" noChangeArrowheads="1"/>
          </p:cNvPicPr>
          <p:nvPr/>
        </p:nvPicPr>
        <p:blipFill>
          <a:blip r:embed="rId4"/>
          <a:srcRect/>
          <a:stretch>
            <a:fillRect/>
          </a:stretch>
        </p:blipFill>
        <p:spPr bwMode="auto">
          <a:xfrm>
            <a:off x="1500166" y="2357430"/>
            <a:ext cx="1528732" cy="742210"/>
          </a:xfrm>
          <a:prstGeom prst="rect">
            <a:avLst/>
          </a:prstGeom>
          <a:noFill/>
          <a:ln w="9525">
            <a:noFill/>
            <a:miter lim="800000"/>
            <a:headEnd/>
            <a:tailEnd/>
          </a:ln>
          <a:effectLst/>
        </p:spPr>
      </p:pic>
      <p:pic>
        <p:nvPicPr>
          <p:cNvPr id="30726" name="Picture 6"/>
          <p:cNvPicPr>
            <a:picLocks noChangeAspect="1" noChangeArrowheads="1"/>
          </p:cNvPicPr>
          <p:nvPr/>
        </p:nvPicPr>
        <p:blipFill>
          <a:blip r:embed="rId5"/>
          <a:srcRect/>
          <a:stretch>
            <a:fillRect/>
          </a:stretch>
        </p:blipFill>
        <p:spPr bwMode="auto">
          <a:xfrm>
            <a:off x="1643042" y="3214686"/>
            <a:ext cx="1486559" cy="695326"/>
          </a:xfrm>
          <a:prstGeom prst="rect">
            <a:avLst/>
          </a:prstGeom>
          <a:noFill/>
          <a:ln w="9525">
            <a:noFill/>
            <a:miter lim="800000"/>
            <a:headEnd/>
            <a:tailEnd/>
          </a:ln>
          <a:effectLst/>
        </p:spPr>
      </p:pic>
      <p:sp>
        <p:nvSpPr>
          <p:cNvPr id="4" name="标题 1"/>
          <p:cNvSpPr>
            <a:spLocks noGrp="1"/>
          </p:cNvSpPr>
          <p:nvPr>
            <p:ph type="title"/>
          </p:nvPr>
        </p:nvSpPr>
        <p:spPr>
          <a:xfrm>
            <a:off x="457200" y="274638"/>
            <a:ext cx="8229600" cy="1143000"/>
          </a:xfrm>
        </p:spPr>
        <p:txBody>
          <a:bodyPr>
            <a:noAutofit/>
          </a:bodyPr>
          <a:lstStyle/>
          <a:p>
            <a:pPr algn="l"/>
            <a:r>
              <a:rPr lang="en-US" altLang="zh-CN" sz="2400" u="sng" dirty="0">
                <a:latin typeface="Gill Sans MT" pitchFamily="34" charset="0"/>
              </a:rPr>
              <a:t>Example 2.4:  Wage and Education</a:t>
            </a:r>
            <a:endParaRPr lang="zh-CN" altLang="en-US" sz="2400" dirty="0"/>
          </a:p>
        </p:txBody>
      </p:sp>
      <p:sp>
        <p:nvSpPr>
          <p:cNvPr id="5" name="内容占位符 2"/>
          <p:cNvSpPr txBox="1">
            <a:spLocks/>
          </p:cNvSpPr>
          <p:nvPr/>
        </p:nvSpPr>
        <p:spPr>
          <a:xfrm>
            <a:off x="500034" y="1428737"/>
            <a:ext cx="7929618" cy="642941"/>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800" b="1" i="0" u="none" strike="noStrike" kern="1200" cap="none" spc="0" normalizeH="0" baseline="0" noProof="0" dirty="0">
                <a:ln>
                  <a:noFill/>
                </a:ln>
                <a:solidFill>
                  <a:schemeClr val="tx1"/>
                </a:solidFill>
                <a:effectLst/>
                <a:uLnTx/>
                <a:uFillTx/>
                <a:latin typeface="Gill Sans MT" pitchFamily="34" charset="0"/>
                <a:ea typeface="+mn-ea"/>
                <a:cs typeface="+mn-cs"/>
              </a:rPr>
              <a:t>Step 3:  Display the Estimation</a:t>
            </a:r>
            <a:r>
              <a:rPr kumimoji="0" lang="en-US" altLang="zh-CN" sz="2800" b="1" i="0" u="none" strike="noStrike" kern="1200" cap="none" spc="0" normalizeH="0" noProof="0" dirty="0">
                <a:ln>
                  <a:noFill/>
                </a:ln>
                <a:solidFill>
                  <a:schemeClr val="tx1"/>
                </a:solidFill>
                <a:effectLst/>
                <a:uLnTx/>
                <a:uFillTx/>
                <a:latin typeface="Gill Sans MT" pitchFamily="34" charset="0"/>
                <a:ea typeface="+mn-ea"/>
                <a:cs typeface="+mn-cs"/>
              </a:rPr>
              <a:t> Output View</a:t>
            </a:r>
            <a:endParaRPr kumimoji="0" lang="en-US" altLang="zh-CN" sz="2800" b="1" i="0" u="none" strike="noStrike" kern="1200" cap="none" spc="0" normalizeH="0" baseline="0" noProof="0" dirty="0">
              <a:ln>
                <a:noFill/>
              </a:ln>
              <a:solidFill>
                <a:schemeClr val="tx1"/>
              </a:solidFill>
              <a:effectLst/>
              <a:uLnTx/>
              <a:uFillTx/>
              <a:latin typeface="Gill Sans MT"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2800" b="0" i="0" u="none" strike="noStrike" kern="1200" cap="none" spc="0" normalizeH="0" baseline="0" noProof="0" dirty="0">
                <a:ln>
                  <a:noFill/>
                </a:ln>
                <a:solidFill>
                  <a:schemeClr val="tx1"/>
                </a:solidFill>
                <a:effectLst/>
                <a:uLnTx/>
                <a:uFillTx/>
                <a:latin typeface="Gill Sans MT" pitchFamily="34" charset="0"/>
                <a:ea typeface="+mn-ea"/>
                <a:cs typeface="+mn-cs"/>
              </a:rPr>
              <a:t>    </a:t>
            </a:r>
            <a:endParaRPr kumimoji="0" lang="zh-CN" altLang="en-US" sz="2800" b="0" i="0" u="none" strike="noStrike" kern="1200" cap="none" spc="0" normalizeH="0" baseline="0" noProof="0" dirty="0">
              <a:ln>
                <a:noFill/>
              </a:ln>
              <a:solidFill>
                <a:schemeClr val="tx1"/>
              </a:solidFill>
              <a:effectLst/>
              <a:uLnTx/>
              <a:uFillTx/>
              <a:latin typeface="Gill Sans MT" pitchFamily="34" charset="0"/>
              <a:ea typeface="+mn-ea"/>
              <a:cs typeface="+mn-cs"/>
            </a:endParaRPr>
          </a:p>
        </p:txBody>
      </p:sp>
      <p:pic>
        <p:nvPicPr>
          <p:cNvPr id="30723" name="Picture 3"/>
          <p:cNvPicPr>
            <a:picLocks noChangeAspect="1" noChangeArrowheads="1"/>
          </p:cNvPicPr>
          <p:nvPr/>
        </p:nvPicPr>
        <p:blipFill>
          <a:blip r:embed="rId6"/>
          <a:srcRect/>
          <a:stretch>
            <a:fillRect/>
          </a:stretch>
        </p:blipFill>
        <p:spPr bwMode="auto">
          <a:xfrm>
            <a:off x="3571868" y="2571744"/>
            <a:ext cx="5072098" cy="2383417"/>
          </a:xfrm>
          <a:prstGeom prst="rect">
            <a:avLst/>
          </a:prstGeom>
          <a:ln>
            <a:noFill/>
          </a:ln>
          <a:effectLst>
            <a:outerShdw blurRad="190500" algn="tl" rotWithShape="0">
              <a:srgbClr val="000000">
                <a:alpha val="70000"/>
              </a:srgbClr>
            </a:outerShdw>
          </a:effectLst>
        </p:spPr>
      </p:pic>
      <p:pic>
        <p:nvPicPr>
          <p:cNvPr id="30724" name="Picture 4"/>
          <p:cNvPicPr>
            <a:picLocks noChangeAspect="1" noChangeArrowheads="1"/>
          </p:cNvPicPr>
          <p:nvPr/>
        </p:nvPicPr>
        <p:blipFill>
          <a:blip r:embed="rId7"/>
          <a:srcRect/>
          <a:stretch>
            <a:fillRect/>
          </a:stretch>
        </p:blipFill>
        <p:spPr bwMode="auto">
          <a:xfrm>
            <a:off x="2285984" y="1857364"/>
            <a:ext cx="4048153" cy="428628"/>
          </a:xfrm>
          <a:prstGeom prst="rect">
            <a:avLst/>
          </a:prstGeom>
          <a:noFill/>
          <a:ln w="9525">
            <a:noFill/>
            <a:miter lim="800000"/>
            <a:headEnd/>
            <a:tailEnd/>
          </a:ln>
          <a:effectLst/>
        </p:spPr>
      </p:pic>
      <p:cxnSp>
        <p:nvCxnSpPr>
          <p:cNvPr id="14" name="直接箭头连接符 13"/>
          <p:cNvCxnSpPr/>
          <p:nvPr/>
        </p:nvCxnSpPr>
        <p:spPr>
          <a:xfrm rot="16200000" flipH="1">
            <a:off x="2500298" y="2714620"/>
            <a:ext cx="1714512" cy="571504"/>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16200000" flipH="1">
            <a:off x="2678893" y="3107529"/>
            <a:ext cx="1285884" cy="642942"/>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rot="16200000" flipH="1">
            <a:off x="3071802" y="3643314"/>
            <a:ext cx="571504" cy="571504"/>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pic>
        <p:nvPicPr>
          <p:cNvPr id="30729" name="Picture 9"/>
          <p:cNvPicPr>
            <a:picLocks noChangeAspect="1" noChangeArrowheads="1"/>
          </p:cNvPicPr>
          <p:nvPr/>
        </p:nvPicPr>
        <p:blipFill>
          <a:blip r:embed="rId8"/>
          <a:srcRect/>
          <a:stretch>
            <a:fillRect/>
          </a:stretch>
        </p:blipFill>
        <p:spPr bwMode="auto">
          <a:xfrm>
            <a:off x="858014" y="4643446"/>
            <a:ext cx="2556675" cy="785818"/>
          </a:xfrm>
          <a:prstGeom prst="rect">
            <a:avLst/>
          </a:prstGeom>
          <a:noFill/>
          <a:ln w="9525">
            <a:noFill/>
            <a:miter lim="800000"/>
            <a:headEnd/>
            <a:tailEnd/>
          </a:ln>
          <a:effectLst/>
        </p:spPr>
      </p:pic>
      <p:cxnSp>
        <p:nvCxnSpPr>
          <p:cNvPr id="31" name="直接箭头连接符 30"/>
          <p:cNvCxnSpPr/>
          <p:nvPr/>
        </p:nvCxnSpPr>
        <p:spPr>
          <a:xfrm rot="10800000" flipV="1">
            <a:off x="3214678" y="4572008"/>
            <a:ext cx="428628" cy="35719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pic>
        <p:nvPicPr>
          <p:cNvPr id="16385" name="Picture 1"/>
          <p:cNvPicPr>
            <a:picLocks noChangeAspect="1" noChangeArrowheads="1"/>
          </p:cNvPicPr>
          <p:nvPr/>
        </p:nvPicPr>
        <p:blipFill>
          <a:blip r:embed="rId9"/>
          <a:srcRect/>
          <a:stretch>
            <a:fillRect/>
          </a:stretch>
        </p:blipFill>
        <p:spPr bwMode="auto">
          <a:xfrm>
            <a:off x="3786182" y="5286388"/>
            <a:ext cx="3286125" cy="381000"/>
          </a:xfrm>
          <a:prstGeom prst="rect">
            <a:avLst/>
          </a:prstGeom>
          <a:noFill/>
          <a:ln w="9525">
            <a:noFill/>
            <a:miter lim="800000"/>
            <a:headEnd/>
            <a:tailEnd/>
          </a:ln>
          <a:effectLst/>
        </p:spPr>
      </p:pic>
      <p:sp>
        <p:nvSpPr>
          <p:cNvPr id="15" name="日期占位符 14"/>
          <p:cNvSpPr>
            <a:spLocks noGrp="1"/>
          </p:cNvSpPr>
          <p:nvPr>
            <p:ph type="dt" sz="half" idx="10"/>
          </p:nvPr>
        </p:nvSpPr>
        <p:spPr/>
        <p:txBody>
          <a:bodyPr/>
          <a:lstStyle/>
          <a:p>
            <a:fld id="{6BB3DBE8-2F8B-464B-92DB-4C3113A0EE1E}" type="datetime1">
              <a:rPr lang="zh-CN" altLang="en-US" smtClean="0"/>
              <a:pPr/>
              <a:t>2018/3/19</a:t>
            </a:fld>
            <a:endParaRPr lang="zh-CN" altLang="en-US"/>
          </a:p>
        </p:txBody>
      </p:sp>
      <p:sp>
        <p:nvSpPr>
          <p:cNvPr id="16" name="灯片编号占位符 15"/>
          <p:cNvSpPr>
            <a:spLocks noGrp="1"/>
          </p:cNvSpPr>
          <p:nvPr>
            <p:ph type="sldNum" sz="quarter" idx="12"/>
          </p:nvPr>
        </p:nvSpPr>
        <p:spPr/>
        <p:txBody>
          <a:bodyPr/>
          <a:lstStyle/>
          <a:p>
            <a:fld id="{FEB116AC-CB2F-4689-A2AE-5DD4F9F79D7A}" type="slidenum">
              <a:rPr lang="zh-CN" altLang="en-US" smtClean="0"/>
              <a:pPr/>
              <a:t>15</a:t>
            </a:fld>
            <a:endParaRPr lang="zh-CN" altLang="en-US"/>
          </a:p>
        </p:txBody>
      </p:sp>
      <p:sp>
        <p:nvSpPr>
          <p:cNvPr id="17" name="页脚占位符 16"/>
          <p:cNvSpPr>
            <a:spLocks noGrp="1"/>
          </p:cNvSpPr>
          <p:nvPr>
            <p:ph type="ftr" sz="quarter" idx="11"/>
          </p:nvPr>
        </p:nvSpPr>
        <p:spPr/>
        <p:txBody>
          <a:bodyPr/>
          <a:lstStyle/>
          <a:p>
            <a:r>
              <a:rPr lang="en-US" altLang="zh-CN"/>
              <a:t>FMA301 </a:t>
            </a:r>
            <a:r>
              <a:rPr lang="zh-CN" altLang="en-US"/>
              <a:t>计量经济学上机课</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3757610" cy="4525963"/>
          </a:xfrm>
        </p:spPr>
        <p:txBody>
          <a:bodyPr>
            <a:normAutofit/>
          </a:bodyPr>
          <a:lstStyle/>
          <a:p>
            <a:pPr lvl="0"/>
            <a:r>
              <a:rPr lang="en-US" altLang="zh-CN" sz="2000" b="1" dirty="0">
                <a:latin typeface="Gill Sans MT" pitchFamily="34" charset="0"/>
              </a:rPr>
              <a:t>Step 4:  Use residual diagnostics to test normality of residuals</a:t>
            </a:r>
          </a:p>
          <a:p>
            <a:pPr>
              <a:buNone/>
            </a:pPr>
            <a:r>
              <a:rPr lang="en-US" altLang="zh-CN" sz="2000" dirty="0">
                <a:latin typeface="Gill Sans MT" pitchFamily="34" charset="0"/>
              </a:rPr>
              <a:t>      To display a histogram and descriptive statistics of the residuals, select </a:t>
            </a:r>
            <a:r>
              <a:rPr lang="en-US" altLang="zh-CN" sz="2000" b="1" dirty="0">
                <a:latin typeface="Gill Sans MT" pitchFamily="34" charset="0"/>
              </a:rPr>
              <a:t>View/Residual Diagnostics/Histogram-Normality Test</a:t>
            </a:r>
            <a:r>
              <a:rPr lang="en-US" altLang="zh-CN" sz="2000" dirty="0">
                <a:latin typeface="Gill Sans MT" pitchFamily="34" charset="0"/>
              </a:rPr>
              <a:t>.</a:t>
            </a:r>
            <a:endParaRPr lang="zh-CN" altLang="en-US" sz="2000" dirty="0">
              <a:latin typeface="Gill Sans MT" pitchFamily="34" charset="0"/>
            </a:endParaRPr>
          </a:p>
        </p:txBody>
      </p:sp>
      <p:sp>
        <p:nvSpPr>
          <p:cNvPr id="5" name="标题 1"/>
          <p:cNvSpPr>
            <a:spLocks noGrp="1"/>
          </p:cNvSpPr>
          <p:nvPr>
            <p:ph type="title"/>
          </p:nvPr>
        </p:nvSpPr>
        <p:spPr>
          <a:xfrm>
            <a:off x="457200" y="274638"/>
            <a:ext cx="8229600" cy="1143000"/>
          </a:xfrm>
        </p:spPr>
        <p:txBody>
          <a:bodyPr>
            <a:noAutofit/>
          </a:bodyPr>
          <a:lstStyle/>
          <a:p>
            <a:pPr algn="l"/>
            <a:r>
              <a:rPr lang="en-US" altLang="zh-CN" sz="2400" u="sng" dirty="0">
                <a:latin typeface="Gill Sans MT" pitchFamily="34" charset="0"/>
              </a:rPr>
              <a:t>Example 2.4:  Wage and Education</a:t>
            </a:r>
            <a:endParaRPr lang="zh-CN" altLang="en-US" sz="2400" dirty="0"/>
          </a:p>
        </p:txBody>
      </p:sp>
      <p:pic>
        <p:nvPicPr>
          <p:cNvPr id="1029" name="Picture 5"/>
          <p:cNvPicPr>
            <a:picLocks noChangeAspect="1" noChangeArrowheads="1"/>
          </p:cNvPicPr>
          <p:nvPr/>
        </p:nvPicPr>
        <p:blipFill>
          <a:blip r:embed="rId3"/>
          <a:srcRect l="16473" t="12695" r="50036" b="25781"/>
          <a:stretch>
            <a:fillRect/>
          </a:stretch>
        </p:blipFill>
        <p:spPr bwMode="auto">
          <a:xfrm>
            <a:off x="4000496" y="1500174"/>
            <a:ext cx="4357718" cy="4500594"/>
          </a:xfrm>
          <a:prstGeom prst="rect">
            <a:avLst/>
          </a:prstGeom>
          <a:ln>
            <a:noFill/>
          </a:ln>
          <a:effectLst>
            <a:outerShdw blurRad="190500" algn="tl" rotWithShape="0">
              <a:srgbClr val="000000">
                <a:alpha val="70000"/>
              </a:srgbClr>
            </a:outerShdw>
          </a:effectLst>
        </p:spPr>
      </p:pic>
      <p:sp>
        <p:nvSpPr>
          <p:cNvPr id="12" name="椭圆 11"/>
          <p:cNvSpPr/>
          <p:nvPr/>
        </p:nvSpPr>
        <p:spPr>
          <a:xfrm>
            <a:off x="6215074" y="3857628"/>
            <a:ext cx="1714512" cy="428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a:endCxn id="12" idx="2"/>
          </p:cNvCxnSpPr>
          <p:nvPr/>
        </p:nvCxnSpPr>
        <p:spPr>
          <a:xfrm flipV="1">
            <a:off x="2643174" y="4071942"/>
            <a:ext cx="3571900" cy="285752"/>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7" name="日期占位符 6"/>
          <p:cNvSpPr>
            <a:spLocks noGrp="1"/>
          </p:cNvSpPr>
          <p:nvPr>
            <p:ph type="dt" sz="half" idx="10"/>
          </p:nvPr>
        </p:nvSpPr>
        <p:spPr/>
        <p:txBody>
          <a:bodyPr/>
          <a:lstStyle/>
          <a:p>
            <a:fld id="{0FE9A7AC-76CD-4245-B203-30F629C16B33}" type="datetime1">
              <a:rPr lang="zh-CN" altLang="en-US" smtClean="0"/>
              <a:pPr/>
              <a:t>2018/3/19</a:t>
            </a:fld>
            <a:endParaRPr lang="zh-CN" altLang="en-US"/>
          </a:p>
        </p:txBody>
      </p:sp>
      <p:sp>
        <p:nvSpPr>
          <p:cNvPr id="8" name="灯片编号占位符 7"/>
          <p:cNvSpPr>
            <a:spLocks noGrp="1"/>
          </p:cNvSpPr>
          <p:nvPr>
            <p:ph type="sldNum" sz="quarter" idx="12"/>
          </p:nvPr>
        </p:nvSpPr>
        <p:spPr/>
        <p:txBody>
          <a:bodyPr/>
          <a:lstStyle/>
          <a:p>
            <a:fld id="{FEB116AC-CB2F-4689-A2AE-5DD4F9F79D7A}" type="slidenum">
              <a:rPr lang="zh-CN" altLang="en-US" smtClean="0"/>
              <a:pPr/>
              <a:t>16</a:t>
            </a:fld>
            <a:endParaRPr lang="zh-CN" altLang="en-US"/>
          </a:p>
        </p:txBody>
      </p:sp>
      <p:sp>
        <p:nvSpPr>
          <p:cNvPr id="9" name="页脚占位符 8"/>
          <p:cNvSpPr>
            <a:spLocks noGrp="1"/>
          </p:cNvSpPr>
          <p:nvPr>
            <p:ph type="ftr" sz="quarter" idx="11"/>
          </p:nvPr>
        </p:nvSpPr>
        <p:spPr/>
        <p:txBody>
          <a:bodyPr/>
          <a:lstStyle/>
          <a:p>
            <a:r>
              <a:rPr lang="en-US" altLang="zh-CN"/>
              <a:t>FMA301 </a:t>
            </a:r>
            <a:r>
              <a:rPr lang="zh-CN" altLang="en-US"/>
              <a:t>计量经济学上机课</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1285852" y="2143116"/>
            <a:ext cx="6185956" cy="2857520"/>
          </a:xfrm>
          <a:prstGeom prst="rect">
            <a:avLst/>
          </a:prstGeom>
          <a:ln>
            <a:noFill/>
          </a:ln>
          <a:effectLst>
            <a:outerShdw blurRad="190500" algn="tl" rotWithShape="0">
              <a:srgbClr val="000000">
                <a:alpha val="70000"/>
              </a:srgbClr>
            </a:outerShdw>
          </a:effectLst>
        </p:spPr>
      </p:pic>
      <p:sp>
        <p:nvSpPr>
          <p:cNvPr id="5" name="标题 1"/>
          <p:cNvSpPr>
            <a:spLocks noGrp="1"/>
          </p:cNvSpPr>
          <p:nvPr>
            <p:ph type="title"/>
          </p:nvPr>
        </p:nvSpPr>
        <p:spPr>
          <a:xfrm>
            <a:off x="457200" y="71414"/>
            <a:ext cx="8229600" cy="1143000"/>
          </a:xfrm>
        </p:spPr>
        <p:txBody>
          <a:bodyPr>
            <a:noAutofit/>
          </a:bodyPr>
          <a:lstStyle/>
          <a:p>
            <a:pPr algn="l"/>
            <a:r>
              <a:rPr lang="en-US" altLang="zh-CN" sz="2400" u="sng" dirty="0">
                <a:latin typeface="Gill Sans MT" pitchFamily="34" charset="0"/>
              </a:rPr>
              <a:t>Example 2.4:  Wage and Education</a:t>
            </a:r>
            <a:endParaRPr lang="zh-CN" altLang="en-US" sz="2400" dirty="0"/>
          </a:p>
        </p:txBody>
      </p:sp>
      <p:pic>
        <p:nvPicPr>
          <p:cNvPr id="2051" name="Picture 3"/>
          <p:cNvPicPr>
            <a:picLocks noChangeAspect="1" noChangeArrowheads="1"/>
          </p:cNvPicPr>
          <p:nvPr/>
        </p:nvPicPr>
        <p:blipFill>
          <a:blip r:embed="rId4"/>
          <a:srcRect/>
          <a:stretch>
            <a:fillRect/>
          </a:stretch>
        </p:blipFill>
        <p:spPr bwMode="auto">
          <a:xfrm>
            <a:off x="571472" y="1214422"/>
            <a:ext cx="2730519" cy="785818"/>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6429388" y="857232"/>
            <a:ext cx="1979643" cy="857256"/>
          </a:xfrm>
          <a:prstGeom prst="rect">
            <a:avLst/>
          </a:prstGeom>
          <a:noFill/>
          <a:ln w="9525">
            <a:noFill/>
            <a:miter lim="800000"/>
            <a:headEnd/>
            <a:tailEnd/>
          </a:ln>
          <a:effectLst/>
        </p:spPr>
      </p:pic>
      <p:pic>
        <p:nvPicPr>
          <p:cNvPr id="2053" name="Picture 5"/>
          <p:cNvPicPr>
            <a:picLocks noChangeAspect="1" noChangeArrowheads="1"/>
          </p:cNvPicPr>
          <p:nvPr/>
        </p:nvPicPr>
        <p:blipFill>
          <a:blip r:embed="rId6"/>
          <a:srcRect/>
          <a:stretch>
            <a:fillRect/>
          </a:stretch>
        </p:blipFill>
        <p:spPr bwMode="auto">
          <a:xfrm>
            <a:off x="6143636" y="1714488"/>
            <a:ext cx="2190750" cy="361950"/>
          </a:xfrm>
          <a:prstGeom prst="rect">
            <a:avLst/>
          </a:prstGeom>
          <a:noFill/>
          <a:ln w="9525">
            <a:noFill/>
            <a:miter lim="800000"/>
            <a:headEnd/>
            <a:tailEnd/>
          </a:ln>
          <a:effectLst/>
        </p:spPr>
      </p:pic>
      <p:pic>
        <p:nvPicPr>
          <p:cNvPr id="2054" name="Picture 6"/>
          <p:cNvPicPr>
            <a:picLocks noChangeAspect="1" noChangeArrowheads="1"/>
          </p:cNvPicPr>
          <p:nvPr/>
        </p:nvPicPr>
        <p:blipFill>
          <a:blip r:embed="rId7"/>
          <a:srcRect/>
          <a:stretch>
            <a:fillRect/>
          </a:stretch>
        </p:blipFill>
        <p:spPr bwMode="auto">
          <a:xfrm>
            <a:off x="714348" y="5214950"/>
            <a:ext cx="2000264" cy="874574"/>
          </a:xfrm>
          <a:prstGeom prst="rect">
            <a:avLst/>
          </a:prstGeom>
          <a:noFill/>
          <a:ln w="9525">
            <a:noFill/>
            <a:miter lim="800000"/>
            <a:headEnd/>
            <a:tailEnd/>
          </a:ln>
          <a:effectLst/>
        </p:spPr>
      </p:pic>
      <p:pic>
        <p:nvPicPr>
          <p:cNvPr id="2055" name="Picture 7"/>
          <p:cNvPicPr>
            <a:picLocks noChangeAspect="1" noChangeArrowheads="1"/>
          </p:cNvPicPr>
          <p:nvPr/>
        </p:nvPicPr>
        <p:blipFill>
          <a:blip r:embed="rId8"/>
          <a:srcRect/>
          <a:stretch>
            <a:fillRect/>
          </a:stretch>
        </p:blipFill>
        <p:spPr bwMode="auto">
          <a:xfrm>
            <a:off x="3929058" y="5214950"/>
            <a:ext cx="3143272" cy="593237"/>
          </a:xfrm>
          <a:prstGeom prst="rect">
            <a:avLst/>
          </a:prstGeom>
          <a:noFill/>
          <a:ln w="9525">
            <a:noFill/>
            <a:miter lim="800000"/>
            <a:headEnd/>
            <a:tailEnd/>
          </a:ln>
          <a:effectLst/>
        </p:spPr>
      </p:pic>
      <p:pic>
        <p:nvPicPr>
          <p:cNvPr id="2056" name="Picture 8"/>
          <p:cNvPicPr>
            <a:picLocks noChangeAspect="1" noChangeArrowheads="1"/>
          </p:cNvPicPr>
          <p:nvPr/>
        </p:nvPicPr>
        <p:blipFill>
          <a:blip r:embed="rId9"/>
          <a:srcRect/>
          <a:stretch>
            <a:fillRect/>
          </a:stretch>
        </p:blipFill>
        <p:spPr bwMode="auto">
          <a:xfrm>
            <a:off x="3929058" y="5929330"/>
            <a:ext cx="4800600" cy="266700"/>
          </a:xfrm>
          <a:prstGeom prst="rect">
            <a:avLst/>
          </a:prstGeom>
          <a:noFill/>
          <a:ln w="9525">
            <a:noFill/>
            <a:miter lim="800000"/>
            <a:headEnd/>
            <a:tailEnd/>
          </a:ln>
          <a:effectLst/>
        </p:spPr>
      </p:pic>
      <p:cxnSp>
        <p:nvCxnSpPr>
          <p:cNvPr id="16" name="直接箭头连接符 15"/>
          <p:cNvCxnSpPr>
            <a:endCxn id="2051" idx="3"/>
          </p:cNvCxnSpPr>
          <p:nvPr/>
        </p:nvCxnSpPr>
        <p:spPr>
          <a:xfrm rot="10800000">
            <a:off x="3301992" y="1607332"/>
            <a:ext cx="2555893" cy="2107421"/>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10800000" flipV="1">
            <a:off x="2643174" y="4071942"/>
            <a:ext cx="3214710" cy="1580295"/>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rot="5400000">
            <a:off x="5250663" y="4607729"/>
            <a:ext cx="857254" cy="500065"/>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rot="5400000" flipH="1" flipV="1">
            <a:off x="6715140" y="2643182"/>
            <a:ext cx="1857388" cy="571504"/>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日期占位符 13"/>
          <p:cNvSpPr>
            <a:spLocks noGrp="1"/>
          </p:cNvSpPr>
          <p:nvPr>
            <p:ph type="dt" sz="half" idx="10"/>
          </p:nvPr>
        </p:nvSpPr>
        <p:spPr/>
        <p:txBody>
          <a:bodyPr/>
          <a:lstStyle/>
          <a:p>
            <a:fld id="{65C5CA12-9670-490D-B6CA-31FA6D8A6914}" type="datetime1">
              <a:rPr lang="zh-CN" altLang="en-US" smtClean="0"/>
              <a:pPr/>
              <a:t>2018/3/19</a:t>
            </a:fld>
            <a:endParaRPr lang="zh-CN" altLang="en-US"/>
          </a:p>
        </p:txBody>
      </p:sp>
      <p:sp>
        <p:nvSpPr>
          <p:cNvPr id="15" name="灯片编号占位符 14"/>
          <p:cNvSpPr>
            <a:spLocks noGrp="1"/>
          </p:cNvSpPr>
          <p:nvPr>
            <p:ph type="sldNum" sz="quarter" idx="12"/>
          </p:nvPr>
        </p:nvSpPr>
        <p:spPr/>
        <p:txBody>
          <a:bodyPr/>
          <a:lstStyle/>
          <a:p>
            <a:fld id="{FEB116AC-CB2F-4689-A2AE-5DD4F9F79D7A}" type="slidenum">
              <a:rPr lang="zh-CN" altLang="en-US" smtClean="0"/>
              <a:pPr/>
              <a:t>17</a:t>
            </a:fld>
            <a:endParaRPr lang="zh-CN" altLang="en-US"/>
          </a:p>
        </p:txBody>
      </p:sp>
      <p:sp>
        <p:nvSpPr>
          <p:cNvPr id="17" name="页脚占位符 16"/>
          <p:cNvSpPr>
            <a:spLocks noGrp="1"/>
          </p:cNvSpPr>
          <p:nvPr>
            <p:ph type="ftr" sz="quarter" idx="11"/>
          </p:nvPr>
        </p:nvSpPr>
        <p:spPr/>
        <p:txBody>
          <a:bodyPr/>
          <a:lstStyle/>
          <a:p>
            <a:r>
              <a:rPr lang="en-US" altLang="zh-CN"/>
              <a:t>FMA301 </a:t>
            </a:r>
            <a:r>
              <a:rPr lang="zh-CN" altLang="en-US"/>
              <a:t>计量经济学上机课</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8229600" cy="1143000"/>
          </a:xfrm>
        </p:spPr>
        <p:txBody>
          <a:bodyPr>
            <a:noAutofit/>
          </a:bodyPr>
          <a:lstStyle/>
          <a:p>
            <a:pPr algn="l"/>
            <a:r>
              <a:rPr lang="en-US" altLang="zh-CN" sz="2400" u="sng" dirty="0">
                <a:latin typeface="Gill Sans MT" pitchFamily="34" charset="0"/>
              </a:rPr>
              <a:t>Example 2.10:  A Log Wage Equation</a:t>
            </a:r>
            <a:endParaRPr lang="zh-CN" altLang="en-US" sz="2400" dirty="0"/>
          </a:p>
        </p:txBody>
      </p:sp>
      <p:pic>
        <p:nvPicPr>
          <p:cNvPr id="31746" name="Picture 2"/>
          <p:cNvPicPr>
            <a:picLocks noChangeAspect="1" noChangeArrowheads="1"/>
          </p:cNvPicPr>
          <p:nvPr/>
        </p:nvPicPr>
        <p:blipFill>
          <a:blip r:embed="rId3"/>
          <a:srcRect b="58333"/>
          <a:stretch>
            <a:fillRect/>
          </a:stretch>
        </p:blipFill>
        <p:spPr bwMode="auto">
          <a:xfrm>
            <a:off x="2714612" y="2143116"/>
            <a:ext cx="5419531" cy="1071570"/>
          </a:xfrm>
          <a:prstGeom prst="rect">
            <a:avLst/>
          </a:prstGeom>
          <a:ln>
            <a:noFill/>
          </a:ln>
          <a:effectLst>
            <a:outerShdw blurRad="190500" algn="tl" rotWithShape="0">
              <a:srgbClr val="000000">
                <a:alpha val="70000"/>
              </a:srgbClr>
            </a:outerShdw>
          </a:effectLst>
        </p:spPr>
      </p:pic>
      <p:pic>
        <p:nvPicPr>
          <p:cNvPr id="31748" name="Picture 4"/>
          <p:cNvPicPr>
            <a:picLocks noChangeAspect="1" noChangeArrowheads="1"/>
          </p:cNvPicPr>
          <p:nvPr/>
        </p:nvPicPr>
        <p:blipFill>
          <a:blip r:embed="rId4"/>
          <a:srcRect t="66667" r="68752"/>
          <a:stretch>
            <a:fillRect/>
          </a:stretch>
        </p:blipFill>
        <p:spPr bwMode="auto">
          <a:xfrm>
            <a:off x="642910" y="2214554"/>
            <a:ext cx="1643074" cy="428628"/>
          </a:xfrm>
          <a:prstGeom prst="rect">
            <a:avLst/>
          </a:prstGeom>
          <a:ln>
            <a:noFill/>
          </a:ln>
          <a:effectLst>
            <a:outerShdw blurRad="190500" algn="tl" rotWithShape="0">
              <a:srgbClr val="000000">
                <a:alpha val="70000"/>
              </a:srgbClr>
            </a:outerShdw>
          </a:effectLst>
        </p:spPr>
      </p:pic>
      <p:pic>
        <p:nvPicPr>
          <p:cNvPr id="8194" name="Picture 2"/>
          <p:cNvPicPr>
            <a:picLocks noChangeAspect="1" noChangeArrowheads="1"/>
          </p:cNvPicPr>
          <p:nvPr/>
        </p:nvPicPr>
        <p:blipFill>
          <a:blip r:embed="rId5"/>
          <a:srcRect l="14824" t="34180" r="4465" b="25781"/>
          <a:stretch>
            <a:fillRect/>
          </a:stretch>
        </p:blipFill>
        <p:spPr bwMode="auto">
          <a:xfrm>
            <a:off x="500034" y="4214818"/>
            <a:ext cx="7683941" cy="2143140"/>
          </a:xfrm>
          <a:prstGeom prst="rect">
            <a:avLst/>
          </a:prstGeom>
          <a:ln>
            <a:noFill/>
          </a:ln>
          <a:effectLst>
            <a:outerShdw blurRad="190500" algn="tl" rotWithShape="0">
              <a:srgbClr val="000000">
                <a:alpha val="70000"/>
              </a:srgbClr>
            </a:outerShdw>
          </a:effectLst>
        </p:spPr>
      </p:pic>
      <p:pic>
        <p:nvPicPr>
          <p:cNvPr id="8195" name="Picture 3"/>
          <p:cNvPicPr>
            <a:picLocks noChangeAspect="1" noChangeArrowheads="1"/>
          </p:cNvPicPr>
          <p:nvPr/>
        </p:nvPicPr>
        <p:blipFill>
          <a:blip r:embed="rId6"/>
          <a:srcRect/>
          <a:stretch>
            <a:fillRect/>
          </a:stretch>
        </p:blipFill>
        <p:spPr bwMode="auto">
          <a:xfrm>
            <a:off x="500034" y="1000108"/>
            <a:ext cx="4143404" cy="416495"/>
          </a:xfrm>
          <a:prstGeom prst="rect">
            <a:avLst/>
          </a:prstGeom>
          <a:noFill/>
          <a:ln w="9525">
            <a:noFill/>
            <a:miter lim="800000"/>
            <a:headEnd/>
            <a:tailEnd/>
          </a:ln>
          <a:effectLst/>
        </p:spPr>
      </p:pic>
      <p:pic>
        <p:nvPicPr>
          <p:cNvPr id="8196" name="Picture 4"/>
          <p:cNvPicPr>
            <a:picLocks noChangeAspect="1" noChangeArrowheads="1"/>
          </p:cNvPicPr>
          <p:nvPr/>
        </p:nvPicPr>
        <p:blipFill>
          <a:blip r:embed="rId7"/>
          <a:srcRect/>
          <a:stretch>
            <a:fillRect/>
          </a:stretch>
        </p:blipFill>
        <p:spPr bwMode="auto">
          <a:xfrm>
            <a:off x="5715008" y="1071546"/>
            <a:ext cx="749305" cy="285752"/>
          </a:xfrm>
          <a:prstGeom prst="rect">
            <a:avLst/>
          </a:prstGeom>
          <a:noFill/>
          <a:ln w="9525">
            <a:noFill/>
            <a:miter lim="800000"/>
            <a:headEnd/>
            <a:tailEnd/>
          </a:ln>
          <a:effectLst/>
        </p:spPr>
      </p:pic>
      <p:pic>
        <p:nvPicPr>
          <p:cNvPr id="8197" name="Picture 5"/>
          <p:cNvPicPr>
            <a:picLocks noChangeAspect="1" noChangeArrowheads="1"/>
          </p:cNvPicPr>
          <p:nvPr/>
        </p:nvPicPr>
        <p:blipFill>
          <a:blip r:embed="rId8"/>
          <a:srcRect/>
          <a:stretch>
            <a:fillRect/>
          </a:stretch>
        </p:blipFill>
        <p:spPr bwMode="auto">
          <a:xfrm>
            <a:off x="428596" y="3286124"/>
            <a:ext cx="8148437" cy="809737"/>
          </a:xfrm>
          <a:prstGeom prst="rect">
            <a:avLst/>
          </a:prstGeom>
          <a:noFill/>
          <a:ln w="9525">
            <a:noFill/>
            <a:miter lim="800000"/>
            <a:headEnd/>
            <a:tailEnd/>
          </a:ln>
          <a:effectLst/>
        </p:spPr>
      </p:pic>
      <p:pic>
        <p:nvPicPr>
          <p:cNvPr id="8199" name="Picture 7"/>
          <p:cNvPicPr>
            <a:picLocks noChangeAspect="1" noChangeArrowheads="1"/>
          </p:cNvPicPr>
          <p:nvPr/>
        </p:nvPicPr>
        <p:blipFill>
          <a:blip r:embed="rId9"/>
          <a:srcRect/>
          <a:stretch>
            <a:fillRect/>
          </a:stretch>
        </p:blipFill>
        <p:spPr bwMode="auto">
          <a:xfrm>
            <a:off x="500034" y="1495366"/>
            <a:ext cx="4500594" cy="504874"/>
          </a:xfrm>
          <a:prstGeom prst="rect">
            <a:avLst/>
          </a:prstGeom>
          <a:noFill/>
          <a:ln w="9525">
            <a:noFill/>
            <a:miter lim="800000"/>
            <a:headEnd/>
            <a:tailEnd/>
          </a:ln>
          <a:effectLst/>
        </p:spPr>
      </p:pic>
      <p:sp>
        <p:nvSpPr>
          <p:cNvPr id="10" name="日期占位符 9"/>
          <p:cNvSpPr>
            <a:spLocks noGrp="1"/>
          </p:cNvSpPr>
          <p:nvPr>
            <p:ph type="dt" sz="half" idx="10"/>
          </p:nvPr>
        </p:nvSpPr>
        <p:spPr/>
        <p:txBody>
          <a:bodyPr/>
          <a:lstStyle/>
          <a:p>
            <a:fld id="{EEAA33DE-7C4C-4ABE-8BEF-101F2D92F2EB}" type="datetime1">
              <a:rPr lang="zh-CN" altLang="en-US" smtClean="0"/>
              <a:pPr/>
              <a:t>2018/3/19</a:t>
            </a:fld>
            <a:endParaRPr lang="zh-CN" altLang="en-US"/>
          </a:p>
        </p:txBody>
      </p:sp>
      <p:sp>
        <p:nvSpPr>
          <p:cNvPr id="11" name="灯片编号占位符 10"/>
          <p:cNvSpPr>
            <a:spLocks noGrp="1"/>
          </p:cNvSpPr>
          <p:nvPr>
            <p:ph type="sldNum" sz="quarter" idx="12"/>
          </p:nvPr>
        </p:nvSpPr>
        <p:spPr/>
        <p:txBody>
          <a:bodyPr/>
          <a:lstStyle/>
          <a:p>
            <a:fld id="{FEB116AC-CB2F-4689-A2AE-5DD4F9F79D7A}" type="slidenum">
              <a:rPr lang="zh-CN" altLang="en-US" smtClean="0"/>
              <a:pPr/>
              <a:t>18</a:t>
            </a:fld>
            <a:endParaRPr lang="zh-CN" altLang="en-US"/>
          </a:p>
        </p:txBody>
      </p:sp>
      <p:sp>
        <p:nvSpPr>
          <p:cNvPr id="12" name="页脚占位符 11"/>
          <p:cNvSpPr>
            <a:spLocks noGrp="1"/>
          </p:cNvSpPr>
          <p:nvPr>
            <p:ph type="ftr" sz="quarter" idx="11"/>
          </p:nvPr>
        </p:nvSpPr>
        <p:spPr/>
        <p:txBody>
          <a:bodyPr/>
          <a:lstStyle/>
          <a:p>
            <a:r>
              <a:rPr lang="en-US" altLang="zh-CN"/>
              <a:t>FMA301 </a:t>
            </a:r>
            <a:r>
              <a:rPr lang="zh-CN" altLang="en-US"/>
              <a:t>计量经济学上机课</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43636" y="714356"/>
            <a:ext cx="2786082" cy="5668971"/>
          </a:xfrm>
        </p:spPr>
        <p:txBody>
          <a:bodyPr>
            <a:noAutofit/>
          </a:bodyPr>
          <a:lstStyle/>
          <a:p>
            <a:pPr>
              <a:buNone/>
            </a:pPr>
            <a:r>
              <a:rPr lang="en-US" altLang="zh-CN" sz="2000" dirty="0">
                <a:latin typeface="Tw Cen MT Condensed" pitchFamily="34" charset="0"/>
                <a:ea typeface="Microsoft Himalaya" pitchFamily="2" charset="0"/>
                <a:cs typeface="Microsoft Himalaya" pitchFamily="2" charset="0"/>
              </a:rPr>
              <a:t>       The residuals from the log(wage) regression appear to be more normally distributed. The histogram for the wage residuals is notably skewed to the left.  In the wage regression there are some very large residuals (roughly equal to 16) that lie almost four estimated standard deviations (  = 3.375170) from the mean of the residuals, which is identically zero, of course.  Residuals far from zero does not appear to be nearly as much of a problem in the log(wage) regression.</a:t>
            </a:r>
            <a:endParaRPr lang="zh-CN" altLang="en-US" sz="2000" dirty="0">
              <a:latin typeface="Tw Cen MT Condensed" pitchFamily="34" charset="0"/>
              <a:ea typeface="Microsoft Himalaya" pitchFamily="2" charset="0"/>
              <a:cs typeface="Microsoft Himalaya" pitchFamily="2" charset="0"/>
            </a:endParaRPr>
          </a:p>
          <a:p>
            <a:pPr>
              <a:buNone/>
            </a:pPr>
            <a:endParaRPr lang="zh-CN" altLang="en-US" sz="2000" dirty="0">
              <a:latin typeface="Tw Cen MT Condensed" pitchFamily="34" charset="0"/>
              <a:ea typeface="Microsoft Himalaya" pitchFamily="2" charset="0"/>
              <a:cs typeface="Microsoft Himalaya" pitchFamily="2" charset="0"/>
            </a:endParaRPr>
          </a:p>
        </p:txBody>
      </p:sp>
      <p:pic>
        <p:nvPicPr>
          <p:cNvPr id="3074" name="Picture 2"/>
          <p:cNvPicPr>
            <a:picLocks noChangeAspect="1" noChangeArrowheads="1"/>
          </p:cNvPicPr>
          <p:nvPr/>
        </p:nvPicPr>
        <p:blipFill>
          <a:blip r:embed="rId2"/>
          <a:srcRect/>
          <a:stretch>
            <a:fillRect/>
          </a:stretch>
        </p:blipFill>
        <p:spPr bwMode="auto">
          <a:xfrm>
            <a:off x="500034" y="3643314"/>
            <a:ext cx="5857916" cy="2646080"/>
          </a:xfrm>
          <a:prstGeom prst="rect">
            <a:avLst/>
          </a:prstGeom>
          <a:ln>
            <a:noFill/>
          </a:ln>
          <a:effectLst>
            <a:outerShdw blurRad="190500" algn="tl" rotWithShape="0">
              <a:srgbClr val="000000">
                <a:alpha val="70000"/>
              </a:srgbClr>
            </a:outerShdw>
          </a:effectLst>
        </p:spPr>
      </p:pic>
      <p:pic>
        <p:nvPicPr>
          <p:cNvPr id="5" name="Picture 2"/>
          <p:cNvPicPr>
            <a:picLocks noChangeAspect="1" noChangeArrowheads="1"/>
          </p:cNvPicPr>
          <p:nvPr/>
        </p:nvPicPr>
        <p:blipFill>
          <a:blip r:embed="rId3"/>
          <a:srcRect/>
          <a:stretch>
            <a:fillRect/>
          </a:stretch>
        </p:blipFill>
        <p:spPr bwMode="auto">
          <a:xfrm>
            <a:off x="552728" y="785794"/>
            <a:ext cx="5805222" cy="2681645"/>
          </a:xfrm>
          <a:prstGeom prst="rect">
            <a:avLst/>
          </a:prstGeom>
          <a:ln>
            <a:noFill/>
          </a:ln>
          <a:effectLst>
            <a:outerShdw blurRad="190500" algn="tl" rotWithShape="0">
              <a:srgbClr val="000000">
                <a:alpha val="70000"/>
              </a:srgbClr>
            </a:outerShdw>
          </a:effectLst>
        </p:spPr>
      </p:pic>
      <p:sp>
        <p:nvSpPr>
          <p:cNvPr id="6" name="标题 1"/>
          <p:cNvSpPr>
            <a:spLocks noGrp="1"/>
          </p:cNvSpPr>
          <p:nvPr>
            <p:ph type="title"/>
          </p:nvPr>
        </p:nvSpPr>
        <p:spPr>
          <a:xfrm>
            <a:off x="457200" y="-71462"/>
            <a:ext cx="8229600" cy="1143000"/>
          </a:xfrm>
        </p:spPr>
        <p:txBody>
          <a:bodyPr>
            <a:noAutofit/>
          </a:bodyPr>
          <a:lstStyle/>
          <a:p>
            <a:pPr algn="l"/>
            <a:r>
              <a:rPr lang="en-US" altLang="zh-CN" sz="2400" u="sng" dirty="0">
                <a:latin typeface="Gill Sans MT" pitchFamily="34" charset="0"/>
              </a:rPr>
              <a:t>Example 2.10:  A Log Wage Equation</a:t>
            </a:r>
            <a:endParaRPr lang="zh-CN" altLang="en-US" sz="2400" dirty="0"/>
          </a:p>
        </p:txBody>
      </p:sp>
      <p:sp>
        <p:nvSpPr>
          <p:cNvPr id="7" name="椭圆 6"/>
          <p:cNvSpPr/>
          <p:nvPr/>
        </p:nvSpPr>
        <p:spPr>
          <a:xfrm>
            <a:off x="4643438" y="5429264"/>
            <a:ext cx="1785950" cy="6429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43438" y="2643182"/>
            <a:ext cx="1785950" cy="6429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日期占位符 8"/>
          <p:cNvSpPr>
            <a:spLocks noGrp="1"/>
          </p:cNvSpPr>
          <p:nvPr>
            <p:ph type="dt" sz="half" idx="10"/>
          </p:nvPr>
        </p:nvSpPr>
        <p:spPr/>
        <p:txBody>
          <a:bodyPr/>
          <a:lstStyle/>
          <a:p>
            <a:fld id="{EF1F774C-D3CC-4F76-B7C6-17984A3A386F}" type="datetime1">
              <a:rPr lang="zh-CN" altLang="en-US" smtClean="0"/>
              <a:pPr/>
              <a:t>2018/3/19</a:t>
            </a:fld>
            <a:endParaRPr lang="zh-CN" altLang="en-US"/>
          </a:p>
        </p:txBody>
      </p:sp>
      <p:sp>
        <p:nvSpPr>
          <p:cNvPr id="10" name="灯片编号占位符 9"/>
          <p:cNvSpPr>
            <a:spLocks noGrp="1"/>
          </p:cNvSpPr>
          <p:nvPr>
            <p:ph type="sldNum" sz="quarter" idx="12"/>
          </p:nvPr>
        </p:nvSpPr>
        <p:spPr/>
        <p:txBody>
          <a:bodyPr/>
          <a:lstStyle/>
          <a:p>
            <a:fld id="{FEB116AC-CB2F-4689-A2AE-5DD4F9F79D7A}" type="slidenum">
              <a:rPr lang="zh-CN" altLang="en-US" smtClean="0"/>
              <a:pPr/>
              <a:t>19</a:t>
            </a:fld>
            <a:endParaRPr lang="zh-CN" altLang="en-US"/>
          </a:p>
        </p:txBody>
      </p:sp>
      <p:sp>
        <p:nvSpPr>
          <p:cNvPr id="11" name="页脚占位符 10"/>
          <p:cNvSpPr>
            <a:spLocks noGrp="1"/>
          </p:cNvSpPr>
          <p:nvPr>
            <p:ph type="ftr" sz="quarter" idx="11"/>
          </p:nvPr>
        </p:nvSpPr>
        <p:spPr/>
        <p:txBody>
          <a:bodyPr/>
          <a:lstStyle/>
          <a:p>
            <a:r>
              <a:rPr lang="en-US" altLang="zh-CN"/>
              <a:t>FMA301 </a:t>
            </a:r>
            <a:r>
              <a:rPr lang="zh-CN" altLang="en-US"/>
              <a:t>计量经济学上机课</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a:latin typeface="Forte" pitchFamily="66" charset="0"/>
              </a:rPr>
              <a:t>Outline</a:t>
            </a:r>
            <a:endParaRPr lang="zh-CN" altLang="en-US" sz="3600" b="1" dirty="0">
              <a:latin typeface="Forte" pitchFamily="66" charset="0"/>
            </a:endParaRPr>
          </a:p>
        </p:txBody>
      </p:sp>
      <p:sp>
        <p:nvSpPr>
          <p:cNvPr id="3" name="内容占位符 2"/>
          <p:cNvSpPr>
            <a:spLocks noGrp="1"/>
          </p:cNvSpPr>
          <p:nvPr>
            <p:ph idx="1"/>
          </p:nvPr>
        </p:nvSpPr>
        <p:spPr>
          <a:xfrm>
            <a:off x="571472" y="1214422"/>
            <a:ext cx="3643338" cy="2500330"/>
          </a:xfrm>
        </p:spPr>
        <p:txBody>
          <a:bodyPr>
            <a:normAutofit/>
          </a:bodyPr>
          <a:lstStyle/>
          <a:p>
            <a:pPr lvl="0" algn="ctr">
              <a:buNone/>
            </a:pPr>
            <a:r>
              <a:rPr lang="en-US" altLang="zh-CN" sz="2000" b="1" dirty="0">
                <a:latin typeface="Forte" pitchFamily="66" charset="0"/>
                <a:ea typeface="FreeSerif" pitchFamily="18" charset="-128"/>
                <a:cs typeface="FreeSerif" pitchFamily="18" charset="-128"/>
              </a:rPr>
              <a:t>R or </a:t>
            </a:r>
            <a:r>
              <a:rPr lang="en-US" altLang="zh-CN" sz="2000" b="1" dirty="0" err="1">
                <a:latin typeface="Forte" pitchFamily="66" charset="0"/>
              </a:rPr>
              <a:t>EViews</a:t>
            </a:r>
            <a:endParaRPr lang="en-US" altLang="zh-CN" sz="2000" b="1" i="1" u="sng" dirty="0">
              <a:latin typeface="Forte" pitchFamily="66" charset="0"/>
            </a:endParaRPr>
          </a:p>
          <a:p>
            <a:r>
              <a:rPr lang="en-US" altLang="zh-CN" sz="2000" i="1" u="sng" dirty="0">
                <a:latin typeface="Bradley Hand ITC" pitchFamily="66" charset="0"/>
                <a:ea typeface="FreeSerif" pitchFamily="18" charset="-128"/>
                <a:cs typeface="FreeSerif" pitchFamily="18" charset="-128"/>
              </a:rPr>
              <a:t>Step 1: Verify (6 pages)</a:t>
            </a:r>
          </a:p>
          <a:p>
            <a:endParaRPr lang="en-US" altLang="zh-CN" sz="2000" i="1" u="sng" dirty="0">
              <a:latin typeface="Bradley Hand ITC" pitchFamily="66" charset="0"/>
              <a:ea typeface="FreeSerif" pitchFamily="18" charset="-128"/>
              <a:cs typeface="FreeSerif" pitchFamily="18" charset="-128"/>
            </a:endParaRPr>
          </a:p>
          <a:p>
            <a:r>
              <a:rPr lang="en-US" altLang="zh-CN" sz="2000" i="1" u="sng" dirty="0">
                <a:latin typeface="Bradley Hand ITC" pitchFamily="66" charset="0"/>
                <a:ea typeface="FreeSerif" pitchFamily="18" charset="-128"/>
                <a:cs typeface="FreeSerif" pitchFamily="18" charset="-128"/>
              </a:rPr>
              <a:t>Step 2: Test (12 pages)</a:t>
            </a:r>
          </a:p>
          <a:p>
            <a:endParaRPr lang="en-US" altLang="zh-CN" sz="2000" i="1" u="sng" dirty="0">
              <a:latin typeface="Bradley Hand ITC" pitchFamily="66" charset="0"/>
              <a:ea typeface="FreeSerif" pitchFamily="18" charset="-128"/>
              <a:cs typeface="FreeSerif" pitchFamily="18" charset="-128"/>
            </a:endParaRPr>
          </a:p>
          <a:p>
            <a:pPr>
              <a:buNone/>
            </a:pPr>
            <a:endParaRPr lang="en-US" altLang="zh-CN" sz="2000" i="1" u="sng" dirty="0"/>
          </a:p>
          <a:p>
            <a:endParaRPr lang="zh-CN" altLang="en-US" dirty="0"/>
          </a:p>
        </p:txBody>
      </p:sp>
      <p:sp>
        <p:nvSpPr>
          <p:cNvPr id="11267" name="AutoShape 3" descr="http://img3.imgtn.bdimg.com/it/u=2844583447,1117973330&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1269" name="AutoShape 5" descr="http://img3.imgtn.bdimg.com/it/u=2844583447,1117973330&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1271" name="AutoShape 7" descr="http://img3.imgtn.bdimg.com/it/u=2844583447,1117973330&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0" name="图片 9" descr="8b76437cbd572a510f84c7470a667b61.png"/>
          <p:cNvPicPr>
            <a:picLocks noChangeAspect="1"/>
          </p:cNvPicPr>
          <p:nvPr/>
        </p:nvPicPr>
        <p:blipFill>
          <a:blip r:embed="rId2"/>
          <a:stretch>
            <a:fillRect/>
          </a:stretch>
        </p:blipFill>
        <p:spPr>
          <a:xfrm>
            <a:off x="3530149" y="1428736"/>
            <a:ext cx="1970545" cy="1785950"/>
          </a:xfrm>
          <a:prstGeom prst="rect">
            <a:avLst/>
          </a:prstGeom>
        </p:spPr>
      </p:pic>
      <p:sp>
        <p:nvSpPr>
          <p:cNvPr id="11" name="内容占位符 2"/>
          <p:cNvSpPr txBox="1">
            <a:spLocks/>
          </p:cNvSpPr>
          <p:nvPr/>
        </p:nvSpPr>
        <p:spPr>
          <a:xfrm>
            <a:off x="5143504" y="928670"/>
            <a:ext cx="3357586" cy="214314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2000" b="0" i="1" u="sng" strike="noStrike" kern="1200" cap="none" spc="0" normalizeH="0" baseline="0" noProof="0" dirty="0">
              <a:ln>
                <a:noFill/>
              </a:ln>
              <a:solidFill>
                <a:schemeClr val="tx1"/>
              </a:solidFill>
              <a:effectLst/>
              <a:uLnTx/>
              <a:uFillTx/>
              <a:latin typeface="Segoe UI Black" pitchFamily="34" charset="0"/>
              <a:ea typeface="Segoe UI Black" pitchFamily="34" charset="0"/>
              <a:cs typeface="Segoe UI Black"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a:ln>
                  <a:noFill/>
                </a:ln>
                <a:solidFill>
                  <a:schemeClr val="tx1"/>
                </a:solidFill>
                <a:effectLst/>
                <a:uLnTx/>
                <a:uFillTx/>
                <a:latin typeface="Segoe UI Black" pitchFamily="34" charset="0"/>
                <a:ea typeface="Segoe UI Black" pitchFamily="34" charset="0"/>
                <a:cs typeface="Segoe UI Black" pitchFamily="34" charset="0"/>
              </a:rPr>
              <a:t>To set up R studio on your computer, download R from </a:t>
            </a:r>
            <a:r>
              <a:rPr kumimoji="0" lang="en-US" sz="1800" b="0" i="0" u="sng" strike="noStrike" kern="1200" cap="none" spc="0" normalizeH="0" baseline="0" noProof="0" dirty="0">
                <a:ln>
                  <a:noFill/>
                </a:ln>
                <a:solidFill>
                  <a:schemeClr val="tx1"/>
                </a:solidFill>
                <a:effectLst/>
                <a:uLnTx/>
                <a:uFillTx/>
                <a:latin typeface="Segoe UI Black" pitchFamily="34" charset="0"/>
                <a:ea typeface="Segoe UI Black" pitchFamily="34" charset="0"/>
                <a:cs typeface="Segoe UI Black" pitchFamily="34" charset="0"/>
                <a:hlinkClick r:id="rId3"/>
              </a:rPr>
              <a:t>www.r-project.org</a:t>
            </a:r>
            <a:r>
              <a:rPr kumimoji="0" lang="en-US" sz="1800" b="0" i="0" u="none" strike="noStrike" kern="1200" cap="none" spc="0" normalizeH="0" baseline="0" noProof="0" dirty="0">
                <a:ln>
                  <a:noFill/>
                </a:ln>
                <a:solidFill>
                  <a:schemeClr val="tx1"/>
                </a:solidFill>
                <a:effectLst/>
                <a:uLnTx/>
                <a:uFillTx/>
                <a:latin typeface="Segoe UI Black" pitchFamily="34" charset="0"/>
                <a:ea typeface="Segoe UI Black" pitchFamily="34" charset="0"/>
                <a:cs typeface="Segoe UI Black" pitchFamily="34" charset="0"/>
              </a:rPr>
              <a:t> and then download R studio from </a:t>
            </a:r>
            <a:r>
              <a:rPr kumimoji="0" lang="en-US" sz="1800" b="0" i="0" u="sng" strike="noStrike" kern="1200" cap="none" spc="0" normalizeH="0" baseline="0" noProof="0" dirty="0">
                <a:ln>
                  <a:noFill/>
                </a:ln>
                <a:solidFill>
                  <a:schemeClr val="tx1"/>
                </a:solidFill>
                <a:effectLst/>
                <a:uLnTx/>
                <a:uFillTx/>
                <a:latin typeface="Segoe UI Black" pitchFamily="34" charset="0"/>
                <a:ea typeface="Segoe UI Black" pitchFamily="34" charset="0"/>
                <a:cs typeface="Segoe UI Black" pitchFamily="34" charset="0"/>
                <a:hlinkClick r:id="rId4"/>
              </a:rPr>
              <a:t>www.rstudio.com</a:t>
            </a:r>
            <a:r>
              <a:rPr kumimoji="0" lang="en-US" sz="1800" b="0" i="0" u="none" strike="noStrike" kern="1200" cap="none" spc="0" normalizeH="0" baseline="0" noProof="0" dirty="0">
                <a:ln>
                  <a:noFill/>
                </a:ln>
                <a:solidFill>
                  <a:schemeClr val="tx1"/>
                </a:solidFill>
                <a:effectLst/>
                <a:uLnTx/>
                <a:uFillTx/>
                <a:latin typeface="Segoe UI Black" pitchFamily="34" charset="0"/>
                <a:ea typeface="Segoe UI Black" pitchFamily="34" charset="0"/>
                <a:cs typeface="Segoe UI Black" pitchFamily="34" charset="0"/>
              </a:rPr>
              <a:t>.</a:t>
            </a:r>
            <a:endParaRPr kumimoji="0" lang="en-US" altLang="zh-CN" sz="1800" b="0" i="0" u="none" strike="noStrike" kern="1200" cap="none" spc="0" normalizeH="0" baseline="0" noProof="0" dirty="0">
              <a:ln>
                <a:noFill/>
              </a:ln>
              <a:solidFill>
                <a:schemeClr val="tx1"/>
              </a:solidFill>
              <a:effectLst/>
              <a:uLnTx/>
              <a:uFillTx/>
              <a:latin typeface="Segoe UI Black" pitchFamily="34" charset="0"/>
              <a:ea typeface="Segoe UI Black" pitchFamily="34" charset="0"/>
              <a:cs typeface="Segoe UI Black"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矩形 11"/>
          <p:cNvSpPr/>
          <p:nvPr/>
        </p:nvSpPr>
        <p:spPr>
          <a:xfrm>
            <a:off x="3286116" y="3857628"/>
            <a:ext cx="4429124" cy="2031325"/>
          </a:xfrm>
          <a:prstGeom prst="rect">
            <a:avLst/>
          </a:prstGeom>
        </p:spPr>
        <p:txBody>
          <a:bodyPr wrap="square">
            <a:spAutoFit/>
          </a:bodyPr>
          <a:lstStyle/>
          <a:p>
            <a:pPr marL="342900" lvl="0" indent="-342900">
              <a:spcBef>
                <a:spcPct val="20000"/>
              </a:spcBef>
              <a:defRPr/>
            </a:pPr>
            <a:r>
              <a:rPr lang="en-US" dirty="0">
                <a:latin typeface="Segoe UI Black" pitchFamily="34" charset="0"/>
                <a:ea typeface="Segoe UI Black" pitchFamily="34" charset="0"/>
                <a:cs typeface="Segoe UI Black" pitchFamily="34" charset="0"/>
              </a:rPr>
              <a:t>To set up </a:t>
            </a:r>
            <a:r>
              <a:rPr lang="en-US" dirty="0" err="1">
                <a:latin typeface="Segoe UI Black" pitchFamily="34" charset="0"/>
                <a:ea typeface="Segoe UI Black" pitchFamily="34" charset="0"/>
                <a:cs typeface="Segoe UI Black" pitchFamily="34" charset="0"/>
              </a:rPr>
              <a:t>EViews</a:t>
            </a:r>
            <a:r>
              <a:rPr lang="en-US" dirty="0">
                <a:latin typeface="Segoe UI Black" pitchFamily="34" charset="0"/>
                <a:ea typeface="Segoe UI Black" pitchFamily="34" charset="0"/>
                <a:cs typeface="Segoe UI Black" pitchFamily="34" charset="0"/>
              </a:rPr>
              <a:t> on your computer, download </a:t>
            </a:r>
            <a:r>
              <a:rPr lang="en-US" dirty="0" err="1">
                <a:latin typeface="Segoe UI Black" pitchFamily="34" charset="0"/>
                <a:ea typeface="Segoe UI Black" pitchFamily="34" charset="0"/>
                <a:cs typeface="Segoe UI Black" pitchFamily="34" charset="0"/>
              </a:rPr>
              <a:t>EViews</a:t>
            </a:r>
            <a:r>
              <a:rPr lang="en-US" dirty="0">
                <a:latin typeface="Segoe UI Black" pitchFamily="34" charset="0"/>
                <a:ea typeface="Segoe UI Black" pitchFamily="34" charset="0"/>
                <a:cs typeface="Segoe UI Black" pitchFamily="34" charset="0"/>
              </a:rPr>
              <a:t> from </a:t>
            </a:r>
            <a:r>
              <a:rPr lang="en-US" dirty="0">
                <a:latin typeface="Segoe UI Black" pitchFamily="34" charset="0"/>
                <a:ea typeface="Segoe UI Black" pitchFamily="34" charset="0"/>
                <a:cs typeface="Segoe UI Black" pitchFamily="34" charset="0"/>
                <a:hlinkClick r:id="rId5"/>
              </a:rPr>
              <a:t>http://vdisk.weibo.com/s/u9rU0430jx-Pc</a:t>
            </a:r>
            <a:r>
              <a:rPr lang="en-US" dirty="0">
                <a:latin typeface="Segoe UI Black" pitchFamily="34" charset="0"/>
                <a:ea typeface="Segoe UI Black" pitchFamily="34" charset="0"/>
                <a:cs typeface="Segoe UI Black" pitchFamily="34" charset="0"/>
              </a:rPr>
              <a:t> and then install following instructions from </a:t>
            </a:r>
            <a:r>
              <a:rPr lang="en-US" u="sng" dirty="0">
                <a:latin typeface="Segoe UI Black" pitchFamily="34" charset="0"/>
                <a:ea typeface="Segoe UI Black" pitchFamily="34" charset="0"/>
                <a:cs typeface="Segoe UI Black" pitchFamily="34" charset="0"/>
                <a:hlinkClick r:id="rId6"/>
              </a:rPr>
              <a:t>http://jingyan.baidu.com/article/20b68a88541919796cec6205.html</a:t>
            </a:r>
            <a:r>
              <a:rPr lang="en-US" dirty="0">
                <a:latin typeface="Segoe UI Black" pitchFamily="34" charset="0"/>
                <a:ea typeface="Segoe UI Black" pitchFamily="34" charset="0"/>
                <a:cs typeface="Segoe UI Black" pitchFamily="34" charset="0"/>
              </a:rPr>
              <a:t>.</a:t>
            </a:r>
            <a:endParaRPr lang="en-US" altLang="zh-CN" dirty="0">
              <a:latin typeface="Segoe UI Black" pitchFamily="34" charset="0"/>
              <a:ea typeface="Segoe UI Black" pitchFamily="34" charset="0"/>
              <a:cs typeface="Segoe UI Black" pitchFamily="34" charset="0"/>
            </a:endParaRPr>
          </a:p>
        </p:txBody>
      </p:sp>
      <p:pic>
        <p:nvPicPr>
          <p:cNvPr id="13" name="图片 12" descr="u=3047214552,2269832532&amp;fm=21&amp;gp=0.jpg"/>
          <p:cNvPicPr>
            <a:picLocks noChangeAspect="1"/>
          </p:cNvPicPr>
          <p:nvPr/>
        </p:nvPicPr>
        <p:blipFill>
          <a:blip r:embed="rId7"/>
          <a:srcRect t="3409" b="14772"/>
          <a:stretch>
            <a:fillRect/>
          </a:stretch>
        </p:blipFill>
        <p:spPr>
          <a:xfrm>
            <a:off x="1357290" y="4214818"/>
            <a:ext cx="2296319" cy="15716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日期占位符 13"/>
          <p:cNvSpPr>
            <a:spLocks noGrp="1"/>
          </p:cNvSpPr>
          <p:nvPr>
            <p:ph type="dt" sz="half" idx="10"/>
          </p:nvPr>
        </p:nvSpPr>
        <p:spPr/>
        <p:txBody>
          <a:bodyPr/>
          <a:lstStyle/>
          <a:p>
            <a:fld id="{45286BD4-034F-4B75-B8CB-169585E7C653}" type="datetime1">
              <a:rPr lang="zh-CN" altLang="en-US" smtClean="0"/>
              <a:pPr/>
              <a:t>2018/3/19</a:t>
            </a:fld>
            <a:endParaRPr lang="zh-CN" altLang="en-US"/>
          </a:p>
        </p:txBody>
      </p:sp>
      <p:sp>
        <p:nvSpPr>
          <p:cNvPr id="15" name="灯片编号占位符 14"/>
          <p:cNvSpPr>
            <a:spLocks noGrp="1"/>
          </p:cNvSpPr>
          <p:nvPr>
            <p:ph type="sldNum" sz="quarter" idx="12"/>
          </p:nvPr>
        </p:nvSpPr>
        <p:spPr/>
        <p:txBody>
          <a:bodyPr/>
          <a:lstStyle/>
          <a:p>
            <a:fld id="{FEB116AC-CB2F-4689-A2AE-5DD4F9F79D7A}" type="slidenum">
              <a:rPr lang="zh-CN" altLang="en-US" smtClean="0"/>
              <a:pPr/>
              <a:t>2</a:t>
            </a:fld>
            <a:endParaRPr lang="zh-CN" altLang="en-US" dirty="0"/>
          </a:p>
        </p:txBody>
      </p:sp>
      <p:sp>
        <p:nvSpPr>
          <p:cNvPr id="16" name="页脚占位符 15"/>
          <p:cNvSpPr>
            <a:spLocks noGrp="1"/>
          </p:cNvSpPr>
          <p:nvPr>
            <p:ph type="ftr" sz="quarter" idx="11"/>
          </p:nvPr>
        </p:nvSpPr>
        <p:spPr/>
        <p:txBody>
          <a:bodyPr/>
          <a:lstStyle/>
          <a:p>
            <a:r>
              <a:rPr lang="en-US" altLang="zh-CN"/>
              <a:t>FMA301 </a:t>
            </a:r>
            <a:r>
              <a:rPr lang="zh-CN" altLang="en-US"/>
              <a:t>计量经济学上机课</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24"/>
            <a:ext cx="8229600" cy="1143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400" b="0" i="0" u="sng" strike="noStrike" kern="1200" cap="none" spc="0" normalizeH="0" baseline="0" noProof="0" dirty="0">
                <a:ln>
                  <a:noFill/>
                </a:ln>
                <a:solidFill>
                  <a:schemeClr val="tx1"/>
                </a:solidFill>
                <a:effectLst/>
                <a:uLnTx/>
                <a:uFillTx/>
                <a:latin typeface="Gill Sans MT" pitchFamily="34" charset="0"/>
                <a:ea typeface="+mj-ea"/>
                <a:cs typeface="+mj-cs"/>
              </a:rPr>
              <a:t>Example 4.1:  Hourly Wage</a:t>
            </a:r>
            <a:r>
              <a:rPr kumimoji="0" lang="en-US" altLang="zh-CN" sz="2400" b="0" i="0" u="sng" strike="noStrike" kern="1200" cap="none" spc="0" normalizeH="0" noProof="0" dirty="0">
                <a:ln>
                  <a:noFill/>
                </a:ln>
                <a:solidFill>
                  <a:schemeClr val="tx1"/>
                </a:solidFill>
                <a:effectLst/>
                <a:uLnTx/>
                <a:uFillTx/>
                <a:latin typeface="Gill Sans MT" pitchFamily="34" charset="0"/>
                <a:ea typeface="+mj-ea"/>
                <a:cs typeface="+mj-cs"/>
              </a:rPr>
              <a:t> Equation</a:t>
            </a:r>
            <a:endParaRPr kumimoji="0" lang="zh-CN" altLang="en-US" sz="2400" b="0" i="0" u="none" strike="noStrike" kern="1200" cap="none" spc="0" normalizeH="0" baseline="0" noProof="0" dirty="0">
              <a:ln>
                <a:noFill/>
              </a:ln>
              <a:solidFill>
                <a:schemeClr val="tx1"/>
              </a:solidFill>
              <a:effectLst/>
              <a:uLnTx/>
              <a:uFillTx/>
              <a:latin typeface="+mj-lt"/>
              <a:ea typeface="+mj-ea"/>
              <a:cs typeface="+mj-cs"/>
            </a:endParaRPr>
          </a:p>
        </p:txBody>
      </p:sp>
      <p:pic>
        <p:nvPicPr>
          <p:cNvPr id="4098" name="Picture 2"/>
          <p:cNvPicPr>
            <a:picLocks noChangeAspect="1" noChangeArrowheads="1"/>
          </p:cNvPicPr>
          <p:nvPr/>
        </p:nvPicPr>
        <p:blipFill>
          <a:blip r:embed="rId3"/>
          <a:srcRect l="2219" t="68470" r="14576"/>
          <a:stretch>
            <a:fillRect/>
          </a:stretch>
        </p:blipFill>
        <p:spPr bwMode="auto">
          <a:xfrm>
            <a:off x="500034" y="1428736"/>
            <a:ext cx="5357850" cy="427649"/>
          </a:xfrm>
          <a:prstGeom prst="rect">
            <a:avLst/>
          </a:prstGeom>
          <a:ln>
            <a:noFill/>
          </a:ln>
          <a:effectLst>
            <a:outerShdw blurRad="190500" algn="tl" rotWithShape="0">
              <a:srgbClr val="000000">
                <a:alpha val="70000"/>
              </a:srgbClr>
            </a:outerShdw>
          </a:effectLst>
        </p:spPr>
      </p:pic>
      <p:pic>
        <p:nvPicPr>
          <p:cNvPr id="4099" name="Picture 3"/>
          <p:cNvPicPr>
            <a:picLocks noChangeAspect="1" noChangeArrowheads="1"/>
          </p:cNvPicPr>
          <p:nvPr/>
        </p:nvPicPr>
        <p:blipFill>
          <a:blip r:embed="rId4"/>
          <a:srcRect b="51940"/>
          <a:stretch>
            <a:fillRect/>
          </a:stretch>
        </p:blipFill>
        <p:spPr bwMode="auto">
          <a:xfrm>
            <a:off x="500034" y="2000240"/>
            <a:ext cx="5429288" cy="1428760"/>
          </a:xfrm>
          <a:prstGeom prst="rect">
            <a:avLst/>
          </a:prstGeom>
          <a:ln>
            <a:noFill/>
          </a:ln>
          <a:effectLst>
            <a:outerShdw blurRad="190500" algn="tl" rotWithShape="0">
              <a:srgbClr val="000000">
                <a:alpha val="70000"/>
              </a:srgbClr>
            </a:outerShdw>
          </a:effectLst>
        </p:spPr>
      </p:pic>
      <p:pic>
        <p:nvPicPr>
          <p:cNvPr id="4100" name="Picture 4"/>
          <p:cNvPicPr>
            <a:picLocks noChangeAspect="1" noChangeArrowheads="1"/>
          </p:cNvPicPr>
          <p:nvPr/>
        </p:nvPicPr>
        <p:blipFill>
          <a:blip r:embed="rId5"/>
          <a:srcRect/>
          <a:stretch>
            <a:fillRect/>
          </a:stretch>
        </p:blipFill>
        <p:spPr bwMode="auto">
          <a:xfrm>
            <a:off x="428596" y="928670"/>
            <a:ext cx="6456363" cy="400050"/>
          </a:xfrm>
          <a:prstGeom prst="rect">
            <a:avLst/>
          </a:prstGeom>
          <a:noFill/>
          <a:ln w="9525">
            <a:noFill/>
            <a:miter lim="800000"/>
            <a:headEnd/>
            <a:tailEnd/>
          </a:ln>
          <a:effectLst/>
        </p:spPr>
      </p:pic>
      <p:pic>
        <p:nvPicPr>
          <p:cNvPr id="4101" name="Picture 5"/>
          <p:cNvPicPr>
            <a:picLocks noChangeAspect="1" noChangeArrowheads="1"/>
          </p:cNvPicPr>
          <p:nvPr/>
        </p:nvPicPr>
        <p:blipFill>
          <a:blip r:embed="rId6"/>
          <a:srcRect l="8821" t="28515" r="8272" b="34375"/>
          <a:stretch>
            <a:fillRect/>
          </a:stretch>
        </p:blipFill>
        <p:spPr bwMode="auto">
          <a:xfrm>
            <a:off x="483115" y="3714752"/>
            <a:ext cx="8232289" cy="2071702"/>
          </a:xfrm>
          <a:prstGeom prst="rect">
            <a:avLst/>
          </a:prstGeom>
          <a:noFill/>
          <a:ln w="9525">
            <a:noFill/>
            <a:miter lim="800000"/>
            <a:headEnd/>
            <a:tailEnd/>
          </a:ln>
          <a:effectLst/>
        </p:spPr>
      </p:pic>
      <p:pic>
        <p:nvPicPr>
          <p:cNvPr id="4102" name="Picture 6"/>
          <p:cNvPicPr>
            <a:picLocks noChangeAspect="1" noChangeArrowheads="1"/>
          </p:cNvPicPr>
          <p:nvPr/>
        </p:nvPicPr>
        <p:blipFill>
          <a:blip r:embed="rId7"/>
          <a:srcRect/>
          <a:stretch>
            <a:fillRect/>
          </a:stretch>
        </p:blipFill>
        <p:spPr bwMode="auto">
          <a:xfrm>
            <a:off x="4000496" y="4750603"/>
            <a:ext cx="928694" cy="250033"/>
          </a:xfrm>
          <a:prstGeom prst="rect">
            <a:avLst/>
          </a:prstGeom>
          <a:noFill/>
          <a:ln w="9525">
            <a:noFill/>
            <a:miter lim="800000"/>
            <a:headEnd/>
            <a:tailEnd/>
          </a:ln>
          <a:effectLst/>
        </p:spPr>
      </p:pic>
      <p:pic>
        <p:nvPicPr>
          <p:cNvPr id="4104" name="Picture 8"/>
          <p:cNvPicPr>
            <a:picLocks noChangeAspect="1" noChangeArrowheads="1"/>
          </p:cNvPicPr>
          <p:nvPr/>
        </p:nvPicPr>
        <p:blipFill>
          <a:blip r:embed="rId8"/>
          <a:srcRect/>
          <a:stretch>
            <a:fillRect/>
          </a:stretch>
        </p:blipFill>
        <p:spPr bwMode="auto">
          <a:xfrm>
            <a:off x="4929190" y="4714883"/>
            <a:ext cx="1071570" cy="326920"/>
          </a:xfrm>
          <a:prstGeom prst="rect">
            <a:avLst/>
          </a:prstGeom>
          <a:noFill/>
          <a:ln w="9525">
            <a:noFill/>
            <a:miter lim="800000"/>
            <a:headEnd/>
            <a:tailEnd/>
          </a:ln>
          <a:effectLst/>
        </p:spPr>
      </p:pic>
      <p:sp>
        <p:nvSpPr>
          <p:cNvPr id="9" name="日期占位符 8"/>
          <p:cNvSpPr>
            <a:spLocks noGrp="1"/>
          </p:cNvSpPr>
          <p:nvPr>
            <p:ph type="dt" sz="half" idx="10"/>
          </p:nvPr>
        </p:nvSpPr>
        <p:spPr/>
        <p:txBody>
          <a:bodyPr/>
          <a:lstStyle/>
          <a:p>
            <a:fld id="{D0AFA961-0B1B-4DEF-A1D8-053B88B3BB12}" type="datetime1">
              <a:rPr lang="zh-CN" altLang="en-US" smtClean="0"/>
              <a:pPr/>
              <a:t>2018/3/19</a:t>
            </a:fld>
            <a:endParaRPr lang="zh-CN" altLang="en-US"/>
          </a:p>
        </p:txBody>
      </p:sp>
      <p:sp>
        <p:nvSpPr>
          <p:cNvPr id="10" name="灯片编号占位符 9"/>
          <p:cNvSpPr>
            <a:spLocks noGrp="1"/>
          </p:cNvSpPr>
          <p:nvPr>
            <p:ph type="sldNum" sz="quarter" idx="12"/>
          </p:nvPr>
        </p:nvSpPr>
        <p:spPr/>
        <p:txBody>
          <a:bodyPr/>
          <a:lstStyle/>
          <a:p>
            <a:fld id="{FEB116AC-CB2F-4689-A2AE-5DD4F9F79D7A}" type="slidenum">
              <a:rPr lang="zh-CN" altLang="en-US" smtClean="0"/>
              <a:pPr/>
              <a:t>20</a:t>
            </a:fld>
            <a:endParaRPr lang="zh-CN" altLang="en-US"/>
          </a:p>
        </p:txBody>
      </p:sp>
      <p:sp>
        <p:nvSpPr>
          <p:cNvPr id="11" name="页脚占位符 10"/>
          <p:cNvSpPr>
            <a:spLocks noGrp="1"/>
          </p:cNvSpPr>
          <p:nvPr>
            <p:ph type="ftr" sz="quarter" idx="11"/>
          </p:nvPr>
        </p:nvSpPr>
        <p:spPr/>
        <p:txBody>
          <a:bodyPr/>
          <a:lstStyle/>
          <a:p>
            <a:r>
              <a:rPr lang="en-US" altLang="zh-CN"/>
              <a:t>FMA301 </a:t>
            </a:r>
            <a:r>
              <a:rPr lang="zh-CN" altLang="en-US"/>
              <a:t>计量经济学上机课</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14366" y="-16"/>
            <a:ext cx="8229600" cy="1143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400" b="0" i="0" u="sng" strike="noStrike" kern="1200" cap="none" spc="0" normalizeH="0" baseline="0" noProof="0" dirty="0">
                <a:ln>
                  <a:noFill/>
                </a:ln>
                <a:solidFill>
                  <a:schemeClr val="tx1"/>
                </a:solidFill>
                <a:effectLst/>
                <a:uLnTx/>
                <a:uFillTx/>
                <a:latin typeface="Gill Sans MT" pitchFamily="34" charset="0"/>
                <a:ea typeface="+mj-ea"/>
                <a:cs typeface="+mj-cs"/>
              </a:rPr>
              <a:t>Example 4.1:  Hourly Wage</a:t>
            </a:r>
            <a:r>
              <a:rPr kumimoji="0" lang="en-US" altLang="zh-CN" sz="2400" b="0" i="0" u="sng" strike="noStrike" kern="1200" cap="none" spc="0" normalizeH="0" noProof="0" dirty="0">
                <a:ln>
                  <a:noFill/>
                </a:ln>
                <a:solidFill>
                  <a:schemeClr val="tx1"/>
                </a:solidFill>
                <a:effectLst/>
                <a:uLnTx/>
                <a:uFillTx/>
                <a:latin typeface="Gill Sans MT" pitchFamily="34" charset="0"/>
                <a:ea typeface="+mj-ea"/>
                <a:cs typeface="+mj-cs"/>
              </a:rPr>
              <a:t> Equation with linear restriction</a:t>
            </a:r>
            <a:endParaRPr kumimoji="0" lang="zh-CN" altLang="en-US" sz="2400" b="0" i="0" u="none" strike="noStrike" kern="1200" cap="none" spc="0" normalizeH="0" baseline="0" noProof="0" dirty="0">
              <a:ln>
                <a:noFill/>
              </a:ln>
              <a:solidFill>
                <a:schemeClr val="tx1"/>
              </a:solidFill>
              <a:effectLst/>
              <a:uLnTx/>
              <a:uFillTx/>
              <a:latin typeface="+mj-lt"/>
              <a:ea typeface="+mj-ea"/>
              <a:cs typeface="+mj-cs"/>
            </a:endParaRPr>
          </a:p>
        </p:txBody>
      </p:sp>
      <p:pic>
        <p:nvPicPr>
          <p:cNvPr id="5122" name="Picture 2"/>
          <p:cNvPicPr>
            <a:picLocks noChangeAspect="1" noChangeArrowheads="1"/>
          </p:cNvPicPr>
          <p:nvPr/>
        </p:nvPicPr>
        <p:blipFill>
          <a:blip r:embed="rId3"/>
          <a:srcRect l="2556" t="68421" r="39942" b="5263"/>
          <a:stretch>
            <a:fillRect/>
          </a:stretch>
        </p:blipFill>
        <p:spPr bwMode="auto">
          <a:xfrm>
            <a:off x="1142976" y="3214686"/>
            <a:ext cx="3214710" cy="357190"/>
          </a:xfrm>
          <a:prstGeom prst="rect">
            <a:avLst/>
          </a:prstGeom>
          <a:ln>
            <a:noFill/>
          </a:ln>
          <a:effectLst>
            <a:outerShdw blurRad="190500" algn="tl" rotWithShape="0">
              <a:srgbClr val="000000">
                <a:alpha val="70000"/>
              </a:srgbClr>
            </a:outerShdw>
          </a:effectLst>
        </p:spPr>
      </p:pic>
      <p:pic>
        <p:nvPicPr>
          <p:cNvPr id="5123" name="Picture 3"/>
          <p:cNvPicPr>
            <a:picLocks noChangeAspect="1" noChangeArrowheads="1"/>
          </p:cNvPicPr>
          <p:nvPr/>
        </p:nvPicPr>
        <p:blipFill>
          <a:blip r:embed="rId4"/>
          <a:srcRect/>
          <a:stretch>
            <a:fillRect/>
          </a:stretch>
        </p:blipFill>
        <p:spPr bwMode="auto">
          <a:xfrm>
            <a:off x="1071538" y="4071942"/>
            <a:ext cx="5661617" cy="1500198"/>
          </a:xfrm>
          <a:prstGeom prst="rect">
            <a:avLst/>
          </a:prstGeom>
          <a:ln>
            <a:noFill/>
          </a:ln>
          <a:effectLst>
            <a:outerShdw blurRad="190500" algn="tl" rotWithShape="0">
              <a:srgbClr val="000000">
                <a:alpha val="70000"/>
              </a:srgbClr>
            </a:outerShdw>
          </a:effectLst>
        </p:spPr>
      </p:pic>
      <p:pic>
        <p:nvPicPr>
          <p:cNvPr id="6" name="Picture 4"/>
          <p:cNvPicPr>
            <a:picLocks noChangeAspect="1" noChangeArrowheads="1"/>
          </p:cNvPicPr>
          <p:nvPr/>
        </p:nvPicPr>
        <p:blipFill>
          <a:blip r:embed="rId5"/>
          <a:srcRect/>
          <a:stretch>
            <a:fillRect/>
          </a:stretch>
        </p:blipFill>
        <p:spPr bwMode="auto">
          <a:xfrm>
            <a:off x="785786" y="928670"/>
            <a:ext cx="5715040" cy="354118"/>
          </a:xfrm>
          <a:prstGeom prst="rect">
            <a:avLst/>
          </a:prstGeom>
          <a:noFill/>
          <a:ln w="9525">
            <a:noFill/>
            <a:miter lim="800000"/>
            <a:headEnd/>
            <a:tailEnd/>
          </a:ln>
          <a:effectLst/>
        </p:spPr>
      </p:pic>
      <p:sp>
        <p:nvSpPr>
          <p:cNvPr id="7" name="Rectangle 2"/>
          <p:cNvSpPr>
            <a:spLocks noChangeArrowheads="1"/>
          </p:cNvSpPr>
          <p:nvPr/>
        </p:nvSpPr>
        <p:spPr bwMode="auto">
          <a:xfrm>
            <a:off x="4643438" y="3143248"/>
            <a:ext cx="857256"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1" u="none" strike="noStrike" cap="none" normalizeH="0" baseline="0" dirty="0">
                <a:ln>
                  <a:noFill/>
                </a:ln>
                <a:solidFill>
                  <a:schemeClr val="tx1"/>
                </a:solidFill>
                <a:effectLst/>
                <a:latin typeface="Microsoft YaHei UI" pitchFamily="34" charset="-122"/>
                <a:ea typeface="Microsoft YaHei UI" pitchFamily="34" charset="-122"/>
                <a:cs typeface="Times New Roman" pitchFamily="18" charset="0"/>
              </a:rPr>
              <a:t>H</a:t>
            </a:r>
            <a:r>
              <a:rPr kumimoji="0" lang="en-US" altLang="zh-CN" sz="2800" b="0" i="1" u="none" strike="noStrike" cap="none" normalizeH="0" baseline="-30000" dirty="0">
                <a:ln>
                  <a:noFill/>
                </a:ln>
                <a:solidFill>
                  <a:schemeClr val="tx1"/>
                </a:solidFill>
                <a:effectLst/>
                <a:latin typeface="Microsoft YaHei UI" pitchFamily="34" charset="-122"/>
                <a:ea typeface="Microsoft YaHei UI" pitchFamily="34" charset="-122"/>
                <a:cs typeface="Times New Roman" pitchFamily="18" charset="0"/>
              </a:rPr>
              <a:t>0  </a:t>
            </a:r>
            <a:r>
              <a:rPr kumimoji="0" lang="en-US" altLang="zh-CN" sz="2800" b="0" i="0" u="none" strike="noStrike" cap="none" normalizeH="0" baseline="0" dirty="0">
                <a:ln>
                  <a:noFill/>
                </a:ln>
                <a:solidFill>
                  <a:schemeClr val="tx1"/>
                </a:solidFill>
                <a:effectLst/>
                <a:latin typeface="Microsoft YaHei UI" pitchFamily="34" charset="-122"/>
                <a:ea typeface="Microsoft YaHei UI" pitchFamily="34" charset="-122"/>
                <a:cs typeface="Times New Roman" pitchFamily="18" charset="0"/>
              </a:rPr>
              <a:t>:</a:t>
            </a:r>
            <a:endParaRPr kumimoji="0" lang="en-US" altLang="zh-CN" sz="7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169" name="Picture 1"/>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1714481" y="1428736"/>
            <a:ext cx="1643073" cy="327305"/>
          </a:xfrm>
          <a:prstGeom prst="rect">
            <a:avLst/>
          </a:prstGeom>
          <a:noFill/>
        </p:spPr>
      </p:pic>
      <p:sp>
        <p:nvSpPr>
          <p:cNvPr id="717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171" name="Picture 3"/>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5715008" y="3214686"/>
            <a:ext cx="923925" cy="400050"/>
          </a:xfrm>
          <a:prstGeom prst="rect">
            <a:avLst/>
          </a:prstGeom>
          <a:noFill/>
        </p:spPr>
      </p:pic>
      <p:sp>
        <p:nvSpPr>
          <p:cNvPr id="7173" name="Rectangle 5"/>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175"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76" name="Rectangle 8"/>
          <p:cNvSpPr>
            <a:spLocks noChangeArrowheads="1"/>
          </p:cNvSpPr>
          <p:nvPr/>
        </p:nvSpPr>
        <p:spPr bwMode="auto">
          <a:xfrm>
            <a:off x="0" y="1047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17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177" name="Picture 9"/>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1142976" y="1928802"/>
            <a:ext cx="7286676" cy="382735"/>
          </a:xfrm>
          <a:prstGeom prst="rect">
            <a:avLst/>
          </a:prstGeom>
          <a:noFill/>
        </p:spPr>
      </p:pic>
      <p:sp>
        <p:nvSpPr>
          <p:cNvPr id="7180"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179" name="Picture 11"/>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1142976" y="2357430"/>
            <a:ext cx="7572428" cy="617557"/>
          </a:xfrm>
          <a:prstGeom prst="rect">
            <a:avLst/>
          </a:prstGeom>
          <a:noFill/>
        </p:spPr>
      </p:pic>
      <p:sp>
        <p:nvSpPr>
          <p:cNvPr id="7181" name="Rectangle 13"/>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1" name="矩形 20"/>
          <p:cNvSpPr/>
          <p:nvPr/>
        </p:nvSpPr>
        <p:spPr>
          <a:xfrm>
            <a:off x="1071538" y="1428736"/>
            <a:ext cx="857256" cy="369332"/>
          </a:xfrm>
          <a:prstGeom prst="rect">
            <a:avLst/>
          </a:prstGeom>
        </p:spPr>
        <p:txBody>
          <a:bodyPr wrap="square">
            <a:spAutoFit/>
          </a:bodyPr>
          <a:lstStyle/>
          <a:p>
            <a:r>
              <a:rPr lang="en-US" altLang="zh-CN" i="1" dirty="0">
                <a:latin typeface="Microsoft YaHei UI" pitchFamily="34" charset="-122"/>
                <a:ea typeface="Microsoft YaHei UI" pitchFamily="34" charset="-122"/>
                <a:cs typeface="Times New Roman" pitchFamily="18" charset="0"/>
              </a:rPr>
              <a:t>Let</a:t>
            </a:r>
            <a:r>
              <a:rPr lang="en-US" altLang="zh-CN" i="1" baseline="-30000" dirty="0">
                <a:latin typeface="Microsoft YaHei UI" pitchFamily="34" charset="-122"/>
                <a:ea typeface="Microsoft YaHei UI" pitchFamily="34" charset="-122"/>
                <a:cs typeface="Times New Roman" pitchFamily="18" charset="0"/>
              </a:rPr>
              <a:t> </a:t>
            </a:r>
            <a:endParaRPr lang="zh-CN" altLang="en-US" dirty="0"/>
          </a:p>
        </p:txBody>
      </p:sp>
      <p:sp>
        <p:nvSpPr>
          <p:cNvPr id="22" name="矩形 21"/>
          <p:cNvSpPr/>
          <p:nvPr/>
        </p:nvSpPr>
        <p:spPr>
          <a:xfrm>
            <a:off x="3857620" y="1428736"/>
            <a:ext cx="857256" cy="369332"/>
          </a:xfrm>
          <a:prstGeom prst="rect">
            <a:avLst/>
          </a:prstGeom>
        </p:spPr>
        <p:txBody>
          <a:bodyPr wrap="square">
            <a:spAutoFit/>
          </a:bodyPr>
          <a:lstStyle/>
          <a:p>
            <a:r>
              <a:rPr lang="en-US" altLang="zh-CN" i="1" dirty="0">
                <a:latin typeface="Microsoft YaHei UI" pitchFamily="34" charset="-122"/>
                <a:ea typeface="Microsoft YaHei UI" pitchFamily="34" charset="-122"/>
                <a:cs typeface="Times New Roman" pitchFamily="18" charset="0"/>
              </a:rPr>
              <a:t>Then</a:t>
            </a:r>
            <a:endParaRPr lang="zh-CN" altLang="en-US" dirty="0"/>
          </a:p>
        </p:txBody>
      </p:sp>
      <p:pic>
        <p:nvPicPr>
          <p:cNvPr id="23" name="Picture 6"/>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4929190" y="1379530"/>
            <a:ext cx="1571636" cy="404321"/>
          </a:xfrm>
          <a:prstGeom prst="rect">
            <a:avLst/>
          </a:prstGeom>
          <a:noFill/>
        </p:spPr>
      </p:pic>
      <p:sp>
        <p:nvSpPr>
          <p:cNvPr id="24" name="椭圆 23"/>
          <p:cNvSpPr/>
          <p:nvPr/>
        </p:nvSpPr>
        <p:spPr>
          <a:xfrm>
            <a:off x="6000760" y="4714884"/>
            <a:ext cx="714380"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日期占位符 24"/>
          <p:cNvSpPr>
            <a:spLocks noGrp="1"/>
          </p:cNvSpPr>
          <p:nvPr>
            <p:ph type="dt" sz="half" idx="10"/>
          </p:nvPr>
        </p:nvSpPr>
        <p:spPr/>
        <p:txBody>
          <a:bodyPr/>
          <a:lstStyle/>
          <a:p>
            <a:fld id="{89701391-0176-4D65-A8C0-1DE9DAD89557}" type="datetime1">
              <a:rPr lang="zh-CN" altLang="en-US" smtClean="0"/>
              <a:pPr/>
              <a:t>2018/3/19</a:t>
            </a:fld>
            <a:endParaRPr lang="zh-CN" altLang="en-US"/>
          </a:p>
        </p:txBody>
      </p:sp>
      <p:sp>
        <p:nvSpPr>
          <p:cNvPr id="26" name="灯片编号占位符 25"/>
          <p:cNvSpPr>
            <a:spLocks noGrp="1"/>
          </p:cNvSpPr>
          <p:nvPr>
            <p:ph type="sldNum" sz="quarter" idx="12"/>
          </p:nvPr>
        </p:nvSpPr>
        <p:spPr/>
        <p:txBody>
          <a:bodyPr/>
          <a:lstStyle/>
          <a:p>
            <a:fld id="{FEB116AC-CB2F-4689-A2AE-5DD4F9F79D7A}" type="slidenum">
              <a:rPr lang="zh-CN" altLang="en-US" smtClean="0"/>
              <a:pPr/>
              <a:t>21</a:t>
            </a:fld>
            <a:endParaRPr lang="zh-CN" altLang="en-US"/>
          </a:p>
        </p:txBody>
      </p:sp>
      <p:sp>
        <p:nvSpPr>
          <p:cNvPr id="27" name="页脚占位符 26"/>
          <p:cNvSpPr>
            <a:spLocks noGrp="1"/>
          </p:cNvSpPr>
          <p:nvPr>
            <p:ph type="ftr" sz="quarter" idx="11"/>
          </p:nvPr>
        </p:nvSpPr>
        <p:spPr/>
        <p:txBody>
          <a:bodyPr/>
          <a:lstStyle/>
          <a:p>
            <a:r>
              <a:rPr lang="en-US" altLang="zh-CN"/>
              <a:t>FMA301 </a:t>
            </a:r>
            <a:r>
              <a:rPr lang="zh-CN" altLang="en-US"/>
              <a:t>计量经济学上机课</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14422"/>
            <a:ext cx="3257544" cy="4525963"/>
          </a:xfrm>
        </p:spPr>
        <p:txBody>
          <a:bodyPr>
            <a:normAutofit/>
          </a:bodyPr>
          <a:lstStyle/>
          <a:p>
            <a:r>
              <a:rPr lang="en-US" altLang="zh-CN" sz="2000" b="1" dirty="0">
                <a:latin typeface="Gill Sans MT" pitchFamily="34" charset="0"/>
              </a:rPr>
              <a:t>Wald Test </a:t>
            </a:r>
          </a:p>
          <a:p>
            <a:pPr>
              <a:buFont typeface="Arial" pitchFamily="34" charset="0"/>
              <a:buNone/>
            </a:pPr>
            <a:r>
              <a:rPr lang="en-US" altLang="zh-CN" sz="2000" dirty="0">
                <a:latin typeface="Gill Sans MT" pitchFamily="34" charset="0"/>
              </a:rPr>
              <a:t>      To test restrictions on coefficients, choose </a:t>
            </a:r>
            <a:r>
              <a:rPr lang="en-US" altLang="zh-CN" sz="2000" b="1" dirty="0">
                <a:latin typeface="Gill Sans MT" pitchFamily="34" charset="0"/>
              </a:rPr>
              <a:t>View/Coefficient Diagnostics/Wald-Coefficient Regressions… </a:t>
            </a:r>
            <a:r>
              <a:rPr lang="en-US" altLang="zh-CN" sz="2000" dirty="0">
                <a:latin typeface="Gill Sans MT" pitchFamily="34" charset="0"/>
              </a:rPr>
              <a:t>from the equation toolbar. Enter the restrictions into the edit box, with multiple coefficients separated by commas. The coefficients should be referred to as C(1), C(2), and so on.</a:t>
            </a:r>
            <a:endParaRPr lang="zh-CN" altLang="en-US" sz="2000" dirty="0">
              <a:latin typeface="Gill Sans MT" pitchFamily="34" charset="0"/>
            </a:endParaRPr>
          </a:p>
        </p:txBody>
      </p:sp>
      <p:sp>
        <p:nvSpPr>
          <p:cNvPr id="4" name="标题 1"/>
          <p:cNvSpPr txBox="1">
            <a:spLocks/>
          </p:cNvSpPr>
          <p:nvPr/>
        </p:nvSpPr>
        <p:spPr>
          <a:xfrm>
            <a:off x="428596" y="142852"/>
            <a:ext cx="8229600" cy="1143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400" b="0" i="0" u="sng" strike="noStrike" kern="1200" cap="none" spc="0" normalizeH="0" baseline="0" noProof="0" dirty="0">
                <a:ln>
                  <a:noFill/>
                </a:ln>
                <a:solidFill>
                  <a:schemeClr val="tx1"/>
                </a:solidFill>
                <a:effectLst/>
                <a:uLnTx/>
                <a:uFillTx/>
                <a:latin typeface="Gill Sans MT" pitchFamily="34" charset="0"/>
                <a:ea typeface="+mj-ea"/>
                <a:cs typeface="+mj-cs"/>
              </a:rPr>
              <a:t>Example 4.1:  Hourly Wage</a:t>
            </a:r>
            <a:r>
              <a:rPr kumimoji="0" lang="en-US" altLang="zh-CN" sz="2400" b="0" i="0" u="sng" strike="noStrike" kern="1200" cap="none" spc="0" normalizeH="0" noProof="0" dirty="0">
                <a:ln>
                  <a:noFill/>
                </a:ln>
                <a:solidFill>
                  <a:schemeClr val="tx1"/>
                </a:solidFill>
                <a:effectLst/>
                <a:uLnTx/>
                <a:uFillTx/>
                <a:latin typeface="Gill Sans MT" pitchFamily="34" charset="0"/>
                <a:ea typeface="+mj-ea"/>
                <a:cs typeface="+mj-cs"/>
              </a:rPr>
              <a:t> Equation with nonlinear restriction</a:t>
            </a:r>
            <a:endParaRPr kumimoji="0" lang="zh-CN" altLang="en-US" sz="2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7" name="组合 6"/>
          <p:cNvGrpSpPr/>
          <p:nvPr/>
        </p:nvGrpSpPr>
        <p:grpSpPr>
          <a:xfrm>
            <a:off x="3714744" y="1285860"/>
            <a:ext cx="4786346" cy="4429156"/>
            <a:chOff x="3286116" y="1285860"/>
            <a:chExt cx="4786346" cy="4429156"/>
          </a:xfrm>
        </p:grpSpPr>
        <p:pic>
          <p:nvPicPr>
            <p:cNvPr id="6146" name="Picture 2"/>
            <p:cNvPicPr>
              <a:picLocks noChangeAspect="1" noChangeArrowheads="1"/>
            </p:cNvPicPr>
            <p:nvPr/>
          </p:nvPicPr>
          <p:blipFill>
            <a:blip r:embed="rId3"/>
            <a:srcRect l="20315" t="17578" r="42899" b="21875"/>
            <a:stretch>
              <a:fillRect/>
            </a:stretch>
          </p:blipFill>
          <p:spPr bwMode="auto">
            <a:xfrm>
              <a:off x="3286116" y="1285860"/>
              <a:ext cx="4786346" cy="4429156"/>
            </a:xfrm>
            <a:prstGeom prst="rect">
              <a:avLst/>
            </a:prstGeom>
            <a:ln>
              <a:noFill/>
            </a:ln>
            <a:effectLst>
              <a:outerShdw blurRad="190500" algn="tl" rotWithShape="0">
                <a:srgbClr val="000000">
                  <a:alpha val="70000"/>
                </a:srgbClr>
              </a:outerShdw>
            </a:effectLst>
          </p:spPr>
        </p:pic>
        <p:sp>
          <p:nvSpPr>
            <p:cNvPr id="6" name="椭圆 5"/>
            <p:cNvSpPr/>
            <p:nvPr/>
          </p:nvSpPr>
          <p:spPr>
            <a:xfrm>
              <a:off x="5286380" y="4071942"/>
              <a:ext cx="2214578" cy="5000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箭头连接符 7"/>
          <p:cNvCxnSpPr/>
          <p:nvPr/>
        </p:nvCxnSpPr>
        <p:spPr>
          <a:xfrm>
            <a:off x="2714612" y="2786058"/>
            <a:ext cx="3143272" cy="1357322"/>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9" name="日期占位符 8"/>
          <p:cNvSpPr>
            <a:spLocks noGrp="1"/>
          </p:cNvSpPr>
          <p:nvPr>
            <p:ph type="dt" sz="half" idx="10"/>
          </p:nvPr>
        </p:nvSpPr>
        <p:spPr/>
        <p:txBody>
          <a:bodyPr/>
          <a:lstStyle/>
          <a:p>
            <a:fld id="{5EA124D6-72EE-4760-B56F-1825809433AB}" type="datetime1">
              <a:rPr lang="zh-CN" altLang="en-US" smtClean="0"/>
              <a:pPr/>
              <a:t>2018/3/19</a:t>
            </a:fld>
            <a:endParaRPr lang="zh-CN" altLang="en-US"/>
          </a:p>
        </p:txBody>
      </p:sp>
      <p:sp>
        <p:nvSpPr>
          <p:cNvPr id="10" name="灯片编号占位符 9"/>
          <p:cNvSpPr>
            <a:spLocks noGrp="1"/>
          </p:cNvSpPr>
          <p:nvPr>
            <p:ph type="sldNum" sz="quarter" idx="12"/>
          </p:nvPr>
        </p:nvSpPr>
        <p:spPr/>
        <p:txBody>
          <a:bodyPr/>
          <a:lstStyle/>
          <a:p>
            <a:fld id="{FEB116AC-CB2F-4689-A2AE-5DD4F9F79D7A}" type="slidenum">
              <a:rPr lang="zh-CN" altLang="en-US" smtClean="0"/>
              <a:pPr/>
              <a:t>22</a:t>
            </a:fld>
            <a:endParaRPr lang="zh-CN" altLang="en-US"/>
          </a:p>
        </p:txBody>
      </p:sp>
      <p:sp>
        <p:nvSpPr>
          <p:cNvPr id="11" name="页脚占位符 10"/>
          <p:cNvSpPr>
            <a:spLocks noGrp="1"/>
          </p:cNvSpPr>
          <p:nvPr>
            <p:ph type="ftr" sz="quarter" idx="11"/>
          </p:nvPr>
        </p:nvSpPr>
        <p:spPr/>
        <p:txBody>
          <a:bodyPr/>
          <a:lstStyle/>
          <a:p>
            <a:r>
              <a:rPr lang="en-US" altLang="zh-CN"/>
              <a:t>FMA301 </a:t>
            </a:r>
            <a:r>
              <a:rPr lang="zh-CN" altLang="en-US"/>
              <a:t>计量经济学上机课</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3714744" y="2667008"/>
            <a:ext cx="3898351" cy="2547942"/>
          </a:xfrm>
          <a:prstGeom prst="rect">
            <a:avLst/>
          </a:prstGeom>
          <a:ln>
            <a:noFill/>
          </a:ln>
          <a:effectLst>
            <a:outerShdw blurRad="190500" algn="tl" rotWithShape="0">
              <a:srgbClr val="000000">
                <a:alpha val="70000"/>
              </a:srgbClr>
            </a:outerShdw>
          </a:effectLst>
        </p:spPr>
      </p:pic>
      <p:sp>
        <p:nvSpPr>
          <p:cNvPr id="6" name="标题 1"/>
          <p:cNvSpPr txBox="1">
            <a:spLocks/>
          </p:cNvSpPr>
          <p:nvPr/>
        </p:nvSpPr>
        <p:spPr>
          <a:xfrm>
            <a:off x="700118" y="71414"/>
            <a:ext cx="8229600" cy="1143000"/>
          </a:xfrm>
          <a:prstGeom prst="rect">
            <a:avLst/>
          </a:prstGeom>
        </p:spPr>
        <p:txBody>
          <a:bodyPr vert="horz" lIns="91440" tIns="45720" rIns="91440" bIns="45720" rtlCol="0" anchor="ctr">
            <a:noAutofit/>
          </a:bodyPr>
          <a:lstStyle/>
          <a:p>
            <a:pPr lvl="0">
              <a:spcBef>
                <a:spcPct val="0"/>
              </a:spcBef>
            </a:pPr>
            <a:r>
              <a:rPr kumimoji="0" lang="en-US" altLang="zh-CN" sz="2400" b="0" i="0" u="sng" strike="noStrike" kern="1200" cap="none" spc="0" normalizeH="0" baseline="0" noProof="0" dirty="0">
                <a:ln>
                  <a:noFill/>
                </a:ln>
                <a:solidFill>
                  <a:schemeClr val="tx1"/>
                </a:solidFill>
                <a:effectLst/>
                <a:uLnTx/>
                <a:uFillTx/>
                <a:latin typeface="Gill Sans MT" pitchFamily="34" charset="0"/>
                <a:ea typeface="+mj-ea"/>
                <a:cs typeface="+mj-cs"/>
              </a:rPr>
              <a:t>Example 4.1:  Hourly Wage</a:t>
            </a:r>
            <a:r>
              <a:rPr kumimoji="0" lang="en-US" altLang="zh-CN" sz="2400" b="0" i="0" u="sng" strike="noStrike" kern="1200" cap="none" spc="0" normalizeH="0" noProof="0" dirty="0">
                <a:ln>
                  <a:noFill/>
                </a:ln>
                <a:solidFill>
                  <a:schemeClr val="tx1"/>
                </a:solidFill>
                <a:effectLst/>
                <a:uLnTx/>
                <a:uFillTx/>
                <a:latin typeface="Gill Sans MT" pitchFamily="34" charset="0"/>
                <a:ea typeface="+mj-ea"/>
                <a:cs typeface="+mj-cs"/>
              </a:rPr>
              <a:t> Equation </a:t>
            </a:r>
            <a:r>
              <a:rPr lang="en-US" altLang="zh-CN" sz="2400" u="sng" dirty="0">
                <a:latin typeface="Gill Sans MT" pitchFamily="34" charset="0"/>
              </a:rPr>
              <a:t>with nonlinear restriction </a:t>
            </a:r>
            <a:r>
              <a:rPr kumimoji="0" lang="en-US" altLang="zh-CN" sz="2400" b="0" i="0" u="sng" strike="noStrike" kern="1200" cap="none" spc="0" normalizeH="0" noProof="0" dirty="0">
                <a:ln>
                  <a:noFill/>
                </a:ln>
                <a:solidFill>
                  <a:schemeClr val="tx1"/>
                </a:solidFill>
                <a:effectLst/>
                <a:uLnTx/>
                <a:uFillTx/>
                <a:latin typeface="Gill Sans MT" pitchFamily="34" charset="0"/>
                <a:ea typeface="+mj-ea"/>
                <a:cs typeface="+mj-cs"/>
              </a:rPr>
              <a:t> </a:t>
            </a:r>
            <a:endParaRPr kumimoji="0" lang="zh-CN" altLang="en-US" sz="2400" b="0" i="0" u="none" strike="noStrike" kern="1200" cap="none" spc="0" normalizeH="0" baseline="0" noProof="0" dirty="0">
              <a:ln>
                <a:noFill/>
              </a:ln>
              <a:solidFill>
                <a:schemeClr val="tx1"/>
              </a:solidFill>
              <a:effectLst/>
              <a:uLnTx/>
              <a:uFillTx/>
              <a:latin typeface="+mj-lt"/>
              <a:ea typeface="+mj-ea"/>
              <a:cs typeface="+mj-cs"/>
            </a:endParaRPr>
          </a:p>
        </p:txBody>
      </p:sp>
      <p:pic>
        <p:nvPicPr>
          <p:cNvPr id="7" name="Picture 4"/>
          <p:cNvPicPr>
            <a:picLocks noChangeAspect="1" noChangeArrowheads="1"/>
          </p:cNvPicPr>
          <p:nvPr/>
        </p:nvPicPr>
        <p:blipFill>
          <a:blip r:embed="rId3"/>
          <a:srcRect/>
          <a:stretch>
            <a:fillRect/>
          </a:stretch>
        </p:blipFill>
        <p:spPr bwMode="auto">
          <a:xfrm>
            <a:off x="714348" y="1171562"/>
            <a:ext cx="6456363" cy="400050"/>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642910" y="1776404"/>
            <a:ext cx="7337425" cy="442458"/>
          </a:xfrm>
          <a:prstGeom prst="rect">
            <a:avLst/>
          </a:prstGeom>
          <a:noFill/>
          <a:ln w="9525">
            <a:noFill/>
            <a:miter lim="800000"/>
            <a:headEnd/>
            <a:tailEnd/>
          </a:ln>
          <a:effectLst/>
        </p:spPr>
      </p:pic>
      <p:pic>
        <p:nvPicPr>
          <p:cNvPr id="7173" name="Picture 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785918" y="3429000"/>
            <a:ext cx="1500198" cy="500066"/>
          </a:xfrm>
          <a:prstGeom prst="rect">
            <a:avLst/>
          </a:prstGeom>
          <a:noFill/>
        </p:spPr>
      </p:pic>
      <p:sp>
        <p:nvSpPr>
          <p:cNvPr id="7175" name="Rectangle 7"/>
          <p:cNvSpPr>
            <a:spLocks noChangeArrowheads="1"/>
          </p:cNvSpPr>
          <p:nvPr/>
        </p:nvSpPr>
        <p:spPr bwMode="auto">
          <a:xfrm>
            <a:off x="0" y="1447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2" name="矩形 11"/>
          <p:cNvSpPr/>
          <p:nvPr/>
        </p:nvSpPr>
        <p:spPr>
          <a:xfrm>
            <a:off x="714348" y="2568355"/>
            <a:ext cx="2857520" cy="646331"/>
          </a:xfrm>
          <a:prstGeom prst="rect">
            <a:avLst/>
          </a:prstGeom>
        </p:spPr>
        <p:txBody>
          <a:bodyPr wrap="square">
            <a:spAutoFit/>
          </a:bodyPr>
          <a:lstStyle/>
          <a:p>
            <a:pPr>
              <a:buFont typeface="Arial" pitchFamily="34" charset="0"/>
              <a:buChar char="•"/>
            </a:pPr>
            <a:r>
              <a:rPr lang="en-US" altLang="zh-CN" b="1" dirty="0">
                <a:latin typeface="Gill Sans MT" pitchFamily="34" charset="0"/>
              </a:rPr>
              <a:t> Using Wald Test  for nonlinear restriction</a:t>
            </a:r>
          </a:p>
        </p:txBody>
      </p:sp>
      <p:sp>
        <p:nvSpPr>
          <p:cNvPr id="3074" name="Rectangle 2"/>
          <p:cNvSpPr>
            <a:spLocks noChangeArrowheads="1"/>
          </p:cNvSpPr>
          <p:nvPr/>
        </p:nvSpPr>
        <p:spPr bwMode="auto">
          <a:xfrm>
            <a:off x="714348" y="3405846"/>
            <a:ext cx="857256"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1" u="none" strike="noStrike" cap="none" normalizeH="0" baseline="0" dirty="0">
                <a:ln>
                  <a:noFill/>
                </a:ln>
                <a:solidFill>
                  <a:schemeClr val="tx1"/>
                </a:solidFill>
                <a:effectLst/>
                <a:latin typeface="Microsoft YaHei UI" pitchFamily="34" charset="-122"/>
                <a:ea typeface="Microsoft YaHei UI" pitchFamily="34" charset="-122"/>
                <a:cs typeface="Times New Roman" pitchFamily="18" charset="0"/>
              </a:rPr>
              <a:t>H</a:t>
            </a:r>
            <a:r>
              <a:rPr kumimoji="0" lang="en-US" altLang="zh-CN" sz="2800" b="0" i="1" u="none" strike="noStrike" cap="none" normalizeH="0" baseline="-30000" dirty="0">
                <a:ln>
                  <a:noFill/>
                </a:ln>
                <a:solidFill>
                  <a:schemeClr val="tx1"/>
                </a:solidFill>
                <a:effectLst/>
                <a:latin typeface="Microsoft YaHei UI" pitchFamily="34" charset="-122"/>
                <a:ea typeface="Microsoft YaHei UI" pitchFamily="34" charset="-122"/>
                <a:cs typeface="Times New Roman" pitchFamily="18" charset="0"/>
              </a:rPr>
              <a:t>0  </a:t>
            </a:r>
            <a:r>
              <a:rPr kumimoji="0" lang="en-US" altLang="zh-CN" sz="2800" b="0" i="0" u="none" strike="noStrike" cap="none" normalizeH="0" baseline="0" dirty="0">
                <a:ln>
                  <a:noFill/>
                </a:ln>
                <a:solidFill>
                  <a:schemeClr val="tx1"/>
                </a:solidFill>
                <a:effectLst/>
                <a:latin typeface="Microsoft YaHei UI" pitchFamily="34" charset="-122"/>
                <a:ea typeface="Microsoft YaHei UI" pitchFamily="34" charset="-122"/>
                <a:cs typeface="Times New Roman" pitchFamily="18" charset="0"/>
              </a:rPr>
              <a:t>:</a:t>
            </a:r>
            <a:endParaRPr kumimoji="0" lang="en-US" altLang="zh-CN" sz="7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1" name="日期占位符 10"/>
          <p:cNvSpPr>
            <a:spLocks noGrp="1"/>
          </p:cNvSpPr>
          <p:nvPr>
            <p:ph type="dt" sz="half" idx="10"/>
          </p:nvPr>
        </p:nvSpPr>
        <p:spPr/>
        <p:txBody>
          <a:bodyPr/>
          <a:lstStyle/>
          <a:p>
            <a:fld id="{816366C2-FC51-49DD-B482-E9039478457F}" type="datetime1">
              <a:rPr lang="zh-CN" altLang="en-US" smtClean="0"/>
              <a:pPr/>
              <a:t>2018/3/19</a:t>
            </a:fld>
            <a:endParaRPr lang="zh-CN" altLang="en-US"/>
          </a:p>
        </p:txBody>
      </p:sp>
      <p:sp>
        <p:nvSpPr>
          <p:cNvPr id="13" name="灯片编号占位符 12"/>
          <p:cNvSpPr>
            <a:spLocks noGrp="1"/>
          </p:cNvSpPr>
          <p:nvPr>
            <p:ph type="sldNum" sz="quarter" idx="12"/>
          </p:nvPr>
        </p:nvSpPr>
        <p:spPr/>
        <p:txBody>
          <a:bodyPr/>
          <a:lstStyle/>
          <a:p>
            <a:fld id="{FEB116AC-CB2F-4689-A2AE-5DD4F9F79D7A}" type="slidenum">
              <a:rPr lang="zh-CN" altLang="en-US" smtClean="0"/>
              <a:pPr/>
              <a:t>23</a:t>
            </a:fld>
            <a:endParaRPr lang="zh-CN" altLang="en-US"/>
          </a:p>
        </p:txBody>
      </p:sp>
      <p:sp>
        <p:nvSpPr>
          <p:cNvPr id="14" name="页脚占位符 13"/>
          <p:cNvSpPr>
            <a:spLocks noGrp="1"/>
          </p:cNvSpPr>
          <p:nvPr>
            <p:ph type="ftr" sz="quarter" idx="11"/>
          </p:nvPr>
        </p:nvSpPr>
        <p:spPr/>
        <p:txBody>
          <a:bodyPr/>
          <a:lstStyle/>
          <a:p>
            <a:r>
              <a:rPr lang="en-US" altLang="zh-CN"/>
              <a:t>FMA301 </a:t>
            </a:r>
            <a:r>
              <a:rPr lang="zh-CN" altLang="en-US"/>
              <a:t>计量经济学上机课</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357158" y="71414"/>
            <a:ext cx="8229600" cy="1143000"/>
          </a:xfrm>
          <a:prstGeom prst="rect">
            <a:avLst/>
          </a:prstGeom>
        </p:spPr>
        <p:txBody>
          <a:bodyPr vert="horz" lIns="91440" tIns="45720" rIns="91440" bIns="45720" rtlCol="0" anchor="ctr">
            <a:noAutofit/>
          </a:bodyPr>
          <a:lstStyle/>
          <a:p>
            <a:pPr lvl="0">
              <a:spcBef>
                <a:spcPct val="0"/>
              </a:spcBef>
            </a:pPr>
            <a:r>
              <a:rPr kumimoji="0" lang="en-US" altLang="zh-CN" sz="2400" b="0" i="0" u="sng" strike="noStrike" kern="1200" cap="none" spc="0" normalizeH="0" baseline="0" noProof="0" dirty="0">
                <a:ln>
                  <a:noFill/>
                </a:ln>
                <a:solidFill>
                  <a:schemeClr val="tx1"/>
                </a:solidFill>
                <a:effectLst/>
                <a:uLnTx/>
                <a:uFillTx/>
                <a:latin typeface="Gill Sans MT" pitchFamily="34" charset="0"/>
                <a:ea typeface="+mj-ea"/>
                <a:cs typeface="+mj-cs"/>
              </a:rPr>
              <a:t>Example 4.1:  Hourly Wage</a:t>
            </a:r>
            <a:r>
              <a:rPr kumimoji="0" lang="en-US" altLang="zh-CN" sz="2400" b="0" i="0" u="sng" strike="noStrike" kern="1200" cap="none" spc="0" normalizeH="0" noProof="0" dirty="0">
                <a:ln>
                  <a:noFill/>
                </a:ln>
                <a:solidFill>
                  <a:schemeClr val="tx1"/>
                </a:solidFill>
                <a:effectLst/>
                <a:uLnTx/>
                <a:uFillTx/>
                <a:latin typeface="Gill Sans MT" pitchFamily="34" charset="0"/>
                <a:ea typeface="+mj-ea"/>
                <a:cs typeface="+mj-cs"/>
              </a:rPr>
              <a:t> Equation</a:t>
            </a:r>
            <a:r>
              <a:rPr lang="en-US" altLang="zh-CN" sz="2400" u="sng" dirty="0">
                <a:latin typeface="Gill Sans MT" pitchFamily="34" charset="0"/>
              </a:rPr>
              <a:t> with nonlinear restriction </a:t>
            </a:r>
            <a:endParaRPr kumimoji="0" lang="zh-CN" altLang="en-US" sz="2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8" name="组合 7"/>
          <p:cNvGrpSpPr/>
          <p:nvPr/>
        </p:nvGrpSpPr>
        <p:grpSpPr>
          <a:xfrm>
            <a:off x="500555" y="1285860"/>
            <a:ext cx="4785825" cy="3714776"/>
            <a:chOff x="3571868" y="1428736"/>
            <a:chExt cx="4785825" cy="3714776"/>
          </a:xfrm>
        </p:grpSpPr>
        <p:pic>
          <p:nvPicPr>
            <p:cNvPr id="4" name="Picture 3"/>
            <p:cNvPicPr>
              <a:picLocks noChangeAspect="1" noChangeArrowheads="1"/>
            </p:cNvPicPr>
            <p:nvPr/>
          </p:nvPicPr>
          <p:blipFill>
            <a:blip r:embed="rId3"/>
            <a:srcRect/>
            <a:stretch>
              <a:fillRect/>
            </a:stretch>
          </p:blipFill>
          <p:spPr bwMode="auto">
            <a:xfrm>
              <a:off x="3571868" y="1428736"/>
              <a:ext cx="4785825" cy="3714776"/>
            </a:xfrm>
            <a:prstGeom prst="rect">
              <a:avLst/>
            </a:prstGeom>
            <a:ln>
              <a:noFill/>
            </a:ln>
            <a:effectLst>
              <a:outerShdw blurRad="190500" algn="tl" rotWithShape="0">
                <a:srgbClr val="000000">
                  <a:alpha val="70000"/>
                </a:srgbClr>
              </a:outerShdw>
            </a:effectLst>
          </p:spPr>
        </p:pic>
        <p:sp>
          <p:nvSpPr>
            <p:cNvPr id="6" name="椭圆 5"/>
            <p:cNvSpPr/>
            <p:nvPr/>
          </p:nvSpPr>
          <p:spPr>
            <a:xfrm>
              <a:off x="7215206" y="2285992"/>
              <a:ext cx="1071570" cy="9286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5357818" y="1142984"/>
            <a:ext cx="3214710" cy="4832092"/>
          </a:xfrm>
          <a:prstGeom prst="rect">
            <a:avLst/>
          </a:prstGeom>
        </p:spPr>
        <p:txBody>
          <a:bodyPr wrap="square">
            <a:spAutoFit/>
          </a:bodyPr>
          <a:lstStyle/>
          <a:p>
            <a:r>
              <a:rPr lang="en-US" altLang="zh-CN" sz="1600" dirty="0">
                <a:latin typeface="Tw Cen MT Condensed" pitchFamily="34" charset="0"/>
                <a:ea typeface="Microsoft Himalaya" pitchFamily="2" charset="0"/>
                <a:cs typeface="Microsoft Himalaya" pitchFamily="2" charset="0"/>
              </a:rPr>
              <a:t> </a:t>
            </a:r>
            <a:r>
              <a:rPr lang="en-US" altLang="zh-CN" sz="2800" dirty="0" err="1">
                <a:latin typeface="Tw Cen MT Condensed" pitchFamily="34" charset="0"/>
                <a:ea typeface="Microsoft Himalaya" pitchFamily="2" charset="0"/>
                <a:cs typeface="Microsoft Himalaya" pitchFamily="2" charset="0"/>
              </a:rPr>
              <a:t>EViews</a:t>
            </a:r>
            <a:r>
              <a:rPr lang="en-US" altLang="zh-CN" sz="2800" dirty="0">
                <a:latin typeface="Tw Cen MT Condensed" pitchFamily="34" charset="0"/>
                <a:ea typeface="Microsoft Himalaya" pitchFamily="2" charset="0"/>
                <a:cs typeface="Microsoft Himalaya" pitchFamily="2" charset="0"/>
              </a:rPr>
              <a:t> reports an </a:t>
            </a:r>
            <a:r>
              <a:rPr lang="en-US" altLang="zh-CN" sz="2800" i="1" dirty="0">
                <a:latin typeface="Tw Cen MT Condensed" pitchFamily="34" charset="0"/>
                <a:ea typeface="Microsoft Himalaya" pitchFamily="2" charset="0"/>
                <a:cs typeface="Microsoft Himalaya" pitchFamily="2" charset="0"/>
              </a:rPr>
              <a:t>F</a:t>
            </a:r>
            <a:r>
              <a:rPr lang="en-US" altLang="zh-CN" sz="2800" dirty="0">
                <a:latin typeface="Tw Cen MT Condensed" pitchFamily="34" charset="0"/>
                <a:ea typeface="Microsoft Himalaya" pitchFamily="2" charset="0"/>
                <a:cs typeface="Microsoft Himalaya" pitchFamily="2" charset="0"/>
              </a:rPr>
              <a:t>-statistic and a Chi-square statistic with associated </a:t>
            </a:r>
            <a:r>
              <a:rPr lang="en-US" altLang="zh-CN" sz="2800" i="1" dirty="0">
                <a:latin typeface="Tw Cen MT Condensed" pitchFamily="34" charset="0"/>
                <a:ea typeface="Microsoft Himalaya" pitchFamily="2" charset="0"/>
                <a:cs typeface="Microsoft Himalaya" pitchFamily="2" charset="0"/>
              </a:rPr>
              <a:t>p</a:t>
            </a:r>
            <a:r>
              <a:rPr lang="en-US" altLang="zh-CN" sz="2800" dirty="0">
                <a:latin typeface="Tw Cen MT Condensed" pitchFamily="34" charset="0"/>
                <a:ea typeface="Microsoft Himalaya" pitchFamily="2" charset="0"/>
                <a:cs typeface="Microsoft Himalaya" pitchFamily="2" charset="0"/>
              </a:rPr>
              <a:t>-values. In cases with a single equation, </a:t>
            </a:r>
            <a:r>
              <a:rPr lang="en-US" altLang="zh-CN" sz="2800" dirty="0" err="1">
                <a:latin typeface="Tw Cen MT Condensed" pitchFamily="34" charset="0"/>
                <a:ea typeface="Microsoft Himalaya" pitchFamily="2" charset="0"/>
                <a:cs typeface="Microsoft Himalaya" pitchFamily="2" charset="0"/>
              </a:rPr>
              <a:t>EViews</a:t>
            </a:r>
            <a:r>
              <a:rPr lang="en-US" altLang="zh-CN" sz="2800" dirty="0">
                <a:latin typeface="Tw Cen MT Condensed" pitchFamily="34" charset="0"/>
                <a:ea typeface="Microsoft Himalaya" pitchFamily="2" charset="0"/>
                <a:cs typeface="Microsoft Himalaya" pitchFamily="2" charset="0"/>
              </a:rPr>
              <a:t> reports the </a:t>
            </a:r>
            <a:r>
              <a:rPr lang="en-US" altLang="zh-CN" sz="2800" i="1" dirty="0">
                <a:latin typeface="Tw Cen MT Condensed" pitchFamily="34" charset="0"/>
                <a:ea typeface="Microsoft Himalaya" pitchFamily="2" charset="0"/>
                <a:cs typeface="Microsoft Himalaya" pitchFamily="2" charset="0"/>
              </a:rPr>
              <a:t>t</a:t>
            </a:r>
            <a:r>
              <a:rPr lang="en-US" altLang="zh-CN" sz="2800" dirty="0">
                <a:latin typeface="Tw Cen MT Condensed" pitchFamily="34" charset="0"/>
                <a:ea typeface="Microsoft Himalaya" pitchFamily="2" charset="0"/>
                <a:cs typeface="Microsoft Himalaya" pitchFamily="2" charset="0"/>
              </a:rPr>
              <a:t>-statistic equivalent of the </a:t>
            </a:r>
            <a:r>
              <a:rPr lang="en-US" altLang="zh-CN" sz="2800" i="1" dirty="0">
                <a:latin typeface="Tw Cen MT Condensed" pitchFamily="34" charset="0"/>
                <a:ea typeface="Microsoft Himalaya" pitchFamily="2" charset="0"/>
                <a:cs typeface="Microsoft Himalaya" pitchFamily="2" charset="0"/>
              </a:rPr>
              <a:t>F</a:t>
            </a:r>
            <a:r>
              <a:rPr lang="en-US" altLang="zh-CN" sz="2800" dirty="0">
                <a:latin typeface="Tw Cen MT Condensed" pitchFamily="34" charset="0"/>
                <a:ea typeface="Microsoft Himalaya" pitchFamily="2" charset="0"/>
                <a:cs typeface="Microsoft Himalaya" pitchFamily="2" charset="0"/>
              </a:rPr>
              <a:t>-statistic. In addition, </a:t>
            </a:r>
            <a:r>
              <a:rPr lang="en-US" altLang="zh-CN" sz="2800" dirty="0" err="1">
                <a:latin typeface="Tw Cen MT Condensed" pitchFamily="34" charset="0"/>
                <a:ea typeface="Microsoft Himalaya" pitchFamily="2" charset="0"/>
                <a:cs typeface="Microsoft Himalaya" pitchFamily="2" charset="0"/>
              </a:rPr>
              <a:t>EViews</a:t>
            </a:r>
            <a:r>
              <a:rPr lang="en-US" altLang="zh-CN" sz="2800" dirty="0">
                <a:latin typeface="Tw Cen MT Condensed" pitchFamily="34" charset="0"/>
                <a:ea typeface="Microsoft Himalaya" pitchFamily="2" charset="0"/>
                <a:cs typeface="Microsoft Himalaya" pitchFamily="2" charset="0"/>
              </a:rPr>
              <a:t> reports the value of the normalized (homogeneous) restriction and an associated standard error.</a:t>
            </a:r>
            <a:endParaRPr lang="zh-CN" altLang="en-US" sz="2400" dirty="0"/>
          </a:p>
        </p:txBody>
      </p:sp>
      <p:sp>
        <p:nvSpPr>
          <p:cNvPr id="9" name="日期占位符 8"/>
          <p:cNvSpPr>
            <a:spLocks noGrp="1"/>
          </p:cNvSpPr>
          <p:nvPr>
            <p:ph type="dt" sz="half" idx="10"/>
          </p:nvPr>
        </p:nvSpPr>
        <p:spPr/>
        <p:txBody>
          <a:bodyPr/>
          <a:lstStyle/>
          <a:p>
            <a:fld id="{FFDD5891-0EAA-4481-9828-B77E592F2DFF}" type="datetime1">
              <a:rPr lang="zh-CN" altLang="en-US" smtClean="0"/>
              <a:pPr/>
              <a:t>2018/3/19</a:t>
            </a:fld>
            <a:endParaRPr lang="zh-CN" altLang="en-US"/>
          </a:p>
        </p:txBody>
      </p:sp>
      <p:sp>
        <p:nvSpPr>
          <p:cNvPr id="10" name="灯片编号占位符 9"/>
          <p:cNvSpPr>
            <a:spLocks noGrp="1"/>
          </p:cNvSpPr>
          <p:nvPr>
            <p:ph type="sldNum" sz="quarter" idx="12"/>
          </p:nvPr>
        </p:nvSpPr>
        <p:spPr/>
        <p:txBody>
          <a:bodyPr/>
          <a:lstStyle/>
          <a:p>
            <a:fld id="{FEB116AC-CB2F-4689-A2AE-5DD4F9F79D7A}" type="slidenum">
              <a:rPr lang="zh-CN" altLang="en-US" smtClean="0"/>
              <a:pPr/>
              <a:t>24</a:t>
            </a:fld>
            <a:endParaRPr lang="zh-CN" altLang="en-US"/>
          </a:p>
        </p:txBody>
      </p:sp>
      <p:sp>
        <p:nvSpPr>
          <p:cNvPr id="11" name="页脚占位符 10"/>
          <p:cNvSpPr>
            <a:spLocks noGrp="1"/>
          </p:cNvSpPr>
          <p:nvPr>
            <p:ph type="ftr" sz="quarter" idx="11"/>
          </p:nvPr>
        </p:nvSpPr>
        <p:spPr/>
        <p:txBody>
          <a:bodyPr/>
          <a:lstStyle/>
          <a:p>
            <a:r>
              <a:rPr lang="en-US" altLang="zh-CN"/>
              <a:t>FMA301 </a:t>
            </a:r>
            <a:r>
              <a:rPr lang="zh-CN" altLang="en-US"/>
              <a:t>计量经济学上机课</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2800" u="sng" dirty="0">
                <a:latin typeface="Forte" pitchFamily="66" charset="0"/>
              </a:rPr>
              <a:t>Step 1: Verify conclusions using R</a:t>
            </a:r>
            <a:endParaRPr lang="zh-CN" altLang="en-US" sz="2800" u="sng" dirty="0">
              <a:latin typeface="Forte" pitchFamily="66" charset="0"/>
            </a:endParaRPr>
          </a:p>
        </p:txBody>
      </p:sp>
      <p:sp>
        <p:nvSpPr>
          <p:cNvPr id="3" name="内容占位符 2"/>
          <p:cNvSpPr>
            <a:spLocks noGrp="1"/>
          </p:cNvSpPr>
          <p:nvPr>
            <p:ph idx="1"/>
          </p:nvPr>
        </p:nvSpPr>
        <p:spPr>
          <a:xfrm>
            <a:off x="500034" y="1546243"/>
            <a:ext cx="7429552" cy="2168509"/>
          </a:xfrm>
        </p:spPr>
        <p:txBody>
          <a:bodyPr>
            <a:normAutofit lnSpcReduction="10000"/>
          </a:bodyPr>
          <a:lstStyle/>
          <a:p>
            <a:pPr>
              <a:buNone/>
            </a:pPr>
            <a:r>
              <a:rPr lang="en-US" altLang="zh-CN" sz="2000" i="1" dirty="0">
                <a:latin typeface="Franklin Gothic Heavy" pitchFamily="34" charset="0"/>
              </a:rPr>
              <a:t>      Thinking about linear regression models described in Chapters 2 and 3, our goal in this step is to change the assumptions and model form a little bit, then see what happens to: OLS estimate, mean of OLS estimate, estimate of  variance of error, etc. </a:t>
            </a:r>
          </a:p>
          <a:p>
            <a:pPr>
              <a:buNone/>
            </a:pPr>
            <a:endParaRPr lang="en-US" altLang="zh-CN" sz="2000" i="1" dirty="0"/>
          </a:p>
          <a:p>
            <a:pPr>
              <a:buNone/>
            </a:pPr>
            <a:r>
              <a:rPr lang="en-US" altLang="zh-CN" sz="2000" i="1" dirty="0">
                <a:latin typeface="Franklin Gothic Heavy" pitchFamily="34" charset="0"/>
              </a:rPr>
              <a:t>Let’s begin this query with the question: what if we…? </a:t>
            </a:r>
          </a:p>
          <a:p>
            <a:pPr>
              <a:buNone/>
            </a:pPr>
            <a:endParaRPr lang="en-US" altLang="zh-CN" sz="1800" i="1" dirty="0"/>
          </a:p>
        </p:txBody>
      </p:sp>
      <p:sp>
        <p:nvSpPr>
          <p:cNvPr id="5" name="内容占位符 2"/>
          <p:cNvSpPr txBox="1">
            <a:spLocks/>
          </p:cNvSpPr>
          <p:nvPr/>
        </p:nvSpPr>
        <p:spPr>
          <a:xfrm>
            <a:off x="2786050" y="3857628"/>
            <a:ext cx="4572032" cy="2214578"/>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defRPr/>
            </a:pPr>
            <a:r>
              <a:rPr lang="en-US" altLang="zh-CN" i="1" dirty="0">
                <a:latin typeface="Goudy Old Style" pitchFamily="18" charset="0"/>
              </a:rPr>
              <a:t>Violate Assumption </a:t>
            </a:r>
            <a:r>
              <a:rPr lang="en-US" altLang="zh-CN" b="1" i="1" dirty="0">
                <a:solidFill>
                  <a:srgbClr val="FF0000"/>
                </a:solidFill>
                <a:latin typeface="Goudy Old Style" pitchFamily="18" charset="0"/>
              </a:rPr>
              <a:t>MLR.4</a:t>
            </a:r>
          </a:p>
          <a:p>
            <a:pPr marL="342900" lvl="0" indent="-342900">
              <a:spcBef>
                <a:spcPct val="20000"/>
              </a:spcBef>
              <a:buFont typeface="Arial" pitchFamily="34" charset="0"/>
              <a:buChar char="•"/>
              <a:defRPr/>
            </a:pPr>
            <a:r>
              <a:rPr lang="en-US" altLang="zh-CN" i="1" dirty="0">
                <a:latin typeface="Goudy Old Style" pitchFamily="18" charset="0"/>
              </a:rPr>
              <a:t>Violate Assumption </a:t>
            </a:r>
            <a:r>
              <a:rPr lang="en-US" altLang="zh-CN" b="1" i="1" dirty="0">
                <a:solidFill>
                  <a:srgbClr val="FF0000"/>
                </a:solidFill>
                <a:latin typeface="Goudy Old Style" pitchFamily="18" charset="0"/>
              </a:rPr>
              <a:t>MLR.5</a:t>
            </a:r>
            <a:endParaRPr lang="zh-CN" altLang="en-US" b="1" i="1" dirty="0">
              <a:solidFill>
                <a:srgbClr val="FF0000"/>
              </a:solidFill>
              <a:latin typeface="Goudy Old Style"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1800" b="0" i="1" u="none" strike="noStrike" kern="1200" cap="none" spc="0" normalizeH="0" baseline="0" noProof="0" dirty="0">
              <a:ln>
                <a:noFill/>
              </a:ln>
              <a:solidFill>
                <a:schemeClr val="tx1"/>
              </a:solidFill>
              <a:effectLst/>
              <a:uLnTx/>
              <a:uFillTx/>
              <a:latin typeface="Goudy Old Style"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b="0" i="1" u="none" strike="noStrike" kern="1200" cap="none" spc="0" normalizeH="0" baseline="0" noProof="0" dirty="0">
                <a:ln>
                  <a:noFill/>
                </a:ln>
                <a:solidFill>
                  <a:schemeClr val="tx1"/>
                </a:solidFill>
                <a:effectLst/>
                <a:uLnTx/>
                <a:uFillTx/>
                <a:latin typeface="Goudy Old Style" pitchFamily="18" charset="0"/>
              </a:rPr>
              <a:t>Omit the </a:t>
            </a:r>
            <a:r>
              <a:rPr kumimoji="0" lang="en-US" altLang="zh-CN" b="1" i="1" u="none" strike="noStrike" kern="1200" cap="none" spc="0" normalizeH="0" baseline="0" noProof="0" dirty="0">
                <a:ln>
                  <a:noFill/>
                </a:ln>
                <a:solidFill>
                  <a:srgbClr val="FF0000"/>
                </a:solidFill>
                <a:effectLst/>
                <a:uLnTx/>
                <a:uFillTx/>
                <a:latin typeface="Goudy Old Style" pitchFamily="18" charset="0"/>
              </a:rPr>
              <a:t>intercept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b="0" i="1" u="none" strike="noStrike" kern="1200" cap="none" spc="0" normalizeH="0" baseline="0" noProof="0" dirty="0">
                <a:ln>
                  <a:noFill/>
                </a:ln>
                <a:solidFill>
                  <a:schemeClr val="tx1"/>
                </a:solidFill>
                <a:effectLst/>
                <a:uLnTx/>
                <a:uFillTx/>
                <a:latin typeface="Goudy Old Style" pitchFamily="18" charset="0"/>
              </a:rPr>
              <a:t>Omit one </a:t>
            </a:r>
            <a:r>
              <a:rPr kumimoji="0" lang="en-US" altLang="zh-CN" b="1" i="1" u="none" strike="noStrike" kern="1200" cap="none" spc="0" normalizeH="0" baseline="0" noProof="0" dirty="0">
                <a:ln>
                  <a:noFill/>
                </a:ln>
                <a:solidFill>
                  <a:srgbClr val="FF0000"/>
                </a:solidFill>
                <a:effectLst/>
                <a:uLnTx/>
                <a:uFillTx/>
                <a:latin typeface="Goudy Old Style" pitchFamily="18" charset="0"/>
              </a:rPr>
              <a:t>variable</a:t>
            </a:r>
          </a:p>
        </p:txBody>
      </p:sp>
      <p:sp>
        <p:nvSpPr>
          <p:cNvPr id="6" name="日期占位符 5"/>
          <p:cNvSpPr>
            <a:spLocks noGrp="1"/>
          </p:cNvSpPr>
          <p:nvPr>
            <p:ph type="dt" sz="half" idx="10"/>
          </p:nvPr>
        </p:nvSpPr>
        <p:spPr/>
        <p:txBody>
          <a:bodyPr/>
          <a:lstStyle/>
          <a:p>
            <a:fld id="{B7D491E9-7F6E-45B5-AFE7-31D01B21CC48}" type="datetime1">
              <a:rPr lang="zh-CN" altLang="en-US" smtClean="0"/>
              <a:pPr/>
              <a:t>2018/3/19</a:t>
            </a:fld>
            <a:endParaRPr lang="zh-CN" altLang="en-US"/>
          </a:p>
        </p:txBody>
      </p:sp>
      <p:sp>
        <p:nvSpPr>
          <p:cNvPr id="7" name="灯片编号占位符 6"/>
          <p:cNvSpPr>
            <a:spLocks noGrp="1"/>
          </p:cNvSpPr>
          <p:nvPr>
            <p:ph type="sldNum" sz="quarter" idx="12"/>
          </p:nvPr>
        </p:nvSpPr>
        <p:spPr/>
        <p:txBody>
          <a:bodyPr/>
          <a:lstStyle/>
          <a:p>
            <a:fld id="{FEB116AC-CB2F-4689-A2AE-5DD4F9F79D7A}" type="slidenum">
              <a:rPr lang="zh-CN" altLang="en-US" smtClean="0"/>
              <a:pPr/>
              <a:t>3</a:t>
            </a:fld>
            <a:endParaRPr lang="zh-CN" altLang="en-US"/>
          </a:p>
        </p:txBody>
      </p:sp>
      <p:sp>
        <p:nvSpPr>
          <p:cNvPr id="8" name="页脚占位符 7"/>
          <p:cNvSpPr>
            <a:spLocks noGrp="1"/>
          </p:cNvSpPr>
          <p:nvPr>
            <p:ph type="ftr" sz="quarter" idx="11"/>
          </p:nvPr>
        </p:nvSpPr>
        <p:spPr/>
        <p:txBody>
          <a:bodyPr/>
          <a:lstStyle/>
          <a:p>
            <a:r>
              <a:rPr lang="en-US" altLang="zh-CN"/>
              <a:t>FMA301 </a:t>
            </a:r>
            <a:r>
              <a:rPr lang="zh-CN" altLang="en-US"/>
              <a:t>计量经济学上机课</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1490" y="71422"/>
            <a:ext cx="8229600" cy="1143000"/>
          </a:xfrm>
        </p:spPr>
        <p:txBody>
          <a:bodyPr>
            <a:normAutofit/>
          </a:bodyPr>
          <a:lstStyle/>
          <a:p>
            <a:pPr algn="l"/>
            <a:r>
              <a:rPr lang="en-US" altLang="zh-CN" sz="2800" u="sng" dirty="0"/>
              <a:t>Monte Carlo Simulation with many samples</a:t>
            </a:r>
            <a:endParaRPr lang="zh-CN" altLang="en-US" sz="2800" u="sng" dirty="0"/>
          </a:p>
        </p:txBody>
      </p:sp>
      <p:sp>
        <p:nvSpPr>
          <p:cNvPr id="3" name="内容占位符 2"/>
          <p:cNvSpPr>
            <a:spLocks noGrp="1"/>
          </p:cNvSpPr>
          <p:nvPr>
            <p:ph idx="1"/>
          </p:nvPr>
        </p:nvSpPr>
        <p:spPr>
          <a:xfrm>
            <a:off x="285720" y="857232"/>
            <a:ext cx="4214842" cy="5643578"/>
          </a:xfrm>
        </p:spPr>
        <p:txBody>
          <a:bodyPr>
            <a:normAutofit fontScale="47500" lnSpcReduction="20000"/>
          </a:bodyPr>
          <a:lstStyle/>
          <a:p>
            <a:pPr>
              <a:buNone/>
            </a:pPr>
            <a:endParaRPr lang="en-US" altLang="zh-CN" sz="2000" dirty="0"/>
          </a:p>
          <a:p>
            <a:pPr>
              <a:buNone/>
            </a:pPr>
            <a:r>
              <a:rPr lang="en-US" altLang="zh-CN" sz="2800" dirty="0"/>
              <a:t>#set the random seed</a:t>
            </a:r>
          </a:p>
          <a:p>
            <a:pPr>
              <a:buNone/>
            </a:pPr>
            <a:r>
              <a:rPr lang="en-US" altLang="zh-CN" sz="2800" dirty="0" err="1"/>
              <a:t>set.seed</a:t>
            </a:r>
            <a:r>
              <a:rPr lang="en-US" altLang="zh-CN" sz="2800" dirty="0"/>
              <a:t>(1234567)</a:t>
            </a:r>
          </a:p>
          <a:p>
            <a:pPr>
              <a:buNone/>
            </a:pPr>
            <a:endParaRPr lang="en-US" altLang="zh-CN" sz="2800" dirty="0"/>
          </a:p>
          <a:p>
            <a:pPr>
              <a:buNone/>
            </a:pPr>
            <a:r>
              <a:rPr lang="en-US" altLang="zh-CN" sz="2800" dirty="0"/>
              <a:t>#set sample size and number of simulations</a:t>
            </a:r>
          </a:p>
          <a:p>
            <a:pPr>
              <a:buNone/>
            </a:pPr>
            <a:r>
              <a:rPr lang="en-US" altLang="zh-CN" sz="2800" dirty="0"/>
              <a:t>n&lt;-1000; r&lt;-10000</a:t>
            </a:r>
          </a:p>
          <a:p>
            <a:pPr>
              <a:buNone/>
            </a:pPr>
            <a:endParaRPr lang="en-US" altLang="zh-CN" sz="2800" dirty="0"/>
          </a:p>
          <a:p>
            <a:pPr>
              <a:buNone/>
            </a:pPr>
            <a:r>
              <a:rPr lang="en-US" altLang="zh-CN" sz="2800" dirty="0"/>
              <a:t>#set true parameters: betas and </a:t>
            </a:r>
            <a:r>
              <a:rPr lang="en-US" altLang="zh-CN" sz="2800" dirty="0" err="1"/>
              <a:t>sd</a:t>
            </a:r>
            <a:r>
              <a:rPr lang="en-US" altLang="zh-CN" sz="2800" dirty="0"/>
              <a:t> of u</a:t>
            </a:r>
          </a:p>
          <a:p>
            <a:pPr>
              <a:buNone/>
            </a:pPr>
            <a:r>
              <a:rPr lang="en-US" altLang="zh-CN" sz="2800" dirty="0"/>
              <a:t>b0&lt;-1; b1&lt;-0.5; </a:t>
            </a:r>
            <a:r>
              <a:rPr lang="en-US" altLang="zh-CN" sz="2800" dirty="0" err="1"/>
              <a:t>su</a:t>
            </a:r>
            <a:r>
              <a:rPr lang="en-US" altLang="zh-CN" sz="2800" dirty="0"/>
              <a:t>&lt;-2</a:t>
            </a:r>
          </a:p>
          <a:p>
            <a:pPr>
              <a:buNone/>
            </a:pPr>
            <a:endParaRPr lang="en-US" altLang="zh-CN" sz="2800" dirty="0"/>
          </a:p>
          <a:p>
            <a:pPr>
              <a:buNone/>
            </a:pPr>
            <a:r>
              <a:rPr lang="en-US" altLang="zh-CN" sz="2800" dirty="0"/>
              <a:t>#initialize b0hat and b1hat to store results later:</a:t>
            </a:r>
          </a:p>
          <a:p>
            <a:pPr>
              <a:buNone/>
            </a:pPr>
            <a:r>
              <a:rPr lang="en-US" altLang="zh-CN" sz="2800" dirty="0"/>
              <a:t>b0hat&lt;-numeric(r)</a:t>
            </a:r>
          </a:p>
          <a:p>
            <a:pPr>
              <a:buNone/>
            </a:pPr>
            <a:r>
              <a:rPr lang="en-US" altLang="zh-CN" sz="2800" dirty="0"/>
              <a:t>b1hat&lt;-numeric(r)</a:t>
            </a:r>
          </a:p>
          <a:p>
            <a:pPr>
              <a:buNone/>
            </a:pPr>
            <a:endParaRPr lang="en-US" altLang="zh-CN" sz="2800" dirty="0"/>
          </a:p>
          <a:p>
            <a:pPr>
              <a:buNone/>
            </a:pPr>
            <a:r>
              <a:rPr lang="en-US" altLang="zh-CN" sz="2800" dirty="0"/>
              <a:t>#Draw a sample of x, fixed over replications:</a:t>
            </a:r>
          </a:p>
          <a:p>
            <a:pPr>
              <a:buNone/>
            </a:pPr>
            <a:r>
              <a:rPr lang="en-US" altLang="zh-CN" sz="2800" dirty="0"/>
              <a:t>x&lt;- </a:t>
            </a:r>
            <a:r>
              <a:rPr lang="en-US" altLang="zh-CN" sz="2800" dirty="0" err="1"/>
              <a:t>rnorm</a:t>
            </a:r>
            <a:r>
              <a:rPr lang="en-US" altLang="zh-CN" sz="2800" dirty="0"/>
              <a:t>(n,4,1)</a:t>
            </a:r>
          </a:p>
          <a:p>
            <a:pPr>
              <a:buNone/>
            </a:pPr>
            <a:endParaRPr lang="en-US" altLang="zh-CN" sz="2800" dirty="0"/>
          </a:p>
          <a:p>
            <a:pPr>
              <a:buNone/>
            </a:pPr>
            <a:r>
              <a:rPr lang="en-US" altLang="zh-CN" sz="2800" dirty="0"/>
              <a:t>#repeat r times:</a:t>
            </a:r>
          </a:p>
          <a:p>
            <a:pPr>
              <a:buNone/>
            </a:pPr>
            <a:r>
              <a:rPr lang="en-US" altLang="zh-CN" sz="2800" dirty="0"/>
              <a:t>for (j in 1:r){</a:t>
            </a:r>
          </a:p>
          <a:p>
            <a:pPr>
              <a:buNone/>
            </a:pPr>
            <a:r>
              <a:rPr lang="en-US" altLang="zh-CN" sz="2800" dirty="0"/>
              <a:t>  #Draw a sample of y:</a:t>
            </a:r>
          </a:p>
          <a:p>
            <a:pPr>
              <a:buNone/>
            </a:pPr>
            <a:r>
              <a:rPr lang="en-US" altLang="zh-CN" sz="2800" dirty="0"/>
              <a:t>  u&lt;- </a:t>
            </a:r>
            <a:r>
              <a:rPr lang="en-US" altLang="zh-CN" sz="2800" dirty="0" err="1"/>
              <a:t>rnorm</a:t>
            </a:r>
            <a:r>
              <a:rPr lang="en-US" altLang="zh-CN" sz="2800" dirty="0"/>
              <a:t>(n,0,su)</a:t>
            </a:r>
          </a:p>
          <a:p>
            <a:pPr>
              <a:buNone/>
            </a:pPr>
            <a:r>
              <a:rPr lang="en-US" altLang="zh-CN" sz="2800" dirty="0"/>
              <a:t>  y&lt;- b0 + b1*x + u</a:t>
            </a:r>
          </a:p>
          <a:p>
            <a:pPr>
              <a:buNone/>
            </a:pPr>
            <a:endParaRPr lang="en-US" altLang="zh-CN" sz="2800" dirty="0"/>
          </a:p>
          <a:p>
            <a:pPr>
              <a:buNone/>
            </a:pPr>
            <a:r>
              <a:rPr lang="en-US" altLang="zh-CN" sz="2800" dirty="0"/>
              <a:t>#estimate parameters by OLS and store them in the vectors</a:t>
            </a:r>
          </a:p>
          <a:p>
            <a:pPr>
              <a:buNone/>
            </a:pPr>
            <a:r>
              <a:rPr lang="en-US" altLang="zh-CN" sz="2800" dirty="0" err="1"/>
              <a:t>bhat</a:t>
            </a:r>
            <a:r>
              <a:rPr lang="en-US" altLang="zh-CN" sz="2800" dirty="0"/>
              <a:t> &lt;- coefficients(lm(</a:t>
            </a:r>
            <a:r>
              <a:rPr lang="en-US" altLang="zh-CN" sz="2800" dirty="0" err="1"/>
              <a:t>y~x</a:t>
            </a:r>
            <a:r>
              <a:rPr lang="en-US" altLang="zh-CN" sz="2800" dirty="0"/>
              <a:t>))</a:t>
            </a:r>
          </a:p>
          <a:p>
            <a:pPr>
              <a:buNone/>
            </a:pPr>
            <a:r>
              <a:rPr lang="en-US" altLang="zh-CN" sz="2800" dirty="0"/>
              <a:t>b0hat[j] &lt;- </a:t>
            </a:r>
            <a:r>
              <a:rPr lang="en-US" altLang="zh-CN" sz="2800" dirty="0" err="1"/>
              <a:t>bhat</a:t>
            </a:r>
            <a:r>
              <a:rPr lang="en-US" altLang="zh-CN" sz="2800" dirty="0"/>
              <a:t>["(Intercept)"]</a:t>
            </a:r>
          </a:p>
          <a:p>
            <a:pPr>
              <a:buNone/>
            </a:pPr>
            <a:r>
              <a:rPr lang="en-US" altLang="zh-CN" sz="2800" dirty="0"/>
              <a:t>b1hat[j] &lt;- </a:t>
            </a:r>
            <a:r>
              <a:rPr lang="en-US" altLang="zh-CN" sz="2800" dirty="0" err="1"/>
              <a:t>bhat</a:t>
            </a:r>
            <a:r>
              <a:rPr lang="en-US" altLang="zh-CN" sz="2800" dirty="0"/>
              <a:t>["x"]</a:t>
            </a:r>
          </a:p>
          <a:p>
            <a:pPr>
              <a:buNone/>
            </a:pPr>
            <a:r>
              <a:rPr lang="en-US" altLang="zh-CN" sz="2800" dirty="0"/>
              <a:t>}</a:t>
            </a:r>
          </a:p>
          <a:p>
            <a:pPr>
              <a:buNone/>
            </a:pPr>
            <a:endParaRPr lang="zh-CN" altLang="en-US" sz="2000" dirty="0"/>
          </a:p>
        </p:txBody>
      </p:sp>
      <p:sp>
        <p:nvSpPr>
          <p:cNvPr id="4" name="内容占位符 2"/>
          <p:cNvSpPr txBox="1">
            <a:spLocks/>
          </p:cNvSpPr>
          <p:nvPr/>
        </p:nvSpPr>
        <p:spPr>
          <a:xfrm>
            <a:off x="4643438" y="3357562"/>
            <a:ext cx="4214842" cy="3071834"/>
          </a:xfrm>
          <a:prstGeom prst="rect">
            <a:avLst/>
          </a:prstGeom>
        </p:spPr>
        <p:txBody>
          <a:bodyPr vert="horz" lIns="91440" tIns="45720" rIns="91440" bIns="45720" rtlCol="0">
            <a:normAutofit/>
          </a:bodyPr>
          <a:lstStyle/>
          <a:p>
            <a:pPr marL="342900" lvl="0" indent="-342900">
              <a:spcBef>
                <a:spcPct val="20000"/>
              </a:spcBef>
            </a:pPr>
            <a:r>
              <a:rPr lang="en-US" altLang="zh-CN" sz="1300" dirty="0"/>
              <a:t>#Initialize empty plot</a:t>
            </a:r>
          </a:p>
          <a:p>
            <a:pPr marL="342900" lvl="0" indent="-342900">
              <a:spcBef>
                <a:spcPct val="20000"/>
              </a:spcBef>
            </a:pPr>
            <a:r>
              <a:rPr lang="en-US" altLang="zh-CN" sz="1300" dirty="0"/>
              <a:t>plot(</a:t>
            </a:r>
            <a:r>
              <a:rPr lang="en-US" altLang="zh-CN" sz="1300" dirty="0" err="1"/>
              <a:t>NULL,xlim</a:t>
            </a:r>
            <a:r>
              <a:rPr lang="en-US" altLang="zh-CN" sz="1300" dirty="0"/>
              <a:t>=c(0,8),</a:t>
            </a:r>
            <a:r>
              <a:rPr lang="en-US" altLang="zh-CN" sz="1300" dirty="0" err="1"/>
              <a:t>ylim</a:t>
            </a:r>
            <a:r>
              <a:rPr lang="en-US" altLang="zh-CN" sz="1300" dirty="0"/>
              <a:t>=c(0,6),</a:t>
            </a:r>
            <a:r>
              <a:rPr lang="en-US" altLang="zh-CN" sz="1300" dirty="0" err="1"/>
              <a:t>xlab</a:t>
            </a:r>
            <a:r>
              <a:rPr lang="en-US" altLang="zh-CN" sz="1300" dirty="0"/>
              <a:t>="</a:t>
            </a:r>
            <a:r>
              <a:rPr lang="en-US" altLang="zh-CN" sz="1300" dirty="0" err="1"/>
              <a:t>x",ylab</a:t>
            </a:r>
            <a:r>
              <a:rPr lang="en-US" altLang="zh-CN" sz="1300" dirty="0"/>
              <a:t>="y")</a:t>
            </a:r>
          </a:p>
          <a:p>
            <a:pPr marL="342900" lvl="0" indent="-342900">
              <a:spcBef>
                <a:spcPct val="20000"/>
              </a:spcBef>
            </a:pPr>
            <a:endParaRPr lang="en-US" altLang="zh-CN" sz="1300" dirty="0"/>
          </a:p>
          <a:p>
            <a:pPr marL="342900" lvl="0" indent="-342900">
              <a:spcBef>
                <a:spcPct val="20000"/>
              </a:spcBef>
            </a:pPr>
            <a:r>
              <a:rPr lang="en-US" altLang="zh-CN" sz="1300" dirty="0"/>
              <a:t>#add OLS regression lines</a:t>
            </a:r>
          </a:p>
          <a:p>
            <a:pPr marL="342900" lvl="0" indent="-342900">
              <a:spcBef>
                <a:spcPct val="20000"/>
              </a:spcBef>
            </a:pPr>
            <a:r>
              <a:rPr lang="en-US" altLang="zh-CN" sz="1300" dirty="0"/>
              <a:t>for (j in 1:10) </a:t>
            </a:r>
            <a:r>
              <a:rPr lang="en-US" altLang="zh-CN" sz="1300" dirty="0" err="1"/>
              <a:t>abline</a:t>
            </a:r>
            <a:r>
              <a:rPr lang="en-US" altLang="zh-CN" sz="1300" dirty="0"/>
              <a:t>(b0hat[j],b1hat[j],</a:t>
            </a:r>
            <a:r>
              <a:rPr lang="en-US" altLang="zh-CN" sz="1300" dirty="0" err="1"/>
              <a:t>col</a:t>
            </a:r>
            <a:r>
              <a:rPr lang="en-US" altLang="zh-CN" sz="1300" dirty="0"/>
              <a:t>="green")</a:t>
            </a:r>
          </a:p>
          <a:p>
            <a:pPr marL="342900" lvl="0" indent="-342900">
              <a:spcBef>
                <a:spcPct val="20000"/>
              </a:spcBef>
            </a:pPr>
            <a:endParaRPr lang="en-US" altLang="zh-CN" sz="1300" dirty="0"/>
          </a:p>
          <a:p>
            <a:pPr marL="342900" lvl="0" indent="-342900">
              <a:spcBef>
                <a:spcPct val="20000"/>
              </a:spcBef>
            </a:pPr>
            <a:r>
              <a:rPr lang="en-US" altLang="zh-CN" sz="1300" dirty="0"/>
              <a:t>#add population regression line</a:t>
            </a:r>
          </a:p>
          <a:p>
            <a:pPr marL="342900" lvl="0" indent="-342900">
              <a:spcBef>
                <a:spcPct val="20000"/>
              </a:spcBef>
            </a:pPr>
            <a:r>
              <a:rPr lang="en-US" altLang="zh-CN" sz="1300" dirty="0" err="1"/>
              <a:t>abline</a:t>
            </a:r>
            <a:r>
              <a:rPr lang="en-US" altLang="zh-CN" sz="1300" dirty="0"/>
              <a:t>(b0,b1,lwd=2)</a:t>
            </a:r>
          </a:p>
          <a:p>
            <a:pPr marL="342900" lvl="0" indent="-342900">
              <a:spcBef>
                <a:spcPct val="20000"/>
              </a:spcBef>
            </a:pPr>
            <a:endParaRPr lang="en-US" altLang="zh-CN" sz="1300" dirty="0"/>
          </a:p>
          <a:p>
            <a:pPr marL="342900" lvl="0" indent="-342900">
              <a:spcBef>
                <a:spcPct val="20000"/>
              </a:spcBef>
            </a:pPr>
            <a:r>
              <a:rPr lang="en-US" altLang="zh-CN" sz="1300" dirty="0"/>
              <a:t>#add legend</a:t>
            </a:r>
          </a:p>
          <a:p>
            <a:pPr marL="342900" lvl="0" indent="-342900">
              <a:spcBef>
                <a:spcPct val="20000"/>
              </a:spcBef>
            </a:pPr>
            <a:r>
              <a:rPr lang="en-US" altLang="zh-CN" sz="1300" dirty="0"/>
              <a:t>legend("</a:t>
            </a:r>
            <a:r>
              <a:rPr lang="en-US" altLang="zh-CN" sz="1300" dirty="0" err="1"/>
              <a:t>topleft",c</a:t>
            </a:r>
            <a:r>
              <a:rPr lang="en-US" altLang="zh-CN" sz="1300" dirty="0"/>
              <a:t>("</a:t>
            </a:r>
            <a:r>
              <a:rPr lang="en-US" altLang="zh-CN" sz="1300" dirty="0" err="1"/>
              <a:t>Population","OLS</a:t>
            </a:r>
            <a:r>
              <a:rPr lang="en-US" altLang="zh-CN" sz="1300" dirty="0"/>
              <a:t> regressions"),</a:t>
            </a:r>
          </a:p>
          <a:p>
            <a:pPr marL="342900" lvl="0" indent="-342900">
              <a:spcBef>
                <a:spcPct val="20000"/>
              </a:spcBef>
            </a:pPr>
            <a:r>
              <a:rPr lang="en-US" altLang="zh-CN" sz="1300" dirty="0"/>
              <a:t>       </a:t>
            </a:r>
            <a:r>
              <a:rPr lang="en-US" altLang="zh-CN" sz="1300" dirty="0" err="1"/>
              <a:t>lwd</a:t>
            </a:r>
            <a:r>
              <a:rPr lang="en-US" altLang="zh-CN" sz="1300" dirty="0"/>
              <a:t>=c(2,1),</a:t>
            </a:r>
            <a:r>
              <a:rPr lang="en-US" altLang="zh-CN" sz="1300" dirty="0" err="1"/>
              <a:t>col</a:t>
            </a:r>
            <a:r>
              <a:rPr lang="en-US" altLang="zh-CN" sz="1300" dirty="0"/>
              <a:t>=c("</a:t>
            </a:r>
            <a:r>
              <a:rPr lang="en-US" altLang="zh-CN" sz="1300" dirty="0" err="1"/>
              <a:t>black","green</a:t>
            </a:r>
            <a:r>
              <a:rPr lang="en-US" altLang="zh-CN" sz="1300" dirty="0"/>
              <a:t>"))</a:t>
            </a:r>
            <a:endParaRPr kumimoji="0" lang="zh-CN" altLang="en-US" sz="13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6" name="Picture 2"/>
          <p:cNvPicPr>
            <a:picLocks noChangeAspect="1" noChangeArrowheads="1"/>
          </p:cNvPicPr>
          <p:nvPr/>
        </p:nvPicPr>
        <p:blipFill>
          <a:blip r:embed="rId2"/>
          <a:srcRect/>
          <a:stretch>
            <a:fillRect/>
          </a:stretch>
        </p:blipFill>
        <p:spPr bwMode="auto">
          <a:xfrm>
            <a:off x="3786182" y="1285860"/>
            <a:ext cx="4973531" cy="2143140"/>
          </a:xfrm>
          <a:prstGeom prst="rect">
            <a:avLst/>
          </a:prstGeom>
          <a:noFill/>
          <a:ln w="9525">
            <a:noFill/>
            <a:miter lim="800000"/>
            <a:headEnd/>
            <a:tailEnd/>
          </a:ln>
          <a:effectLst/>
        </p:spPr>
      </p:pic>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2769"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786314" y="857232"/>
            <a:ext cx="2428892" cy="427355"/>
          </a:xfrm>
          <a:prstGeom prst="rect">
            <a:avLst/>
          </a:prstGeom>
          <a:noFill/>
        </p:spPr>
      </p:pic>
      <p:sp>
        <p:nvSpPr>
          <p:cNvPr id="32771" name="Rectangle 3"/>
          <p:cNvSpPr>
            <a:spLocks noChangeArrowheads="1"/>
          </p:cNvSpPr>
          <p:nvPr/>
        </p:nvSpPr>
        <p:spPr bwMode="auto">
          <a:xfrm>
            <a:off x="0" y="1209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38125" algn="l"/>
                <a:tab pos="274638" algn="l"/>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日期占位符 8"/>
          <p:cNvSpPr>
            <a:spLocks noGrp="1"/>
          </p:cNvSpPr>
          <p:nvPr>
            <p:ph type="dt" sz="half" idx="10"/>
          </p:nvPr>
        </p:nvSpPr>
        <p:spPr/>
        <p:txBody>
          <a:bodyPr/>
          <a:lstStyle/>
          <a:p>
            <a:fld id="{4DF403D3-1E4E-4F9F-AE26-F3F5596F4A87}" type="datetime1">
              <a:rPr lang="zh-CN" altLang="en-US" smtClean="0"/>
              <a:pPr/>
              <a:t>2018/3/19</a:t>
            </a:fld>
            <a:endParaRPr lang="zh-CN" altLang="en-US"/>
          </a:p>
        </p:txBody>
      </p:sp>
      <p:sp>
        <p:nvSpPr>
          <p:cNvPr id="10" name="灯片编号占位符 9"/>
          <p:cNvSpPr>
            <a:spLocks noGrp="1"/>
          </p:cNvSpPr>
          <p:nvPr>
            <p:ph type="sldNum" sz="quarter" idx="12"/>
          </p:nvPr>
        </p:nvSpPr>
        <p:spPr/>
        <p:txBody>
          <a:bodyPr/>
          <a:lstStyle/>
          <a:p>
            <a:fld id="{FEB116AC-CB2F-4689-A2AE-5DD4F9F79D7A}" type="slidenum">
              <a:rPr lang="zh-CN" altLang="en-US" smtClean="0"/>
              <a:pPr/>
              <a:t>4</a:t>
            </a:fld>
            <a:endParaRPr lang="zh-CN" altLang="en-US"/>
          </a:p>
        </p:txBody>
      </p:sp>
      <p:sp>
        <p:nvSpPr>
          <p:cNvPr id="11" name="页脚占位符 10"/>
          <p:cNvSpPr>
            <a:spLocks noGrp="1"/>
          </p:cNvSpPr>
          <p:nvPr>
            <p:ph type="ftr" sz="quarter" idx="11"/>
          </p:nvPr>
        </p:nvSpPr>
        <p:spPr/>
        <p:txBody>
          <a:bodyPr/>
          <a:lstStyle/>
          <a:p>
            <a:r>
              <a:rPr lang="en-US" altLang="zh-CN"/>
              <a:t>FMA301 </a:t>
            </a:r>
            <a:r>
              <a:rPr lang="zh-CN" altLang="en-US"/>
              <a:t>计量经济学上机课</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14"/>
            <a:ext cx="8229600" cy="1143000"/>
          </a:xfrm>
        </p:spPr>
        <p:txBody>
          <a:bodyPr>
            <a:normAutofit/>
          </a:bodyPr>
          <a:lstStyle/>
          <a:p>
            <a:pPr algn="l"/>
            <a:r>
              <a:rPr lang="en-US" altLang="zh-CN" sz="2000" u="sng" dirty="0"/>
              <a:t>Monte Carlo Simulation: Violation of MLR.4  with k=2 explanatory variables</a:t>
            </a:r>
            <a:endParaRPr lang="zh-CN" altLang="en-US" sz="2000" dirty="0"/>
          </a:p>
        </p:txBody>
      </p:sp>
      <p:sp>
        <p:nvSpPr>
          <p:cNvPr id="3" name="内容占位符 2"/>
          <p:cNvSpPr>
            <a:spLocks noGrp="1"/>
          </p:cNvSpPr>
          <p:nvPr>
            <p:ph idx="1"/>
          </p:nvPr>
        </p:nvSpPr>
        <p:spPr>
          <a:xfrm>
            <a:off x="500034" y="1000108"/>
            <a:ext cx="3929090" cy="5357850"/>
          </a:xfrm>
        </p:spPr>
        <p:txBody>
          <a:bodyPr>
            <a:normAutofit fontScale="32500" lnSpcReduction="20000"/>
          </a:bodyPr>
          <a:lstStyle/>
          <a:p>
            <a:pPr>
              <a:buNone/>
            </a:pPr>
            <a:r>
              <a:rPr lang="en-US" altLang="zh-CN" sz="4300" dirty="0"/>
              <a:t># Set the random seed</a:t>
            </a:r>
          </a:p>
          <a:p>
            <a:pPr>
              <a:buNone/>
            </a:pPr>
            <a:r>
              <a:rPr lang="en-US" altLang="zh-CN" sz="4300" dirty="0" err="1"/>
              <a:t>set.seed</a:t>
            </a:r>
            <a:r>
              <a:rPr lang="en-US" altLang="zh-CN" sz="4300" dirty="0"/>
              <a:t>(1234567)</a:t>
            </a:r>
          </a:p>
          <a:p>
            <a:pPr>
              <a:buNone/>
            </a:pPr>
            <a:endParaRPr lang="en-US" altLang="zh-CN" sz="4300" dirty="0"/>
          </a:p>
          <a:p>
            <a:pPr>
              <a:buNone/>
            </a:pPr>
            <a:r>
              <a:rPr lang="en-US" altLang="zh-CN" sz="4300" dirty="0"/>
              <a:t># set sample size and number of simulations</a:t>
            </a:r>
          </a:p>
          <a:p>
            <a:pPr>
              <a:buNone/>
            </a:pPr>
            <a:r>
              <a:rPr lang="en-US" altLang="zh-CN" sz="4300" dirty="0"/>
              <a:t>n&lt;-1000; r&lt;-1000</a:t>
            </a:r>
          </a:p>
          <a:p>
            <a:pPr>
              <a:buNone/>
            </a:pPr>
            <a:endParaRPr lang="en-US" altLang="zh-CN" sz="4300" dirty="0"/>
          </a:p>
          <a:p>
            <a:pPr>
              <a:buNone/>
            </a:pPr>
            <a:r>
              <a:rPr lang="en-US" altLang="zh-CN" sz="4300" dirty="0"/>
              <a:t># set true parameters: betas and </a:t>
            </a:r>
            <a:r>
              <a:rPr lang="en-US" altLang="zh-CN" sz="4300" dirty="0" err="1"/>
              <a:t>sd</a:t>
            </a:r>
            <a:r>
              <a:rPr lang="en-US" altLang="zh-CN" sz="4300" dirty="0"/>
              <a:t> of u</a:t>
            </a:r>
          </a:p>
          <a:p>
            <a:pPr>
              <a:buNone/>
            </a:pPr>
            <a:r>
              <a:rPr lang="en-US" altLang="zh-CN" sz="4300" dirty="0"/>
              <a:t>b0&lt;-0.5; b1&lt;-1; b2&lt;-2; </a:t>
            </a:r>
            <a:r>
              <a:rPr lang="en-US" altLang="zh-CN" sz="4300" dirty="0" err="1"/>
              <a:t>su</a:t>
            </a:r>
            <a:r>
              <a:rPr lang="en-US" altLang="zh-CN" sz="4300" dirty="0"/>
              <a:t>&lt;-2</a:t>
            </a:r>
          </a:p>
          <a:p>
            <a:pPr>
              <a:buNone/>
            </a:pPr>
            <a:endParaRPr lang="en-US" altLang="zh-CN" sz="4300" dirty="0"/>
          </a:p>
          <a:p>
            <a:pPr>
              <a:buNone/>
            </a:pPr>
            <a:r>
              <a:rPr lang="en-US" altLang="zh-CN" sz="4300" dirty="0"/>
              <a:t># initialize b0hat to b2hat to store results later </a:t>
            </a:r>
          </a:p>
          <a:p>
            <a:pPr>
              <a:buNone/>
            </a:pPr>
            <a:r>
              <a:rPr lang="en-US" altLang="zh-CN" sz="4300" dirty="0"/>
              <a:t>b0hat&lt;-numeric(r)</a:t>
            </a:r>
          </a:p>
          <a:p>
            <a:pPr>
              <a:buNone/>
            </a:pPr>
            <a:r>
              <a:rPr lang="en-US" altLang="zh-CN" sz="4300" dirty="0"/>
              <a:t>b1hat&lt;-numeric(r)</a:t>
            </a:r>
          </a:p>
          <a:p>
            <a:pPr>
              <a:buNone/>
            </a:pPr>
            <a:r>
              <a:rPr lang="en-US" altLang="zh-CN" sz="4300" dirty="0"/>
              <a:t>b2hat&lt;-numeric(r)</a:t>
            </a:r>
          </a:p>
          <a:p>
            <a:pPr>
              <a:buNone/>
            </a:pPr>
            <a:endParaRPr lang="en-US" altLang="zh-CN" sz="4300" dirty="0"/>
          </a:p>
          <a:p>
            <a:pPr>
              <a:buNone/>
            </a:pPr>
            <a:r>
              <a:rPr lang="en-US" altLang="zh-CN" sz="4300" dirty="0"/>
              <a:t># Draw a sample of x1 and x2, fixed over replications:</a:t>
            </a:r>
          </a:p>
          <a:p>
            <a:pPr>
              <a:buNone/>
            </a:pPr>
            <a:r>
              <a:rPr lang="en-US" altLang="zh-CN" sz="4300" dirty="0"/>
              <a:t>x1&lt;- </a:t>
            </a:r>
            <a:r>
              <a:rPr lang="en-US" altLang="zh-CN" sz="4300" dirty="0" err="1"/>
              <a:t>rnorm</a:t>
            </a:r>
            <a:r>
              <a:rPr lang="en-US" altLang="zh-CN" sz="4300" dirty="0"/>
              <a:t>(n,4,1)</a:t>
            </a:r>
          </a:p>
          <a:p>
            <a:pPr>
              <a:buNone/>
            </a:pPr>
            <a:r>
              <a:rPr lang="en-US" altLang="zh-CN" sz="4300" dirty="0"/>
              <a:t>x2&lt;- </a:t>
            </a:r>
            <a:r>
              <a:rPr lang="en-US" altLang="zh-CN" sz="4300" dirty="0" err="1"/>
              <a:t>rnorm</a:t>
            </a:r>
            <a:r>
              <a:rPr lang="en-US" altLang="zh-CN" sz="4300" dirty="0"/>
              <a:t>(n,0.5,5)</a:t>
            </a:r>
          </a:p>
          <a:p>
            <a:pPr>
              <a:buNone/>
            </a:pPr>
            <a:endParaRPr lang="en-US" altLang="zh-CN" sz="4300" dirty="0"/>
          </a:p>
          <a:p>
            <a:pPr>
              <a:buNone/>
            </a:pPr>
            <a:r>
              <a:rPr lang="en-US" altLang="zh-CN" sz="4300" dirty="0"/>
              <a:t># repeat r times:</a:t>
            </a:r>
          </a:p>
          <a:p>
            <a:pPr>
              <a:buNone/>
            </a:pPr>
            <a:r>
              <a:rPr lang="en-US" altLang="zh-CN" sz="4300" dirty="0"/>
              <a:t>for(j in 1:r){</a:t>
            </a:r>
          </a:p>
          <a:p>
            <a:pPr>
              <a:buNone/>
            </a:pPr>
            <a:r>
              <a:rPr lang="en-US" altLang="zh-CN" sz="4300" dirty="0"/>
              <a:t>  # Draw a sample of y:</a:t>
            </a:r>
          </a:p>
          <a:p>
            <a:pPr>
              <a:buNone/>
            </a:pPr>
            <a:r>
              <a:rPr lang="en-US" altLang="zh-CN" sz="4300" dirty="0"/>
              <a:t>  u&lt;- </a:t>
            </a:r>
            <a:r>
              <a:rPr lang="en-US" altLang="zh-CN" sz="4300" dirty="0" err="1"/>
              <a:t>rnorm</a:t>
            </a:r>
            <a:r>
              <a:rPr lang="en-US" altLang="zh-CN" sz="4300" dirty="0"/>
              <a:t>(n,x1/x2,su)</a:t>
            </a:r>
          </a:p>
          <a:p>
            <a:pPr>
              <a:buNone/>
            </a:pPr>
            <a:r>
              <a:rPr lang="en-US" altLang="zh-CN" sz="4300" dirty="0"/>
              <a:t>  y&lt;- b0+b1*x1+b2*x2+u</a:t>
            </a:r>
          </a:p>
          <a:p>
            <a:pPr>
              <a:buNone/>
            </a:pPr>
            <a:r>
              <a:rPr lang="en-US" altLang="zh-CN" sz="4400" dirty="0"/>
              <a:t>  </a:t>
            </a:r>
            <a:endParaRPr lang="en-US" altLang="zh-CN" sz="4300" dirty="0"/>
          </a:p>
          <a:p>
            <a:pPr>
              <a:buNone/>
            </a:pPr>
            <a:endParaRPr lang="en-US" altLang="zh-CN" dirty="0"/>
          </a:p>
        </p:txBody>
      </p:sp>
      <p:sp>
        <p:nvSpPr>
          <p:cNvPr id="6" name="内容占位符 2"/>
          <p:cNvSpPr txBox="1">
            <a:spLocks/>
          </p:cNvSpPr>
          <p:nvPr/>
        </p:nvSpPr>
        <p:spPr>
          <a:xfrm>
            <a:off x="4357686" y="3571876"/>
            <a:ext cx="4000528" cy="2786082"/>
          </a:xfrm>
          <a:prstGeom prst="rect">
            <a:avLst/>
          </a:prstGeom>
        </p:spPr>
        <p:txBody>
          <a:bodyPr vert="horz" lIns="91440" tIns="45720" rIns="91440" bIns="45720" rtlCol="0">
            <a:normAutofit/>
          </a:bodyPr>
          <a:lstStyle/>
          <a:p>
            <a:pPr>
              <a:buNone/>
            </a:pPr>
            <a:r>
              <a:rPr lang="en-US" altLang="zh-CN" sz="1400" dirty="0"/>
              <a:t># estimate parameters by OLS and store them in the vectors</a:t>
            </a:r>
          </a:p>
          <a:p>
            <a:pPr>
              <a:buNone/>
            </a:pPr>
            <a:r>
              <a:rPr lang="en-US" altLang="zh-CN" sz="1400" dirty="0"/>
              <a:t>  </a:t>
            </a:r>
            <a:r>
              <a:rPr lang="en-US" altLang="zh-CN" sz="1400" dirty="0" err="1"/>
              <a:t>bhat</a:t>
            </a:r>
            <a:r>
              <a:rPr lang="en-US" altLang="zh-CN" sz="1400" dirty="0"/>
              <a:t> &lt;- coefficients(lm(y~x1+x2))</a:t>
            </a:r>
          </a:p>
          <a:p>
            <a:pPr>
              <a:buNone/>
            </a:pPr>
            <a:r>
              <a:rPr lang="en-US" altLang="zh-CN" sz="1400" dirty="0"/>
              <a:t>  b0hat[j]&lt;-</a:t>
            </a:r>
            <a:r>
              <a:rPr lang="en-US" altLang="zh-CN" sz="1400" dirty="0" err="1"/>
              <a:t>bhat</a:t>
            </a:r>
            <a:r>
              <a:rPr lang="en-US" altLang="zh-CN" sz="1400" dirty="0"/>
              <a:t>["(Intercept)"]</a:t>
            </a:r>
          </a:p>
          <a:p>
            <a:pPr>
              <a:buNone/>
            </a:pPr>
            <a:r>
              <a:rPr lang="en-US" altLang="zh-CN" sz="1400" dirty="0"/>
              <a:t>  b1hat[j]&lt;-</a:t>
            </a:r>
            <a:r>
              <a:rPr lang="en-US" altLang="zh-CN" sz="1400" dirty="0" err="1"/>
              <a:t>bhat</a:t>
            </a:r>
            <a:r>
              <a:rPr lang="en-US" altLang="zh-CN" sz="1400" dirty="0"/>
              <a:t>["x1"]</a:t>
            </a:r>
          </a:p>
          <a:p>
            <a:pPr>
              <a:buNone/>
            </a:pPr>
            <a:r>
              <a:rPr lang="en-US" altLang="zh-CN" sz="1400" dirty="0"/>
              <a:t>  b2hat[j]&lt;-</a:t>
            </a:r>
            <a:r>
              <a:rPr lang="en-US" altLang="zh-CN" sz="1400" dirty="0" err="1"/>
              <a:t>bhat</a:t>
            </a:r>
            <a:r>
              <a:rPr lang="en-US" altLang="zh-CN" sz="1400" dirty="0"/>
              <a:t>["x2"]</a:t>
            </a:r>
          </a:p>
          <a:p>
            <a:pPr>
              <a:buNone/>
            </a:pPr>
            <a:r>
              <a:rPr lang="en-US" altLang="zh-CN" sz="1400" dirty="0"/>
              <a:t>}</a:t>
            </a:r>
          </a:p>
          <a:p>
            <a:pPr>
              <a:buNone/>
            </a:pPr>
            <a:endParaRPr lang="en-US" altLang="zh-CN" sz="1400" dirty="0"/>
          </a:p>
          <a:p>
            <a:pPr>
              <a:buNone/>
            </a:pPr>
            <a:r>
              <a:rPr lang="en-US" altLang="zh-CN" sz="1400" dirty="0"/>
              <a:t># t statistic of the MC estimate</a:t>
            </a:r>
          </a:p>
          <a:p>
            <a:pPr>
              <a:buNone/>
            </a:pPr>
            <a:r>
              <a:rPr lang="en-US" altLang="zh-CN" sz="1400" dirty="0"/>
              <a:t>(mean(b0hat)-b0)/sqrt(</a:t>
            </a:r>
            <a:r>
              <a:rPr lang="en-US" altLang="zh-CN" sz="1400" dirty="0" err="1"/>
              <a:t>var</a:t>
            </a:r>
            <a:r>
              <a:rPr lang="en-US" altLang="zh-CN" sz="1400" dirty="0"/>
              <a:t>(b0hat)</a:t>
            </a:r>
            <a:r>
              <a:rPr lang="en-HK" altLang="zh-CN" sz="1400" dirty="0"/>
              <a:t>/(r-1)</a:t>
            </a:r>
            <a:r>
              <a:rPr lang="en-US" altLang="zh-CN" sz="1400" dirty="0"/>
              <a:t>)</a:t>
            </a:r>
          </a:p>
          <a:p>
            <a:pPr>
              <a:buNone/>
            </a:pPr>
            <a:r>
              <a:rPr lang="en-US" altLang="zh-CN" sz="1400" dirty="0"/>
              <a:t>(mean(b1hat)-b1)/sqrt(</a:t>
            </a:r>
            <a:r>
              <a:rPr lang="en-US" altLang="zh-CN" sz="1400" dirty="0" err="1"/>
              <a:t>var</a:t>
            </a:r>
            <a:r>
              <a:rPr lang="en-US" altLang="zh-CN" sz="1400" dirty="0"/>
              <a:t>(b1hat)/(r-1))</a:t>
            </a:r>
          </a:p>
          <a:p>
            <a:pPr>
              <a:buNone/>
            </a:pPr>
            <a:r>
              <a:rPr lang="en-US" altLang="zh-CN" sz="1400" dirty="0"/>
              <a:t>(mean(b2hat)-b2)/sqrt(</a:t>
            </a:r>
            <a:r>
              <a:rPr lang="en-US" altLang="zh-CN" sz="1400" dirty="0" err="1"/>
              <a:t>var</a:t>
            </a:r>
            <a:r>
              <a:rPr lang="en-US" altLang="zh-CN" sz="1400" dirty="0"/>
              <a:t>(b2hat)/(r-1))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2048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0484"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500562" y="1000108"/>
            <a:ext cx="2571768" cy="332405"/>
          </a:xfrm>
          <a:prstGeom prst="rect">
            <a:avLst/>
          </a:prstGeom>
          <a:noFill/>
        </p:spPr>
      </p:pic>
      <p:sp>
        <p:nvSpPr>
          <p:cNvPr id="20486" name="Rectangle 6"/>
          <p:cNvSpPr>
            <a:spLocks noChangeArrowheads="1"/>
          </p:cNvSpPr>
          <p:nvPr/>
        </p:nvSpPr>
        <p:spPr bwMode="auto">
          <a:xfrm>
            <a:off x="45720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pic>
        <p:nvPicPr>
          <p:cNvPr id="20487" name="Picture 7"/>
          <p:cNvPicPr>
            <a:picLocks noChangeAspect="1" noChangeArrowheads="1"/>
          </p:cNvPicPr>
          <p:nvPr/>
        </p:nvPicPr>
        <p:blipFill>
          <a:blip r:embed="rId3"/>
          <a:srcRect/>
          <a:stretch>
            <a:fillRect/>
          </a:stretch>
        </p:blipFill>
        <p:spPr bwMode="auto">
          <a:xfrm>
            <a:off x="7439050" y="1071546"/>
            <a:ext cx="704850" cy="200025"/>
          </a:xfrm>
          <a:prstGeom prst="rect">
            <a:avLst/>
          </a:prstGeom>
          <a:noFill/>
          <a:ln w="9525">
            <a:noFill/>
            <a:miter lim="800000"/>
            <a:headEnd/>
            <a:tailEnd/>
          </a:ln>
          <a:effectLst/>
        </p:spPr>
      </p:pic>
      <p:sp>
        <p:nvSpPr>
          <p:cNvPr id="317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1745"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500562" y="1357298"/>
            <a:ext cx="2786082" cy="375167"/>
          </a:xfrm>
          <a:prstGeom prst="rect">
            <a:avLst/>
          </a:prstGeom>
          <a:noFill/>
        </p:spPr>
      </p:pic>
      <p:sp>
        <p:nvSpPr>
          <p:cNvPr id="31747" name="Rectangle 3"/>
          <p:cNvSpPr>
            <a:spLocks noChangeArrowheads="1"/>
          </p:cNvSpPr>
          <p:nvPr/>
        </p:nvSpPr>
        <p:spPr bwMode="auto">
          <a:xfrm>
            <a:off x="0" y="1038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38125" algn="l"/>
                <a:tab pos="274638" algn="l"/>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74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1750"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38125" algn="l"/>
                <a:tab pos="274638" algn="l"/>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75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1753" name="Rectangle 9"/>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38125" algn="l"/>
                <a:tab pos="274638" algn="l"/>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9" name="日期占位符 18"/>
          <p:cNvSpPr>
            <a:spLocks noGrp="1"/>
          </p:cNvSpPr>
          <p:nvPr>
            <p:ph type="dt" sz="half" idx="10"/>
          </p:nvPr>
        </p:nvSpPr>
        <p:spPr/>
        <p:txBody>
          <a:bodyPr/>
          <a:lstStyle/>
          <a:p>
            <a:fld id="{94F4AB96-188D-4A49-93C2-D07A2C603DC4}" type="datetime1">
              <a:rPr lang="zh-CN" altLang="en-US" smtClean="0"/>
              <a:pPr/>
              <a:t>2018/3/19</a:t>
            </a:fld>
            <a:endParaRPr lang="zh-CN" altLang="en-US"/>
          </a:p>
        </p:txBody>
      </p:sp>
      <p:sp>
        <p:nvSpPr>
          <p:cNvPr id="20" name="灯片编号占位符 19"/>
          <p:cNvSpPr>
            <a:spLocks noGrp="1"/>
          </p:cNvSpPr>
          <p:nvPr>
            <p:ph type="sldNum" sz="quarter" idx="12"/>
          </p:nvPr>
        </p:nvSpPr>
        <p:spPr/>
        <p:txBody>
          <a:bodyPr/>
          <a:lstStyle/>
          <a:p>
            <a:fld id="{FEB116AC-CB2F-4689-A2AE-5DD4F9F79D7A}" type="slidenum">
              <a:rPr lang="zh-CN" altLang="en-US" smtClean="0"/>
              <a:pPr/>
              <a:t>5</a:t>
            </a:fld>
            <a:endParaRPr lang="zh-CN" altLang="en-US"/>
          </a:p>
        </p:txBody>
      </p:sp>
      <p:sp>
        <p:nvSpPr>
          <p:cNvPr id="21" name="页脚占位符 20"/>
          <p:cNvSpPr>
            <a:spLocks noGrp="1"/>
          </p:cNvSpPr>
          <p:nvPr>
            <p:ph type="ftr" sz="quarter" idx="11"/>
          </p:nvPr>
        </p:nvSpPr>
        <p:spPr/>
        <p:txBody>
          <a:bodyPr/>
          <a:lstStyle/>
          <a:p>
            <a:r>
              <a:rPr lang="en-US" altLang="zh-CN"/>
              <a:t>FMA301 </a:t>
            </a:r>
            <a:r>
              <a:rPr lang="zh-CN" altLang="en-US"/>
              <a:t>计量经济学上机课</a:t>
            </a:r>
          </a:p>
        </p:txBody>
      </p:sp>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1" name="Picture 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332902" y="1902628"/>
            <a:ext cx="1933575" cy="590550"/>
          </a:xfrm>
          <a:prstGeom prst="rect">
            <a:avLst/>
          </a:prstGeom>
          <a:noFill/>
        </p:spPr>
      </p:pic>
      <p:sp>
        <p:nvSpPr>
          <p:cNvPr id="2053" name="Rectangle 5"/>
          <p:cNvSpPr>
            <a:spLocks noChangeArrowheads="1"/>
          </p:cNvSpPr>
          <p:nvPr/>
        </p:nvSpPr>
        <p:spPr bwMode="auto">
          <a:xfrm>
            <a:off x="0" y="1047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rmAutofit/>
          </a:bodyPr>
          <a:lstStyle/>
          <a:p>
            <a:pPr algn="l"/>
            <a:r>
              <a:rPr lang="en-US" altLang="zh-CN" sz="2000" u="sng" dirty="0"/>
              <a:t>Monte Carlo Simulation: Violation of MLR.5  with k=2 explanatory variables</a:t>
            </a:r>
            <a:endParaRPr lang="zh-CN" altLang="en-US" sz="2000" dirty="0"/>
          </a:p>
        </p:txBody>
      </p:sp>
      <p:sp>
        <p:nvSpPr>
          <p:cNvPr id="3" name="内容占位符 2"/>
          <p:cNvSpPr>
            <a:spLocks noGrp="1"/>
          </p:cNvSpPr>
          <p:nvPr>
            <p:ph idx="1"/>
          </p:nvPr>
        </p:nvSpPr>
        <p:spPr>
          <a:xfrm>
            <a:off x="500034" y="857232"/>
            <a:ext cx="2643206" cy="5715040"/>
          </a:xfrm>
        </p:spPr>
        <p:txBody>
          <a:bodyPr>
            <a:normAutofit fontScale="32500" lnSpcReduction="20000"/>
          </a:bodyPr>
          <a:lstStyle/>
          <a:p>
            <a:pPr>
              <a:buNone/>
            </a:pPr>
            <a:r>
              <a:rPr lang="en-US" altLang="zh-CN" sz="4000" dirty="0"/>
              <a:t># Set the random seed</a:t>
            </a:r>
          </a:p>
          <a:p>
            <a:pPr>
              <a:buNone/>
            </a:pPr>
            <a:r>
              <a:rPr lang="en-US" altLang="zh-CN" sz="4000" dirty="0" err="1"/>
              <a:t>set.seed</a:t>
            </a:r>
            <a:r>
              <a:rPr lang="en-US" altLang="zh-CN" sz="4000" dirty="0"/>
              <a:t>(1234567)</a:t>
            </a:r>
          </a:p>
          <a:p>
            <a:pPr>
              <a:buNone/>
            </a:pPr>
            <a:endParaRPr lang="en-US" altLang="zh-CN" sz="4000" dirty="0"/>
          </a:p>
          <a:p>
            <a:pPr>
              <a:buNone/>
            </a:pPr>
            <a:r>
              <a:rPr lang="en-US" altLang="zh-CN" sz="4000" dirty="0"/>
              <a:t># set sample size and number of simulations</a:t>
            </a:r>
          </a:p>
          <a:p>
            <a:pPr>
              <a:buNone/>
            </a:pPr>
            <a:r>
              <a:rPr lang="en-US" altLang="zh-CN" sz="4000" dirty="0"/>
              <a:t>n&lt;-1000; r&lt;-10000</a:t>
            </a:r>
          </a:p>
          <a:p>
            <a:pPr>
              <a:buNone/>
            </a:pPr>
            <a:endParaRPr lang="en-US" altLang="zh-CN" sz="4000" dirty="0"/>
          </a:p>
          <a:p>
            <a:pPr>
              <a:buNone/>
            </a:pPr>
            <a:r>
              <a:rPr lang="en-US" altLang="zh-CN" sz="4000" dirty="0"/>
              <a:t># set true parameters: betas and </a:t>
            </a:r>
            <a:r>
              <a:rPr lang="en-US" altLang="zh-CN" sz="4000" dirty="0" err="1"/>
              <a:t>sd</a:t>
            </a:r>
            <a:r>
              <a:rPr lang="en-US" altLang="zh-CN" sz="4000" dirty="0"/>
              <a:t> of u</a:t>
            </a:r>
          </a:p>
          <a:p>
            <a:pPr>
              <a:buNone/>
            </a:pPr>
            <a:r>
              <a:rPr lang="en-US" altLang="zh-CN" sz="4000" dirty="0"/>
              <a:t>b0&lt;-0.5; b1&lt;-1; b2&lt;-2; </a:t>
            </a:r>
            <a:r>
              <a:rPr lang="en-US" altLang="zh-CN" sz="4000" dirty="0" err="1"/>
              <a:t>su</a:t>
            </a:r>
            <a:r>
              <a:rPr lang="en-US" altLang="zh-CN" sz="4000" dirty="0"/>
              <a:t>&lt;-2</a:t>
            </a:r>
          </a:p>
          <a:p>
            <a:pPr>
              <a:buNone/>
            </a:pPr>
            <a:endParaRPr lang="en-US" altLang="zh-CN" sz="4000" dirty="0"/>
          </a:p>
          <a:p>
            <a:pPr>
              <a:buNone/>
            </a:pPr>
            <a:r>
              <a:rPr lang="en-US" altLang="zh-CN" sz="4000" dirty="0"/>
              <a:t># initialize b0hat to b2hat to store results later </a:t>
            </a:r>
          </a:p>
          <a:p>
            <a:pPr>
              <a:buNone/>
            </a:pPr>
            <a:r>
              <a:rPr lang="en-US" altLang="zh-CN" sz="4000" dirty="0"/>
              <a:t>b0hat&lt;-numeric(r)</a:t>
            </a:r>
          </a:p>
          <a:p>
            <a:pPr>
              <a:buNone/>
            </a:pPr>
            <a:r>
              <a:rPr lang="en-US" altLang="zh-CN" sz="4000" dirty="0"/>
              <a:t>b1hat&lt;-numeric(r)</a:t>
            </a:r>
          </a:p>
          <a:p>
            <a:pPr>
              <a:buNone/>
            </a:pPr>
            <a:r>
              <a:rPr lang="en-US" altLang="zh-CN" sz="4000" dirty="0"/>
              <a:t>b2hat&lt;-numeric(r)</a:t>
            </a:r>
          </a:p>
          <a:p>
            <a:pPr>
              <a:buNone/>
            </a:pPr>
            <a:r>
              <a:rPr lang="en-US" altLang="zh-CN" sz="4000" dirty="0" err="1"/>
              <a:t>vuhat</a:t>
            </a:r>
            <a:r>
              <a:rPr lang="en-US" altLang="zh-CN" sz="4000" dirty="0"/>
              <a:t>&lt;-numeric(r)</a:t>
            </a:r>
          </a:p>
          <a:p>
            <a:pPr>
              <a:buNone/>
            </a:pPr>
            <a:endParaRPr lang="en-US" altLang="zh-CN" sz="4000" dirty="0"/>
          </a:p>
          <a:p>
            <a:pPr>
              <a:buNone/>
            </a:pPr>
            <a:r>
              <a:rPr lang="en-US" altLang="zh-CN" sz="4000" dirty="0"/>
              <a:t># Draw a sample of x1 and x2, fixed over replications:</a:t>
            </a:r>
          </a:p>
          <a:p>
            <a:pPr>
              <a:buNone/>
            </a:pPr>
            <a:r>
              <a:rPr lang="en-US" altLang="zh-CN" sz="4000" dirty="0"/>
              <a:t>x1&lt;- </a:t>
            </a:r>
            <a:r>
              <a:rPr lang="en-US" altLang="zh-CN" sz="4000" dirty="0" err="1"/>
              <a:t>rnorm</a:t>
            </a:r>
            <a:r>
              <a:rPr lang="en-US" altLang="zh-CN" sz="4000" dirty="0"/>
              <a:t>(n,4,1)</a:t>
            </a:r>
          </a:p>
          <a:p>
            <a:pPr>
              <a:buNone/>
            </a:pPr>
            <a:r>
              <a:rPr lang="en-US" altLang="zh-CN" sz="4000" dirty="0"/>
              <a:t>x2&lt;- </a:t>
            </a:r>
            <a:r>
              <a:rPr lang="en-US" altLang="zh-CN" sz="4000" dirty="0" err="1"/>
              <a:t>runif</a:t>
            </a:r>
            <a:r>
              <a:rPr lang="en-US" altLang="zh-CN" sz="4000" dirty="0"/>
              <a:t>(n,3,7)</a:t>
            </a:r>
          </a:p>
          <a:p>
            <a:pPr>
              <a:buNone/>
            </a:pPr>
            <a:endParaRPr lang="en-US" altLang="zh-CN" sz="4000" dirty="0"/>
          </a:p>
          <a:p>
            <a:pPr>
              <a:buNone/>
            </a:pPr>
            <a:r>
              <a:rPr lang="en-US" altLang="zh-CN" sz="4000" dirty="0"/>
              <a:t># repeat r times:</a:t>
            </a:r>
          </a:p>
          <a:p>
            <a:pPr>
              <a:buNone/>
            </a:pPr>
            <a:r>
              <a:rPr lang="en-US" altLang="zh-CN" sz="4000" dirty="0"/>
              <a:t>for(j in 1:r){</a:t>
            </a:r>
          </a:p>
          <a:p>
            <a:pPr>
              <a:buNone/>
            </a:pPr>
            <a:r>
              <a:rPr lang="en-US" altLang="zh-CN" sz="4000" dirty="0"/>
              <a:t>  # Draw a sample of y:</a:t>
            </a:r>
          </a:p>
          <a:p>
            <a:pPr>
              <a:buNone/>
            </a:pPr>
            <a:r>
              <a:rPr lang="en-US" altLang="zh-CN" sz="4000" dirty="0"/>
              <a:t>  u&lt;- </a:t>
            </a:r>
            <a:r>
              <a:rPr lang="en-US" altLang="zh-CN" sz="4000" dirty="0" err="1"/>
              <a:t>sqrt</a:t>
            </a:r>
            <a:r>
              <a:rPr lang="en-US" altLang="zh-CN" sz="4000" dirty="0"/>
              <a:t>(x2)*</a:t>
            </a:r>
            <a:r>
              <a:rPr lang="en-US" altLang="zh-CN" sz="4000" dirty="0" err="1"/>
              <a:t>rnorm</a:t>
            </a:r>
            <a:r>
              <a:rPr lang="en-US" altLang="zh-CN" sz="4000" dirty="0"/>
              <a:t>(n,0,su)</a:t>
            </a:r>
          </a:p>
          <a:p>
            <a:pPr>
              <a:buNone/>
            </a:pPr>
            <a:r>
              <a:rPr lang="en-US" altLang="zh-CN" sz="4000" dirty="0"/>
              <a:t>  y&lt;- b0+b1*x1+b2*x2+u</a:t>
            </a:r>
          </a:p>
          <a:p>
            <a:pPr>
              <a:buNone/>
            </a:pPr>
            <a:r>
              <a:rPr lang="en-US" altLang="zh-CN" dirty="0"/>
              <a:t>  </a:t>
            </a:r>
            <a:endParaRPr lang="zh-CN" altLang="en-US" dirty="0"/>
          </a:p>
        </p:txBody>
      </p:sp>
      <p:sp>
        <p:nvSpPr>
          <p:cNvPr id="5" name="内容占位符 2"/>
          <p:cNvSpPr txBox="1">
            <a:spLocks/>
          </p:cNvSpPr>
          <p:nvPr/>
        </p:nvSpPr>
        <p:spPr>
          <a:xfrm>
            <a:off x="3214678" y="4357694"/>
            <a:ext cx="2571768" cy="221457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1300" b="0" i="0" u="none" strike="noStrike" kern="1200" cap="none" spc="0" normalizeH="0" baseline="0" noProof="0" dirty="0">
                <a:ln>
                  <a:noFill/>
                </a:ln>
                <a:solidFill>
                  <a:schemeClr val="tx1"/>
                </a:solidFill>
                <a:effectLst/>
                <a:uLnTx/>
                <a:uFillTx/>
                <a:latin typeface="+mn-lt"/>
                <a:ea typeface="+mn-ea"/>
                <a:cs typeface="+mn-cs"/>
              </a:rPr>
              <a:t># estimate parameters by OLS and store them in the vectors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3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1300" b="0" i="0" u="none" strike="noStrike" kern="1200" cap="none" spc="0" normalizeH="0" baseline="0" noProof="0" dirty="0" err="1">
                <a:ln>
                  <a:noFill/>
                </a:ln>
                <a:solidFill>
                  <a:schemeClr val="tx1"/>
                </a:solidFill>
                <a:effectLst/>
                <a:uLnTx/>
                <a:uFillTx/>
                <a:latin typeface="+mn-lt"/>
                <a:ea typeface="+mn-ea"/>
                <a:cs typeface="+mn-cs"/>
              </a:rPr>
              <a:t>bhat</a:t>
            </a:r>
            <a:r>
              <a:rPr kumimoji="0" lang="en-US" altLang="zh-CN" sz="1300" b="0" i="0" u="none" strike="noStrike" kern="1200" cap="none" spc="0" normalizeH="0" baseline="0" noProof="0" dirty="0">
                <a:ln>
                  <a:noFill/>
                </a:ln>
                <a:solidFill>
                  <a:schemeClr val="tx1"/>
                </a:solidFill>
                <a:effectLst/>
                <a:uLnTx/>
                <a:uFillTx/>
                <a:latin typeface="+mn-lt"/>
                <a:ea typeface="+mn-ea"/>
                <a:cs typeface="+mn-cs"/>
              </a:rPr>
              <a:t> &lt;- coefficients(lm(y~x1+x2))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300" b="0" i="0" u="none" strike="noStrike" kern="1200" cap="none" spc="0" normalizeH="0" baseline="0" noProof="0" dirty="0">
                <a:ln>
                  <a:noFill/>
                </a:ln>
                <a:solidFill>
                  <a:schemeClr val="tx1"/>
                </a:solidFill>
                <a:effectLst/>
                <a:uLnTx/>
                <a:uFillTx/>
                <a:latin typeface="+mn-lt"/>
                <a:ea typeface="+mn-ea"/>
                <a:cs typeface="+mn-cs"/>
              </a:rPr>
              <a:t>  b0hat[j]&lt;-</a:t>
            </a:r>
            <a:r>
              <a:rPr kumimoji="0" lang="en-US" altLang="zh-CN" sz="1300" b="0" i="0" u="none" strike="noStrike" kern="1200" cap="none" spc="0" normalizeH="0" baseline="0" noProof="0" dirty="0" err="1">
                <a:ln>
                  <a:noFill/>
                </a:ln>
                <a:solidFill>
                  <a:schemeClr val="tx1"/>
                </a:solidFill>
                <a:effectLst/>
                <a:uLnTx/>
                <a:uFillTx/>
                <a:latin typeface="+mn-lt"/>
                <a:ea typeface="+mn-ea"/>
                <a:cs typeface="+mn-cs"/>
              </a:rPr>
              <a:t>bhat</a:t>
            </a:r>
            <a:r>
              <a:rPr kumimoji="0" lang="en-US" altLang="zh-CN" sz="1300" b="0" i="0" u="none" strike="noStrike" kern="1200" cap="none" spc="0" normalizeH="0" baseline="0" noProof="0" dirty="0">
                <a:ln>
                  <a:noFill/>
                </a:ln>
                <a:solidFill>
                  <a:schemeClr val="tx1"/>
                </a:solidFill>
                <a:effectLst/>
                <a:uLnTx/>
                <a:uFillTx/>
                <a:latin typeface="+mn-lt"/>
                <a:ea typeface="+mn-ea"/>
                <a:cs typeface="+mn-cs"/>
              </a:rPr>
              <a:t>["(Intercept)"]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300" b="0" i="0" u="none" strike="noStrike" kern="1200" cap="none" spc="0" normalizeH="0" baseline="0" noProof="0" dirty="0">
                <a:ln>
                  <a:noFill/>
                </a:ln>
                <a:solidFill>
                  <a:schemeClr val="tx1"/>
                </a:solidFill>
                <a:effectLst/>
                <a:uLnTx/>
                <a:uFillTx/>
                <a:latin typeface="+mn-lt"/>
                <a:ea typeface="+mn-ea"/>
                <a:cs typeface="+mn-cs"/>
              </a:rPr>
              <a:t>  b1hat[j]&lt;-</a:t>
            </a:r>
            <a:r>
              <a:rPr kumimoji="0" lang="en-US" altLang="zh-CN" sz="1300" b="0" i="0" u="none" strike="noStrike" kern="1200" cap="none" spc="0" normalizeH="0" baseline="0" noProof="0" dirty="0" err="1">
                <a:ln>
                  <a:noFill/>
                </a:ln>
                <a:solidFill>
                  <a:schemeClr val="tx1"/>
                </a:solidFill>
                <a:effectLst/>
                <a:uLnTx/>
                <a:uFillTx/>
                <a:latin typeface="+mn-lt"/>
                <a:ea typeface="+mn-ea"/>
                <a:cs typeface="+mn-cs"/>
              </a:rPr>
              <a:t>bhat</a:t>
            </a:r>
            <a:r>
              <a:rPr kumimoji="0" lang="en-US" altLang="zh-CN" sz="1300" b="0" i="0" u="none" strike="noStrike" kern="1200" cap="none" spc="0" normalizeH="0" baseline="0" noProof="0" dirty="0">
                <a:ln>
                  <a:noFill/>
                </a:ln>
                <a:solidFill>
                  <a:schemeClr val="tx1"/>
                </a:solidFill>
                <a:effectLst/>
                <a:uLnTx/>
                <a:uFillTx/>
                <a:latin typeface="+mn-lt"/>
                <a:ea typeface="+mn-ea"/>
                <a:cs typeface="+mn-cs"/>
              </a:rPr>
              <a:t>["x1"]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300" b="0" i="0" u="none" strike="noStrike" kern="1200" cap="none" spc="0" normalizeH="0" baseline="0" noProof="0" dirty="0">
                <a:ln>
                  <a:noFill/>
                </a:ln>
                <a:solidFill>
                  <a:schemeClr val="tx1"/>
                </a:solidFill>
                <a:effectLst/>
                <a:uLnTx/>
                <a:uFillTx/>
                <a:latin typeface="+mn-lt"/>
                <a:ea typeface="+mn-ea"/>
                <a:cs typeface="+mn-cs"/>
              </a:rPr>
              <a:t>  b2hat[j]&lt;-</a:t>
            </a:r>
            <a:r>
              <a:rPr kumimoji="0" lang="en-US" altLang="zh-CN" sz="1300" b="0" i="0" u="none" strike="noStrike" kern="1200" cap="none" spc="0" normalizeH="0" baseline="0" noProof="0" dirty="0" err="1">
                <a:ln>
                  <a:noFill/>
                </a:ln>
                <a:solidFill>
                  <a:schemeClr val="tx1"/>
                </a:solidFill>
                <a:effectLst/>
                <a:uLnTx/>
                <a:uFillTx/>
                <a:latin typeface="+mn-lt"/>
                <a:ea typeface="+mn-ea"/>
                <a:cs typeface="+mn-cs"/>
              </a:rPr>
              <a:t>bhat</a:t>
            </a:r>
            <a:r>
              <a:rPr kumimoji="0" lang="en-US" altLang="zh-CN" sz="1300" b="0" i="0" u="none" strike="noStrike" kern="1200" cap="none" spc="0" normalizeH="0" baseline="0" noProof="0" dirty="0">
                <a:ln>
                  <a:noFill/>
                </a:ln>
                <a:solidFill>
                  <a:schemeClr val="tx1"/>
                </a:solidFill>
                <a:effectLst/>
                <a:uLnTx/>
                <a:uFillTx/>
                <a:latin typeface="+mn-lt"/>
                <a:ea typeface="+mn-ea"/>
                <a:cs typeface="+mn-cs"/>
              </a:rPr>
              <a:t>["x2"]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3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1300" b="0" i="0" u="none" strike="noStrike" kern="1200" cap="none" spc="0" normalizeH="0" baseline="0" noProof="0" dirty="0" err="1">
                <a:ln>
                  <a:noFill/>
                </a:ln>
                <a:solidFill>
                  <a:schemeClr val="tx1"/>
                </a:solidFill>
                <a:effectLst/>
                <a:uLnTx/>
                <a:uFillTx/>
                <a:latin typeface="+mn-lt"/>
                <a:ea typeface="+mn-ea"/>
                <a:cs typeface="+mn-cs"/>
              </a:rPr>
              <a:t>vuhat</a:t>
            </a:r>
            <a:r>
              <a:rPr kumimoji="0" lang="en-US" altLang="zh-CN" sz="1300" b="0" i="0" u="none" strike="noStrike" kern="1200" cap="none" spc="0" normalizeH="0" baseline="0" noProof="0" dirty="0">
                <a:ln>
                  <a:noFill/>
                </a:ln>
                <a:solidFill>
                  <a:schemeClr val="tx1"/>
                </a:solidFill>
                <a:effectLst/>
                <a:uLnTx/>
                <a:uFillTx/>
                <a:latin typeface="+mn-lt"/>
                <a:ea typeface="+mn-ea"/>
                <a:cs typeface="+mn-cs"/>
              </a:rPr>
              <a:t>[j]&lt;-(sigma(lm(y~x1+x2)))^2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3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215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150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428992" y="928670"/>
            <a:ext cx="2786082" cy="311386"/>
          </a:xfrm>
          <a:prstGeom prst="rect">
            <a:avLst/>
          </a:prstGeom>
          <a:noFill/>
        </p:spPr>
      </p:pic>
      <p:sp>
        <p:nvSpPr>
          <p:cNvPr id="21507" name="Rectangle 3"/>
          <p:cNvSpPr>
            <a:spLocks noChangeArrowheads="1"/>
          </p:cNvSpPr>
          <p:nvPr/>
        </p:nvSpPr>
        <p:spPr bwMode="auto">
          <a:xfrm>
            <a:off x="45720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pic>
        <p:nvPicPr>
          <p:cNvPr id="21508" name="Picture 4"/>
          <p:cNvPicPr>
            <a:picLocks noChangeAspect="1" noChangeArrowheads="1"/>
          </p:cNvPicPr>
          <p:nvPr/>
        </p:nvPicPr>
        <p:blipFill>
          <a:blip r:embed="rId3"/>
          <a:srcRect/>
          <a:stretch>
            <a:fillRect/>
          </a:stretch>
        </p:blipFill>
        <p:spPr bwMode="auto">
          <a:xfrm>
            <a:off x="7286644" y="1000108"/>
            <a:ext cx="695325" cy="190500"/>
          </a:xfrm>
          <a:prstGeom prst="rect">
            <a:avLst/>
          </a:prstGeom>
          <a:noFill/>
          <a:ln w="9525">
            <a:noFill/>
            <a:miter lim="800000"/>
            <a:headEnd/>
            <a:tailEnd/>
          </a:ln>
          <a:effectLst/>
        </p:spPr>
      </p:pic>
      <p:sp>
        <p:nvSpPr>
          <p:cNvPr id="12" name="内容占位符 2"/>
          <p:cNvSpPr txBox="1">
            <a:spLocks/>
          </p:cNvSpPr>
          <p:nvPr/>
        </p:nvSpPr>
        <p:spPr>
          <a:xfrm>
            <a:off x="6072198" y="4429132"/>
            <a:ext cx="2571768" cy="192882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300" b="0" i="0" u="none" strike="noStrike" kern="1200" cap="none" spc="0" normalizeH="0" baseline="0" noProof="0" dirty="0">
                <a:ln>
                  <a:noFill/>
                </a:ln>
                <a:solidFill>
                  <a:schemeClr val="tx1"/>
                </a:solidFill>
                <a:effectLst/>
                <a:uLnTx/>
                <a:uFillTx/>
                <a:latin typeface="+mn-lt"/>
                <a:ea typeface="+mn-ea"/>
                <a:cs typeface="+mn-cs"/>
              </a:rPr>
              <a:t># t statistic of the MC estimate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300" b="0" i="0" u="none" strike="noStrike" kern="1200" cap="none" spc="0" normalizeH="0" baseline="0" noProof="0" dirty="0">
                <a:ln>
                  <a:noFill/>
                </a:ln>
                <a:solidFill>
                  <a:schemeClr val="tx1"/>
                </a:solidFill>
                <a:effectLst/>
                <a:uLnTx/>
                <a:uFillTx/>
                <a:latin typeface="+mn-lt"/>
                <a:ea typeface="+mn-ea"/>
                <a:cs typeface="+mn-cs"/>
              </a:rPr>
              <a:t>(mean(b0hat)-b0)/</a:t>
            </a:r>
            <a:r>
              <a:rPr kumimoji="0" lang="en-US" altLang="zh-CN" sz="1300" b="0" i="0" u="none" strike="noStrike" kern="1200" cap="none" spc="0" normalizeH="0" baseline="0" noProof="0" dirty="0" err="1">
                <a:ln>
                  <a:noFill/>
                </a:ln>
                <a:solidFill>
                  <a:schemeClr val="tx1"/>
                </a:solidFill>
                <a:effectLst/>
                <a:uLnTx/>
                <a:uFillTx/>
                <a:latin typeface="+mn-lt"/>
                <a:ea typeface="+mn-ea"/>
                <a:cs typeface="+mn-cs"/>
              </a:rPr>
              <a:t>sqrt</a:t>
            </a:r>
            <a:r>
              <a:rPr kumimoji="0" lang="en-US" altLang="zh-CN" sz="13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1300" b="0" i="0" u="none" strike="noStrike" kern="1200" cap="none" spc="0" normalizeH="0" baseline="0" noProof="0" dirty="0" err="1">
                <a:ln>
                  <a:noFill/>
                </a:ln>
                <a:solidFill>
                  <a:schemeClr val="tx1"/>
                </a:solidFill>
                <a:effectLst/>
                <a:uLnTx/>
                <a:uFillTx/>
                <a:latin typeface="+mn-lt"/>
                <a:ea typeface="+mn-ea"/>
                <a:cs typeface="+mn-cs"/>
              </a:rPr>
              <a:t>var</a:t>
            </a:r>
            <a:r>
              <a:rPr kumimoji="0" lang="en-US" altLang="zh-CN" sz="1300" b="0" i="0" u="none" strike="noStrike" kern="1200" cap="none" spc="0" normalizeH="0" baseline="0" noProof="0" dirty="0">
                <a:ln>
                  <a:noFill/>
                </a:ln>
                <a:solidFill>
                  <a:schemeClr val="tx1"/>
                </a:solidFill>
                <a:effectLst/>
                <a:uLnTx/>
                <a:uFillTx/>
                <a:latin typeface="+mn-lt"/>
                <a:ea typeface="+mn-ea"/>
                <a:cs typeface="+mn-cs"/>
              </a:rPr>
              <a:t>(b0hat))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300" b="0" i="0" u="none" strike="noStrike" kern="1200" cap="none" spc="0" normalizeH="0" baseline="0" noProof="0" dirty="0">
                <a:ln>
                  <a:noFill/>
                </a:ln>
                <a:solidFill>
                  <a:schemeClr val="tx1"/>
                </a:solidFill>
                <a:effectLst/>
                <a:uLnTx/>
                <a:uFillTx/>
                <a:latin typeface="+mn-lt"/>
                <a:ea typeface="+mn-ea"/>
                <a:cs typeface="+mn-cs"/>
              </a:rPr>
              <a:t>(mean(b1hat)-b1)/</a:t>
            </a:r>
            <a:r>
              <a:rPr kumimoji="0" lang="en-US" altLang="zh-CN" sz="1300" b="0" i="0" u="none" strike="noStrike" kern="1200" cap="none" spc="0" normalizeH="0" baseline="0" noProof="0" dirty="0" err="1">
                <a:ln>
                  <a:noFill/>
                </a:ln>
                <a:solidFill>
                  <a:schemeClr val="tx1"/>
                </a:solidFill>
                <a:effectLst/>
                <a:uLnTx/>
                <a:uFillTx/>
                <a:latin typeface="+mn-lt"/>
                <a:ea typeface="+mn-ea"/>
                <a:cs typeface="+mn-cs"/>
              </a:rPr>
              <a:t>sqrt</a:t>
            </a:r>
            <a:r>
              <a:rPr kumimoji="0" lang="en-US" altLang="zh-CN" sz="13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1300" b="0" i="0" u="none" strike="noStrike" kern="1200" cap="none" spc="0" normalizeH="0" baseline="0" noProof="0" dirty="0" err="1">
                <a:ln>
                  <a:noFill/>
                </a:ln>
                <a:solidFill>
                  <a:schemeClr val="tx1"/>
                </a:solidFill>
                <a:effectLst/>
                <a:uLnTx/>
                <a:uFillTx/>
                <a:latin typeface="+mn-lt"/>
                <a:ea typeface="+mn-ea"/>
                <a:cs typeface="+mn-cs"/>
              </a:rPr>
              <a:t>var</a:t>
            </a:r>
            <a:r>
              <a:rPr kumimoji="0" lang="en-US" altLang="zh-CN" sz="1300" b="0" i="0" u="none" strike="noStrike" kern="1200" cap="none" spc="0" normalizeH="0" baseline="0" noProof="0" dirty="0">
                <a:ln>
                  <a:noFill/>
                </a:ln>
                <a:solidFill>
                  <a:schemeClr val="tx1"/>
                </a:solidFill>
                <a:effectLst/>
                <a:uLnTx/>
                <a:uFillTx/>
                <a:latin typeface="+mn-lt"/>
                <a:ea typeface="+mn-ea"/>
                <a:cs typeface="+mn-cs"/>
              </a:rPr>
              <a:t>(b1hat))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300" b="0" i="0" u="none" strike="noStrike" kern="1200" cap="none" spc="0" normalizeH="0" baseline="0" noProof="0" dirty="0">
                <a:ln>
                  <a:noFill/>
                </a:ln>
                <a:solidFill>
                  <a:schemeClr val="tx1"/>
                </a:solidFill>
                <a:effectLst/>
                <a:uLnTx/>
                <a:uFillTx/>
                <a:latin typeface="+mn-lt"/>
                <a:ea typeface="+mn-ea"/>
                <a:cs typeface="+mn-cs"/>
              </a:rPr>
              <a:t>(mean(b2hat)-b2)/</a:t>
            </a:r>
            <a:r>
              <a:rPr kumimoji="0" lang="en-US" altLang="zh-CN" sz="1300" b="0" i="0" u="none" strike="noStrike" kern="1200" cap="none" spc="0" normalizeH="0" baseline="0" noProof="0" dirty="0" err="1">
                <a:ln>
                  <a:noFill/>
                </a:ln>
                <a:solidFill>
                  <a:schemeClr val="tx1"/>
                </a:solidFill>
                <a:effectLst/>
                <a:uLnTx/>
                <a:uFillTx/>
                <a:latin typeface="+mn-lt"/>
                <a:ea typeface="+mn-ea"/>
                <a:cs typeface="+mn-cs"/>
              </a:rPr>
              <a:t>sqrt</a:t>
            </a:r>
            <a:r>
              <a:rPr kumimoji="0" lang="en-US" altLang="zh-CN" sz="13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1300" b="0" i="0" u="none" strike="noStrike" kern="1200" cap="none" spc="0" normalizeH="0" baseline="0" noProof="0" dirty="0" err="1">
                <a:ln>
                  <a:noFill/>
                </a:ln>
                <a:solidFill>
                  <a:schemeClr val="tx1"/>
                </a:solidFill>
                <a:effectLst/>
                <a:uLnTx/>
                <a:uFillTx/>
                <a:latin typeface="+mn-lt"/>
                <a:ea typeface="+mn-ea"/>
                <a:cs typeface="+mn-cs"/>
              </a:rPr>
              <a:t>var</a:t>
            </a:r>
            <a:r>
              <a:rPr kumimoji="0" lang="en-US" altLang="zh-CN" sz="1300" b="0" i="0" u="none" strike="noStrike" kern="1200" cap="none" spc="0" normalizeH="0" baseline="0" noProof="0" dirty="0">
                <a:ln>
                  <a:noFill/>
                </a:ln>
                <a:solidFill>
                  <a:schemeClr val="tx1"/>
                </a:solidFill>
                <a:effectLst/>
                <a:uLnTx/>
                <a:uFillTx/>
                <a:latin typeface="+mn-lt"/>
                <a:ea typeface="+mn-ea"/>
                <a:cs typeface="+mn-cs"/>
              </a:rPr>
              <a:t>(b2hat))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300" b="0" i="0" u="none" strike="noStrike" kern="1200" cap="none" spc="0" normalizeH="0" baseline="0" noProof="0" dirty="0">
                <a:ln>
                  <a:noFill/>
                </a:ln>
                <a:solidFill>
                  <a:schemeClr val="tx1"/>
                </a:solidFill>
                <a:effectLst/>
                <a:uLnTx/>
                <a:uFillTx/>
                <a:latin typeface="+mn-lt"/>
                <a:ea typeface="+mn-ea"/>
                <a:cs typeface="+mn-cs"/>
              </a:rPr>
              <a:t># MC estimate of variance of error term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300" b="0" i="0" u="none" strike="noStrike" kern="1200" cap="none" spc="0" normalizeH="0" baseline="0" noProof="0" dirty="0">
                <a:ln>
                  <a:noFill/>
                </a:ln>
                <a:solidFill>
                  <a:schemeClr val="tx1"/>
                </a:solidFill>
                <a:effectLst/>
                <a:uLnTx/>
                <a:uFillTx/>
                <a:latin typeface="+mn-lt"/>
                <a:ea typeface="+mn-ea"/>
                <a:cs typeface="+mn-cs"/>
              </a:rPr>
              <a:t>mean(</a:t>
            </a:r>
            <a:r>
              <a:rPr kumimoji="0" lang="en-US" altLang="zh-CN" sz="1300" b="0" i="0" u="none" strike="noStrike" kern="1200" cap="none" spc="0" normalizeH="0" baseline="0" noProof="0" dirty="0" err="1">
                <a:ln>
                  <a:noFill/>
                </a:ln>
                <a:solidFill>
                  <a:schemeClr val="tx1"/>
                </a:solidFill>
                <a:effectLst/>
                <a:uLnTx/>
                <a:uFillTx/>
                <a:latin typeface="+mn-lt"/>
                <a:ea typeface="+mn-ea"/>
                <a:cs typeface="+mn-cs"/>
              </a:rPr>
              <a:t>vuhat</a:t>
            </a:r>
            <a:r>
              <a:rPr kumimoji="0" lang="en-US" altLang="zh-CN" sz="13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3"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428992" y="1285861"/>
            <a:ext cx="2714644" cy="365548"/>
          </a:xfrm>
          <a:prstGeom prst="rect">
            <a:avLst/>
          </a:prstGeom>
          <a:noFill/>
        </p:spPr>
      </p:pic>
      <p:sp>
        <p:nvSpPr>
          <p:cNvPr id="3072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21" name="Picture 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000628" y="1714488"/>
            <a:ext cx="1024625" cy="385611"/>
          </a:xfrm>
          <a:prstGeom prst="rect">
            <a:avLst/>
          </a:prstGeom>
          <a:noFill/>
        </p:spPr>
      </p:pic>
      <p:sp>
        <p:nvSpPr>
          <p:cNvPr id="30723" name="Rectangle 3"/>
          <p:cNvSpPr>
            <a:spLocks noChangeArrowheads="1"/>
          </p:cNvSpPr>
          <p:nvPr/>
        </p:nvSpPr>
        <p:spPr bwMode="auto">
          <a:xfrm>
            <a:off x="0" y="1123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072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24" name="Picture 4"/>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6215074" y="1759366"/>
            <a:ext cx="1571636" cy="312312"/>
          </a:xfrm>
          <a:prstGeom prst="rect">
            <a:avLst/>
          </a:prstGeom>
          <a:noFill/>
        </p:spPr>
      </p:pic>
      <p:sp>
        <p:nvSpPr>
          <p:cNvPr id="30726" name="Rectangle 6"/>
          <p:cNvSpPr>
            <a:spLocks noChangeArrowheads="1"/>
          </p:cNvSpPr>
          <p:nvPr/>
        </p:nvSpPr>
        <p:spPr bwMode="auto">
          <a:xfrm>
            <a:off x="0" y="1047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072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27" name="Picture 7"/>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3428992" y="2071678"/>
            <a:ext cx="4500594" cy="530488"/>
          </a:xfrm>
          <a:prstGeom prst="rect">
            <a:avLst/>
          </a:prstGeom>
          <a:noFill/>
        </p:spPr>
      </p:pic>
      <p:sp>
        <p:nvSpPr>
          <p:cNvPr id="30729" name="Rectangle 9"/>
          <p:cNvSpPr>
            <a:spLocks noChangeArrowheads="1"/>
          </p:cNvSpPr>
          <p:nvPr/>
        </p:nvSpPr>
        <p:spPr bwMode="auto">
          <a:xfrm>
            <a:off x="0" y="1047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0731"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30" name="Picture 10"/>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3428991" y="2571745"/>
            <a:ext cx="4786347" cy="282085"/>
          </a:xfrm>
          <a:prstGeom prst="rect">
            <a:avLst/>
          </a:prstGeom>
          <a:noFill/>
        </p:spPr>
      </p:pic>
      <p:sp>
        <p:nvSpPr>
          <p:cNvPr id="30732" name="Rectangle 12"/>
          <p:cNvSpPr>
            <a:spLocks noChangeArrowheads="1"/>
          </p:cNvSpPr>
          <p:nvPr/>
        </p:nvSpPr>
        <p:spPr bwMode="auto">
          <a:xfrm>
            <a:off x="0" y="752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5" name="日期占位符 24"/>
          <p:cNvSpPr>
            <a:spLocks noGrp="1"/>
          </p:cNvSpPr>
          <p:nvPr>
            <p:ph type="dt" sz="half" idx="10"/>
          </p:nvPr>
        </p:nvSpPr>
        <p:spPr/>
        <p:txBody>
          <a:bodyPr/>
          <a:lstStyle/>
          <a:p>
            <a:fld id="{2F38D1FF-19FB-4B84-AC2A-0CC598954499}" type="datetime1">
              <a:rPr lang="zh-CN" altLang="en-US" smtClean="0"/>
              <a:pPr/>
              <a:t>2018/3/19</a:t>
            </a:fld>
            <a:endParaRPr lang="zh-CN" altLang="en-US"/>
          </a:p>
        </p:txBody>
      </p:sp>
      <p:sp>
        <p:nvSpPr>
          <p:cNvPr id="26" name="灯片编号占位符 25"/>
          <p:cNvSpPr>
            <a:spLocks noGrp="1"/>
          </p:cNvSpPr>
          <p:nvPr>
            <p:ph type="sldNum" sz="quarter" idx="12"/>
          </p:nvPr>
        </p:nvSpPr>
        <p:spPr/>
        <p:txBody>
          <a:bodyPr/>
          <a:lstStyle/>
          <a:p>
            <a:fld id="{FEB116AC-CB2F-4689-A2AE-5DD4F9F79D7A}" type="slidenum">
              <a:rPr lang="zh-CN" altLang="en-US" smtClean="0"/>
              <a:pPr/>
              <a:t>6</a:t>
            </a:fld>
            <a:endParaRPr lang="zh-CN" altLang="en-US"/>
          </a:p>
        </p:txBody>
      </p:sp>
      <p:sp>
        <p:nvSpPr>
          <p:cNvPr id="27" name="页脚占位符 26"/>
          <p:cNvSpPr>
            <a:spLocks noGrp="1"/>
          </p:cNvSpPr>
          <p:nvPr>
            <p:ph type="ftr" sz="quarter" idx="11"/>
          </p:nvPr>
        </p:nvSpPr>
        <p:spPr/>
        <p:txBody>
          <a:bodyPr/>
          <a:lstStyle/>
          <a:p>
            <a:r>
              <a:rPr lang="en-US" altLang="zh-CN"/>
              <a:t>FMA301 </a:t>
            </a:r>
            <a:r>
              <a:rPr lang="zh-CN" altLang="en-US"/>
              <a:t>计量经济学上机课</a:t>
            </a:r>
          </a:p>
        </p:txBody>
      </p:sp>
      <p:sp>
        <p:nvSpPr>
          <p:cNvPr id="31" name="矩形 30"/>
          <p:cNvSpPr/>
          <p:nvPr/>
        </p:nvSpPr>
        <p:spPr>
          <a:xfrm>
            <a:off x="5246073" y="3458761"/>
            <a:ext cx="1080745" cy="307777"/>
          </a:xfrm>
          <a:prstGeom prst="rect">
            <a:avLst/>
          </a:prstGeom>
        </p:spPr>
        <p:txBody>
          <a:bodyPr wrap="none">
            <a:spAutoFit/>
          </a:bodyPr>
          <a:lstStyle/>
          <a:p>
            <a:r>
              <a:rPr lang="en-US" altLang="zh-CN" sz="1400" dirty="0">
                <a:latin typeface="Arial Unicode MS" pitchFamily="34" charset="-122"/>
                <a:ea typeface="Arial Unicode MS" pitchFamily="34" charset="-122"/>
                <a:cs typeface="Arial Unicode MS" pitchFamily="34" charset="-122"/>
              </a:rPr>
              <a:t>Estimate of</a:t>
            </a:r>
            <a:endParaRPr lang="zh-CN" altLang="en-US" sz="1400" dirty="0">
              <a:latin typeface="Arial Unicode MS" pitchFamily="34" charset="-122"/>
              <a:ea typeface="Arial Unicode MS" pitchFamily="34" charset="-122"/>
              <a:cs typeface="Arial Unicode MS" pitchFamily="34" charset="-122"/>
            </a:endParaRPr>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9" name="Picture 5"/>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6553200" y="3508954"/>
            <a:ext cx="247650" cy="276225"/>
          </a:xfrm>
          <a:prstGeom prst="rect">
            <a:avLst/>
          </a:prstGeom>
          <a:noFill/>
        </p:spPr>
      </p:pic>
      <p:pic>
        <p:nvPicPr>
          <p:cNvPr id="6" name="图片 5">
            <a:extLst>
              <a:ext uri="{FF2B5EF4-FFF2-40B4-BE49-F238E27FC236}">
                <a16:creationId xmlns:a16="http://schemas.microsoft.com/office/drawing/2014/main" id="{342DE932-67EE-4E1E-ADA0-A7F6B6F3F28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505022" y="3815518"/>
            <a:ext cx="1447800" cy="3619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1143000"/>
          </a:xfrm>
        </p:spPr>
        <p:txBody>
          <a:bodyPr>
            <a:noAutofit/>
          </a:bodyPr>
          <a:lstStyle/>
          <a:p>
            <a:pPr algn="l"/>
            <a:r>
              <a:rPr lang="en-US" altLang="zh-CN" sz="2000" u="sng" dirty="0"/>
              <a:t>Regression through the origin and regression on a constant: Example 2.3</a:t>
            </a:r>
            <a:endParaRPr lang="zh-CN" altLang="en-US" sz="2000" dirty="0"/>
          </a:p>
        </p:txBody>
      </p:sp>
      <p:sp>
        <p:nvSpPr>
          <p:cNvPr id="3" name="内容占位符 2"/>
          <p:cNvSpPr>
            <a:spLocks noGrp="1"/>
          </p:cNvSpPr>
          <p:nvPr>
            <p:ph idx="1"/>
          </p:nvPr>
        </p:nvSpPr>
        <p:spPr>
          <a:xfrm>
            <a:off x="457200" y="1071546"/>
            <a:ext cx="4400552" cy="5054617"/>
          </a:xfrm>
        </p:spPr>
        <p:txBody>
          <a:bodyPr>
            <a:normAutofit fontScale="40000" lnSpcReduction="20000"/>
          </a:bodyPr>
          <a:lstStyle/>
          <a:p>
            <a:pPr>
              <a:buNone/>
            </a:pPr>
            <a:r>
              <a:rPr lang="en-US" altLang="zh-CN" dirty="0"/>
              <a:t>library(foreign)</a:t>
            </a:r>
          </a:p>
          <a:p>
            <a:pPr>
              <a:buNone/>
            </a:pPr>
            <a:endParaRPr lang="en-US" altLang="zh-CN" dirty="0"/>
          </a:p>
          <a:p>
            <a:pPr>
              <a:buNone/>
            </a:pPr>
            <a:r>
              <a:rPr lang="en-US" altLang="zh-CN" dirty="0" err="1"/>
              <a:t>ceosall</a:t>
            </a:r>
            <a:r>
              <a:rPr lang="en-US" altLang="zh-CN" dirty="0"/>
              <a:t>&lt;-read.dta("http://fmwww.bc.edu/ec-p/data/wooldridge/ceosal1.dta")</a:t>
            </a:r>
          </a:p>
          <a:p>
            <a:pPr>
              <a:buNone/>
            </a:pPr>
            <a:endParaRPr lang="en-US" altLang="zh-CN" dirty="0"/>
          </a:p>
          <a:p>
            <a:pPr>
              <a:buNone/>
            </a:pPr>
            <a:r>
              <a:rPr lang="en-US" altLang="zh-CN" dirty="0"/>
              <a:t># Usual OLS regression:</a:t>
            </a:r>
          </a:p>
          <a:p>
            <a:pPr>
              <a:buNone/>
            </a:pPr>
            <a:r>
              <a:rPr lang="en-US" altLang="zh-CN" dirty="0"/>
              <a:t>(reg1 &lt;- lm( salary ~ roe, data=</a:t>
            </a:r>
            <a:r>
              <a:rPr lang="en-US" altLang="zh-CN" dirty="0" err="1"/>
              <a:t>ceosall</a:t>
            </a:r>
            <a:r>
              <a:rPr lang="en-US" altLang="zh-CN" dirty="0"/>
              <a:t>))</a:t>
            </a:r>
          </a:p>
          <a:p>
            <a:pPr>
              <a:buNone/>
            </a:pPr>
            <a:endParaRPr lang="en-US" altLang="zh-CN" dirty="0"/>
          </a:p>
          <a:p>
            <a:pPr>
              <a:buNone/>
            </a:pPr>
            <a:r>
              <a:rPr lang="en-US" altLang="zh-CN" dirty="0"/>
              <a:t># Regression without intercept (through origin):</a:t>
            </a:r>
          </a:p>
          <a:p>
            <a:pPr>
              <a:buNone/>
            </a:pPr>
            <a:r>
              <a:rPr lang="en-US" altLang="zh-CN" dirty="0"/>
              <a:t>(reg2 &lt;- lm( salary ~ 0 + roe, data=</a:t>
            </a:r>
            <a:r>
              <a:rPr lang="en-US" altLang="zh-CN" dirty="0" err="1"/>
              <a:t>ceosall</a:t>
            </a:r>
            <a:r>
              <a:rPr lang="en-US" altLang="zh-CN" dirty="0"/>
              <a:t>))</a:t>
            </a:r>
          </a:p>
          <a:p>
            <a:pPr>
              <a:buNone/>
            </a:pPr>
            <a:endParaRPr lang="en-US" altLang="zh-CN" dirty="0"/>
          </a:p>
          <a:p>
            <a:pPr>
              <a:buNone/>
            </a:pPr>
            <a:r>
              <a:rPr lang="en-US" altLang="zh-CN" dirty="0"/>
              <a:t># Regression without slope (on a constant):</a:t>
            </a:r>
          </a:p>
          <a:p>
            <a:pPr>
              <a:buNone/>
            </a:pPr>
            <a:r>
              <a:rPr lang="en-US" altLang="zh-CN" dirty="0"/>
              <a:t>(reg3 &lt;- lm( salary ~ 1, data=</a:t>
            </a:r>
            <a:r>
              <a:rPr lang="en-US" altLang="zh-CN" dirty="0" err="1"/>
              <a:t>ceosall</a:t>
            </a:r>
            <a:r>
              <a:rPr lang="en-US" altLang="zh-CN" dirty="0"/>
              <a:t>))</a:t>
            </a:r>
          </a:p>
          <a:p>
            <a:pPr>
              <a:buNone/>
            </a:pPr>
            <a:endParaRPr lang="en-US" altLang="zh-CN" dirty="0"/>
          </a:p>
          <a:p>
            <a:pPr>
              <a:buNone/>
            </a:pPr>
            <a:r>
              <a:rPr lang="en-US" altLang="zh-CN" dirty="0"/>
              <a:t># average y:</a:t>
            </a:r>
          </a:p>
          <a:p>
            <a:pPr>
              <a:buNone/>
            </a:pPr>
            <a:r>
              <a:rPr lang="en-US" altLang="zh-CN" dirty="0"/>
              <a:t>mean(</a:t>
            </a:r>
            <a:r>
              <a:rPr lang="en-US" altLang="zh-CN" dirty="0" err="1"/>
              <a:t>ceosall$salary</a:t>
            </a:r>
            <a:r>
              <a:rPr lang="en-US" altLang="zh-CN" dirty="0"/>
              <a:t>)</a:t>
            </a:r>
          </a:p>
          <a:p>
            <a:pPr>
              <a:buNone/>
            </a:pPr>
            <a:endParaRPr lang="en-US" altLang="zh-CN" dirty="0"/>
          </a:p>
          <a:p>
            <a:pPr>
              <a:buNone/>
            </a:pPr>
            <a:r>
              <a:rPr lang="en-US" altLang="zh-CN" dirty="0"/>
              <a:t># Scatter Plot with all 3 regression lines</a:t>
            </a:r>
          </a:p>
          <a:p>
            <a:pPr>
              <a:buNone/>
            </a:pPr>
            <a:r>
              <a:rPr lang="en-US" altLang="zh-CN" dirty="0"/>
              <a:t>plot(</a:t>
            </a:r>
            <a:r>
              <a:rPr lang="en-US" altLang="zh-CN" dirty="0" err="1"/>
              <a:t>ceosall$roe</a:t>
            </a:r>
            <a:r>
              <a:rPr lang="en-US" altLang="zh-CN" dirty="0"/>
              <a:t>, </a:t>
            </a:r>
            <a:r>
              <a:rPr lang="en-US" altLang="zh-CN" dirty="0" err="1"/>
              <a:t>ceosall$salary</a:t>
            </a:r>
            <a:r>
              <a:rPr lang="en-US" altLang="zh-CN" dirty="0"/>
              <a:t>, </a:t>
            </a:r>
            <a:r>
              <a:rPr lang="en-US" altLang="zh-CN" dirty="0" err="1"/>
              <a:t>ylim</a:t>
            </a:r>
            <a:r>
              <a:rPr lang="en-US" altLang="zh-CN" dirty="0"/>
              <a:t>=c(0,4000))</a:t>
            </a:r>
          </a:p>
          <a:p>
            <a:pPr>
              <a:buNone/>
            </a:pPr>
            <a:r>
              <a:rPr lang="en-US" altLang="zh-CN" dirty="0" err="1"/>
              <a:t>abline</a:t>
            </a:r>
            <a:r>
              <a:rPr lang="en-US" altLang="zh-CN" dirty="0"/>
              <a:t>(reg1, </a:t>
            </a:r>
            <a:r>
              <a:rPr lang="en-US" altLang="zh-CN" dirty="0" err="1"/>
              <a:t>lwd</a:t>
            </a:r>
            <a:r>
              <a:rPr lang="en-US" altLang="zh-CN" dirty="0"/>
              <a:t>=2, </a:t>
            </a:r>
            <a:r>
              <a:rPr lang="en-US" altLang="zh-CN" dirty="0" err="1"/>
              <a:t>lty</a:t>
            </a:r>
            <a:r>
              <a:rPr lang="en-US" altLang="zh-CN" dirty="0"/>
              <a:t>=1)</a:t>
            </a:r>
          </a:p>
          <a:p>
            <a:pPr>
              <a:buNone/>
            </a:pPr>
            <a:r>
              <a:rPr lang="en-US" altLang="zh-CN" dirty="0" err="1"/>
              <a:t>abline</a:t>
            </a:r>
            <a:r>
              <a:rPr lang="en-US" altLang="zh-CN" dirty="0"/>
              <a:t>(reg2, </a:t>
            </a:r>
            <a:r>
              <a:rPr lang="en-US" altLang="zh-CN" dirty="0" err="1"/>
              <a:t>lwd</a:t>
            </a:r>
            <a:r>
              <a:rPr lang="en-US" altLang="zh-CN" dirty="0"/>
              <a:t>=2, </a:t>
            </a:r>
            <a:r>
              <a:rPr lang="en-US" altLang="zh-CN" dirty="0" err="1"/>
              <a:t>lty</a:t>
            </a:r>
            <a:r>
              <a:rPr lang="en-US" altLang="zh-CN" dirty="0"/>
              <a:t>=2)</a:t>
            </a:r>
          </a:p>
          <a:p>
            <a:pPr>
              <a:buNone/>
            </a:pPr>
            <a:r>
              <a:rPr lang="en-US" altLang="zh-CN" dirty="0" err="1"/>
              <a:t>abline</a:t>
            </a:r>
            <a:r>
              <a:rPr lang="en-US" altLang="zh-CN" dirty="0"/>
              <a:t>(reg3, </a:t>
            </a:r>
            <a:r>
              <a:rPr lang="en-US" altLang="zh-CN" dirty="0" err="1"/>
              <a:t>lwd</a:t>
            </a:r>
            <a:r>
              <a:rPr lang="en-US" altLang="zh-CN" dirty="0"/>
              <a:t>=2, </a:t>
            </a:r>
            <a:r>
              <a:rPr lang="en-US" altLang="zh-CN" dirty="0" err="1"/>
              <a:t>lty</a:t>
            </a:r>
            <a:r>
              <a:rPr lang="en-US" altLang="zh-CN" dirty="0"/>
              <a:t>=3)</a:t>
            </a:r>
          </a:p>
          <a:p>
            <a:pPr>
              <a:buNone/>
            </a:pPr>
            <a:r>
              <a:rPr lang="en-US" altLang="zh-CN" dirty="0"/>
              <a:t>legend("</a:t>
            </a:r>
            <a:r>
              <a:rPr lang="en-US" altLang="zh-CN" dirty="0" err="1"/>
              <a:t>topleft",c</a:t>
            </a:r>
            <a:r>
              <a:rPr lang="en-US" altLang="zh-CN" dirty="0"/>
              <a:t>("</a:t>
            </a:r>
            <a:r>
              <a:rPr lang="en-US" altLang="zh-CN" dirty="0" err="1"/>
              <a:t>full","through</a:t>
            </a:r>
            <a:r>
              <a:rPr lang="en-US" altLang="zh-CN" dirty="0"/>
              <a:t> </a:t>
            </a:r>
            <a:r>
              <a:rPr lang="en-US" altLang="zh-CN" dirty="0" err="1"/>
              <a:t>origin","const</a:t>
            </a:r>
            <a:r>
              <a:rPr lang="en-US" altLang="zh-CN" dirty="0"/>
              <a:t> only"),</a:t>
            </a:r>
            <a:r>
              <a:rPr lang="en-US" altLang="zh-CN" dirty="0" err="1"/>
              <a:t>lwd</a:t>
            </a:r>
            <a:r>
              <a:rPr lang="en-US" altLang="zh-CN" dirty="0"/>
              <a:t>=2,lty=1:3)</a:t>
            </a:r>
          </a:p>
          <a:p>
            <a:pPr>
              <a:buNone/>
            </a:pPr>
            <a:endParaRPr lang="zh-CN" altLang="en-US" dirty="0"/>
          </a:p>
        </p:txBody>
      </p:sp>
      <p:pic>
        <p:nvPicPr>
          <p:cNvPr id="22530" name="Picture 2"/>
          <p:cNvPicPr>
            <a:picLocks noChangeAspect="1" noChangeArrowheads="1"/>
          </p:cNvPicPr>
          <p:nvPr/>
        </p:nvPicPr>
        <p:blipFill>
          <a:blip r:embed="rId3"/>
          <a:srcRect/>
          <a:stretch>
            <a:fillRect/>
          </a:stretch>
        </p:blipFill>
        <p:spPr bwMode="auto">
          <a:xfrm>
            <a:off x="4429124" y="4071942"/>
            <a:ext cx="4143404" cy="1769094"/>
          </a:xfrm>
          <a:prstGeom prst="rect">
            <a:avLst/>
          </a:prstGeom>
          <a:ln>
            <a:noFill/>
          </a:ln>
          <a:effectLst/>
        </p:spPr>
      </p:pic>
      <p:pic>
        <p:nvPicPr>
          <p:cNvPr id="22531" name="Picture 3"/>
          <p:cNvPicPr>
            <a:picLocks noChangeAspect="1" noChangeArrowheads="1"/>
          </p:cNvPicPr>
          <p:nvPr/>
        </p:nvPicPr>
        <p:blipFill>
          <a:blip r:embed="rId4"/>
          <a:srcRect/>
          <a:stretch>
            <a:fillRect/>
          </a:stretch>
        </p:blipFill>
        <p:spPr bwMode="auto">
          <a:xfrm>
            <a:off x="4714876" y="1285860"/>
            <a:ext cx="2196075" cy="557213"/>
          </a:xfrm>
          <a:prstGeom prst="rect">
            <a:avLst/>
          </a:prstGeom>
          <a:ln>
            <a:noFill/>
          </a:ln>
          <a:effectLst>
            <a:outerShdw blurRad="190500" algn="tl" rotWithShape="0">
              <a:srgbClr val="000000">
                <a:alpha val="70000"/>
              </a:srgbClr>
            </a:outerShdw>
          </a:effectLst>
        </p:spPr>
      </p:pic>
      <p:pic>
        <p:nvPicPr>
          <p:cNvPr id="22532" name="Picture 4"/>
          <p:cNvPicPr>
            <a:picLocks noChangeAspect="1" noChangeArrowheads="1"/>
          </p:cNvPicPr>
          <p:nvPr/>
        </p:nvPicPr>
        <p:blipFill>
          <a:blip r:embed="rId5"/>
          <a:srcRect/>
          <a:stretch>
            <a:fillRect/>
          </a:stretch>
        </p:blipFill>
        <p:spPr bwMode="auto">
          <a:xfrm>
            <a:off x="4714876" y="2000240"/>
            <a:ext cx="1217552" cy="500066"/>
          </a:xfrm>
          <a:prstGeom prst="rect">
            <a:avLst/>
          </a:prstGeom>
          <a:ln>
            <a:noFill/>
          </a:ln>
          <a:effectLst>
            <a:outerShdw blurRad="190500" algn="tl" rotWithShape="0">
              <a:srgbClr val="000000">
                <a:alpha val="70000"/>
              </a:srgbClr>
            </a:outerShdw>
          </a:effectLst>
        </p:spPr>
      </p:pic>
      <p:pic>
        <p:nvPicPr>
          <p:cNvPr id="22533" name="Picture 5"/>
          <p:cNvPicPr>
            <a:picLocks noChangeAspect="1" noChangeArrowheads="1"/>
          </p:cNvPicPr>
          <p:nvPr/>
        </p:nvPicPr>
        <p:blipFill>
          <a:blip r:embed="rId6"/>
          <a:srcRect/>
          <a:stretch>
            <a:fillRect/>
          </a:stretch>
        </p:blipFill>
        <p:spPr bwMode="auto">
          <a:xfrm>
            <a:off x="4714876" y="2643182"/>
            <a:ext cx="1297791" cy="571504"/>
          </a:xfrm>
          <a:prstGeom prst="rect">
            <a:avLst/>
          </a:prstGeom>
          <a:ln>
            <a:noFill/>
          </a:ln>
          <a:effectLst>
            <a:outerShdw blurRad="190500" algn="tl" rotWithShape="0">
              <a:srgbClr val="000000">
                <a:alpha val="70000"/>
              </a:srgbClr>
            </a:outerShdw>
          </a:effectLst>
        </p:spPr>
      </p:pic>
      <p:pic>
        <p:nvPicPr>
          <p:cNvPr id="22535" name="Picture 7"/>
          <p:cNvPicPr>
            <a:picLocks noChangeAspect="1" noChangeArrowheads="1"/>
          </p:cNvPicPr>
          <p:nvPr/>
        </p:nvPicPr>
        <p:blipFill>
          <a:blip r:embed="rId7"/>
          <a:srcRect/>
          <a:stretch>
            <a:fillRect/>
          </a:stretch>
        </p:blipFill>
        <p:spPr bwMode="auto">
          <a:xfrm>
            <a:off x="4714876" y="3357562"/>
            <a:ext cx="2286016" cy="401937"/>
          </a:xfrm>
          <a:prstGeom prst="rect">
            <a:avLst/>
          </a:prstGeom>
          <a:ln>
            <a:noFill/>
          </a:ln>
          <a:effectLst>
            <a:outerShdw blurRad="190500" algn="tl" rotWithShape="0">
              <a:srgbClr val="000000">
                <a:alpha val="70000"/>
              </a:srgbClr>
            </a:outerShdw>
          </a:effectLst>
        </p:spPr>
      </p:pic>
      <p:cxnSp>
        <p:nvCxnSpPr>
          <p:cNvPr id="11" name="直接箭头连接符 10"/>
          <p:cNvCxnSpPr>
            <a:endCxn id="22531" idx="1"/>
          </p:cNvCxnSpPr>
          <p:nvPr/>
        </p:nvCxnSpPr>
        <p:spPr>
          <a:xfrm flipV="1">
            <a:off x="3143240" y="1564467"/>
            <a:ext cx="1571636" cy="7929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22532" idx="1"/>
          </p:cNvCxnSpPr>
          <p:nvPr/>
        </p:nvCxnSpPr>
        <p:spPr>
          <a:xfrm flipV="1">
            <a:off x="3714744" y="2250273"/>
            <a:ext cx="1000132" cy="46434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10800000" flipV="1">
            <a:off x="3428992" y="2786058"/>
            <a:ext cx="1285884" cy="57150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2535" idx="1"/>
          </p:cNvCxnSpPr>
          <p:nvPr/>
        </p:nvCxnSpPr>
        <p:spPr>
          <a:xfrm rot="10800000" flipV="1">
            <a:off x="1928794" y="3558530"/>
            <a:ext cx="2786082" cy="58484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 name="日期占位符 13"/>
          <p:cNvSpPr>
            <a:spLocks noGrp="1"/>
          </p:cNvSpPr>
          <p:nvPr>
            <p:ph type="dt" sz="half" idx="10"/>
          </p:nvPr>
        </p:nvSpPr>
        <p:spPr/>
        <p:txBody>
          <a:bodyPr/>
          <a:lstStyle/>
          <a:p>
            <a:fld id="{38D2B5AA-4602-42FC-9645-B8BF3E038A5B}" type="datetime1">
              <a:rPr lang="zh-CN" altLang="en-US" smtClean="0"/>
              <a:pPr/>
              <a:t>2018/3/19</a:t>
            </a:fld>
            <a:endParaRPr lang="zh-CN" altLang="en-US" dirty="0"/>
          </a:p>
        </p:txBody>
      </p:sp>
      <p:sp>
        <p:nvSpPr>
          <p:cNvPr id="15" name="灯片编号占位符 14"/>
          <p:cNvSpPr>
            <a:spLocks noGrp="1"/>
          </p:cNvSpPr>
          <p:nvPr>
            <p:ph type="sldNum" sz="quarter" idx="12"/>
          </p:nvPr>
        </p:nvSpPr>
        <p:spPr/>
        <p:txBody>
          <a:bodyPr/>
          <a:lstStyle/>
          <a:p>
            <a:fld id="{FEB116AC-CB2F-4689-A2AE-5DD4F9F79D7A}" type="slidenum">
              <a:rPr lang="zh-CN" altLang="en-US" smtClean="0"/>
              <a:pPr/>
              <a:t>7</a:t>
            </a:fld>
            <a:endParaRPr lang="zh-CN" altLang="en-US"/>
          </a:p>
        </p:txBody>
      </p:sp>
      <p:sp>
        <p:nvSpPr>
          <p:cNvPr id="16" name="页脚占位符 15"/>
          <p:cNvSpPr>
            <a:spLocks noGrp="1"/>
          </p:cNvSpPr>
          <p:nvPr>
            <p:ph type="ftr" sz="quarter" idx="11"/>
          </p:nvPr>
        </p:nvSpPr>
        <p:spPr/>
        <p:txBody>
          <a:bodyPr/>
          <a:lstStyle/>
          <a:p>
            <a:r>
              <a:rPr lang="en-US" altLang="zh-CN"/>
              <a:t>FMA301 </a:t>
            </a:r>
            <a:r>
              <a:rPr lang="zh-CN" altLang="en-US"/>
              <a:t>计量经济学上机课</a:t>
            </a:r>
          </a:p>
        </p:txBody>
      </p:sp>
      <p:pic>
        <p:nvPicPr>
          <p:cNvPr id="29697" name="Picture 1"/>
          <p:cNvPicPr>
            <a:picLocks noChangeAspect="1" noChangeArrowheads="1"/>
          </p:cNvPicPr>
          <p:nvPr/>
        </p:nvPicPr>
        <p:blipFill>
          <a:blip r:embed="rId8"/>
          <a:srcRect/>
          <a:stretch>
            <a:fillRect/>
          </a:stretch>
        </p:blipFill>
        <p:spPr bwMode="auto">
          <a:xfrm>
            <a:off x="4614885" y="857232"/>
            <a:ext cx="3028949" cy="327454"/>
          </a:xfrm>
          <a:prstGeom prst="rect">
            <a:avLst/>
          </a:prstGeom>
          <a:noFill/>
          <a:ln w="9525">
            <a:noFill/>
            <a:miter lim="800000"/>
            <a:headEnd/>
            <a:tailEnd/>
          </a:ln>
          <a:effectLst/>
        </p:spPr>
      </p:pic>
      <p:pic>
        <p:nvPicPr>
          <p:cNvPr id="29699" name="Picture 3"/>
          <p:cNvPicPr>
            <a:picLocks noChangeAspect="1" noChangeArrowheads="1"/>
          </p:cNvPicPr>
          <p:nvPr/>
        </p:nvPicPr>
        <p:blipFill>
          <a:blip r:embed="rId9"/>
          <a:srcRect/>
          <a:stretch>
            <a:fillRect/>
          </a:stretch>
        </p:blipFill>
        <p:spPr bwMode="auto">
          <a:xfrm>
            <a:off x="7000892" y="1285860"/>
            <a:ext cx="1214446" cy="198400"/>
          </a:xfrm>
          <a:prstGeom prst="rect">
            <a:avLst/>
          </a:prstGeom>
          <a:noFill/>
          <a:ln w="9525">
            <a:noFill/>
            <a:miter lim="800000"/>
            <a:headEnd/>
            <a:tailEnd/>
          </a:ln>
          <a:effectLst/>
        </p:spPr>
      </p:pic>
      <p:grpSp>
        <p:nvGrpSpPr>
          <p:cNvPr id="26" name="组合 25"/>
          <p:cNvGrpSpPr/>
          <p:nvPr/>
        </p:nvGrpSpPr>
        <p:grpSpPr>
          <a:xfrm>
            <a:off x="6000760" y="2071678"/>
            <a:ext cx="2428860" cy="285752"/>
            <a:chOff x="6000760" y="2071678"/>
            <a:chExt cx="2428860" cy="285752"/>
          </a:xfrm>
        </p:grpSpPr>
        <p:pic>
          <p:nvPicPr>
            <p:cNvPr id="19" name="Picture 1"/>
            <p:cNvPicPr>
              <a:picLocks noChangeAspect="1" noChangeArrowheads="1"/>
            </p:cNvPicPr>
            <p:nvPr/>
          </p:nvPicPr>
          <p:blipFill>
            <a:blip r:embed="rId8"/>
            <a:srcRect r="64623" b="12735"/>
            <a:stretch>
              <a:fillRect/>
            </a:stretch>
          </p:blipFill>
          <p:spPr bwMode="auto">
            <a:xfrm>
              <a:off x="6000760" y="2071678"/>
              <a:ext cx="1071570" cy="285752"/>
            </a:xfrm>
            <a:prstGeom prst="rect">
              <a:avLst/>
            </a:prstGeom>
            <a:noFill/>
            <a:ln w="9525">
              <a:noFill/>
              <a:miter lim="800000"/>
              <a:headEnd/>
              <a:tailEnd/>
            </a:ln>
            <a:effectLst/>
          </p:spPr>
        </p:pic>
        <p:pic>
          <p:nvPicPr>
            <p:cNvPr id="20" name="Picture 1"/>
            <p:cNvPicPr>
              <a:picLocks noChangeAspect="1" noChangeArrowheads="1"/>
            </p:cNvPicPr>
            <p:nvPr/>
          </p:nvPicPr>
          <p:blipFill>
            <a:blip r:embed="rId8"/>
            <a:srcRect l="55189" b="12735"/>
            <a:stretch>
              <a:fillRect/>
            </a:stretch>
          </p:blipFill>
          <p:spPr bwMode="auto">
            <a:xfrm>
              <a:off x="7072330" y="2071678"/>
              <a:ext cx="1357290" cy="285752"/>
            </a:xfrm>
            <a:prstGeom prst="rect">
              <a:avLst/>
            </a:prstGeom>
            <a:noFill/>
            <a:ln w="9525">
              <a:noFill/>
              <a:miter lim="800000"/>
              <a:headEnd/>
              <a:tailEnd/>
            </a:ln>
            <a:effectLst/>
          </p:spPr>
        </p:pic>
      </p:grpSp>
      <p:grpSp>
        <p:nvGrpSpPr>
          <p:cNvPr id="27" name="组合 26"/>
          <p:cNvGrpSpPr/>
          <p:nvPr/>
        </p:nvGrpSpPr>
        <p:grpSpPr>
          <a:xfrm>
            <a:off x="6143636" y="2714620"/>
            <a:ext cx="2000232" cy="336978"/>
            <a:chOff x="6143636" y="2714620"/>
            <a:chExt cx="2000232" cy="336978"/>
          </a:xfrm>
        </p:grpSpPr>
        <p:pic>
          <p:nvPicPr>
            <p:cNvPr id="22" name="Picture 1"/>
            <p:cNvPicPr>
              <a:picLocks noChangeAspect="1" noChangeArrowheads="1"/>
            </p:cNvPicPr>
            <p:nvPr/>
          </p:nvPicPr>
          <p:blipFill>
            <a:blip r:embed="rId8"/>
            <a:srcRect r="64623" b="12735"/>
            <a:stretch>
              <a:fillRect/>
            </a:stretch>
          </p:blipFill>
          <p:spPr bwMode="auto">
            <a:xfrm>
              <a:off x="6143636" y="2714620"/>
              <a:ext cx="1071570" cy="285752"/>
            </a:xfrm>
            <a:prstGeom prst="rect">
              <a:avLst/>
            </a:prstGeom>
            <a:noFill/>
            <a:ln w="9525">
              <a:noFill/>
              <a:miter lim="800000"/>
              <a:headEnd/>
              <a:tailEnd/>
            </a:ln>
            <a:effectLst/>
          </p:spPr>
        </p:pic>
        <p:pic>
          <p:nvPicPr>
            <p:cNvPr id="23" name="Picture 1"/>
            <p:cNvPicPr>
              <a:picLocks noChangeAspect="1" noChangeArrowheads="1"/>
            </p:cNvPicPr>
            <p:nvPr/>
          </p:nvPicPr>
          <p:blipFill>
            <a:blip r:embed="rId8"/>
            <a:srcRect l="36006" t="-2908" r="42767"/>
            <a:stretch>
              <a:fillRect/>
            </a:stretch>
          </p:blipFill>
          <p:spPr bwMode="auto">
            <a:xfrm>
              <a:off x="7215206" y="2714620"/>
              <a:ext cx="642942" cy="336978"/>
            </a:xfrm>
            <a:prstGeom prst="rect">
              <a:avLst/>
            </a:prstGeom>
            <a:noFill/>
            <a:ln w="9525">
              <a:noFill/>
              <a:miter lim="800000"/>
              <a:headEnd/>
              <a:tailEnd/>
            </a:ln>
            <a:effectLst/>
          </p:spPr>
        </p:pic>
        <p:pic>
          <p:nvPicPr>
            <p:cNvPr id="24" name="Picture 1"/>
            <p:cNvPicPr>
              <a:picLocks noChangeAspect="1" noChangeArrowheads="1"/>
            </p:cNvPicPr>
            <p:nvPr/>
          </p:nvPicPr>
          <p:blipFill>
            <a:blip r:embed="rId8"/>
            <a:srcRect l="88208" b="12735"/>
            <a:stretch>
              <a:fillRect/>
            </a:stretch>
          </p:blipFill>
          <p:spPr bwMode="auto">
            <a:xfrm>
              <a:off x="7786710" y="2714620"/>
              <a:ext cx="357158" cy="285752"/>
            </a:xfrm>
            <a:prstGeom prst="rect">
              <a:avLst/>
            </a:prstGeom>
            <a:noFill/>
            <a:ln w="9525">
              <a:noFill/>
              <a:miter lim="800000"/>
              <a:headEnd/>
              <a:tailEnd/>
            </a:ln>
            <a:effectLst/>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rmAutofit/>
          </a:bodyPr>
          <a:lstStyle/>
          <a:p>
            <a:pPr algn="l"/>
            <a:r>
              <a:rPr lang="en-US" altLang="zh-CN" sz="2800" u="sng" dirty="0"/>
              <a:t>Omitted Variable Bias : Verify [3.23] </a:t>
            </a:r>
            <a:endParaRPr lang="zh-CN" altLang="en-US" sz="2800" u="sng" dirty="0"/>
          </a:p>
        </p:txBody>
      </p:sp>
      <p:sp>
        <p:nvSpPr>
          <p:cNvPr id="3" name="内容占位符 2"/>
          <p:cNvSpPr>
            <a:spLocks noGrp="1"/>
          </p:cNvSpPr>
          <p:nvPr>
            <p:ph idx="1"/>
          </p:nvPr>
        </p:nvSpPr>
        <p:spPr>
          <a:xfrm>
            <a:off x="457200" y="1142984"/>
            <a:ext cx="8258204" cy="4840303"/>
          </a:xfrm>
        </p:spPr>
        <p:txBody>
          <a:bodyPr>
            <a:normAutofit fontScale="47500" lnSpcReduction="20000"/>
          </a:bodyPr>
          <a:lstStyle/>
          <a:p>
            <a:pPr>
              <a:buNone/>
            </a:pPr>
            <a:r>
              <a:rPr lang="en-US" altLang="zh-CN" dirty="0"/>
              <a:t>library(foreign)</a:t>
            </a:r>
          </a:p>
          <a:p>
            <a:pPr>
              <a:buNone/>
            </a:pPr>
            <a:endParaRPr lang="en-US" altLang="zh-CN" dirty="0"/>
          </a:p>
          <a:p>
            <a:pPr>
              <a:buNone/>
            </a:pPr>
            <a:r>
              <a:rPr lang="en-US" altLang="zh-CN" dirty="0"/>
              <a:t>gpa1&lt;-read.dta("http://fmwww.bc.edu/ec-p/data/wooldridge/gpa1.dta")</a:t>
            </a:r>
          </a:p>
          <a:p>
            <a:pPr>
              <a:buNone/>
            </a:pPr>
            <a:endParaRPr lang="en-US" altLang="zh-CN" dirty="0"/>
          </a:p>
          <a:p>
            <a:pPr>
              <a:buNone/>
            </a:pPr>
            <a:r>
              <a:rPr lang="en-US" altLang="zh-CN" dirty="0"/>
              <a:t># Parameter estimates for full and simple model:</a:t>
            </a:r>
          </a:p>
          <a:p>
            <a:pPr>
              <a:buNone/>
            </a:pPr>
            <a:r>
              <a:rPr lang="en-US" altLang="zh-CN" dirty="0"/>
              <a:t>beta.hat &lt;- </a:t>
            </a:r>
            <a:r>
              <a:rPr lang="en-US" altLang="zh-CN" dirty="0" err="1"/>
              <a:t>coef</a:t>
            </a:r>
            <a:r>
              <a:rPr lang="en-US" altLang="zh-CN" dirty="0"/>
              <a:t> ( lm(</a:t>
            </a:r>
            <a:r>
              <a:rPr lang="en-US" altLang="zh-CN" dirty="0" err="1"/>
              <a:t>colGPA</a:t>
            </a:r>
            <a:r>
              <a:rPr lang="en-US" altLang="zh-CN" dirty="0"/>
              <a:t> ~ </a:t>
            </a:r>
            <a:r>
              <a:rPr lang="en-US" altLang="zh-CN" dirty="0" err="1"/>
              <a:t>ACT+hsGPA</a:t>
            </a:r>
            <a:r>
              <a:rPr lang="en-US" altLang="zh-CN" dirty="0"/>
              <a:t>, data = gpa1) )</a:t>
            </a:r>
          </a:p>
          <a:p>
            <a:pPr>
              <a:buNone/>
            </a:pPr>
            <a:endParaRPr lang="en-US" altLang="zh-CN" dirty="0"/>
          </a:p>
          <a:p>
            <a:pPr>
              <a:buNone/>
            </a:pPr>
            <a:r>
              <a:rPr lang="en-US" altLang="zh-CN" dirty="0"/>
              <a:t>beta.hat</a:t>
            </a:r>
          </a:p>
          <a:p>
            <a:pPr>
              <a:buNone/>
            </a:pPr>
            <a:endParaRPr lang="en-US" altLang="zh-CN" dirty="0"/>
          </a:p>
          <a:p>
            <a:pPr>
              <a:buNone/>
            </a:pPr>
            <a:r>
              <a:rPr lang="en-US" altLang="zh-CN" dirty="0"/>
              <a:t># Relation between </a:t>
            </a:r>
            <a:r>
              <a:rPr lang="en-US" altLang="zh-CN" dirty="0" err="1"/>
              <a:t>regressors</a:t>
            </a:r>
            <a:r>
              <a:rPr lang="en-US" altLang="zh-CN" dirty="0"/>
              <a:t>:</a:t>
            </a:r>
          </a:p>
          <a:p>
            <a:pPr>
              <a:buNone/>
            </a:pPr>
            <a:r>
              <a:rPr lang="en-US" altLang="zh-CN" dirty="0" err="1"/>
              <a:t>delta.tilde</a:t>
            </a:r>
            <a:r>
              <a:rPr lang="en-US" altLang="zh-CN" dirty="0"/>
              <a:t> &lt;- </a:t>
            </a:r>
            <a:r>
              <a:rPr lang="en-US" altLang="zh-CN" dirty="0" err="1"/>
              <a:t>coef</a:t>
            </a:r>
            <a:r>
              <a:rPr lang="en-US" altLang="zh-CN" dirty="0"/>
              <a:t>( lm(</a:t>
            </a:r>
            <a:r>
              <a:rPr lang="en-US" altLang="zh-CN" dirty="0" err="1"/>
              <a:t>hsGPA</a:t>
            </a:r>
            <a:r>
              <a:rPr lang="en-US" altLang="zh-CN" dirty="0"/>
              <a:t> ~ ACT, data=gpa1) )</a:t>
            </a:r>
          </a:p>
          <a:p>
            <a:pPr>
              <a:buNone/>
            </a:pPr>
            <a:endParaRPr lang="en-US" altLang="zh-CN" dirty="0"/>
          </a:p>
          <a:p>
            <a:pPr>
              <a:buNone/>
            </a:pPr>
            <a:r>
              <a:rPr lang="en-US" altLang="zh-CN" dirty="0" err="1"/>
              <a:t>delta.tilde</a:t>
            </a:r>
            <a:endParaRPr lang="en-US" altLang="zh-CN" dirty="0"/>
          </a:p>
          <a:p>
            <a:pPr>
              <a:buNone/>
            </a:pPr>
            <a:endParaRPr lang="en-US" altLang="zh-CN" dirty="0"/>
          </a:p>
          <a:p>
            <a:pPr>
              <a:buNone/>
            </a:pPr>
            <a:r>
              <a:rPr lang="en-US" altLang="zh-CN" dirty="0"/>
              <a:t># Omitted variables formula for beta1.tilde:</a:t>
            </a:r>
          </a:p>
          <a:p>
            <a:pPr>
              <a:buNone/>
            </a:pPr>
            <a:r>
              <a:rPr lang="en-US" altLang="zh-CN" dirty="0"/>
              <a:t>beta.hat["ACT"] + beta.hat["</a:t>
            </a:r>
            <a:r>
              <a:rPr lang="en-US" altLang="zh-CN" dirty="0" err="1"/>
              <a:t>hsGPA</a:t>
            </a:r>
            <a:r>
              <a:rPr lang="en-US" altLang="zh-CN" dirty="0"/>
              <a:t>"]*</a:t>
            </a:r>
            <a:r>
              <a:rPr lang="en-US" altLang="zh-CN" dirty="0" err="1"/>
              <a:t>delta.tilde</a:t>
            </a:r>
            <a:r>
              <a:rPr lang="en-US" altLang="zh-CN" dirty="0"/>
              <a:t>["ACT"]</a:t>
            </a:r>
          </a:p>
          <a:p>
            <a:pPr>
              <a:buNone/>
            </a:pPr>
            <a:endParaRPr lang="en-US" altLang="zh-CN" dirty="0"/>
          </a:p>
          <a:p>
            <a:pPr>
              <a:buNone/>
            </a:pPr>
            <a:r>
              <a:rPr lang="en-US" altLang="zh-CN" dirty="0"/>
              <a:t># Actual regression with </a:t>
            </a:r>
            <a:r>
              <a:rPr lang="en-US" altLang="zh-CN" dirty="0" err="1"/>
              <a:t>hsGPA</a:t>
            </a:r>
            <a:r>
              <a:rPr lang="en-US" altLang="zh-CN" dirty="0"/>
              <a:t> omitted:</a:t>
            </a:r>
          </a:p>
          <a:p>
            <a:pPr>
              <a:buNone/>
            </a:pPr>
            <a:r>
              <a:rPr lang="en-US" altLang="zh-CN" dirty="0"/>
              <a:t>lm(</a:t>
            </a:r>
            <a:r>
              <a:rPr lang="en-US" altLang="zh-CN" dirty="0" err="1"/>
              <a:t>colGPA</a:t>
            </a:r>
            <a:r>
              <a:rPr lang="en-US" altLang="zh-CN" dirty="0"/>
              <a:t> ~ ACT, data=gpa1)</a:t>
            </a:r>
          </a:p>
          <a:p>
            <a:pPr>
              <a:buNone/>
            </a:pP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4413406" y="5000636"/>
            <a:ext cx="4016246" cy="1247280"/>
          </a:xfrm>
          <a:prstGeom prst="rect">
            <a:avLst/>
          </a:prstGeom>
          <a:ln>
            <a:noFill/>
          </a:ln>
          <a:effectLst>
            <a:outerShdw blurRad="190500" algn="tl" rotWithShape="0">
              <a:srgbClr val="000000">
                <a:alpha val="70000"/>
              </a:srgbClr>
            </a:outerShdw>
          </a:effectLst>
        </p:spPr>
      </p:pic>
      <p:pic>
        <p:nvPicPr>
          <p:cNvPr id="2051" name="Picture 3"/>
          <p:cNvPicPr>
            <a:picLocks noChangeAspect="1" noChangeArrowheads="1"/>
          </p:cNvPicPr>
          <p:nvPr/>
        </p:nvPicPr>
        <p:blipFill>
          <a:blip r:embed="rId3"/>
          <a:srcRect/>
          <a:stretch>
            <a:fillRect/>
          </a:stretch>
        </p:blipFill>
        <p:spPr bwMode="auto">
          <a:xfrm>
            <a:off x="1500166" y="2643182"/>
            <a:ext cx="3357586" cy="563430"/>
          </a:xfrm>
          <a:prstGeom prst="rect">
            <a:avLst/>
          </a:prstGeom>
          <a:ln>
            <a:noFill/>
          </a:ln>
          <a:effectLst>
            <a:outerShdw blurRad="190500" algn="tl" rotWithShape="0">
              <a:srgbClr val="000000">
                <a:alpha val="70000"/>
              </a:srgbClr>
            </a:outerShdw>
          </a:effectLst>
        </p:spPr>
      </p:pic>
      <p:pic>
        <p:nvPicPr>
          <p:cNvPr id="2052" name="Picture 4"/>
          <p:cNvPicPr>
            <a:picLocks noChangeAspect="1" noChangeArrowheads="1"/>
          </p:cNvPicPr>
          <p:nvPr/>
        </p:nvPicPr>
        <p:blipFill>
          <a:blip r:embed="rId4"/>
          <a:srcRect/>
          <a:stretch>
            <a:fillRect/>
          </a:stretch>
        </p:blipFill>
        <p:spPr bwMode="auto">
          <a:xfrm>
            <a:off x="1500166" y="3714752"/>
            <a:ext cx="2428892" cy="589537"/>
          </a:xfrm>
          <a:prstGeom prst="rect">
            <a:avLst/>
          </a:prstGeom>
          <a:ln>
            <a:noFill/>
          </a:ln>
          <a:effectLst>
            <a:outerShdw blurRad="190500" algn="tl" rotWithShape="0">
              <a:srgbClr val="000000">
                <a:alpha val="70000"/>
              </a:srgbClr>
            </a:outerShdw>
          </a:effectLst>
        </p:spPr>
      </p:pic>
      <p:pic>
        <p:nvPicPr>
          <p:cNvPr id="2053" name="Picture 5"/>
          <p:cNvPicPr>
            <a:picLocks noChangeAspect="1" noChangeArrowheads="1"/>
          </p:cNvPicPr>
          <p:nvPr/>
        </p:nvPicPr>
        <p:blipFill>
          <a:blip r:embed="rId5"/>
          <a:srcRect/>
          <a:stretch>
            <a:fillRect/>
          </a:stretch>
        </p:blipFill>
        <p:spPr bwMode="auto">
          <a:xfrm>
            <a:off x="6000761" y="4429132"/>
            <a:ext cx="1143008" cy="417874"/>
          </a:xfrm>
          <a:prstGeom prst="rect">
            <a:avLst/>
          </a:prstGeom>
          <a:ln>
            <a:noFill/>
          </a:ln>
          <a:effectLst>
            <a:outerShdw blurRad="190500" algn="tl" rotWithShape="0">
              <a:srgbClr val="000000">
                <a:alpha val="70000"/>
              </a:srgbClr>
            </a:outerShdw>
          </a:effectLst>
        </p:spPr>
      </p:pic>
      <p:cxnSp>
        <p:nvCxnSpPr>
          <p:cNvPr id="15" name="直接箭头连接符 14"/>
          <p:cNvCxnSpPr/>
          <p:nvPr/>
        </p:nvCxnSpPr>
        <p:spPr>
          <a:xfrm>
            <a:off x="4929190" y="4714884"/>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2928926" y="5429264"/>
            <a:ext cx="135732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4" name="Picture 6"/>
          <p:cNvPicPr>
            <a:picLocks noChangeAspect="1" noChangeArrowheads="1"/>
          </p:cNvPicPr>
          <p:nvPr/>
        </p:nvPicPr>
        <p:blipFill>
          <a:blip r:embed="rId6"/>
          <a:srcRect t="14286" b="14286"/>
          <a:stretch>
            <a:fillRect/>
          </a:stretch>
        </p:blipFill>
        <p:spPr bwMode="auto">
          <a:xfrm>
            <a:off x="5143504" y="928670"/>
            <a:ext cx="1970849" cy="357190"/>
          </a:xfrm>
          <a:prstGeom prst="rect">
            <a:avLst/>
          </a:prstGeom>
          <a:noFill/>
          <a:ln w="9525">
            <a:noFill/>
            <a:miter lim="800000"/>
            <a:headEnd/>
            <a:tailEnd/>
          </a:ln>
          <a:effectLst/>
        </p:spPr>
      </p:pic>
      <p:pic>
        <p:nvPicPr>
          <p:cNvPr id="2055" name="Picture 7"/>
          <p:cNvPicPr>
            <a:picLocks noChangeAspect="1" noChangeArrowheads="1"/>
          </p:cNvPicPr>
          <p:nvPr/>
        </p:nvPicPr>
        <p:blipFill>
          <a:blip r:embed="rId7"/>
          <a:srcRect/>
          <a:stretch>
            <a:fillRect/>
          </a:stretch>
        </p:blipFill>
        <p:spPr bwMode="auto">
          <a:xfrm>
            <a:off x="7429520" y="934273"/>
            <a:ext cx="714380" cy="280149"/>
          </a:xfrm>
          <a:prstGeom prst="rect">
            <a:avLst/>
          </a:prstGeom>
          <a:noFill/>
          <a:ln w="9525">
            <a:noFill/>
            <a:miter lim="800000"/>
            <a:headEnd/>
            <a:tailEnd/>
          </a:ln>
          <a:effectLst/>
        </p:spPr>
      </p:pic>
      <p:sp>
        <p:nvSpPr>
          <p:cNvPr id="21" name="椭圆 20"/>
          <p:cNvSpPr/>
          <p:nvPr/>
        </p:nvSpPr>
        <p:spPr>
          <a:xfrm>
            <a:off x="6000760" y="5715016"/>
            <a:ext cx="1071570" cy="5715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929322" y="4357694"/>
            <a:ext cx="1357322" cy="6429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日期占位符 15"/>
          <p:cNvSpPr>
            <a:spLocks noGrp="1"/>
          </p:cNvSpPr>
          <p:nvPr>
            <p:ph type="dt" sz="half" idx="10"/>
          </p:nvPr>
        </p:nvSpPr>
        <p:spPr/>
        <p:txBody>
          <a:bodyPr/>
          <a:lstStyle/>
          <a:p>
            <a:fld id="{65399F5A-9E2B-44AB-8B10-BA97A99C2752}" type="datetime1">
              <a:rPr lang="zh-CN" altLang="en-US" smtClean="0"/>
              <a:pPr/>
              <a:t>2018/3/19</a:t>
            </a:fld>
            <a:endParaRPr lang="zh-CN" altLang="en-US"/>
          </a:p>
        </p:txBody>
      </p:sp>
      <p:sp>
        <p:nvSpPr>
          <p:cNvPr id="18" name="灯片编号占位符 17"/>
          <p:cNvSpPr>
            <a:spLocks noGrp="1"/>
          </p:cNvSpPr>
          <p:nvPr>
            <p:ph type="sldNum" sz="quarter" idx="12"/>
          </p:nvPr>
        </p:nvSpPr>
        <p:spPr/>
        <p:txBody>
          <a:bodyPr/>
          <a:lstStyle/>
          <a:p>
            <a:fld id="{FEB116AC-CB2F-4689-A2AE-5DD4F9F79D7A}" type="slidenum">
              <a:rPr lang="zh-CN" altLang="en-US" smtClean="0"/>
              <a:pPr/>
              <a:t>8</a:t>
            </a:fld>
            <a:endParaRPr lang="zh-CN" altLang="en-US"/>
          </a:p>
        </p:txBody>
      </p:sp>
      <p:sp>
        <p:nvSpPr>
          <p:cNvPr id="19" name="页脚占位符 18"/>
          <p:cNvSpPr>
            <a:spLocks noGrp="1"/>
          </p:cNvSpPr>
          <p:nvPr>
            <p:ph type="ftr" sz="quarter" idx="11"/>
          </p:nvPr>
        </p:nvSpPr>
        <p:spPr/>
        <p:txBody>
          <a:bodyPr/>
          <a:lstStyle/>
          <a:p>
            <a:r>
              <a:rPr lang="en-US" altLang="zh-CN"/>
              <a:t>FMA301 </a:t>
            </a:r>
            <a:r>
              <a:rPr lang="zh-CN" altLang="en-US"/>
              <a:t>计量经济学上机课</a:t>
            </a:r>
          </a:p>
        </p:txBody>
      </p:sp>
      <p:pic>
        <p:nvPicPr>
          <p:cNvPr id="26625" name="Picture 1"/>
          <p:cNvPicPr>
            <a:picLocks noChangeAspect="1" noChangeArrowheads="1"/>
          </p:cNvPicPr>
          <p:nvPr/>
        </p:nvPicPr>
        <p:blipFill>
          <a:blip r:embed="rId8"/>
          <a:srcRect/>
          <a:stretch>
            <a:fillRect/>
          </a:stretch>
        </p:blipFill>
        <p:spPr bwMode="auto">
          <a:xfrm>
            <a:off x="1857356" y="1285860"/>
            <a:ext cx="7102985" cy="285752"/>
          </a:xfrm>
          <a:prstGeom prst="rect">
            <a:avLst/>
          </a:prstGeom>
          <a:noFill/>
          <a:ln w="9525">
            <a:noFill/>
            <a:miter lim="800000"/>
            <a:headEnd/>
            <a:tailEnd/>
          </a:ln>
          <a:effectLst/>
        </p:spPr>
      </p:pic>
      <p:sp>
        <p:nvSpPr>
          <p:cNvPr id="2662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6626" name="Picture 2"/>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5081616" y="2714620"/>
            <a:ext cx="3562350" cy="352425"/>
          </a:xfrm>
          <a:prstGeom prst="rect">
            <a:avLst/>
          </a:prstGeom>
          <a:noFill/>
        </p:spPr>
      </p:pic>
      <p:sp>
        <p:nvSpPr>
          <p:cNvPr id="26628" name="Rectangle 4"/>
          <p:cNvSpPr>
            <a:spLocks noChangeArrowheads="1"/>
          </p:cNvSpPr>
          <p:nvPr/>
        </p:nvSpPr>
        <p:spPr bwMode="auto">
          <a:xfrm>
            <a:off x="0" y="80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66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31" name="Rectangle 7"/>
          <p:cNvSpPr>
            <a:spLocks noChangeArrowheads="1"/>
          </p:cNvSpPr>
          <p:nvPr/>
        </p:nvSpPr>
        <p:spPr bwMode="auto">
          <a:xfrm>
            <a:off x="0" y="80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6633"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6632" name="Picture 8"/>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4962546" y="1928802"/>
            <a:ext cx="2609850" cy="390525"/>
          </a:xfrm>
          <a:prstGeom prst="rect">
            <a:avLst/>
          </a:prstGeom>
          <a:noFill/>
        </p:spPr>
      </p:pic>
      <p:sp>
        <p:nvSpPr>
          <p:cNvPr id="26634" name="Rectangle 10"/>
          <p:cNvSpPr>
            <a:spLocks noChangeArrowheads="1"/>
          </p:cNvSpPr>
          <p:nvPr/>
        </p:nvSpPr>
        <p:spPr bwMode="auto">
          <a:xfrm>
            <a:off x="0" y="847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3"/>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Picture 4"/>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5143504" y="3643314"/>
            <a:ext cx="2428892" cy="487350"/>
          </a:xfrm>
          <a:prstGeom prst="rect">
            <a:avLst/>
          </a:prstGeom>
          <a:noFill/>
        </p:spPr>
      </p:pic>
      <p:sp>
        <p:nvSpPr>
          <p:cNvPr id="9" name="Rectangle 6"/>
          <p:cNvSpPr>
            <a:spLocks noChangeArrowheads="1"/>
          </p:cNvSpPr>
          <p:nvPr/>
        </p:nvSpPr>
        <p:spPr bwMode="auto">
          <a:xfrm>
            <a:off x="0" y="1047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71ABC71-0C58-4314-8F9E-06AA518C18D1}" type="datetime1">
              <a:rPr lang="zh-CN" altLang="en-US" smtClean="0"/>
              <a:pPr/>
              <a:t>2018/3/19</a:t>
            </a:fld>
            <a:endParaRPr lang="zh-CN" altLang="en-US"/>
          </a:p>
        </p:txBody>
      </p:sp>
      <p:sp>
        <p:nvSpPr>
          <p:cNvPr id="5" name="页脚占位符 4"/>
          <p:cNvSpPr>
            <a:spLocks noGrp="1"/>
          </p:cNvSpPr>
          <p:nvPr>
            <p:ph type="ftr" sz="quarter" idx="11"/>
          </p:nvPr>
        </p:nvSpPr>
        <p:spPr/>
        <p:txBody>
          <a:bodyPr/>
          <a:lstStyle/>
          <a:p>
            <a:r>
              <a:rPr lang="en-US" altLang="zh-CN"/>
              <a:t>FMA301 </a:t>
            </a:r>
            <a:r>
              <a:rPr lang="zh-CN" altLang="en-US"/>
              <a:t>计量经济学上机课</a:t>
            </a:r>
          </a:p>
        </p:txBody>
      </p:sp>
      <p:sp>
        <p:nvSpPr>
          <p:cNvPr id="6" name="灯片编号占位符 5"/>
          <p:cNvSpPr>
            <a:spLocks noGrp="1"/>
          </p:cNvSpPr>
          <p:nvPr>
            <p:ph type="sldNum" sz="quarter" idx="12"/>
          </p:nvPr>
        </p:nvSpPr>
        <p:spPr/>
        <p:txBody>
          <a:bodyPr/>
          <a:lstStyle/>
          <a:p>
            <a:fld id="{FEB116AC-CB2F-4689-A2AE-5DD4F9F79D7A}" type="slidenum">
              <a:rPr lang="zh-CN" altLang="en-US" smtClean="0"/>
              <a:pPr/>
              <a:t>9</a:t>
            </a:fld>
            <a:endParaRPr lang="zh-CN" altLang="en-US"/>
          </a:p>
        </p:txBody>
      </p:sp>
      <p:pic>
        <p:nvPicPr>
          <p:cNvPr id="8" name="Picture 2"/>
          <p:cNvPicPr>
            <a:picLocks noChangeAspect="1" noChangeArrowheads="1"/>
          </p:cNvPicPr>
          <p:nvPr/>
        </p:nvPicPr>
        <p:blipFill>
          <a:blip r:embed="rId2"/>
          <a:srcRect/>
          <a:stretch>
            <a:fillRect/>
          </a:stretch>
        </p:blipFill>
        <p:spPr bwMode="auto">
          <a:xfrm>
            <a:off x="785787" y="2143116"/>
            <a:ext cx="6786610" cy="383559"/>
          </a:xfrm>
          <a:prstGeom prst="rect">
            <a:avLst/>
          </a:prstGeom>
          <a:noFill/>
          <a:ln w="9525">
            <a:noFill/>
            <a:miter lim="800000"/>
            <a:headEnd/>
            <a:tailEnd/>
          </a:ln>
          <a:effectLst/>
        </p:spPr>
      </p:pic>
      <p:pic>
        <p:nvPicPr>
          <p:cNvPr id="50178" name="Picture 2"/>
          <p:cNvPicPr>
            <a:picLocks noChangeAspect="1" noChangeArrowheads="1"/>
          </p:cNvPicPr>
          <p:nvPr/>
        </p:nvPicPr>
        <p:blipFill>
          <a:blip r:embed="rId3"/>
          <a:srcRect/>
          <a:stretch>
            <a:fillRect/>
          </a:stretch>
        </p:blipFill>
        <p:spPr bwMode="auto">
          <a:xfrm>
            <a:off x="428596" y="428604"/>
            <a:ext cx="7572428" cy="316985"/>
          </a:xfrm>
          <a:prstGeom prst="rect">
            <a:avLst/>
          </a:prstGeom>
          <a:noFill/>
          <a:ln w="9525">
            <a:noFill/>
            <a:miter lim="800000"/>
            <a:headEnd/>
            <a:tailEnd/>
          </a:ln>
          <a:effectLst/>
        </p:spPr>
      </p:pic>
      <p:pic>
        <p:nvPicPr>
          <p:cNvPr id="50179" name="Picture 3"/>
          <p:cNvPicPr>
            <a:picLocks noChangeAspect="1" noChangeArrowheads="1"/>
          </p:cNvPicPr>
          <p:nvPr/>
        </p:nvPicPr>
        <p:blipFill>
          <a:blip r:embed="rId4"/>
          <a:srcRect l="13763" t="11914" r="4978" b="68555"/>
          <a:stretch>
            <a:fillRect/>
          </a:stretch>
        </p:blipFill>
        <p:spPr bwMode="auto">
          <a:xfrm>
            <a:off x="428596" y="1000108"/>
            <a:ext cx="8286808" cy="1119839"/>
          </a:xfrm>
          <a:prstGeom prst="rect">
            <a:avLst/>
          </a:prstGeom>
          <a:noFill/>
          <a:ln w="9525">
            <a:noFill/>
            <a:miter lim="800000"/>
            <a:headEnd/>
            <a:tailEnd/>
          </a:ln>
          <a:effectLst/>
        </p:spPr>
      </p:pic>
      <p:pic>
        <p:nvPicPr>
          <p:cNvPr id="11" name="Picture 3"/>
          <p:cNvPicPr>
            <a:picLocks noChangeAspect="1" noChangeArrowheads="1"/>
          </p:cNvPicPr>
          <p:nvPr/>
        </p:nvPicPr>
        <p:blipFill>
          <a:blip r:embed="rId5"/>
          <a:srcRect/>
          <a:stretch>
            <a:fillRect/>
          </a:stretch>
        </p:blipFill>
        <p:spPr bwMode="auto">
          <a:xfrm>
            <a:off x="1428772" y="2571744"/>
            <a:ext cx="5572120" cy="599425"/>
          </a:xfrm>
          <a:prstGeom prst="rect">
            <a:avLst/>
          </a:prstGeom>
          <a:noFill/>
          <a:ln w="9525">
            <a:noFill/>
            <a:miter lim="800000"/>
            <a:headEnd/>
            <a:tailEnd/>
          </a:ln>
          <a:effectLst/>
        </p:spPr>
      </p:pic>
      <p:pic>
        <p:nvPicPr>
          <p:cNvPr id="12" name="Picture 5"/>
          <p:cNvPicPr>
            <a:picLocks noChangeAspect="1" noChangeArrowheads="1"/>
          </p:cNvPicPr>
          <p:nvPr/>
        </p:nvPicPr>
        <p:blipFill>
          <a:blip r:embed="rId6"/>
          <a:srcRect/>
          <a:stretch>
            <a:fillRect/>
          </a:stretch>
        </p:blipFill>
        <p:spPr bwMode="auto">
          <a:xfrm>
            <a:off x="500034" y="3786190"/>
            <a:ext cx="4000528" cy="263091"/>
          </a:xfrm>
          <a:prstGeom prst="rect">
            <a:avLst/>
          </a:prstGeom>
          <a:noFill/>
          <a:ln w="9525">
            <a:noFill/>
            <a:miter lim="800000"/>
            <a:headEnd/>
            <a:tailEnd/>
          </a:ln>
          <a:effectLst/>
        </p:spPr>
      </p:pic>
      <p:pic>
        <p:nvPicPr>
          <p:cNvPr id="13" name="Picture 4"/>
          <p:cNvPicPr>
            <a:picLocks noChangeAspect="1" noChangeArrowheads="1"/>
          </p:cNvPicPr>
          <p:nvPr/>
        </p:nvPicPr>
        <p:blipFill>
          <a:blip r:embed="rId7"/>
          <a:srcRect/>
          <a:stretch>
            <a:fillRect/>
          </a:stretch>
        </p:blipFill>
        <p:spPr bwMode="auto">
          <a:xfrm>
            <a:off x="871548" y="3286124"/>
            <a:ext cx="4700584" cy="327147"/>
          </a:xfrm>
          <a:prstGeom prst="rect">
            <a:avLst/>
          </a:prstGeom>
          <a:noFill/>
          <a:ln w="9525">
            <a:noFill/>
            <a:miter lim="800000"/>
            <a:headEnd/>
            <a:tailEnd/>
          </a:ln>
          <a:effectLst/>
        </p:spPr>
      </p:pic>
      <p:pic>
        <p:nvPicPr>
          <p:cNvPr id="15" name="Picture 6"/>
          <p:cNvPicPr>
            <a:picLocks noChangeAspect="1" noChangeArrowheads="1"/>
          </p:cNvPicPr>
          <p:nvPr/>
        </p:nvPicPr>
        <p:blipFill>
          <a:blip r:embed="rId8"/>
          <a:srcRect/>
          <a:stretch>
            <a:fillRect/>
          </a:stretch>
        </p:blipFill>
        <p:spPr bwMode="auto">
          <a:xfrm>
            <a:off x="428596" y="4214818"/>
            <a:ext cx="8286840" cy="536558"/>
          </a:xfrm>
          <a:prstGeom prst="rect">
            <a:avLst/>
          </a:prstGeom>
          <a:noFill/>
          <a:ln w="9525">
            <a:noFill/>
            <a:miter lim="800000"/>
            <a:headEnd/>
            <a:tailEnd/>
          </a:ln>
          <a:effectLst/>
        </p:spPr>
      </p:pic>
      <p:sp>
        <p:nvSpPr>
          <p:cNvPr id="50187"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0188" name="Rectangle 12"/>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0190"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0189" name="Picture 13"/>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428596" y="4786322"/>
            <a:ext cx="6572295" cy="528806"/>
          </a:xfrm>
          <a:prstGeom prst="rect">
            <a:avLst/>
          </a:prstGeom>
          <a:noFill/>
        </p:spPr>
      </p:pic>
      <p:sp>
        <p:nvSpPr>
          <p:cNvPr id="50191" name="Rectangle 15"/>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0193"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0192" name="Picture 16"/>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428596" y="5357826"/>
            <a:ext cx="8501090" cy="329987"/>
          </a:xfrm>
          <a:prstGeom prst="rect">
            <a:avLst/>
          </a:prstGeom>
          <a:noFill/>
        </p:spPr>
      </p:pic>
      <p:sp>
        <p:nvSpPr>
          <p:cNvPr id="50194" name="Rectangle 18"/>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0196" name="Rectangle 2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0195" name="Picture 19"/>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4714876" y="3786190"/>
            <a:ext cx="3286148" cy="320913"/>
          </a:xfrm>
          <a:prstGeom prst="rect">
            <a:avLst/>
          </a:prstGeom>
          <a:noFill/>
        </p:spPr>
      </p:pic>
      <p:sp>
        <p:nvSpPr>
          <p:cNvPr id="50197" name="Rectangle 21"/>
          <p:cNvSpPr>
            <a:spLocks noChangeArrowheads="1"/>
          </p:cNvSpPr>
          <p:nvPr/>
        </p:nvSpPr>
        <p:spPr bwMode="auto">
          <a:xfrm>
            <a:off x="0" y="695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4302</TotalTime>
  <Words>2546</Words>
  <Application>Microsoft Office PowerPoint</Application>
  <PresentationFormat>全屏显示(4:3)</PresentationFormat>
  <Paragraphs>346</Paragraphs>
  <Slides>24</Slides>
  <Notes>11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24</vt:i4>
      </vt:variant>
    </vt:vector>
  </HeadingPairs>
  <TitlesOfParts>
    <vt:vector size="40" baseType="lpstr">
      <vt:lpstr>Arial Unicode MS</vt:lpstr>
      <vt:lpstr>FreeSerif</vt:lpstr>
      <vt:lpstr>Microsoft YaHei UI</vt:lpstr>
      <vt:lpstr>宋体</vt:lpstr>
      <vt:lpstr>Arial</vt:lpstr>
      <vt:lpstr>Bradley Hand ITC</vt:lpstr>
      <vt:lpstr>Calibri</vt:lpstr>
      <vt:lpstr>Forte</vt:lpstr>
      <vt:lpstr>Franklin Gothic Heavy</vt:lpstr>
      <vt:lpstr>Gill Sans MT</vt:lpstr>
      <vt:lpstr>Goudy Old Style</vt:lpstr>
      <vt:lpstr>Microsoft Himalaya</vt:lpstr>
      <vt:lpstr>Segoe UI Black</vt:lpstr>
      <vt:lpstr>Times New Roman</vt:lpstr>
      <vt:lpstr>Tw Cen MT Condensed</vt:lpstr>
      <vt:lpstr>Office 主题</vt:lpstr>
      <vt:lpstr>How to do econometric analysis with R or EViews ?</vt:lpstr>
      <vt:lpstr>Outline</vt:lpstr>
      <vt:lpstr>Step 1: Verify conclusions using R</vt:lpstr>
      <vt:lpstr>Monte Carlo Simulation with many samples</vt:lpstr>
      <vt:lpstr>Monte Carlo Simulation: Violation of MLR.4  with k=2 explanatory variables</vt:lpstr>
      <vt:lpstr>Monte Carlo Simulation: Violation of MLR.5  with k=2 explanatory variables</vt:lpstr>
      <vt:lpstr>Regression through the origin and regression on a constant: Example 2.3</vt:lpstr>
      <vt:lpstr>Omitted Variable Bias : Verify [3.23] </vt:lpstr>
      <vt:lpstr>PowerPoint 演示文稿</vt:lpstr>
      <vt:lpstr>Reporting Regression Results: Generate Table 4.1 in Example 4.10 </vt:lpstr>
      <vt:lpstr>Step 2: Test Hypotheses using EViews</vt:lpstr>
      <vt:lpstr>Example 2.4, 2.10, and 4.1 using the data in WAGE1.RAW</vt:lpstr>
      <vt:lpstr>Example 2.4:  Wage and Education</vt:lpstr>
      <vt:lpstr>Example 2.4:  Wage and Education</vt:lpstr>
      <vt:lpstr>Example 2.4:  Wage and Education</vt:lpstr>
      <vt:lpstr>Example 2.4:  Wage and Education</vt:lpstr>
      <vt:lpstr>Example 2.4:  Wage and Education</vt:lpstr>
      <vt:lpstr>Example 2.10:  A Log Wage Equation</vt:lpstr>
      <vt:lpstr>Example 2.10:  A Log Wage Equation</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do econometrics with R?</dc:title>
  <dc:creator>pc</dc:creator>
  <cp:lastModifiedBy>Xianghong Hu</cp:lastModifiedBy>
  <cp:revision>305</cp:revision>
  <dcterms:created xsi:type="dcterms:W3CDTF">2016-10-08T11:57:38Z</dcterms:created>
  <dcterms:modified xsi:type="dcterms:W3CDTF">2018-03-19T07:50:54Z</dcterms:modified>
</cp:coreProperties>
</file>