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85" r:id="rId3"/>
    <p:sldId id="311" r:id="rId4"/>
    <p:sldId id="276" r:id="rId5"/>
    <p:sldId id="286" r:id="rId6"/>
    <p:sldId id="288" r:id="rId7"/>
    <p:sldId id="280" r:id="rId8"/>
    <p:sldId id="289" r:id="rId9"/>
    <p:sldId id="281" r:id="rId10"/>
    <p:sldId id="283" r:id="rId11"/>
    <p:sldId id="290" r:id="rId12"/>
    <p:sldId id="278" r:id="rId13"/>
    <p:sldId id="291" r:id="rId14"/>
    <p:sldId id="310" r:id="rId15"/>
    <p:sldId id="284" r:id="rId16"/>
    <p:sldId id="279" r:id="rId17"/>
    <p:sldId id="312" r:id="rId18"/>
    <p:sldId id="262" r:id="rId19"/>
    <p:sldId id="293" r:id="rId20"/>
    <p:sldId id="294" r:id="rId21"/>
    <p:sldId id="295" r:id="rId22"/>
    <p:sldId id="282" r:id="rId23"/>
    <p:sldId id="296" r:id="rId24"/>
    <p:sldId id="297" r:id="rId25"/>
    <p:sldId id="298" r:id="rId26"/>
    <p:sldId id="299" r:id="rId27"/>
    <p:sldId id="287" r:id="rId28"/>
    <p:sldId id="300" r:id="rId29"/>
    <p:sldId id="301" r:id="rId30"/>
    <p:sldId id="302" r:id="rId31"/>
    <p:sldId id="314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3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6D00B3-4A6E-4F44-A566-2670157E87B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8E189C-4677-4A0A-91ED-CC55A5B1FC34}">
      <dgm:prSet phldrT="[文本]"/>
      <dgm:spPr/>
      <dgm:t>
        <a:bodyPr/>
        <a:lstStyle/>
        <a:p>
          <a:r>
            <a:rPr lang="en-US" altLang="zh-CN" dirty="0"/>
            <a:t>Pooled OLS</a:t>
          </a:r>
          <a:endParaRPr lang="zh-CN" altLang="en-US" dirty="0"/>
        </a:p>
      </dgm:t>
    </dgm:pt>
    <dgm:pt modelId="{0D2CF32B-733D-47ED-A4A5-F98BD295EE7F}" type="parTrans" cxnId="{E63CFED4-5C4F-434A-95BA-E9BD52E3A37D}">
      <dgm:prSet/>
      <dgm:spPr/>
      <dgm:t>
        <a:bodyPr/>
        <a:lstStyle/>
        <a:p>
          <a:endParaRPr lang="zh-CN" altLang="en-US"/>
        </a:p>
      </dgm:t>
    </dgm:pt>
    <dgm:pt modelId="{D15719EA-32EB-4A7C-9354-57811AF7092B}" type="sibTrans" cxnId="{E63CFED4-5C4F-434A-95BA-E9BD52E3A37D}">
      <dgm:prSet/>
      <dgm:spPr/>
      <dgm:t>
        <a:bodyPr/>
        <a:lstStyle/>
        <a:p>
          <a:endParaRPr lang="zh-CN" altLang="en-US"/>
        </a:p>
      </dgm:t>
    </dgm:pt>
    <dgm:pt modelId="{7CEB0171-8167-4B66-B24D-BDBC5B9392E3}">
      <dgm:prSet phldrT="[文本]"/>
      <dgm:spPr/>
      <dgm:t>
        <a:bodyPr/>
        <a:lstStyle/>
        <a:p>
          <a:r>
            <a:rPr lang="en-US" altLang="zh-CN" dirty="0"/>
            <a:t>educ + black + hisp + exper + exper^2 + married + union + year</a:t>
          </a:r>
          <a:endParaRPr lang="zh-CN" altLang="en-US" dirty="0"/>
        </a:p>
      </dgm:t>
    </dgm:pt>
    <dgm:pt modelId="{D03C94CA-F2A6-4A78-8EC8-248A59A209ED}" type="parTrans" cxnId="{C4447F5F-FA89-404A-8DED-61A8637F2DE5}">
      <dgm:prSet/>
      <dgm:spPr/>
      <dgm:t>
        <a:bodyPr/>
        <a:lstStyle/>
        <a:p>
          <a:endParaRPr lang="zh-CN" altLang="en-US"/>
        </a:p>
      </dgm:t>
    </dgm:pt>
    <dgm:pt modelId="{20AB3D6B-048C-403F-8AFC-58A3E06924EC}" type="sibTrans" cxnId="{C4447F5F-FA89-404A-8DED-61A8637F2DE5}">
      <dgm:prSet/>
      <dgm:spPr/>
      <dgm:t>
        <a:bodyPr/>
        <a:lstStyle/>
        <a:p>
          <a:endParaRPr lang="zh-CN" altLang="en-US"/>
        </a:p>
      </dgm:t>
    </dgm:pt>
    <dgm:pt modelId="{51C15648-98EB-4B1E-9ADB-9080EE293142}">
      <dgm:prSet phldrT="[文本]"/>
      <dgm:spPr/>
      <dgm:t>
        <a:bodyPr/>
        <a:lstStyle/>
        <a:p>
          <a:r>
            <a:rPr lang="en-US" altLang="zh-CN" dirty="0"/>
            <a:t>Random Effects</a:t>
          </a:r>
          <a:endParaRPr lang="zh-CN" altLang="en-US" dirty="0"/>
        </a:p>
      </dgm:t>
    </dgm:pt>
    <dgm:pt modelId="{BEBA3366-44DD-4F05-A48E-549C77B5D838}" type="parTrans" cxnId="{FF1221FA-EF29-473D-A68F-4765EEF9F415}">
      <dgm:prSet/>
      <dgm:spPr/>
      <dgm:t>
        <a:bodyPr/>
        <a:lstStyle/>
        <a:p>
          <a:endParaRPr lang="zh-CN" altLang="en-US"/>
        </a:p>
      </dgm:t>
    </dgm:pt>
    <dgm:pt modelId="{7C32AFF2-0CDF-4A4B-A73A-FB67FE335228}" type="sibTrans" cxnId="{FF1221FA-EF29-473D-A68F-4765EEF9F415}">
      <dgm:prSet/>
      <dgm:spPr/>
      <dgm:t>
        <a:bodyPr/>
        <a:lstStyle/>
        <a:p>
          <a:endParaRPr lang="zh-CN" altLang="en-US"/>
        </a:p>
      </dgm:t>
    </dgm:pt>
    <dgm:pt modelId="{65D544DC-0818-4666-A15D-D9136F1694E6}">
      <dgm:prSet phldrT="[文本]"/>
      <dgm:spPr/>
      <dgm:t>
        <a:bodyPr/>
        <a:lstStyle/>
        <a:p>
          <a:r>
            <a:rPr lang="en-US" altLang="zh-CN" dirty="0"/>
            <a:t>educ + black + hisp + exper + exper^2 + married + union + year</a:t>
          </a:r>
          <a:endParaRPr lang="zh-CN" altLang="en-US" dirty="0"/>
        </a:p>
      </dgm:t>
    </dgm:pt>
    <dgm:pt modelId="{7CB4AEA5-BBDE-4A4A-9EF2-41B718B7EFD1}" type="parTrans" cxnId="{BE5D8B04-E5B3-436F-8DFA-91928C93986F}">
      <dgm:prSet/>
      <dgm:spPr/>
      <dgm:t>
        <a:bodyPr/>
        <a:lstStyle/>
        <a:p>
          <a:endParaRPr lang="zh-CN" altLang="en-US"/>
        </a:p>
      </dgm:t>
    </dgm:pt>
    <dgm:pt modelId="{CB86666C-AFF6-4475-8447-6DE57B83EFC3}" type="sibTrans" cxnId="{BE5D8B04-E5B3-436F-8DFA-91928C93986F}">
      <dgm:prSet/>
      <dgm:spPr/>
      <dgm:t>
        <a:bodyPr/>
        <a:lstStyle/>
        <a:p>
          <a:endParaRPr lang="zh-CN" altLang="en-US"/>
        </a:p>
      </dgm:t>
    </dgm:pt>
    <dgm:pt modelId="{86BA37D4-7617-46A7-A7D4-167675822849}">
      <dgm:prSet phldrT="[文本]"/>
      <dgm:spPr/>
      <dgm:t>
        <a:bodyPr/>
        <a:lstStyle/>
        <a:p>
          <a:r>
            <a:rPr lang="en-US" altLang="zh-CN" dirty="0"/>
            <a:t>Fixed Effects</a:t>
          </a:r>
          <a:endParaRPr lang="zh-CN" altLang="en-US" dirty="0"/>
        </a:p>
      </dgm:t>
    </dgm:pt>
    <dgm:pt modelId="{7905CD9A-713D-48B1-B426-8FA61F3FBAC0}" type="parTrans" cxnId="{90A7682F-0517-4A98-8432-9B75E79A48DB}">
      <dgm:prSet/>
      <dgm:spPr/>
      <dgm:t>
        <a:bodyPr/>
        <a:lstStyle/>
        <a:p>
          <a:endParaRPr lang="zh-CN" altLang="en-US"/>
        </a:p>
      </dgm:t>
    </dgm:pt>
    <dgm:pt modelId="{D74E10D2-D713-4A0F-923D-FC879D81BAC0}" type="sibTrans" cxnId="{90A7682F-0517-4A98-8432-9B75E79A48DB}">
      <dgm:prSet/>
      <dgm:spPr/>
      <dgm:t>
        <a:bodyPr/>
        <a:lstStyle/>
        <a:p>
          <a:endParaRPr lang="zh-CN" altLang="en-US"/>
        </a:p>
      </dgm:t>
    </dgm:pt>
    <dgm:pt modelId="{BF8D0278-D385-4C3E-8F6F-2E80245C24D5}">
      <dgm:prSet phldrT="[文本]"/>
      <dgm:spPr/>
      <dgm:t>
        <a:bodyPr/>
        <a:lstStyle/>
        <a:p>
          <a:r>
            <a:rPr lang="en-US" altLang="zh-CN" dirty="0"/>
            <a:t>exper^2 + married + union + year</a:t>
          </a:r>
          <a:endParaRPr lang="zh-CN" altLang="en-US" dirty="0"/>
        </a:p>
      </dgm:t>
    </dgm:pt>
    <dgm:pt modelId="{45534C91-597A-4512-9FB1-50B8EC8256EE}" type="parTrans" cxnId="{201B734A-06B2-459B-A150-511F499B49B0}">
      <dgm:prSet/>
      <dgm:spPr/>
      <dgm:t>
        <a:bodyPr/>
        <a:lstStyle/>
        <a:p>
          <a:endParaRPr lang="zh-CN" altLang="en-US"/>
        </a:p>
      </dgm:t>
    </dgm:pt>
    <dgm:pt modelId="{1D08916F-D288-4F2B-8629-415C65BFECEE}" type="sibTrans" cxnId="{201B734A-06B2-459B-A150-511F499B49B0}">
      <dgm:prSet/>
      <dgm:spPr/>
      <dgm:t>
        <a:bodyPr/>
        <a:lstStyle/>
        <a:p>
          <a:endParaRPr lang="zh-CN" altLang="en-US"/>
        </a:p>
      </dgm:t>
    </dgm:pt>
    <dgm:pt modelId="{9CFCF904-9980-4EDE-AD78-344A3ABDBACB}" type="pres">
      <dgm:prSet presAssocID="{2C6D00B3-4A6E-4F44-A566-2670157E87BD}" presName="Name0" presStyleCnt="0">
        <dgm:presLayoutVars>
          <dgm:dir/>
          <dgm:animLvl val="lvl"/>
          <dgm:resizeHandles val="exact"/>
        </dgm:presLayoutVars>
      </dgm:prSet>
      <dgm:spPr/>
    </dgm:pt>
    <dgm:pt modelId="{F8685567-1847-40F3-B87C-3E3BA0F02EAB}" type="pres">
      <dgm:prSet presAssocID="{ED8E189C-4677-4A0A-91ED-CC55A5B1FC34}" presName="linNode" presStyleCnt="0"/>
      <dgm:spPr/>
    </dgm:pt>
    <dgm:pt modelId="{CF460281-63B9-4876-B2C4-3B673B35D2CC}" type="pres">
      <dgm:prSet presAssocID="{ED8E189C-4677-4A0A-91ED-CC55A5B1FC34}" presName="parentText" presStyleLbl="node1" presStyleIdx="0" presStyleCnt="3" custScaleX="60418" custLinFactNeighborX="170" custLinFactNeighborY="2440">
        <dgm:presLayoutVars>
          <dgm:chMax val="1"/>
          <dgm:bulletEnabled val="1"/>
        </dgm:presLayoutVars>
      </dgm:prSet>
      <dgm:spPr/>
    </dgm:pt>
    <dgm:pt modelId="{23F8B41A-3F6E-46DD-9285-4E18A10CC197}" type="pres">
      <dgm:prSet presAssocID="{ED8E189C-4677-4A0A-91ED-CC55A5B1FC34}" presName="descendantText" presStyleLbl="alignAccFollowNode1" presStyleIdx="0" presStyleCnt="3">
        <dgm:presLayoutVars>
          <dgm:bulletEnabled val="1"/>
        </dgm:presLayoutVars>
      </dgm:prSet>
      <dgm:spPr/>
    </dgm:pt>
    <dgm:pt modelId="{F97828D9-7B94-49D2-804F-8440EEB8E8AF}" type="pres">
      <dgm:prSet presAssocID="{D15719EA-32EB-4A7C-9354-57811AF7092B}" presName="sp" presStyleCnt="0"/>
      <dgm:spPr/>
    </dgm:pt>
    <dgm:pt modelId="{4F0109F6-BA52-40C3-8D2D-6EC44AA13661}" type="pres">
      <dgm:prSet presAssocID="{51C15648-98EB-4B1E-9ADB-9080EE293142}" presName="linNode" presStyleCnt="0"/>
      <dgm:spPr/>
    </dgm:pt>
    <dgm:pt modelId="{80EAA404-9808-4B38-935D-74AA82CAFD54}" type="pres">
      <dgm:prSet presAssocID="{51C15648-98EB-4B1E-9ADB-9080EE293142}" presName="parentText" presStyleLbl="node1" presStyleIdx="1" presStyleCnt="3" custScaleX="60418">
        <dgm:presLayoutVars>
          <dgm:chMax val="1"/>
          <dgm:bulletEnabled val="1"/>
        </dgm:presLayoutVars>
      </dgm:prSet>
      <dgm:spPr/>
    </dgm:pt>
    <dgm:pt modelId="{155798BA-243F-4727-8B36-3D828FBA08F0}" type="pres">
      <dgm:prSet presAssocID="{51C15648-98EB-4B1E-9ADB-9080EE293142}" presName="descendantText" presStyleLbl="alignAccFollowNode1" presStyleIdx="1" presStyleCnt="3">
        <dgm:presLayoutVars>
          <dgm:bulletEnabled val="1"/>
        </dgm:presLayoutVars>
      </dgm:prSet>
      <dgm:spPr/>
    </dgm:pt>
    <dgm:pt modelId="{4F0AA45C-1CFF-4790-A2D6-2C8543EFDBD3}" type="pres">
      <dgm:prSet presAssocID="{7C32AFF2-0CDF-4A4B-A73A-FB67FE335228}" presName="sp" presStyleCnt="0"/>
      <dgm:spPr/>
    </dgm:pt>
    <dgm:pt modelId="{4EEA3B72-EFE7-4B34-A1FF-2A9E38852BCF}" type="pres">
      <dgm:prSet presAssocID="{86BA37D4-7617-46A7-A7D4-167675822849}" presName="linNode" presStyleCnt="0"/>
      <dgm:spPr/>
    </dgm:pt>
    <dgm:pt modelId="{0DBF22EC-AAE3-46C9-86C0-CC39482F5905}" type="pres">
      <dgm:prSet presAssocID="{86BA37D4-7617-46A7-A7D4-167675822849}" presName="parentText" presStyleLbl="node1" presStyleIdx="2" presStyleCnt="3" custScaleX="60418">
        <dgm:presLayoutVars>
          <dgm:chMax val="1"/>
          <dgm:bulletEnabled val="1"/>
        </dgm:presLayoutVars>
      </dgm:prSet>
      <dgm:spPr/>
    </dgm:pt>
    <dgm:pt modelId="{5E808636-DD17-40B8-9BD8-18736A4AF14A}" type="pres">
      <dgm:prSet presAssocID="{86BA37D4-7617-46A7-A7D4-16767582284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E5D8B04-E5B3-436F-8DFA-91928C93986F}" srcId="{51C15648-98EB-4B1E-9ADB-9080EE293142}" destId="{65D544DC-0818-4666-A15D-D9136F1694E6}" srcOrd="0" destOrd="0" parTransId="{7CB4AEA5-BBDE-4A4A-9EF2-41B718B7EFD1}" sibTransId="{CB86666C-AFF6-4475-8447-6DE57B83EFC3}"/>
    <dgm:cxn modelId="{90A7682F-0517-4A98-8432-9B75E79A48DB}" srcId="{2C6D00B3-4A6E-4F44-A566-2670157E87BD}" destId="{86BA37D4-7617-46A7-A7D4-167675822849}" srcOrd="2" destOrd="0" parTransId="{7905CD9A-713D-48B1-B426-8FA61F3FBAC0}" sibTransId="{D74E10D2-D713-4A0F-923D-FC879D81BAC0}"/>
    <dgm:cxn modelId="{C4447F5F-FA89-404A-8DED-61A8637F2DE5}" srcId="{ED8E189C-4677-4A0A-91ED-CC55A5B1FC34}" destId="{7CEB0171-8167-4B66-B24D-BDBC5B9392E3}" srcOrd="0" destOrd="0" parTransId="{D03C94CA-F2A6-4A78-8EC8-248A59A209ED}" sibTransId="{20AB3D6B-048C-403F-8AFC-58A3E06924EC}"/>
    <dgm:cxn modelId="{D477C142-BA7A-4DF0-A7F2-F70C365B947B}" type="presOf" srcId="{2C6D00B3-4A6E-4F44-A566-2670157E87BD}" destId="{9CFCF904-9980-4EDE-AD78-344A3ABDBACB}" srcOrd="0" destOrd="0" presId="urn:microsoft.com/office/officeart/2005/8/layout/vList5"/>
    <dgm:cxn modelId="{201B734A-06B2-459B-A150-511F499B49B0}" srcId="{86BA37D4-7617-46A7-A7D4-167675822849}" destId="{BF8D0278-D385-4C3E-8F6F-2E80245C24D5}" srcOrd="0" destOrd="0" parTransId="{45534C91-597A-4512-9FB1-50B8EC8256EE}" sibTransId="{1D08916F-D288-4F2B-8629-415C65BFECEE}"/>
    <dgm:cxn modelId="{4B085C6D-C044-4F45-B48D-515602E5E193}" type="presOf" srcId="{86BA37D4-7617-46A7-A7D4-167675822849}" destId="{0DBF22EC-AAE3-46C9-86C0-CC39482F5905}" srcOrd="0" destOrd="0" presId="urn:microsoft.com/office/officeart/2005/8/layout/vList5"/>
    <dgm:cxn modelId="{98ACC16D-F26F-4E8A-A61B-497F9C1090E3}" type="presOf" srcId="{51C15648-98EB-4B1E-9ADB-9080EE293142}" destId="{80EAA404-9808-4B38-935D-74AA82CAFD54}" srcOrd="0" destOrd="0" presId="urn:microsoft.com/office/officeart/2005/8/layout/vList5"/>
    <dgm:cxn modelId="{95E21F58-0E3A-485F-9809-A24B21346E06}" type="presOf" srcId="{ED8E189C-4677-4A0A-91ED-CC55A5B1FC34}" destId="{CF460281-63B9-4876-B2C4-3B673B35D2CC}" srcOrd="0" destOrd="0" presId="urn:microsoft.com/office/officeart/2005/8/layout/vList5"/>
    <dgm:cxn modelId="{E63CFED4-5C4F-434A-95BA-E9BD52E3A37D}" srcId="{2C6D00B3-4A6E-4F44-A566-2670157E87BD}" destId="{ED8E189C-4677-4A0A-91ED-CC55A5B1FC34}" srcOrd="0" destOrd="0" parTransId="{0D2CF32B-733D-47ED-A4A5-F98BD295EE7F}" sibTransId="{D15719EA-32EB-4A7C-9354-57811AF7092B}"/>
    <dgm:cxn modelId="{5CF394DD-FC37-4ED8-8338-09EFF2F3E342}" type="presOf" srcId="{7CEB0171-8167-4B66-B24D-BDBC5B9392E3}" destId="{23F8B41A-3F6E-46DD-9285-4E18A10CC197}" srcOrd="0" destOrd="0" presId="urn:microsoft.com/office/officeart/2005/8/layout/vList5"/>
    <dgm:cxn modelId="{1AFAA4DF-E1F0-484F-9088-C6CC45EE24B3}" type="presOf" srcId="{65D544DC-0818-4666-A15D-D9136F1694E6}" destId="{155798BA-243F-4727-8B36-3D828FBA08F0}" srcOrd="0" destOrd="0" presId="urn:microsoft.com/office/officeart/2005/8/layout/vList5"/>
    <dgm:cxn modelId="{FF1221FA-EF29-473D-A68F-4765EEF9F415}" srcId="{2C6D00B3-4A6E-4F44-A566-2670157E87BD}" destId="{51C15648-98EB-4B1E-9ADB-9080EE293142}" srcOrd="1" destOrd="0" parTransId="{BEBA3366-44DD-4F05-A48E-549C77B5D838}" sibTransId="{7C32AFF2-0CDF-4A4B-A73A-FB67FE335228}"/>
    <dgm:cxn modelId="{E6F1EEFE-7B0A-4C79-847B-3A8352382586}" type="presOf" srcId="{BF8D0278-D385-4C3E-8F6F-2E80245C24D5}" destId="{5E808636-DD17-40B8-9BD8-18736A4AF14A}" srcOrd="0" destOrd="0" presId="urn:microsoft.com/office/officeart/2005/8/layout/vList5"/>
    <dgm:cxn modelId="{31D29372-0A8F-4132-BAF3-07B8300D7897}" type="presParOf" srcId="{9CFCF904-9980-4EDE-AD78-344A3ABDBACB}" destId="{F8685567-1847-40F3-B87C-3E3BA0F02EAB}" srcOrd="0" destOrd="0" presId="urn:microsoft.com/office/officeart/2005/8/layout/vList5"/>
    <dgm:cxn modelId="{5AA0D26F-7F10-49C5-B889-CFD7EB953C38}" type="presParOf" srcId="{F8685567-1847-40F3-B87C-3E3BA0F02EAB}" destId="{CF460281-63B9-4876-B2C4-3B673B35D2CC}" srcOrd="0" destOrd="0" presId="urn:microsoft.com/office/officeart/2005/8/layout/vList5"/>
    <dgm:cxn modelId="{9D3B027F-87B4-4EAB-9DDD-CD7C799D9B16}" type="presParOf" srcId="{F8685567-1847-40F3-B87C-3E3BA0F02EAB}" destId="{23F8B41A-3F6E-46DD-9285-4E18A10CC197}" srcOrd="1" destOrd="0" presId="urn:microsoft.com/office/officeart/2005/8/layout/vList5"/>
    <dgm:cxn modelId="{15153BDC-A4B7-4041-B835-1B0E2BD02B00}" type="presParOf" srcId="{9CFCF904-9980-4EDE-AD78-344A3ABDBACB}" destId="{F97828D9-7B94-49D2-804F-8440EEB8E8AF}" srcOrd="1" destOrd="0" presId="urn:microsoft.com/office/officeart/2005/8/layout/vList5"/>
    <dgm:cxn modelId="{141DA4F9-87D4-4228-B202-ACF623763946}" type="presParOf" srcId="{9CFCF904-9980-4EDE-AD78-344A3ABDBACB}" destId="{4F0109F6-BA52-40C3-8D2D-6EC44AA13661}" srcOrd="2" destOrd="0" presId="urn:microsoft.com/office/officeart/2005/8/layout/vList5"/>
    <dgm:cxn modelId="{82C7DA90-EA1E-4085-A420-D3CFEA9F7089}" type="presParOf" srcId="{4F0109F6-BA52-40C3-8D2D-6EC44AA13661}" destId="{80EAA404-9808-4B38-935D-74AA82CAFD54}" srcOrd="0" destOrd="0" presId="urn:microsoft.com/office/officeart/2005/8/layout/vList5"/>
    <dgm:cxn modelId="{6E580456-13EF-49AB-B8E9-FCC69EE21974}" type="presParOf" srcId="{4F0109F6-BA52-40C3-8D2D-6EC44AA13661}" destId="{155798BA-243F-4727-8B36-3D828FBA08F0}" srcOrd="1" destOrd="0" presId="urn:microsoft.com/office/officeart/2005/8/layout/vList5"/>
    <dgm:cxn modelId="{122BEDE1-24A0-409F-87D5-CB59CFAAB071}" type="presParOf" srcId="{9CFCF904-9980-4EDE-AD78-344A3ABDBACB}" destId="{4F0AA45C-1CFF-4790-A2D6-2C8543EFDBD3}" srcOrd="3" destOrd="0" presId="urn:microsoft.com/office/officeart/2005/8/layout/vList5"/>
    <dgm:cxn modelId="{CD45D86E-CA52-4934-9325-F19354077FE7}" type="presParOf" srcId="{9CFCF904-9980-4EDE-AD78-344A3ABDBACB}" destId="{4EEA3B72-EFE7-4B34-A1FF-2A9E38852BCF}" srcOrd="4" destOrd="0" presId="urn:microsoft.com/office/officeart/2005/8/layout/vList5"/>
    <dgm:cxn modelId="{3F57856F-5C30-49BA-8F1C-50DD7CE0DE4A}" type="presParOf" srcId="{4EEA3B72-EFE7-4B34-A1FF-2A9E38852BCF}" destId="{0DBF22EC-AAE3-46C9-86C0-CC39482F5905}" srcOrd="0" destOrd="0" presId="urn:microsoft.com/office/officeart/2005/8/layout/vList5"/>
    <dgm:cxn modelId="{2EDC2724-7E04-4C63-A798-2C82BE9CA1DC}" type="presParOf" srcId="{4EEA3B72-EFE7-4B34-A1FF-2A9E38852BCF}" destId="{5E808636-DD17-40B8-9BD8-18736A4AF1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8B41A-3F6E-46DD-9285-4E18A10CC197}">
      <dsp:nvSpPr>
        <dsp:cNvPr id="0" name=""/>
        <dsp:cNvSpPr/>
      </dsp:nvSpPr>
      <dsp:spPr>
        <a:xfrm rot="5400000">
          <a:off x="5326820" y="-2636222"/>
          <a:ext cx="450204" cy="58369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educ + black + hisp + exper + exper^2 + married + union + year</a:t>
          </a:r>
          <a:endParaRPr lang="zh-CN" altLang="en-US" sz="1700" kern="1200" dirty="0"/>
        </a:p>
      </dsp:txBody>
      <dsp:txXfrm rot="-5400000">
        <a:off x="2633470" y="79105"/>
        <a:ext cx="5814929" cy="406250"/>
      </dsp:txXfrm>
    </dsp:sp>
    <dsp:sp modelId="{CF460281-63B9-4876-B2C4-3B673B35D2CC}">
      <dsp:nvSpPr>
        <dsp:cNvPr id="0" name=""/>
        <dsp:cNvSpPr/>
      </dsp:nvSpPr>
      <dsp:spPr>
        <a:xfrm>
          <a:off x="659712" y="14583"/>
          <a:ext cx="1983679" cy="562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Pooled OLS</a:t>
          </a:r>
          <a:endParaRPr lang="zh-CN" altLang="en-US" sz="2100" kern="1200" dirty="0"/>
        </a:p>
      </dsp:txBody>
      <dsp:txXfrm>
        <a:off x="687183" y="42054"/>
        <a:ext cx="1928737" cy="507813"/>
      </dsp:txXfrm>
    </dsp:sp>
    <dsp:sp modelId="{155798BA-243F-4727-8B36-3D828FBA08F0}">
      <dsp:nvSpPr>
        <dsp:cNvPr id="0" name=""/>
        <dsp:cNvSpPr/>
      </dsp:nvSpPr>
      <dsp:spPr>
        <a:xfrm rot="5400000">
          <a:off x="5326820" y="-2045329"/>
          <a:ext cx="450204" cy="58369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educ + black + hisp + exper + exper^2 + married + union + year</a:t>
          </a:r>
          <a:endParaRPr lang="zh-CN" altLang="en-US" sz="1700" kern="1200" dirty="0"/>
        </a:p>
      </dsp:txBody>
      <dsp:txXfrm rot="-5400000">
        <a:off x="2633470" y="669998"/>
        <a:ext cx="5814929" cy="406250"/>
      </dsp:txXfrm>
    </dsp:sp>
    <dsp:sp modelId="{80EAA404-9808-4B38-935D-74AA82CAFD54}">
      <dsp:nvSpPr>
        <dsp:cNvPr id="0" name=""/>
        <dsp:cNvSpPr/>
      </dsp:nvSpPr>
      <dsp:spPr>
        <a:xfrm>
          <a:off x="649789" y="591746"/>
          <a:ext cx="1983679" cy="562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Random Effects</a:t>
          </a:r>
          <a:endParaRPr lang="zh-CN" altLang="en-US" sz="2100" kern="1200" dirty="0"/>
        </a:p>
      </dsp:txBody>
      <dsp:txXfrm>
        <a:off x="677260" y="619217"/>
        <a:ext cx="1928737" cy="507813"/>
      </dsp:txXfrm>
    </dsp:sp>
    <dsp:sp modelId="{5E808636-DD17-40B8-9BD8-18736A4AF14A}">
      <dsp:nvSpPr>
        <dsp:cNvPr id="0" name=""/>
        <dsp:cNvSpPr/>
      </dsp:nvSpPr>
      <dsp:spPr>
        <a:xfrm rot="5400000">
          <a:off x="5326820" y="-1454435"/>
          <a:ext cx="450204" cy="58369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exper^2 + married + union + year</a:t>
          </a:r>
          <a:endParaRPr lang="zh-CN" altLang="en-US" sz="1700" kern="1200" dirty="0"/>
        </a:p>
      </dsp:txBody>
      <dsp:txXfrm rot="-5400000">
        <a:off x="2633470" y="1260892"/>
        <a:ext cx="5814929" cy="406250"/>
      </dsp:txXfrm>
    </dsp:sp>
    <dsp:sp modelId="{0DBF22EC-AAE3-46C9-86C0-CC39482F5905}">
      <dsp:nvSpPr>
        <dsp:cNvPr id="0" name=""/>
        <dsp:cNvSpPr/>
      </dsp:nvSpPr>
      <dsp:spPr>
        <a:xfrm>
          <a:off x="649789" y="1182639"/>
          <a:ext cx="1983679" cy="562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Fixed Effects</a:t>
          </a:r>
          <a:endParaRPr lang="zh-CN" altLang="en-US" sz="2100" kern="1200" dirty="0"/>
        </a:p>
      </dsp:txBody>
      <dsp:txXfrm>
        <a:off x="677260" y="1210110"/>
        <a:ext cx="1928737" cy="507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25A1D-D51A-4604-A0FD-40AB764898EC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E8EB-6DF8-408C-BF95-EADEDF15E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6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63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53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30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21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54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84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7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58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5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0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53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31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13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69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61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58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93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32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35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4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4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Install</a:t>
            </a:r>
            <a:r>
              <a:rPr lang="en-US" altLang="zh-CN" baseline="0" dirty="0"/>
              <a:t> packages: tseries, dynlm, urca, lmtest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7A057-E163-4B03-9B2A-ABFBE1CD851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720D-2FB7-4012-86CE-A5F7C783993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3771-D907-4FD7-899B-A8732B747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6290" y="1916832"/>
            <a:ext cx="9468544" cy="2145171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3600" dirty="0"/>
              <a:t>Time series data analysis with R  and EViews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3573016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32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3. ARCH in stock returns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00010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ARCH in stock returns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71472" y="928670"/>
            <a:ext cx="8215370" cy="5072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zh-CN" sz="1600" dirty="0"/>
          </a:p>
          <a:p>
            <a:pPr marL="342900" indent="-342900">
              <a:spcBef>
                <a:spcPct val="20000"/>
              </a:spcBef>
            </a:pPr>
            <a:r>
              <a:rPr lang="en-HK" dirty="0"/>
              <a:t>We can model heteroskedasticity in weekly stock returns by </a:t>
            </a:r>
            <a:r>
              <a:rPr lang="en-HK" b="1" dirty="0"/>
              <a:t>autoregressive conditional heteroskedasticity(</a:t>
            </a:r>
            <a:r>
              <a:rPr lang="en-HK" dirty="0"/>
              <a:t>ARCH)model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2A0940-6771-4309-8330-2C0BA2198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25" y="3022493"/>
            <a:ext cx="3658949" cy="7915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7B0741B-D73A-4A0B-9CE1-B9E933783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64" y="4072973"/>
            <a:ext cx="4104456" cy="158477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1CC53DD-1E78-47DF-823E-ACE84F8E4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78" y="2173767"/>
            <a:ext cx="4510358" cy="8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3. ARCH in stock returns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00010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ARCH in stock returns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71472" y="928670"/>
            <a:ext cx="8215370" cy="5072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zh-CN" sz="16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Linear regression of model: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reg &lt;- dynlm(return ~ L(return), data = tsdata)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16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squared residual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residual.sq &lt;- resid(reg)^2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16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Model for squared residual: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ARCHreg &lt;- dynlm(residual.sq ~ L(</a:t>
            </a:r>
            <a:r>
              <a:rPr lang="en-US" altLang="zh-CN" sz="1600" dirty="0" err="1"/>
              <a:t>residual.sq</a:t>
            </a:r>
            <a:r>
              <a:rPr lang="en-US" altLang="zh-CN" sz="1600" dirty="0"/>
              <a:t>))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 err="1"/>
              <a:t>install.packages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lmtest</a:t>
            </a:r>
            <a:r>
              <a:rPr lang="en-US" altLang="zh-CN" sz="1600" dirty="0"/>
              <a:t>") ; library(</a:t>
            </a:r>
            <a:r>
              <a:rPr lang="en-US" altLang="zh-CN" sz="1600" dirty="0" err="1"/>
              <a:t>lmtest</a:t>
            </a:r>
            <a:r>
              <a:rPr lang="en-US" altLang="zh-CN" sz="1600" dirty="0"/>
              <a:t>)    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en-HK" sz="1600" dirty="0">
                <a:solidFill>
                  <a:schemeClr val="accent3">
                    <a:lumMod val="50000"/>
                  </a:schemeClr>
                </a:solidFill>
              </a:rPr>
              <a:t>Testing Linear Regression Models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 err="1"/>
              <a:t>coeftest</a:t>
            </a:r>
            <a:r>
              <a:rPr lang="en-US" altLang="zh-CN" sz="1600" dirty="0"/>
              <a:t>(ARCHreg)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2092" y="4483675"/>
            <a:ext cx="6054132" cy="1390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椭圆 17"/>
          <p:cNvSpPr/>
          <p:nvPr/>
        </p:nvSpPr>
        <p:spPr>
          <a:xfrm>
            <a:off x="5796136" y="4643216"/>
            <a:ext cx="1479749" cy="107157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0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4. </a:t>
            </a:r>
            <a:r>
              <a:rPr lang="en-US" altLang="zh-CN" sz="3200" dirty="0"/>
              <a:t>A wage equation using panel data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00010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 wage equation using panel data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642910" y="1214421"/>
                <a:ext cx="7817522" cy="48786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endParaRPr lang="en-US" altLang="zh-CN" sz="1600" b="1" dirty="0"/>
              </a:p>
              <a:p>
                <a:pPr marL="342900" indent="-342900">
                  <a:spcBef>
                    <a:spcPct val="20000"/>
                  </a:spcBef>
                </a:pPr>
                <a:r>
                  <a:rPr lang="en-US" altLang="zh-CN" sz="2000" b="1" dirty="0"/>
                  <a:t>Panel Data Model </a:t>
                </a:r>
              </a:p>
              <a:p>
                <a:pPr marL="342900" indent="-342900">
                  <a:spcBef>
                    <a:spcPct val="200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Pooling OLS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 </a:t>
                </a:r>
                <a:r>
                  <a:rPr lang="en-HK" dirty="0"/>
                  <a:t>multiple regression analysis with </a:t>
                </a:r>
                <a:r>
                  <a:rPr lang="en-HK" b="1" dirty="0"/>
                  <a:t>year dummy variables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Fixed Effect Model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en-HK" sz="2000" dirty="0">
                    <a:solidFill>
                      <a:schemeClr val="tx1"/>
                    </a:solidFill>
                  </a:rPr>
                  <a:t>unobserved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fixed (unknown constant)</a:t>
                </a:r>
              </a:p>
              <a:p>
                <a:pPr marL="342900" indent="-342900">
                  <a:spcBef>
                    <a:spcPct val="200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Random Effect Model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en-HK" sz="2000" dirty="0">
                    <a:solidFill>
                      <a:schemeClr val="tx1"/>
                    </a:solidFill>
                  </a:rPr>
                  <a:t>unobserved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random, </a:t>
                </a:r>
              </a:p>
              <a:p>
                <a:pPr marL="342900" indent="-342900">
                  <a:spcBef>
                    <a:spcPct val="20000"/>
                  </a:spcBef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i="1" dirty="0"/>
                  <a:t> </a:t>
                </a:r>
                <a:r>
                  <a:rPr lang="en-HK" dirty="0"/>
                  <a:t>is uncorrelated with each explanatory variable</a:t>
                </a:r>
                <a:r>
                  <a:rPr lang="en-US" sz="2000" dirty="0"/>
                  <a:t>   </a:t>
                </a:r>
                <a:endParaRPr lang="en-US" altLang="zh-CN" sz="2000" dirty="0"/>
              </a:p>
              <a:p>
                <a:pPr marL="342900" indent="-34290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HK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HK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𝑖𝑡𝑗</m:t>
                              </m:r>
                            </m:sub>
                          </m:sSub>
                          <m:r>
                            <a:rPr lang="en-HK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H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HK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HK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</a:pPr>
                <a:endParaRPr lang="en-US" altLang="zh-CN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</a:pPr>
                <a:endParaRPr lang="en-US" altLang="zh-CN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</a:pPr>
                <a:endParaRPr lang="en-US" altLang="zh-CN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10" y="1214421"/>
                <a:ext cx="7817522" cy="4878657"/>
              </a:xfrm>
              <a:prstGeom prst="rect">
                <a:avLst/>
              </a:prstGeom>
              <a:blipFill>
                <a:blip r:embed="rId3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783A921-004C-4BD9-9004-EDED95CE6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65142"/>
            <a:ext cx="4316966" cy="6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4. A wage equation using panel data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00010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 wage equation using panel data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06926" y="1197149"/>
            <a:ext cx="8215370" cy="500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/>
              <a:t>R Package  Formula  </a:t>
            </a:r>
          </a:p>
          <a:p>
            <a:pPr marL="342900" indent="-342900">
              <a:spcBef>
                <a:spcPct val="20000"/>
              </a:spcBef>
            </a:pPr>
            <a:r>
              <a:rPr lang="en-HK" sz="2000" dirty="0"/>
              <a:t>Title:  Extended Model Formulas </a:t>
            </a:r>
          </a:p>
          <a:p>
            <a:pPr marL="342900" indent="-342900">
              <a:spcBef>
                <a:spcPct val="20000"/>
              </a:spcBef>
            </a:pPr>
            <a:r>
              <a:rPr lang="en-HK" sz="2000" dirty="0"/>
              <a:t>Description Infrastructure for extended formulas with multiple parts on the right-hand side and/or multiple responses on the left-hand side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000" b="1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/>
              <a:t>R Package  </a:t>
            </a:r>
            <a:r>
              <a:rPr lang="en-US" altLang="zh-CN" sz="2000" b="1" dirty="0" err="1"/>
              <a:t>plm</a:t>
            </a:r>
            <a:endParaRPr lang="en-US" altLang="zh-CN" sz="2000" b="1" dirty="0"/>
          </a:p>
          <a:p>
            <a:pPr marL="342900" indent="-342900">
              <a:spcBef>
                <a:spcPct val="20000"/>
              </a:spcBef>
            </a:pPr>
            <a:r>
              <a:rPr lang="en-HK" sz="2000" b="1" dirty="0" err="1"/>
              <a:t>plm</a:t>
            </a:r>
            <a:r>
              <a:rPr lang="en-HK" sz="2000" b="1" dirty="0"/>
              <a:t>: Linear Models for Panel Data</a:t>
            </a:r>
          </a:p>
          <a:p>
            <a:pPr marL="342900" indent="-342900">
              <a:spcBef>
                <a:spcPct val="20000"/>
              </a:spcBef>
            </a:pPr>
            <a:r>
              <a:rPr lang="en-HK" sz="2000" dirty="0"/>
              <a:t>A set of estimators and tests for panel data econometrics.</a:t>
            </a:r>
          </a:p>
          <a:p>
            <a:pPr marL="342900" indent="-342900">
              <a:spcBef>
                <a:spcPct val="20000"/>
              </a:spcBef>
            </a:pPr>
            <a:endParaRPr lang="en-HK" sz="20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# install load required packages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 err="1"/>
              <a:t>install.packages</a:t>
            </a:r>
            <a:r>
              <a:rPr lang="en-US" altLang="zh-CN" sz="2000" dirty="0"/>
              <a:t>("Formula");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 err="1"/>
              <a:t>install.packages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plm</a:t>
            </a:r>
            <a:r>
              <a:rPr lang="en-US" altLang="zh-CN" sz="2000" dirty="0"/>
              <a:t>");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/>
              <a:t>library(foreign);  library(Formula);  library(</a:t>
            </a:r>
            <a:r>
              <a:rPr lang="en-US" altLang="zh-CN" sz="2000" dirty="0" err="1"/>
              <a:t>plm</a:t>
            </a:r>
            <a:r>
              <a:rPr lang="en-US" altLang="zh-CN" sz="2000" dirty="0"/>
              <a:t>);  library(stargazer)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1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Example 1</a:t>
            </a:r>
            <a:r>
              <a:rPr lang="en-US" altLang="zh-CN" sz="3200" dirty="0"/>
              <a:t>4.4</a:t>
            </a:r>
            <a:r>
              <a:rPr lang="en-US" sz="3200" dirty="0"/>
              <a:t>: </a:t>
            </a:r>
            <a:r>
              <a:rPr lang="en-US" altLang="zh-CN" sz="3200" dirty="0"/>
              <a:t>A wage equation using panel data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00010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 wage equation using panel data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30707" y="1124695"/>
            <a:ext cx="8215370" cy="3454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# Read Data into R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 err="1"/>
              <a:t>wagepan</a:t>
            </a:r>
            <a:r>
              <a:rPr lang="en-US" altLang="zh-CN" sz="1600" dirty="0"/>
              <a:t> &lt;- read.dta("http://fmwww.bc.edu/ec-p/data/wooldridge/</a:t>
            </a:r>
            <a:r>
              <a:rPr lang="en-US" altLang="zh-CN" sz="1600" dirty="0" err="1"/>
              <a:t>wagepan.dta</a:t>
            </a:r>
            <a:r>
              <a:rPr lang="en-US" altLang="zh-CN" sz="1600" dirty="0"/>
              <a:t>")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Generate </a:t>
            </a:r>
            <a:r>
              <a:rPr lang="en-US" altLang="zh-CN" sz="1600" dirty="0" err="1">
                <a:solidFill>
                  <a:schemeClr val="accent3">
                    <a:lumMod val="50000"/>
                  </a:schemeClr>
                </a:solidFill>
              </a:rPr>
              <a:t>pdata.frame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wagepan.p &lt;- pdata.frame(wagepan, index=c("nr","year"))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pdim(</a:t>
            </a:r>
            <a:r>
              <a:rPr lang="en-US" altLang="zh-CN" sz="1600" dirty="0" err="1"/>
              <a:t>wagepan.p</a:t>
            </a:r>
            <a:r>
              <a:rPr lang="en-US" altLang="zh-CN" sz="1600" dirty="0"/>
              <a:t>)</a:t>
            </a:r>
          </a:p>
          <a:p>
            <a:pPr>
              <a:spcBef>
                <a:spcPct val="20000"/>
              </a:spcBef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Balanced Panel: n = 545, T = 8, N = 4360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Check variation of variables within individuals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pvar(wagepan.p)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no time variation: nr black 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hisp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educ </a:t>
            </a:r>
          </a:p>
          <a:p>
            <a:pPr>
              <a:spcBef>
                <a:spcPct val="20000"/>
              </a:spcBef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no individual variation: year d81 d82 d83 d84 d85 d86 d87</a:t>
            </a:r>
          </a:p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en-US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20000"/>
              </a:spcBef>
            </a:pP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97CC68E6-1A0D-406D-8DDC-41EB1E94AB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785050"/>
              </p:ext>
            </p:extLst>
          </p:nvPr>
        </p:nvGraphicFramePr>
        <p:xfrm>
          <a:off x="-180528" y="4911129"/>
          <a:ext cx="9120166" cy="1746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50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4. </a:t>
            </a:r>
            <a:r>
              <a:rPr lang="en-US" altLang="zh-CN" sz="3200" dirty="0"/>
              <a:t>A wage equation using panel data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 wage equation using panel data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42910" y="1285860"/>
            <a:ext cx="8215370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Estimate different models,  year as dummy variable in the models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wagepan.p$yr &lt;- factor(wagepan.p$year)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reg.ols &lt;- plm(lwage ~ educ + black + hisp + exper + I(exper^2) + married + union + yr,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               data = wagepan.p, model = "pooling")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16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reg.re &lt;- plm(lwage ~ educ + black + hisp + exper + I(exper^2) + married + union + yr,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              data = wagepan.p, model = "random") 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16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reg.fe &lt;- plm(lwage ~ I(exper^2) + married + union + yr,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              data = wagepan.p, model = "within") 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Table of selected results (not reporting year dummies)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stargazer(reg.ols, reg.re, reg.fe, type = "text",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          column.labels = c("OLS","RE","FE"), keep.stat = c("n","rsq"),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          keep = c("ed","bl","hi","exp","mar","un"))</a:t>
            </a:r>
          </a:p>
        </p:txBody>
      </p:sp>
    </p:spTree>
    <p:extLst>
      <p:ext uri="{BB962C8B-B14F-4D97-AF65-F5344CB8AC3E}">
        <p14:creationId xmlns:p14="http://schemas.microsoft.com/office/powerpoint/2010/main" val="406764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7166"/>
            <a:ext cx="4000528" cy="5746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 wage equation using panel data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428736"/>
            <a:ext cx="4071966" cy="2773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4572000" y="3571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/>
              <a:t> </a:t>
            </a:r>
            <a:r>
              <a:rPr lang="en-US" altLang="zh-CN" u="sng" dirty="0"/>
              <a:t>4</a:t>
            </a:r>
            <a:r>
              <a:rPr lang="en-US" u="sng" dirty="0"/>
              <a:t>: </a:t>
            </a:r>
            <a:r>
              <a:rPr lang="en-US" altLang="zh-CN" u="sng" dirty="0"/>
              <a:t>A wage equation using panel data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406764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282F8-F6D2-46BF-A5CD-BF779C3A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HK" sz="8000" dirty="0"/>
          </a:p>
          <a:p>
            <a:pPr marL="0" indent="0" algn="ctr">
              <a:buNone/>
            </a:pPr>
            <a:r>
              <a:rPr lang="en-HK" sz="8000" dirty="0" err="1"/>
              <a:t>Eviews</a:t>
            </a:r>
            <a:endParaRPr lang="en-HK" sz="8000" dirty="0"/>
          </a:p>
        </p:txBody>
      </p:sp>
    </p:spTree>
    <p:extLst>
      <p:ext uri="{BB962C8B-B14F-4D97-AF65-F5344CB8AC3E}">
        <p14:creationId xmlns:p14="http://schemas.microsoft.com/office/powerpoint/2010/main" val="310658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Example 11.4: testing Efficient Markets Hypothesis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testing Efficient Markets Hypothesis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500034" y="1546721"/>
            <a:ext cx="4071966" cy="278608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Gill Sans MT" pitchFamily="34" charset="0"/>
              </a:rPr>
              <a:t>Step1:  Import Data</a:t>
            </a:r>
          </a:p>
          <a:p>
            <a:pPr>
              <a:buNone/>
            </a:pPr>
            <a:r>
              <a:rPr lang="en-US" altLang="zh-CN" sz="2800" dirty="0">
                <a:latin typeface="Gill Sans MT" pitchFamily="34" charset="0"/>
              </a:rPr>
              <a:t>    Drag-and-drop the file nyse.xlsx into background area of the main EViews window</a:t>
            </a:r>
            <a:endParaRPr lang="zh-CN" altLang="en-US" sz="2800" dirty="0">
              <a:latin typeface="Gill Sans MT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649956"/>
            <a:ext cx="3931566" cy="285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146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695" t="23616" r="45168" b="3937"/>
          <a:stretch>
            <a:fillRect/>
          </a:stretch>
        </p:blipFill>
        <p:spPr bwMode="auto">
          <a:xfrm>
            <a:off x="4326560" y="1357298"/>
            <a:ext cx="4388844" cy="4714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1. Testing Efficient Markets Hypothesis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testing Efficient Markets Hypothesis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146082" y="1428737"/>
            <a:ext cx="4071966" cy="438212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Gill Sans MT" pitchFamily="34" charset="0"/>
              </a:rPr>
              <a:t>Step1:  Perform linear regression of return on return_1 </a:t>
            </a:r>
          </a:p>
          <a:p>
            <a:pPr>
              <a:buNone/>
            </a:pPr>
            <a:r>
              <a:rPr lang="en-US" altLang="zh-CN" sz="2800" dirty="0">
                <a:latin typeface="Gill Sans MT" pitchFamily="34" charset="0"/>
              </a:rPr>
              <a:t>    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First, highlight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return 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in the workfile window by single clicking on the entry. Next, CTRL-click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return_1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, right click and select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Open/as Equation… 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. </a:t>
            </a:r>
            <a:endParaRPr lang="zh-CN" altLang="en-US" sz="2800" dirty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429520" y="3214686"/>
            <a:ext cx="1250279" cy="37991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4214810" y="2714620"/>
            <a:ext cx="1143008" cy="500066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357818" y="3000372"/>
            <a:ext cx="1250279" cy="37991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0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F1BF9-373C-48C8-8085-C626614C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Teaching Objective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919AC-370D-4C52-9DEF-F4FE23C0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63676"/>
            <a:ext cx="8352928" cy="4466696"/>
          </a:xfrm>
        </p:spPr>
        <p:txBody>
          <a:bodyPr/>
          <a:lstStyle/>
          <a:p>
            <a:r>
              <a:rPr lang="en-HK" sz="2800" dirty="0"/>
              <a:t>Can use R and EViews to</a:t>
            </a:r>
          </a:p>
          <a:p>
            <a:pPr marL="0" indent="0">
              <a:buNone/>
            </a:pPr>
            <a:r>
              <a:rPr lang="en-HK" sz="2800" dirty="0"/>
              <a:t>   1.  test  </a:t>
            </a:r>
            <a:r>
              <a:rPr lang="en-HK" sz="2800" b="1" dirty="0"/>
              <a:t>Heteroskedasticity and the Efficient Markets Hypothesis</a:t>
            </a:r>
            <a:endParaRPr lang="en-HK" sz="2800" dirty="0"/>
          </a:p>
          <a:p>
            <a:pPr marL="0" indent="0">
              <a:buNone/>
            </a:pPr>
            <a:r>
              <a:rPr lang="en-HK" sz="2800" dirty="0"/>
              <a:t>   2. build </a:t>
            </a:r>
            <a:r>
              <a:rPr lang="en-HK" sz="2800" b="1" dirty="0"/>
              <a:t>ARCH model</a:t>
            </a:r>
            <a:r>
              <a:rPr lang="en-HK" sz="2800" dirty="0"/>
              <a:t> in Stock Returns</a:t>
            </a:r>
          </a:p>
          <a:p>
            <a:pPr marL="0" indent="0">
              <a:buNone/>
            </a:pPr>
            <a:r>
              <a:rPr lang="en-HK" sz="2800" dirty="0"/>
              <a:t>   3. do </a:t>
            </a:r>
            <a:r>
              <a:rPr lang="en-HK" sz="2800" b="1" dirty="0"/>
              <a:t>Panel Data Analysis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933479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EViews: Equation output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testing Efficient Markets Hypothesis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632780"/>
            <a:ext cx="5786478" cy="4376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椭圆 21"/>
          <p:cNvSpPr/>
          <p:nvPr/>
        </p:nvSpPr>
        <p:spPr>
          <a:xfrm>
            <a:off x="6500827" y="3786190"/>
            <a:ext cx="928694" cy="28575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0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745" t="15453" r="63214" b="18612"/>
          <a:stretch>
            <a:fillRect/>
          </a:stretch>
        </p:blipFill>
        <p:spPr bwMode="auto">
          <a:xfrm>
            <a:off x="4143372" y="1357298"/>
            <a:ext cx="4567568" cy="4714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Save residuals for BP test and ARCH test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Save residuals for BP test and ARCH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146082" y="1428737"/>
            <a:ext cx="4071966" cy="438212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Gill Sans MT" pitchFamily="34" charset="0"/>
              </a:rPr>
              <a:t>Step 2.1:  Save residuals as object</a:t>
            </a:r>
          </a:p>
          <a:p>
            <a:pPr>
              <a:buNone/>
            </a:pPr>
            <a:r>
              <a:rPr lang="en-US" altLang="zh-CN" sz="2800" dirty="0">
                <a:latin typeface="Gill Sans MT" pitchFamily="34" charset="0"/>
              </a:rPr>
              <a:t>    In the equation output window, click “</a:t>
            </a:r>
            <a:r>
              <a:rPr lang="en-US" altLang="zh-CN" sz="2800" b="1" dirty="0">
                <a:latin typeface="Gill Sans MT" pitchFamily="34" charset="0"/>
              </a:rPr>
              <a:t>Proc</a:t>
            </a:r>
            <a:r>
              <a:rPr lang="en-US" altLang="zh-CN" sz="2800" dirty="0">
                <a:latin typeface="Gill Sans MT" pitchFamily="34" charset="0"/>
              </a:rPr>
              <a:t>” and select </a:t>
            </a:r>
            <a:r>
              <a:rPr lang="en-US" altLang="zh-CN" sz="2800" b="1" dirty="0">
                <a:latin typeface="Gill Sans MT" pitchFamily="34" charset="0"/>
              </a:rPr>
              <a:t>Make Residual Series</a:t>
            </a:r>
            <a:r>
              <a:rPr lang="en-US" altLang="zh-CN" sz="2800" dirty="0">
                <a:latin typeface="Gill Sans MT" pitchFamily="34" charset="0"/>
              </a:rPr>
              <a:t>. </a:t>
            </a:r>
            <a:endParaRPr lang="zh-CN" altLang="en-US" sz="2800" dirty="0">
              <a:latin typeface="Gill Sans MT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45837" y="2260048"/>
            <a:ext cx="1707479" cy="37991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992255" y="2584323"/>
            <a:ext cx="1788889" cy="8978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9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913120"/>
            <a:ext cx="3714776" cy="2944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EViews: Save residuals for BP test and ARCH test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Save residuals for BP test and ARCH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28596" y="1761516"/>
            <a:ext cx="4071966" cy="438212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Gill Sans MT" pitchFamily="34" charset="0"/>
              </a:rPr>
              <a:t>Step 2.2:  Save residuals as object</a:t>
            </a:r>
          </a:p>
          <a:p>
            <a:pPr>
              <a:buNone/>
            </a:pPr>
            <a:r>
              <a:rPr lang="en-US" altLang="zh-CN" sz="2800" dirty="0">
                <a:latin typeface="Gill Sans MT" pitchFamily="34" charset="0"/>
              </a:rPr>
              <a:t>    In the Make Residuals window, enter the series name as </a:t>
            </a:r>
            <a:r>
              <a:rPr lang="en-US" altLang="zh-CN" sz="2800" b="1" dirty="0">
                <a:latin typeface="Gill Sans MT" pitchFamily="34" charset="0"/>
              </a:rPr>
              <a:t>residual</a:t>
            </a:r>
            <a:r>
              <a:rPr lang="en-US" altLang="zh-CN" sz="2800" dirty="0">
                <a:latin typeface="Gill Sans MT" pitchFamily="34" charset="0"/>
              </a:rPr>
              <a:t>. </a:t>
            </a:r>
            <a:endParaRPr lang="zh-CN" altLang="en-US" sz="2800" dirty="0">
              <a:latin typeface="Gill Sans MT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793347" y="4192096"/>
            <a:ext cx="1707479" cy="37991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500430" y="3833270"/>
            <a:ext cx="1292917" cy="52442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07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695" t="26378" r="46131" b="6299"/>
          <a:stretch>
            <a:fillRect/>
          </a:stretch>
        </p:blipFill>
        <p:spPr bwMode="auto">
          <a:xfrm>
            <a:off x="4146829" y="1357298"/>
            <a:ext cx="4568575" cy="4643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2. BP test for heteroskedasticity: regressing squared residuals on lagged return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15082"/>
            <a:ext cx="428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BP test for heteroskedasticity: regressing squared residuals on lagged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146082" y="1428737"/>
            <a:ext cx="4071966" cy="4382128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Gill Sans MT" pitchFamily="34" charset="0"/>
              </a:rPr>
              <a:t>Step3: Regress squared residuals on return_1 </a:t>
            </a:r>
          </a:p>
          <a:p>
            <a:pPr>
              <a:buNone/>
            </a:pPr>
            <a:r>
              <a:rPr lang="en-US" altLang="zh-CN" sz="2800" dirty="0">
                <a:latin typeface="Gill Sans MT" pitchFamily="34" charset="0"/>
              </a:rPr>
              <a:t>    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First, highlight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residual 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in the workfile window by single clicking on the entry. Next, CTRL-click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return_1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, right click and select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Open/as Equation… 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. </a:t>
            </a:r>
            <a:endParaRPr lang="zh-CN" altLang="en-US" sz="2800" dirty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536563" y="2977650"/>
            <a:ext cx="1250279" cy="37991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214942" y="2714620"/>
            <a:ext cx="1250279" cy="37991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4429124" y="2643181"/>
            <a:ext cx="807687" cy="28575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V="1">
            <a:off x="4429124" y="2928934"/>
            <a:ext cx="785818" cy="28575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28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40450" b="60038"/>
          <a:stretch>
            <a:fillRect/>
          </a:stretch>
        </p:blipFill>
        <p:spPr bwMode="auto">
          <a:xfrm>
            <a:off x="4143372" y="1928802"/>
            <a:ext cx="4429156" cy="285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14488"/>
            <a:ext cx="3471858" cy="3829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i="1" dirty="0">
                <a:latin typeface="Gill Sans MT" pitchFamily="34" charset="0"/>
              </a:rPr>
              <a:t>Specify an equation by formula</a:t>
            </a:r>
          </a:p>
          <a:p>
            <a:pPr>
              <a:buNone/>
            </a:pP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     In the Equation specification input panel, enter the dependent variable as “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residual^2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” for squared residuals.</a:t>
            </a:r>
            <a:endParaRPr lang="zh-CN" altLang="en-US" sz="2800" dirty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400" u="sng" dirty="0">
                <a:latin typeface="Gill Sans MT" pitchFamily="34" charset="0"/>
              </a:rPr>
              <a:t>2. Heteroskedasticity and EMH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4429124" y="3714752"/>
            <a:ext cx="2357454" cy="57150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71546"/>
            <a:ext cx="435976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6286520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Gill Sans MT" pitchFamily="34" charset="0"/>
              </a:rPr>
              <a:t>Heteroskedasticity and EMH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2667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t="39198" b="1133"/>
          <a:stretch>
            <a:fillRect/>
          </a:stretch>
        </p:blipFill>
        <p:spPr bwMode="auto">
          <a:xfrm>
            <a:off x="1357290" y="2143116"/>
            <a:ext cx="6652328" cy="3000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EViews: Equation output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Gill Sans MT" pitchFamily="34" charset="0"/>
              </a:rPr>
              <a:t>Heteroskedasticity and EMH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786578" y="2643182"/>
            <a:ext cx="984913" cy="428628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0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357694"/>
            <a:ext cx="2954675" cy="157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3. ARCH in stock returns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ARCH in stock returns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146082" y="1428737"/>
            <a:ext cx="4071966" cy="4382128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Gill Sans MT" pitchFamily="34" charset="0"/>
              </a:rPr>
              <a:t>Step4: Regress squared residuals on lagged squared residuals</a:t>
            </a:r>
          </a:p>
          <a:p>
            <a:pPr>
              <a:buNone/>
            </a:pPr>
            <a:r>
              <a:rPr lang="en-US" altLang="zh-CN" sz="2800" dirty="0">
                <a:latin typeface="Gill Sans MT" pitchFamily="34" charset="0"/>
              </a:rPr>
              <a:t>    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First, select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Quick/Estimate Equation…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from the main menu, or simply type the keyword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equation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in the command window.</a:t>
            </a:r>
            <a:endParaRPr lang="zh-CN" altLang="en-US" sz="2800" dirty="0">
              <a:latin typeface="Gill Sans MT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929322" y="3500438"/>
            <a:ext cx="2500330" cy="57150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 r="71413" b="65453"/>
          <a:stretch>
            <a:fillRect/>
          </a:stretch>
        </p:blipFill>
        <p:spPr bwMode="auto">
          <a:xfrm>
            <a:off x="4357686" y="1571612"/>
            <a:ext cx="4104055" cy="2643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5" name="直接箭头连接符 24"/>
          <p:cNvCxnSpPr/>
          <p:nvPr/>
        </p:nvCxnSpPr>
        <p:spPr>
          <a:xfrm>
            <a:off x="3357554" y="2898126"/>
            <a:ext cx="2928958" cy="8880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286512" y="3643314"/>
            <a:ext cx="1785950" cy="428628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929058" y="4786322"/>
            <a:ext cx="1428760" cy="428628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4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54136" b="64340"/>
          <a:stretch>
            <a:fillRect/>
          </a:stretch>
        </p:blipFill>
        <p:spPr bwMode="auto">
          <a:xfrm>
            <a:off x="4500562" y="2071678"/>
            <a:ext cx="3876684" cy="2897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28828"/>
            <a:ext cx="3471858" cy="3829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i="1" dirty="0">
                <a:latin typeface="Gill Sans MT" pitchFamily="34" charset="0"/>
              </a:rPr>
              <a:t>Specify an equation by formula</a:t>
            </a:r>
          </a:p>
          <a:p>
            <a:pPr>
              <a:buNone/>
            </a:pP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     In the Equation specification input panel, enter “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resid_sq^2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” for squared residuals and “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resid_sq(-1)^2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” for lagged squared residuals</a:t>
            </a:r>
            <a:endParaRPr lang="zh-CN" altLang="en-US" sz="2800" dirty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400" u="sng" dirty="0">
                <a:latin typeface="Gill Sans MT" pitchFamily="34" charset="0"/>
              </a:rPr>
              <a:t>3.  ARCH in stock returns</a:t>
            </a:r>
            <a:endParaRPr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4857752" y="4143380"/>
            <a:ext cx="3143272" cy="64294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131" y="1142984"/>
            <a:ext cx="400499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ARCH in stock returns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3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3021" t="40551" r="32933" b="25197"/>
          <a:stretch>
            <a:fillRect/>
          </a:stretch>
        </p:blipFill>
        <p:spPr bwMode="auto">
          <a:xfrm>
            <a:off x="1714480" y="2071678"/>
            <a:ext cx="5929354" cy="3016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EViews: Equation output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ARCH in stock returns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858016" y="2643182"/>
            <a:ext cx="857256" cy="35719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7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4. A wage equation using panel data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 wage equation using panel data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500034" y="1546721"/>
            <a:ext cx="4071966" cy="278608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Gill Sans MT" pitchFamily="34" charset="0"/>
              </a:rPr>
              <a:t>Step1:  Import Data</a:t>
            </a:r>
          </a:p>
          <a:p>
            <a:pPr>
              <a:buNone/>
            </a:pPr>
            <a:r>
              <a:rPr lang="en-US" altLang="zh-CN" sz="2800" dirty="0">
                <a:latin typeface="Gill Sans MT" pitchFamily="34" charset="0"/>
              </a:rPr>
              <a:t>    Drag-and-drop the file wagepan.xlsx into background area of the main EViews window</a:t>
            </a:r>
            <a:endParaRPr lang="zh-CN" altLang="en-US" sz="2800" dirty="0">
              <a:latin typeface="Gill Sans MT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649956"/>
            <a:ext cx="3931566" cy="285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83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282F8-F6D2-46BF-A5CD-BF779C3A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HK" sz="8000" dirty="0"/>
          </a:p>
          <a:p>
            <a:pPr marL="0" indent="0" algn="ctr">
              <a:buNone/>
            </a:pPr>
            <a:r>
              <a:rPr lang="en-HK" sz="8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64136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9229" t="20472" r="37469" b="9842"/>
          <a:stretch>
            <a:fillRect/>
          </a:stretch>
        </p:blipFill>
        <p:spPr bwMode="auto">
          <a:xfrm>
            <a:off x="4071934" y="1348675"/>
            <a:ext cx="4500595" cy="4723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Pooled OLS regression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pooled OLS regression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00959" y="2263270"/>
            <a:ext cx="1143008" cy="37991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14942" y="2000240"/>
            <a:ext cx="1250279" cy="37991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0034" y="1456687"/>
            <a:ext cx="35004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MT" pitchFamily="34" charset="0"/>
              </a:rPr>
              <a:t>Step1:  pooled OLS of lwage </a:t>
            </a:r>
          </a:p>
          <a:p>
            <a:pPr>
              <a:buNone/>
            </a:pP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First, highlight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lwage 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in the workfile window by single clicking on the entry. Next, CTRL-click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educ, black, hisp, exper, expersq, married, union, d81, d82, d83, d84, d85, d86, d87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, right click and select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Open/as Equation… 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. </a:t>
            </a:r>
            <a:endParaRPr lang="zh-CN" altLang="en-US" sz="2800" dirty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27" name="椭圆 26"/>
          <p:cNvSpPr/>
          <p:nvPr/>
        </p:nvSpPr>
        <p:spPr>
          <a:xfrm flipV="1">
            <a:off x="4214810" y="1571612"/>
            <a:ext cx="807687" cy="28575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V="1">
            <a:off x="4121503" y="5786454"/>
            <a:ext cx="807687" cy="28575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4214810" y="3857628"/>
            <a:ext cx="857256" cy="35719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V="1">
            <a:off x="4143372" y="1857364"/>
            <a:ext cx="857256" cy="1214446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V="1">
            <a:off x="4214810" y="3071810"/>
            <a:ext cx="807687" cy="71438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41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CF6EF6-A0F2-40DD-9A8F-1CC099DC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56792"/>
            <a:ext cx="5400600" cy="48518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C3A9E2-D1CF-442D-8F65-91961B8C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Pooled OLS regression</a:t>
            </a:r>
            <a:br>
              <a:rPr lang="en-US" altLang="zh-CN" sz="3200" dirty="0"/>
            </a:br>
            <a:r>
              <a:rPr lang="en-US" altLang="zh-CN" sz="3200" dirty="0"/>
              <a:t>Equivalent Way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5287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EViews: Equation output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pooled OLS regression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000240"/>
            <a:ext cx="6944932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580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l="1403" r="13090"/>
          <a:stretch>
            <a:fillRect/>
          </a:stretch>
        </p:blipFill>
        <p:spPr bwMode="auto">
          <a:xfrm>
            <a:off x="4357686" y="1571612"/>
            <a:ext cx="4353547" cy="1857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 Random effect equation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Random effect equation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146082" y="1428737"/>
            <a:ext cx="4071966" cy="438212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Gill Sans MT" pitchFamily="34" charset="0"/>
              </a:rPr>
              <a:t>Step 2.1:  Specify as random effects equation</a:t>
            </a:r>
          </a:p>
          <a:p>
            <a:pPr>
              <a:buNone/>
            </a:pPr>
            <a:r>
              <a:rPr lang="en-US" altLang="zh-CN" sz="2800" dirty="0">
                <a:latin typeface="Gill Sans MT" pitchFamily="34" charset="0"/>
              </a:rPr>
              <a:t>    In the equation output window, click “</a:t>
            </a:r>
            <a:r>
              <a:rPr lang="en-US" altLang="zh-CN" sz="2800" b="1" dirty="0">
                <a:latin typeface="Gill Sans MT" pitchFamily="34" charset="0"/>
              </a:rPr>
              <a:t>Estimate</a:t>
            </a:r>
            <a:r>
              <a:rPr lang="en-US" altLang="zh-CN" sz="2800" dirty="0">
                <a:latin typeface="Gill Sans MT" pitchFamily="34" charset="0"/>
              </a:rPr>
              <a:t>” to open equation specification window, then select </a:t>
            </a:r>
            <a:r>
              <a:rPr lang="en-US" altLang="zh-CN" sz="2800" b="1" dirty="0">
                <a:latin typeface="Gill Sans MT" pitchFamily="34" charset="0"/>
              </a:rPr>
              <a:t>Panel Options</a:t>
            </a:r>
            <a:r>
              <a:rPr lang="en-US" altLang="zh-CN" sz="2800" dirty="0">
                <a:latin typeface="Gill Sans MT" pitchFamily="34" charset="0"/>
              </a:rPr>
              <a:t>. </a:t>
            </a:r>
            <a:endParaRPr lang="zh-CN" altLang="en-US" sz="2800" dirty="0">
              <a:latin typeface="Gill Sans MT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643702" y="1785926"/>
            <a:ext cx="857256" cy="500066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428860" y="2214554"/>
            <a:ext cx="4214842" cy="1540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r="21365"/>
          <a:stretch>
            <a:fillRect/>
          </a:stretch>
        </p:blipFill>
        <p:spPr bwMode="auto">
          <a:xfrm>
            <a:off x="4357686" y="3714752"/>
            <a:ext cx="4364212" cy="1714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椭圆 24"/>
          <p:cNvSpPr/>
          <p:nvPr/>
        </p:nvSpPr>
        <p:spPr>
          <a:xfrm>
            <a:off x="5500694" y="4071942"/>
            <a:ext cx="1285884" cy="500066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endCxn id="25" idx="2"/>
          </p:cNvCxnSpPr>
          <p:nvPr/>
        </p:nvCxnSpPr>
        <p:spPr>
          <a:xfrm flipV="1">
            <a:off x="3000364" y="4321975"/>
            <a:ext cx="2500330" cy="9336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80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r="38612" b="45783"/>
          <a:stretch>
            <a:fillRect/>
          </a:stretch>
        </p:blipFill>
        <p:spPr bwMode="auto">
          <a:xfrm>
            <a:off x="4429124" y="1571612"/>
            <a:ext cx="4214842" cy="3298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Random effect equation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Random effect equation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146082" y="1428737"/>
            <a:ext cx="4071966" cy="438212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Gill Sans MT" pitchFamily="34" charset="0"/>
              </a:rPr>
              <a:t>Step 2.1:  Specify as random effects equation</a:t>
            </a:r>
          </a:p>
          <a:p>
            <a:pPr>
              <a:buNone/>
            </a:pPr>
            <a:r>
              <a:rPr lang="en-US" altLang="zh-CN" sz="2800" dirty="0">
                <a:latin typeface="Gill Sans MT" pitchFamily="34" charset="0"/>
              </a:rPr>
              <a:t>    In the equation estimation window, select “</a:t>
            </a:r>
            <a:r>
              <a:rPr lang="en-US" altLang="zh-CN" sz="2800" b="1" dirty="0">
                <a:latin typeface="Gill Sans MT" pitchFamily="34" charset="0"/>
              </a:rPr>
              <a:t>Random</a:t>
            </a:r>
            <a:r>
              <a:rPr lang="en-US" altLang="zh-CN" sz="2800" dirty="0">
                <a:latin typeface="Gill Sans MT" pitchFamily="34" charset="0"/>
              </a:rPr>
              <a:t>” to specify the random effect equation.</a:t>
            </a:r>
            <a:endParaRPr lang="zh-CN" altLang="en-US" sz="2800" dirty="0">
              <a:latin typeface="Gill Sans MT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29322" y="3357562"/>
            <a:ext cx="857256" cy="500066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 flipV="1">
            <a:off x="3214678" y="3607595"/>
            <a:ext cx="2714644" cy="14778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91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EViews: Equation output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Random effect equation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000240"/>
            <a:ext cx="6568486" cy="2286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284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9229" t="21505" r="37674" b="9842"/>
          <a:stretch>
            <a:fillRect/>
          </a:stretch>
        </p:blipFill>
        <p:spPr bwMode="auto">
          <a:xfrm>
            <a:off x="4071934" y="1428736"/>
            <a:ext cx="4572032" cy="4745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Fixed effect equation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Fixed effect equation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00959" y="2214554"/>
            <a:ext cx="1143008" cy="37991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72066" y="1928802"/>
            <a:ext cx="1250279" cy="37991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0034" y="1456687"/>
            <a:ext cx="35004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MT" pitchFamily="34" charset="0"/>
              </a:rPr>
              <a:t>Step3.1:  drop the fixed variables and exper</a:t>
            </a:r>
          </a:p>
          <a:p>
            <a:pPr>
              <a:buNone/>
            </a:pP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To drop variables, CTRL-click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educ, black, hisp, exper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, then these variables will be dropped. Right click and select </a:t>
            </a:r>
            <a:r>
              <a:rPr lang="en-US" altLang="zh-CN" sz="28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Open/as Equation…</a:t>
            </a:r>
            <a:r>
              <a:rPr lang="en-US" altLang="zh-CN" sz="28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. </a:t>
            </a:r>
            <a:endParaRPr lang="zh-CN" altLang="en-US" sz="2800" dirty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28" name="椭圆 27"/>
          <p:cNvSpPr/>
          <p:nvPr/>
        </p:nvSpPr>
        <p:spPr>
          <a:xfrm flipV="1">
            <a:off x="4121503" y="5857892"/>
            <a:ext cx="807687" cy="28575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4214810" y="3929066"/>
            <a:ext cx="857256" cy="35719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V="1">
            <a:off x="4143372" y="1857364"/>
            <a:ext cx="857256" cy="1214446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V="1">
            <a:off x="4214810" y="3429000"/>
            <a:ext cx="807687" cy="28575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58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r="41993" b="50000"/>
          <a:stretch>
            <a:fillRect/>
          </a:stretch>
        </p:blipFill>
        <p:spPr bwMode="auto">
          <a:xfrm>
            <a:off x="4500562" y="1785926"/>
            <a:ext cx="3929090" cy="3001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Fixed effect equation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Fixed effect equation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146082" y="1428737"/>
            <a:ext cx="4071966" cy="438212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Gill Sans MT" pitchFamily="34" charset="0"/>
              </a:rPr>
              <a:t>Step 3.2:  Specify as fixed effects equation</a:t>
            </a:r>
          </a:p>
          <a:p>
            <a:pPr>
              <a:buNone/>
            </a:pPr>
            <a:r>
              <a:rPr lang="en-US" altLang="zh-CN" sz="2800" dirty="0">
                <a:latin typeface="Gill Sans MT" pitchFamily="34" charset="0"/>
              </a:rPr>
              <a:t>    In the equation estimation window, select “</a:t>
            </a:r>
            <a:r>
              <a:rPr lang="en-US" altLang="zh-CN" sz="2800" b="1" dirty="0">
                <a:latin typeface="Gill Sans MT" pitchFamily="34" charset="0"/>
              </a:rPr>
              <a:t>Fixed</a:t>
            </a:r>
            <a:r>
              <a:rPr lang="en-US" altLang="zh-CN" sz="2800" dirty="0">
                <a:latin typeface="Gill Sans MT" pitchFamily="34" charset="0"/>
              </a:rPr>
              <a:t>” to specify the fixed effect equation.</a:t>
            </a:r>
            <a:endParaRPr lang="zh-CN" altLang="en-US" sz="2800" dirty="0">
              <a:latin typeface="Gill Sans MT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29322" y="3357562"/>
            <a:ext cx="857256" cy="500066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 flipV="1">
            <a:off x="2500298" y="3607595"/>
            <a:ext cx="3429024" cy="35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53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EViews: Equation output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290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Fixed effect equation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14554"/>
            <a:ext cx="7127873" cy="1504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81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18A8F-442B-45E1-9B21-35FA95AC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58616"/>
            <a:ext cx="8229600" cy="1540767"/>
          </a:xfrm>
        </p:spPr>
        <p:txBody>
          <a:bodyPr/>
          <a:lstStyle/>
          <a:p>
            <a:r>
              <a:rPr lang="en-HK" dirty="0"/>
              <a:t>To learn more about EViews, go to </a:t>
            </a:r>
          </a:p>
          <a:p>
            <a:pPr marL="0" indent="0">
              <a:buNone/>
            </a:pPr>
            <a:r>
              <a:rPr lang="en-HK" dirty="0"/>
              <a:t>http://www.eviews.com/Learning/index.html</a:t>
            </a:r>
          </a:p>
        </p:txBody>
      </p:sp>
    </p:spTree>
    <p:extLst>
      <p:ext uri="{BB962C8B-B14F-4D97-AF65-F5344CB8AC3E}">
        <p14:creationId xmlns:p14="http://schemas.microsoft.com/office/powerpoint/2010/main" val="280610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1. Efficient markets hypothesis(EMH)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00010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Efficient markets hypothesis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571472" y="1142984"/>
                <a:ext cx="8215370" cy="5369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r>
                  <a:rPr lang="en-HK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HK" sz="2000" dirty="0"/>
                  <a:t>be the weekly percentage return (from Wednesday close to Wednesday close) on the New York Stock Exchange composite index. </a:t>
                </a:r>
              </a:p>
              <a:p>
                <a:endParaRPr lang="en-HK" sz="2000" dirty="0"/>
              </a:p>
              <a:p>
                <a:r>
                  <a:rPr lang="en-HK" sz="2000" dirty="0"/>
                  <a:t>EMH States information observable to the market prior to week </a:t>
                </a:r>
                <a:r>
                  <a:rPr lang="en-HK" sz="2000" i="1" dirty="0"/>
                  <a:t>t </a:t>
                </a:r>
                <a:r>
                  <a:rPr lang="en-HK" sz="2000" dirty="0"/>
                  <a:t>should not help to predict the return during week </a:t>
                </a:r>
                <a:r>
                  <a:rPr lang="en-HK" sz="2000" i="1" dirty="0"/>
                  <a:t>t</a:t>
                </a:r>
                <a:r>
                  <a:rPr lang="en-HK" sz="2000" dirty="0"/>
                  <a:t>. </a:t>
                </a:r>
              </a:p>
              <a:p>
                <a:r>
                  <a:rPr lang="en-HK" sz="2000" b="1" dirty="0"/>
                  <a:t>The EMH hypothesis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HK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,…,)=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HK" sz="2000" dirty="0"/>
              </a:p>
              <a:p>
                <a:pPr marL="342900" indent="-342900">
                  <a:spcBef>
                    <a:spcPct val="20000"/>
                  </a:spcBef>
                </a:pPr>
                <a:endParaRPr lang="en-US" altLang="zh-CN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</a:pPr>
                <a:endParaRPr lang="en-US" altLang="zh-CN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HK" sz="2000" dirty="0"/>
                  <a:t>Consider the AR(1) model,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HK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HK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H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H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HK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H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US" altLang="zh-CN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altLang="zh-CN" sz="2000" dirty="0"/>
                  <a:t>Test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sz="200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HK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= 0           versus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sz="20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altLang="zh-CN" sz="200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HK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HK" altLang="zh-CN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0 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Try  AR(2)  AR(3)  model </a:t>
                </a:r>
              </a:p>
              <a:p>
                <a:r>
                  <a:rPr lang="en-US" altLang="zh-CN" sz="2000" b="1" dirty="0"/>
                  <a:t>How to implement with R ?</a:t>
                </a:r>
              </a:p>
            </p:txBody>
          </p:sp>
        </mc:Choice>
        <mc:Fallback>
          <p:sp>
            <p:nvSpPr>
              <p:cNvPr id="2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2" y="1142984"/>
                <a:ext cx="8215370" cy="5369960"/>
              </a:xfrm>
              <a:prstGeom prst="rect">
                <a:avLst/>
              </a:prstGeom>
              <a:blipFill>
                <a:blip r:embed="rId3"/>
                <a:stretch>
                  <a:fillRect l="-817" t="-568" r="-96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64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1. Efficient markets hypothesis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00010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Efficient markets hypothesis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71472" y="1142984"/>
            <a:ext cx="8215370" cy="4895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Install and load packages (R&gt;=3.4.2)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foreign: </a:t>
            </a:r>
            <a:r>
              <a:rPr lang="en-HK" sz="1600" dirty="0">
                <a:solidFill>
                  <a:schemeClr val="accent3">
                    <a:lumMod val="50000"/>
                  </a:schemeClr>
                </a:solidFill>
              </a:rPr>
              <a:t>Reading and writing data stored by some versions of 'Epi Info', 'Minitab', 'S', 'SAS', 'SPSS', 'Stata', '</a:t>
            </a:r>
            <a:r>
              <a:rPr lang="en-HK" sz="1600" dirty="0" err="1">
                <a:solidFill>
                  <a:schemeClr val="accent3">
                    <a:lumMod val="50000"/>
                  </a:schemeClr>
                </a:solidFill>
              </a:rPr>
              <a:t>Systat</a:t>
            </a:r>
            <a:r>
              <a:rPr lang="en-HK" sz="1600" dirty="0">
                <a:solidFill>
                  <a:schemeClr val="accent3">
                    <a:lumMod val="50000"/>
                  </a:schemeClr>
                </a:solidFill>
              </a:rPr>
              <a:t>', 'Weka', and for reading and writing some 'dBase' files. </a:t>
            </a:r>
            <a:r>
              <a:rPr lang="en-HK" sz="1600" dirty="0" err="1">
                <a:solidFill>
                  <a:schemeClr val="accent3">
                    <a:lumMod val="50000"/>
                  </a:schemeClr>
                </a:solidFill>
              </a:rPr>
              <a:t>read.dta</a:t>
            </a:r>
            <a:r>
              <a:rPr lang="en-HK" sz="1600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HK" sz="1600" dirty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en-HK" sz="1600" dirty="0" err="1">
                <a:solidFill>
                  <a:schemeClr val="accent3">
                    <a:lumMod val="50000"/>
                  </a:schemeClr>
                </a:solidFill>
              </a:rPr>
              <a:t>dynlm</a:t>
            </a:r>
            <a:r>
              <a:rPr lang="en-HK" sz="1600" dirty="0">
                <a:solidFill>
                  <a:schemeClr val="accent3">
                    <a:lumMod val="50000"/>
                  </a:schemeClr>
                </a:solidFill>
              </a:rPr>
              <a:t>: Dynamic linear models and time series regression.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stargazer:  </a:t>
            </a:r>
            <a:r>
              <a:rPr lang="en-HK" sz="1600" dirty="0">
                <a:solidFill>
                  <a:schemeClr val="accent3">
                    <a:lumMod val="50000"/>
                  </a:schemeClr>
                </a:solidFill>
              </a:rPr>
              <a:t>Well-Formatted Regression and Summary Statistics Tables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install</a:t>
            </a:r>
            <a:r>
              <a:rPr lang="en-HK" altLang="zh-CN" sz="1600" dirty="0"/>
              <a:t>.</a:t>
            </a:r>
            <a:r>
              <a:rPr lang="en-US" altLang="zh-CN" sz="1600" dirty="0"/>
              <a:t>packages( “foreign”)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install</a:t>
            </a:r>
            <a:r>
              <a:rPr lang="en-HK" altLang="zh-CN" sz="1600" dirty="0"/>
              <a:t>.</a:t>
            </a:r>
            <a:r>
              <a:rPr lang="en-US" altLang="zh-CN" sz="1600" dirty="0"/>
              <a:t>packages(“</a:t>
            </a:r>
            <a:r>
              <a:rPr lang="en-US" altLang="zh-CN" sz="1600" dirty="0" err="1"/>
              <a:t>dynlm</a:t>
            </a:r>
            <a:r>
              <a:rPr lang="en-US" altLang="zh-CN" sz="1600" dirty="0"/>
              <a:t>”)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install</a:t>
            </a:r>
            <a:r>
              <a:rPr lang="en-HK" altLang="zh-CN" sz="1600" dirty="0"/>
              <a:t>.</a:t>
            </a:r>
            <a:r>
              <a:rPr lang="en-US" altLang="zh-CN" sz="1600" dirty="0"/>
              <a:t>packages(“stargazer”)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16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library(foreign);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library(</a:t>
            </a:r>
            <a:r>
              <a:rPr lang="en-US" altLang="zh-CN" sz="1600" dirty="0" err="1"/>
              <a:t>dynlm</a:t>
            </a:r>
            <a:r>
              <a:rPr lang="en-US" altLang="zh-CN" sz="1600" dirty="0"/>
              <a:t>);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library(stargazer)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Loading data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foreign(</a:t>
            </a:r>
            <a:r>
              <a:rPr lang="en-US" altLang="zh-CN" sz="1600" dirty="0" err="1">
                <a:solidFill>
                  <a:schemeClr val="accent3">
                    <a:lumMod val="50000"/>
                  </a:schemeClr>
                </a:solidFill>
              </a:rPr>
              <a:t>read.dta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) :  </a:t>
            </a:r>
            <a:r>
              <a:rPr lang="en-HK" sz="1600" dirty="0">
                <a:solidFill>
                  <a:schemeClr val="accent3">
                    <a:lumMod val="50000"/>
                  </a:schemeClr>
                </a:solidFill>
              </a:rPr>
              <a:t>Reads a file in Stata version 5–12 binary format into a data frame.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 err="1"/>
              <a:t>nyse</a:t>
            </a:r>
            <a:r>
              <a:rPr lang="en-US" altLang="zh-CN" sz="1600" dirty="0"/>
              <a:t> &lt;- </a:t>
            </a:r>
            <a:r>
              <a:rPr lang="en-US" altLang="zh-CN" sz="1600" dirty="0" err="1"/>
              <a:t>read.dta</a:t>
            </a:r>
            <a:r>
              <a:rPr lang="en-US" altLang="zh-CN" sz="1600" dirty="0"/>
              <a:t>("http://fmwww.bc.edu/</a:t>
            </a:r>
            <a:r>
              <a:rPr lang="en-US" altLang="zh-CN" sz="1600" dirty="0" err="1"/>
              <a:t>ec</a:t>
            </a:r>
            <a:r>
              <a:rPr lang="en-US" altLang="zh-CN" sz="1600" dirty="0"/>
              <a:t>-p/data/</a:t>
            </a:r>
            <a:r>
              <a:rPr lang="en-US" altLang="zh-CN" sz="1600" dirty="0" err="1"/>
              <a:t>wooldridge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nyse.dta</a:t>
            </a:r>
            <a:r>
              <a:rPr lang="en-US" altLang="zh-CN" sz="1600" dirty="0"/>
              <a:t>")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59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1. Efficient markets hypothesis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00010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Efficient markets hypothesis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71472" y="1142984"/>
            <a:ext cx="8215370" cy="5072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Define time series (numbered 1,...,n)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 err="1"/>
              <a:t>tsdata</a:t>
            </a:r>
            <a:r>
              <a:rPr lang="en-US" altLang="zh-CN" sz="1600" dirty="0"/>
              <a:t> &lt;- </a:t>
            </a:r>
            <a:r>
              <a:rPr lang="en-US" altLang="zh-CN" sz="1600" dirty="0" err="1"/>
              <a:t>ts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nyse</a:t>
            </a:r>
            <a:r>
              <a:rPr lang="en-US" altLang="zh-CN" sz="1600" dirty="0"/>
              <a:t>)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HK" altLang="zh-CN" sz="1600" dirty="0"/>
              <a:t>head(</a:t>
            </a:r>
            <a:r>
              <a:rPr lang="en-HK" altLang="zh-CN" sz="1600" dirty="0" err="1"/>
              <a:t>tsdata</a:t>
            </a:r>
            <a:r>
              <a:rPr lang="en-HK" altLang="zh-CN" sz="16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HK" altLang="zh-CN" sz="1600" dirty="0" err="1"/>
              <a:t>ts.plot</a:t>
            </a:r>
            <a:r>
              <a:rPr lang="en-HK" altLang="zh-CN" sz="1600" dirty="0"/>
              <a:t>(</a:t>
            </a:r>
            <a:r>
              <a:rPr lang="en-HK" altLang="zh-CN" sz="1600" dirty="0" err="1"/>
              <a:t>tsdata</a:t>
            </a:r>
            <a:r>
              <a:rPr lang="en-HK" altLang="zh-CN" sz="1600" dirty="0"/>
              <a:t>[,'return’])</a:t>
            </a:r>
            <a:endParaRPr lang="en-US" altLang="zh-CN" sz="1600" dirty="0"/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Linear regression of models with 1 lag:  AR(1)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reg1 &lt;- dynlm(return ~ L(return),  data = </a:t>
            </a:r>
            <a:r>
              <a:rPr lang="en-US" altLang="zh-CN" sz="1600" dirty="0" err="1"/>
              <a:t>tsdata</a:t>
            </a:r>
            <a:r>
              <a:rPr lang="en-US" altLang="zh-CN" sz="16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reg2 &lt;- dynlm(return ~ L(return) + L(return,2),  data = </a:t>
            </a:r>
            <a:r>
              <a:rPr lang="en-US" altLang="zh-CN" sz="1600" dirty="0" err="1"/>
              <a:t>tsdata</a:t>
            </a:r>
            <a:r>
              <a:rPr lang="en-US" altLang="zh-CN" sz="16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/>
              <a:t>reg3 &lt;- dynlm(return ~ L(return) + L(return, 2) + L(return, 3), data = </a:t>
            </a:r>
            <a:r>
              <a:rPr lang="en-US" altLang="zh-CN" sz="1600" dirty="0" err="1"/>
              <a:t>tsdata</a:t>
            </a:r>
            <a:r>
              <a:rPr lang="en-US" altLang="zh-CN" sz="1600" dirty="0"/>
              <a:t>)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# Try ?? </a:t>
            </a:r>
            <a:r>
              <a:rPr lang="en-US" altLang="zh-CN" sz="1600" dirty="0" err="1">
                <a:solidFill>
                  <a:schemeClr val="accent3">
                    <a:lumMod val="50000"/>
                  </a:schemeClr>
                </a:solidFill>
              </a:rPr>
              <a:t>Dynlm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70B7BE-3EFA-4BA3-BCA3-3085B219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06" y="2060848"/>
            <a:ext cx="460398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1. Efficient markets hypothesis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442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Efficient markets hypothesis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2299833"/>
            <a:ext cx="5619750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椭圆 17"/>
          <p:cNvSpPr/>
          <p:nvPr/>
        </p:nvSpPr>
        <p:spPr>
          <a:xfrm>
            <a:off x="2483768" y="2996951"/>
            <a:ext cx="1342103" cy="484909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B24864-3EBA-4822-B708-08929BE4F61B}"/>
              </a:ext>
            </a:extLst>
          </p:cNvPr>
          <p:cNvSpPr txBox="1"/>
          <p:nvPr/>
        </p:nvSpPr>
        <p:spPr>
          <a:xfrm>
            <a:off x="429815" y="5892284"/>
            <a:ext cx="888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/>
              <a:t>Conclusion: It is not strong enough to warrant rejection of the efficient markets hypothesis.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5B1F2-45C3-404A-8088-AD6081A66C7A}"/>
              </a:ext>
            </a:extLst>
          </p:cNvPr>
          <p:cNvSpPr/>
          <p:nvPr/>
        </p:nvSpPr>
        <p:spPr>
          <a:xfrm>
            <a:off x="971600" y="1412792"/>
            <a:ext cx="756084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# Pretty regression table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dirty="0"/>
              <a:t>stargazer(reg1, reg2, reg3, type="text", </a:t>
            </a:r>
            <a:r>
              <a:rPr lang="en-US" altLang="zh-CN" dirty="0" err="1"/>
              <a:t>keep.stat</a:t>
            </a:r>
            <a:r>
              <a:rPr lang="en-US" altLang="zh-CN" dirty="0"/>
              <a:t> = c("n","</a:t>
            </a:r>
            <a:r>
              <a:rPr lang="en-US" altLang="zh-CN" dirty="0" err="1"/>
              <a:t>rsq</a:t>
            </a:r>
            <a:r>
              <a:rPr lang="en-US" altLang="zh-CN" dirty="0"/>
              <a:t>","adj.</a:t>
            </a:r>
            <a:r>
              <a:rPr lang="en-US" altLang="zh-CN" dirty="0" err="1"/>
              <a:t>rsq</a:t>
            </a:r>
            <a:r>
              <a:rPr lang="en-US" altLang="zh-CN" dirty="0"/>
              <a:t>","f"))</a:t>
            </a:r>
          </a:p>
        </p:txBody>
      </p:sp>
    </p:spTree>
    <p:extLst>
      <p:ext uri="{BB962C8B-B14F-4D97-AF65-F5344CB8AC3E}">
        <p14:creationId xmlns:p14="http://schemas.microsoft.com/office/powerpoint/2010/main" val="406764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2. Heteroskedasticity and the efficient markets hypothesis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35729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199" y="6235945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Heteroskedasticity and the efficient markets hypothesis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029979" y="1864651"/>
                <a:ext cx="7416824" cy="9682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r>
                  <a:rPr lang="en-HK" dirty="0"/>
                  <a:t>Although the EMH states that the expected return given past</a:t>
                </a:r>
              </a:p>
              <a:p>
                <a:r>
                  <a:rPr lang="en-HK" dirty="0"/>
                  <a:t>observable information should be constant, it says nothing about the </a:t>
                </a:r>
                <a:r>
                  <a:rPr lang="en-HK" dirty="0">
                    <a:solidFill>
                      <a:srgbClr val="FF0000"/>
                    </a:solidFill>
                  </a:rPr>
                  <a:t>conditional variance.</a:t>
                </a:r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</a:pPr>
                <a:endParaRPr lang="en-US" altLang="zh-CN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endParaRPr lang="en-HK" dirty="0"/>
              </a:p>
              <a:p>
                <a:r>
                  <a:rPr lang="en-HK" dirty="0"/>
                  <a:t>The Breusch-Pagan test for heteroskedasticity entails regressing the squared OLS residuals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HK" dirty="0"/>
                  <a:t>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𝑟𝑒𝑡𝑢𝑟𝑛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HK" dirty="0"/>
                  <a:t>:</a:t>
                </a:r>
                <a:endParaRPr lang="en-US" altLang="zh-CN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79" y="1864651"/>
                <a:ext cx="7416824" cy="968268"/>
              </a:xfrm>
              <a:prstGeom prst="rect">
                <a:avLst/>
              </a:prstGeom>
              <a:blipFill>
                <a:blip r:embed="rId3"/>
                <a:stretch>
                  <a:fillRect l="-740" t="-3774" b="-12012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30198C6-FB7C-45F4-8362-018BFD42C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51" y="2712218"/>
            <a:ext cx="3258281" cy="609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5B5B68-9D25-4AD0-A953-B2FF045DD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64" y="4032689"/>
            <a:ext cx="4104456" cy="12813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D7912CB-0CE7-4757-B11E-BFCDE4F942FC}"/>
              </a:ext>
            </a:extLst>
          </p:cNvPr>
          <p:cNvSpPr/>
          <p:nvPr/>
        </p:nvSpPr>
        <p:spPr>
          <a:xfrm>
            <a:off x="1102627" y="5361804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How to implement with R ?</a:t>
            </a:r>
          </a:p>
        </p:txBody>
      </p:sp>
    </p:spTree>
    <p:extLst>
      <p:ext uri="{BB962C8B-B14F-4D97-AF65-F5344CB8AC3E}">
        <p14:creationId xmlns:p14="http://schemas.microsoft.com/office/powerpoint/2010/main" val="176912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2. </a:t>
            </a:r>
            <a:r>
              <a:rPr lang="en-US" altLang="zh-CN" sz="3200" dirty="0"/>
              <a:t>Heteroskedasticity and the efficient markets hypothesis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35729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9402" y="6452766"/>
            <a:ext cx="42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Heteroskedasticity and the efficient markets hypothesis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3428" y="6143612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285851" y="1928802"/>
            <a:ext cx="7123065" cy="1143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# Breusch-Pagan test for heteroskedasticity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dirty="0"/>
              <a:t>resid.sq &lt;- residuals(reg1)^2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dirty="0"/>
              <a:t>summary( dynlm(resid.sq ~ L(return), data = tsdata) )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859" y="3291785"/>
            <a:ext cx="7123066" cy="1404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椭圆 17"/>
          <p:cNvSpPr/>
          <p:nvPr/>
        </p:nvSpPr>
        <p:spPr>
          <a:xfrm>
            <a:off x="2483768" y="3429000"/>
            <a:ext cx="1214447" cy="92869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1F5E69-7CB1-48CA-8348-1518CD237FA5}"/>
              </a:ext>
            </a:extLst>
          </p:cNvPr>
          <p:cNvSpPr txBox="1"/>
          <p:nvPr/>
        </p:nvSpPr>
        <p:spPr>
          <a:xfrm>
            <a:off x="429402" y="5129160"/>
            <a:ext cx="8483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/>
              <a:t>Conclusion: </a:t>
            </a:r>
          </a:p>
          <a:p>
            <a:r>
              <a:rPr lang="en-HK" dirty="0"/>
              <a:t>The volatility in stock returns is lower when the previous return was high, and vice versa.</a:t>
            </a:r>
            <a:endParaRPr lang="en-HK" b="1" dirty="0"/>
          </a:p>
          <a:p>
            <a:r>
              <a:rPr lang="en-HK" b="1" dirty="0"/>
              <a:t>The expected value of stock returns does not depend on past returns,</a:t>
            </a:r>
          </a:p>
          <a:p>
            <a:r>
              <a:rPr lang="en-HK" b="1" dirty="0"/>
              <a:t> but the variance of returns does.</a:t>
            </a:r>
          </a:p>
        </p:txBody>
      </p:sp>
    </p:spTree>
    <p:extLst>
      <p:ext uri="{BB962C8B-B14F-4D97-AF65-F5344CB8AC3E}">
        <p14:creationId xmlns:p14="http://schemas.microsoft.com/office/powerpoint/2010/main" val="406764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2172</Words>
  <Application>Microsoft Office PowerPoint</Application>
  <PresentationFormat>全屏显示(4:3)</PresentationFormat>
  <Paragraphs>317</Paragraphs>
  <Slides>39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宋体</vt:lpstr>
      <vt:lpstr>Arial</vt:lpstr>
      <vt:lpstr>Calibri</vt:lpstr>
      <vt:lpstr>Cambria Math</vt:lpstr>
      <vt:lpstr>Gill Sans MT</vt:lpstr>
      <vt:lpstr>Lucida Console</vt:lpstr>
      <vt:lpstr>Microsoft Himalaya</vt:lpstr>
      <vt:lpstr>Wingdings</vt:lpstr>
      <vt:lpstr>Office 主题</vt:lpstr>
      <vt:lpstr> Time series data analysis with R  and EViews </vt:lpstr>
      <vt:lpstr>Teaching Objective</vt:lpstr>
      <vt:lpstr>PowerPoint 演示文稿</vt:lpstr>
      <vt:lpstr>1. Efficient markets hypothesis(EMH)</vt:lpstr>
      <vt:lpstr>1. Efficient markets hypothesis</vt:lpstr>
      <vt:lpstr>1. Efficient markets hypothesis</vt:lpstr>
      <vt:lpstr>1. Efficient markets hypothesis</vt:lpstr>
      <vt:lpstr>2. Heteroskedasticity and the efficient markets hypothesis</vt:lpstr>
      <vt:lpstr>2. Heteroskedasticity and the efficient markets hypothesis</vt:lpstr>
      <vt:lpstr>3. ARCH in stock returns</vt:lpstr>
      <vt:lpstr>3. ARCH in stock returns</vt:lpstr>
      <vt:lpstr>4. A wage equation using panel data</vt:lpstr>
      <vt:lpstr>4. A wage equation using panel data</vt:lpstr>
      <vt:lpstr>Example 14.4: A wage equation using panel data</vt:lpstr>
      <vt:lpstr>4. A wage equation using panel data</vt:lpstr>
      <vt:lpstr>PowerPoint 演示文稿</vt:lpstr>
      <vt:lpstr>PowerPoint 演示文稿</vt:lpstr>
      <vt:lpstr>Example 11.4: testing Efficient Markets Hypothesis </vt:lpstr>
      <vt:lpstr>1. Testing Efficient Markets Hypothesis </vt:lpstr>
      <vt:lpstr>EViews: Equation output</vt:lpstr>
      <vt:lpstr>Save residuals for BP test and ARCH test</vt:lpstr>
      <vt:lpstr>EViews: Save residuals for BP test and ARCH test</vt:lpstr>
      <vt:lpstr>2. BP test for heteroskedasticity: regressing squared residuals on lagged return</vt:lpstr>
      <vt:lpstr>2. Heteroskedasticity and EMH</vt:lpstr>
      <vt:lpstr>EViews: Equation output</vt:lpstr>
      <vt:lpstr>3. ARCH in stock returns</vt:lpstr>
      <vt:lpstr>3.  ARCH in stock returns</vt:lpstr>
      <vt:lpstr>EViews: Equation output</vt:lpstr>
      <vt:lpstr>4. A wage equation using panel data</vt:lpstr>
      <vt:lpstr>Pooled OLS regression</vt:lpstr>
      <vt:lpstr>Pooled OLS regression Equivalent Way </vt:lpstr>
      <vt:lpstr>EViews: Equation output</vt:lpstr>
      <vt:lpstr> Random effect equation</vt:lpstr>
      <vt:lpstr>Random effect equation</vt:lpstr>
      <vt:lpstr>EViews: Equation output</vt:lpstr>
      <vt:lpstr>Fixed effect equation</vt:lpstr>
      <vt:lpstr>Fixed effect equation</vt:lpstr>
      <vt:lpstr>EViews: Equation output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EViews : Unit Root, Cointegration and</dc:title>
  <dc:creator>pc</dc:creator>
  <cp:lastModifiedBy>Xianghong Hu</cp:lastModifiedBy>
  <cp:revision>97</cp:revision>
  <dcterms:created xsi:type="dcterms:W3CDTF">2016-12-16T01:39:09Z</dcterms:created>
  <dcterms:modified xsi:type="dcterms:W3CDTF">2018-06-06T06:56:26Z</dcterms:modified>
</cp:coreProperties>
</file>