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4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1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59" autoAdjust="0"/>
  </p:normalViewPr>
  <p:slideViewPr>
    <p:cSldViewPr showGuides="1">
      <p:cViewPr varScale="1">
        <p:scale>
          <a:sx n="54" d="100"/>
          <a:sy n="54" d="100"/>
        </p:scale>
        <p:origin x="480" y="78"/>
      </p:cViewPr>
      <p:guideLst>
        <p:guide orient="horz" pos="2160"/>
        <p:guide pos="3840"/>
        <p:guide orient="horz" pos="2432"/>
        <p:guide orient="horz" pos="1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071809006330348"/>
          <c:y val="0.12495664629650034"/>
          <c:w val="0.72084914824243462"/>
          <c:h val="0.7269881254078977"/>
        </c:manualLayout>
      </c:layout>
      <c:scatterChart>
        <c:scatterStyle val="lineMarker"/>
        <c:varyColors val="0"/>
        <c:ser>
          <c:idx val="0"/>
          <c:order val="0"/>
          <c:tx>
            <c:strRef>
              <c:f>'Problem 2'!$T$2</c:f>
              <c:strCache>
                <c:ptCount val="1"/>
                <c:pt idx="0">
                  <c:v>E(rp)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'Problem 2'!$S$3:$S$66</c:f>
              <c:numCache>
                <c:formatCode>0.000_ </c:formatCode>
                <c:ptCount val="64"/>
                <c:pt idx="0">
                  <c:v>0.10493976603715424</c:v>
                </c:pt>
                <c:pt idx="1">
                  <c:v>9.5254693547032809E-2</c:v>
                </c:pt>
                <c:pt idx="2">
                  <c:v>8.6279242442074203E-2</c:v>
                </c:pt>
                <c:pt idx="3">
                  <c:v>7.8257955486007433E-2</c:v>
                </c:pt>
                <c:pt idx="4">
                  <c:v>7.1512631081189063E-2</c:v>
                </c:pt>
                <c:pt idx="5">
                  <c:v>6.6433079849508664E-2</c:v>
                </c:pt>
                <c:pt idx="6">
                  <c:v>6.342082212696995E-2</c:v>
                </c:pt>
                <c:pt idx="7">
                  <c:v>6.2774167832500574E-2</c:v>
                </c:pt>
                <c:pt idx="8">
                  <c:v>9.3271595674069702E-2</c:v>
                </c:pt>
                <c:pt idx="9">
                  <c:v>8.3246920654364689E-2</c:v>
                </c:pt>
                <c:pt idx="10">
                  <c:v>7.3959839941103597E-2</c:v>
                </c:pt>
                <c:pt idx="11">
                  <c:v>6.5723777559007199E-2</c:v>
                </c:pt>
                <c:pt idx="12">
                  <c:v>5.898068188797647E-2</c:v>
                </c:pt>
                <c:pt idx="13">
                  <c:v>5.4289737724068178E-2</c:v>
                </c:pt>
                <c:pt idx="14">
                  <c:v>5.220708089098805E-2</c:v>
                </c:pt>
                <c:pt idx="15">
                  <c:v>5.3040850813319808E-2</c:v>
                </c:pt>
                <c:pt idx="16">
                  <c:v>8.2386059746897694E-2</c:v>
                </c:pt>
                <c:pt idx="17">
                  <c:v>7.2022768424345088E-2</c:v>
                </c:pt>
                <c:pt idx="18">
                  <c:v>6.2423107814549753E-2</c:v>
                </c:pt>
                <c:pt idx="19">
                  <c:v>5.3995911824688991E-2</c:v>
                </c:pt>
                <c:pt idx="20">
                  <c:v>4.7371103904858443E-2</c:v>
                </c:pt>
                <c:pt idx="21">
                  <c:v>4.3382408455303882E-2</c:v>
                </c:pt>
                <c:pt idx="22">
                  <c:v>4.2773755135986948E-2</c:v>
                </c:pt>
                <c:pt idx="23">
                  <c:v>4.5680452934669317E-2</c:v>
                </c:pt>
                <c:pt idx="24">
                  <c:v>7.2635881897512911E-2</c:v>
                </c:pt>
                <c:pt idx="25">
                  <c:v>6.2009231264041474E-2</c:v>
                </c:pt>
                <c:pt idx="26">
                  <c:v>5.2190679931554206E-2</c:v>
                </c:pt>
                <c:pt idx="27">
                  <c:v>4.3728003250904438E-2</c:v>
                </c:pt>
                <c:pt idx="28">
                  <c:v>3.7549412135703356E-2</c:v>
                </c:pt>
                <c:pt idx="29">
                  <c:v>3.4890218141985355E-2</c:v>
                </c:pt>
                <c:pt idx="30">
                  <c:v>3.6527320995199779E-2</c:v>
                </c:pt>
                <c:pt idx="31">
                  <c:v>4.1960837968396461E-2</c:v>
                </c:pt>
                <c:pt idx="32">
                  <c:v>6.4537710331381351E-2</c:v>
                </c:pt>
                <c:pt idx="33">
                  <c:v>5.3885494985067298E-2</c:v>
                </c:pt>
                <c:pt idx="34">
                  <c:v>4.417834278904946E-2</c:v>
                </c:pt>
                <c:pt idx="35">
                  <c:v>3.6185000486671608E-2</c:v>
                </c:pt>
                <c:pt idx="36">
                  <c:v>3.1249502967034718E-2</c:v>
                </c:pt>
                <c:pt idx="37">
                  <c:v>3.0874868388150581E-2</c:v>
                </c:pt>
                <c:pt idx="38">
                  <c:v>3.5206994292571313E-2</c:v>
                </c:pt>
                <c:pt idx="39">
                  <c:v>4.284105837956504E-2</c:v>
                </c:pt>
                <c:pt idx="40">
                  <c:v>5.8778371770430361E-2</c:v>
                </c:pt>
                <c:pt idx="41">
                  <c:v>4.8608482747271996E-2</c:v>
                </c:pt>
                <c:pt idx="42">
                  <c:v>3.9751994778040707E-2</c:v>
                </c:pt>
                <c:pt idx="43">
                  <c:v>3.3274712162654867E-2</c:v>
                </c:pt>
                <c:pt idx="44">
                  <c:v>3.0720363556024363E-2</c:v>
                </c:pt>
                <c:pt idx="45">
                  <c:v>3.301248084215587E-2</c:v>
                </c:pt>
                <c:pt idx="46">
                  <c:v>3.9312287297049102E-2</c:v>
                </c:pt>
                <c:pt idx="47">
                  <c:v>4.8069084248926239E-2</c:v>
                </c:pt>
                <c:pt idx="48">
                  <c:v>5.6083100293460537E-2</c:v>
                </c:pt>
                <c:pt idx="49">
                  <c:v>4.7144022288894263E-2</c:v>
                </c:pt>
                <c:pt idx="50">
                  <c:v>4.0116734955100541E-2</c:v>
                </c:pt>
                <c:pt idx="51">
                  <c:v>3.6134400454033169E-2</c:v>
                </c:pt>
                <c:pt idx="52">
                  <c:v>3.6215828800673623E-2</c:v>
                </c:pt>
                <c:pt idx="53">
                  <c:v>4.0336416574846976E-2</c:v>
                </c:pt>
                <c:pt idx="54">
                  <c:v>4.7455406807992907E-2</c:v>
                </c:pt>
                <c:pt idx="55">
                  <c:v>5.6449567362002261E-2</c:v>
                </c:pt>
                <c:pt idx="56">
                  <c:v>5.6889080731257875E-2</c:v>
                </c:pt>
                <c:pt idx="57">
                  <c:v>4.982940193838846E-2</c:v>
                </c:pt>
                <c:pt idx="58">
                  <c:v>4.5156616076273789E-2</c:v>
                </c:pt>
                <c:pt idx="59">
                  <c:v>4.3644238339271384E-2</c:v>
                </c:pt>
                <c:pt idx="60">
                  <c:v>4.5607762407323657E-2</c:v>
                </c:pt>
                <c:pt idx="61">
                  <c:v>5.0644499506099019E-2</c:v>
                </c:pt>
                <c:pt idx="62">
                  <c:v>5.795870560559703E-2</c:v>
                </c:pt>
                <c:pt idx="63">
                  <c:v>6.6806486717697455E-2</c:v>
                </c:pt>
              </c:numCache>
            </c:numRef>
          </c:xVal>
          <c:yVal>
            <c:numRef>
              <c:f>'Problem 2'!$T$3:$T$66</c:f>
              <c:numCache>
                <c:formatCode>0.000_ </c:formatCode>
                <c:ptCount val="64"/>
                <c:pt idx="0">
                  <c:v>1.6282738178779631E-2</c:v>
                </c:pt>
                <c:pt idx="1">
                  <c:v>1.4702600808619869E-2</c:v>
                </c:pt>
                <c:pt idx="2">
                  <c:v>1.3122463438460102E-2</c:v>
                </c:pt>
                <c:pt idx="3">
                  <c:v>1.1542326068300336E-2</c:v>
                </c:pt>
                <c:pt idx="4">
                  <c:v>9.9621886981405717E-3</c:v>
                </c:pt>
                <c:pt idx="5">
                  <c:v>8.3820513279808037E-3</c:v>
                </c:pt>
                <c:pt idx="6">
                  <c:v>6.8019139578210392E-3</c:v>
                </c:pt>
                <c:pt idx="7">
                  <c:v>5.2217765876612738E-3</c:v>
                </c:pt>
                <c:pt idx="8">
                  <c:v>1.5964502012931921E-2</c:v>
                </c:pt>
                <c:pt idx="9">
                  <c:v>1.4384364642772155E-2</c:v>
                </c:pt>
                <c:pt idx="10">
                  <c:v>1.2804227272612389E-2</c:v>
                </c:pt>
                <c:pt idx="11">
                  <c:v>1.1224089902452623E-2</c:v>
                </c:pt>
                <c:pt idx="12">
                  <c:v>9.6439525322928564E-3</c:v>
                </c:pt>
                <c:pt idx="13">
                  <c:v>8.0638151621330919E-3</c:v>
                </c:pt>
                <c:pt idx="14">
                  <c:v>6.4836777919733265E-3</c:v>
                </c:pt>
                <c:pt idx="15">
                  <c:v>4.9035404218135611E-3</c:v>
                </c:pt>
                <c:pt idx="16">
                  <c:v>1.5646265847084204E-2</c:v>
                </c:pt>
                <c:pt idx="17">
                  <c:v>1.4066128476924442E-2</c:v>
                </c:pt>
                <c:pt idx="18">
                  <c:v>1.2485991106764677E-2</c:v>
                </c:pt>
                <c:pt idx="19">
                  <c:v>1.0905853736604909E-2</c:v>
                </c:pt>
                <c:pt idx="20">
                  <c:v>9.3257163664451446E-3</c:v>
                </c:pt>
                <c:pt idx="21">
                  <c:v>7.7455789962853792E-3</c:v>
                </c:pt>
                <c:pt idx="22">
                  <c:v>6.1654416261256138E-3</c:v>
                </c:pt>
                <c:pt idx="23">
                  <c:v>4.5853042559658476E-3</c:v>
                </c:pt>
                <c:pt idx="24">
                  <c:v>1.5328029681236491E-2</c:v>
                </c:pt>
                <c:pt idx="25">
                  <c:v>1.3747892311076728E-2</c:v>
                </c:pt>
                <c:pt idx="26">
                  <c:v>1.2167754940916962E-2</c:v>
                </c:pt>
                <c:pt idx="27">
                  <c:v>1.0587617570757196E-2</c:v>
                </c:pt>
                <c:pt idx="28">
                  <c:v>9.007480200597431E-3</c:v>
                </c:pt>
                <c:pt idx="29">
                  <c:v>7.4273428304376657E-3</c:v>
                </c:pt>
                <c:pt idx="30">
                  <c:v>5.8472054602779003E-3</c:v>
                </c:pt>
                <c:pt idx="31">
                  <c:v>4.267068090118134E-3</c:v>
                </c:pt>
                <c:pt idx="32">
                  <c:v>1.5009793515388781E-2</c:v>
                </c:pt>
                <c:pt idx="33">
                  <c:v>1.3429656145229014E-2</c:v>
                </c:pt>
                <c:pt idx="34">
                  <c:v>1.184951877506925E-2</c:v>
                </c:pt>
                <c:pt idx="35">
                  <c:v>1.0269381404909482E-2</c:v>
                </c:pt>
                <c:pt idx="36">
                  <c:v>8.6892440347497175E-3</c:v>
                </c:pt>
                <c:pt idx="37">
                  <c:v>7.109106664589953E-3</c:v>
                </c:pt>
                <c:pt idx="38">
                  <c:v>5.5289692944301867E-3</c:v>
                </c:pt>
                <c:pt idx="39">
                  <c:v>3.9488319242704214E-3</c:v>
                </c:pt>
                <c:pt idx="40">
                  <c:v>1.4691557349541064E-2</c:v>
                </c:pt>
                <c:pt idx="41">
                  <c:v>1.3111419979381301E-2</c:v>
                </c:pt>
                <c:pt idx="42">
                  <c:v>1.1531282609221536E-2</c:v>
                </c:pt>
                <c:pt idx="43">
                  <c:v>9.9511452390617702E-3</c:v>
                </c:pt>
                <c:pt idx="44">
                  <c:v>8.3710078689020057E-3</c:v>
                </c:pt>
                <c:pt idx="45">
                  <c:v>6.7908704987422385E-3</c:v>
                </c:pt>
                <c:pt idx="46">
                  <c:v>5.2107331285824732E-3</c:v>
                </c:pt>
                <c:pt idx="47">
                  <c:v>3.6305957584227074E-3</c:v>
                </c:pt>
                <c:pt idx="48">
                  <c:v>1.4373321183693352E-2</c:v>
                </c:pt>
                <c:pt idx="49">
                  <c:v>1.2793183813533587E-2</c:v>
                </c:pt>
                <c:pt idx="50">
                  <c:v>1.1213046443373823E-2</c:v>
                </c:pt>
                <c:pt idx="51">
                  <c:v>9.6329090732140566E-3</c:v>
                </c:pt>
                <c:pt idx="52">
                  <c:v>8.0527717030542904E-3</c:v>
                </c:pt>
                <c:pt idx="53">
                  <c:v>6.4726343328945259E-3</c:v>
                </c:pt>
                <c:pt idx="54">
                  <c:v>4.8924969627347596E-3</c:v>
                </c:pt>
                <c:pt idx="55">
                  <c:v>3.3123595925749934E-3</c:v>
                </c:pt>
                <c:pt idx="56">
                  <c:v>1.4055085017845638E-2</c:v>
                </c:pt>
                <c:pt idx="57">
                  <c:v>1.2474947647685874E-2</c:v>
                </c:pt>
                <c:pt idx="58">
                  <c:v>1.0894810277526109E-2</c:v>
                </c:pt>
                <c:pt idx="59">
                  <c:v>9.3146729073663413E-3</c:v>
                </c:pt>
                <c:pt idx="60">
                  <c:v>7.7345355372065785E-3</c:v>
                </c:pt>
                <c:pt idx="61">
                  <c:v>6.1543981670468123E-3</c:v>
                </c:pt>
                <c:pt idx="62">
                  <c:v>4.5742607968870461E-3</c:v>
                </c:pt>
                <c:pt idx="63">
                  <c:v>2.9941234267272803E-3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A6-4ABC-A9CF-ECCCA973ABD6}"/>
            </c:ext>
          </c:extLst>
        </c:ser>
        <c:ser>
          <c:idx val="1"/>
          <c:order val="1"/>
          <c:tx>
            <c:v>ABC</c:v>
          </c:tx>
          <c:spPr>
            <a:ln w="28575">
              <a:noFill/>
            </a:ln>
          </c:spPr>
          <c:marker>
            <c:symbol val="square"/>
            <c:size val="4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'Problem 2'!$G$9:$G$11</c:f>
              <c:numCache>
                <c:formatCode>0.0000</c:formatCode>
                <c:ptCount val="3"/>
                <c:pt idx="0">
                  <c:v>4.7541869192830752E-2</c:v>
                </c:pt>
                <c:pt idx="1">
                  <c:v>5.2647654785357136E-2</c:v>
                </c:pt>
                <c:pt idx="2">
                  <c:v>4.7855881475977587E-2</c:v>
                </c:pt>
              </c:numCache>
            </c:numRef>
          </c:xVal>
          <c:yVal>
            <c:numRef>
              <c:f>'Problem 2'!$H$9:$H$11</c:f>
              <c:numCache>
                <c:formatCode>0.0000</c:formatCode>
                <c:ptCount val="3"/>
                <c:pt idx="0">
                  <c:v>1.2793183813533587E-2</c:v>
                </c:pt>
                <c:pt idx="1">
                  <c:v>6.4836777919733265E-3</c:v>
                </c:pt>
                <c:pt idx="2">
                  <c:v>4.8924969627347596E-3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A6-4ABC-A9CF-ECCCA973ABD6}"/>
            </c:ext>
          </c:extLst>
        </c:ser>
        <c:ser>
          <c:idx val="2"/>
          <c:order val="2"/>
          <c:tx>
            <c:v>MVF</c:v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4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xVal>
            <c:numRef>
              <c:f>'Problem 2'!$G$31:$G$37</c:f>
              <c:numCache>
                <c:formatCode>0.0000</c:formatCode>
                <c:ptCount val="7"/>
                <c:pt idx="0">
                  <c:v>5.0816585479749446E-2</c:v>
                </c:pt>
                <c:pt idx="1">
                  <c:v>3.7423429698242069E-2</c:v>
                </c:pt>
                <c:pt idx="2">
                  <c:v>3.0797171272554862E-2</c:v>
                </c:pt>
                <c:pt idx="3">
                  <c:v>4.7616315495074481E-2</c:v>
                </c:pt>
                <c:pt idx="4">
                  <c:v>7.3191914310632628E-2</c:v>
                </c:pt>
                <c:pt idx="5">
                  <c:v>8.6982833832827053E-2</c:v>
                </c:pt>
                <c:pt idx="6">
                  <c:v>0.10108261083150349</c:v>
                </c:pt>
              </c:numCache>
            </c:numRef>
          </c:xVal>
          <c:yVal>
            <c:numRef>
              <c:f>'Problem 2'!$H$31:$H$37</c:f>
              <c:numCache>
                <c:formatCode>0.000</c:formatCode>
                <c:ptCount val="7"/>
                <c:pt idx="0">
                  <c:v>2.5000000000000001E-3</c:v>
                </c:pt>
                <c:pt idx="1">
                  <c:v>5.0000000000000001E-3</c:v>
                </c:pt>
                <c:pt idx="2">
                  <c:v>8.9999999999999993E-3</c:v>
                </c:pt>
                <c:pt idx="3">
                  <c:v>1.2999999999999999E-2</c:v>
                </c:pt>
                <c:pt idx="4" formatCode="General">
                  <c:v>1.7000000000000001E-2</c:v>
                </c:pt>
                <c:pt idx="5">
                  <c:v>1.9E-2</c:v>
                </c:pt>
                <c:pt idx="6">
                  <c:v>2.1000000000000001E-2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AA6-4ABC-A9CF-ECCCA973ABD6}"/>
            </c:ext>
          </c:extLst>
        </c:ser>
        <c:ser>
          <c:idx val="3"/>
          <c:order val="3"/>
          <c:tx>
            <c:v>GMVP</c:v>
          </c:tx>
          <c:spPr>
            <a:ln w="28575">
              <a:noFill/>
            </a:ln>
          </c:spPr>
          <c:marker>
            <c:symbol val="diamond"/>
            <c:size val="4"/>
            <c:spPr>
              <a:solidFill>
                <a:srgbClr val="00FFFF"/>
              </a:solidFill>
              <a:ln>
                <a:solidFill>
                  <a:srgbClr val="00FFFF"/>
                </a:solidFill>
                <a:prstDash val="solid"/>
              </a:ln>
            </c:spPr>
          </c:marker>
          <c:xVal>
            <c:numRef>
              <c:f>'Problem 2'!$G$58</c:f>
              <c:numCache>
                <c:formatCode>0.0000_ </c:formatCode>
                <c:ptCount val="1"/>
                <c:pt idx="0">
                  <c:v>2.9923763706753391E-2</c:v>
                </c:pt>
              </c:numCache>
            </c:numRef>
          </c:xVal>
          <c:yVal>
            <c:numRef>
              <c:f>'Problem 2'!$H$58</c:f>
              <c:numCache>
                <c:formatCode>0.0000_ </c:formatCode>
                <c:ptCount val="1"/>
                <c:pt idx="0">
                  <c:v>8.021060113729786E-3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AA6-4ABC-A9CF-ECCCA973ABD6}"/>
            </c:ext>
          </c:extLst>
        </c:ser>
        <c:ser>
          <c:idx val="4"/>
          <c:order val="4"/>
          <c:tx>
            <c:v>CAL</c:v>
          </c:tx>
          <c:spPr>
            <a:ln w="25400">
              <a:solidFill>
                <a:srgbClr val="FF00FF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'Problem 2'!$G$73:$G$75</c:f>
              <c:numCache>
                <c:formatCode>General</c:formatCode>
                <c:ptCount val="3"/>
                <c:pt idx="0" formatCode="0">
                  <c:v>0</c:v>
                </c:pt>
              </c:numCache>
            </c:numRef>
          </c:xVal>
          <c:yVal>
            <c:numRef>
              <c:f>'Problem 2'!$H$73:$H$75</c:f>
              <c:numCache>
                <c:formatCode>General</c:formatCode>
                <c:ptCount val="3"/>
                <c:pt idx="0" formatCode="0.000">
                  <c:v>1.03E-2</c:v>
                </c:pt>
                <c:pt idx="2" formatCode="0.0000_ ">
                  <c:v>1.03E-2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AA6-4ABC-A9CF-ECCCA973A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6371951"/>
        <c:axId val="1"/>
      </c:scatterChart>
      <c:valAx>
        <c:axId val="87637195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chemeClr val="bg1"/>
                    </a:solidFill>
                    <a:latin typeface="Consolas" panose="020B0609020204030204" pitchFamily="49" charset="0"/>
                    <a:ea typeface="宋体"/>
                    <a:cs typeface="宋体"/>
                  </a:defRPr>
                </a:pPr>
                <a:r>
                  <a:rPr lang="en-US" b="1" baseline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SD(r)</a:t>
                </a:r>
              </a:p>
            </c:rich>
          </c:tx>
          <c:layout>
            <c:manualLayout>
              <c:xMode val="edge"/>
              <c:yMode val="edge"/>
              <c:x val="0.88387635756056804"/>
              <c:y val="0.79735317800022032"/>
            </c:manualLayout>
          </c:layout>
          <c:overlay val="0"/>
          <c:spPr>
            <a:noFill/>
            <a:ln w="25400">
              <a:noFill/>
            </a:ln>
          </c:spPr>
        </c:title>
        <c:numFmt formatCode="0.000_ 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chemeClr val="bg1"/>
                </a:solidFill>
                <a:latin typeface="Consolas" panose="020B0609020204030204" pitchFamily="49" charset="0"/>
                <a:ea typeface="宋体"/>
                <a:cs typeface="宋体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200" b="1" i="0" u="none" strike="noStrike" baseline="0">
                    <a:solidFill>
                      <a:schemeClr val="bg1"/>
                    </a:solidFill>
                    <a:latin typeface="Consolas" panose="020B0609020204030204" pitchFamily="49" charset="0"/>
                    <a:ea typeface="宋体"/>
                    <a:cs typeface="宋体"/>
                  </a:defRPr>
                </a:pPr>
                <a:r>
                  <a:rPr lang="en-US" b="1" baseline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E(r)</a:t>
                </a:r>
              </a:p>
            </c:rich>
          </c:tx>
          <c:layout>
            <c:manualLayout>
              <c:xMode val="edge"/>
              <c:yMode val="edge"/>
              <c:x val="9.0887761836787928E-2"/>
              <c:y val="3.0325385860674844E-2"/>
            </c:manualLayout>
          </c:layout>
          <c:overlay val="0"/>
          <c:spPr>
            <a:noFill/>
            <a:ln w="25400">
              <a:noFill/>
            </a:ln>
          </c:spPr>
        </c:title>
        <c:numFmt formatCode="0.000_ 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chemeClr val="bg1"/>
                </a:solidFill>
                <a:latin typeface="Consolas" panose="020B0609020204030204" pitchFamily="49" charset="0"/>
                <a:ea typeface="宋体"/>
                <a:cs typeface="宋体"/>
              </a:defRPr>
            </a:pPr>
            <a:endParaRPr lang="en-US"/>
          </a:p>
        </c:txPr>
        <c:crossAx val="876371951"/>
        <c:crosses val="autoZero"/>
        <c:crossBetween val="midCat"/>
      </c:valAx>
      <c:spPr>
        <a:solidFill>
          <a:srgbClr val="C0C0C0"/>
        </a:solidFill>
        <a:ln w="12700">
          <a:noFill/>
          <a:prstDash val="solid"/>
        </a:ln>
      </c:spPr>
    </c:plotArea>
    <c:legend>
      <c:legendPos val="r"/>
      <c:layout>
        <c:manualLayout>
          <c:xMode val="edge"/>
          <c:yMode val="edge"/>
          <c:x val="0.86975453649689138"/>
          <c:y val="0.28607053530073445"/>
          <c:w val="0.11866877105478091"/>
          <c:h val="0.3159213921789187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5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en-US"/>
        </a:p>
      </c:txPr>
    </c:legend>
    <c:plotVisOnly val="1"/>
    <c:dispBlanksAs val="gap"/>
    <c:showDLblsOverMax val="0"/>
  </c:chart>
  <c:spPr>
    <a:ln w="3175">
      <a:noFill/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55CE0-3097-4045-BAAE-DA35FCC1E17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57808-23FE-4640-9C7B-AFFDD9B7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delity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work on my own because I was going to apply something I have learned in China, to the American stocks.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7808-23FE-4640-9C7B-AFFDD9B790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then</a:t>
            </a:r>
            <a:r>
              <a:rPr lang="en-US" baseline="0" dirty="0" smtClean="0"/>
              <a:t> I realized that's not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happen because I have a writing guide, and I think the best thing I could do is just to follow that. And since I don't have an account on </a:t>
            </a:r>
            <a:r>
              <a:rPr lang="en-US" baseline="0" dirty="0" err="1" smtClean="0"/>
              <a:t>StockTrak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7808-23FE-4640-9C7B-AFFDD9B790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Those been scratched out are</a:t>
            </a:r>
            <a:r>
              <a:rPr lang="en-US" baseline="0" dirty="0" smtClean="0"/>
              <a:t> either because of failure to apply the DDM model for negative denominator or just no dividends ever.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7808-23FE-4640-9C7B-AFFDD9B790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Sadly, there’s no such optimal risk portfolio ever exists in this case, which means that the latest 3-month T-bill rate is so high that no CAL can be formed.  So, we can simply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equal weights for each three later.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7808-23FE-4640-9C7B-AFFDD9B790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the information from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Fidelity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7808-23FE-4640-9C7B-AFFDD9B790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the built-in Excel function duration, they're easily obtained.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7808-23FE-4640-9C7B-AFFDD9B790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r>
              <a:rPr lang="en-US" baseline="0" dirty="0" smtClean="0"/>
              <a:t> of the bonds here are from Vanguard selected bonds.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7808-23FE-4640-9C7B-AFFDD9B790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 smtClean="0"/>
              <a:t>adfsf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8CDE-4CF7-4BE4-90BA-315B6F49FC9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4400"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8CDE-4CF7-4BE4-90BA-315B6F49FC9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38200" y="1916832"/>
            <a:ext cx="10515600" cy="396044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1">
                <a:lumMod val="50000"/>
              </a:schemeClr>
            </a:gs>
            <a:gs pos="91000">
              <a:srgbClr val="6D7EA7"/>
            </a:gs>
            <a:gs pos="79000">
              <a:schemeClr val="accent1">
                <a:lumMod val="75000"/>
              </a:schemeClr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62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6E918CDE-4CF7-4BE4-90BA-315B6F49FC9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280564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Consolas" panose="020B0609020204030204" pitchFamily="49" charset="0"/>
              </a:rPr>
              <a:t>Trading Project</a:t>
            </a:r>
            <a:endParaRPr lang="en-US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Yuanxing Cheng</a:t>
            </a:r>
          </a:p>
          <a:p>
            <a:r>
              <a:rPr lang="zh-CN" altLang="en-US" dirty="0"/>
              <a:t>程远</a:t>
            </a:r>
            <a:r>
              <a:rPr lang="zh-CN" altLang="en-US" dirty="0" smtClean="0"/>
              <a:t>星</a:t>
            </a:r>
            <a:endParaRPr lang="en-US" altLang="zh-CN" dirty="0" smtClean="0"/>
          </a:p>
          <a:p>
            <a:r>
              <a:rPr lang="en-US" dirty="0" smtClean="0"/>
              <a:t>810925466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1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United States TREAS </a:t>
            </a:r>
            <a:r>
              <a:rPr lang="en-US" dirty="0" smtClean="0"/>
              <a:t>BDS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DURATION(DATE(2017,02,15), DATE(2047,02,15), 3%, 2.763%, 2)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20.246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United States TREAS NTS </a:t>
            </a:r>
            <a:r>
              <a:rPr lang="en-US" sz="3200" dirty="0" smtClean="0"/>
              <a:t>NOTE</a:t>
            </a: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/>
              <a:t>= DURATION(DATE(2017,10,31), DATE(2022,10,31), 2%, 2.064%, 2) = 4.783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512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duration and Convexity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/>
                          <m:t>𝐷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  <m:sup>
                        <m:r>
                          <a:rPr lang="en-US" sz="2400" i="1"/>
                          <m:t>∗</m:t>
                        </m:r>
                      </m:sup>
                    </m:sSubSup>
                    <m:r>
                      <a:rPr lang="en-US" sz="2400"/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/>
                              <m:t>𝐷</m:t>
                            </m:r>
                          </m:e>
                          <m:sub>
                            <m:r>
                              <a:rPr lang="en-US" sz="2400"/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/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/>
                              <m:t>𝑦</m:t>
                            </m:r>
                          </m:e>
                          <m:sub>
                            <m:r>
                              <a:rPr lang="en-US" sz="2400"/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/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/>
                          <m:t>20.246</m:t>
                        </m:r>
                      </m:num>
                      <m:den>
                        <m:r>
                          <a:rPr lang="en-US" sz="2400"/>
                          <m:t>1.02763</m:t>
                        </m:r>
                      </m:den>
                    </m:f>
                    <m:r>
                      <a:rPr lang="en-US" sz="2400"/>
                      <m:t>=19.701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/>
                          <m:t>Convexity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/>
                          <m:t>𝑡</m:t>
                        </m:r>
                        <m:r>
                          <a:rPr lang="en-US" sz="2400"/>
                          <m:t>=1</m:t>
                        </m:r>
                      </m:sub>
                      <m:sup>
                        <m:r>
                          <a:rPr lang="en-US" sz="2400"/>
                          <m:t>60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/>
                              <m:t>𝑡</m:t>
                            </m:r>
                          </m:num>
                          <m:den>
                            <m:r>
                              <a:rPr lang="en-US" sz="2400"/>
                              <m:t>2</m:t>
                            </m:r>
                          </m:den>
                        </m:f>
                        <m:r>
                          <a:rPr lang="en-US" sz="2400"/>
                          <m:t>×</m:t>
                        </m:r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/>
                              <m:t>𝑡</m:t>
                            </m:r>
                          </m:num>
                          <m:den>
                            <m:r>
                              <a:rPr lang="en-US" sz="2400"/>
                              <m:t>2</m:t>
                            </m:r>
                          </m:den>
                        </m:f>
                        <m:r>
                          <a:rPr lang="en-US" sz="2400"/>
                          <m:t>+0.5</m:t>
                        </m:r>
                        <m:r>
                          <m:rPr>
                            <m:lit/>
                          </m:rPr>
                          <a:rPr lang="en-US" sz="2400"/>
                          <m:t>)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/>
                              <m:t>𝑤</m:t>
                            </m:r>
                          </m:e>
                          <m:sub>
                            <m:r>
                              <a:rPr lang="en-US" sz="2400" i="1"/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2400"/>
                      <m:t>=530.725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/>
                        </m:ctrlPr>
                      </m:sSubSupPr>
                      <m:e>
                        <m:r>
                          <a:rPr lang="en-US" sz="2400" i="1"/>
                          <m:t>𝐷</m:t>
                        </m:r>
                      </m:e>
                      <m:sub>
                        <m:r>
                          <a:rPr lang="en-US" sz="2400"/>
                          <m:t>2</m:t>
                        </m:r>
                      </m:sub>
                      <m:sup>
                        <m:r>
                          <a:rPr lang="en-US" sz="2400" i="1"/>
                          <m:t>∗</m:t>
                        </m:r>
                      </m:sup>
                    </m:sSubSup>
                    <m:r>
                      <a:rPr lang="en-US" sz="2400"/>
                      <m:t>=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𝐷</m:t>
                            </m:r>
                          </m:e>
                          <m:sub>
                            <m:r>
                              <a:rPr lang="en-US" sz="2400"/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/>
                          <m:t>1+</m:t>
                        </m:r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𝑦</m:t>
                            </m:r>
                          </m:e>
                          <m:sub>
                            <m:r>
                              <a:rPr lang="en-US" sz="2400"/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/>
                      <m:t>=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en-US" sz="2400"/>
                          <m:t>4.783</m:t>
                        </m:r>
                      </m:num>
                      <m:den>
                        <m:r>
                          <a:rPr lang="en-US" sz="2400"/>
                          <m:t>1.02064</m:t>
                        </m:r>
                      </m:den>
                    </m:f>
                    <m:r>
                      <a:rPr lang="en-US" sz="2400"/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4.686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/>
                          <m:t>Convexity</m:t>
                        </m:r>
                      </m:e>
                      <m:sub>
                        <m:r>
                          <a:rPr lang="en-US" sz="2400"/>
                          <m:t>2</m:t>
                        </m:r>
                      </m:sub>
                    </m:sSub>
                    <m:r>
                      <a:rPr lang="en-US" sz="2400"/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/>
                          <m:t>𝑡</m:t>
                        </m:r>
                        <m:r>
                          <a:rPr lang="en-US" sz="2400"/>
                          <m:t>=1</m:t>
                        </m:r>
                      </m:sub>
                      <m:sup>
                        <m:r>
                          <a:rPr lang="en-US" sz="2400"/>
                          <m:t>10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/>
                              <m:t>𝑡</m:t>
                            </m:r>
                          </m:num>
                          <m:den>
                            <m:r>
                              <a:rPr lang="en-US" sz="2400"/>
                              <m:t>2</m:t>
                            </m:r>
                          </m:den>
                        </m:f>
                        <m:r>
                          <a:rPr lang="en-US" sz="2400"/>
                          <m:t>×</m:t>
                        </m:r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/>
                              <m:t>𝑡</m:t>
                            </m:r>
                          </m:num>
                          <m:den>
                            <m:r>
                              <a:rPr lang="en-US" sz="2400"/>
                              <m:t>2</m:t>
                            </m:r>
                          </m:den>
                        </m:f>
                        <m:r>
                          <a:rPr lang="en-US" sz="2400"/>
                          <m:t>+0.5</m:t>
                        </m:r>
                        <m:r>
                          <m:rPr>
                            <m:lit/>
                          </m:rPr>
                          <a:rPr lang="en-US" sz="2400"/>
                          <m:t>)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/>
                              <m:t>𝑤</m:t>
                            </m:r>
                          </m:e>
                          <m:sub>
                            <m:r>
                              <a:rPr lang="en-US" sz="2400" i="1"/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2400"/>
                      <m:t>=25.911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02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n w="22225"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M</a:t>
            </a:r>
            <a:r>
              <a:rPr lang="en-US" dirty="0"/>
              <a:t>utual fund </a:t>
            </a:r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060848"/>
            <a:ext cx="525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Vanguard Small-Cap Index Fund Admiral Shares (VSMAX)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 ratio: 0.06%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Rank high in return rate of 1 year, 5 year, 10 year of all possible bonds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 fee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2059814"/>
            <a:ext cx="525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Vanguard Small-Cap Index Fund Admiral Shares (VSMAX)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 ratio: 0.05%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Rank high in return rate of 1 year, 5 year, 10 year of all possible bonds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 fee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94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1063" y="1851645"/>
            <a:ext cx="9369873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9900" dirty="0" smtClean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</a:t>
            </a:r>
            <a:endParaRPr lang="en-US" sz="19900" dirty="0">
              <a:ln w="15875">
                <a:solidFill>
                  <a:schemeClr val="tx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0543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119476"/>
            <a:ext cx="5141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Knowledge from China</a:t>
            </a:r>
            <a:endParaRPr 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211889" y="3119477"/>
            <a:ext cx="5141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American stocks</a:t>
            </a:r>
            <a:endParaRPr lang="en-US" sz="3200" dirty="0"/>
          </a:p>
        </p:txBody>
      </p:sp>
      <p:sp useBgFill="1">
        <p:nvSpPr>
          <p:cNvPr id="7" name="矩形 6"/>
          <p:cNvSpPr/>
          <p:nvPr/>
        </p:nvSpPr>
        <p:spPr>
          <a:xfrm>
            <a:off x="722311" y="2924944"/>
            <a:ext cx="10515600" cy="1008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1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4000" dirty="0" smtClean="0">
                <a:ln w="2222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E</a:t>
            </a:r>
            <a:r>
              <a:rPr lang="en-US" sz="3200" dirty="0" smtClean="0"/>
              <a:t>quity analysis</a:t>
            </a:r>
          </a:p>
          <a:p>
            <a:r>
              <a:rPr lang="en-US" sz="4000" dirty="0" smtClean="0">
                <a:ln w="22225"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T</a:t>
            </a:r>
            <a:r>
              <a:rPr lang="en-US" sz="3200" dirty="0" smtClean="0"/>
              <a:t>hree stocks portfolio analysis</a:t>
            </a:r>
          </a:p>
          <a:p>
            <a:r>
              <a:rPr lang="en-US" sz="4000" dirty="0" smtClean="0">
                <a:ln w="22225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B</a:t>
            </a:r>
            <a:r>
              <a:rPr lang="en-US" sz="3200" dirty="0" smtClean="0"/>
              <a:t>ond analysis</a:t>
            </a:r>
          </a:p>
          <a:p>
            <a:r>
              <a:rPr lang="en-US" sz="4000" dirty="0" smtClean="0">
                <a:ln w="22225"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M</a:t>
            </a:r>
            <a:r>
              <a:rPr lang="en-US" sz="3200" dirty="0" smtClean="0"/>
              <a:t>utual fund recommendation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301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n w="2222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E</a:t>
            </a:r>
            <a:r>
              <a:rPr lang="en-US" dirty="0"/>
              <a:t>quity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COST (Variety shop) &amp; AMZN (Catalog &amp; Mail Order </a:t>
            </a:r>
            <a:r>
              <a:rPr lang="en-US" dirty="0" smtClean="0"/>
              <a:t>Houses)</a:t>
            </a:r>
          </a:p>
          <a:p>
            <a:r>
              <a:rPr lang="en-US" dirty="0"/>
              <a:t>SJM (Processed &amp; Packaged Goods) </a:t>
            </a:r>
            <a:endParaRPr lang="en-US" dirty="0" smtClean="0"/>
          </a:p>
          <a:p>
            <a:r>
              <a:rPr lang="en-US" dirty="0"/>
              <a:t>APPL (Electronic Equipment) </a:t>
            </a:r>
            <a:endParaRPr lang="en-US" dirty="0" smtClean="0"/>
          </a:p>
          <a:p>
            <a:r>
              <a:rPr lang="en-US" dirty="0"/>
              <a:t>PEP (Beverages - Soft Drinks) </a:t>
            </a:r>
            <a:endParaRPr lang="en-US" dirty="0" smtClean="0"/>
          </a:p>
          <a:p>
            <a:r>
              <a:rPr lang="en-US" dirty="0"/>
              <a:t>GE (Diversified Machinery) 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127448" y="4059143"/>
            <a:ext cx="5832648" cy="0"/>
          </a:xfrm>
          <a:prstGeom prst="line">
            <a:avLst/>
          </a:prstGeom>
          <a:ln w="114300" cmpd="dbl">
            <a:solidFill>
              <a:srgbClr val="FFFF00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127448" y="3555087"/>
            <a:ext cx="5400600" cy="0"/>
          </a:xfrm>
          <a:prstGeom prst="line">
            <a:avLst/>
          </a:prstGeom>
          <a:ln w="114300" cmpd="dbl">
            <a:solidFill>
              <a:srgbClr val="FFFF00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375920" y="2132564"/>
            <a:ext cx="5184576" cy="0"/>
          </a:xfrm>
          <a:prstGeom prst="line">
            <a:avLst/>
          </a:prstGeom>
          <a:ln w="114300" cmpd="dbl">
            <a:solidFill>
              <a:srgbClr val="FFFF00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127448" y="2546975"/>
            <a:ext cx="1512168" cy="0"/>
          </a:xfrm>
          <a:prstGeom prst="line">
            <a:avLst/>
          </a:prstGeom>
          <a:ln w="114300" cmpd="dbl">
            <a:solidFill>
              <a:srgbClr val="FFFF00">
                <a:alpha val="9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2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495790"/>
                  </p:ext>
                </p:extLst>
              </p:nvPr>
            </p:nvGraphicFramePr>
            <p:xfrm>
              <a:off x="838198" y="1988840"/>
              <a:ext cx="10515602" cy="3459480"/>
            </p:xfrm>
            <a:graphic>
              <a:graphicData uri="http://schemas.openxmlformats.org/drawingml/2006/table">
                <a:tbl>
                  <a:tblPr firstRow="1" firstCol="1" lastRow="1"/>
                  <a:tblGrid>
                    <a:gridCol w="4626864">
                      <a:extLst>
                        <a:ext uri="{9D8B030D-6E8A-4147-A177-3AD203B41FA5}">
                          <a16:colId xmlns:a16="http://schemas.microsoft.com/office/drawing/2014/main" val="3055796713"/>
                        </a:ext>
                      </a:extLst>
                    </a:gridCol>
                    <a:gridCol w="1961704">
                      <a:extLst>
                        <a:ext uri="{9D8B030D-6E8A-4147-A177-3AD203B41FA5}">
                          <a16:colId xmlns:a16="http://schemas.microsoft.com/office/drawing/2014/main" val="3895117130"/>
                        </a:ext>
                      </a:extLst>
                    </a:gridCol>
                    <a:gridCol w="1963517">
                      <a:extLst>
                        <a:ext uri="{9D8B030D-6E8A-4147-A177-3AD203B41FA5}">
                          <a16:colId xmlns:a16="http://schemas.microsoft.com/office/drawing/2014/main" val="3889818626"/>
                        </a:ext>
                      </a:extLst>
                    </a:gridCol>
                    <a:gridCol w="1963517">
                      <a:extLst>
                        <a:ext uri="{9D8B030D-6E8A-4147-A177-3AD203B41FA5}">
                          <a16:colId xmlns:a16="http://schemas.microsoft.com/office/drawing/2014/main" val="2995628087"/>
                        </a:ext>
                      </a:extLst>
                    </a:gridCol>
                  </a:tblGrid>
                  <a:tr h="26548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Name of Stock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COST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SJM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GE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7629323"/>
                      </a:ext>
                    </a:extLst>
                  </a:tr>
                  <a:tr h="3761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Mean Close Price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127.29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107.51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24.47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5242137"/>
                      </a:ext>
                    </a:extLst>
                  </a:tr>
                  <a:tr h="3761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SD(Close Price)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25.49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17.91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3.67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9214117"/>
                      </a:ext>
                    </a:extLst>
                  </a:tr>
                  <a:tr h="3761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Mean Return Rate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1.22%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0.65%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0.49%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2906715"/>
                      </a:ext>
                    </a:extLst>
                  </a:tr>
                  <a:tr h="3761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SD(Return Rate)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4.61%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5.26%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4.79%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9576425"/>
                      </a:ext>
                    </a:extLst>
                  </a:tr>
                  <a:tr h="3761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𝜷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(posted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𝜷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)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1.21(1.03)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0.63(0.36)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0.23(1.08)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7259183"/>
                      </a:ext>
                    </a:extLst>
                  </a:tr>
                  <a:tr h="3761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(by DDM)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164.06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16.32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20.90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8912466"/>
                      </a:ext>
                    </a:extLst>
                  </a:tr>
                  <a:tr h="37610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157.09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103.93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20.79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0957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495790"/>
                  </p:ext>
                </p:extLst>
              </p:nvPr>
            </p:nvGraphicFramePr>
            <p:xfrm>
              <a:off x="838198" y="1988840"/>
              <a:ext cx="10515602" cy="3459480"/>
            </p:xfrm>
            <a:graphic>
              <a:graphicData uri="http://schemas.openxmlformats.org/drawingml/2006/table">
                <a:tbl>
                  <a:tblPr firstRow="1" firstCol="1" lastRow="1"/>
                  <a:tblGrid>
                    <a:gridCol w="4626864">
                      <a:extLst>
                        <a:ext uri="{9D8B030D-6E8A-4147-A177-3AD203B41FA5}">
                          <a16:colId xmlns:a16="http://schemas.microsoft.com/office/drawing/2014/main" val="3055796713"/>
                        </a:ext>
                      </a:extLst>
                    </a:gridCol>
                    <a:gridCol w="1961704">
                      <a:extLst>
                        <a:ext uri="{9D8B030D-6E8A-4147-A177-3AD203B41FA5}">
                          <a16:colId xmlns:a16="http://schemas.microsoft.com/office/drawing/2014/main" val="3895117130"/>
                        </a:ext>
                      </a:extLst>
                    </a:gridCol>
                    <a:gridCol w="1963517">
                      <a:extLst>
                        <a:ext uri="{9D8B030D-6E8A-4147-A177-3AD203B41FA5}">
                          <a16:colId xmlns:a16="http://schemas.microsoft.com/office/drawing/2014/main" val="3889818626"/>
                        </a:ext>
                      </a:extLst>
                    </a:gridCol>
                    <a:gridCol w="1963517">
                      <a:extLst>
                        <a:ext uri="{9D8B030D-6E8A-4147-A177-3AD203B41FA5}">
                          <a16:colId xmlns:a16="http://schemas.microsoft.com/office/drawing/2014/main" val="299562808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Name of Stock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COST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SJM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GE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7629323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Mean Close Price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35714" t="-102740" r="-20093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334675" t="-102740" r="-10031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436025" t="-102740" r="-621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5242137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SD(Close Price)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35714" t="-205556" r="-200932" b="-5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334675" t="-205556" r="-100310" b="-5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436025" t="-205556" r="-621" b="-5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214117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Mean Return Rate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35714" t="-301370" r="-200932" b="-4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334675" t="-301370" r="-100310" b="-4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436025" t="-301370" r="-621" b="-4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2906715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SD(Return Rate)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35714" t="-406944" r="-200932" b="-3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334675" t="-406944" r="-100310" b="-3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436025" t="-406944" r="-621" b="-30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576425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500000" r="-127668" b="-2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35714" t="-500000" r="-200932" b="-2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334675" t="-500000" r="-100310" b="-2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436025" t="-500000" r="-621" b="-2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259183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608333" r="-127668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35714" t="-608333" r="-200932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334675" t="-608333" r="-100310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436025" t="-608333" r="-621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912466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98630" r="-127668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5714" t="-698630" r="-200932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4675" t="-698630" r="-100310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6025" t="-698630" r="-621" b="-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9571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392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n w="22225"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T</a:t>
            </a:r>
            <a:r>
              <a:rPr lang="en-US" dirty="0"/>
              <a:t>hree stocks portfolio </a:t>
            </a:r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092434257"/>
              </p:ext>
            </p:extLst>
          </p:nvPr>
        </p:nvGraphicFramePr>
        <p:xfrm>
          <a:off x="2321573" y="1689363"/>
          <a:ext cx="7548854" cy="483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8623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855186" y="1713941"/>
                <a:ext cx="5257800" cy="2232248"/>
              </a:xfrm>
            </p:spPr>
            <p:txBody>
              <a:bodyPr/>
              <a:lstStyle/>
              <a:p>
                <a:r>
                  <a:rPr lang="en-US" dirty="0"/>
                  <a:t>coefficient matrix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0.061910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0.135259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0.061910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0.00613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0.135259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0.00613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855186" y="1713941"/>
                <a:ext cx="5257800" cy="2232248"/>
              </a:xfrm>
              <a:blipFill>
                <a:blip r:embed="rId2"/>
                <a:stretch>
                  <a:fillRect l="-2086" t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610309" y="1690688"/>
                <a:ext cx="5257800" cy="1638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portfolio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b="1" dirty="0" smtClean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8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=0.537</m:t>
                    </m:r>
                  </m:oMath>
                </a14:m>
                <a:endParaRPr lang="en-US" sz="320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09" y="1690688"/>
                <a:ext cx="5257800" cy="1638654"/>
              </a:xfrm>
              <a:prstGeom prst="rect">
                <a:avLst/>
              </a:prstGeom>
              <a:blipFill>
                <a:blip r:embed="rId3"/>
                <a:stretch>
                  <a:fillRect l="-2086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855186" y="4521197"/>
                <a:ext cx="5257800" cy="1428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expected </a:t>
                </a:r>
                <a:r>
                  <a:rPr lang="en-US" sz="280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return</a:t>
                </a: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prstClr val="white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lit/>
                      </m:rP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lit/>
                      </m:rP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lit/>
                      </m:rP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lit/>
                      </m:rP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lit/>
                      </m:rP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lit/>
                      </m:rP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=6.92%</m:t>
                    </m:r>
                  </m:oMath>
                </a14:m>
                <a:endParaRPr lang="en-US" sz="240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86" y="4521197"/>
                <a:ext cx="5257800" cy="1428083"/>
              </a:xfrm>
              <a:prstGeom prst="rect">
                <a:avLst/>
              </a:prstGeom>
              <a:blipFill>
                <a:blip r:embed="rId4"/>
                <a:stretch>
                  <a:fillRect l="-2086" t="-7692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614084" y="4522158"/>
                <a:ext cx="5545832" cy="1427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portfolio's </a:t>
                </a:r>
                <a:r>
                  <a:rPr lang="en-US" sz="280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excess </a:t>
                </a:r>
                <a:r>
                  <a:rPr lang="en-US" sz="2800" dirty="0" smtClean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return</a:t>
                </a: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lit/>
                      </m:rP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lit/>
                      </m:rP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6.13%</m:t>
                    </m:r>
                  </m:oMath>
                </a14:m>
                <a:endParaRPr lang="en-US" sz="240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84" y="4522158"/>
                <a:ext cx="5545832" cy="1427122"/>
              </a:xfrm>
              <a:prstGeom prst="rect">
                <a:avLst/>
              </a:prstGeom>
              <a:blipFill>
                <a:blip r:embed="rId5"/>
                <a:stretch>
                  <a:fillRect l="-1978" t="-7692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080000" y="4125681"/>
            <a:ext cx="4320000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6790800" y="4125681"/>
            <a:ext cx="4680000" cy="45719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 rot="16200000">
            <a:off x="5267380" y="5398673"/>
            <a:ext cx="1657240" cy="45719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 rot="16200000">
            <a:off x="5267380" y="2842682"/>
            <a:ext cx="1657240" cy="45719"/>
          </a:xfrm>
          <a:prstGeom prst="rect">
            <a:avLst/>
          </a:prstGeom>
          <a:solidFill>
            <a:srgbClr val="CC66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Sigma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/>
                      <m:t>𝜎</m:t>
                    </m:r>
                    <m:r>
                      <a:rPr lang="en-US" i="1" smtClean="0"/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  <m:r>
                          <a:rPr lang="en-US" i="1"/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  <m:r>
                          <a:rPr lang="en-US" i="1"/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3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  <m:r>
                          <a:rPr lang="en-US" i="1"/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/>
                                  <m:t>𝜌</m:t>
                                </m:r>
                              </m:e>
                              <m:sub>
                                <m:r>
                                  <a:rPr lang="en-US" i="1"/>
                                  <m:t>12</m:t>
                                </m:r>
                              </m:sub>
                            </m:sSub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r>
                          <a:rPr lang="en-US" i="1"/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/>
                              <m:t>𝜌</m:t>
                            </m:r>
                          </m:e>
                          <m:sub>
                            <m:r>
                              <a:rPr lang="en-US" i="1"/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3</m:t>
                            </m:r>
                          </m:sub>
                        </m:sSub>
                        <m:r>
                          <a:rPr lang="en-US" i="1"/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/>
                                  <m:t>𝜌</m:t>
                                </m:r>
                              </m:e>
                              <m:sub>
                                <m:r>
                                  <a:rPr lang="en-US" i="1"/>
                                  <m:t>31</m:t>
                                </m:r>
                              </m:sub>
                            </m:sSub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</m:rad>
                    <m:r>
                      <a:rPr lang="en-US"/>
                      <m:t>=</m:t>
                    </m:r>
                    <m:r>
                      <a:rPr lang="en-US" i="1"/>
                      <m:t>8.974%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Sharpe ratio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400" i="1"/>
                      <m:t>𝑆</m:t>
                    </m:r>
                    <m:r>
                      <a:rPr lang="en-US" sz="2400"/>
                      <m:t>=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𝑟</m:t>
                            </m:r>
                          </m:e>
                          <m:sub>
                            <m:r>
                              <a:rPr lang="en-US" sz="2400" i="1"/>
                              <m:t>𝑝</m:t>
                            </m:r>
                          </m:sub>
                        </m:sSub>
                        <m:r>
                          <a:rPr lang="en-US" sz="2400" i="1"/>
                          <m:t>−</m:t>
                        </m:r>
                        <m:r>
                          <a:rPr lang="en-US" sz="2400" i="1"/>
                          <m:t>𝐸</m:t>
                        </m:r>
                        <m:r>
                          <m:rPr>
                            <m:lit/>
                          </m:rPr>
                          <a:rPr lang="en-US" sz="2400"/>
                          <m:t>(</m:t>
                        </m:r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𝑟</m:t>
                            </m:r>
                          </m:e>
                          <m:sub>
                            <m:r>
                              <a:rPr lang="en-US" sz="2400" i="1"/>
                              <m:t>𝑝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400"/>
                          <m:t>)</m:t>
                        </m:r>
                      </m:num>
                      <m:den>
                        <m:r>
                          <a:rPr lang="en-US" sz="2400" i="1"/>
                          <m:t>𝜎</m:t>
                        </m:r>
                      </m:den>
                    </m:f>
                    <m:r>
                      <a:rPr lang="en-US" sz="2400"/>
                      <m:t>=</m:t>
                    </m:r>
                    <m:r>
                      <a:rPr lang="en-US" sz="2400" i="1"/>
                      <m:t>−</m:t>
                    </m:r>
                    <m:r>
                      <a:rPr lang="en-US" sz="2400"/>
                      <m:t>0.6831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043" t="-2615" b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24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n w="22225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B</a:t>
            </a:r>
            <a:r>
              <a:rPr lang="en-US" dirty="0"/>
              <a:t>ond </a:t>
            </a:r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4282597"/>
                  </p:ext>
                </p:extLst>
              </p:nvPr>
            </p:nvGraphicFramePr>
            <p:xfrm>
              <a:off x="838200" y="1916832"/>
              <a:ext cx="10515601" cy="4233578"/>
            </p:xfrm>
            <a:graphic>
              <a:graphicData uri="http://schemas.openxmlformats.org/drawingml/2006/table">
                <a:tbl>
                  <a:tblPr firstRow="1" firstCol="1" lastRow="1"/>
                  <a:tblGrid>
                    <a:gridCol w="3680383">
                      <a:extLst>
                        <a:ext uri="{9D8B030D-6E8A-4147-A177-3AD203B41FA5}">
                          <a16:colId xmlns:a16="http://schemas.microsoft.com/office/drawing/2014/main" val="969933273"/>
                        </a:ext>
                      </a:extLst>
                    </a:gridCol>
                    <a:gridCol w="3417609">
                      <a:extLst>
                        <a:ext uri="{9D8B030D-6E8A-4147-A177-3AD203B41FA5}">
                          <a16:colId xmlns:a16="http://schemas.microsoft.com/office/drawing/2014/main" val="1670700068"/>
                        </a:ext>
                      </a:extLst>
                    </a:gridCol>
                    <a:gridCol w="3417609">
                      <a:extLst>
                        <a:ext uri="{9D8B030D-6E8A-4147-A177-3AD203B41FA5}">
                          <a16:colId xmlns:a16="http://schemas.microsoft.com/office/drawing/2014/main" val="3881331915"/>
                        </a:ext>
                      </a:extLst>
                    </a:gridCol>
                  </a:tblGrid>
                  <a:tr h="387115">
                    <a:tc rowSpan="2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Information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Name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8247012"/>
                      </a:ext>
                    </a:extLst>
                  </a:tr>
                  <a:tr h="116134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UNITED STATES TREAS BDS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UNITED STATES TREAS NTS NOTE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716626"/>
                      </a:ext>
                    </a:extLst>
                  </a:tr>
                  <a:tr h="774230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Pay Frequency</a:t>
                          </a:r>
                          <a:endParaRPr lang="en-US" sz="3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SEMI-ANNUALLY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SEMI-ANNUALLY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4208824"/>
                      </a:ext>
                    </a:extLst>
                  </a:tr>
                  <a:tr h="54841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Coupon</a:t>
                          </a:r>
                          <a:endParaRPr lang="en-US" sz="3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3.000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2.000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9055081"/>
                      </a:ext>
                    </a:extLst>
                  </a:tr>
                  <a:tr h="387115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Maturity Date</a:t>
                          </a:r>
                          <a:endParaRPr lang="en-US" sz="3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02/15/2047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10/31/2022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6047163"/>
                      </a:ext>
                    </a:extLst>
                  </a:tr>
                  <a:tr h="774230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Yield to Maturity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2.763%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2.064%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44770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4282597"/>
                  </p:ext>
                </p:extLst>
              </p:nvPr>
            </p:nvGraphicFramePr>
            <p:xfrm>
              <a:off x="838200" y="1916832"/>
              <a:ext cx="10515601" cy="4233578"/>
            </p:xfrm>
            <a:graphic>
              <a:graphicData uri="http://schemas.openxmlformats.org/drawingml/2006/table">
                <a:tbl>
                  <a:tblPr firstRow="1" firstCol="1" lastRow="1"/>
                  <a:tblGrid>
                    <a:gridCol w="3680383">
                      <a:extLst>
                        <a:ext uri="{9D8B030D-6E8A-4147-A177-3AD203B41FA5}">
                          <a16:colId xmlns:a16="http://schemas.microsoft.com/office/drawing/2014/main" val="969933273"/>
                        </a:ext>
                      </a:extLst>
                    </a:gridCol>
                    <a:gridCol w="3417609">
                      <a:extLst>
                        <a:ext uri="{9D8B030D-6E8A-4147-A177-3AD203B41FA5}">
                          <a16:colId xmlns:a16="http://schemas.microsoft.com/office/drawing/2014/main" val="1670700068"/>
                        </a:ext>
                      </a:extLst>
                    </a:gridCol>
                    <a:gridCol w="3417609">
                      <a:extLst>
                        <a:ext uri="{9D8B030D-6E8A-4147-A177-3AD203B41FA5}">
                          <a16:colId xmlns:a16="http://schemas.microsoft.com/office/drawing/2014/main" val="3881331915"/>
                        </a:ext>
                      </a:extLst>
                    </a:gridCol>
                  </a:tblGrid>
                  <a:tr h="487680">
                    <a:tc rowSpan="2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Information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Name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8247012"/>
                      </a:ext>
                    </a:extLst>
                  </a:tr>
                  <a:tr h="116134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UNITED STATES TREAS BDS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UNITED STATES TREAS NTS NOTE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5716626"/>
                      </a:ext>
                    </a:extLst>
                  </a:tr>
                  <a:tr h="774230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Pay Frequency</a:t>
                          </a:r>
                          <a:endParaRPr lang="en-US" sz="3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SEMI-ANNUALLY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SEMI-ANNUALLY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4208824"/>
                      </a:ext>
                    </a:extLst>
                  </a:tr>
                  <a:tr h="548413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Coupon</a:t>
                          </a:r>
                          <a:endParaRPr lang="en-US" sz="3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7665" t="-465556" r="-100357" b="-24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07665" t="-465556" r="-357" b="-24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05508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Maturity Date</a:t>
                          </a:r>
                          <a:endParaRPr lang="en-US" sz="3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02/15/2047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10/31/2022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6047163"/>
                      </a:ext>
                    </a:extLst>
                  </a:tr>
                  <a:tr h="774230">
                    <a:tc>
                      <a:txBody>
                        <a:bodyPr/>
                        <a:lstStyle/>
                        <a:p>
                          <a:pPr indent="30480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3200" b="1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Yield to Maturity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665" t="-463780" r="-100357" b="-12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665" t="-463780" r="-357" b="-125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4770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4677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57F383E-CFB2-4831-81E1-7C78A553DB70}" vid="{1268473E-B2B5-4BAC-96AD-AB9C0DDBBD0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478</TotalTime>
  <Words>458</Words>
  <Application>Microsoft Office PowerPoint</Application>
  <PresentationFormat>宽屏</PresentationFormat>
  <Paragraphs>138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华文新魏</vt:lpstr>
      <vt:lpstr>宋体</vt:lpstr>
      <vt:lpstr>Arial</vt:lpstr>
      <vt:lpstr>Calibri</vt:lpstr>
      <vt:lpstr>Cambria Math</vt:lpstr>
      <vt:lpstr>Consolas</vt:lpstr>
      <vt:lpstr>Courier New</vt:lpstr>
      <vt:lpstr>Times New Roman</vt:lpstr>
      <vt:lpstr>主题1</vt:lpstr>
      <vt:lpstr>Trading Project</vt:lpstr>
      <vt:lpstr>Introduction</vt:lpstr>
      <vt:lpstr>Introduction</vt:lpstr>
      <vt:lpstr>Equity analysis</vt:lpstr>
      <vt:lpstr>Brief Summary</vt:lpstr>
      <vt:lpstr>Three stocks portfolio analysis</vt:lpstr>
      <vt:lpstr>Calculation</vt:lpstr>
      <vt:lpstr>Calculation</vt:lpstr>
      <vt:lpstr>Bond analysis</vt:lpstr>
      <vt:lpstr>Duration</vt:lpstr>
      <vt:lpstr>Modified duration and Convexity</vt:lpstr>
      <vt:lpstr>Mutual fund recommendation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</dc:title>
  <dc:creator>Xavier</dc:creator>
  <cp:lastModifiedBy>Xavier</cp:lastModifiedBy>
  <cp:revision>45</cp:revision>
  <dcterms:created xsi:type="dcterms:W3CDTF">2017-12-05T22:03:11Z</dcterms:created>
  <dcterms:modified xsi:type="dcterms:W3CDTF">2017-12-06T06:01:34Z</dcterms:modified>
</cp:coreProperties>
</file>