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0" r:id="rId2"/>
    <p:sldId id="281" r:id="rId3"/>
    <p:sldId id="257" r:id="rId4"/>
    <p:sldId id="259" r:id="rId5"/>
    <p:sldId id="260" r:id="rId6"/>
    <p:sldId id="261" r:id="rId7"/>
    <p:sldId id="262" r:id="rId8"/>
    <p:sldId id="263" r:id="rId9"/>
    <p:sldId id="277" r:id="rId10"/>
    <p:sldId id="264" r:id="rId11"/>
    <p:sldId id="265" r:id="rId12"/>
    <p:sldId id="279" r:id="rId13"/>
    <p:sldId id="266" r:id="rId14"/>
    <p:sldId id="267" r:id="rId15"/>
    <p:sldId id="268" r:id="rId16"/>
    <p:sldId id="269" r:id="rId17"/>
    <p:sldId id="270" r:id="rId18"/>
    <p:sldId id="271" r:id="rId19"/>
    <p:sldId id="275" r:id="rId20"/>
    <p:sldId id="273" r:id="rId21"/>
    <p:sldId id="282" r:id="rId22"/>
    <p:sldId id="274" r:id="rId23"/>
    <p:sldId id="283"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803" autoAdjust="0"/>
  </p:normalViewPr>
  <p:slideViewPr>
    <p:cSldViewPr>
      <p:cViewPr varScale="1">
        <p:scale>
          <a:sx n="69" d="100"/>
          <a:sy n="69" d="100"/>
        </p:scale>
        <p:origin x="-138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B3F2E1-8CFD-40D0-8008-DDED226E4C0E}" type="datetimeFigureOut">
              <a:rPr lang="en-US" smtClean="0"/>
              <a:pPr/>
              <a:t>3/24/2017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0E762-D8AE-4AA8-8B79-EBB33EF94C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20E762-D8AE-4AA8-8B79-EBB33EF94CB7}"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4</a:t>
            </a:fld>
            <a:endParaRPr lang="en-US" dirty="0"/>
          </a:p>
        </p:txBody>
      </p:sp>
    </p:spTree>
    <p:extLst>
      <p:ext uri="{BB962C8B-B14F-4D97-AF65-F5344CB8AC3E}">
        <p14:creationId xmlns:p14="http://schemas.microsoft.com/office/powerpoint/2010/main" xmlns="" val="17662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5</a:t>
            </a:fld>
            <a:endParaRPr lang="en-US" dirty="0"/>
          </a:p>
        </p:txBody>
      </p:sp>
    </p:spTree>
    <p:extLst>
      <p:ext uri="{BB962C8B-B14F-4D97-AF65-F5344CB8AC3E}">
        <p14:creationId xmlns:p14="http://schemas.microsoft.com/office/powerpoint/2010/main" xmlns="" val="184159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6</a:t>
            </a:fld>
            <a:endParaRPr lang="en-US" dirty="0"/>
          </a:p>
        </p:txBody>
      </p:sp>
    </p:spTree>
    <p:extLst>
      <p:ext uri="{BB962C8B-B14F-4D97-AF65-F5344CB8AC3E}">
        <p14:creationId xmlns:p14="http://schemas.microsoft.com/office/powerpoint/2010/main" xmlns="" val="36754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7</a:t>
            </a:fld>
            <a:endParaRPr lang="en-US" dirty="0"/>
          </a:p>
        </p:txBody>
      </p:sp>
    </p:spTree>
    <p:extLst>
      <p:ext uri="{BB962C8B-B14F-4D97-AF65-F5344CB8AC3E}">
        <p14:creationId xmlns:p14="http://schemas.microsoft.com/office/powerpoint/2010/main" xmlns="" val="41865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rmAutofit/>
          </a:bodyPr>
          <a:lstStyle/>
          <a:p>
            <a:r>
              <a:rPr lang="en-US" sz="4000" b="1" dirty="0" smtClean="0">
                <a:latin typeface="Times New Roman" panose="02020603050405020304" pitchFamily="18" charset="0"/>
                <a:cs typeface="Times New Roman" panose="02020603050405020304" pitchFamily="18" charset="0"/>
              </a:rPr>
              <a:t>ECG-BASED HUMAN AUTHENTICATION: </a:t>
            </a:r>
            <a:r>
              <a:rPr lang="en-US" sz="4000" b="1" i="1" dirty="0" smtClean="0">
                <a:latin typeface="Times New Roman" panose="02020603050405020304" pitchFamily="18" charset="0"/>
                <a:cs typeface="Times New Roman" panose="02020603050405020304" pitchFamily="18" charset="0"/>
              </a:rPr>
              <a:t>A REVIEW</a:t>
            </a:r>
            <a:endParaRPr lang="en-US" sz="4000"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86200"/>
            <a:ext cx="6400800" cy="1143000"/>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DHIRAJ RAMNANI, SHAIL PATIL, DARPEN PATEL, PROF. HETAL GAUDANI</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10891" y="4724400"/>
            <a:ext cx="143661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Paper Id: 31</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338455" y="5257800"/>
            <a:ext cx="1827744" cy="1015663"/>
          </a:xfrm>
          <a:prstGeom prst="rect">
            <a:avLst/>
          </a:prstGeom>
          <a:noFill/>
        </p:spPr>
        <p:txBody>
          <a:bodyPr wrap="none" rtlCol="0">
            <a:spAutoFit/>
          </a:bodyPr>
          <a:lstStyle/>
          <a:p>
            <a:pPr algn="just"/>
            <a:r>
              <a:rPr lang="en-US" sz="2000" dirty="0" smtClean="0">
                <a:latin typeface="Times New Roman" panose="02020603050405020304" pitchFamily="18" charset="0"/>
                <a:cs typeface="Times New Roman" panose="02020603050405020304" pitchFamily="18" charset="0"/>
              </a:rPr>
              <a:t>Presented By:</a:t>
            </a:r>
          </a:p>
          <a:p>
            <a:pPr algn="just"/>
            <a:r>
              <a:rPr lang="en-US" sz="2000" dirty="0" err="1" smtClean="0">
                <a:latin typeface="Times New Roman" panose="02020603050405020304" pitchFamily="18" charset="0"/>
                <a:cs typeface="Times New Roman" panose="02020603050405020304" pitchFamily="18" charset="0"/>
              </a:rPr>
              <a:t>Dhiraj</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Ramnani</a:t>
            </a:r>
            <a:endParaRPr lang="en-US" sz="2000" dirty="0" smtClean="0">
              <a:latin typeface="Times New Roman" panose="02020603050405020304" pitchFamily="18" charset="0"/>
              <a:cs typeface="Times New Roman" panose="02020603050405020304" pitchFamily="18" charset="0"/>
            </a:endParaRPr>
          </a:p>
          <a:p>
            <a:pPr algn="just"/>
            <a:r>
              <a:rPr lang="en-US" sz="2000" dirty="0" err="1" smtClean="0">
                <a:latin typeface="Times New Roman" panose="02020603050405020304" pitchFamily="18" charset="0"/>
                <a:cs typeface="Times New Roman" panose="02020603050405020304" pitchFamily="18" charset="0"/>
              </a:rPr>
              <a:t>Shail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Patil</a:t>
            </a:r>
            <a:endParaRPr lang="en-US" sz="2000" dirty="0" smtClean="0">
              <a:latin typeface="Times New Roman" panose="02020603050405020304" pitchFamily="18" charset="0"/>
              <a:cs typeface="Times New Roman" panose="02020603050405020304" pitchFamily="18" charset="0"/>
            </a:endParaRPr>
          </a:p>
        </p:txBody>
      </p:sp>
      <p:sp>
        <p:nvSpPr>
          <p:cNvPr id="6" name="AutoShape 2" descr="bvm-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ooter Placeholder 7"/>
          <p:cNvSpPr>
            <a:spLocks noGrp="1"/>
          </p:cNvSpPr>
          <p:nvPr>
            <p:ph type="ftr" sz="quarter" idx="11"/>
          </p:nvPr>
        </p:nvSpPr>
        <p:spPr>
          <a:xfrm>
            <a:off x="0" y="6356350"/>
            <a:ext cx="9143999" cy="365125"/>
          </a:xfrm>
        </p:spPr>
        <p:txBody>
          <a:bodyPr/>
          <a:lstStyle/>
          <a:p>
            <a:r>
              <a:rPr lang="en-US" dirty="0" smtClean="0"/>
              <a:t>International Conference on International Systems and Signal Processing</a:t>
            </a:r>
          </a:p>
          <a:p>
            <a:r>
              <a:rPr lang="en-US" dirty="0" smtClean="0"/>
              <a:t>ISSP-2017 </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228601"/>
            <a:ext cx="1905000" cy="1523999"/>
          </a:xfrm>
          <a:prstGeom prst="rect">
            <a:avLst/>
          </a:prstGeom>
          <a:noFill/>
          <a:ln w="9525">
            <a:noFill/>
            <a:miter lim="800000"/>
            <a:headEnd/>
            <a:tailEnd/>
          </a:ln>
          <a:effectLst/>
        </p:spPr>
      </p:pic>
      <p:pic>
        <p:nvPicPr>
          <p:cNvPr id="14" name="Picture 13" descr="Gcet-logo.jpg"/>
          <p:cNvPicPr>
            <a:picLocks noChangeAspect="1"/>
          </p:cNvPicPr>
          <p:nvPr/>
        </p:nvPicPr>
        <p:blipFill>
          <a:blip r:embed="rId3" cstate="print"/>
          <a:stretch>
            <a:fillRect/>
          </a:stretch>
        </p:blipFill>
        <p:spPr>
          <a:xfrm>
            <a:off x="6705600" y="152400"/>
            <a:ext cx="2262187" cy="1752600"/>
          </a:xfrm>
          <a:prstGeom prst="rect">
            <a:avLst/>
          </a:prstGeom>
        </p:spPr>
      </p:pic>
    </p:spTree>
    <p:extLst>
      <p:ext uri="{BB962C8B-B14F-4D97-AF65-F5344CB8AC3E}">
        <p14:creationId xmlns="" xmlns:p14="http://schemas.microsoft.com/office/powerpoint/2010/main" val="3315191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Preprocessing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The raw ECG is often rather noisy and contains distortions of various origins. </a:t>
            </a:r>
          </a:p>
          <a:p>
            <a:r>
              <a:rPr lang="en-US" sz="2200" dirty="0" smtClean="0">
                <a:latin typeface="Times New Roman" pitchFamily="18" charset="0"/>
                <a:cs typeface="Times New Roman" pitchFamily="18" charset="0"/>
              </a:rPr>
              <a:t>Visual analysis of noisy ECG shows that the preprocessing stage should perform three major tasks: baseline drift correction, frequency-selective filtering and signal enhancement. </a:t>
            </a:r>
            <a:endParaRPr lang="en-US" sz="2200" dirty="0">
              <a:latin typeface="Times New Roman" pitchFamily="18" charset="0"/>
              <a:cs typeface="Times New Roman" pitchFamily="18" charset="0"/>
            </a:endParaRPr>
          </a:p>
        </p:txBody>
      </p:sp>
      <p:pic>
        <p:nvPicPr>
          <p:cNvPr id="4" name="Content Placeholder 3" descr="wavelet_drift_correction.png"/>
          <p:cNvPicPr>
            <a:picLocks noChangeAspect="1"/>
          </p:cNvPicPr>
          <p:nvPr/>
        </p:nvPicPr>
        <p:blipFill>
          <a:blip r:embed="rId2"/>
          <a:stretch>
            <a:fillRect/>
          </a:stretch>
        </p:blipFill>
        <p:spPr>
          <a:xfrm>
            <a:off x="914400" y="3810000"/>
            <a:ext cx="3622963" cy="2057400"/>
          </a:xfrm>
          <a:prstGeom prst="rect">
            <a:avLst/>
          </a:prstGeom>
        </p:spPr>
      </p:pic>
      <p:pic>
        <p:nvPicPr>
          <p:cNvPr id="5" name="Picture 4" descr="Capture1.PNG"/>
          <p:cNvPicPr>
            <a:picLocks noChangeAspect="1"/>
          </p:cNvPicPr>
          <p:nvPr/>
        </p:nvPicPr>
        <p:blipFill>
          <a:blip r:embed="rId3"/>
          <a:stretch>
            <a:fillRect/>
          </a:stretch>
        </p:blipFill>
        <p:spPr>
          <a:xfrm>
            <a:off x="4876800" y="3765406"/>
            <a:ext cx="3657600" cy="214052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Feature Extraction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229600" cy="4525963"/>
          </a:xfrm>
        </p:spPr>
        <p:txBody>
          <a:bodyPr>
            <a:normAutofit/>
          </a:bodyPr>
          <a:lstStyle/>
          <a:p>
            <a:pPr algn="just"/>
            <a:r>
              <a:rPr lang="en-US" sz="2200" dirty="0" smtClean="0">
                <a:latin typeface="Times New Roman" pitchFamily="18" charset="0"/>
                <a:cs typeface="Times New Roman" pitchFamily="18" charset="0"/>
              </a:rPr>
              <a:t>The information about cardiac electrical activity is primarily contained in the cardiac cycle fragment containing the QRS complex, P and T waves. </a:t>
            </a:r>
            <a:endParaRPr lang="en-US" sz="2200" dirty="0" smtClean="0">
              <a:latin typeface="Times New Roman" pitchFamily="18" charset="0"/>
              <a:cs typeface="Times New Roman" pitchFamily="18" charset="0"/>
            </a:endParaRP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QRS complex is the most distinctive among them. The value for identification of P and T waves is questionable. </a:t>
            </a:r>
            <a:endParaRPr lang="en-US" sz="2200" dirty="0" smtClean="0">
              <a:latin typeface="Times New Roman" pitchFamily="18" charset="0"/>
              <a:cs typeface="Times New Roman" pitchFamily="18" charset="0"/>
            </a:endParaRP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P wave has a low amplitude and can be greatly distorted by noise. The T wave is rather changeable, since its position depends on heart rate.</a:t>
            </a:r>
            <a:endParaRPr lang="en-US" sz="2200" dirty="0">
              <a:latin typeface="Times New Roman" pitchFamily="18" charset="0"/>
              <a:cs typeface="Times New Roman" pitchFamily="18" charset="0"/>
            </a:endParaRPr>
          </a:p>
        </p:txBody>
      </p:sp>
      <p:pic>
        <p:nvPicPr>
          <p:cNvPr id="4" name="Picture 3" descr="ekg-qrs.gif"/>
          <p:cNvPicPr>
            <a:picLocks noChangeAspect="1"/>
          </p:cNvPicPr>
          <p:nvPr/>
        </p:nvPicPr>
        <p:blipFill>
          <a:blip r:embed="rId2"/>
          <a:stretch>
            <a:fillRect/>
          </a:stretch>
        </p:blipFill>
        <p:spPr>
          <a:xfrm>
            <a:off x="7086600" y="0"/>
            <a:ext cx="1877096" cy="16659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pic>
        <p:nvPicPr>
          <p:cNvPr id="4" name="Content Placeholder 3" descr="Capture6.PNG"/>
          <p:cNvPicPr>
            <a:picLocks noGrp="1" noChangeAspect="1"/>
          </p:cNvPicPr>
          <p:nvPr>
            <p:ph idx="1"/>
          </p:nvPr>
        </p:nvPicPr>
        <p:blipFill>
          <a:blip r:embed="rId2"/>
          <a:stretch>
            <a:fillRect/>
          </a:stretch>
        </p:blipFill>
        <p:spPr>
          <a:xfrm>
            <a:off x="609600" y="1828800"/>
            <a:ext cx="7696200" cy="354147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Feature Extraction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752600"/>
            <a:ext cx="8229600" cy="4525963"/>
          </a:xfrm>
        </p:spPr>
        <p:txBody>
          <a:bodyPr>
            <a:normAutofit/>
          </a:bodyPr>
          <a:lstStyle/>
          <a:p>
            <a:pPr algn="just"/>
            <a:r>
              <a:rPr lang="en-US" sz="2200" dirty="0" smtClean="0">
                <a:latin typeface="Times New Roman" pitchFamily="18" charset="0"/>
                <a:cs typeface="Times New Roman" pitchFamily="18" charset="0"/>
              </a:rPr>
              <a:t>The process of initial space formation begins with extraction of a set of R peak synchronized PQRST-fragments. </a:t>
            </a:r>
          </a:p>
          <a:p>
            <a:pPr algn="just"/>
            <a:r>
              <a:rPr lang="en-US" sz="2200" dirty="0" smtClean="0">
                <a:latin typeface="Times New Roman" pitchFamily="18" charset="0"/>
                <a:cs typeface="Times New Roman" pitchFamily="18" charset="0"/>
              </a:rPr>
              <a:t>PR, QRS and especially QT intervals have variable length depending on individual physiology and heart rate. </a:t>
            </a:r>
          </a:p>
          <a:p>
            <a:pPr algn="just"/>
            <a:r>
              <a:rPr lang="en-US" sz="2200" dirty="0" smtClean="0">
                <a:latin typeface="Times New Roman" pitchFamily="18" charset="0"/>
                <a:cs typeface="Times New Roman" pitchFamily="18" charset="0"/>
              </a:rPr>
              <a:t>Since feature vectors must have equal length, the PQRST-fragment length was fixed at 0.5 sec or 250 samples. </a:t>
            </a:r>
          </a:p>
          <a:p>
            <a:pPr algn="just"/>
            <a:r>
              <a:rPr lang="en-US" sz="2200" dirty="0" smtClean="0">
                <a:latin typeface="Times New Roman" pitchFamily="18" charset="0"/>
                <a:cs typeface="Times New Roman" pitchFamily="18" charset="0"/>
              </a:rPr>
              <a:t>For each cardiac cycle, regardless of the actual lengths of PR, QRS and QT intervals, 250 samples (80 samples to the left of R-peak and 170 samples to the right) were extracted and analyzed.</a:t>
            </a:r>
          </a:p>
          <a:p>
            <a:pPr algn="just"/>
            <a:r>
              <a:rPr lang="en-US" sz="2200" dirty="0" smtClean="0">
                <a:latin typeface="Times New Roman" pitchFamily="18" charset="0"/>
                <a:cs typeface="Times New Roman" pitchFamily="18" charset="0"/>
              </a:rPr>
              <a:t>Pan-</a:t>
            </a:r>
            <a:r>
              <a:rPr lang="en-US" sz="2200" dirty="0" err="1" smtClean="0">
                <a:latin typeface="Times New Roman" pitchFamily="18" charset="0"/>
                <a:cs typeface="Times New Roman" pitchFamily="18" charset="0"/>
              </a:rPr>
              <a:t>Tompkin’s</a:t>
            </a:r>
            <a:r>
              <a:rPr lang="en-US" sz="2200" dirty="0" smtClean="0">
                <a:latin typeface="Times New Roman" pitchFamily="18" charset="0"/>
                <a:cs typeface="Times New Roman" pitchFamily="18" charset="0"/>
              </a:rPr>
              <a:t> algorithm provides efficient QRS Complex detection.</a:t>
            </a:r>
            <a:endParaRPr lang="en-US" sz="2200" dirty="0">
              <a:latin typeface="Times New Roman" pitchFamily="18" charset="0"/>
              <a:cs typeface="Times New Roman" pitchFamily="18" charset="0"/>
            </a:endParaRPr>
          </a:p>
        </p:txBody>
      </p:sp>
      <p:pic>
        <p:nvPicPr>
          <p:cNvPr id="4" name="Picture 3" descr="ekg-qrs.gif"/>
          <p:cNvPicPr>
            <a:picLocks noChangeAspect="1"/>
          </p:cNvPicPr>
          <p:nvPr/>
        </p:nvPicPr>
        <p:blipFill>
          <a:blip r:embed="rId2"/>
          <a:stretch>
            <a:fillRect/>
          </a:stretch>
        </p:blipFill>
        <p:spPr>
          <a:xfrm>
            <a:off x="7086600" y="0"/>
            <a:ext cx="1877096" cy="166592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Feature Space Formation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534400" cy="4572000"/>
          </a:xfrm>
        </p:spPr>
        <p:txBody>
          <a:bodyPr>
            <a:normAutofit lnSpcReduction="10000"/>
          </a:bodyPr>
          <a:lstStyle/>
          <a:p>
            <a:pPr algn="just"/>
            <a:r>
              <a:rPr lang="en-US" sz="2200" dirty="0" smtClean="0">
                <a:latin typeface="Times New Roman" pitchFamily="18" charset="0"/>
                <a:cs typeface="Times New Roman" pitchFamily="18" charset="0"/>
              </a:rPr>
              <a:t>There are different approaches to form the feature vector</a:t>
            </a:r>
            <a:r>
              <a:rPr lang="en-US"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lgn="just" fontAlgn="base"/>
            <a:r>
              <a:rPr lang="en-US" sz="2200" dirty="0" smtClean="0">
                <a:latin typeface="Times New Roman" pitchFamily="18" charset="0"/>
                <a:cs typeface="Times New Roman" pitchFamily="18" charset="0"/>
              </a:rPr>
              <a:t>For each ECG record, 10 PQRST-fragments were extracted. Since PQRST-fragment samples are used as informative features, extracted PQRST-fragments are processed to enhance their similarity as follows</a:t>
            </a:r>
            <a:r>
              <a:rPr lang="en-US" sz="2200" dirty="0" smtClean="0">
                <a:latin typeface="Times New Roman" pitchFamily="18" charset="0"/>
                <a:cs typeface="Times New Roman" pitchFamily="18" charset="0"/>
              </a:rPr>
              <a:t>:</a:t>
            </a:r>
          </a:p>
          <a:p>
            <a:pPr algn="just" fontAlgn="base">
              <a:buNone/>
            </a:pPr>
            <a:endParaRPr lang="en-US" sz="2200" dirty="0" smtClean="0">
              <a:latin typeface="Times New Roman" pitchFamily="18" charset="0"/>
              <a:cs typeface="Times New Roman" pitchFamily="18" charset="0"/>
            </a:endParaRPr>
          </a:p>
          <a:p>
            <a:pPr algn="just" fontAlgn="base"/>
            <a:r>
              <a:rPr lang="en-US" sz="2200" dirty="0" smtClean="0">
                <a:latin typeface="Times New Roman" pitchFamily="18" charset="0"/>
                <a:cs typeface="Times New Roman" pitchFamily="18" charset="0"/>
              </a:rPr>
              <a:t>From the set of 10 extracted PQRST-fragments, the "mean" PQRST-fragment was estimated using Euclidean distance, only the 6 closest PQRST-fragments were selected for further analysis</a:t>
            </a:r>
            <a:r>
              <a:rPr lang="en-US" sz="2200" dirty="0" smtClean="0">
                <a:latin typeface="Times New Roman" pitchFamily="18" charset="0"/>
                <a:cs typeface="Times New Roman" pitchFamily="18" charset="0"/>
              </a:rPr>
              <a:t>.</a:t>
            </a:r>
          </a:p>
          <a:p>
            <a:pPr fontAlgn="base">
              <a:buNone/>
            </a:pPr>
            <a:endParaRPr lang="en-US" sz="2200" dirty="0" smtClean="0">
              <a:latin typeface="Times New Roman" pitchFamily="18" charset="0"/>
              <a:cs typeface="Times New Roman" pitchFamily="18" charset="0"/>
            </a:endParaRPr>
          </a:p>
          <a:p>
            <a:pPr fontAlgn="base"/>
            <a:r>
              <a:rPr lang="en-US" sz="2200" dirty="0" smtClean="0">
                <a:latin typeface="Times New Roman" pitchFamily="18" charset="0"/>
                <a:cs typeface="Times New Roman" pitchFamily="18" charset="0"/>
              </a:rPr>
              <a:t>Finally, PCA or Wavelet Transform is performed to reduce </a:t>
            </a:r>
            <a:r>
              <a:rPr lang="en-US" sz="2200" dirty="0" smtClean="0">
                <a:latin typeface="Times New Roman" pitchFamily="18" charset="0"/>
                <a:cs typeface="Times New Roman" pitchFamily="18" charset="0"/>
              </a:rPr>
              <a:t>the feature vector</a:t>
            </a:r>
            <a:r>
              <a:rPr lang="en-US" sz="2200" dirty="0" smtClean="0">
                <a:latin typeface="Times New Roman" pitchFamily="18" charset="0"/>
                <a:cs typeface="Times New Roman" pitchFamily="18" charset="0"/>
              </a:rPr>
              <a:t> dimension.</a:t>
            </a: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Classification and Identification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0"/>
            <a:ext cx="8229600" cy="4343400"/>
          </a:xfrm>
        </p:spPr>
        <p:txBody>
          <a:bodyPr>
            <a:normAutofit fontScale="70000" lnSpcReduction="20000"/>
          </a:bodyPr>
          <a:lstStyle/>
          <a:p>
            <a:pPr algn="just"/>
            <a:r>
              <a:rPr lang="en-US" dirty="0" smtClean="0">
                <a:latin typeface="Times New Roman" pitchFamily="18" charset="0"/>
                <a:cs typeface="Times New Roman" pitchFamily="18" charset="0"/>
              </a:rPr>
              <a:t>As a result of data processing on previous stages, the original ECG record is represented as a set of six PQRST-fragment patterns in the reduced feature space. </a:t>
            </a:r>
          </a:p>
          <a:p>
            <a:pPr algn="just"/>
            <a:r>
              <a:rPr lang="en-US" dirty="0" smtClean="0">
                <a:latin typeface="Times New Roman" pitchFamily="18" charset="0"/>
                <a:cs typeface="Times New Roman" pitchFamily="18" charset="0"/>
              </a:rPr>
              <a:t>At this stage, each PQRST-fragment pattern is classified independently of the others and assigned to some class, and each PQRST-fragment classification result is a vote for the candidate class of the final ECG record identification, which is elected by a majority of votes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Classifiers used: Nearest Mean Classifier, Linear </a:t>
            </a:r>
            <a:r>
              <a:rPr lang="en-US" dirty="0" err="1" smtClean="0">
                <a:latin typeface="Times New Roman" pitchFamily="18" charset="0"/>
                <a:cs typeface="Times New Roman" pitchFamily="18" charset="0"/>
              </a:rPr>
              <a:t>Discriminant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Analysis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Also, the Euclidean distance of the candidate feature vector and the vectors stored can be computed.</a:t>
            </a:r>
          </a:p>
          <a:p>
            <a:pPr algn="just"/>
            <a:r>
              <a:rPr lang="en-US" dirty="0" smtClean="0">
                <a:latin typeface="Times New Roman" pitchFamily="18" charset="0"/>
                <a:cs typeface="Times New Roman" pitchFamily="18" charset="0"/>
              </a:rPr>
              <a:t>Finally, one with minimum value is regarded as the solution.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Approaches</a:t>
            </a:r>
            <a:endParaRPr lang="en-US" dirty="0"/>
          </a:p>
        </p:txBody>
      </p:sp>
      <p:pic>
        <p:nvPicPr>
          <p:cNvPr id="5" name="Content Placeholder 3" descr="comparison table ecg.PNG"/>
          <p:cNvPicPr>
            <a:picLocks noGrp="1" noChangeAspect="1"/>
          </p:cNvPicPr>
          <p:nvPr>
            <p:ph idx="1"/>
          </p:nvPr>
        </p:nvPicPr>
        <p:blipFill>
          <a:blip r:embed="rId2"/>
          <a:stretch>
            <a:fillRect/>
          </a:stretch>
        </p:blipFill>
        <p:spPr>
          <a:xfrm>
            <a:off x="228600" y="1905000"/>
            <a:ext cx="8752999" cy="2971799"/>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Challenges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458200" cy="4572000"/>
          </a:xfrm>
        </p:spPr>
        <p:txBody>
          <a:bodyPr>
            <a:noAutofit/>
          </a:bodyPr>
          <a:lstStyle/>
          <a:p>
            <a:pPr algn="just"/>
            <a:r>
              <a:rPr lang="en-US" sz="2200" dirty="0" smtClean="0">
                <a:latin typeface="Times New Roman" pitchFamily="18" charset="0"/>
                <a:cs typeface="Times New Roman" pitchFamily="18" charset="0"/>
              </a:rPr>
              <a:t>1. </a:t>
            </a:r>
            <a:r>
              <a:rPr lang="en-US" sz="2200" dirty="0" smtClean="0">
                <a:solidFill>
                  <a:srgbClr val="FF0000"/>
                </a:solidFill>
                <a:latin typeface="Times New Roman" pitchFamily="18" charset="0"/>
                <a:cs typeface="Times New Roman" pitchFamily="18" charset="0"/>
              </a:rPr>
              <a:t>Time dependency. </a:t>
            </a:r>
            <a:r>
              <a:rPr lang="en-US" sz="2200" dirty="0" smtClean="0">
                <a:latin typeface="Times New Roman" pitchFamily="18" charset="0"/>
                <a:cs typeface="Times New Roman" pitchFamily="18" charset="0"/>
              </a:rPr>
              <a:t>With time-varying </a:t>
            </a:r>
            <a:r>
              <a:rPr lang="en-US" sz="2200" dirty="0" err="1" smtClean="0">
                <a:latin typeface="Times New Roman" pitchFamily="18" charset="0"/>
                <a:cs typeface="Times New Roman" pitchFamily="18" charset="0"/>
              </a:rPr>
              <a:t>biosignals</a:t>
            </a:r>
            <a:r>
              <a:rPr lang="en-US" sz="2200" dirty="0" smtClean="0">
                <a:latin typeface="Times New Roman" pitchFamily="18" charset="0"/>
                <a:cs typeface="Times New Roman" pitchFamily="18" charset="0"/>
              </a:rPr>
              <a:t> there is high risk of instantaneous changes which may endanger biometric security. Recordings of the cardiac potential at the surface of the body are very prone to noise due to </a:t>
            </a:r>
            <a:r>
              <a:rPr lang="en-US" sz="2200" dirty="0" smtClean="0">
                <a:latin typeface="Times New Roman" pitchFamily="18" charset="0"/>
                <a:cs typeface="Times New Roman" pitchFamily="18" charset="0"/>
              </a:rPr>
              <a:t>movements over a period of time.</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2. </a:t>
            </a:r>
            <a:r>
              <a:rPr lang="en-US" sz="2200" dirty="0" smtClean="0">
                <a:solidFill>
                  <a:srgbClr val="FF0000"/>
                </a:solidFill>
                <a:latin typeface="Times New Roman" pitchFamily="18" charset="0"/>
                <a:cs typeface="Times New Roman" pitchFamily="18" charset="0"/>
              </a:rPr>
              <a:t>Collection periods</a:t>
            </a:r>
            <a:r>
              <a:rPr lang="en-US" sz="2200" dirty="0" smtClean="0">
                <a:latin typeface="Times New Roman" pitchFamily="18" charset="0"/>
                <a:cs typeface="Times New Roman" pitchFamily="18" charset="0"/>
              </a:rPr>
              <a:t>. As opposed to biometrics such as the face, the iris or the fingerprint, where the biometric information is available for capturing at any time instance, this is not the case with the </a:t>
            </a:r>
            <a:r>
              <a:rPr lang="en-US" sz="2200" dirty="0" smtClean="0">
                <a:latin typeface="Times New Roman" pitchFamily="18" charset="0"/>
                <a:cs typeface="Times New Roman" pitchFamily="18" charset="0"/>
              </a:rPr>
              <a:t>ECG.</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3. </a:t>
            </a:r>
            <a:r>
              <a:rPr lang="en-US" sz="2200" dirty="0" smtClean="0">
                <a:solidFill>
                  <a:srgbClr val="FF0000"/>
                </a:solidFill>
                <a:latin typeface="Times New Roman" pitchFamily="18" charset="0"/>
                <a:cs typeface="Times New Roman" pitchFamily="18" charset="0"/>
              </a:rPr>
              <a:t>Privacy implications</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When collecting ECG signals a large amount of sensitive information is collected inevitably. The ECG signal may reveal current and past medical conditions as well as hints on the instantaneous emotional activity of the monitored individual</a:t>
            </a:r>
            <a:r>
              <a:rPr lang="en-US"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4. </a:t>
            </a:r>
            <a:r>
              <a:rPr lang="en-US" sz="2200" dirty="0" smtClean="0">
                <a:solidFill>
                  <a:srgbClr val="FF0000"/>
                </a:solidFill>
                <a:latin typeface="Times New Roman" pitchFamily="18" charset="0"/>
                <a:cs typeface="Times New Roman" pitchFamily="18" charset="0"/>
              </a:rPr>
              <a:t>Cardiac Conditions</a:t>
            </a:r>
            <a:r>
              <a:rPr lang="en-US" sz="2200" dirty="0" smtClean="0">
                <a:latin typeface="Times New Roman" pitchFamily="18" charset="0"/>
                <a:cs typeface="Times New Roman" pitchFamily="18" charset="0"/>
              </a:rPr>
              <a:t>. Although cardiac disorders are not as a frequent damaging factor as injuries for more conventional biometrics (fingerprint, face), they can limit ECG biometric methods.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Applications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200" dirty="0" smtClean="0">
                <a:latin typeface="Times New Roman" pitchFamily="18" charset="0"/>
                <a:cs typeface="Times New Roman" pitchFamily="18" charset="0"/>
              </a:rPr>
              <a:t>Immediate applications of our technology include scenarios of low security and low user throughput, such as recognition in mobile phones, laptop computers, cable TV interfaces, and user-tuned in-game experience.</a:t>
            </a:r>
          </a:p>
          <a:p>
            <a:pPr algn="just"/>
            <a:r>
              <a:rPr lang="en-US" sz="2200" dirty="0" smtClean="0">
                <a:latin typeface="Times New Roman" pitchFamily="18" charset="0"/>
                <a:cs typeface="Times New Roman" pitchFamily="18" charset="0"/>
              </a:rPr>
              <a:t> If combined with other modalities, there are several use cases where the ECG stands as an important add-on. </a:t>
            </a:r>
          </a:p>
          <a:p>
            <a:pPr algn="just"/>
            <a:r>
              <a:rPr lang="en-US" sz="2200" dirty="0" smtClean="0">
                <a:latin typeface="Times New Roman" pitchFamily="18" charset="0"/>
                <a:cs typeface="Times New Roman" pitchFamily="18" charset="0"/>
              </a:rPr>
              <a:t>For example high security applications, we can envision scenarios where user recognition is periodically performed using a hard biometrics such as the fingerprint, ECG data is collected simultaneously with the fingerprint to extract a heartbeat waveform template, and after the initial identity validation using the hard biometric modality, the ECG continues to enable the validation of the user.</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Future Work</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We intend to develop a wearable device to perform real time ECG based authentication.</a:t>
            </a:r>
            <a:endParaRPr lang="en-US" sz="2200" dirty="0">
              <a:latin typeface="Times New Roman" pitchFamily="18" charset="0"/>
              <a:cs typeface="Times New Roman" pitchFamily="18" charset="0"/>
            </a:endParaRPr>
          </a:p>
        </p:txBody>
      </p:sp>
      <p:pic>
        <p:nvPicPr>
          <p:cNvPr id="4" name="Picture 3" descr="download.jpg"/>
          <p:cNvPicPr>
            <a:picLocks noChangeAspect="1"/>
          </p:cNvPicPr>
          <p:nvPr/>
        </p:nvPicPr>
        <p:blipFill>
          <a:blip r:embed="rId2"/>
          <a:stretch>
            <a:fillRect/>
          </a:stretch>
        </p:blipFill>
        <p:spPr>
          <a:xfrm>
            <a:off x="1981200" y="2743200"/>
            <a:ext cx="4285415" cy="32099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Purpose</a:t>
            </a:r>
          </a:p>
          <a:p>
            <a:r>
              <a:rPr lang="en-US" sz="2400" dirty="0" smtClean="0">
                <a:latin typeface="Times New Roman" panose="02020603050405020304" pitchFamily="18" charset="0"/>
                <a:cs typeface="Times New Roman" panose="02020603050405020304" pitchFamily="18" charset="0"/>
              </a:rPr>
              <a:t>ECG Basics</a:t>
            </a:r>
          </a:p>
          <a:p>
            <a:r>
              <a:rPr lang="en-US" sz="2400" dirty="0" smtClean="0">
                <a:latin typeface="Times New Roman" panose="02020603050405020304" pitchFamily="18" charset="0"/>
                <a:cs typeface="Times New Roman" panose="02020603050405020304" pitchFamily="18" charset="0"/>
              </a:rPr>
              <a:t>Steps involved in ECG Processing</a:t>
            </a:r>
          </a:p>
          <a:p>
            <a:r>
              <a:rPr lang="en-US" sz="2400" dirty="0" smtClean="0">
                <a:latin typeface="Times New Roman" panose="02020603050405020304" pitchFamily="18" charset="0"/>
                <a:cs typeface="Times New Roman" panose="02020603050405020304" pitchFamily="18" charset="0"/>
              </a:rPr>
              <a:t>Comparison of ECG Processing Methodologies</a:t>
            </a:r>
          </a:p>
          <a:p>
            <a:r>
              <a:rPr lang="en-US" sz="2400" dirty="0" smtClean="0">
                <a:latin typeface="Times New Roman" panose="02020603050405020304" pitchFamily="18" charset="0"/>
                <a:cs typeface="Times New Roman" panose="02020603050405020304" pitchFamily="18" charset="0"/>
              </a:rPr>
              <a:t>Challenges</a:t>
            </a:r>
          </a:p>
          <a:p>
            <a:r>
              <a:rPr lang="en-US" sz="2400" dirty="0" smtClean="0">
                <a:latin typeface="Times New Roman" panose="02020603050405020304" pitchFamily="18" charset="0"/>
                <a:cs typeface="Times New Roman" panose="02020603050405020304" pitchFamily="18" charset="0"/>
              </a:rPr>
              <a:t>Applications</a:t>
            </a:r>
          </a:p>
          <a:p>
            <a:r>
              <a:rPr lang="en-US" sz="2400" dirty="0" smtClean="0">
                <a:latin typeface="Times New Roman" panose="02020603050405020304" pitchFamily="18" charset="0"/>
                <a:cs typeface="Times New Roman" panose="02020603050405020304" pitchFamily="18" charset="0"/>
              </a:rPr>
              <a:t>Future </a:t>
            </a:r>
            <a:r>
              <a:rPr lang="en-US" sz="2400" dirty="0" smtClean="0">
                <a:latin typeface="Times New Roman" panose="02020603050405020304" pitchFamily="18" charset="0"/>
                <a:cs typeface="Times New Roman" panose="02020603050405020304" pitchFamily="18" charset="0"/>
              </a:rPr>
              <a:t>Work</a:t>
            </a:r>
          </a:p>
          <a:p>
            <a:pPr>
              <a:buNone/>
            </a:pPr>
            <a:endParaRPr lang="en-US" sz="2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356350"/>
            <a:ext cx="9144000" cy="365125"/>
          </a:xfrm>
        </p:spPr>
        <p:txBody>
          <a:bodyPr/>
          <a:lstStyle/>
          <a:p>
            <a:r>
              <a:rPr lang="en-US" dirty="0" smtClean="0"/>
              <a:t>International Conference on “Research and Innovations in Science, Engineering &amp; Technology”  </a:t>
            </a:r>
          </a:p>
          <a:p>
            <a:r>
              <a:rPr lang="en-US" dirty="0" smtClean="0"/>
              <a:t>ICRISET-2017 </a:t>
            </a:r>
            <a:endParaRPr lang="en-US" dirty="0"/>
          </a:p>
        </p:txBody>
      </p:sp>
    </p:spTree>
    <p:extLst>
      <p:ext uri="{BB962C8B-B14F-4D97-AF65-F5344CB8AC3E}">
        <p14:creationId xmlns="" xmlns:p14="http://schemas.microsoft.com/office/powerpoint/2010/main" val="3917156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458200" cy="4876799"/>
          </a:xfrm>
        </p:spPr>
        <p:txBody>
          <a:bodyPr>
            <a:normAutofit fontScale="32500" lnSpcReduction="20000"/>
          </a:bodyPr>
          <a:lstStyle/>
          <a:p>
            <a:pPr algn="just"/>
            <a:r>
              <a:rPr lang="en-US" sz="5500" dirty="0" smtClean="0">
                <a:latin typeface="Times New Roman" pitchFamily="18" charset="0"/>
                <a:cs typeface="Times New Roman" pitchFamily="18" charset="0"/>
              </a:rPr>
              <a:t>Dr. Boo-Ho yang, Prof Haruhiko H. Asada ,Yi Zhang “Cuff-less continuous monitoring of beat-to-beat Blood pressure using a </a:t>
            </a:r>
            <a:r>
              <a:rPr lang="en-US" sz="5500" dirty="0" err="1" smtClean="0">
                <a:latin typeface="Times New Roman" pitchFamily="18" charset="0"/>
                <a:cs typeface="Times New Roman" pitchFamily="18" charset="0"/>
              </a:rPr>
              <a:t>kalman</a:t>
            </a:r>
            <a:r>
              <a:rPr lang="en-US" sz="5500" dirty="0" smtClean="0">
                <a:latin typeface="Times New Roman" pitchFamily="18" charset="0"/>
                <a:cs typeface="Times New Roman" pitchFamily="18" charset="0"/>
              </a:rPr>
              <a:t> filter and sensor” ,Fusion-first joint IEEE conference of  </a:t>
            </a:r>
            <a:r>
              <a:rPr lang="en-US" sz="5500" dirty="0" err="1" smtClean="0">
                <a:latin typeface="Times New Roman" pitchFamily="18" charset="0"/>
                <a:cs typeface="Times New Roman" pitchFamily="18" charset="0"/>
              </a:rPr>
              <a:t>bmes</a:t>
            </a:r>
            <a:r>
              <a:rPr lang="en-US" sz="5500" dirty="0" smtClean="0">
                <a:latin typeface="Times New Roman" pitchFamily="18" charset="0"/>
                <a:cs typeface="Times New Roman" pitchFamily="18" charset="0"/>
              </a:rPr>
              <a:t>/embs,1999.</a:t>
            </a:r>
          </a:p>
          <a:p>
            <a:pPr algn="just"/>
            <a:r>
              <a:rPr lang="en-US" sz="5500" dirty="0" smtClean="0">
                <a:latin typeface="Times New Roman" pitchFamily="18" charset="0"/>
                <a:cs typeface="Times New Roman" pitchFamily="18" charset="0"/>
              </a:rPr>
              <a:t>L. Goldberger et al., “</a:t>
            </a:r>
            <a:r>
              <a:rPr lang="en-US" sz="5500" dirty="0" err="1" smtClean="0">
                <a:latin typeface="Times New Roman" pitchFamily="18" charset="0"/>
                <a:cs typeface="Times New Roman" pitchFamily="18" charset="0"/>
              </a:rPr>
              <a:t>PhysioBank</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PhysioToolkit</a:t>
            </a:r>
            <a:r>
              <a:rPr lang="en-US" sz="5500" dirty="0" smtClean="0">
                <a:latin typeface="Times New Roman" pitchFamily="18" charset="0"/>
                <a:cs typeface="Times New Roman" pitchFamily="18" charset="0"/>
              </a:rPr>
              <a:t>, and </a:t>
            </a:r>
            <a:r>
              <a:rPr lang="en-US" sz="5500" dirty="0" err="1" smtClean="0">
                <a:latin typeface="Times New Roman" pitchFamily="18" charset="0"/>
                <a:cs typeface="Times New Roman" pitchFamily="18" charset="0"/>
              </a:rPr>
              <a:t>PhysioNet</a:t>
            </a:r>
            <a:r>
              <a:rPr lang="en-US" sz="5500" dirty="0" smtClean="0">
                <a:latin typeface="Times New Roman" pitchFamily="18" charset="0"/>
                <a:cs typeface="Times New Roman" pitchFamily="18" charset="0"/>
              </a:rPr>
              <a:t>: Components of a new research resource for complex physiologic signals,” Circulation, vol. 101, no. 23, pp. 215-220, 2000.</a:t>
            </a:r>
          </a:p>
          <a:p>
            <a:pPr algn="just"/>
            <a:r>
              <a:rPr lang="en-US" sz="5500" dirty="0" smtClean="0">
                <a:latin typeface="Times New Roman" pitchFamily="18" charset="0"/>
                <a:cs typeface="Times New Roman" pitchFamily="18" charset="0"/>
              </a:rPr>
              <a:t>L. Biel, O. </a:t>
            </a:r>
            <a:r>
              <a:rPr lang="en-US" sz="5500" dirty="0" err="1" smtClean="0">
                <a:latin typeface="Times New Roman" pitchFamily="18" charset="0"/>
                <a:cs typeface="Times New Roman" pitchFamily="18" charset="0"/>
              </a:rPr>
              <a:t>Pettersson</a:t>
            </a:r>
            <a:r>
              <a:rPr lang="en-US" sz="5500" dirty="0" smtClean="0">
                <a:latin typeface="Times New Roman" pitchFamily="18" charset="0"/>
                <a:cs typeface="Times New Roman" pitchFamily="18" charset="0"/>
              </a:rPr>
              <a:t>, L. </a:t>
            </a:r>
            <a:r>
              <a:rPr lang="en-US" sz="5500" dirty="0" err="1" smtClean="0">
                <a:latin typeface="Times New Roman" pitchFamily="18" charset="0"/>
                <a:cs typeface="Times New Roman" pitchFamily="18" charset="0"/>
              </a:rPr>
              <a:t>Philipson</a:t>
            </a:r>
            <a:r>
              <a:rPr lang="en-US" sz="5500" dirty="0" smtClean="0">
                <a:latin typeface="Times New Roman" pitchFamily="18" charset="0"/>
                <a:cs typeface="Times New Roman" pitchFamily="18" charset="0"/>
              </a:rPr>
              <a:t>, and P. Wide. " ECG analysis: a new approach in human identification". Proceedings of the 16th Instrumentation and Measurement Technology Conference, IEEE, volume 1,1999.</a:t>
            </a:r>
          </a:p>
          <a:p>
            <a:pPr algn="just"/>
            <a:r>
              <a:rPr lang="en-US" sz="5500" dirty="0" smtClean="0">
                <a:latin typeface="Times New Roman" pitchFamily="18" charset="0"/>
                <a:cs typeface="Times New Roman" pitchFamily="18" charset="0"/>
              </a:rPr>
              <a:t>Julio C.D </a:t>
            </a:r>
            <a:r>
              <a:rPr lang="en-US" sz="5500" dirty="0" err="1" smtClean="0">
                <a:latin typeface="Times New Roman" pitchFamily="18" charset="0"/>
                <a:cs typeface="Times New Roman" pitchFamily="18" charset="0"/>
              </a:rPr>
              <a:t>Conway,Claudionor</a:t>
            </a:r>
            <a:r>
              <a:rPr lang="en-US" sz="5500" dirty="0" smtClean="0">
                <a:latin typeface="Times New Roman" pitchFamily="18" charset="0"/>
                <a:cs typeface="Times New Roman" pitchFamily="18" charset="0"/>
              </a:rPr>
              <a:t> J.N Coelho ,Luis C.G Andrade, “Wearable computer as a multi-parametric monitor for physiological signals” IEEE international conference on bioinformatics and biomedical engineering, pp-236-242,2000.</a:t>
            </a:r>
          </a:p>
          <a:p>
            <a:pPr algn="just"/>
            <a:r>
              <a:rPr lang="en-US" sz="5500" dirty="0" smtClean="0">
                <a:latin typeface="Times New Roman" pitchFamily="18" charset="0"/>
                <a:cs typeface="Times New Roman" pitchFamily="18" charset="0"/>
              </a:rPr>
              <a:t>M. </a:t>
            </a:r>
            <a:r>
              <a:rPr lang="en-US" sz="5500" dirty="0" err="1" smtClean="0">
                <a:latin typeface="Times New Roman" pitchFamily="18" charset="0"/>
                <a:cs typeface="Times New Roman" pitchFamily="18" charset="0"/>
              </a:rPr>
              <a:t>Sanjeev</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Dasrao,Yeo</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Joon</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Hock,Eugene</a:t>
            </a:r>
            <a:r>
              <a:rPr lang="en-US" sz="5500" dirty="0" smtClean="0">
                <a:latin typeface="Times New Roman" pitchFamily="18" charset="0"/>
                <a:cs typeface="Times New Roman" pitchFamily="18" charset="0"/>
              </a:rPr>
              <a:t> KW </a:t>
            </a:r>
            <a:r>
              <a:rPr lang="en-US" sz="5500" dirty="0" err="1" smtClean="0">
                <a:latin typeface="Times New Roman" pitchFamily="18" charset="0"/>
                <a:cs typeface="Times New Roman" pitchFamily="18" charset="0"/>
              </a:rPr>
              <a:t>sim</a:t>
            </a:r>
            <a:r>
              <a:rPr lang="en-US" sz="5500" dirty="0" smtClean="0">
                <a:latin typeface="Times New Roman" pitchFamily="18" charset="0"/>
                <a:cs typeface="Times New Roman" pitchFamily="18" charset="0"/>
              </a:rPr>
              <a:t>, “Diagnostic blood pressure wave analysis and ambulatory monitoring using a novel”, non-invasive portable device-proceeding of international conference on biomedical engineering, pp 267-272, 2001.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dirty="0" smtClean="0">
                <a:latin typeface="Times New Roman" pitchFamily="18" charset="0"/>
                <a:cs typeface="Times New Roman" pitchFamily="18" charset="0"/>
              </a:rPr>
              <a:t>Peter </a:t>
            </a:r>
            <a:r>
              <a:rPr lang="en-US" dirty="0" err="1" smtClean="0">
                <a:latin typeface="Times New Roman" pitchFamily="18" charset="0"/>
                <a:cs typeface="Times New Roman" pitchFamily="18" charset="0"/>
              </a:rPr>
              <a:t>Varady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Benyo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Balazs</a:t>
            </a:r>
            <a:r>
              <a:rPr lang="en-US" dirty="0" smtClean="0">
                <a:latin typeface="Times New Roman" pitchFamily="18" charset="0"/>
                <a:cs typeface="Times New Roman" pitchFamily="18" charset="0"/>
              </a:rPr>
              <a:t>, “An open architecture patient monitoring system using Standard technologies”, IEEE transactions on information technology in biomedicine, vol. 6, 2002.</a:t>
            </a:r>
          </a:p>
          <a:p>
            <a:pPr algn="just"/>
            <a:r>
              <a:rPr lang="en-US" dirty="0" smtClean="0">
                <a:latin typeface="Times New Roman" pitchFamily="18" charset="0"/>
                <a:cs typeface="Times New Roman" pitchFamily="18" charset="0"/>
              </a:rPr>
              <a:t>Paul </a:t>
            </a:r>
            <a:r>
              <a:rPr lang="en-US" dirty="0" err="1" smtClean="0">
                <a:latin typeface="Times New Roman" pitchFamily="18" charset="0"/>
                <a:cs typeface="Times New Roman" pitchFamily="18" charset="0"/>
              </a:rPr>
              <a:t>Lucowicz</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Anliker</a:t>
            </a:r>
            <a:r>
              <a:rPr lang="en-US" dirty="0" smtClean="0">
                <a:latin typeface="Times New Roman" pitchFamily="18" charset="0"/>
                <a:cs typeface="Times New Roman" pitchFamily="18" charset="0"/>
              </a:rPr>
              <a:t>, Jamie Ward, Gerhard </a:t>
            </a:r>
            <a:r>
              <a:rPr lang="en-US" dirty="0" err="1" smtClean="0">
                <a:latin typeface="Times New Roman" pitchFamily="18" charset="0"/>
                <a:cs typeface="Times New Roman" pitchFamily="18" charset="0"/>
              </a:rPr>
              <a:t>Troster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Amon</a:t>
            </a:r>
            <a:r>
              <a:rPr lang="en-US" dirty="0" smtClean="0">
                <a:latin typeface="Times New Roman" pitchFamily="18" charset="0"/>
                <a:cs typeface="Times New Roman" pitchFamily="18" charset="0"/>
              </a:rPr>
              <a:t>: a wearable medical computer for high risk patients”, IEEE computer society, 6th international symposium on wearable computers (iswc.02), 2002.</a:t>
            </a:r>
          </a:p>
          <a:p>
            <a:pPr algn="just"/>
            <a:r>
              <a:rPr lang="en-US" dirty="0" smtClean="0">
                <a:latin typeface="Times New Roman" pitchFamily="18" charset="0"/>
                <a:cs typeface="Times New Roman" pitchFamily="18" charset="0"/>
              </a:rPr>
              <a:t>Y. Wang, F. </a:t>
            </a:r>
            <a:r>
              <a:rPr lang="en-US" dirty="0" err="1" smtClean="0">
                <a:latin typeface="Times New Roman" pitchFamily="18" charset="0"/>
                <a:cs typeface="Times New Roman" pitchFamily="18" charset="0"/>
              </a:rPr>
              <a:t>Agrafioti</a:t>
            </a:r>
            <a:r>
              <a:rPr lang="en-US" dirty="0" smtClean="0">
                <a:latin typeface="Times New Roman" pitchFamily="18" charset="0"/>
                <a:cs typeface="Times New Roman" pitchFamily="18" charset="0"/>
              </a:rPr>
              <a:t>, D. </a:t>
            </a:r>
            <a:r>
              <a:rPr lang="en-US" dirty="0" err="1" smtClean="0">
                <a:latin typeface="Times New Roman" pitchFamily="18" charset="0"/>
                <a:cs typeface="Times New Roman" pitchFamily="18" charset="0"/>
              </a:rPr>
              <a:t>Hatzinakos</a:t>
            </a:r>
            <a:r>
              <a:rPr lang="en-US" dirty="0" smtClean="0">
                <a:latin typeface="Times New Roman" pitchFamily="18" charset="0"/>
                <a:cs typeface="Times New Roman" pitchFamily="18" charset="0"/>
              </a:rPr>
              <a:t>, and K. N. </a:t>
            </a:r>
            <a:r>
              <a:rPr lang="en-US" dirty="0" err="1" smtClean="0">
                <a:latin typeface="Times New Roman" pitchFamily="18" charset="0"/>
                <a:cs typeface="Times New Roman" pitchFamily="18" charset="0"/>
              </a:rPr>
              <a:t>Plataniotis</a:t>
            </a:r>
            <a:r>
              <a:rPr lang="en-US" dirty="0" smtClean="0">
                <a:latin typeface="Times New Roman" pitchFamily="18" charset="0"/>
                <a:cs typeface="Times New Roman" pitchFamily="18" charset="0"/>
              </a:rPr>
              <a:t>, "Analysis of human electrocardiogram for biometric recognition", EURASIP Journal on Advances in Signal Processing, 2008.</a:t>
            </a:r>
          </a:p>
          <a:p>
            <a:pPr algn="just"/>
            <a:r>
              <a:rPr lang="en-US" dirty="0" err="1" smtClean="0">
                <a:latin typeface="Times New Roman" pitchFamily="18" charset="0"/>
                <a:cs typeface="Times New Roman" pitchFamily="18" charset="0"/>
              </a:rPr>
              <a:t>Janani</a:t>
            </a:r>
            <a:r>
              <a:rPr lang="en-US" dirty="0" smtClean="0">
                <a:latin typeface="Times New Roman" pitchFamily="18" charset="0"/>
                <a:cs typeface="Times New Roman" pitchFamily="18" charset="0"/>
              </a:rPr>
              <a:t> S., Minho S., </a:t>
            </a:r>
            <a:r>
              <a:rPr lang="en-US" dirty="0" err="1" smtClean="0">
                <a:latin typeface="Times New Roman" pitchFamily="18" charset="0"/>
                <a:cs typeface="Times New Roman" pitchFamily="18" charset="0"/>
              </a:rPr>
              <a:t>Tanzeem</a:t>
            </a:r>
            <a:r>
              <a:rPr lang="en-US" dirty="0" smtClean="0">
                <a:latin typeface="Times New Roman" pitchFamily="18" charset="0"/>
                <a:cs typeface="Times New Roman" pitchFamily="18" charset="0"/>
              </a:rPr>
              <a:t> C., David K., ”Activity-aware ECG-based patient authentication for remote health monitoring”; , International Conference on Mobile Systems,ACM,Nov,2009.</a:t>
            </a:r>
          </a:p>
          <a:p>
            <a:pPr algn="just"/>
            <a:r>
              <a:rPr lang="en-US" dirty="0" smtClean="0">
                <a:latin typeface="Times New Roman" pitchFamily="18" charset="0"/>
                <a:cs typeface="Times New Roman" pitchFamily="18" charset="0"/>
              </a:rPr>
              <a:t>D. C. Chan, M. M. </a:t>
            </a:r>
            <a:r>
              <a:rPr lang="en-US" dirty="0" err="1" smtClean="0">
                <a:latin typeface="Times New Roman" pitchFamily="18" charset="0"/>
                <a:cs typeface="Times New Roman" pitchFamily="18" charset="0"/>
              </a:rPr>
              <a:t>Hamdy</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Badre</a:t>
            </a:r>
            <a:r>
              <a:rPr lang="en-US" dirty="0" smtClean="0">
                <a:latin typeface="Times New Roman" pitchFamily="18" charset="0"/>
                <a:cs typeface="Times New Roman" pitchFamily="18" charset="0"/>
              </a:rPr>
              <a:t>, and V. </a:t>
            </a:r>
            <a:r>
              <a:rPr lang="en-US" dirty="0" err="1" smtClean="0">
                <a:latin typeface="Times New Roman" pitchFamily="18" charset="0"/>
                <a:cs typeface="Times New Roman" pitchFamily="18" charset="0"/>
              </a:rPr>
              <a:t>Badee</a:t>
            </a:r>
            <a:r>
              <a:rPr lang="en-US" dirty="0" smtClean="0">
                <a:latin typeface="Times New Roman" pitchFamily="18" charset="0"/>
                <a:cs typeface="Times New Roman" pitchFamily="18" charset="0"/>
              </a:rPr>
              <a:t>. ”Wavelet distance measure for person identification using electrocardiograms”, Transactions on Instrumentation and Measurement, IEEE, Volume 57, issue 2, 2008.</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r>
              <a:rPr lang="en-US" dirty="0" smtClean="0">
                <a:latin typeface="Times New Roman" pitchFamily="18" charset="0"/>
                <a:cs typeface="Times New Roman" pitchFamily="18" charset="0"/>
              </a:rPr>
              <a:t>Steven A. Israel, </a:t>
            </a:r>
            <a:r>
              <a:rPr lang="en-US" dirty="0" err="1" smtClean="0">
                <a:latin typeface="Times New Roman" pitchFamily="18" charset="0"/>
                <a:cs typeface="Times New Roman" pitchFamily="18" charset="0"/>
              </a:rPr>
              <a:t>Jhon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M.I,Andrew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C.,Mark</a:t>
            </a:r>
            <a:r>
              <a:rPr lang="en-US" dirty="0" smtClean="0">
                <a:latin typeface="Times New Roman" pitchFamily="18" charset="0"/>
                <a:cs typeface="Times New Roman" pitchFamily="18" charset="0"/>
              </a:rPr>
              <a:t> D.W,”ECG to identify individuals”, Virtual reality medical center, USA, Pattern </a:t>
            </a:r>
            <a:r>
              <a:rPr lang="en-US" dirty="0" err="1" smtClean="0">
                <a:latin typeface="Times New Roman" pitchFamily="18" charset="0"/>
                <a:cs typeface="Times New Roman" pitchFamily="18" charset="0"/>
              </a:rPr>
              <a:t>Recognization</a:t>
            </a:r>
            <a:r>
              <a:rPr lang="en-US" dirty="0" smtClean="0">
                <a:latin typeface="Times New Roman" pitchFamily="18" charset="0"/>
                <a:cs typeface="Times New Roman" pitchFamily="18" charset="0"/>
              </a:rPr>
              <a:t>, Volume 38,issue1,2005.</a:t>
            </a:r>
          </a:p>
          <a:p>
            <a:pPr algn="just"/>
            <a:r>
              <a:rPr lang="en-US" dirty="0" smtClean="0">
                <a:latin typeface="Times New Roman" pitchFamily="18" charset="0"/>
                <a:cs typeface="Times New Roman" pitchFamily="18" charset="0"/>
              </a:rPr>
              <a:t>C. Chiu, C. Chuang, and C. Hsu. “A novel personal identity verification approach using a discrete wavelet transform of the ECG signal”, Proceedings of the International Conference on Multimedia and Ubiquitous Engineering, Volume 6, issue 4,2008.</a:t>
            </a:r>
          </a:p>
          <a:p>
            <a:pPr algn="just"/>
            <a:r>
              <a:rPr lang="en-US" dirty="0" smtClean="0">
                <a:latin typeface="Times New Roman" pitchFamily="18" charset="0"/>
                <a:cs typeface="Times New Roman" pitchFamily="18" charset="0"/>
              </a:rPr>
              <a:t>T. W. </a:t>
            </a:r>
            <a:r>
              <a:rPr lang="en-US" dirty="0" err="1" smtClean="0">
                <a:latin typeface="Times New Roman" pitchFamily="18" charset="0"/>
                <a:cs typeface="Times New Roman" pitchFamily="18" charset="0"/>
              </a:rPr>
              <a:t>Shen</a:t>
            </a:r>
            <a:r>
              <a:rPr lang="en-US" dirty="0" smtClean="0">
                <a:latin typeface="Times New Roman" pitchFamily="18" charset="0"/>
                <a:cs typeface="Times New Roman" pitchFamily="18" charset="0"/>
              </a:rPr>
              <a:t>, W. J. Tompkins, and Y. H. </a:t>
            </a:r>
            <a:r>
              <a:rPr lang="en-US" dirty="0" err="1" smtClean="0">
                <a:latin typeface="Times New Roman" pitchFamily="18" charset="0"/>
                <a:cs typeface="Times New Roman" pitchFamily="18" charset="0"/>
              </a:rPr>
              <a:t>Hu</a:t>
            </a:r>
            <a:r>
              <a:rPr lang="en-US" dirty="0" smtClean="0">
                <a:latin typeface="Times New Roman" pitchFamily="18" charset="0"/>
                <a:cs typeface="Times New Roman" pitchFamily="18" charset="0"/>
              </a:rPr>
              <a:t> "One-lead ECG for identity </a:t>
            </a:r>
            <a:r>
              <a:rPr lang="en-US" dirty="0" err="1" smtClean="0">
                <a:latin typeface="Times New Roman" pitchFamily="18" charset="0"/>
                <a:cs typeface="Times New Roman" pitchFamily="18" charset="0"/>
              </a:rPr>
              <a:t>verification",Proceedings</a:t>
            </a:r>
            <a:r>
              <a:rPr lang="en-US" dirty="0" smtClean="0">
                <a:latin typeface="Times New Roman" pitchFamily="18" charset="0"/>
                <a:cs typeface="Times New Roman" pitchFamily="18" charset="0"/>
              </a:rPr>
              <a:t> of  the 24th Annual Conference on Engineering in Medicine and Biology and the Annual Fall Meeting of the Biomedical</a:t>
            </a:r>
          </a:p>
          <a:p>
            <a:pPr algn="just"/>
            <a:r>
              <a:rPr lang="en-US" dirty="0" smtClean="0">
                <a:latin typeface="Times New Roman" pitchFamily="18" charset="0"/>
                <a:cs typeface="Times New Roman" pitchFamily="18" charset="0"/>
              </a:rPr>
              <a:t>Engineering Society, Volume 57, issue 2, 2002.</a:t>
            </a:r>
          </a:p>
          <a:p>
            <a:pPr algn="just"/>
            <a:r>
              <a:rPr lang="en-US" dirty="0" err="1" smtClean="0">
                <a:latin typeface="Times New Roman" pitchFamily="18" charset="0"/>
                <a:cs typeface="Times New Roman" pitchFamily="18" charset="0"/>
              </a:rPr>
              <a:t>Arteaga-Falconi</a:t>
            </a:r>
            <a:r>
              <a:rPr lang="en-US" dirty="0" smtClean="0">
                <a:latin typeface="Times New Roman" pitchFamily="18" charset="0"/>
                <a:cs typeface="Times New Roman" pitchFamily="18" charset="0"/>
              </a:rPr>
              <a:t>, Juan Sebastian, Hussein Al </a:t>
            </a:r>
            <a:r>
              <a:rPr lang="en-US" dirty="0" err="1" smtClean="0">
                <a:latin typeface="Times New Roman" pitchFamily="18" charset="0"/>
                <a:cs typeface="Times New Roman" pitchFamily="18" charset="0"/>
              </a:rPr>
              <a:t>Osman</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Abdulmotaleb</a:t>
            </a:r>
            <a:r>
              <a:rPr lang="en-US" dirty="0" smtClean="0">
                <a:latin typeface="Times New Roman" pitchFamily="18" charset="0"/>
                <a:cs typeface="Times New Roman" pitchFamily="18" charset="0"/>
              </a:rPr>
              <a:t> El </a:t>
            </a:r>
            <a:r>
              <a:rPr lang="en-US" dirty="0" err="1" smtClean="0">
                <a:latin typeface="Times New Roman" pitchFamily="18" charset="0"/>
                <a:cs typeface="Times New Roman" pitchFamily="18" charset="0"/>
              </a:rPr>
              <a:t>Saddik</a:t>
            </a:r>
            <a:r>
              <a:rPr lang="en-US" dirty="0" smtClean="0">
                <a:latin typeface="Times New Roman" pitchFamily="18" charset="0"/>
                <a:cs typeface="Times New Roman" pitchFamily="18" charset="0"/>
              </a:rPr>
              <a:t>. "ECG Authentication 	for Mobile Devices." IEEE Transactions on Instrumentation and Measurement 65.3 (2016): 591-600.</a:t>
            </a:r>
          </a:p>
          <a:p>
            <a:pPr algn="just"/>
            <a:r>
              <a:rPr lang="en-US" dirty="0" err="1" smtClean="0">
                <a:latin typeface="Times New Roman" pitchFamily="18" charset="0"/>
                <a:cs typeface="Times New Roman" pitchFamily="18" charset="0"/>
              </a:rPr>
              <a:t>Choudhary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Tilendra</a:t>
            </a:r>
            <a:r>
              <a:rPr lang="en-US" dirty="0" smtClean="0">
                <a:latin typeface="Times New Roman" pitchFamily="18" charset="0"/>
                <a:cs typeface="Times New Roman" pitchFamily="18" charset="0"/>
              </a:rPr>
              <a:t>, and M. </a:t>
            </a:r>
            <a:r>
              <a:rPr lang="en-US" dirty="0" err="1" smtClean="0">
                <a:latin typeface="Times New Roman" pitchFamily="18" charset="0"/>
                <a:cs typeface="Times New Roman" pitchFamily="18" charset="0"/>
              </a:rPr>
              <a:t>Sabarimalai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Manikandan</a:t>
            </a:r>
            <a:r>
              <a:rPr lang="en-US" dirty="0" smtClean="0">
                <a:latin typeface="Times New Roman" pitchFamily="18" charset="0"/>
                <a:cs typeface="Times New Roman" pitchFamily="18" charset="0"/>
              </a:rPr>
              <a:t>. "A novel unified framework for noise-robust ECG-based 	biometric authentication." Signal Processing and Integrated Networks (SPIN), 2015 2nd International Conference on. IEEE, 2015.</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latin typeface="Times New Roman" pitchFamily="18" charset="0"/>
                <a:cs typeface="Times New Roman" pitchFamily="18" charset="0"/>
              </a:rPr>
              <a:t>Safie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Sairul</a:t>
            </a:r>
            <a:r>
              <a:rPr lang="en-US" dirty="0" smtClean="0">
                <a:latin typeface="Times New Roman" pitchFamily="18" charset="0"/>
                <a:cs typeface="Times New Roman" pitchFamily="18" charset="0"/>
              </a:rPr>
              <a:t>, et al. "Multiple pulse K-Nearest Neighbors authentication for Malay ECG based class 	attendance system." Engineering Technology and </a:t>
            </a:r>
            <a:r>
              <a:rPr lang="en-US" dirty="0" err="1" smtClean="0">
                <a:latin typeface="Times New Roman" pitchFamily="18" charset="0"/>
                <a:cs typeface="Times New Roman" pitchFamily="18" charset="0"/>
              </a:rPr>
              <a:t>Technopreneuship</a:t>
            </a:r>
            <a:r>
              <a:rPr lang="en-US" dirty="0" smtClean="0">
                <a:latin typeface="Times New Roman" pitchFamily="18" charset="0"/>
                <a:cs typeface="Times New Roman" pitchFamily="18" charset="0"/>
              </a:rPr>
              <a:t> (ICE2T), 2014 4th International Conference on. IEEE, 2014.</a:t>
            </a:r>
          </a:p>
          <a:p>
            <a:r>
              <a:rPr lang="en-US" dirty="0" err="1" smtClean="0">
                <a:latin typeface="Times New Roman" pitchFamily="18" charset="0"/>
                <a:cs typeface="Times New Roman" pitchFamily="18" charset="0"/>
              </a:rPr>
              <a:t>Kaul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Amit</a:t>
            </a:r>
            <a:r>
              <a:rPr lang="en-US" dirty="0" smtClean="0">
                <a:latin typeface="Times New Roman" pitchFamily="18" charset="0"/>
                <a:cs typeface="Times New Roman" pitchFamily="18" charset="0"/>
              </a:rPr>
              <a:t>, A. S. </a:t>
            </a:r>
            <a:r>
              <a:rPr lang="en-US" dirty="0" err="1" smtClean="0">
                <a:latin typeface="Times New Roman" pitchFamily="18" charset="0"/>
                <a:cs typeface="Times New Roman" pitchFamily="18" charset="0"/>
              </a:rPr>
              <a:t>Arora</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Sushil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Chauhan</a:t>
            </a:r>
            <a:r>
              <a:rPr lang="en-US" dirty="0" smtClean="0">
                <a:latin typeface="Times New Roman" pitchFamily="18" charset="0"/>
                <a:cs typeface="Times New Roman" pitchFamily="18" charset="0"/>
              </a:rPr>
              <a:t>. "ECG based human authentication using synthetic ECG template." Signal Processing, Computing and Control (ISPCC), 2012 IEEE International Conference on. IEEE, 2012.</a:t>
            </a:r>
          </a:p>
          <a:p>
            <a:r>
              <a:rPr lang="en-US" dirty="0" smtClean="0">
                <a:latin typeface="Times New Roman" pitchFamily="18" charset="0"/>
                <a:cs typeface="Times New Roman" pitchFamily="18" charset="0"/>
              </a:rPr>
              <a:t>Ye, Can, Miguel Tavares Coimbra, and BVK </a:t>
            </a:r>
            <a:r>
              <a:rPr lang="en-US" dirty="0" err="1" smtClean="0">
                <a:latin typeface="Times New Roman" pitchFamily="18" charset="0"/>
                <a:cs typeface="Times New Roman" pitchFamily="18" charset="0"/>
              </a:rPr>
              <a:t>Vijaya</a:t>
            </a:r>
            <a:r>
              <a:rPr lang="en-US" dirty="0" smtClean="0">
                <a:latin typeface="Times New Roman" pitchFamily="18" charset="0"/>
                <a:cs typeface="Times New Roman" pitchFamily="18" charset="0"/>
              </a:rPr>
              <a:t> Kumar. "Investigation of human identification using two-lead electrocardiogram (ECG) signals."Biometrics: Theory Applications and Systems (BTAS), 2010 Fourth IEEE International Conference on. IEEE, 2010.	</a:t>
            </a:r>
          </a:p>
          <a:p>
            <a:r>
              <a:rPr lang="en-US" dirty="0" smtClean="0">
                <a:latin typeface="Times New Roman" pitchFamily="18" charset="0"/>
                <a:cs typeface="Times New Roman" pitchFamily="18" charset="0"/>
              </a:rPr>
              <a:t>Biel, Lena, et al. "ECG analysis: a new approach in human identification."IEEE Transactions on Instrumentation 	and Measurement 50.3 (2001): 808-812.</a:t>
            </a:r>
          </a:p>
          <a:p>
            <a:r>
              <a:rPr lang="en-US" dirty="0" smtClean="0">
                <a:latin typeface="Times New Roman" pitchFamily="18" charset="0"/>
                <a:cs typeface="Times New Roman" pitchFamily="18" charset="0"/>
              </a:rPr>
              <a:t>Matos, André </a:t>
            </a:r>
            <a:r>
              <a:rPr lang="en-US" dirty="0" err="1" smtClean="0">
                <a:latin typeface="Times New Roman" pitchFamily="18" charset="0"/>
                <a:cs typeface="Times New Roman" pitchFamily="18" charset="0"/>
              </a:rPr>
              <a:t>Cigarro</a:t>
            </a:r>
            <a:r>
              <a:rPr lang="en-US" dirty="0" smtClean="0">
                <a:latin typeface="Times New Roman" pitchFamily="18" charset="0"/>
                <a:cs typeface="Times New Roman" pitchFamily="18" charset="0"/>
              </a:rPr>
              <a:t>, André </a:t>
            </a:r>
            <a:r>
              <a:rPr lang="en-US" dirty="0" err="1" smtClean="0">
                <a:latin typeface="Times New Roman" pitchFamily="18" charset="0"/>
                <a:cs typeface="Times New Roman" pitchFamily="18" charset="0"/>
              </a:rPr>
              <a:t>Lourenço</a:t>
            </a:r>
            <a:r>
              <a:rPr lang="en-US" dirty="0" smtClean="0">
                <a:latin typeface="Times New Roman" pitchFamily="18" charset="0"/>
                <a:cs typeface="Times New Roman" pitchFamily="18" charset="0"/>
              </a:rPr>
              <a:t>, and José </a:t>
            </a:r>
            <a:r>
              <a:rPr lang="en-US" dirty="0" err="1" smtClean="0">
                <a:latin typeface="Times New Roman" pitchFamily="18" charset="0"/>
                <a:cs typeface="Times New Roman" pitchFamily="18" charset="0"/>
              </a:rPr>
              <a:t>Nascimento</a:t>
            </a:r>
            <a:r>
              <a:rPr lang="en-US" dirty="0" smtClean="0">
                <a:latin typeface="Times New Roman" pitchFamily="18" charset="0"/>
                <a:cs typeface="Times New Roman" pitchFamily="18" charset="0"/>
              </a:rPr>
              <a:t>."Embedded system for individual recognition based on ECG Biometrics." </a:t>
            </a:r>
            <a:r>
              <a:rPr lang="en-US" dirty="0" err="1" smtClean="0">
                <a:latin typeface="Times New Roman" pitchFamily="18" charset="0"/>
                <a:cs typeface="Times New Roman" pitchFamily="18" charset="0"/>
              </a:rPr>
              <a:t>Procedia</a:t>
            </a:r>
            <a:r>
              <a:rPr lang="en-US" dirty="0" smtClean="0">
                <a:latin typeface="Times New Roman" pitchFamily="18" charset="0"/>
                <a:cs typeface="Times New Roman" pitchFamily="18" charset="0"/>
              </a:rPr>
              <a:t> Technology 17 (2014): 265-272.</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png"/>
          <p:cNvPicPr>
            <a:picLocks noChangeAspect="1"/>
          </p:cNvPicPr>
          <p:nvPr/>
        </p:nvPicPr>
        <p:blipFill>
          <a:blip r:embed="rId2"/>
          <a:stretch>
            <a:fillRect/>
          </a:stretch>
        </p:blipFill>
        <p:spPr>
          <a:xfrm>
            <a:off x="1905000" y="1524000"/>
            <a:ext cx="5919107" cy="33147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458200" cy="4419600"/>
          </a:xfrm>
        </p:spPr>
        <p:txBody>
          <a:bodyPr>
            <a:normAutofit/>
          </a:bodyPr>
          <a:lstStyle/>
          <a:p>
            <a:pPr algn="just"/>
            <a:r>
              <a:rPr lang="en-US" sz="2200" dirty="0" smtClean="0">
                <a:latin typeface="Times New Roman" pitchFamily="18" charset="0"/>
                <a:cs typeface="Times New Roman" pitchFamily="18" charset="0"/>
              </a:rPr>
              <a:t>The electrocardiogram (ECG) is an emerging novel biometric approach for human identification. </a:t>
            </a:r>
          </a:p>
          <a:p>
            <a:pPr algn="just"/>
            <a:r>
              <a:rPr lang="en-US" sz="2200" dirty="0" smtClean="0">
                <a:latin typeface="Times New Roman" pitchFamily="18" charset="0"/>
                <a:cs typeface="Times New Roman" pitchFamily="18" charset="0"/>
              </a:rPr>
              <a:t>The ECG, being a record of electrical currents generated by the heart, is potentially a distinct human characteristic, since ECG waveforms and other properties of the electrocardiogram depend on the anatomic features of the human heart and body. </a:t>
            </a:r>
          </a:p>
          <a:p>
            <a:pPr algn="just"/>
            <a:r>
              <a:rPr lang="en-US" sz="2200" dirty="0" smtClean="0">
                <a:latin typeface="Times New Roman" pitchFamily="18" charset="0"/>
                <a:cs typeface="Times New Roman" pitchFamily="18" charset="0"/>
              </a:rPr>
              <a:t>Rather than using 'knowledge-based' passwords and PINs, my research analyzes the potential of the ECG to be used for authentication and security. </a:t>
            </a:r>
          </a:p>
          <a:p>
            <a:pPr algn="just"/>
            <a:r>
              <a:rPr lang="en-US" sz="2200" dirty="0" smtClean="0">
                <a:latin typeface="Times New Roman" pitchFamily="18" charset="0"/>
                <a:cs typeface="Times New Roman" pitchFamily="18" charset="0"/>
              </a:rPr>
              <a:t>The ECG is unique to an individual, with benefits such as resilience to replay attacks and spoofing.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658" y="502534"/>
            <a:ext cx="7053542" cy="1400530"/>
          </a:xfrm>
        </p:spPr>
        <p:txBody>
          <a:bodyPr>
            <a:normAutofit/>
          </a:bodyPr>
          <a:lstStyle/>
          <a:p>
            <a:r>
              <a:rPr lang="en-US" sz="3600" dirty="0" smtClean="0">
                <a:solidFill>
                  <a:schemeClr val="tx1"/>
                </a:solidFill>
                <a:latin typeface="Times New Roman" pitchFamily="18" charset="0"/>
                <a:cs typeface="Times New Roman" pitchFamily="18" charset="0"/>
              </a:rPr>
              <a:t>Purpose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85167" y="2232446"/>
            <a:ext cx="6710363" cy="3349340"/>
          </a:xfrm>
        </p:spPr>
        <p:txBody>
          <a:bodyPr vert="horz" lIns="91440" tIns="45720" rIns="91440" bIns="45720" rtlCol="0" anchor="t">
            <a:normAutofit lnSpcReduction="10000"/>
          </a:bodyPr>
          <a:lstStyle/>
          <a:p>
            <a:pPr algn="just"/>
            <a:r>
              <a:rPr lang="en-US" sz="2200" dirty="0">
                <a:latin typeface="Times New Roman" pitchFamily="18" charset="0"/>
                <a:cs typeface="Times New Roman" pitchFamily="18" charset="0"/>
              </a:rPr>
              <a:t>What are the alternatives available for overcoming the limitations of  PIN</a:t>
            </a:r>
            <a:r>
              <a:rPr lang="en-US" sz="2200" dirty="0" smtClean="0">
                <a:latin typeface="Times New Roman" pitchFamily="18" charset="0"/>
                <a:cs typeface="Times New Roman" pitchFamily="18" charset="0"/>
              </a:rPr>
              <a:t>, Passwords </a:t>
            </a:r>
            <a:r>
              <a:rPr lang="en-US" sz="2200" dirty="0">
                <a:latin typeface="Times New Roman" pitchFamily="18" charset="0"/>
                <a:cs typeface="Times New Roman" pitchFamily="18" charset="0"/>
              </a:rPr>
              <a:t>and Biometrics like fingerprints and Iris Scan </a:t>
            </a:r>
            <a:r>
              <a:rPr lang="en-US" sz="2200" dirty="0" smtClean="0">
                <a:latin typeface="Times New Roman" pitchFamily="18" charset="0"/>
                <a:cs typeface="Times New Roman" pitchFamily="18" charset="0"/>
              </a:rPr>
              <a:t>?</a:t>
            </a:r>
          </a:p>
          <a:p>
            <a:pPr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Which are the useful characteristics of the ECG to work as an authentication parameter</a:t>
            </a:r>
            <a:r>
              <a:rPr lang="en-US" sz="2200" dirty="0" smtClean="0">
                <a:latin typeface="Times New Roman" pitchFamily="18" charset="0"/>
                <a:cs typeface="Times New Roman" pitchFamily="18" charset="0"/>
              </a:rPr>
              <a:t>?</a:t>
            </a:r>
          </a:p>
          <a:p>
            <a:pPr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Which feature extraction technique provides an optimum solution? </a:t>
            </a:r>
          </a:p>
        </p:txBody>
      </p:sp>
      <p:pic>
        <p:nvPicPr>
          <p:cNvPr id="4" name="Picture 3" descr="logo2_400x400.png"/>
          <p:cNvPicPr>
            <a:picLocks noChangeAspect="1"/>
          </p:cNvPicPr>
          <p:nvPr/>
        </p:nvPicPr>
        <p:blipFill>
          <a:blip r:embed="rId3"/>
          <a:stretch>
            <a:fillRect/>
          </a:stretch>
        </p:blipFill>
        <p:spPr>
          <a:xfrm>
            <a:off x="7315200" y="5029200"/>
            <a:ext cx="1606752" cy="1520953"/>
          </a:xfrm>
          <a:prstGeom prst="rect">
            <a:avLst/>
          </a:prstGeom>
        </p:spPr>
      </p:pic>
      <p:pic>
        <p:nvPicPr>
          <p:cNvPr id="6" name="Picture 5" descr="images.png"/>
          <p:cNvPicPr>
            <a:picLocks noChangeAspect="1"/>
          </p:cNvPicPr>
          <p:nvPr/>
        </p:nvPicPr>
        <p:blipFill>
          <a:blip r:embed="rId4"/>
          <a:stretch>
            <a:fillRect/>
          </a:stretch>
        </p:blipFill>
        <p:spPr>
          <a:xfrm>
            <a:off x="5410200" y="381000"/>
            <a:ext cx="3524250" cy="1295400"/>
          </a:xfrm>
          <a:prstGeom prst="rect">
            <a:avLst/>
          </a:prstGeom>
        </p:spPr>
      </p:pic>
    </p:spTree>
    <p:extLst>
      <p:ext uri="{BB962C8B-B14F-4D97-AF65-F5344CB8AC3E}">
        <p14:creationId xmlns:p14="http://schemas.microsoft.com/office/powerpoint/2010/main" xmlns="" val="20880410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pPr algn="ctr"/>
            <a:r>
              <a:rPr lang="en-US" sz="4000" dirty="0" smtClean="0">
                <a:latin typeface="Times New Roman" pitchFamily="18" charset="0"/>
                <a:cs typeface="Times New Roman" pitchFamily="18" charset="0"/>
              </a:rPr>
              <a:t>Why ECG?</a:t>
            </a:r>
            <a:r>
              <a:rPr lang="en-US" dirty="0"/>
              <a:t/>
            </a:r>
            <a:br>
              <a:rPr lang="en-US" dirty="0"/>
            </a:br>
            <a:endParaRPr lang="en-US"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lgn="just">
              <a:buNone/>
            </a:pPr>
            <a:r>
              <a:rPr lang="en-US" sz="2200" dirty="0">
                <a:latin typeface="Times New Roman" pitchFamily="18" charset="0"/>
                <a:cs typeface="Times New Roman" pitchFamily="18" charset="0"/>
              </a:rPr>
              <a:t>A "perfect" biometric characterization:</a:t>
            </a:r>
          </a:p>
          <a:p>
            <a:pPr marL="0" indent="0"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Universal</a:t>
            </a:r>
            <a:r>
              <a:rPr lang="en-US" sz="2200" dirty="0" smtClean="0">
                <a:latin typeface="Times New Roman" pitchFamily="18" charset="0"/>
                <a:cs typeface="Times New Roman" pitchFamily="18" charset="0"/>
              </a:rPr>
              <a:t> - Each </a:t>
            </a:r>
            <a:r>
              <a:rPr lang="en-US" sz="2200" dirty="0">
                <a:latin typeface="Times New Roman" pitchFamily="18" charset="0"/>
                <a:cs typeface="Times New Roman" pitchFamily="18" charset="0"/>
              </a:rPr>
              <a:t>individual possesses this </a:t>
            </a:r>
            <a:r>
              <a:rPr lang="en-US" sz="2200" dirty="0" smtClean="0">
                <a:latin typeface="Times New Roman" pitchFamily="18" charset="0"/>
                <a:cs typeface="Times New Roman" pitchFamily="18" charset="0"/>
              </a:rPr>
              <a:t>characteristic.</a:t>
            </a:r>
          </a:p>
          <a:p>
            <a:pPr algn="just"/>
            <a:endParaRPr lang="en-US" sz="2200" dirty="0">
              <a:latin typeface="Times New Roman" pitchFamily="18" charset="0"/>
              <a:cs typeface="Times New Roman" pitchFamily="18" charset="0"/>
            </a:endParaRPr>
          </a:p>
          <a:p>
            <a:pPr algn="just"/>
            <a:r>
              <a:rPr lang="en-US" sz="2200" dirty="0">
                <a:solidFill>
                  <a:srgbClr val="FF0000"/>
                </a:solidFill>
                <a:latin typeface="Times New Roman" pitchFamily="18" charset="0"/>
                <a:cs typeface="Times New Roman" pitchFamily="18" charset="0"/>
              </a:rPr>
              <a:t>Easily </a:t>
            </a:r>
            <a:r>
              <a:rPr lang="en-US" sz="2200" dirty="0" smtClean="0">
                <a:solidFill>
                  <a:srgbClr val="FF0000"/>
                </a:solidFill>
                <a:latin typeface="Times New Roman" pitchFamily="18" charset="0"/>
                <a:cs typeface="Times New Roman" pitchFamily="18" charset="0"/>
              </a:rPr>
              <a:t>Measured </a:t>
            </a:r>
            <a:r>
              <a:rPr lang="en-US" sz="2200" dirty="0" smtClean="0">
                <a:latin typeface="Times New Roman" pitchFamily="18" charset="0"/>
                <a:cs typeface="Times New Roman" pitchFamily="18" charset="0"/>
              </a:rPr>
              <a:t>- It </a:t>
            </a:r>
            <a:r>
              <a:rPr lang="en-US" sz="2200" dirty="0">
                <a:latin typeface="Times New Roman" pitchFamily="18" charset="0"/>
                <a:cs typeface="Times New Roman" pitchFamily="18" charset="0"/>
              </a:rPr>
              <a:t>is quite easy technically and convenient for  </a:t>
            </a:r>
            <a:r>
              <a:rPr lang="en-US" sz="2200" dirty="0" smtClean="0">
                <a:latin typeface="Times New Roman" pitchFamily="18" charset="0"/>
                <a:cs typeface="Times New Roman" pitchFamily="18" charset="0"/>
              </a:rPr>
              <a:t>an </a:t>
            </a:r>
            <a:r>
              <a:rPr lang="en-US" sz="2200" dirty="0">
                <a:latin typeface="Times New Roman" pitchFamily="18" charset="0"/>
                <a:cs typeface="Times New Roman" pitchFamily="18" charset="0"/>
              </a:rPr>
              <a:t>individual to obtain the </a:t>
            </a:r>
            <a:r>
              <a:rPr lang="en-US" sz="2200" dirty="0" smtClean="0">
                <a:latin typeface="Times New Roman" pitchFamily="18" charset="0"/>
                <a:cs typeface="Times New Roman" pitchFamily="18" charset="0"/>
              </a:rPr>
              <a:t>characteristic.</a:t>
            </a:r>
          </a:p>
          <a:p>
            <a:pPr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Unique</a:t>
            </a:r>
            <a:r>
              <a:rPr lang="en-US" sz="2200" dirty="0" smtClean="0">
                <a:latin typeface="Times New Roman" pitchFamily="18" charset="0"/>
                <a:cs typeface="Times New Roman" pitchFamily="18" charset="0"/>
              </a:rPr>
              <a:t> - There </a:t>
            </a:r>
            <a:r>
              <a:rPr lang="en-US" sz="2200" dirty="0">
                <a:latin typeface="Times New Roman" pitchFamily="18" charset="0"/>
                <a:cs typeface="Times New Roman" pitchFamily="18" charset="0"/>
              </a:rPr>
              <a:t>are no two individuals with identical </a:t>
            </a:r>
            <a:r>
              <a:rPr lang="en-US" sz="2200" dirty="0" smtClean="0">
                <a:latin typeface="Times New Roman" pitchFamily="18" charset="0"/>
                <a:cs typeface="Times New Roman" pitchFamily="18" charset="0"/>
              </a:rPr>
              <a:t>characteristics.</a:t>
            </a:r>
          </a:p>
          <a:p>
            <a:pPr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Permanent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a:t>
            </a:r>
            <a:r>
              <a:rPr lang="en-US" sz="2200" dirty="0" smtClean="0">
                <a:latin typeface="Times New Roman" pitchFamily="18" charset="0"/>
                <a:cs typeface="Times New Roman" pitchFamily="18" charset="0"/>
              </a:rPr>
              <a:t>he </a:t>
            </a:r>
            <a:r>
              <a:rPr lang="en-US" sz="2200" dirty="0">
                <a:latin typeface="Times New Roman" pitchFamily="18" charset="0"/>
                <a:cs typeface="Times New Roman" pitchFamily="18" charset="0"/>
              </a:rPr>
              <a:t>characteristic does not change over </a:t>
            </a:r>
            <a:r>
              <a:rPr lang="en-US" sz="2200" dirty="0" smtClean="0">
                <a:latin typeface="Times New Roman" pitchFamily="18" charset="0"/>
                <a:cs typeface="Times New Roman" pitchFamily="18" charset="0"/>
              </a:rPr>
              <a:t>time.</a:t>
            </a:r>
          </a:p>
          <a:p>
            <a:pPr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Performance</a:t>
            </a:r>
            <a:r>
              <a:rPr lang="en-US" sz="2200" dirty="0" smtClean="0">
                <a:latin typeface="Times New Roman" pitchFamily="18" charset="0"/>
                <a:cs typeface="Times New Roman" pitchFamily="18" charset="0"/>
              </a:rPr>
              <a:t> - It </a:t>
            </a:r>
            <a:r>
              <a:rPr lang="en-US" sz="2200" dirty="0">
                <a:latin typeface="Times New Roman" pitchFamily="18" charset="0"/>
                <a:cs typeface="Times New Roman" pitchFamily="18" charset="0"/>
              </a:rPr>
              <a:t>has been shown to provide accurate results for </a:t>
            </a:r>
            <a:r>
              <a:rPr lang="en-US" sz="2200" dirty="0" smtClean="0">
                <a:latin typeface="Times New Roman" pitchFamily="18" charset="0"/>
                <a:cs typeface="Times New Roman" pitchFamily="18" charset="0"/>
              </a:rPr>
              <a:t>the subset </a:t>
            </a:r>
            <a:r>
              <a:rPr lang="en-US" sz="2200" dirty="0">
                <a:latin typeface="Times New Roman" pitchFamily="18" charset="0"/>
                <a:cs typeface="Times New Roman" pitchFamily="18" charset="0"/>
              </a:rPr>
              <a:t>population.</a:t>
            </a:r>
          </a:p>
          <a:p>
            <a:pPr>
              <a:buNone/>
            </a:pPr>
            <a:endParaRPr lang="en-US" dirty="0"/>
          </a:p>
        </p:txBody>
      </p:sp>
      <p:pic>
        <p:nvPicPr>
          <p:cNvPr id="5" name="Picture 4" descr="images.png"/>
          <p:cNvPicPr>
            <a:picLocks noChangeAspect="1"/>
          </p:cNvPicPr>
          <p:nvPr/>
        </p:nvPicPr>
        <p:blipFill>
          <a:blip r:embed="rId3"/>
          <a:stretch>
            <a:fillRect/>
          </a:stretch>
        </p:blipFill>
        <p:spPr>
          <a:xfrm>
            <a:off x="5791200" y="228600"/>
            <a:ext cx="2902324" cy="1066800"/>
          </a:xfrm>
          <a:prstGeom prst="rect">
            <a:avLst/>
          </a:prstGeom>
        </p:spPr>
      </p:pic>
    </p:spTree>
    <p:extLst>
      <p:ext uri="{BB962C8B-B14F-4D97-AF65-F5344CB8AC3E}">
        <p14:creationId xmlns:p14="http://schemas.microsoft.com/office/powerpoint/2010/main" xmlns="" val="19898234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9804" y="-88900"/>
            <a:ext cx="3819525" cy="1126457"/>
          </a:xfrm>
        </p:spPr>
        <p:txBody>
          <a:bodyPr>
            <a:normAutofit/>
          </a:bodyPr>
          <a:lstStyle/>
          <a:p>
            <a:pPr algn="ctr"/>
            <a:r>
              <a:rPr lang="en-US" sz="3600" b="0" dirty="0">
                <a:latin typeface="Times New Roman" pitchFamily="18" charset="0"/>
                <a:cs typeface="Times New Roman" pitchFamily="18" charset="0"/>
              </a:rPr>
              <a:t>ECG </a:t>
            </a:r>
            <a:r>
              <a:rPr lang="en-US" sz="3600" b="0" dirty="0" smtClean="0">
                <a:latin typeface="Times New Roman" pitchFamily="18" charset="0"/>
                <a:cs typeface="Times New Roman" pitchFamily="18" charset="0"/>
              </a:rPr>
              <a:t>Basics</a:t>
            </a:r>
            <a:endParaRPr lang="en-US" sz="3600" b="0" dirty="0">
              <a:latin typeface="Times New Roman" pitchFamily="18" charset="0"/>
              <a:cs typeface="Times New Roman" pitchFamily="18" charset="0"/>
            </a:endParaRPr>
          </a:p>
        </p:txBody>
      </p:sp>
      <p:pic>
        <p:nvPicPr>
          <p:cNvPr id="10" name="Picture Placeholder 9"/>
          <p:cNvPicPr>
            <a:picLocks noGrp="1" noChangeAspect="1"/>
          </p:cNvPicPr>
          <p:nvPr>
            <p:ph type="pic" idx="1"/>
          </p:nvPr>
        </p:nvPicPr>
        <p:blipFill>
          <a:blip r:embed="rId3"/>
          <a:srcRect l="5601" r="5601"/>
          <a:stretch>
            <a:fillRect/>
          </a:stretch>
        </p:blipFill>
        <p:spPr>
          <a:xfrm>
            <a:off x="5486400" y="1752600"/>
            <a:ext cx="3333156" cy="4267200"/>
          </a:xfrm>
        </p:spPr>
      </p:pic>
      <p:sp>
        <p:nvSpPr>
          <p:cNvPr id="9" name="Text Placeholder 8"/>
          <p:cNvSpPr>
            <a:spLocks noGrp="1"/>
          </p:cNvSpPr>
          <p:nvPr>
            <p:ph type="body" sz="half" idx="2"/>
          </p:nvPr>
        </p:nvSpPr>
        <p:spPr>
          <a:xfrm>
            <a:off x="304800" y="1600200"/>
            <a:ext cx="5029200" cy="4648200"/>
          </a:xfrm>
        </p:spPr>
        <p:txBody>
          <a:bodyPr vert="horz" lIns="91440" tIns="45720" rIns="91440" bIns="45720" rtlCol="0" anchor="t">
            <a:noAutofit/>
          </a:bodyPr>
          <a:lstStyle/>
          <a:p>
            <a:pPr marL="285750" indent="-285750" algn="just">
              <a:buFont typeface="Arial" panose="020B0604020202020204" pitchFamily="34" charset="0"/>
              <a:buChar char="•"/>
            </a:pPr>
            <a:r>
              <a:rPr lang="en-US" sz="2200" dirty="0">
                <a:latin typeface="Times New Roman" pitchFamily="18" charset="0"/>
                <a:cs typeface="Times New Roman" pitchFamily="18" charset="0"/>
              </a:rPr>
              <a:t>ECG is a method to measure and record different electrical potentials of the heart. The ECG may roughly be divided into the phases of depolarization and repolarization of the muscle fibers making up the heart. </a:t>
            </a:r>
            <a:endParaRPr lang="en-US" sz="2200" dirty="0" smtClean="0">
              <a:latin typeface="Times New Roman" pitchFamily="18" charset="0"/>
              <a:cs typeface="Times New Roman" pitchFamily="18" charset="0"/>
            </a:endParaRPr>
          </a:p>
          <a:p>
            <a:pPr marL="285750" indent="-285750" algn="just"/>
            <a:endParaRPr lang="en-US" sz="22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200" dirty="0">
                <a:latin typeface="Times New Roman" pitchFamily="18" charset="0"/>
                <a:cs typeface="Times New Roman" pitchFamily="18" charset="0"/>
              </a:rPr>
              <a:t>The depolarization phases correspond to the P-wave (atrial depolarization) and </a:t>
            </a:r>
            <a:r>
              <a:rPr lang="en-US" sz="2200" dirty="0" smtClean="0">
                <a:latin typeface="Times New Roman" pitchFamily="18" charset="0"/>
                <a:cs typeface="Times New Roman" pitchFamily="18" charset="0"/>
              </a:rPr>
              <a:t>QRS-wave </a:t>
            </a:r>
            <a:r>
              <a:rPr lang="en-US" sz="2200" dirty="0">
                <a:latin typeface="Times New Roman" pitchFamily="18" charset="0"/>
                <a:cs typeface="Times New Roman" pitchFamily="18" charset="0"/>
              </a:rPr>
              <a:t>(ventricular depolarization). </a:t>
            </a:r>
            <a:endParaRPr lang="en-US" sz="2200" dirty="0" smtClean="0">
              <a:latin typeface="Times New Roman" pitchFamily="18" charset="0"/>
              <a:cs typeface="Times New Roman" pitchFamily="18" charset="0"/>
            </a:endParaRPr>
          </a:p>
          <a:p>
            <a:pPr marL="285750" indent="-285750" algn="just"/>
            <a:endParaRPr lang="en-US" sz="22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200" dirty="0">
                <a:latin typeface="Times New Roman" pitchFamily="18" charset="0"/>
                <a:cs typeface="Times New Roman" pitchFamily="18" charset="0"/>
              </a:rPr>
              <a:t>The repolarization phases correspond to the </a:t>
            </a:r>
            <a:r>
              <a:rPr lang="en-US" sz="2200" dirty="0" smtClean="0">
                <a:latin typeface="Times New Roman" pitchFamily="18" charset="0"/>
                <a:cs typeface="Times New Roman" pitchFamily="18" charset="0"/>
              </a:rPr>
              <a:t>T-wave.(ventricular </a:t>
            </a:r>
            <a:r>
              <a:rPr lang="en-US" sz="2200" dirty="0" err="1">
                <a:latin typeface="Times New Roman" pitchFamily="18" charset="0"/>
                <a:cs typeface="Times New Roman" pitchFamily="18" charset="0"/>
              </a:rPr>
              <a:t>repolarization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887758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457200"/>
            <a:ext cx="6619243" cy="566738"/>
          </a:xfrm>
        </p:spPr>
        <p:txBody>
          <a:bodyPr>
            <a:noAutofit/>
          </a:bodyPr>
          <a:lstStyle/>
          <a:p>
            <a:r>
              <a:rPr lang="en-US" sz="3600" dirty="0" smtClean="0">
                <a:latin typeface="Times New Roman" pitchFamily="18" charset="0"/>
                <a:cs typeface="Times New Roman" pitchFamily="18" charset="0"/>
              </a:rPr>
              <a:t>Steps Involved in ECG Processing</a:t>
            </a:r>
            <a:endParaRPr lang="en-US" sz="3600" dirty="0">
              <a:latin typeface="Times New Roman" pitchFamily="18" charset="0"/>
              <a:cs typeface="Times New Roman" pitchFamily="18" charset="0"/>
            </a:endParaRPr>
          </a:p>
        </p:txBody>
      </p:sp>
      <p:sp>
        <p:nvSpPr>
          <p:cNvPr id="7" name="Text Placeholder 6"/>
          <p:cNvSpPr>
            <a:spLocks noGrp="1"/>
          </p:cNvSpPr>
          <p:nvPr>
            <p:ph type="body" sz="half" idx="2"/>
          </p:nvPr>
        </p:nvSpPr>
        <p:spPr>
          <a:xfrm>
            <a:off x="228600" y="1828800"/>
            <a:ext cx="4310470" cy="4357958"/>
          </a:xfrm>
        </p:spPr>
        <p:txBody>
          <a:bodyPr>
            <a:noAutofit/>
          </a:bodyPr>
          <a:lstStyle/>
          <a:p>
            <a:pPr algn="just">
              <a:buFont typeface="Arial" pitchFamily="34" charset="0"/>
              <a:buChar char="•"/>
            </a:pPr>
            <a:r>
              <a:rPr lang="en-US" sz="2200" dirty="0" smtClean="0">
                <a:latin typeface="Times New Roman" pitchFamily="18" charset="0"/>
                <a:cs typeface="Times New Roman" pitchFamily="18" charset="0"/>
              </a:rPr>
              <a:t>Firstly,  signals are captured         using  ECG sensors.</a:t>
            </a:r>
          </a:p>
          <a:p>
            <a:pPr algn="just">
              <a:buFont typeface="Arial" pitchFamily="34" charset="0"/>
              <a:buChar char="•"/>
            </a:pPr>
            <a:r>
              <a:rPr lang="en-US" sz="2200" dirty="0" smtClean="0">
                <a:latin typeface="Times New Roman" pitchFamily="18" charset="0"/>
                <a:cs typeface="Times New Roman" pitchFamily="18" charset="0"/>
              </a:rPr>
              <a:t>Preprocessing is performed  </a:t>
            </a:r>
          </a:p>
          <a:p>
            <a:pPr algn="just"/>
            <a:r>
              <a:rPr lang="en-US" sz="2200" dirty="0" smtClean="0">
                <a:latin typeface="Times New Roman" pitchFamily="18" charset="0"/>
                <a:cs typeface="Times New Roman" pitchFamily="18" charset="0"/>
              </a:rPr>
              <a:t>which  includes  band-pass    filters  to reduce noise.</a:t>
            </a:r>
          </a:p>
          <a:p>
            <a:pPr algn="just">
              <a:buFont typeface="Arial" pitchFamily="34" charset="0"/>
              <a:buChar char="•"/>
            </a:pPr>
            <a:r>
              <a:rPr lang="en-US" sz="2200" dirty="0" smtClean="0">
                <a:latin typeface="Times New Roman" pitchFamily="18" charset="0"/>
                <a:cs typeface="Times New Roman" pitchFamily="18" charset="0"/>
              </a:rPr>
              <a:t>Feature Vector is formed for further  classification.</a:t>
            </a:r>
          </a:p>
          <a:p>
            <a:pPr algn="just">
              <a:buFont typeface="Arial" pitchFamily="34" charset="0"/>
              <a:buChar char="•"/>
            </a:pPr>
            <a:r>
              <a:rPr lang="en-US" sz="2200" dirty="0" smtClean="0">
                <a:latin typeface="Times New Roman" pitchFamily="18" charset="0"/>
                <a:cs typeface="Times New Roman" pitchFamily="18" charset="0"/>
              </a:rPr>
              <a:t>Classification methods  are used for pattern recognition/matching</a:t>
            </a:r>
            <a:r>
              <a:rPr lang="en-US" sz="2200" dirty="0" smtClean="0">
                <a:cs typeface="Arial" pitchFamily="34" charset="0"/>
              </a:rPr>
              <a:t>.</a:t>
            </a:r>
          </a:p>
          <a:p>
            <a:endParaRPr lang="en-US" sz="2200" dirty="0"/>
          </a:p>
        </p:txBody>
      </p:sp>
      <p:pic>
        <p:nvPicPr>
          <p:cNvPr id="11" name="Picture 10" descr="ecg9.PNG"/>
          <p:cNvPicPr/>
          <p:nvPr/>
        </p:nvPicPr>
        <p:blipFill>
          <a:blip r:embed="rId3"/>
          <a:stretch>
            <a:fillRect/>
          </a:stretch>
        </p:blipFill>
        <p:spPr>
          <a:xfrm>
            <a:off x="4953000" y="1752600"/>
            <a:ext cx="4191000" cy="3581400"/>
          </a:xfrm>
          <a:prstGeom prst="rect">
            <a:avLst/>
          </a:prstGeom>
        </p:spPr>
      </p:pic>
    </p:spTree>
    <p:extLst>
      <p:ext uri="{BB962C8B-B14F-4D97-AF65-F5344CB8AC3E}">
        <p14:creationId xmlns:p14="http://schemas.microsoft.com/office/powerpoint/2010/main" xmlns="" val="2732368241"/>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Acquisition</a:t>
            </a:r>
            <a:endParaRPr lang="en-US" sz="3600" dirty="0">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r>
              <a:rPr lang="en-US" sz="2200" dirty="0" smtClean="0">
                <a:latin typeface="Times New Roman" pitchFamily="18" charset="0"/>
                <a:cs typeface="Times New Roman" pitchFamily="18" charset="0"/>
              </a:rPr>
              <a:t>The procedure for ECG acquisition should be convenient for individuals and should require interaction with a minimal set of equipment; therefore it was decided to use single-lead ECG.</a:t>
            </a:r>
          </a:p>
          <a:p>
            <a:r>
              <a:rPr lang="en-US" sz="2200" dirty="0" smtClean="0">
                <a:latin typeface="Times New Roman" pitchFamily="18" charset="0"/>
                <a:cs typeface="Times New Roman" pitchFamily="18" charset="0"/>
              </a:rPr>
              <a:t>ECG Sensors like AD8232, ADS1293 can be used to measure heart rate variability.</a:t>
            </a:r>
          </a:p>
          <a:p>
            <a:r>
              <a:rPr lang="en-US" sz="2200" dirty="0" smtClean="0">
                <a:latin typeface="Times New Roman" pitchFamily="18" charset="0"/>
                <a:cs typeface="Times New Roman" pitchFamily="18" charset="0"/>
              </a:rPr>
              <a:t>Electrodes should be positioned closer to heart.</a:t>
            </a:r>
            <a:endParaRPr lang="en-US" sz="2200" dirty="0">
              <a:latin typeface="Times New Roman" pitchFamily="18" charset="0"/>
              <a:cs typeface="Times New Roman" pitchFamily="18" charset="0"/>
            </a:endParaRPr>
          </a:p>
        </p:txBody>
      </p:sp>
      <p:pic>
        <p:nvPicPr>
          <p:cNvPr id="4" name="Picture 3" descr="czujnik-do-pomiaru-aktywnosci-serca-pulsometr-ad8232.jpg"/>
          <p:cNvPicPr>
            <a:picLocks noChangeAspect="1"/>
          </p:cNvPicPr>
          <p:nvPr/>
        </p:nvPicPr>
        <p:blipFill>
          <a:blip r:embed="rId2"/>
          <a:stretch>
            <a:fillRect/>
          </a:stretch>
        </p:blipFill>
        <p:spPr>
          <a:xfrm>
            <a:off x="5486400" y="3962400"/>
            <a:ext cx="2590800" cy="259080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ECG Sensors</a:t>
            </a:r>
            <a:endParaRPr lang="en-US" dirty="0"/>
          </a:p>
        </p:txBody>
      </p:sp>
      <p:pic>
        <p:nvPicPr>
          <p:cNvPr id="4" name="Picture 3" descr="0 UGE Heart Rate Monitor AD8232-b-500x500.jpg"/>
          <p:cNvPicPr>
            <a:picLocks noChangeAspect="1"/>
          </p:cNvPicPr>
          <p:nvPr/>
        </p:nvPicPr>
        <p:blipFill>
          <a:blip r:embed="rId2"/>
          <a:stretch>
            <a:fillRect/>
          </a:stretch>
        </p:blipFill>
        <p:spPr>
          <a:xfrm>
            <a:off x="457200" y="1371600"/>
            <a:ext cx="3733800" cy="3733800"/>
          </a:xfrm>
          <a:prstGeom prst="rect">
            <a:avLst/>
          </a:prstGeom>
        </p:spPr>
      </p:pic>
      <p:pic>
        <p:nvPicPr>
          <p:cNvPr id="5" name="Picture 4" descr="download (1).jpg"/>
          <p:cNvPicPr>
            <a:picLocks noChangeAspect="1"/>
          </p:cNvPicPr>
          <p:nvPr/>
        </p:nvPicPr>
        <p:blipFill>
          <a:blip r:embed="rId3"/>
          <a:stretch>
            <a:fillRect/>
          </a:stretch>
        </p:blipFill>
        <p:spPr>
          <a:xfrm>
            <a:off x="5410200" y="1905000"/>
            <a:ext cx="2976563" cy="2976563"/>
          </a:xfrm>
          <a:prstGeom prst="rect">
            <a:avLst/>
          </a:prstGeom>
        </p:spPr>
      </p:pic>
      <p:cxnSp>
        <p:nvCxnSpPr>
          <p:cNvPr id="8" name="Straight Arrow Connector 7"/>
          <p:cNvCxnSpPr/>
          <p:nvPr/>
        </p:nvCxnSpPr>
        <p:spPr>
          <a:xfrm rot="5400000" flipH="1" flipV="1">
            <a:off x="2261755" y="5372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6896894" y="5372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1200" y="5638800"/>
            <a:ext cx="2057400" cy="381000"/>
          </a:xfrm>
          <a:prstGeom prst="rect">
            <a:avLst/>
          </a:prstGeom>
          <a:noFill/>
        </p:spPr>
        <p:txBody>
          <a:bodyPr wrap="square" rtlCol="0">
            <a:spAutoFit/>
          </a:bodyPr>
          <a:lstStyle/>
          <a:p>
            <a:r>
              <a:rPr lang="en-US" dirty="0" smtClean="0"/>
              <a:t>AD8232</a:t>
            </a:r>
            <a:endParaRPr lang="en-US" dirty="0"/>
          </a:p>
        </p:txBody>
      </p:sp>
      <p:sp>
        <p:nvSpPr>
          <p:cNvPr id="11" name="TextBox 10"/>
          <p:cNvSpPr txBox="1"/>
          <p:nvPr/>
        </p:nvSpPr>
        <p:spPr>
          <a:xfrm>
            <a:off x="6553200" y="5638800"/>
            <a:ext cx="2057400" cy="381000"/>
          </a:xfrm>
          <a:prstGeom prst="rect">
            <a:avLst/>
          </a:prstGeom>
          <a:noFill/>
        </p:spPr>
        <p:txBody>
          <a:bodyPr wrap="square" rtlCol="0">
            <a:spAutoFit/>
          </a:bodyPr>
          <a:lstStyle/>
          <a:p>
            <a:r>
              <a:rPr lang="en-US" dirty="0" smtClean="0"/>
              <a:t>ADS1293</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1927</TotalTime>
  <Words>1749</Words>
  <Application>Microsoft Office PowerPoint</Application>
  <PresentationFormat>On-screen Show (4:3)</PresentationFormat>
  <Paragraphs>132</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ECG-BASED HUMAN AUTHENTICATION: A REVIEW</vt:lpstr>
      <vt:lpstr>CONTENTS</vt:lpstr>
      <vt:lpstr>Introduction</vt:lpstr>
      <vt:lpstr>Purpose</vt:lpstr>
      <vt:lpstr>Why ECG? </vt:lpstr>
      <vt:lpstr>ECG Basics</vt:lpstr>
      <vt:lpstr>Steps Involved in ECG Processing</vt:lpstr>
      <vt:lpstr>Data Acquisition</vt:lpstr>
      <vt:lpstr>ECG Sensors</vt:lpstr>
      <vt:lpstr>Data Preprocessing</vt:lpstr>
      <vt:lpstr>Feature Extraction</vt:lpstr>
      <vt:lpstr>Feature Extraction</vt:lpstr>
      <vt:lpstr>Feature Extraction</vt:lpstr>
      <vt:lpstr>Feature Space Formation</vt:lpstr>
      <vt:lpstr>Classification and Identification</vt:lpstr>
      <vt:lpstr>Comparison of Approaches</vt:lpstr>
      <vt:lpstr>Challenges</vt:lpstr>
      <vt:lpstr>Applications</vt:lpstr>
      <vt:lpstr>Future Work</vt:lpstr>
      <vt:lpstr>References</vt:lpstr>
      <vt:lpstr>References</vt:lpstr>
      <vt:lpstr>References</vt:lpstr>
      <vt:lpstr>References</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Hp1</dc:creator>
  <cp:lastModifiedBy>Hp1</cp:lastModifiedBy>
  <cp:revision>146</cp:revision>
  <dcterms:created xsi:type="dcterms:W3CDTF">2006-08-16T00:00:00Z</dcterms:created>
  <dcterms:modified xsi:type="dcterms:W3CDTF">2017-03-24T02:10:41Z</dcterms:modified>
</cp:coreProperties>
</file>