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4" r:id="rId3"/>
    <p:sldId id="258" r:id="rId4"/>
    <p:sldId id="257" r:id="rId5"/>
    <p:sldId id="259" r:id="rId6"/>
    <p:sldId id="260" r:id="rId7"/>
    <p:sldId id="261" r:id="rId8"/>
    <p:sldId id="262" r:id="rId9"/>
    <p:sldId id="265" r:id="rId10"/>
    <p:sldId id="266" r:id="rId11"/>
    <p:sldId id="267" r:id="rId12"/>
    <p:sldId id="269" r:id="rId13"/>
    <p:sldId id="275" r:id="rId14"/>
    <p:sldId id="270" r:id="rId15"/>
    <p:sldId id="271" r:id="rId16"/>
    <p:sldId id="272" r:id="rId17"/>
    <p:sldId id="263"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875F2-749B-476A-A41F-5AD246E49D1D}" type="datetimeFigureOut">
              <a:rPr lang="en-US"/>
              <a:pPr/>
              <a:t>11/8/2016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27BC4-CEF0-4F4D-981B-5197052A41E3}" type="slidenum">
              <a:rPr lang="en-US"/>
              <a:pPr/>
              <a:t>‹#›</a:t>
            </a:fld>
            <a:endParaRPr lang="en-US" dirty="0"/>
          </a:p>
        </p:txBody>
      </p:sp>
    </p:spTree>
    <p:extLst>
      <p:ext uri="{BB962C8B-B14F-4D97-AF65-F5344CB8AC3E}">
        <p14:creationId xmlns:p14="http://schemas.microsoft.com/office/powerpoint/2010/main" xmlns="" val="964636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2</a:t>
            </a:fld>
            <a:endParaRPr lang="en-US" dirty="0"/>
          </a:p>
        </p:txBody>
      </p:sp>
    </p:spTree>
    <p:extLst>
      <p:ext uri="{BB962C8B-B14F-4D97-AF65-F5344CB8AC3E}">
        <p14:creationId xmlns:p14="http://schemas.microsoft.com/office/powerpoint/2010/main" xmlns="" val="2299926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3</a:t>
            </a:fld>
            <a:endParaRPr lang="en-US" dirty="0"/>
          </a:p>
        </p:txBody>
      </p:sp>
    </p:spTree>
    <p:extLst>
      <p:ext uri="{BB962C8B-B14F-4D97-AF65-F5344CB8AC3E}">
        <p14:creationId xmlns:p14="http://schemas.microsoft.com/office/powerpoint/2010/main" xmlns="" val="4208252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4</a:t>
            </a:fld>
            <a:endParaRPr lang="en-US" dirty="0"/>
          </a:p>
        </p:txBody>
      </p:sp>
    </p:spTree>
    <p:extLst>
      <p:ext uri="{BB962C8B-B14F-4D97-AF65-F5344CB8AC3E}">
        <p14:creationId xmlns:p14="http://schemas.microsoft.com/office/powerpoint/2010/main" xmlns="" val="176629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5</a:t>
            </a:fld>
            <a:endParaRPr lang="en-US" dirty="0"/>
          </a:p>
        </p:txBody>
      </p:sp>
    </p:spTree>
    <p:extLst>
      <p:ext uri="{BB962C8B-B14F-4D97-AF65-F5344CB8AC3E}">
        <p14:creationId xmlns:p14="http://schemas.microsoft.com/office/powerpoint/2010/main" xmlns="" val="184159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6</a:t>
            </a:fld>
            <a:endParaRPr lang="en-US" dirty="0"/>
          </a:p>
        </p:txBody>
      </p:sp>
    </p:spTree>
    <p:extLst>
      <p:ext uri="{BB962C8B-B14F-4D97-AF65-F5344CB8AC3E}">
        <p14:creationId xmlns:p14="http://schemas.microsoft.com/office/powerpoint/2010/main" xmlns="" val="36754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7</a:t>
            </a:fld>
            <a:endParaRPr lang="en-US" dirty="0"/>
          </a:p>
        </p:txBody>
      </p:sp>
    </p:spTree>
    <p:extLst>
      <p:ext uri="{BB962C8B-B14F-4D97-AF65-F5344CB8AC3E}">
        <p14:creationId xmlns:p14="http://schemas.microsoft.com/office/powerpoint/2010/main" xmlns="" val="418655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8</a:t>
            </a:fld>
            <a:endParaRPr lang="en-US" dirty="0"/>
          </a:p>
        </p:txBody>
      </p:sp>
    </p:spTree>
    <p:extLst>
      <p:ext uri="{BB962C8B-B14F-4D97-AF65-F5344CB8AC3E}">
        <p14:creationId xmlns:p14="http://schemas.microsoft.com/office/powerpoint/2010/main" xmlns="" val="2439880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9</a:t>
            </a:fld>
            <a:endParaRPr lang="en-US" dirty="0"/>
          </a:p>
        </p:txBody>
      </p:sp>
    </p:spTree>
    <p:extLst>
      <p:ext uri="{BB962C8B-B14F-4D97-AF65-F5344CB8AC3E}">
        <p14:creationId xmlns:p14="http://schemas.microsoft.com/office/powerpoint/2010/main" xmlns="" val="1995019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827BC4-CEF0-4F4D-981B-5197052A41E3}" type="slidenum">
              <a:rPr lang="en-US"/>
              <a:pPr/>
              <a:t>17</a:t>
            </a:fld>
            <a:endParaRPr lang="en-US" dirty="0"/>
          </a:p>
        </p:txBody>
      </p:sp>
    </p:spTree>
    <p:extLst>
      <p:ext uri="{BB962C8B-B14F-4D97-AF65-F5344CB8AC3E}">
        <p14:creationId xmlns:p14="http://schemas.microsoft.com/office/powerpoint/2010/main" xmlns="" val="205837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11/8/2016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11/8/2016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11/8/2016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11/8/2016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p:fade thruBlk="1"/>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27016"/>
            <a:ext cx="12179942" cy="3440793"/>
          </a:xfrm>
        </p:spPr>
        <p:txBody>
          <a:bodyPr/>
          <a:lstStyle/>
          <a:p>
            <a:pPr algn="ctr"/>
            <a:r>
              <a:rPr lang="en-US" sz="6600" b="1" dirty="0" smtClean="0">
                <a:solidFill>
                  <a:srgbClr val="EBEBEB"/>
                </a:solidFill>
              </a:rPr>
              <a:t>BIOMETRIC AUTHENTICATION BASED ON ECG</a:t>
            </a:r>
            <a:endParaRPr lang="en-US" sz="6600" b="1" dirty="0">
              <a:solidFill>
                <a:schemeClr val="tx1"/>
              </a:solidFill>
            </a:endParaRPr>
          </a:p>
        </p:txBody>
      </p:sp>
      <p:sp>
        <p:nvSpPr>
          <p:cNvPr id="3" name="Subtitle 2"/>
          <p:cNvSpPr>
            <a:spLocks noGrp="1"/>
          </p:cNvSpPr>
          <p:nvPr>
            <p:ph type="subTitle" idx="1"/>
          </p:nvPr>
        </p:nvSpPr>
        <p:spPr>
          <a:xfrm>
            <a:off x="1603375" y="5374450"/>
            <a:ext cx="8824913" cy="1061275"/>
          </a:xfrm>
        </p:spPr>
        <p:txBody>
          <a:bodyPr>
            <a:normAutofit fontScale="92500" lnSpcReduction="20000"/>
          </a:bodyPr>
          <a:lstStyle/>
          <a:p>
            <a:pPr algn="ctr"/>
            <a:r>
              <a:rPr lang="en-US" dirty="0">
                <a:solidFill>
                  <a:schemeClr val="tx1"/>
                </a:solidFill>
              </a:rPr>
              <a:t>Presented by</a:t>
            </a:r>
            <a:r>
              <a:rPr lang="en-US" dirty="0" smtClean="0">
                <a:solidFill>
                  <a:schemeClr val="tx1"/>
                </a:solidFill>
              </a:rPr>
              <a:t>: </a:t>
            </a:r>
            <a:r>
              <a:rPr lang="en-US" sz="2200" dirty="0" smtClean="0">
                <a:solidFill>
                  <a:schemeClr val="tx1"/>
                </a:solidFill>
              </a:rPr>
              <a:t>s</a:t>
            </a:r>
            <a:r>
              <a:rPr lang="en-US" dirty="0" smtClean="0">
                <a:solidFill>
                  <a:schemeClr val="tx1"/>
                </a:solidFill>
              </a:rPr>
              <a:t>hail patil </a:t>
            </a:r>
            <a:r>
              <a:rPr lang="en-US" dirty="0">
                <a:solidFill>
                  <a:schemeClr val="tx1"/>
                </a:solidFill>
              </a:rPr>
              <a:t>, Dhiraj </a:t>
            </a:r>
            <a:r>
              <a:rPr lang="en-US" dirty="0" smtClean="0">
                <a:solidFill>
                  <a:schemeClr val="tx1"/>
                </a:solidFill>
              </a:rPr>
              <a:t>ramnani, DARPEN PATEL</a:t>
            </a:r>
            <a:endParaRPr lang="en-US" dirty="0">
              <a:solidFill>
                <a:schemeClr val="tx1"/>
              </a:solidFill>
            </a:endParaRPr>
          </a:p>
          <a:p>
            <a:pPr algn="ctr"/>
            <a:r>
              <a:rPr lang="en-US" dirty="0">
                <a:solidFill>
                  <a:schemeClr val="tx1"/>
                </a:solidFill>
              </a:rPr>
              <a:t>Department of computer engineering</a:t>
            </a:r>
          </a:p>
          <a:p>
            <a:pPr algn="ctr"/>
            <a:r>
              <a:rPr lang="en-US" dirty="0">
                <a:solidFill>
                  <a:schemeClr val="tx1"/>
                </a:solidFill>
              </a:rPr>
              <a:t>g.h.patel college of engineering and technology</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4" name="Picture 3" descr="gcet-logo.png"/>
          <p:cNvPicPr>
            <a:picLocks noChangeAspect="1"/>
          </p:cNvPicPr>
          <p:nvPr/>
        </p:nvPicPr>
        <p:blipFill>
          <a:blip r:embed="rId2">
            <a:lum bright="40000"/>
          </a:blip>
          <a:stretch>
            <a:fillRect/>
          </a:stretch>
        </p:blipFill>
        <p:spPr>
          <a:xfrm>
            <a:off x="104504" y="-1"/>
            <a:ext cx="2363756" cy="992777"/>
          </a:xfrm>
          <a:prstGeom prst="rect">
            <a:avLst/>
          </a:prstGeom>
        </p:spPr>
      </p:pic>
      <p:pic>
        <p:nvPicPr>
          <p:cNvPr id="5" name="Picture 4" descr="gtu.png"/>
          <p:cNvPicPr>
            <a:picLocks noChangeAspect="1"/>
          </p:cNvPicPr>
          <p:nvPr/>
        </p:nvPicPr>
        <p:blipFill>
          <a:blip r:embed="rId3"/>
          <a:stretch>
            <a:fillRect/>
          </a:stretch>
        </p:blipFill>
        <p:spPr>
          <a:xfrm>
            <a:off x="10162903" y="0"/>
            <a:ext cx="2029097" cy="1174946"/>
          </a:xfrm>
          <a:prstGeom prst="rect">
            <a:avLst/>
          </a:prstGeom>
        </p:spPr>
      </p:pic>
    </p:spTree>
    <p:extLst>
      <p:ext uri="{BB962C8B-B14F-4D97-AF65-F5344CB8AC3E}">
        <p14:creationId xmlns:p14="http://schemas.microsoft.com/office/powerpoint/2010/main" xmlns="" val="2299734367"/>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After pre-processing, the second stage towards classification is to detect certain features of ECG signals mostly QRS complex, P and T waves. The features, which represent the classification information contained in the signals, are used as inputs to the classifier used in the classification stage.</a:t>
            </a:r>
          </a:p>
          <a:p>
            <a:r>
              <a:rPr lang="en-US" dirty="0" smtClean="0"/>
              <a:t> The goal of the feature extraction stage is to find the smallest set of features that enables acceptable classification rates to be achieved. In general, the developer cannot estimate the performance of a set of features without training and testing the classification system. </a:t>
            </a:r>
          </a:p>
          <a:p>
            <a:r>
              <a:rPr lang="en-US" dirty="0" smtClean="0"/>
              <a:t>Therefore, a feature selection is an iterative process that involves training different feature sets until acceptable classification performance is achieved.  </a:t>
            </a:r>
          </a:p>
          <a:p>
            <a:pPr>
              <a:buNone/>
            </a:pPr>
            <a:endParaRPr lang="en-US" dirty="0"/>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13" name="Content Placeholder 12" descr="animation.gif"/>
          <p:cNvPicPr>
            <a:picLocks noGrp="1" noChangeAspect="1"/>
          </p:cNvPicPr>
          <p:nvPr>
            <p:ph idx="1"/>
          </p:nvPr>
        </p:nvPicPr>
        <p:blipFill>
          <a:blip r:embed="rId2"/>
          <a:stretch>
            <a:fillRect/>
          </a:stretch>
        </p:blipFill>
        <p:spPr>
          <a:xfrm>
            <a:off x="726894" y="2126730"/>
            <a:ext cx="3351334" cy="3464173"/>
          </a:xfrm>
        </p:spPr>
      </p:pic>
      <p:pic>
        <p:nvPicPr>
          <p:cNvPr id="15" name="Picture 14" descr="FE-Block_web.jpg"/>
          <p:cNvPicPr>
            <a:picLocks noChangeAspect="1"/>
          </p:cNvPicPr>
          <p:nvPr/>
        </p:nvPicPr>
        <p:blipFill>
          <a:blip r:embed="rId3"/>
          <a:stretch>
            <a:fillRect/>
          </a:stretch>
        </p:blipFill>
        <p:spPr>
          <a:xfrm>
            <a:off x="4453350" y="218530"/>
            <a:ext cx="5715000" cy="1352550"/>
          </a:xfrm>
          <a:prstGeom prst="rect">
            <a:avLst/>
          </a:prstGeom>
        </p:spPr>
      </p:pic>
      <p:pic>
        <p:nvPicPr>
          <p:cNvPr id="16" name="Picture 15" descr="dh101-20132014-course-7-ocr-printed-text-recognition-handwriting-recognition-ornaments-classification-named-entities-disambiguation-28-638.jpg"/>
          <p:cNvPicPr>
            <a:picLocks noChangeAspect="1"/>
          </p:cNvPicPr>
          <p:nvPr/>
        </p:nvPicPr>
        <p:blipFill>
          <a:blip r:embed="rId4"/>
          <a:stretch>
            <a:fillRect/>
          </a:stretch>
        </p:blipFill>
        <p:spPr>
          <a:xfrm>
            <a:off x="4416061" y="2130062"/>
            <a:ext cx="6334669" cy="3485061"/>
          </a:xfrm>
          <a:prstGeom prst="rect">
            <a:avLst/>
          </a:prstGeom>
        </p:spPr>
      </p:pic>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3931" y="2690948"/>
            <a:ext cx="8112034" cy="1200329"/>
          </a:xfrm>
          <a:prstGeom prst="rect">
            <a:avLst/>
          </a:prstGeom>
          <a:noFill/>
        </p:spPr>
        <p:txBody>
          <a:bodyPr wrap="square" lIns="91440" tIns="45720" rIns="91440" bIns="45720">
            <a:spAutoFit/>
          </a:bodyPr>
          <a:lstStyle/>
          <a:p>
            <a:pPr algn="ctr"/>
            <a:r>
              <a:rPr lang="en-US" sz="72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Implementation</a:t>
            </a:r>
            <a:endParaRPr lang="en-US" sz="7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756" y="309027"/>
            <a:ext cx="9404723" cy="1400530"/>
          </a:xfrm>
        </p:spPr>
        <p:txBody>
          <a:bodyPr/>
          <a:lstStyle/>
          <a:p>
            <a:r>
              <a:rPr lang="en-US" dirty="0" smtClean="0"/>
              <a:t>ECG- Observations</a:t>
            </a:r>
            <a:endParaRPr lang="en-US" dirty="0"/>
          </a:p>
        </p:txBody>
      </p:sp>
      <p:sp>
        <p:nvSpPr>
          <p:cNvPr id="3" name="Content Placeholder 2"/>
          <p:cNvSpPr>
            <a:spLocks noGrp="1"/>
          </p:cNvSpPr>
          <p:nvPr>
            <p:ph idx="1"/>
          </p:nvPr>
        </p:nvSpPr>
        <p:spPr/>
        <p:txBody>
          <a:bodyPr/>
          <a:lstStyle/>
          <a:p>
            <a:r>
              <a:rPr lang="en-US" dirty="0" smtClean="0"/>
              <a:t>On the figures it is seen that ECG cycles have no significant qualitative or quantitative variations over time, and the configuration of QRS complex and the ratio of amplitudes remain stable. </a:t>
            </a:r>
          </a:p>
          <a:p>
            <a:r>
              <a:rPr lang="en-US" dirty="0" smtClean="0"/>
              <a:t>Variations within an hour are almost identical with variations within six months. </a:t>
            </a:r>
          </a:p>
          <a:p>
            <a:r>
              <a:rPr lang="en-US" dirty="0" smtClean="0"/>
              <a:t>Observed ECG variations are more likely caused by variations in acquisition procedure and filter distortions. </a:t>
            </a:r>
          </a:p>
          <a:p>
            <a:r>
              <a:rPr lang="en-US" dirty="0" smtClean="0"/>
              <a:t>Of course, there are many other natural and artificial, intentional and unintentional causes of ECG variability. For example, taking certain medications may temporarily change the configuration of the cardiac cycle. </a:t>
            </a:r>
            <a:endParaRPr lang="en-US"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442" y="204524"/>
            <a:ext cx="9404723" cy="1400530"/>
          </a:xfrm>
        </p:spPr>
        <p:txBody>
          <a:bodyPr/>
          <a:lstStyle/>
          <a:p>
            <a:r>
              <a:rPr lang="en-US" dirty="0" smtClean="0"/>
              <a:t>Plotting of ECG from data set</a:t>
            </a:r>
            <a:endParaRPr lang="en-US" dirty="0"/>
          </a:p>
        </p:txBody>
      </p:sp>
      <p:pic>
        <p:nvPicPr>
          <p:cNvPr id="4" name="Picture 3" descr="ecgg.jpg"/>
          <p:cNvPicPr/>
          <p:nvPr/>
        </p:nvPicPr>
        <p:blipFill>
          <a:blip r:embed="rId2"/>
          <a:stretch>
            <a:fillRect/>
          </a:stretch>
        </p:blipFill>
        <p:spPr>
          <a:xfrm>
            <a:off x="1166949" y="1378131"/>
            <a:ext cx="8016240" cy="4983479"/>
          </a:xfrm>
          <a:prstGeom prst="rect">
            <a:avLst/>
          </a:prstGeom>
        </p:spPr>
      </p:pic>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751" y="282900"/>
            <a:ext cx="9404723" cy="1400530"/>
          </a:xfrm>
        </p:spPr>
        <p:txBody>
          <a:bodyPr/>
          <a:lstStyle/>
          <a:p>
            <a:r>
              <a:rPr lang="en-US" dirty="0" smtClean="0"/>
              <a:t>Filtering of ECG Signal</a:t>
            </a:r>
            <a:endParaRPr lang="en-US" dirty="0"/>
          </a:p>
        </p:txBody>
      </p:sp>
      <p:pic>
        <p:nvPicPr>
          <p:cNvPr id="4" name="Picture 3" descr="ecg2.PNG"/>
          <p:cNvPicPr/>
          <p:nvPr/>
        </p:nvPicPr>
        <p:blipFill>
          <a:blip r:embed="rId2"/>
          <a:stretch>
            <a:fillRect/>
          </a:stretch>
        </p:blipFill>
        <p:spPr>
          <a:xfrm>
            <a:off x="1188720" y="1496524"/>
            <a:ext cx="7027817" cy="4838961"/>
          </a:xfrm>
          <a:prstGeom prst="rect">
            <a:avLst/>
          </a:prstGeom>
        </p:spPr>
      </p:pic>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443" y="309027"/>
            <a:ext cx="9404723" cy="1400530"/>
          </a:xfrm>
        </p:spPr>
        <p:txBody>
          <a:bodyPr/>
          <a:lstStyle/>
          <a:p>
            <a:r>
              <a:rPr lang="en-US" dirty="0" smtClean="0"/>
              <a:t>Detecting R-peaks</a:t>
            </a:r>
            <a:endParaRPr lang="en-US" dirty="0"/>
          </a:p>
        </p:txBody>
      </p:sp>
      <p:pic>
        <p:nvPicPr>
          <p:cNvPr id="4" name="Picture 3" descr="ecg4.PNG"/>
          <p:cNvPicPr/>
          <p:nvPr/>
        </p:nvPicPr>
        <p:blipFill>
          <a:blip r:embed="rId2"/>
          <a:stretch>
            <a:fillRect/>
          </a:stretch>
        </p:blipFill>
        <p:spPr>
          <a:xfrm>
            <a:off x="1332411" y="2036915"/>
            <a:ext cx="8647612" cy="4207131"/>
          </a:xfrm>
          <a:prstGeom prst="rect">
            <a:avLst/>
          </a:prstGeom>
        </p:spPr>
      </p:pic>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EBEBEB"/>
                </a:solidFill>
              </a:rPr>
              <a:t>TABULAR COMPARISON</a:t>
            </a:r>
            <a:endParaRPr lang="en-US" dirty="0">
              <a:solidFill>
                <a:schemeClr val="tx1"/>
              </a:solidFill>
            </a:endParaRPr>
          </a:p>
        </p:txBody>
      </p:sp>
      <p:pic>
        <p:nvPicPr>
          <p:cNvPr id="4" name="Content Placeholder 3" descr="comparison table ecg.PNG"/>
          <p:cNvPicPr>
            <a:picLocks noGrp="1" noChangeAspect="1"/>
          </p:cNvPicPr>
          <p:nvPr>
            <p:ph idx="1"/>
          </p:nvPr>
        </p:nvPicPr>
        <p:blipFill>
          <a:blip r:embed="rId3"/>
          <a:stretch>
            <a:fillRect/>
          </a:stretch>
        </p:blipFill>
        <p:spPr>
          <a:xfrm>
            <a:off x="0" y="2076450"/>
            <a:ext cx="12363704" cy="3914775"/>
          </a:xfrm>
        </p:spPr>
      </p:pic>
    </p:spTree>
    <p:extLst>
      <p:ext uri="{BB962C8B-B14F-4D97-AF65-F5344CB8AC3E}">
        <p14:creationId xmlns:p14="http://schemas.microsoft.com/office/powerpoint/2010/main" xmlns="" val="2625935770"/>
      </p:ext>
    </p:extLst>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17597" y="2967335"/>
            <a:ext cx="3621504"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EBEBEB"/>
                </a:solidFill>
              </a:rPr>
              <a:t>TABLE OF CONTENTS</a:t>
            </a:r>
            <a:endParaRPr lang="en-US" b="1"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INTRODUCTION</a:t>
            </a:r>
          </a:p>
          <a:p>
            <a:r>
              <a:rPr lang="en-US" dirty="0"/>
              <a:t>PURPOSE</a:t>
            </a:r>
          </a:p>
          <a:p>
            <a:r>
              <a:rPr lang="en-US" dirty="0"/>
              <a:t>WHY ECG?</a:t>
            </a:r>
          </a:p>
          <a:p>
            <a:r>
              <a:rPr lang="en-US" dirty="0"/>
              <a:t>ECG BASICS</a:t>
            </a:r>
          </a:p>
          <a:p>
            <a:r>
              <a:rPr lang="en-US" dirty="0"/>
              <a:t>STEPS INVOLVED IN ECG PROCESSING</a:t>
            </a:r>
          </a:p>
          <a:p>
            <a:r>
              <a:rPr lang="en-US" dirty="0"/>
              <a:t>TABULAR COMPARISON</a:t>
            </a:r>
          </a:p>
          <a:p>
            <a:endParaRPr lang="en-US" dirty="0"/>
          </a:p>
        </p:txBody>
      </p:sp>
    </p:spTree>
    <p:extLst>
      <p:ext uri="{BB962C8B-B14F-4D97-AF65-F5344CB8AC3E}">
        <p14:creationId xmlns:p14="http://schemas.microsoft.com/office/powerpoint/2010/main" xmlns="" val="4050617648"/>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EBEBEB"/>
                </a:solidFill>
              </a:rPr>
              <a:t>INTRODUCTION</a:t>
            </a:r>
            <a:endParaRPr lang="en-US" b="1" dirty="0">
              <a:solidFill>
                <a:schemeClr val="tx1"/>
              </a:solidFill>
            </a:endParaRPr>
          </a:p>
        </p:txBody>
      </p:sp>
      <p:sp>
        <p:nvSpPr>
          <p:cNvPr id="3" name="Content Placeholder 2"/>
          <p:cNvSpPr>
            <a:spLocks noGrp="1"/>
          </p:cNvSpPr>
          <p:nvPr>
            <p:ph idx="1"/>
          </p:nvPr>
        </p:nvSpPr>
        <p:spPr>
          <a:xfrm>
            <a:off x="1065530" y="1837054"/>
            <a:ext cx="9959522" cy="4459243"/>
          </a:xfrm>
        </p:spPr>
        <p:txBody>
          <a:bodyPr vert="horz" lIns="91440" tIns="45720" rIns="91440" bIns="45720" rtlCol="0" anchor="t">
            <a:normAutofit/>
          </a:bodyPr>
          <a:lstStyle/>
          <a:p>
            <a:r>
              <a:rPr lang="en-US" dirty="0">
                <a:latin typeface="Century Gothic"/>
              </a:rPr>
              <a:t>This project investigates the possibility of biometric human identification based on the electrocardiogram (ECG). </a:t>
            </a:r>
          </a:p>
          <a:p>
            <a:r>
              <a:rPr lang="en-US" dirty="0">
                <a:latin typeface="Century Gothic"/>
              </a:rPr>
              <a:t>The ECG, being a record of electrical currents generated by the beating heart, is potentially a distinctive human </a:t>
            </a:r>
            <a:r>
              <a:rPr lang="en-US" dirty="0" smtClean="0">
                <a:latin typeface="Century Gothic"/>
              </a:rPr>
              <a:t>characteristic.</a:t>
            </a:r>
          </a:p>
          <a:p>
            <a:r>
              <a:rPr lang="en-US" dirty="0" smtClean="0">
                <a:latin typeface="Century Gothic"/>
              </a:rPr>
              <a:t> ECG </a:t>
            </a:r>
            <a:r>
              <a:rPr lang="en-US" dirty="0">
                <a:latin typeface="Century Gothic"/>
              </a:rPr>
              <a:t>waveforms and other properties of the ECG depend on the anatomic features of the human heart and body. </a:t>
            </a:r>
          </a:p>
          <a:p>
            <a:r>
              <a:rPr lang="en-US" dirty="0">
                <a:latin typeface="Century Gothic"/>
              </a:rPr>
              <a:t>Entity-based: tokens and ID cards or Knowledge-based: PIN numbers and passwords, raises security concerns. </a:t>
            </a:r>
            <a:endParaRPr lang="en-US" dirty="0" smtClean="0">
              <a:latin typeface="Century Gothic"/>
            </a:endParaRPr>
          </a:p>
          <a:p>
            <a:r>
              <a:rPr lang="en-US" b="1" u="sng" dirty="0" smtClean="0">
                <a:latin typeface="Century Gothic"/>
              </a:rPr>
              <a:t>The </a:t>
            </a:r>
            <a:r>
              <a:rPr lang="en-US" b="1" u="sng" dirty="0">
                <a:latin typeface="Century Gothic"/>
              </a:rPr>
              <a:t>major benefit of security systems based on biometrics is the full dependency on the individual.</a:t>
            </a:r>
          </a:p>
          <a:p>
            <a:pPr marL="0" indent="0">
              <a:buNone/>
            </a:pPr>
            <a:r>
              <a:rPr lang="en-US" b="1" dirty="0">
                <a:solidFill>
                  <a:srgbClr val="FFFFFF"/>
                </a:solidFill>
                <a:latin typeface="Times New Roman" charset="0"/>
              </a:rPr>
              <a:t> </a:t>
            </a:r>
            <a:endParaRPr lang="en-US" dirty="0"/>
          </a:p>
        </p:txBody>
      </p:sp>
    </p:spTree>
    <p:extLst>
      <p:ext uri="{BB962C8B-B14F-4D97-AF65-F5344CB8AC3E}">
        <p14:creationId xmlns:p14="http://schemas.microsoft.com/office/powerpoint/2010/main" xmlns="" val="2211306128"/>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876" y="502534"/>
            <a:ext cx="9404723" cy="1400530"/>
          </a:xfrm>
        </p:spPr>
        <p:txBody>
          <a:bodyPr/>
          <a:lstStyle/>
          <a:p>
            <a:r>
              <a:rPr lang="en-US" b="1" dirty="0" smtClean="0">
                <a:solidFill>
                  <a:srgbClr val="EBEBEB"/>
                </a:solidFill>
              </a:rPr>
              <a:t>PURPOSE</a:t>
            </a:r>
            <a:endParaRPr lang="en-US" b="1" dirty="0">
              <a:solidFill>
                <a:schemeClr val="tx1"/>
              </a:solidFill>
            </a:endParaRPr>
          </a:p>
        </p:txBody>
      </p:sp>
      <p:sp>
        <p:nvSpPr>
          <p:cNvPr id="3" name="Content Placeholder 2"/>
          <p:cNvSpPr>
            <a:spLocks noGrp="1"/>
          </p:cNvSpPr>
          <p:nvPr>
            <p:ph idx="1"/>
          </p:nvPr>
        </p:nvSpPr>
        <p:spPr>
          <a:xfrm>
            <a:off x="1046889" y="2232446"/>
            <a:ext cx="8947150" cy="3349340"/>
          </a:xfrm>
        </p:spPr>
        <p:txBody>
          <a:bodyPr vert="horz" lIns="91440" tIns="45720" rIns="91440" bIns="45720" rtlCol="0" anchor="t">
            <a:normAutofit/>
          </a:bodyPr>
          <a:lstStyle/>
          <a:p>
            <a:r>
              <a:rPr lang="en-US" sz="2400" dirty="0"/>
              <a:t>What are the alternatives available for overcoming the limitations of  PIN,Passwords and Biometrics like fingerprints and Iris Scan ?</a:t>
            </a:r>
          </a:p>
          <a:p>
            <a:r>
              <a:rPr lang="en-US" sz="2400" dirty="0"/>
              <a:t>Which are the useful characteristics of the ECG to work as an authentication parameter?</a:t>
            </a:r>
          </a:p>
          <a:p>
            <a:r>
              <a:rPr lang="en-US" sz="2400" dirty="0"/>
              <a:t>Which feature extraction technique provides an optimum solution? </a:t>
            </a:r>
          </a:p>
        </p:txBody>
      </p:sp>
      <p:pic>
        <p:nvPicPr>
          <p:cNvPr id="4" name="Picture 3" descr="logo2_400x400.png"/>
          <p:cNvPicPr>
            <a:picLocks noChangeAspect="1"/>
          </p:cNvPicPr>
          <p:nvPr/>
        </p:nvPicPr>
        <p:blipFill>
          <a:blip r:embed="rId3"/>
          <a:stretch>
            <a:fillRect/>
          </a:stretch>
        </p:blipFill>
        <p:spPr>
          <a:xfrm>
            <a:off x="9483634" y="4117846"/>
            <a:ext cx="2513902" cy="2740153"/>
          </a:xfrm>
          <a:prstGeom prst="rect">
            <a:avLst/>
          </a:prstGeom>
        </p:spPr>
      </p:pic>
    </p:spTree>
    <p:extLst>
      <p:ext uri="{BB962C8B-B14F-4D97-AF65-F5344CB8AC3E}">
        <p14:creationId xmlns:p14="http://schemas.microsoft.com/office/powerpoint/2010/main" xmlns="" val="208804100"/>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EBEBEB"/>
                </a:solidFill>
              </a:rPr>
              <a:t>WHY ECG?</a:t>
            </a:r>
            <a:r>
              <a:rPr lang="en-US" dirty="0">
                <a:solidFill>
                  <a:schemeClr val="tx1"/>
                </a:solidFill>
              </a:rPr>
              <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solidFill>
                  <a:srgbClr val="FFFFFF"/>
                </a:solidFill>
                <a:latin typeface="Century Gothic" charset="0"/>
              </a:rPr>
              <a:t>A "perfect" biometric characterization:</a:t>
            </a:r>
            <a:endParaRPr lang="en-US" dirty="0">
              <a:latin typeface="Century Gothic" charset="0"/>
            </a:endParaRPr>
          </a:p>
          <a:p>
            <a:pPr marL="0" indent="0">
              <a:buNone/>
            </a:pPr>
            <a:endParaRPr lang="en-US" dirty="0">
              <a:latin typeface="Century Gothic" charset="0"/>
            </a:endParaRPr>
          </a:p>
          <a:p>
            <a:r>
              <a:rPr lang="en-US" dirty="0">
                <a:solidFill>
                  <a:srgbClr val="FFFFFF"/>
                </a:solidFill>
                <a:latin typeface="Century Gothic" charset="0"/>
              </a:rPr>
              <a:t>Universal, i.e., each individual possesses this characteristic,</a:t>
            </a:r>
            <a:endParaRPr lang="en-US" dirty="0">
              <a:latin typeface="Century Gothic" charset="0"/>
            </a:endParaRPr>
          </a:p>
          <a:p>
            <a:r>
              <a:rPr lang="en-US" dirty="0">
                <a:solidFill>
                  <a:srgbClr val="FFFFFF"/>
                </a:solidFill>
                <a:latin typeface="Century Gothic" charset="0"/>
              </a:rPr>
              <a:t>Easily Measured, i.e., it is quite easy technically and convenient for  </a:t>
            </a:r>
            <a:endParaRPr lang="en-US" dirty="0">
              <a:latin typeface="Century Gothic" charset="0"/>
            </a:endParaRPr>
          </a:p>
          <a:p>
            <a:pPr marL="0" indent="0">
              <a:buNone/>
            </a:pPr>
            <a:r>
              <a:rPr lang="en-US" dirty="0">
                <a:solidFill>
                  <a:srgbClr val="FFFFFF"/>
                </a:solidFill>
                <a:latin typeface="Century Gothic" charset="0"/>
              </a:rPr>
              <a:t>  an individual to obtain the characteristic,</a:t>
            </a:r>
            <a:endParaRPr lang="en-US" dirty="0">
              <a:latin typeface="Century Gothic" charset="0"/>
            </a:endParaRPr>
          </a:p>
          <a:p>
            <a:r>
              <a:rPr lang="en-US" dirty="0">
                <a:solidFill>
                  <a:srgbClr val="FFFFFF"/>
                </a:solidFill>
                <a:latin typeface="Century Gothic" charset="0"/>
              </a:rPr>
              <a:t>Unique, i.e., there are no two individuals with identical characteristics,</a:t>
            </a:r>
            <a:endParaRPr lang="en-US" dirty="0">
              <a:latin typeface="Century Gothic" charset="0"/>
            </a:endParaRPr>
          </a:p>
          <a:p>
            <a:r>
              <a:rPr lang="en-US" dirty="0">
                <a:solidFill>
                  <a:srgbClr val="FFFFFF"/>
                </a:solidFill>
                <a:latin typeface="Century Gothic" charset="0"/>
              </a:rPr>
              <a:t>Permanent, i.e., the characteristic does not change over time.</a:t>
            </a:r>
            <a:endParaRPr lang="en-US" dirty="0">
              <a:latin typeface="Century Gothic" charset="0"/>
            </a:endParaRPr>
          </a:p>
          <a:p>
            <a:r>
              <a:rPr lang="en-US" dirty="0">
                <a:solidFill>
                  <a:srgbClr val="FFFFFF"/>
                </a:solidFill>
                <a:latin typeface="Century Gothic" charset="0"/>
              </a:rPr>
              <a:t>Performance-it has been shown to provide accurate results for the    </a:t>
            </a:r>
            <a:endParaRPr lang="en-US" dirty="0">
              <a:latin typeface="Century Gothic" charset="0"/>
            </a:endParaRPr>
          </a:p>
          <a:p>
            <a:pPr marL="0" indent="0">
              <a:buNone/>
            </a:pPr>
            <a:r>
              <a:rPr lang="en-US" dirty="0">
                <a:solidFill>
                  <a:srgbClr val="FFFFFF"/>
                </a:solidFill>
                <a:latin typeface="Century Gothic" charset="0"/>
              </a:rPr>
              <a:t>  subset population</a:t>
            </a:r>
            <a:r>
              <a:rPr lang="en-US" dirty="0">
                <a:solidFill>
                  <a:srgbClr val="00000A"/>
                </a:solidFill>
                <a:latin typeface="Times New Roman" charset="0"/>
              </a:rPr>
              <a:t>.</a:t>
            </a:r>
            <a:endParaRPr lang="en-US" dirty="0">
              <a:latin typeface="Times New Roman" charset="0"/>
            </a:endParaRPr>
          </a:p>
          <a:p>
            <a:endParaRPr lang="en-US" dirty="0"/>
          </a:p>
        </p:txBody>
      </p:sp>
      <p:pic>
        <p:nvPicPr>
          <p:cNvPr id="4" name="Picture 3" descr="heart-monitor-screen.jpg"/>
          <p:cNvPicPr>
            <a:picLocks noChangeAspect="1"/>
          </p:cNvPicPr>
          <p:nvPr/>
        </p:nvPicPr>
        <p:blipFill>
          <a:blip r:embed="rId3"/>
          <a:stretch>
            <a:fillRect/>
          </a:stretch>
        </p:blipFill>
        <p:spPr>
          <a:xfrm>
            <a:off x="9222378" y="0"/>
            <a:ext cx="2760761" cy="2158915"/>
          </a:xfrm>
          <a:prstGeom prst="rect">
            <a:avLst/>
          </a:prstGeom>
        </p:spPr>
      </p:pic>
    </p:spTree>
    <p:extLst>
      <p:ext uri="{BB962C8B-B14F-4D97-AF65-F5344CB8AC3E}">
        <p14:creationId xmlns:p14="http://schemas.microsoft.com/office/powerpoint/2010/main" xmlns="" val="1989823435"/>
      </p:ext>
    </p:extLst>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9738" y="-88900"/>
            <a:ext cx="5092700" cy="1126457"/>
          </a:xfrm>
        </p:spPr>
        <p:txBody>
          <a:bodyPr/>
          <a:lstStyle/>
          <a:p>
            <a:pPr algn="ctr"/>
            <a:r>
              <a:rPr lang="en-US" b="1" dirty="0">
                <a:solidFill>
                  <a:srgbClr val="EBEBEB"/>
                </a:solidFill>
              </a:rPr>
              <a:t>ECG BASICS</a:t>
            </a:r>
            <a:endParaRPr lang="en-US" b="1" dirty="0">
              <a:solidFill>
                <a:schemeClr val="tx1"/>
              </a:solidFill>
            </a:endParaRPr>
          </a:p>
        </p:txBody>
      </p:sp>
      <p:pic>
        <p:nvPicPr>
          <p:cNvPr id="10" name="Picture Placeholder 9"/>
          <p:cNvPicPr>
            <a:picLocks noGrp="1" noChangeAspect="1"/>
          </p:cNvPicPr>
          <p:nvPr>
            <p:ph type="pic" idx="1"/>
          </p:nvPr>
        </p:nvPicPr>
        <p:blipFill>
          <a:blip r:embed="rId3"/>
          <a:srcRect l="5601" r="5601"/>
          <a:stretch>
            <a:fillRect/>
          </a:stretch>
        </p:blipFill>
        <p:spPr>
          <a:xfrm>
            <a:off x="5937250" y="976313"/>
            <a:ext cx="5938838" cy="5702300"/>
          </a:xfrm>
        </p:spPr>
      </p:pic>
      <p:sp>
        <p:nvSpPr>
          <p:cNvPr id="9" name="Text Placeholder 8"/>
          <p:cNvSpPr>
            <a:spLocks noGrp="1"/>
          </p:cNvSpPr>
          <p:nvPr>
            <p:ph type="body" sz="half" idx="2"/>
          </p:nvPr>
        </p:nvSpPr>
        <p:spPr>
          <a:xfrm>
            <a:off x="374650" y="1797681"/>
            <a:ext cx="5084763" cy="4676144"/>
          </a:xfrm>
        </p:spPr>
        <p:txBody>
          <a:bodyPr vert="horz" lIns="91440" tIns="45720" rIns="91440" bIns="45720" rtlCol="0" anchor="t">
            <a:normAutofit lnSpcReduction="10000"/>
          </a:bodyPr>
          <a:lstStyle/>
          <a:p>
            <a:pPr marL="285750" indent="-285750">
              <a:buFont typeface="Arial" panose="020B0604020202020204" pitchFamily="34" charset="0"/>
              <a:buChar char="•"/>
            </a:pPr>
            <a:r>
              <a:rPr lang="en-US" sz="2000" dirty="0">
                <a:solidFill>
                  <a:srgbClr val="FFFFFF"/>
                </a:solidFill>
                <a:latin typeface="Century Gothic"/>
              </a:rPr>
              <a:t>ECG is a method to measure and record different electrical potentials of the heart. The ECG may roughly be divided into the phases of depolarization and repolarization of the muscle fibers making up the heart. </a:t>
            </a:r>
            <a:endParaRPr lang="en-US" sz="2000" dirty="0">
              <a:latin typeface="Century Gothic"/>
            </a:endParaRPr>
          </a:p>
          <a:p>
            <a:pPr marL="285750" indent="-285750">
              <a:buFont typeface="Arial" panose="020B0604020202020204" pitchFamily="34" charset="0"/>
              <a:buChar char="•"/>
            </a:pPr>
            <a:r>
              <a:rPr lang="en-US" sz="2000" dirty="0">
                <a:solidFill>
                  <a:srgbClr val="FFFFFF"/>
                </a:solidFill>
                <a:latin typeface="Century Gothic"/>
              </a:rPr>
              <a:t>The depolarization phases correspond to the P-wave (atrial depolarization) and </a:t>
            </a:r>
            <a:endParaRPr lang="en-US" sz="2000" dirty="0">
              <a:latin typeface="Century Gothic"/>
            </a:endParaRPr>
          </a:p>
          <a:p>
            <a:pPr marL="285750" indent="-285750">
              <a:buFont typeface="Arial" panose="020B0604020202020204" pitchFamily="34" charset="0"/>
              <a:buChar char="•"/>
            </a:pPr>
            <a:r>
              <a:rPr lang="en-US" sz="2000" dirty="0">
                <a:solidFill>
                  <a:srgbClr val="FFFFFF"/>
                </a:solidFill>
                <a:latin typeface="Century Gothic"/>
              </a:rPr>
              <a:t>QRS-wave (ventricular depolarization). </a:t>
            </a:r>
            <a:endParaRPr lang="en-US" sz="2000" dirty="0">
              <a:latin typeface="Century Gothic"/>
            </a:endParaRPr>
          </a:p>
          <a:p>
            <a:pPr marL="285750" indent="-285750">
              <a:buFont typeface="Arial" panose="020B0604020202020204" pitchFamily="34" charset="0"/>
              <a:buChar char="•"/>
            </a:pPr>
            <a:r>
              <a:rPr lang="en-US" sz="2000" dirty="0">
                <a:solidFill>
                  <a:srgbClr val="FFFFFF"/>
                </a:solidFill>
                <a:latin typeface="Century Gothic"/>
              </a:rPr>
              <a:t>The repolarization phases correspond to the </a:t>
            </a:r>
            <a:r>
              <a:rPr lang="en-US" sz="2000" dirty="0" smtClean="0">
                <a:solidFill>
                  <a:srgbClr val="FFFFFF"/>
                </a:solidFill>
                <a:latin typeface="Century Gothic"/>
              </a:rPr>
              <a:t>T-wave.(ventricular </a:t>
            </a:r>
            <a:r>
              <a:rPr lang="en-US" sz="2000" dirty="0">
                <a:solidFill>
                  <a:srgbClr val="FFFFFF"/>
                </a:solidFill>
                <a:latin typeface="Century Gothic"/>
              </a:rPr>
              <a:t>repolarization)</a:t>
            </a:r>
            <a:endParaRPr lang="en-US" sz="2000" dirty="0">
              <a:latin typeface="Century Gothic"/>
            </a:endParaRPr>
          </a:p>
        </p:txBody>
      </p:sp>
    </p:spTree>
    <p:extLst>
      <p:ext uri="{BB962C8B-B14F-4D97-AF65-F5344CB8AC3E}">
        <p14:creationId xmlns:p14="http://schemas.microsoft.com/office/powerpoint/2010/main" xmlns="" val="2388775839"/>
      </p:ext>
    </p:extLst>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54956" y="260154"/>
            <a:ext cx="8825657" cy="566738"/>
          </a:xfrm>
        </p:spPr>
        <p:txBody>
          <a:bodyPr/>
          <a:lstStyle/>
          <a:p>
            <a:r>
              <a:rPr lang="en-US" b="1" dirty="0">
                <a:solidFill>
                  <a:srgbClr val="EBEBEB"/>
                </a:solidFill>
              </a:rPr>
              <a:t>STEPS INVOLVED IN ECG PROCESSING</a:t>
            </a:r>
            <a:endParaRPr lang="en-US" b="1" dirty="0">
              <a:solidFill>
                <a:schemeClr val="tx1"/>
              </a:solidFill>
            </a:endParaRPr>
          </a:p>
        </p:txBody>
      </p:sp>
      <p:pic>
        <p:nvPicPr>
          <p:cNvPr id="9" name="Picture Placeholder 8" descr="flow.PNG"/>
          <p:cNvPicPr>
            <a:picLocks noGrp="1" noChangeAspect="1"/>
          </p:cNvPicPr>
          <p:nvPr>
            <p:ph type="pic" idx="1"/>
          </p:nvPr>
        </p:nvPicPr>
        <p:blipFill>
          <a:blip r:embed="rId3"/>
          <a:srcRect l="596" r="596"/>
          <a:stretch>
            <a:fillRect/>
          </a:stretch>
        </p:blipFill>
        <p:spPr>
          <a:xfrm>
            <a:off x="5591557" y="1934392"/>
            <a:ext cx="6188055" cy="2115094"/>
          </a:xfrm>
        </p:spPr>
      </p:pic>
      <p:sp>
        <p:nvSpPr>
          <p:cNvPr id="7" name="Text Placeholder 6"/>
          <p:cNvSpPr>
            <a:spLocks noGrp="1"/>
          </p:cNvSpPr>
          <p:nvPr>
            <p:ph type="body" sz="half" idx="2"/>
          </p:nvPr>
        </p:nvSpPr>
        <p:spPr>
          <a:xfrm>
            <a:off x="450306" y="1814241"/>
            <a:ext cx="4748711" cy="3554593"/>
          </a:xfrm>
        </p:spPr>
        <p:txBody>
          <a:bodyPr>
            <a:normAutofit fontScale="47500" lnSpcReduction="20000"/>
          </a:bodyPr>
          <a:lstStyle/>
          <a:p>
            <a:pPr>
              <a:buFont typeface="Wingdings" pitchFamily="2" charset="2"/>
              <a:buChar char="Ø"/>
            </a:pPr>
            <a:r>
              <a:rPr lang="en-US" sz="4200" dirty="0" smtClean="0">
                <a:cs typeface="Arial" pitchFamily="34" charset="0"/>
              </a:rPr>
              <a:t>Firstly,  signals are captured       </a:t>
            </a:r>
          </a:p>
          <a:p>
            <a:r>
              <a:rPr lang="en-US" sz="4200" dirty="0" smtClean="0">
                <a:cs typeface="Arial" pitchFamily="34" charset="0"/>
              </a:rPr>
              <a:t>  using  ECG sensors.</a:t>
            </a:r>
          </a:p>
          <a:p>
            <a:pPr>
              <a:buFont typeface="Wingdings" pitchFamily="2" charset="2"/>
              <a:buChar char="Ø"/>
            </a:pPr>
            <a:r>
              <a:rPr lang="en-US" sz="4200" dirty="0" smtClean="0">
                <a:cs typeface="Arial" pitchFamily="34" charset="0"/>
              </a:rPr>
              <a:t>Preprocessing is performed  </a:t>
            </a:r>
          </a:p>
          <a:p>
            <a:r>
              <a:rPr lang="en-US" sz="4200" dirty="0" smtClean="0">
                <a:cs typeface="Arial" pitchFamily="34" charset="0"/>
              </a:rPr>
              <a:t>   which  includes  band-pass  </a:t>
            </a:r>
          </a:p>
          <a:p>
            <a:r>
              <a:rPr lang="en-US" sz="4200" dirty="0" smtClean="0">
                <a:cs typeface="Arial" pitchFamily="34" charset="0"/>
              </a:rPr>
              <a:t>   filters  to reduce noise.</a:t>
            </a:r>
          </a:p>
          <a:p>
            <a:pPr>
              <a:buFont typeface="Wingdings" pitchFamily="2" charset="2"/>
              <a:buChar char="Ø"/>
            </a:pPr>
            <a:r>
              <a:rPr lang="en-US" sz="4200" dirty="0" smtClean="0">
                <a:cs typeface="Arial" pitchFamily="34" charset="0"/>
              </a:rPr>
              <a:t>Feature Vector is formed for further  </a:t>
            </a:r>
          </a:p>
          <a:p>
            <a:r>
              <a:rPr lang="en-US" sz="4200" dirty="0" smtClean="0">
                <a:cs typeface="Arial" pitchFamily="34" charset="0"/>
              </a:rPr>
              <a:t>  classification.</a:t>
            </a:r>
          </a:p>
          <a:p>
            <a:pPr>
              <a:buFont typeface="Wingdings" pitchFamily="2" charset="2"/>
              <a:buChar char="Ø"/>
            </a:pPr>
            <a:r>
              <a:rPr lang="en-US" sz="4200" dirty="0" smtClean="0">
                <a:cs typeface="Arial" pitchFamily="34" charset="0"/>
              </a:rPr>
              <a:t>Classification methods  are used for  </a:t>
            </a:r>
          </a:p>
          <a:p>
            <a:r>
              <a:rPr lang="en-US" sz="4200" dirty="0" smtClean="0">
                <a:cs typeface="Arial" pitchFamily="34" charset="0"/>
              </a:rPr>
              <a:t>   pattern recognition/matching.</a:t>
            </a:r>
          </a:p>
          <a:p>
            <a:endParaRPr lang="en-US" dirty="0"/>
          </a:p>
        </p:txBody>
      </p:sp>
    </p:spTree>
    <p:extLst>
      <p:ext uri="{BB962C8B-B14F-4D97-AF65-F5344CB8AC3E}">
        <p14:creationId xmlns:p14="http://schemas.microsoft.com/office/powerpoint/2010/main" xmlns="" val="2732368241"/>
      </p:ext>
    </p:extLst>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72684" y="779190"/>
            <a:ext cx="9544941" cy="6078810"/>
          </a:xfrm>
        </p:spPr>
        <p:txBody>
          <a:bodyPr vert="horz" lIns="91440" tIns="45720" rIns="91440" bIns="45720" rtlCol="0" anchor="t">
            <a:normAutofit fontScale="32500" lnSpcReduction="20000"/>
          </a:bodyPr>
          <a:lstStyle/>
          <a:p>
            <a:r>
              <a:rPr lang="en-US" sz="6200" b="1" dirty="0"/>
              <a:t>SIGNAL PROCESSING</a:t>
            </a:r>
          </a:p>
          <a:p>
            <a:pPr marL="0" indent="0">
              <a:buNone/>
            </a:pPr>
            <a:r>
              <a:rPr lang="en-US" sz="6200" dirty="0">
                <a:solidFill>
                  <a:srgbClr val="C4E7EA"/>
                </a:solidFill>
                <a:latin typeface="Times New Roman" charset="0"/>
              </a:rPr>
              <a:t>   </a:t>
            </a:r>
            <a:r>
              <a:rPr lang="en-US" sz="6200" dirty="0">
                <a:solidFill>
                  <a:srgbClr val="C4E7EA"/>
                </a:solidFill>
                <a:latin typeface="Century Gothic"/>
              </a:rPr>
              <a:t>  </a:t>
            </a:r>
            <a:endParaRPr lang="en-US" sz="6200" dirty="0">
              <a:latin typeface="Century Gothic"/>
            </a:endParaRPr>
          </a:p>
          <a:p>
            <a:pPr marL="0" indent="0">
              <a:buFont typeface="Wingdings" pitchFamily="2" charset="2"/>
              <a:buChar char="§"/>
            </a:pPr>
            <a:r>
              <a:rPr lang="en-US" sz="5500" dirty="0">
                <a:latin typeface="Century Gothic"/>
              </a:rPr>
              <a:t>     The initial step for entire authentication is acquiring the signals using sensors or </a:t>
            </a:r>
            <a:r>
              <a:rPr lang="en-US" sz="5500" dirty="0" smtClean="0">
                <a:latin typeface="Century Gothic"/>
              </a:rPr>
              <a:t>   </a:t>
            </a:r>
          </a:p>
          <a:p>
            <a:pPr marL="0" indent="0">
              <a:buNone/>
            </a:pPr>
            <a:r>
              <a:rPr lang="en-US" sz="5500" dirty="0" smtClean="0">
                <a:latin typeface="Century Gothic"/>
              </a:rPr>
              <a:t>       other  </a:t>
            </a:r>
            <a:r>
              <a:rPr lang="en-US" sz="5500" dirty="0">
                <a:latin typeface="Century Gothic"/>
              </a:rPr>
              <a:t>hardware devices. </a:t>
            </a:r>
            <a:r>
              <a:rPr lang="en-US" sz="5500" dirty="0" smtClean="0">
                <a:latin typeface="Century Gothic"/>
              </a:rPr>
              <a:t> </a:t>
            </a:r>
          </a:p>
          <a:p>
            <a:pPr marL="0" indent="0">
              <a:buFont typeface="Wingdings" pitchFamily="2" charset="2"/>
              <a:buChar char="§"/>
            </a:pPr>
            <a:r>
              <a:rPr lang="en-US" sz="5500" dirty="0" smtClean="0">
                <a:latin typeface="Century Gothic"/>
              </a:rPr>
              <a:t>     The </a:t>
            </a:r>
            <a:r>
              <a:rPr lang="en-US" sz="5500" dirty="0">
                <a:latin typeface="Century Gothic"/>
              </a:rPr>
              <a:t>data collected is either processed or raw data is stored in the</a:t>
            </a:r>
          </a:p>
          <a:p>
            <a:pPr marL="0" indent="0">
              <a:buNone/>
            </a:pPr>
            <a:r>
              <a:rPr lang="en-US" sz="5500" dirty="0" smtClean="0">
                <a:latin typeface="Century Gothic"/>
              </a:rPr>
              <a:t>      database </a:t>
            </a:r>
            <a:r>
              <a:rPr lang="en-US" sz="5500" dirty="0">
                <a:latin typeface="Century Gothic"/>
              </a:rPr>
              <a:t>which is later used to match the testing dataset for authenticating a </a:t>
            </a:r>
            <a:endParaRPr lang="en-US" sz="5500" dirty="0" smtClean="0">
              <a:latin typeface="Century Gothic"/>
            </a:endParaRPr>
          </a:p>
          <a:p>
            <a:pPr marL="0" indent="0">
              <a:buNone/>
            </a:pPr>
            <a:r>
              <a:rPr lang="en-US" sz="5500" dirty="0" smtClean="0">
                <a:latin typeface="Century Gothic"/>
              </a:rPr>
              <a:t>      valid user</a:t>
            </a:r>
            <a:r>
              <a:rPr lang="en-US" sz="5500" dirty="0">
                <a:latin typeface="Century Gothic"/>
              </a:rPr>
              <a:t>.</a:t>
            </a:r>
          </a:p>
          <a:p>
            <a:endParaRPr lang="en-US" dirty="0">
              <a:latin typeface="Times New Roman" charset="0"/>
            </a:endParaRPr>
          </a:p>
          <a:p>
            <a:endParaRPr lang="en-US" dirty="0"/>
          </a:p>
          <a:p>
            <a:r>
              <a:rPr lang="en-US" sz="6200" b="1" dirty="0" smtClean="0">
                <a:solidFill>
                  <a:srgbClr val="FFFFFF"/>
                </a:solidFill>
              </a:rPr>
              <a:t>PREPROCESSING</a:t>
            </a:r>
          </a:p>
          <a:p>
            <a:pPr>
              <a:buNone/>
            </a:pPr>
            <a:endParaRPr lang="en-US" sz="4000" b="1" dirty="0">
              <a:latin typeface="Times New Roman" charset="0"/>
            </a:endParaRPr>
          </a:p>
          <a:p>
            <a:pPr marL="0" indent="0">
              <a:buNone/>
            </a:pPr>
            <a:r>
              <a:rPr lang="en-US" sz="4900" dirty="0">
                <a:latin typeface="Times New Roman" charset="0"/>
              </a:rPr>
              <a:t> </a:t>
            </a:r>
            <a:r>
              <a:rPr lang="en-US" sz="4900" dirty="0">
                <a:latin typeface="Century Gothic"/>
              </a:rPr>
              <a:t>    </a:t>
            </a:r>
            <a:r>
              <a:rPr lang="en-US" sz="4900" dirty="0" smtClean="0">
                <a:latin typeface="Century Gothic"/>
              </a:rPr>
              <a:t>  </a:t>
            </a:r>
            <a:r>
              <a:rPr lang="en-US" sz="5500" dirty="0" smtClean="0">
                <a:latin typeface="Century Gothic"/>
              </a:rPr>
              <a:t>The </a:t>
            </a:r>
            <a:r>
              <a:rPr lang="en-US" sz="5500" dirty="0">
                <a:latin typeface="Century Gothic"/>
              </a:rPr>
              <a:t>raw ECG is rather noisy and contains distortions which may reduce the                           </a:t>
            </a:r>
          </a:p>
          <a:p>
            <a:pPr marL="0" indent="0">
              <a:buNone/>
            </a:pPr>
            <a:r>
              <a:rPr lang="en-US" sz="5500" dirty="0">
                <a:latin typeface="Century Gothic"/>
              </a:rPr>
              <a:t>      effectiveness of feature extraction and classification and thus lead to decrease </a:t>
            </a:r>
            <a:endParaRPr lang="en-US" sz="5500" dirty="0" smtClean="0">
              <a:latin typeface="Century Gothic"/>
            </a:endParaRPr>
          </a:p>
          <a:p>
            <a:pPr marL="0" indent="0">
              <a:buNone/>
            </a:pPr>
            <a:r>
              <a:rPr lang="en-US" sz="5500" dirty="0" smtClean="0">
                <a:latin typeface="Century Gothic"/>
              </a:rPr>
              <a:t>      in efficiency </a:t>
            </a:r>
            <a:r>
              <a:rPr lang="en-US" sz="5500" dirty="0">
                <a:latin typeface="Century Gothic"/>
              </a:rPr>
              <a:t>of the results produced and also the accuracy.</a:t>
            </a:r>
          </a:p>
          <a:p>
            <a:endParaRPr lang="en-US" sz="5500" dirty="0">
              <a:latin typeface="Times New Roman" charset="0"/>
            </a:endParaRPr>
          </a:p>
          <a:p>
            <a:pPr marL="0" indent="0">
              <a:buNone/>
            </a:pPr>
            <a:r>
              <a:rPr lang="en-US" dirty="0">
                <a:latin typeface="Times New Roman" charset="0"/>
              </a:rPr>
              <a:t/>
            </a:r>
            <a:br>
              <a:rPr lang="en-US" dirty="0">
                <a:latin typeface="Times New Roman" charset="0"/>
              </a:rPr>
            </a:br>
            <a:endParaRPr lang="en-US" dirty="0">
              <a:latin typeface="Times New Roman" charset="0"/>
            </a:endParaRPr>
          </a:p>
          <a:p>
            <a:endParaRPr lang="en-US" dirty="0">
              <a:latin typeface="Times New Roman"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xmlns="" val="1739660230"/>
      </p:ext>
    </p:extLst>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685" y="574543"/>
            <a:ext cx="8947150" cy="6962726"/>
          </a:xfrm>
        </p:spPr>
        <p:txBody>
          <a:bodyPr vert="horz" lIns="91440" tIns="45720" rIns="91440" bIns="45720" rtlCol="0" anchor="t">
            <a:normAutofit fontScale="40000" lnSpcReduction="20000"/>
          </a:bodyPr>
          <a:lstStyle/>
          <a:p>
            <a:endParaRPr lang="en-US" dirty="0"/>
          </a:p>
          <a:p>
            <a:endParaRPr lang="en-US" dirty="0"/>
          </a:p>
          <a:p>
            <a:r>
              <a:rPr lang="en-US" sz="6200" b="1" dirty="0"/>
              <a:t>FEATURE EXTRACTION</a:t>
            </a:r>
          </a:p>
          <a:p>
            <a:pPr marL="0" indent="0">
              <a:buNone/>
            </a:pPr>
            <a:r>
              <a:rPr lang="en-US" sz="3300" dirty="0"/>
              <a:t>     </a:t>
            </a:r>
            <a:r>
              <a:rPr lang="en-US" sz="4900" dirty="0">
                <a:latin typeface="Century Gothic" charset="0"/>
              </a:rPr>
              <a:t>After pre-processing, the second stage towards classification is</a:t>
            </a:r>
          </a:p>
          <a:p>
            <a:pPr marL="0" indent="0">
              <a:buNone/>
            </a:pPr>
            <a:r>
              <a:rPr lang="en-US" sz="4900" dirty="0">
                <a:latin typeface="Century Gothic" charset="0"/>
              </a:rPr>
              <a:t>   </a:t>
            </a:r>
            <a:r>
              <a:rPr lang="en-US" sz="4900" dirty="0" smtClean="0">
                <a:latin typeface="Century Gothic" charset="0"/>
              </a:rPr>
              <a:t>to </a:t>
            </a:r>
            <a:r>
              <a:rPr lang="en-US" sz="4900" dirty="0">
                <a:latin typeface="Century Gothic" charset="0"/>
              </a:rPr>
              <a:t>detect certain features of ECG signals mostly QRS complex,</a:t>
            </a:r>
          </a:p>
          <a:p>
            <a:pPr marL="0" indent="0">
              <a:buNone/>
            </a:pPr>
            <a:r>
              <a:rPr lang="en-US" sz="4900" dirty="0">
                <a:latin typeface="Century Gothic" charset="0"/>
              </a:rPr>
              <a:t>   </a:t>
            </a:r>
            <a:r>
              <a:rPr lang="en-US" sz="4900" dirty="0" smtClean="0">
                <a:latin typeface="Century Gothic" charset="0"/>
              </a:rPr>
              <a:t> P </a:t>
            </a:r>
            <a:r>
              <a:rPr lang="en-US" sz="4900" dirty="0">
                <a:latin typeface="Century Gothic" charset="0"/>
              </a:rPr>
              <a:t>and T waves.</a:t>
            </a:r>
          </a:p>
          <a:p>
            <a:pPr marL="0" indent="0">
              <a:buNone/>
            </a:pPr>
            <a:r>
              <a:rPr lang="en-US" dirty="0">
                <a:latin typeface="Century Gothic" charset="0"/>
              </a:rPr>
              <a:t>    </a:t>
            </a:r>
          </a:p>
          <a:p>
            <a:endParaRPr lang="en-US" dirty="0">
              <a:latin typeface="Century Gothic" charset="0"/>
            </a:endParaRPr>
          </a:p>
          <a:p>
            <a:pPr marL="0" indent="0">
              <a:buNone/>
            </a:pPr>
            <a:endParaRPr lang="en-US" dirty="0">
              <a:latin typeface="Century Gothic" charset="0"/>
            </a:endParaRPr>
          </a:p>
          <a:p>
            <a:r>
              <a:rPr lang="en-US" sz="6200" b="1" dirty="0">
                <a:latin typeface="Century Gothic" charset="0"/>
              </a:rPr>
              <a:t>CLASSIFICATION</a:t>
            </a:r>
          </a:p>
          <a:p>
            <a:pPr marL="0" indent="0">
              <a:buNone/>
            </a:pPr>
            <a:endParaRPr lang="en-US" dirty="0">
              <a:latin typeface="Century Gothic" charset="0"/>
            </a:endParaRPr>
          </a:p>
          <a:p>
            <a:pPr marL="0" indent="0">
              <a:lnSpc>
                <a:spcPct val="170000"/>
              </a:lnSpc>
              <a:buNone/>
            </a:pPr>
            <a:r>
              <a:rPr lang="en-US" sz="4900" dirty="0" smtClean="0">
                <a:latin typeface="Century Gothic" charset="0"/>
              </a:rPr>
              <a:t>At </a:t>
            </a:r>
            <a:r>
              <a:rPr lang="en-US" sz="4900" dirty="0">
                <a:latin typeface="Century Gothic" charset="0"/>
              </a:rPr>
              <a:t>this stage, each PQRST-fragment pattern is classified </a:t>
            </a:r>
            <a:r>
              <a:rPr lang="en-US" sz="4900" dirty="0" smtClean="0">
                <a:latin typeface="Century Gothic" charset="0"/>
              </a:rPr>
              <a:t>independently </a:t>
            </a:r>
            <a:r>
              <a:rPr lang="en-US" sz="4900" dirty="0">
                <a:latin typeface="Century Gothic" charset="0"/>
              </a:rPr>
              <a:t>of the others </a:t>
            </a:r>
            <a:r>
              <a:rPr lang="en-US" sz="4900" dirty="0" smtClean="0">
                <a:latin typeface="Century Gothic" charset="0"/>
              </a:rPr>
              <a:t>and </a:t>
            </a:r>
            <a:r>
              <a:rPr lang="en-US" sz="4900" dirty="0">
                <a:latin typeface="Century Gothic" charset="0"/>
              </a:rPr>
              <a:t>assigned to some class, and each </a:t>
            </a:r>
            <a:r>
              <a:rPr lang="en-US" sz="4900" dirty="0" smtClean="0">
                <a:latin typeface="Century Gothic" charset="0"/>
              </a:rPr>
              <a:t>PQRST-fragment </a:t>
            </a:r>
            <a:r>
              <a:rPr lang="en-US" sz="4900" dirty="0">
                <a:latin typeface="Century Gothic" charset="0"/>
              </a:rPr>
              <a:t>classification result is a vote for the candidate class of the final ECG record identification, which is elected by a  majority of votes.</a:t>
            </a:r>
          </a:p>
          <a:p>
            <a:pPr marL="0" indent="0">
              <a:buNone/>
            </a:pPr>
            <a:r>
              <a:rPr lang="en-US" sz="4000" dirty="0">
                <a:latin typeface="Century Gothic" charset="0"/>
              </a:rPr>
              <a:t/>
            </a:r>
            <a:br>
              <a:rPr lang="en-US" sz="4000" dirty="0">
                <a:latin typeface="Century Gothic" charset="0"/>
              </a:rPr>
            </a:br>
            <a:endParaRPr lang="en-US" sz="4000" dirty="0">
              <a:latin typeface="Century Gothic" charset="0"/>
            </a:endParaRPr>
          </a:p>
          <a:p>
            <a:pPr marL="0" indent="0">
              <a:buNone/>
            </a:pPr>
            <a:endParaRPr lang="en-US" sz="4000" dirty="0">
              <a:latin typeface="Century Gothic" charset="0"/>
            </a:endParaRPr>
          </a:p>
          <a:p>
            <a:pPr marL="0" indent="0">
              <a:buNone/>
            </a:pPr>
            <a:endParaRPr lang="en-US" dirty="0">
              <a:latin typeface="Century Gothic" charset="0"/>
            </a:endParaRPr>
          </a:p>
          <a:p>
            <a:pPr marL="0" indent="0">
              <a:buNone/>
            </a:pPr>
            <a:r>
              <a:rPr lang="en-US" dirty="0"/>
              <a:t/>
            </a:r>
            <a:br>
              <a:rPr lang="en-US" dirty="0"/>
            </a:br>
            <a:endParaRPr lang="en-US" dirty="0"/>
          </a:p>
          <a:p>
            <a:pPr marL="0" indent="0">
              <a:buNone/>
            </a:pPr>
            <a:r>
              <a:rPr lang="en-US" dirty="0"/>
              <a:t>     </a:t>
            </a:r>
            <a:br>
              <a:rPr lang="en-US" dirty="0"/>
            </a:br>
            <a:endParaRPr lang="en-US" dirty="0"/>
          </a:p>
          <a:p>
            <a:pPr marL="0" indent="0">
              <a:buNone/>
            </a:pPr>
            <a:endParaRPr lang="en-US" dirty="0"/>
          </a:p>
        </p:txBody>
      </p:sp>
    </p:spTree>
    <p:extLst>
      <p:ext uri="{BB962C8B-B14F-4D97-AF65-F5344CB8AC3E}">
        <p14:creationId xmlns:p14="http://schemas.microsoft.com/office/powerpoint/2010/main" xmlns="" val="3700851240"/>
      </p:ext>
    </p:extLst>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305</TotalTime>
  <Words>761</Words>
  <Application>Microsoft Office PowerPoint</Application>
  <PresentationFormat>Custom</PresentationFormat>
  <Paragraphs>109</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BIOMETRIC AUTHENTICATION BASED ON ECG</vt:lpstr>
      <vt:lpstr>TABLE OF CONTENTS</vt:lpstr>
      <vt:lpstr>INTRODUCTION</vt:lpstr>
      <vt:lpstr>PURPOSE</vt:lpstr>
      <vt:lpstr>WHY ECG? </vt:lpstr>
      <vt:lpstr>ECG BASICS</vt:lpstr>
      <vt:lpstr>STEPS INVOLVED IN ECG PROCESSING</vt:lpstr>
      <vt:lpstr>Slide 8</vt:lpstr>
      <vt:lpstr>Slide 9</vt:lpstr>
      <vt:lpstr>FEATURE EXTRACTION</vt:lpstr>
      <vt:lpstr>EXAMPLES</vt:lpstr>
      <vt:lpstr>Slide 12</vt:lpstr>
      <vt:lpstr>ECG- Observations</vt:lpstr>
      <vt:lpstr>Plotting of ECG from data set</vt:lpstr>
      <vt:lpstr>Filtering of ECG Signal</vt:lpstr>
      <vt:lpstr>Detecting R-peaks</vt:lpstr>
      <vt:lpstr>TABULAR COMPARISON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Hp1</dc:creator>
  <cp:lastModifiedBy>Hp1</cp:lastModifiedBy>
  <cp:revision>66</cp:revision>
  <dcterms:created xsi:type="dcterms:W3CDTF">2014-09-12T17:24:29Z</dcterms:created>
  <dcterms:modified xsi:type="dcterms:W3CDTF">2016-11-08T06:02:03Z</dcterms:modified>
</cp:coreProperties>
</file>