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324" r:id="rId5"/>
    <p:sldId id="325" r:id="rId6"/>
    <p:sldId id="327" r:id="rId7"/>
    <p:sldId id="328" r:id="rId8"/>
    <p:sldId id="261" r:id="rId9"/>
    <p:sldId id="326" r:id="rId10"/>
    <p:sldId id="329" r:id="rId11"/>
    <p:sldId id="330" r:id="rId12"/>
    <p:sldId id="331" r:id="rId13"/>
    <p:sldId id="333" r:id="rId14"/>
    <p:sldId id="332" r:id="rId15"/>
    <p:sldId id="338" r:id="rId16"/>
    <p:sldId id="344" r:id="rId17"/>
    <p:sldId id="345" r:id="rId18"/>
    <p:sldId id="346" r:id="rId19"/>
    <p:sldId id="334" r:id="rId20"/>
    <p:sldId id="336" r:id="rId21"/>
    <p:sldId id="337" r:id="rId22"/>
    <p:sldId id="309" r:id="rId23"/>
    <p:sldId id="310" r:id="rId24"/>
  </p:sldIdLst>
  <p:sldSz cx="12192000" cy="6858000"/>
  <p:notesSz cx="12192000" cy="6858000"/>
  <p:defaultTextStyle>
    <a:defPPr>
      <a:defRPr kern="0"/>
    </a:def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Chi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EFC0-1CE1-4731-A404-805BDA599A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0B68F-B06C-4489-94C9-443D6AB5D5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6340" y="1543811"/>
            <a:ext cx="5102859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647688"/>
            <a:ext cx="12188952" cy="274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72409"/>
            <a:ext cx="12192000" cy="18559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409"/>
            <a:ext cx="12192000" cy="186055"/>
          </a:xfrm>
          <a:custGeom>
            <a:avLst/>
            <a:gdLst/>
            <a:ahLst/>
            <a:cxnLst/>
            <a:rect l="l" t="t" r="r" b="b"/>
            <a:pathLst>
              <a:path w="12192000" h="186054">
                <a:moveTo>
                  <a:pt x="0" y="0"/>
                </a:moveTo>
                <a:lnTo>
                  <a:pt x="12191999" y="0"/>
                </a:lnTo>
                <a:lnTo>
                  <a:pt x="12191999" y="185590"/>
                </a:lnTo>
              </a:path>
            </a:pathLst>
          </a:custGeom>
          <a:ln w="952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8335" y="0"/>
            <a:ext cx="1880616" cy="68579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60315" y="5899773"/>
            <a:ext cx="356138" cy="444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89051"/>
            <a:ext cx="25539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39" y="1582420"/>
            <a:ext cx="10815320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365111"/>
            <a:ext cx="368427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Named</a:t>
            </a:r>
            <a:r>
              <a:rPr spc="-25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-10" dirty="0"/>
              <a:t>(NER)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6647688"/>
            <a:ext cx="12201525" cy="215265"/>
            <a:chOff x="-4762" y="6647688"/>
            <a:chExt cx="12201525" cy="2152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6647688"/>
              <a:ext cx="12188952" cy="27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72409"/>
              <a:ext cx="12192000" cy="1855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72409"/>
              <a:ext cx="12192000" cy="186055"/>
            </a:xfrm>
            <a:custGeom>
              <a:avLst/>
              <a:gdLst/>
              <a:ahLst/>
              <a:cxnLst/>
              <a:rect l="l" t="t" r="r" b="b"/>
              <a:pathLst>
                <a:path w="12192000" h="186054">
                  <a:moveTo>
                    <a:pt x="0" y="0"/>
                  </a:moveTo>
                  <a:lnTo>
                    <a:pt x="12191999" y="0"/>
                  </a:lnTo>
                  <a:lnTo>
                    <a:pt x="12191999" y="18559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81400" y="3581663"/>
            <a:ext cx="4740275" cy="14401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endParaRPr lang="en-US" altLang="zh-CN" sz="4000" dirty="0">
              <a:solidFill>
                <a:srgbClr val="000044"/>
              </a:solidFill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lang="en-US" altLang="zh-CN" sz="4000" dirty="0">
                <a:solidFill>
                  <a:srgbClr val="000044"/>
                </a:solidFill>
                <a:latin typeface="Calibri" panose="020F0502020204030204"/>
                <a:cs typeface="Calibri" panose="020F0502020204030204"/>
              </a:rPr>
              <a:t>Xinchi Shi</a:t>
            </a:r>
            <a:endParaRPr lang="en-US" altLang="zh-CN" sz="4000" dirty="0">
              <a:solidFill>
                <a:srgbClr val="000044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0" y="782062"/>
            <a:ext cx="103632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20"/>
              </a:spcBef>
            </a:pPr>
            <a:r>
              <a:rPr lang="en-US" altLang="zh-CN" sz="4000" dirty="0">
                <a:solidFill>
                  <a:srgbClr val="000044"/>
                </a:solidFill>
                <a:latin typeface="Calibri" panose="020F0502020204030204"/>
                <a:cs typeface="Calibri" panose="020F0502020204030204"/>
              </a:rPr>
              <a:t>Transformer and BERT based Automatic COVID-19 Fake News Detection System </a:t>
            </a:r>
            <a:endParaRPr lang="zh-CN" altLang="en-US" sz="4000" dirty="0">
              <a:solidFill>
                <a:srgbClr val="000044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28600" y="304800"/>
            <a:ext cx="7331075" cy="984885"/>
          </a:xfrm>
        </p:spPr>
        <p:txBody>
          <a:bodyPr wrap="square"/>
          <a:lstStyle/>
          <a:p>
            <a:r>
              <a:rPr lang="en-US" altLang="zh-CN" sz="3200">
                <a:sym typeface="+mn-ea"/>
              </a:rPr>
              <a:t>3) Encode (Padding and trunction)</a:t>
            </a:r>
            <a:endParaRPr lang="en-US" altLang="zh-CN" sz="3200"/>
          </a:p>
          <a:p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219200"/>
            <a:ext cx="6728460" cy="3893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2362200"/>
            <a:ext cx="4191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We also use Attention Masks. The purpose of adding the masks is to ensure not incorporate the padded tokens into the interpretation of the sentences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28600" y="304800"/>
            <a:ext cx="7331075" cy="492125"/>
          </a:xfrm>
        </p:spPr>
        <p:txBody>
          <a:bodyPr wrap="square"/>
          <a:lstStyle/>
          <a:p>
            <a:r>
              <a:rPr lang="en-US" altLang="zh-CN" sz="3200">
                <a:sym typeface="+mn-ea"/>
              </a:rPr>
              <a:t>3) Example of encode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66800"/>
            <a:ext cx="8320405" cy="963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6896100" cy="309372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2"/>
          </p:cNvCxnSpPr>
          <p:nvPr/>
        </p:nvCxnSpPr>
        <p:spPr>
          <a:xfrm>
            <a:off x="4922520" y="2030095"/>
            <a:ext cx="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10363200" cy="1107440"/>
          </a:xfrm>
        </p:spPr>
        <p:txBody>
          <a:bodyPr/>
          <a:lstStyle/>
          <a:p>
            <a:r>
              <a:rPr lang="en-US" altLang="zh-CN">
                <a:sym typeface="+mn-ea"/>
              </a:rPr>
              <a:t>BERT</a:t>
            </a:r>
            <a:br>
              <a:rPr lang="zh-CN" altLang="en-US" spc="-50" dirty="0">
                <a:solidFill>
                  <a:srgbClr val="000044"/>
                </a:solidFill>
                <a:latin typeface="Calibri" panose="020F0502020204030204"/>
                <a:ea typeface="+mj-ea"/>
                <a:cs typeface="Calibri" panose="020F0502020204030204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990600"/>
            <a:ext cx="106660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BERT implementation has two steps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Pre-training: the model is trained on unseen data over various pretraining problems using a dataset in a particular language or in increases data with multiple languages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Fine-tuning: all the initialized parameters are fine-tuned using the labeled data from certain tasks</a:t>
            </a:r>
            <a:endParaRPr lang="zh-C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2667000"/>
            <a:ext cx="5257800" cy="36799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10363200" cy="553720"/>
          </a:xfrm>
        </p:spPr>
        <p:txBody>
          <a:bodyPr/>
          <a:lstStyle/>
          <a:p>
            <a:r>
              <a:rPr lang="en-US" altLang="zh-CN"/>
              <a:t>BERT Fine-tuning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0" y="1200150"/>
            <a:ext cx="7033260" cy="3902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981200"/>
            <a:ext cx="39884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First, we apply the BertForSequenceClassification model. 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Second, we use 4 epochs to fine-tune the BERT model. 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10363200" cy="553720"/>
          </a:xfrm>
        </p:spPr>
        <p:txBody>
          <a:bodyPr/>
          <a:lstStyle/>
          <a:p>
            <a:r>
              <a:rPr lang="en-US" altLang="zh-CN"/>
              <a:t>BERT + BiLSTM</a:t>
            </a:r>
            <a:endParaRPr lang="en-US" altLang="zh-CN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b="35216"/>
          <a:stretch>
            <a:fillRect/>
          </a:stretch>
        </p:blipFill>
        <p:spPr>
          <a:xfrm>
            <a:off x="2514600" y="990600"/>
            <a:ext cx="6520815" cy="4034790"/>
          </a:xfrm>
        </p:spPr>
      </p:pic>
      <p:pic>
        <p:nvPicPr>
          <p:cNvPr id="5" name="内容占位符 8"/>
          <p:cNvPicPr>
            <a:picLocks noGrp="1"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b="35216"/>
          <a:stretch>
            <a:fillRect/>
          </a:stretch>
        </p:blipFill>
        <p:spPr>
          <a:xfrm>
            <a:off x="2787014" y="1074931"/>
            <a:ext cx="6433185" cy="3980462"/>
          </a:xfrm>
          <a:prstGeom prst="rect">
            <a:avLst/>
          </a:prstGeom>
        </p:spPr>
      </p:pic>
      <p:pic>
        <p:nvPicPr>
          <p:cNvPr id="6" name="内容占位符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1" t="89989" r="21575"/>
          <a:stretch>
            <a:fillRect/>
          </a:stretch>
        </p:blipFill>
        <p:spPr>
          <a:xfrm>
            <a:off x="4876800" y="5305192"/>
            <a:ext cx="2780778" cy="5323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28600" y="228600"/>
            <a:ext cx="6539865" cy="553720"/>
          </a:xfrm>
        </p:spPr>
        <p:txBody>
          <a:bodyPr wrap="square"/>
          <a:p>
            <a:r>
              <a:rPr lang="en-US" altLang="zh-CN" sz="3600">
                <a:solidFill>
                  <a:srgbClr val="000044"/>
                </a:solidFill>
                <a:ea typeface="+mj-ea"/>
              </a:rPr>
              <a:t>Build the model of BERT-BiLSTM</a:t>
            </a:r>
            <a:endParaRPr lang="en-US" altLang="zh-CN" sz="3600">
              <a:solidFill>
                <a:srgbClr val="000044"/>
              </a:solidFill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9844405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28600" y="152400"/>
            <a:ext cx="8992235" cy="553720"/>
          </a:xfrm>
        </p:spPr>
        <p:txBody>
          <a:bodyPr wrap="square"/>
          <a:p>
            <a:pPr algn="l">
              <a:buClrTx/>
              <a:buSzTx/>
              <a:buFontTx/>
            </a:pPr>
            <a:r>
              <a:rPr lang="en-US" altLang="zh-CN" sz="3600">
                <a:solidFill>
                  <a:srgbClr val="000044"/>
                </a:solidFill>
                <a:ea typeface="+mj-ea"/>
              </a:rPr>
              <a:t>Initialize the model and parameters</a:t>
            </a:r>
            <a:endParaRPr lang="en-US" altLang="zh-CN" sz="3600">
              <a:solidFill>
                <a:srgbClr val="000044"/>
              </a:solidFill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143000"/>
            <a:ext cx="3703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Frozen parameters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459740" y="4006850"/>
            <a:ext cx="3883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frozen parameters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676400"/>
            <a:ext cx="5988685" cy="1759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5756910" cy="1918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28600" y="304800"/>
            <a:ext cx="3853180" cy="553720"/>
          </a:xfrm>
        </p:spPr>
        <p:txBody>
          <a:bodyPr wrap="square"/>
          <a:p>
            <a:r>
              <a:rPr lang="en-US" altLang="zh-CN" sz="3600">
                <a:solidFill>
                  <a:srgbClr val="000044"/>
                </a:solidFill>
                <a:ea typeface="+mj-ea"/>
              </a:rPr>
              <a:t>Training the model</a:t>
            </a:r>
            <a:endParaRPr lang="en-US" altLang="zh-CN" sz="3600">
              <a:solidFill>
                <a:srgbClr val="000044"/>
              </a:solidFill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43000"/>
            <a:ext cx="7345680" cy="5274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10363200" cy="553720"/>
          </a:xfrm>
        </p:spPr>
        <p:txBody>
          <a:bodyPr/>
          <a:lstStyle/>
          <a:p>
            <a:r>
              <a:rPr lang="en-US" altLang="zh-CN"/>
              <a:t>Results and Evaluation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43000"/>
            <a:ext cx="10655935" cy="1530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0" y="2667000"/>
            <a:ext cx="268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Table: Model Evaluation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095" y="3615055"/>
            <a:ext cx="10339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Fine-tuned BERT (Freeze parameters) + BiLSTM has the highest Test accuracy and F1 score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AutoNum type="arabicPeriod"/>
            </a:pP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Fine-tuned BERT has minimum Training loss</a:t>
            </a:r>
            <a:endParaRPr lang="en-US" altLang="zh-CN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10363200" cy="553720"/>
          </a:xfrm>
        </p:spPr>
        <p:txBody>
          <a:bodyPr/>
          <a:lstStyle/>
          <a:p>
            <a:r>
              <a:rPr lang="en-US" altLang="zh-CN"/>
              <a:t>Discussions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304800" y="838200"/>
            <a:ext cx="8534400" cy="430530"/>
          </a:xfrm>
        </p:spPr>
        <p:txBody>
          <a:bodyPr/>
          <a:lstStyle/>
          <a:p>
            <a:r>
              <a:rPr lang="en-US" altLang="zh-CN" sz="2800"/>
              <a:t>Limitations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0045" y="1374775"/>
            <a:ext cx="97262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One possible reason for unsatisfactory performances of the model with unfrozen parameters could be that the scale of the dataset is unable to support to train such large models.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The reason why the performance of BERT (Freeze parameters) + BiLSTM model improves little compared to Fine-tuned BERT may be the small number of epochs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We may need to use other methods such as cross-validation to achieve a stronger convincing conclusion 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532891"/>
            <a:ext cx="28987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Pipeline</a:t>
            </a:r>
            <a:endParaRPr lang="en-US" spc="-10" dirty="0"/>
          </a:p>
        </p:txBody>
      </p:sp>
      <p:sp>
        <p:nvSpPr>
          <p:cNvPr id="25" name="矩形 24"/>
          <p:cNvSpPr/>
          <p:nvPr/>
        </p:nvSpPr>
        <p:spPr>
          <a:xfrm>
            <a:off x="228600" y="2667000"/>
            <a:ext cx="111442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Dataset description   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1343025" y="3186430"/>
            <a:ext cx="68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28825" y="2665730"/>
            <a:ext cx="111442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ym typeface="+mn-ea"/>
              </a:rPr>
              <a:t>Words Pre-processing </a:t>
            </a:r>
            <a:r>
              <a:rPr lang="en-US" altLang="zh-CN" sz="1600" dirty="0"/>
              <a:t>   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419600" y="4876800"/>
            <a:ext cx="24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0000" y="2666365"/>
            <a:ext cx="1162050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ym typeface="+mn-ea"/>
              </a:rPr>
              <a:t>Pre-trained BERT    </a:t>
            </a:r>
            <a:r>
              <a:rPr lang="en-US" altLang="zh-CN" sz="1600" dirty="0"/>
              <a:t>   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43250" y="3185795"/>
            <a:ext cx="68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62600" y="1447800"/>
            <a:ext cx="118173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Freeze Parameters </a:t>
            </a:r>
            <a:endParaRPr lang="zh-CN" altLang="en-US" sz="1600" dirty="0"/>
          </a:p>
        </p:txBody>
      </p:sp>
      <p:cxnSp>
        <p:nvCxnSpPr>
          <p:cNvPr id="12" name="直接箭头连接符 11"/>
          <p:cNvCxnSpPr>
            <a:stCxn id="9" idx="3"/>
            <a:endCxn id="11" idx="1"/>
          </p:cNvCxnSpPr>
          <p:nvPr/>
        </p:nvCxnSpPr>
        <p:spPr>
          <a:xfrm flipV="1">
            <a:off x="4972050" y="1968500"/>
            <a:ext cx="590550" cy="1218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38800" y="3962400"/>
            <a:ext cx="118173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Freeze Parameters </a:t>
            </a:r>
            <a:endParaRPr lang="zh-CN" altLang="en-US" sz="1600" dirty="0"/>
          </a:p>
        </p:txBody>
      </p:sp>
      <p:cxnSp>
        <p:nvCxnSpPr>
          <p:cNvPr id="14" name="直接箭头连接符 13"/>
          <p:cNvCxnSpPr>
            <a:stCxn id="9" idx="3"/>
            <a:endCxn id="13" idx="1"/>
          </p:cNvCxnSpPr>
          <p:nvPr/>
        </p:nvCxnSpPr>
        <p:spPr>
          <a:xfrm>
            <a:off x="4972050" y="3187065"/>
            <a:ext cx="666750" cy="129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44335" y="1967865"/>
            <a:ext cx="68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29500" y="1447800"/>
            <a:ext cx="1074420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BiLSTM 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7522845" y="3961765"/>
            <a:ext cx="1074420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BiLSTM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828790" y="4482465"/>
            <a:ext cx="685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53600" y="2667000"/>
            <a:ext cx="1181735" cy="104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 Model</a:t>
            </a:r>
            <a:endParaRPr lang="en-US" altLang="zh-CN" sz="1600" dirty="0"/>
          </a:p>
          <a:p>
            <a:pPr algn="ctr"/>
            <a:r>
              <a:rPr lang="en-US" altLang="zh-CN" sz="1600" dirty="0"/>
              <a:t>Evaluation </a:t>
            </a:r>
            <a:endParaRPr lang="zh-CN" altLang="en-US" sz="1600" dirty="0"/>
          </a:p>
        </p:txBody>
      </p:sp>
      <p:cxnSp>
        <p:nvCxnSpPr>
          <p:cNvPr id="28" name="直接箭头连接符 27"/>
          <p:cNvCxnSpPr>
            <a:stCxn id="17" idx="3"/>
            <a:endCxn id="27" idx="1"/>
          </p:cNvCxnSpPr>
          <p:nvPr/>
        </p:nvCxnSpPr>
        <p:spPr>
          <a:xfrm>
            <a:off x="8503920" y="1968500"/>
            <a:ext cx="1249680" cy="1219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7" idx="1"/>
          </p:cNvCxnSpPr>
          <p:nvPr/>
        </p:nvCxnSpPr>
        <p:spPr>
          <a:xfrm flipV="1">
            <a:off x="8597265" y="3187700"/>
            <a:ext cx="1156335" cy="129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10363200" cy="553720"/>
          </a:xfrm>
        </p:spPr>
        <p:txBody>
          <a:bodyPr/>
          <a:lstStyle/>
          <a:p>
            <a:r>
              <a:rPr lang="en-US" altLang="zh-CN"/>
              <a:t>Conclusion and Future work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3215" y="964565"/>
            <a:ext cx="114115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We adopt three BERT-based deep learning models for the CVOID-19 fake news detection task.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The Fine-tuned BERT model is our base model and we add additional layers (BiLSTM) at the top of the based model with and without frozen parameters approaches.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It shows that combining BERT with BiLSTM using freezing parameters yields better performance than other models.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For our future work, we should enlarge our training dataset size, increase the number of training epochs and use different hyper-parameters in the model. Also, we can try to apply a variety of additional layers besides BiLSTM. </a:t>
            </a:r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32891"/>
            <a:ext cx="20631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References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8339" y="1582420"/>
            <a:ext cx="10815320" cy="1951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marR="5080" indent="-457200" algn="just">
              <a:lnSpc>
                <a:spcPct val="89000"/>
              </a:lnSpc>
              <a:spcBef>
                <a:spcPts val="385"/>
              </a:spcBef>
              <a:buAutoNum type="arabicPeriod"/>
              <a:tabLst>
                <a:tab pos="469900" algn="l"/>
              </a:tabLst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Gundapu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Mamidi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2021. Transformer based automatic COVID-19 fake news detection system. 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arXiv:2101.00180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69900" marR="5080" indent="-457200" algn="just">
              <a:lnSpc>
                <a:spcPct val="89000"/>
              </a:lnSpc>
              <a:spcBef>
                <a:spcPts val="385"/>
              </a:spcBef>
              <a:buAutoNum type="arabicPeriod"/>
              <a:tabLst>
                <a:tab pos="469900" algn="l"/>
              </a:tabLst>
            </a:pPr>
            <a:endParaRPr lang="en-US" spc="-10" dirty="0"/>
          </a:p>
          <a:p>
            <a:pPr marL="469900" marR="5080" indent="-457200" algn="just">
              <a:lnSpc>
                <a:spcPct val="89000"/>
              </a:lnSpc>
              <a:spcBef>
                <a:spcPts val="385"/>
              </a:spcBef>
              <a:buClrTx/>
              <a:buSzTx/>
              <a:buFontTx/>
              <a:buAutoNum type="arabicPeriod"/>
              <a:tabLst>
                <a:tab pos="469900" algn="l"/>
              </a:tabLst>
            </a:pPr>
            <a:r>
              <a:rPr lang="en-US" altLang="zh-CN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Y., Zhang, Y., Li, X. and Yu, X., 2021. COVID-19 Fake News Detection Using Bidirectional Encoder Representations from Transformers Based Models. arXiv preprint arXiv:2109.14816.</a:t>
            </a:r>
            <a:endParaRPr lang="en-US" altLang="zh-CN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3693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4829" y="2828773"/>
            <a:ext cx="3520440" cy="1146810"/>
          </a:xfrm>
          <a:prstGeom prst="rect">
            <a:avLst/>
          </a:prstGeom>
          <a:solidFill>
            <a:srgbClr val="000544"/>
          </a:solidFill>
        </p:spPr>
        <p:txBody>
          <a:bodyPr vert="horz" wrap="square" lIns="0" tIns="5778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455"/>
              </a:spcBef>
            </a:pPr>
            <a:r>
              <a:rPr sz="6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THANKS!</a:t>
            </a:r>
            <a:endParaRPr sz="6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67461"/>
            <a:ext cx="3908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/>
              <a:t>Dataset Description</a:t>
            </a:r>
            <a:endParaRPr spc="-50" dirty="0"/>
          </a:p>
        </p:txBody>
      </p:sp>
      <p:sp>
        <p:nvSpPr>
          <p:cNvPr id="7" name="文本框 6"/>
          <p:cNvSpPr txBox="1"/>
          <p:nvPr/>
        </p:nvSpPr>
        <p:spPr>
          <a:xfrm>
            <a:off x="633952" y="2656833"/>
            <a:ext cx="96012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 data contains social media data points and their corresponding labels, either real or fake.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41808" y="1334251"/>
            <a:ext cx="903559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containing 8,560 data points collected from various online social networks such as Twitter, Facebook, and Instagram, </a:t>
            </a:r>
            <a:r>
              <a:rPr lang="en-US" altLang="zh-CN" sz="2400" dirty="0" err="1"/>
              <a:t>etc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49" y="3979414"/>
            <a:ext cx="5182140" cy="17924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05000" y="5334000"/>
            <a:ext cx="2125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(a) Dataset Statistics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2400"/>
            <a:ext cx="358140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10363200" cy="553720"/>
          </a:xfrm>
        </p:spPr>
        <p:txBody>
          <a:bodyPr/>
          <a:lstStyle/>
          <a:p>
            <a:r>
              <a:rPr lang="en-US" altLang="zh-CN"/>
              <a:t>Dataset split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352800"/>
            <a:ext cx="3581400" cy="1339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" y="1219200"/>
            <a:ext cx="10145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We combine those two datasets together and randomly split data into training set (90%) and test set (10%) using the set seed method.</a:t>
            </a:r>
            <a:endParaRPr lang="en-US" altLang="zh-CN" sz="240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5257800" y="3200400"/>
            <a:ext cx="1447800" cy="8223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5257800" y="4022725"/>
            <a:ext cx="1371600" cy="777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34200" y="3048000"/>
            <a:ext cx="3135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7,704 Training set (90%)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7010400" y="4572000"/>
            <a:ext cx="3126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856 Test set (10%)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304800" y="864870"/>
            <a:ext cx="3509010" cy="430530"/>
          </a:xfrm>
        </p:spPr>
        <p:txBody>
          <a:bodyPr wrap="square"/>
          <a:lstStyle/>
          <a:p>
            <a:r>
              <a:rPr lang="en-US" altLang="zh-CN" sz="2800"/>
              <a:t>1) Text cleaning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1600" y="1295400"/>
            <a:ext cx="6126480" cy="4899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2209800"/>
            <a:ext cx="4415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Remove URL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Remove hashtag         #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Remove parenthesis   ()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Remove punctutaion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Convert to lower case</a:t>
            </a:r>
            <a:endParaRPr lang="en-US" altLang="zh-C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39084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/>
              <a:t>Data Pre-processing</a:t>
            </a:r>
            <a:endParaRPr lang="en-US"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381000" y="381000"/>
            <a:ext cx="8534400" cy="492125"/>
          </a:xfrm>
        </p:spPr>
        <p:txBody>
          <a:bodyPr/>
          <a:lstStyle/>
          <a:p>
            <a:r>
              <a:rPr lang="en-US" altLang="zh-CN" sz="3200">
                <a:sym typeface="+mn-ea"/>
              </a:rPr>
              <a:t>1) Text cleaning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066800"/>
            <a:ext cx="7962900" cy="16459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562600" y="2895600"/>
            <a:ext cx="0" cy="1001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79875"/>
            <a:ext cx="8001000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000" y="388303"/>
            <a:ext cx="899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2) Tokenize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4800600"/>
            <a:ext cx="10707370" cy="1362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5400" y="2743200"/>
            <a:ext cx="3009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bert-base-uncased: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24000"/>
            <a:ext cx="361188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000" y="381000"/>
            <a:ext cx="899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2) Example of tokenize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19200"/>
            <a:ext cx="7802880" cy="1021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56510"/>
            <a:ext cx="7909560" cy="1272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8176260" cy="9144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99390" y="2394585"/>
            <a:ext cx="116852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9390" y="4191000"/>
            <a:ext cx="116852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304800" y="304800"/>
            <a:ext cx="8534400" cy="492125"/>
          </a:xfrm>
        </p:spPr>
        <p:txBody>
          <a:bodyPr/>
          <a:lstStyle/>
          <a:p>
            <a:r>
              <a:rPr lang="en-US" altLang="zh-CN" sz="3200"/>
              <a:t>3) Encode (Padding and trunction)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332740" y="1146810"/>
            <a:ext cx="11097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BERT requires that all sentences must have the same fixed length and the max length of 512 tokens per setence.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057400"/>
            <a:ext cx="5654040" cy="3497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" y="2667000"/>
            <a:ext cx="4937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We found out that only 10 out of 8560 rows has length that is over 512. Hence, we set up our max length to 512.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16,&quot;width&quot;:9648}"/>
</p:tagLst>
</file>

<file path=ppt/tags/tag2.xml><?xml version="1.0" encoding="utf-8"?>
<p:tagLst xmlns:p="http://schemas.openxmlformats.org/presentationml/2006/main">
  <p:tag name="KSO_WM_UNIT_PLACING_PICTURE_USER_VIEWPORT" val="{&quot;height&quot;:5052,&quot;width&quot;:1473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3468</Words>
  <Application>WPS 演示</Application>
  <PresentationFormat>宽屏</PresentationFormat>
  <Paragraphs>137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Wingdings</vt:lpstr>
      <vt:lpstr>Calibri</vt:lpstr>
      <vt:lpstr>微软雅黑</vt:lpstr>
      <vt:lpstr>Arial Unicode MS</vt:lpstr>
      <vt:lpstr>等线</vt:lpstr>
      <vt:lpstr>Office Theme</vt:lpstr>
      <vt:lpstr>PowerPoint 演示文稿</vt:lpstr>
      <vt:lpstr>Pipeline</vt:lpstr>
      <vt:lpstr>Dataset Description</vt:lpstr>
      <vt:lpstr>Dataset split</vt:lpstr>
      <vt:lpstr>Data Pre-processing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 </vt:lpstr>
      <vt:lpstr>BERT Fine-tuning</vt:lpstr>
      <vt:lpstr>BERT + BiLSTM</vt:lpstr>
      <vt:lpstr>PowerPoint 演示文稿</vt:lpstr>
      <vt:lpstr>PowerPoint 演示文稿</vt:lpstr>
      <vt:lpstr>PowerPoint 演示文稿</vt:lpstr>
      <vt:lpstr>Results and Evaluation</vt:lpstr>
      <vt:lpstr>Discussions</vt:lpstr>
      <vt:lpstr>Conclusion and Future work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Named Entity Recognition (NER)</dc:title>
  <dc:creator>Xavier Shi</dc:creator>
  <cp:lastModifiedBy>Vampire+C.</cp:lastModifiedBy>
  <cp:revision>65</cp:revision>
  <dcterms:created xsi:type="dcterms:W3CDTF">2022-03-21T06:23:00Z</dcterms:created>
  <dcterms:modified xsi:type="dcterms:W3CDTF">2022-04-13T15:23:32Z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2022-01-24T08:00:00Z</vt:filetime>
  </property>
  <property fmtid="{D5CDD505-2E9C-101B-9397-08002B2CF9AE}" pid="3" name="LastSaved">
    <vt:filetime>2022-03-24T08:00:00Z</vt:filetime>
  </property>
  <property fmtid="{D5CDD505-2E9C-101B-9397-08002B2CF9AE}" pid="4" name="ICV">
    <vt:lpwstr>21A3D76D302B4892A07E518BBC6A8CE8</vt:lpwstr>
  </property>
  <property fmtid="{D5CDD505-2E9C-101B-9397-08002B2CF9AE}" pid="5" name="KSOProductBuildVer">
    <vt:lpwstr>2052-11.1.0.11566</vt:lpwstr>
  </property>
</Properties>
</file>