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8" r:id="rId2"/>
    <p:sldId id="266" r:id="rId3"/>
    <p:sldId id="257" r:id="rId4"/>
    <p:sldId id="259" r:id="rId5"/>
    <p:sldId id="260" r:id="rId6"/>
    <p:sldId id="262" r:id="rId7"/>
    <p:sldId id="269" r:id="rId8"/>
    <p:sldId id="265" r:id="rId9"/>
    <p:sldId id="261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25812" autoAdjust="0"/>
    <p:restoredTop sz="94700" autoAdjust="0"/>
  </p:normalViewPr>
  <p:slideViewPr>
    <p:cSldViewPr snapToGrid="0">
      <p:cViewPr varScale="1">
        <p:scale>
          <a:sx n="95" d="100"/>
          <a:sy n="95" d="100"/>
        </p:scale>
        <p:origin x="-320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esktop:FantPlayerStatsTotals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ownloads:DraftData%20(1)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ownloads:DraftData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esktop:FantPlayerStatsTotal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esktop:FantPlayerStatsTotals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esktop:FantPlayerStatsTotals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ownloads:TEData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ownloads:WRData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ownloads:RBData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ownloads:QBData%20(1)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roy:Downloads:DraftData%20(1)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Total Yards by Position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RB Yds</c:v>
          </c:tx>
          <c:spPr>
            <a:ln w="76200" cmpd="sng"/>
          </c:spP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'FantPlayerStatsTotals.csv'!$D$6:$D$12</c:f>
              <c:numCache>
                <c:formatCode>General</c:formatCode>
                <c:ptCount val="7"/>
                <c:pt idx="0">
                  <c:v>49003.0</c:v>
                </c:pt>
                <c:pt idx="1">
                  <c:v>51163.0</c:v>
                </c:pt>
                <c:pt idx="2">
                  <c:v>49649.0</c:v>
                </c:pt>
                <c:pt idx="3">
                  <c:v>48143.0</c:v>
                </c:pt>
                <c:pt idx="4">
                  <c:v>51164.0</c:v>
                </c:pt>
                <c:pt idx="5">
                  <c:v>50715.0</c:v>
                </c:pt>
                <c:pt idx="6">
                  <c:v>48736.0</c:v>
                </c:pt>
              </c:numCache>
            </c:numRef>
          </c:yVal>
          <c:smooth val="0"/>
        </c:ser>
        <c:ser>
          <c:idx val="1"/>
          <c:order val="1"/>
          <c:tx>
            <c:v>QB Yds</c:v>
          </c:tx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'FantPlayerStatsTotals.csv'!$B$6:$B$12</c:f>
              <c:numCache>
                <c:formatCode>General</c:formatCode>
                <c:ptCount val="7"/>
                <c:pt idx="0">
                  <c:v>116581.0</c:v>
                </c:pt>
                <c:pt idx="1">
                  <c:v>114474.0</c:v>
                </c:pt>
                <c:pt idx="2">
                  <c:v>118544.0</c:v>
                </c:pt>
                <c:pt idx="3">
                  <c:v>120284.0</c:v>
                </c:pt>
                <c:pt idx="4">
                  <c:v>123291.0</c:v>
                </c:pt>
                <c:pt idx="5">
                  <c:v>125648.0</c:v>
                </c:pt>
                <c:pt idx="6">
                  <c:v>128916.0</c:v>
                </c:pt>
              </c:numCache>
            </c:numRef>
          </c:yVal>
          <c:smooth val="0"/>
        </c:ser>
        <c:ser>
          <c:idx val="2"/>
          <c:order val="2"/>
          <c:tx>
            <c:v>WR Yds</c:v>
          </c:tx>
          <c:spPr>
            <a:ln>
              <a:solidFill>
                <a:srgbClr val="008000"/>
              </a:solidFill>
            </a:ln>
          </c:spPr>
          <c:marker>
            <c:spPr>
              <a:ln>
                <a:solidFill>
                  <a:srgbClr val="008000"/>
                </a:solidFill>
              </a:ln>
            </c:spPr>
          </c:marke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'FantPlayerStatsTotals.csv'!$F$6:$F$12</c:f>
              <c:numCache>
                <c:formatCode>General</c:formatCode>
                <c:ptCount val="7"/>
                <c:pt idx="0">
                  <c:v>73077.0</c:v>
                </c:pt>
                <c:pt idx="1">
                  <c:v>70092.0</c:v>
                </c:pt>
                <c:pt idx="2">
                  <c:v>67370.0</c:v>
                </c:pt>
                <c:pt idx="3">
                  <c:v>75340.0</c:v>
                </c:pt>
                <c:pt idx="4">
                  <c:v>77089.0</c:v>
                </c:pt>
                <c:pt idx="5">
                  <c:v>78910.0</c:v>
                </c:pt>
                <c:pt idx="6">
                  <c:v>84497.0</c:v>
                </c:pt>
              </c:numCache>
            </c:numRef>
          </c:yVal>
          <c:smooth val="0"/>
        </c:ser>
        <c:ser>
          <c:idx val="3"/>
          <c:order val="3"/>
          <c:tx>
            <c:v>TE Yds</c:v>
          </c:tx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'FantPlayerStatsTotals.csv'!$H$6:$H$12</c:f>
              <c:numCache>
                <c:formatCode>General</c:formatCode>
                <c:ptCount val="7"/>
                <c:pt idx="0">
                  <c:v>21557.0</c:v>
                </c:pt>
                <c:pt idx="1">
                  <c:v>21912.0</c:v>
                </c:pt>
                <c:pt idx="2">
                  <c:v>24674.0</c:v>
                </c:pt>
                <c:pt idx="3">
                  <c:v>25286.0</c:v>
                </c:pt>
                <c:pt idx="4">
                  <c:v>26283.0</c:v>
                </c:pt>
                <c:pt idx="5">
                  <c:v>25336.0</c:v>
                </c:pt>
                <c:pt idx="6">
                  <c:v>26324.0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985768"/>
        <c:axId val="2094980344"/>
      </c:scatterChart>
      <c:valAx>
        <c:axId val="2094985768"/>
        <c:scaling>
          <c:orientation val="minMax"/>
          <c:max val="2013.0"/>
          <c:min val="2007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980344"/>
        <c:crosses val="autoZero"/>
        <c:crossBetween val="midCat"/>
      </c:valAx>
      <c:valAx>
        <c:axId val="2094980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Yards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985768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 smtClean="0"/>
              <a:t>Ideal Draft </a:t>
            </a:r>
            <a:r>
              <a:rPr lang="en-US" sz="2000" dirty="0"/>
              <a:t>Positions for Each Position</a:t>
            </a:r>
            <a:r>
              <a:rPr lang="en-US" sz="2000" dirty="0" smtClean="0"/>
              <a:t> based on Marginal </a:t>
            </a:r>
            <a:r>
              <a:rPr lang="en-US" sz="2000" dirty="0"/>
              <a:t>Utility</a:t>
            </a:r>
          </a:p>
        </c:rich>
      </c:tx>
      <c:layout>
        <c:manualLayout>
          <c:xMode val="edge"/>
          <c:yMode val="edge"/>
          <c:x val="0.103829854468916"/>
          <c:y val="0.011891927659624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2352063782396"/>
          <c:y val="0.215176159712646"/>
          <c:w val="0.845938778967735"/>
          <c:h val="0.581567699402033"/>
        </c:manualLayout>
      </c:layout>
      <c:areaChart>
        <c:grouping val="stacked"/>
        <c:varyColors val="0"/>
        <c:ser>
          <c:idx val="0"/>
          <c:order val="0"/>
          <c:tx>
            <c:strRef>
              <c:f>'DraftData.csv'!$N$17</c:f>
              <c:strCache>
                <c:ptCount val="1"/>
                <c:pt idx="0">
                  <c:v>RB</c:v>
                </c:pt>
              </c:strCache>
            </c:strRef>
          </c:tx>
          <c:cat>
            <c:strRef>
              <c:f>'DraftData.csv'!$M$18:$M$29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'DraftData.csv'!$N$18:$N$29</c:f>
              <c:numCache>
                <c:formatCode>General</c:formatCode>
                <c:ptCount val="12"/>
                <c:pt idx="0">
                  <c:v>7.0</c:v>
                </c:pt>
                <c:pt idx="1">
                  <c:v>4.0</c:v>
                </c:pt>
                <c:pt idx="2">
                  <c:v>5.0</c:v>
                </c:pt>
                <c:pt idx="3">
                  <c:v>4.0</c:v>
                </c:pt>
                <c:pt idx="4">
                  <c:v>4.0</c:v>
                </c:pt>
                <c:pt idx="5">
                  <c:v>4.0</c:v>
                </c:pt>
                <c:pt idx="6">
                  <c:v>3.0</c:v>
                </c:pt>
                <c:pt idx="7">
                  <c:v>4.0</c:v>
                </c:pt>
                <c:pt idx="8">
                  <c:v>4.0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'DraftData.csv'!$O$17</c:f>
              <c:strCache>
                <c:ptCount val="1"/>
                <c:pt idx="0">
                  <c:v>WR</c:v>
                </c:pt>
              </c:strCache>
            </c:strRef>
          </c:tx>
          <c:spPr>
            <a:solidFill>
              <a:srgbClr val="008000"/>
            </a:solidFill>
          </c:spPr>
          <c:cat>
            <c:strRef>
              <c:f>'DraftData.csv'!$M$18:$M$29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'DraftData.csv'!$O$18:$O$29</c:f>
              <c:numCache>
                <c:formatCode>General</c:formatCode>
                <c:ptCount val="12"/>
                <c:pt idx="0">
                  <c:v>2.0</c:v>
                </c:pt>
                <c:pt idx="1">
                  <c:v>3.0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3.0</c:v>
                </c:pt>
                <c:pt idx="8">
                  <c:v>2.0</c:v>
                </c:pt>
                <c:pt idx="9">
                  <c:v>3.0</c:v>
                </c:pt>
                <c:pt idx="10">
                  <c:v>2.0</c:v>
                </c:pt>
                <c:pt idx="1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'DraftData.csv'!$P$17</c:f>
              <c:strCache>
                <c:ptCount val="1"/>
                <c:pt idx="0">
                  <c:v>QB</c:v>
                </c:pt>
              </c:strCache>
            </c:strRef>
          </c:tx>
          <c:spPr>
            <a:solidFill>
              <a:srgbClr val="FF6600"/>
            </a:solidFill>
          </c:spPr>
          <c:cat>
            <c:strRef>
              <c:f>'DraftData.csv'!$M$18:$M$29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'DraftData.csv'!$P$18:$P$29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1.0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3.0</c:v>
                </c:pt>
                <c:pt idx="11">
                  <c:v>2.0</c:v>
                </c:pt>
              </c:numCache>
            </c:numRef>
          </c:val>
        </c:ser>
        <c:ser>
          <c:idx val="3"/>
          <c:order val="3"/>
          <c:tx>
            <c:strRef>
              <c:f>'DraftData.csv'!$Q$17</c:f>
              <c:strCache>
                <c:ptCount val="1"/>
                <c:pt idx="0">
                  <c:v>TE</c:v>
                </c:pt>
              </c:strCache>
            </c:strRef>
          </c:tx>
          <c:cat>
            <c:strRef>
              <c:f>'DraftData.csv'!$M$18:$M$29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'DraftData.csv'!$Q$18:$Q$29</c:f>
              <c:numCache>
                <c:formatCode>General</c:formatCode>
                <c:ptCount val="12"/>
                <c:pt idx="0">
                  <c:v>0.0</c:v>
                </c:pt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01144"/>
        <c:axId val="2090101880"/>
      </c:areaChart>
      <c:catAx>
        <c:axId val="2090301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Fantasy Draft Position</a:t>
                </a:r>
              </a:p>
            </c:rich>
          </c:tx>
          <c:layout>
            <c:manualLayout>
              <c:xMode val="edge"/>
              <c:yMode val="edge"/>
              <c:x val="0.409737907043672"/>
              <c:y val="0.911999735318775"/>
            </c:manualLayout>
          </c:layout>
          <c:overlay val="0"/>
        </c:title>
        <c:majorTickMark val="out"/>
        <c:minorTickMark val="none"/>
        <c:tickLblPos val="nextTo"/>
        <c:crossAx val="2090101880"/>
        <c:crosses val="autoZero"/>
        <c:auto val="1"/>
        <c:lblAlgn val="ctr"/>
        <c:lblOffset val="100"/>
        <c:noMultiLvlLbl val="0"/>
      </c:catAx>
      <c:valAx>
        <c:axId val="2090101880"/>
        <c:scaling>
          <c:orientation val="minMax"/>
          <c:max val="1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How Many at Each Position Should Have been Drafted</a:t>
                </a:r>
              </a:p>
            </c:rich>
          </c:tx>
          <c:layout>
            <c:manualLayout>
              <c:xMode val="edge"/>
              <c:yMode val="edge"/>
              <c:x val="0.00166663189048942"/>
              <c:y val="0.1390678226910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0301144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566601038114821"/>
          <c:y val="0.113369710355091"/>
          <c:w val="0.18345785173249"/>
          <c:h val="0.0754167323455233"/>
        </c:manualLayout>
      </c:layout>
      <c:overlay val="0"/>
    </c:legend>
    <c:plotVisOnly val="1"/>
    <c:dispBlanksAs val="zero"/>
    <c:showDLblsOverMax val="0"/>
  </c:chart>
  <c:spPr>
    <a:solidFill>
      <a:srgbClr val="FFFFFF"/>
    </a:solidFill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Differences in "Ideal" and Actual Fantasy Drafts for Positions</a:t>
            </a:r>
          </a:p>
        </c:rich>
      </c:tx>
      <c:layout>
        <c:manualLayout>
          <c:xMode val="edge"/>
          <c:yMode val="edge"/>
          <c:x val="0.209308290524425"/>
          <c:y val="0.014084463564701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794975628046494"/>
          <c:y val="0.162591526769288"/>
          <c:w val="0.889166594560295"/>
          <c:h val="0.6568596866753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'DraftData.csv'!$N$32</c:f>
              <c:strCache>
                <c:ptCount val="1"/>
                <c:pt idx="0">
                  <c:v>RB</c:v>
                </c:pt>
              </c:strCache>
            </c:strRef>
          </c:tx>
          <c:invertIfNegative val="0"/>
          <c:cat>
            <c:strRef>
              <c:f>'DraftData.csv'!$M$33:$M$44</c:f>
              <c:strCache>
                <c:ptCount val="12"/>
                <c:pt idx="0">
                  <c:v>Top 10</c:v>
                </c:pt>
                <c:pt idx="1">
                  <c:v>10 Through 20</c:v>
                </c:pt>
                <c:pt idx="2">
                  <c:v>20 T 30</c:v>
                </c:pt>
                <c:pt idx="3">
                  <c:v>30 T 40</c:v>
                </c:pt>
                <c:pt idx="4">
                  <c:v>40 T 50</c:v>
                </c:pt>
                <c:pt idx="5">
                  <c:v>50 T 60</c:v>
                </c:pt>
                <c:pt idx="6">
                  <c:v>60 T 70</c:v>
                </c:pt>
                <c:pt idx="7">
                  <c:v>70 T 80</c:v>
                </c:pt>
                <c:pt idx="8">
                  <c:v>80 T 90</c:v>
                </c:pt>
                <c:pt idx="9">
                  <c:v>90 T 100</c:v>
                </c:pt>
                <c:pt idx="10">
                  <c:v>100 T 110</c:v>
                </c:pt>
                <c:pt idx="11">
                  <c:v>110 T 120</c:v>
                </c:pt>
              </c:strCache>
            </c:strRef>
          </c:cat>
          <c:val>
            <c:numRef>
              <c:f>'DraftData.csv'!$N$33:$N$44</c:f>
              <c:numCache>
                <c:formatCode>General</c:formatCode>
                <c:ptCount val="12"/>
                <c:pt idx="0">
                  <c:v>0.333333333333333</c:v>
                </c:pt>
                <c:pt idx="1">
                  <c:v>-0.666666666666667</c:v>
                </c:pt>
                <c:pt idx="2">
                  <c:v>0.833333333333333</c:v>
                </c:pt>
                <c:pt idx="3">
                  <c:v>0.666666666666666</c:v>
                </c:pt>
                <c:pt idx="4">
                  <c:v>1.333333333333333</c:v>
                </c:pt>
                <c:pt idx="5">
                  <c:v>1.0</c:v>
                </c:pt>
                <c:pt idx="6">
                  <c:v>-0.333333333333333</c:v>
                </c:pt>
                <c:pt idx="7">
                  <c:v>1.0</c:v>
                </c:pt>
                <c:pt idx="8">
                  <c:v>0.666666666666666</c:v>
                </c:pt>
                <c:pt idx="9">
                  <c:v>-0.666666666666666</c:v>
                </c:pt>
                <c:pt idx="10">
                  <c:v>0.5</c:v>
                </c:pt>
                <c:pt idx="11">
                  <c:v>0.166666666666666</c:v>
                </c:pt>
              </c:numCache>
            </c:numRef>
          </c:val>
        </c:ser>
        <c:ser>
          <c:idx val="1"/>
          <c:order val="1"/>
          <c:tx>
            <c:strRef>
              <c:f>'DraftData.csv'!$O$32</c:f>
              <c:strCache>
                <c:ptCount val="1"/>
                <c:pt idx="0">
                  <c:v>WR</c:v>
                </c:pt>
              </c:strCache>
            </c:strRef>
          </c:tx>
          <c:spPr>
            <a:solidFill>
              <a:srgbClr val="008000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'DraftData.csv'!$M$33:$M$44</c:f>
              <c:strCache>
                <c:ptCount val="12"/>
                <c:pt idx="0">
                  <c:v>Top 10</c:v>
                </c:pt>
                <c:pt idx="1">
                  <c:v>10 Through 20</c:v>
                </c:pt>
                <c:pt idx="2">
                  <c:v>20 T 30</c:v>
                </c:pt>
                <c:pt idx="3">
                  <c:v>30 T 40</c:v>
                </c:pt>
                <c:pt idx="4">
                  <c:v>40 T 50</c:v>
                </c:pt>
                <c:pt idx="5">
                  <c:v>50 T 60</c:v>
                </c:pt>
                <c:pt idx="6">
                  <c:v>60 T 70</c:v>
                </c:pt>
                <c:pt idx="7">
                  <c:v>70 T 80</c:v>
                </c:pt>
                <c:pt idx="8">
                  <c:v>80 T 90</c:v>
                </c:pt>
                <c:pt idx="9">
                  <c:v>90 T 100</c:v>
                </c:pt>
                <c:pt idx="10">
                  <c:v>100 T 110</c:v>
                </c:pt>
                <c:pt idx="11">
                  <c:v>110 T 120</c:v>
                </c:pt>
              </c:strCache>
            </c:strRef>
          </c:cat>
          <c:val>
            <c:numRef>
              <c:f>'DraftData.csv'!$O$33:$O$44</c:f>
              <c:numCache>
                <c:formatCode>General</c:formatCode>
                <c:ptCount val="12"/>
                <c:pt idx="0">
                  <c:v>0.333333333333333</c:v>
                </c:pt>
                <c:pt idx="1">
                  <c:v>-0.666666666666666</c:v>
                </c:pt>
                <c:pt idx="2">
                  <c:v>-2.333333333333333</c:v>
                </c:pt>
                <c:pt idx="3">
                  <c:v>-1.833333333333333</c:v>
                </c:pt>
                <c:pt idx="4">
                  <c:v>-1.333333333333333</c:v>
                </c:pt>
                <c:pt idx="5">
                  <c:v>-1.666666666666666</c:v>
                </c:pt>
                <c:pt idx="6">
                  <c:v>-0.833333333333333</c:v>
                </c:pt>
                <c:pt idx="7">
                  <c:v>-0.666666666666666</c:v>
                </c:pt>
                <c:pt idx="8">
                  <c:v>-1.5</c:v>
                </c:pt>
                <c:pt idx="9">
                  <c:v>-0.5</c:v>
                </c:pt>
                <c:pt idx="10">
                  <c:v>-2.666666666666667</c:v>
                </c:pt>
                <c:pt idx="11">
                  <c:v>-0.666666666666666</c:v>
                </c:pt>
              </c:numCache>
            </c:numRef>
          </c:val>
        </c:ser>
        <c:ser>
          <c:idx val="2"/>
          <c:order val="2"/>
          <c:tx>
            <c:strRef>
              <c:f>'DraftData.csv'!$P$32</c:f>
              <c:strCache>
                <c:ptCount val="1"/>
                <c:pt idx="0">
                  <c:v>QB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cat>
            <c:strRef>
              <c:f>'DraftData.csv'!$M$33:$M$44</c:f>
              <c:strCache>
                <c:ptCount val="12"/>
                <c:pt idx="0">
                  <c:v>Top 10</c:v>
                </c:pt>
                <c:pt idx="1">
                  <c:v>10 Through 20</c:v>
                </c:pt>
                <c:pt idx="2">
                  <c:v>20 T 30</c:v>
                </c:pt>
                <c:pt idx="3">
                  <c:v>30 T 40</c:v>
                </c:pt>
                <c:pt idx="4">
                  <c:v>40 T 50</c:v>
                </c:pt>
                <c:pt idx="5">
                  <c:v>50 T 60</c:v>
                </c:pt>
                <c:pt idx="6">
                  <c:v>60 T 70</c:v>
                </c:pt>
                <c:pt idx="7">
                  <c:v>70 T 80</c:v>
                </c:pt>
                <c:pt idx="8">
                  <c:v>80 T 90</c:v>
                </c:pt>
                <c:pt idx="9">
                  <c:v>90 T 100</c:v>
                </c:pt>
                <c:pt idx="10">
                  <c:v>100 T 110</c:v>
                </c:pt>
                <c:pt idx="11">
                  <c:v>110 T 120</c:v>
                </c:pt>
              </c:strCache>
            </c:strRef>
          </c:cat>
          <c:val>
            <c:numRef>
              <c:f>'DraftData.csv'!$P$33:$P$44</c:f>
              <c:numCache>
                <c:formatCode>General</c:formatCode>
                <c:ptCount val="12"/>
                <c:pt idx="0">
                  <c:v>-0.5</c:v>
                </c:pt>
                <c:pt idx="1">
                  <c:v>-0.333333333333333</c:v>
                </c:pt>
                <c:pt idx="2">
                  <c:v>1.0</c:v>
                </c:pt>
                <c:pt idx="3">
                  <c:v>1.0</c:v>
                </c:pt>
                <c:pt idx="4">
                  <c:v>-0.5</c:v>
                </c:pt>
                <c:pt idx="5">
                  <c:v>0.333333333333333</c:v>
                </c:pt>
                <c:pt idx="6">
                  <c:v>0.5</c:v>
                </c:pt>
                <c:pt idx="7">
                  <c:v>0.166666666666667</c:v>
                </c:pt>
                <c:pt idx="8">
                  <c:v>0.5</c:v>
                </c:pt>
                <c:pt idx="9">
                  <c:v>0.333333333333333</c:v>
                </c:pt>
                <c:pt idx="10">
                  <c:v>1.666666666666667</c:v>
                </c:pt>
                <c:pt idx="11">
                  <c:v>-0.166666666666666</c:v>
                </c:pt>
              </c:numCache>
            </c:numRef>
          </c:val>
        </c:ser>
        <c:ser>
          <c:idx val="3"/>
          <c:order val="3"/>
          <c:tx>
            <c:strRef>
              <c:f>'DraftData.csv'!$Q$32</c:f>
              <c:strCache>
                <c:ptCount val="1"/>
                <c:pt idx="0">
                  <c:v>TE</c:v>
                </c:pt>
              </c:strCache>
            </c:strRef>
          </c:tx>
          <c:invertIfNegative val="0"/>
          <c:cat>
            <c:strRef>
              <c:f>'DraftData.csv'!$M$33:$M$44</c:f>
              <c:strCache>
                <c:ptCount val="12"/>
                <c:pt idx="0">
                  <c:v>Top 10</c:v>
                </c:pt>
                <c:pt idx="1">
                  <c:v>10 Through 20</c:v>
                </c:pt>
                <c:pt idx="2">
                  <c:v>20 T 30</c:v>
                </c:pt>
                <c:pt idx="3">
                  <c:v>30 T 40</c:v>
                </c:pt>
                <c:pt idx="4">
                  <c:v>40 T 50</c:v>
                </c:pt>
                <c:pt idx="5">
                  <c:v>50 T 60</c:v>
                </c:pt>
                <c:pt idx="6">
                  <c:v>60 T 70</c:v>
                </c:pt>
                <c:pt idx="7">
                  <c:v>70 T 80</c:v>
                </c:pt>
                <c:pt idx="8">
                  <c:v>80 T 90</c:v>
                </c:pt>
                <c:pt idx="9">
                  <c:v>90 T 100</c:v>
                </c:pt>
                <c:pt idx="10">
                  <c:v>100 T 110</c:v>
                </c:pt>
                <c:pt idx="11">
                  <c:v>110 T 120</c:v>
                </c:pt>
              </c:strCache>
            </c:strRef>
          </c:cat>
          <c:val>
            <c:numRef>
              <c:f>'DraftData.csv'!$Q$33:$Q$44</c:f>
              <c:numCache>
                <c:formatCode>General</c:formatCode>
                <c:ptCount val="12"/>
                <c:pt idx="0">
                  <c:v>-0.166666666666667</c:v>
                </c:pt>
                <c:pt idx="1">
                  <c:v>1.666666666666667</c:v>
                </c:pt>
                <c:pt idx="2">
                  <c:v>0.5</c:v>
                </c:pt>
                <c:pt idx="3">
                  <c:v>0.166666666666667</c:v>
                </c:pt>
                <c:pt idx="4">
                  <c:v>0.5</c:v>
                </c:pt>
                <c:pt idx="5">
                  <c:v>0.333333333333333</c:v>
                </c:pt>
                <c:pt idx="6">
                  <c:v>0.666666666666667</c:v>
                </c:pt>
                <c:pt idx="7">
                  <c:v>-0.5</c:v>
                </c:pt>
                <c:pt idx="8">
                  <c:v>0.333333333333333</c:v>
                </c:pt>
                <c:pt idx="9">
                  <c:v>0.833333333333333</c:v>
                </c:pt>
                <c:pt idx="10">
                  <c:v>0.5</c:v>
                </c:pt>
                <c:pt idx="11">
                  <c:v>0.833333333333333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2904"/>
        <c:axId val="2094492504"/>
      </c:barChart>
      <c:catAx>
        <c:axId val="2094512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Fantasy Draft Position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crossAx val="2094492504"/>
        <c:crosses val="autoZero"/>
        <c:auto val="1"/>
        <c:lblAlgn val="ctr"/>
        <c:lblOffset val="100"/>
        <c:noMultiLvlLbl val="0"/>
      </c:catAx>
      <c:valAx>
        <c:axId val="2094492504"/>
        <c:scaling>
          <c:orientation val="minMax"/>
        </c:scaling>
        <c:delete val="0"/>
        <c:axPos val="l"/>
        <c:majorGridlines>
          <c:spPr>
            <a:ln>
              <a:solidFill>
                <a:prstClr val="black">
                  <a:tint val="75000"/>
                  <a:alpha val="37000"/>
                </a:prst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Suggested Draft Improvement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5129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15914412207622"/>
          <c:y val="0.0878893042694455"/>
          <c:w val="0.142120865023413"/>
          <c:h val="0.0417010160642599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Total</a:t>
            </a:r>
            <a:r>
              <a:rPr lang="en-US" sz="2000" baseline="0"/>
              <a:t> Points at </a:t>
            </a:r>
            <a:r>
              <a:rPr lang="en-US" sz="2000"/>
              <a:t>Position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61895965551671"/>
          <c:y val="0.215470595472441"/>
          <c:w val="0.87118695061887"/>
          <c:h val="0.603839197834646"/>
        </c:manualLayout>
      </c:layout>
      <c:scatterChart>
        <c:scatterStyle val="lineMarker"/>
        <c:varyColors val="0"/>
        <c:ser>
          <c:idx val="0"/>
          <c:order val="0"/>
          <c:tx>
            <c:v>RB Pts</c:v>
          </c:tx>
          <c:spPr>
            <a:ln w="76200" cmpd="sng"/>
          </c:spP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'FantPlayerStatsTotals.csv'!$E$6:$E$12</c:f>
              <c:numCache>
                <c:formatCode>General</c:formatCode>
                <c:ptCount val="7"/>
                <c:pt idx="0">
                  <c:v>8789.0</c:v>
                </c:pt>
                <c:pt idx="1">
                  <c:v>9474.0</c:v>
                </c:pt>
                <c:pt idx="2">
                  <c:v>9067.0</c:v>
                </c:pt>
                <c:pt idx="3">
                  <c:v>8793.0</c:v>
                </c:pt>
                <c:pt idx="4">
                  <c:v>9160.0</c:v>
                </c:pt>
                <c:pt idx="5">
                  <c:v>9489.0</c:v>
                </c:pt>
                <c:pt idx="6">
                  <c:v>9937.0</c:v>
                </c:pt>
              </c:numCache>
            </c:numRef>
          </c:yVal>
          <c:smooth val="0"/>
        </c:ser>
        <c:ser>
          <c:idx val="1"/>
          <c:order val="1"/>
          <c:tx>
            <c:v>QB Pts</c:v>
          </c:tx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'FantPlayerStatsTotals.csv'!$C$6:$C$12</c:f>
              <c:numCache>
                <c:formatCode>General</c:formatCode>
                <c:ptCount val="7"/>
                <c:pt idx="0">
                  <c:v>5909.0</c:v>
                </c:pt>
                <c:pt idx="1">
                  <c:v>5955.0</c:v>
                </c:pt>
                <c:pt idx="2">
                  <c:v>6338.0</c:v>
                </c:pt>
                <c:pt idx="3">
                  <c:v>6368.0</c:v>
                </c:pt>
                <c:pt idx="4">
                  <c:v>6674.0</c:v>
                </c:pt>
                <c:pt idx="5">
                  <c:v>6878.0</c:v>
                </c:pt>
                <c:pt idx="6">
                  <c:v>7103.0</c:v>
                </c:pt>
              </c:numCache>
            </c:numRef>
          </c:yVal>
          <c:smooth val="0"/>
        </c:ser>
        <c:ser>
          <c:idx val="2"/>
          <c:order val="2"/>
          <c:tx>
            <c:v>WR Pts</c:v>
          </c:tx>
          <c:spPr>
            <a:ln>
              <a:solidFill>
                <a:srgbClr val="008000"/>
              </a:solidFill>
            </a:ln>
          </c:spPr>
          <c:marker>
            <c:spPr>
              <a:ln>
                <a:solidFill>
                  <a:srgbClr val="008000"/>
                </a:solidFill>
              </a:ln>
            </c:spPr>
          </c:marke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'FantPlayerStatsTotals.csv'!$G$6:$G$12</c:f>
              <c:numCache>
                <c:formatCode>General</c:formatCode>
                <c:ptCount val="7"/>
                <c:pt idx="0">
                  <c:v>11408.0</c:v>
                </c:pt>
                <c:pt idx="1">
                  <c:v>10242.0</c:v>
                </c:pt>
                <c:pt idx="2">
                  <c:v>10379.0</c:v>
                </c:pt>
                <c:pt idx="3">
                  <c:v>11471.0</c:v>
                </c:pt>
                <c:pt idx="4">
                  <c:v>12097.0</c:v>
                </c:pt>
                <c:pt idx="5">
                  <c:v>11449.0</c:v>
                </c:pt>
                <c:pt idx="6">
                  <c:v>12444.0</c:v>
                </c:pt>
              </c:numCache>
            </c:numRef>
          </c:yVal>
          <c:smooth val="0"/>
        </c:ser>
        <c:ser>
          <c:idx val="3"/>
          <c:order val="3"/>
          <c:tx>
            <c:v>TE Pts</c:v>
          </c:tx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'FantPlayerStatsTotals.csv'!$I$6:$I$12</c:f>
              <c:numCache>
                <c:formatCode>General</c:formatCode>
                <c:ptCount val="7"/>
                <c:pt idx="0">
                  <c:v>4027.0</c:v>
                </c:pt>
                <c:pt idx="1">
                  <c:v>3668.0</c:v>
                </c:pt>
                <c:pt idx="2">
                  <c:v>4045.0</c:v>
                </c:pt>
                <c:pt idx="3">
                  <c:v>4222.0</c:v>
                </c:pt>
                <c:pt idx="4">
                  <c:v>4500.0</c:v>
                </c:pt>
                <c:pt idx="5">
                  <c:v>4128.0</c:v>
                </c:pt>
                <c:pt idx="6">
                  <c:v>4702.0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566872"/>
        <c:axId val="2092541160"/>
      </c:scatterChart>
      <c:valAx>
        <c:axId val="2092566872"/>
        <c:scaling>
          <c:orientation val="minMax"/>
          <c:max val="2013.0"/>
          <c:min val="2007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541160"/>
        <c:crosses val="autoZero"/>
        <c:crossBetween val="midCat"/>
      </c:valAx>
      <c:valAx>
        <c:axId val="2092541160"/>
        <c:scaling>
          <c:orientation val="minMax"/>
          <c:min val="2000.0"/>
        </c:scaling>
        <c:delete val="0"/>
        <c:axPos val="l"/>
        <c:majorGridlines>
          <c:spPr>
            <a:ln>
              <a:solidFill>
                <a:prstClr val="black">
                  <a:tint val="75000"/>
                  <a:alpha val="37000"/>
                </a:prst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566872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314630928036487"/>
          <c:y val="0.12490249753937"/>
          <c:w val="0.3738244417925"/>
          <c:h val="0.0706363804133858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Positional Evolution Yards</a:t>
            </a:r>
          </a:p>
        </c:rich>
      </c:tx>
      <c:layout>
        <c:manualLayout>
          <c:xMode val="edge"/>
          <c:yMode val="edge"/>
          <c:x val="0.330652955475016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960173985609556"/>
          <c:y val="0.200292730264598"/>
          <c:w val="0.871417550907529"/>
          <c:h val="0.618612786541806"/>
        </c:manualLayout>
      </c:layout>
      <c:scatterChart>
        <c:scatterStyle val="lineMarker"/>
        <c:varyColors val="0"/>
        <c:ser>
          <c:idx val="0"/>
          <c:order val="0"/>
          <c:tx>
            <c:v>RB Rec Yds</c:v>
          </c:tx>
          <c:spPr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</c:marke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'FantPlayerStatsTotals.csv'!$O$6:$O$12</c:f>
              <c:numCache>
                <c:formatCode>General</c:formatCode>
                <c:ptCount val="7"/>
                <c:pt idx="0">
                  <c:v>17429.0</c:v>
                </c:pt>
                <c:pt idx="1">
                  <c:v>17275.0</c:v>
                </c:pt>
                <c:pt idx="2">
                  <c:v>17403.0</c:v>
                </c:pt>
                <c:pt idx="3">
                  <c:v>18115.0</c:v>
                </c:pt>
                <c:pt idx="4">
                  <c:v>18998.0</c:v>
                </c:pt>
                <c:pt idx="5">
                  <c:v>19381.0</c:v>
                </c:pt>
                <c:pt idx="6">
                  <c:v>19634.0</c:v>
                </c:pt>
              </c:numCache>
            </c:numRef>
          </c:yVal>
          <c:smooth val="0"/>
        </c:ser>
        <c:ser>
          <c:idx val="1"/>
          <c:order val="1"/>
          <c:tx>
            <c:v>QB Rush Yds</c:v>
          </c:tx>
          <c:spPr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c:spPr>
          <c:marker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</c:marke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'FantPlayerStatsTotals.csv'!$P$6:$P$12</c:f>
              <c:numCache>
                <c:formatCode>General</c:formatCode>
                <c:ptCount val="7"/>
                <c:pt idx="0">
                  <c:v>2485.0</c:v>
                </c:pt>
                <c:pt idx="1">
                  <c:v>4063.0</c:v>
                </c:pt>
                <c:pt idx="2">
                  <c:v>4886.0</c:v>
                </c:pt>
                <c:pt idx="3">
                  <c:v>7454.0</c:v>
                </c:pt>
                <c:pt idx="4">
                  <c:v>4048.0</c:v>
                </c:pt>
                <c:pt idx="5">
                  <c:v>7287.0</c:v>
                </c:pt>
                <c:pt idx="6">
                  <c:v>8660.0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444568"/>
        <c:axId val="2092430104"/>
      </c:scatterChart>
      <c:valAx>
        <c:axId val="2092444568"/>
        <c:scaling>
          <c:orientation val="minMax"/>
          <c:max val="2013.0"/>
          <c:min val="2007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430104"/>
        <c:crosses val="autoZero"/>
        <c:crossBetween val="midCat"/>
      </c:valAx>
      <c:valAx>
        <c:axId val="2092430104"/>
        <c:scaling>
          <c:orientation val="minMax"/>
          <c:max val="25000.0"/>
          <c:min val="0.0"/>
        </c:scaling>
        <c:delete val="0"/>
        <c:axPos val="l"/>
        <c:majorGridlines>
          <c:spPr>
            <a:ln>
              <a:solidFill>
                <a:prstClr val="black">
                  <a:tint val="75000"/>
                  <a:alpha val="37000"/>
                </a:prst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Yards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44456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368157504039125"/>
          <c:y val="0.113436985001581"/>
          <c:w val="0.26368499192175"/>
          <c:h val="0.0707944223417065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 smtClean="0"/>
              <a:t>Top 10 VBD </a:t>
            </a:r>
            <a:r>
              <a:rPr lang="en-US" sz="2000" dirty="0"/>
              <a:t>by Position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RB VBD</c:v>
          </c:tx>
          <c:spPr>
            <a:ln w="76200" cmpd="sng"/>
          </c:spP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'FantPlayerStatsTotals.csv'!$K$6:$K$12</c:f>
              <c:numCache>
                <c:formatCode>General</c:formatCode>
                <c:ptCount val="7"/>
                <c:pt idx="0">
                  <c:v>86.8</c:v>
                </c:pt>
                <c:pt idx="1">
                  <c:v>93.0</c:v>
                </c:pt>
                <c:pt idx="2">
                  <c:v>94.7</c:v>
                </c:pt>
                <c:pt idx="3">
                  <c:v>101.5</c:v>
                </c:pt>
                <c:pt idx="4">
                  <c:v>80.4</c:v>
                </c:pt>
                <c:pt idx="5">
                  <c:v>119.5</c:v>
                </c:pt>
                <c:pt idx="6">
                  <c:v>106.4</c:v>
                </c:pt>
              </c:numCache>
            </c:numRef>
          </c:yVal>
          <c:smooth val="0"/>
        </c:ser>
        <c:ser>
          <c:idx val="1"/>
          <c:order val="1"/>
          <c:tx>
            <c:v>QB VBD</c:v>
          </c:tx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'FantPlayerStatsTotals.csv'!$L$6:$L$12</c:f>
              <c:numCache>
                <c:formatCode>General</c:formatCode>
                <c:ptCount val="7"/>
                <c:pt idx="0">
                  <c:v>53.5</c:v>
                </c:pt>
                <c:pt idx="1">
                  <c:v>46.9</c:v>
                </c:pt>
                <c:pt idx="2">
                  <c:v>49.7</c:v>
                </c:pt>
                <c:pt idx="3">
                  <c:v>47.7</c:v>
                </c:pt>
                <c:pt idx="4">
                  <c:v>98.4</c:v>
                </c:pt>
                <c:pt idx="5">
                  <c:v>61.3</c:v>
                </c:pt>
                <c:pt idx="6">
                  <c:v>41.3</c:v>
                </c:pt>
              </c:numCache>
            </c:numRef>
          </c:yVal>
          <c:smooth val="0"/>
        </c:ser>
        <c:ser>
          <c:idx val="2"/>
          <c:order val="2"/>
          <c:tx>
            <c:v>WR VBD</c:v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chemeClr val="accent6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'FantPlayerStatsTotals.csv'!$M$6:$M$12</c:f>
              <c:numCache>
                <c:formatCode>General</c:formatCode>
                <c:ptCount val="7"/>
                <c:pt idx="0">
                  <c:v>90.5</c:v>
                </c:pt>
                <c:pt idx="1">
                  <c:v>69.0</c:v>
                </c:pt>
                <c:pt idx="2">
                  <c:v>76.6</c:v>
                </c:pt>
                <c:pt idx="3">
                  <c:v>69.9</c:v>
                </c:pt>
                <c:pt idx="4">
                  <c:v>82.1</c:v>
                </c:pt>
                <c:pt idx="5">
                  <c:v>77.8</c:v>
                </c:pt>
                <c:pt idx="6">
                  <c:v>86.2</c:v>
                </c:pt>
              </c:numCache>
            </c:numRef>
          </c:yVal>
          <c:smooth val="0"/>
        </c:ser>
        <c:ser>
          <c:idx val="3"/>
          <c:order val="3"/>
          <c:tx>
            <c:v>TE VBD</c:v>
          </c:tx>
          <c:xVal>
            <c:numRef>
              <c:f>'FantPlayerStatsTotals.csv'!$A$6:$A$12</c:f>
              <c:numCache>
                <c:formatCode>General</c:formatCode>
                <c:ptCount val="7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  <c:pt idx="6">
                  <c:v>2013.0</c:v>
                </c:pt>
              </c:numCache>
            </c:numRef>
          </c:xVal>
          <c:yVal>
            <c:numRef>
              <c:f>'FantPlayerStatsTotals.csv'!$N$6:$N$12</c:f>
              <c:numCache>
                <c:formatCode>General</c:formatCode>
                <c:ptCount val="7"/>
                <c:pt idx="0">
                  <c:v>44.4</c:v>
                </c:pt>
                <c:pt idx="1">
                  <c:v>25.9</c:v>
                </c:pt>
                <c:pt idx="2">
                  <c:v>37.4</c:v>
                </c:pt>
                <c:pt idx="3">
                  <c:v>21.9</c:v>
                </c:pt>
                <c:pt idx="4">
                  <c:v>43.5</c:v>
                </c:pt>
                <c:pt idx="5">
                  <c:v>26.1</c:v>
                </c:pt>
                <c:pt idx="6">
                  <c:v>44.8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332984"/>
        <c:axId val="2092324792"/>
      </c:scatterChart>
      <c:valAx>
        <c:axId val="2092332984"/>
        <c:scaling>
          <c:orientation val="minMax"/>
          <c:max val="2013.0"/>
          <c:min val="2007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prstClr val="black">
                <a:tint val="75000"/>
              </a:prstClr>
            </a:solidFill>
          </a:ln>
        </c:spPr>
        <c:crossAx val="2092324792"/>
        <c:crosses val="autoZero"/>
        <c:crossBetween val="midCat"/>
      </c:valAx>
      <c:valAx>
        <c:axId val="2092324792"/>
        <c:scaling>
          <c:orientation val="minMax"/>
          <c:min val="20.0"/>
        </c:scaling>
        <c:delete val="0"/>
        <c:axPos val="l"/>
        <c:majorGridlines>
          <c:spPr>
            <a:ln>
              <a:solidFill>
                <a:prstClr val="black">
                  <a:tint val="75000"/>
                  <a:alpha val="37000"/>
                </a:prst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VBD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332984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TE Marginal</a:t>
            </a:r>
            <a:r>
              <a:rPr lang="en-US" sz="2000" baseline="0"/>
              <a:t> Utility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'TEData.csv'!$N$1</c:f>
              <c:strCache>
                <c:ptCount val="1"/>
                <c:pt idx="0">
                  <c:v>Average</c:v>
                </c:pt>
              </c:strCache>
            </c:strRef>
          </c:tx>
          <c:spPr>
            <a:ln w="47625">
              <a:noFill/>
            </a:ln>
          </c:spPr>
          <c:marker>
            <c:spPr>
              <a:solidFill>
                <a:srgbClr val="FFFF00"/>
              </a:solidFill>
            </c:spPr>
          </c:marker>
          <c:trendline>
            <c:trendlineType val="log"/>
            <c:dispRSqr val="1"/>
            <c:dispEq val="1"/>
            <c:trendlineLbl>
              <c:layout>
                <c:manualLayout>
                  <c:x val="0.159421703363328"/>
                  <c:y val="-0.678993931001839"/>
                </c:manualLayout>
              </c:layout>
              <c:numFmt formatCode="General" sourceLinked="0"/>
            </c:trendlineLbl>
          </c:trendline>
          <c:xVal>
            <c:numRef>
              <c:f>'TEData.csv'!$A$2:$A$613</c:f>
              <c:numCache>
                <c:formatCode>General</c:formatCode>
                <c:ptCount val="6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</c:numCache>
            </c:numRef>
          </c:xVal>
          <c:yVal>
            <c:numRef>
              <c:f>'TEData.csv'!$N$2:$N$613</c:f>
              <c:numCache>
                <c:formatCode>General</c:formatCode>
                <c:ptCount val="612"/>
                <c:pt idx="0">
                  <c:v>21.34333333333331</c:v>
                </c:pt>
                <c:pt idx="1">
                  <c:v>17.57666666666666</c:v>
                </c:pt>
                <c:pt idx="2">
                  <c:v>16.6</c:v>
                </c:pt>
                <c:pt idx="3">
                  <c:v>8.13666666666667</c:v>
                </c:pt>
                <c:pt idx="4">
                  <c:v>4.996666666666666</c:v>
                </c:pt>
                <c:pt idx="5">
                  <c:v>5.233333333333337</c:v>
                </c:pt>
                <c:pt idx="6">
                  <c:v>6.116666666666664</c:v>
                </c:pt>
                <c:pt idx="7">
                  <c:v>3.400000000000003</c:v>
                </c:pt>
                <c:pt idx="8">
                  <c:v>3.383333333333331</c:v>
                </c:pt>
                <c:pt idx="9">
                  <c:v>1.999999999999998</c:v>
                </c:pt>
                <c:pt idx="10">
                  <c:v>3.766666666666668</c:v>
                </c:pt>
                <c:pt idx="11">
                  <c:v>6.100000000000001</c:v>
                </c:pt>
                <c:pt idx="12">
                  <c:v>4.31666666666667</c:v>
                </c:pt>
                <c:pt idx="13">
                  <c:v>2.116666666666664</c:v>
                </c:pt>
                <c:pt idx="14">
                  <c:v>4.133333333333332</c:v>
                </c:pt>
                <c:pt idx="15">
                  <c:v>2.75</c:v>
                </c:pt>
                <c:pt idx="16">
                  <c:v>2.683333333333332</c:v>
                </c:pt>
                <c:pt idx="17">
                  <c:v>2.200000000000001</c:v>
                </c:pt>
                <c:pt idx="18">
                  <c:v>3.033333333333334</c:v>
                </c:pt>
                <c:pt idx="19">
                  <c:v>2.616666666666667</c:v>
                </c:pt>
                <c:pt idx="20">
                  <c:v>2.633333333333328</c:v>
                </c:pt>
                <c:pt idx="21">
                  <c:v>2.85</c:v>
                </c:pt>
                <c:pt idx="22">
                  <c:v>1.266666666666672</c:v>
                </c:pt>
                <c:pt idx="23">
                  <c:v>1.48333333333333</c:v>
                </c:pt>
                <c:pt idx="24">
                  <c:v>1.933333333333335</c:v>
                </c:pt>
                <c:pt idx="25">
                  <c:v>2.366666666666668</c:v>
                </c:pt>
                <c:pt idx="26">
                  <c:v>2.533333333333333</c:v>
                </c:pt>
                <c:pt idx="27">
                  <c:v>2.349999999999999</c:v>
                </c:pt>
                <c:pt idx="28">
                  <c:v>1.316666666666665</c:v>
                </c:pt>
                <c:pt idx="29">
                  <c:v>2.800000000000002</c:v>
                </c:pt>
                <c:pt idx="30">
                  <c:v>2.683333333333332</c:v>
                </c:pt>
                <c:pt idx="31">
                  <c:v>1.833333333333334</c:v>
                </c:pt>
                <c:pt idx="32">
                  <c:v>2.066666666666667</c:v>
                </c:pt>
                <c:pt idx="33">
                  <c:v>1.683333333333333</c:v>
                </c:pt>
                <c:pt idx="34">
                  <c:v>1.349999999999998</c:v>
                </c:pt>
                <c:pt idx="35">
                  <c:v>2.783333333333333</c:v>
                </c:pt>
                <c:pt idx="36">
                  <c:v>1.283333333333335</c:v>
                </c:pt>
                <c:pt idx="37">
                  <c:v>0.683333333333332</c:v>
                </c:pt>
                <c:pt idx="38">
                  <c:v>1.766666666666666</c:v>
                </c:pt>
                <c:pt idx="39">
                  <c:v>0.833333333333333</c:v>
                </c:pt>
                <c:pt idx="40">
                  <c:v>0.900000000000002</c:v>
                </c:pt>
                <c:pt idx="41">
                  <c:v>0.983333333333332</c:v>
                </c:pt>
                <c:pt idx="42">
                  <c:v>2.483333333333334</c:v>
                </c:pt>
                <c:pt idx="43">
                  <c:v>0.933333333333331</c:v>
                </c:pt>
                <c:pt idx="44">
                  <c:v>0.950000000000001</c:v>
                </c:pt>
                <c:pt idx="45">
                  <c:v>2.316666666666665</c:v>
                </c:pt>
                <c:pt idx="46">
                  <c:v>1.366666666666667</c:v>
                </c:pt>
                <c:pt idx="47">
                  <c:v>0.85</c:v>
                </c:pt>
                <c:pt idx="48">
                  <c:v>0.466666666666667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174248"/>
        <c:axId val="2092159352"/>
      </c:scatterChart>
      <c:valAx>
        <c:axId val="2092174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Positional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159352"/>
        <c:crosses val="autoZero"/>
        <c:crossBetween val="midCat"/>
      </c:valAx>
      <c:valAx>
        <c:axId val="2092159352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Marginal Utility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174248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WR Marginal Utility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'WRData.csv'!$O$1</c:f>
              <c:strCache>
                <c:ptCount val="1"/>
                <c:pt idx="0">
                  <c:v>Average</c:v>
                </c:pt>
              </c:strCache>
            </c:strRef>
          </c:tx>
          <c:spPr>
            <a:ln w="47625">
              <a:noFill/>
            </a:ln>
          </c:spPr>
          <c:marker>
            <c:spPr>
              <a:solidFill>
                <a:srgbClr val="008000"/>
              </a:solidFill>
            </c:spPr>
          </c:marker>
          <c:trendline>
            <c:trendlineType val="log"/>
            <c:dispRSqr val="1"/>
            <c:dispEq val="1"/>
            <c:trendlineLbl>
              <c:layout>
                <c:manualLayout>
                  <c:x val="0.171855079580317"/>
                  <c:y val="-0.591850661747476"/>
                </c:manualLayout>
              </c:layout>
              <c:numFmt formatCode="General" sourceLinked="0"/>
            </c:trendlineLbl>
          </c:trendline>
          <c:xVal>
            <c:numRef>
              <c:f>'WRData.csv'!$A$2:$A$51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</c:numCache>
            </c:numRef>
          </c:xVal>
          <c:yVal>
            <c:numRef>
              <c:f>'WRData.csv'!$O$2:$O$51</c:f>
              <c:numCache>
                <c:formatCode>General</c:formatCode>
                <c:ptCount val="50"/>
                <c:pt idx="0">
                  <c:v>18.11666666666666</c:v>
                </c:pt>
                <c:pt idx="1">
                  <c:v>5.100000000000004</c:v>
                </c:pt>
                <c:pt idx="2">
                  <c:v>9.66666666666666</c:v>
                </c:pt>
                <c:pt idx="3">
                  <c:v>5.866666666666674</c:v>
                </c:pt>
                <c:pt idx="4">
                  <c:v>7.18333333333333</c:v>
                </c:pt>
                <c:pt idx="5">
                  <c:v>2.383333333333335</c:v>
                </c:pt>
                <c:pt idx="6">
                  <c:v>5.183333333333332</c:v>
                </c:pt>
                <c:pt idx="7">
                  <c:v>1.349999999999999</c:v>
                </c:pt>
                <c:pt idx="8">
                  <c:v>5.11666666666667</c:v>
                </c:pt>
                <c:pt idx="9">
                  <c:v>5.783333333333328</c:v>
                </c:pt>
                <c:pt idx="10">
                  <c:v>3.900000000000006</c:v>
                </c:pt>
                <c:pt idx="11">
                  <c:v>3.166666666666666</c:v>
                </c:pt>
                <c:pt idx="12">
                  <c:v>2.566666666666663</c:v>
                </c:pt>
                <c:pt idx="13">
                  <c:v>2.91666666666667</c:v>
                </c:pt>
                <c:pt idx="14">
                  <c:v>3.183333333333332</c:v>
                </c:pt>
                <c:pt idx="15">
                  <c:v>3.866666666666664</c:v>
                </c:pt>
                <c:pt idx="16">
                  <c:v>2.083333333333338</c:v>
                </c:pt>
                <c:pt idx="17">
                  <c:v>5.416666666666661</c:v>
                </c:pt>
                <c:pt idx="18">
                  <c:v>4.100000000000004</c:v>
                </c:pt>
                <c:pt idx="19">
                  <c:v>1.333333333333329</c:v>
                </c:pt>
                <c:pt idx="20">
                  <c:v>1.899999999999999</c:v>
                </c:pt>
                <c:pt idx="21">
                  <c:v>2.166666666666669</c:v>
                </c:pt>
                <c:pt idx="22">
                  <c:v>3.0</c:v>
                </c:pt>
                <c:pt idx="23">
                  <c:v>2.116666666666664</c:v>
                </c:pt>
                <c:pt idx="24">
                  <c:v>2.283333333333336</c:v>
                </c:pt>
                <c:pt idx="25">
                  <c:v>2.433333333333332</c:v>
                </c:pt>
                <c:pt idx="26">
                  <c:v>1.116666666666665</c:v>
                </c:pt>
                <c:pt idx="27">
                  <c:v>1.700000000000005</c:v>
                </c:pt>
                <c:pt idx="28">
                  <c:v>0.999999999999998</c:v>
                </c:pt>
                <c:pt idx="29">
                  <c:v>1.45</c:v>
                </c:pt>
                <c:pt idx="30">
                  <c:v>2.016666666666666</c:v>
                </c:pt>
                <c:pt idx="31">
                  <c:v>2.266666666666668</c:v>
                </c:pt>
                <c:pt idx="32">
                  <c:v>0.966666666666666</c:v>
                </c:pt>
                <c:pt idx="33">
                  <c:v>1.516666666666668</c:v>
                </c:pt>
                <c:pt idx="34">
                  <c:v>2.033333333333331</c:v>
                </c:pt>
                <c:pt idx="35">
                  <c:v>0.783333333333334</c:v>
                </c:pt>
                <c:pt idx="36">
                  <c:v>1.516666666666666</c:v>
                </c:pt>
                <c:pt idx="37">
                  <c:v>1.033333333333336</c:v>
                </c:pt>
                <c:pt idx="38">
                  <c:v>2.049999999999997</c:v>
                </c:pt>
                <c:pt idx="39">
                  <c:v>2.066666666666668</c:v>
                </c:pt>
                <c:pt idx="40">
                  <c:v>1.316666666666663</c:v>
                </c:pt>
                <c:pt idx="41">
                  <c:v>1.63333333333334</c:v>
                </c:pt>
                <c:pt idx="42">
                  <c:v>1.299999999999997</c:v>
                </c:pt>
                <c:pt idx="43">
                  <c:v>0.883333333333333</c:v>
                </c:pt>
                <c:pt idx="44">
                  <c:v>0.633333333333335</c:v>
                </c:pt>
                <c:pt idx="45">
                  <c:v>1.816666666666665</c:v>
                </c:pt>
                <c:pt idx="46">
                  <c:v>1.849999999999999</c:v>
                </c:pt>
                <c:pt idx="47">
                  <c:v>2.25</c:v>
                </c:pt>
                <c:pt idx="48">
                  <c:v>1.2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094344"/>
        <c:axId val="2092099688"/>
      </c:scatterChart>
      <c:valAx>
        <c:axId val="2092094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Positional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099688"/>
        <c:crosses val="autoZero"/>
        <c:crossBetween val="midCat"/>
      </c:valAx>
      <c:valAx>
        <c:axId val="2092099688"/>
        <c:scaling>
          <c:orientation val="minMax"/>
          <c:max val="25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Marginal Utility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094344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spPr>
    <a:solidFill>
      <a:srgbClr val="FFFFFF"/>
    </a:soli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RB Marginal Utility</a:t>
            </a:r>
          </a:p>
        </c:rich>
      </c:tx>
      <c:layout>
        <c:manualLayout>
          <c:xMode val="edge"/>
          <c:yMode val="edge"/>
          <c:x val="0.318463650897883"/>
          <c:y val="0.010032078609288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4764445500603"/>
          <c:y val="0.240701989497094"/>
          <c:w val="0.850195205667257"/>
          <c:h val="0.508263043112078"/>
        </c:manualLayout>
      </c:layout>
      <c:scatterChart>
        <c:scatterStyle val="lineMarker"/>
        <c:varyColors val="0"/>
        <c:ser>
          <c:idx val="0"/>
          <c:order val="0"/>
          <c:tx>
            <c:strRef>
              <c:f>'RBData.csv'!$O$1</c:f>
              <c:strCache>
                <c:ptCount val="1"/>
                <c:pt idx="0">
                  <c:v>Average</c:v>
                </c:pt>
              </c:strCache>
            </c:strRef>
          </c:tx>
          <c:spPr>
            <a:ln w="47625">
              <a:noFill/>
            </a:ln>
          </c:spPr>
          <c:trendline>
            <c:trendlineType val="log"/>
            <c:dispRSqr val="1"/>
            <c:dispEq val="1"/>
            <c:trendlineLbl>
              <c:layout>
                <c:manualLayout>
                  <c:x val="0.065052577734127"/>
                  <c:y val="-0.54405478838712"/>
                </c:manualLayout>
              </c:layout>
              <c:numFmt formatCode="General" sourceLinked="0"/>
            </c:trendlineLbl>
          </c:trendline>
          <c:xVal>
            <c:numRef>
              <c:f>'RBData.csv'!$A$2:$A$919</c:f>
              <c:numCache>
                <c:formatCode>General</c:formatCode>
                <c:ptCount val="91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</c:numCache>
            </c:numRef>
          </c:xVal>
          <c:yVal>
            <c:numRef>
              <c:f>'RBData.csv'!$O$2:$O$919</c:f>
              <c:numCache>
                <c:formatCode>General</c:formatCode>
                <c:ptCount val="918"/>
                <c:pt idx="0">
                  <c:v>19.44444</c:v>
                </c:pt>
                <c:pt idx="1">
                  <c:v>11.43333333333333</c:v>
                </c:pt>
                <c:pt idx="2">
                  <c:v>13.08333333333334</c:v>
                </c:pt>
                <c:pt idx="3">
                  <c:v>12.81666666666667</c:v>
                </c:pt>
                <c:pt idx="4">
                  <c:v>13.71666666666666</c:v>
                </c:pt>
                <c:pt idx="5">
                  <c:v>9.4</c:v>
                </c:pt>
                <c:pt idx="6">
                  <c:v>2.433333333333337</c:v>
                </c:pt>
                <c:pt idx="7">
                  <c:v>4.949999999999998</c:v>
                </c:pt>
                <c:pt idx="8">
                  <c:v>4.133333333333327</c:v>
                </c:pt>
                <c:pt idx="9">
                  <c:v>3.450000000000008</c:v>
                </c:pt>
                <c:pt idx="10">
                  <c:v>9.233333333333331</c:v>
                </c:pt>
                <c:pt idx="11">
                  <c:v>3.933333333333332</c:v>
                </c:pt>
                <c:pt idx="12">
                  <c:v>4.149999999999996</c:v>
                </c:pt>
                <c:pt idx="13">
                  <c:v>2.233333333333334</c:v>
                </c:pt>
                <c:pt idx="14">
                  <c:v>7.28333333333333</c:v>
                </c:pt>
                <c:pt idx="15">
                  <c:v>3.550000000000006</c:v>
                </c:pt>
                <c:pt idx="16">
                  <c:v>3.816666666666661</c:v>
                </c:pt>
                <c:pt idx="17">
                  <c:v>3.516666666666666</c:v>
                </c:pt>
                <c:pt idx="18">
                  <c:v>4.116666666666674</c:v>
                </c:pt>
                <c:pt idx="19">
                  <c:v>5.64999999999999</c:v>
                </c:pt>
                <c:pt idx="20">
                  <c:v>2.866666666666674</c:v>
                </c:pt>
                <c:pt idx="21">
                  <c:v>3.783333333333326</c:v>
                </c:pt>
                <c:pt idx="22">
                  <c:v>5.083333333333333</c:v>
                </c:pt>
                <c:pt idx="23">
                  <c:v>3.083333333333338</c:v>
                </c:pt>
                <c:pt idx="24">
                  <c:v>2.416666666666666</c:v>
                </c:pt>
                <c:pt idx="25">
                  <c:v>3.849999999999994</c:v>
                </c:pt>
                <c:pt idx="26">
                  <c:v>2.150000000000001</c:v>
                </c:pt>
                <c:pt idx="27">
                  <c:v>2.966666666666671</c:v>
                </c:pt>
                <c:pt idx="28">
                  <c:v>3.233333333333329</c:v>
                </c:pt>
                <c:pt idx="29">
                  <c:v>1.500000000000002</c:v>
                </c:pt>
                <c:pt idx="30">
                  <c:v>1.516666666666666</c:v>
                </c:pt>
                <c:pt idx="31">
                  <c:v>4.733333333333336</c:v>
                </c:pt>
                <c:pt idx="32">
                  <c:v>2.949999999999998</c:v>
                </c:pt>
                <c:pt idx="33">
                  <c:v>2.75</c:v>
                </c:pt>
                <c:pt idx="34">
                  <c:v>1.499999999999998</c:v>
                </c:pt>
                <c:pt idx="35">
                  <c:v>2.366666666666668</c:v>
                </c:pt>
                <c:pt idx="36">
                  <c:v>4.799999999999997</c:v>
                </c:pt>
                <c:pt idx="37">
                  <c:v>1.733333333333334</c:v>
                </c:pt>
                <c:pt idx="38">
                  <c:v>2.066666666666665</c:v>
                </c:pt>
                <c:pt idx="39">
                  <c:v>2.633333333333335</c:v>
                </c:pt>
                <c:pt idx="40">
                  <c:v>2.066666666666665</c:v>
                </c:pt>
                <c:pt idx="41">
                  <c:v>2.283333333333336</c:v>
                </c:pt>
                <c:pt idx="42">
                  <c:v>2.799999999999997</c:v>
                </c:pt>
                <c:pt idx="43">
                  <c:v>1.533333333333339</c:v>
                </c:pt>
                <c:pt idx="44">
                  <c:v>1.516666666666663</c:v>
                </c:pt>
                <c:pt idx="45">
                  <c:v>1.833333333333333</c:v>
                </c:pt>
                <c:pt idx="46">
                  <c:v>2.766666666666667</c:v>
                </c:pt>
                <c:pt idx="47">
                  <c:v>3.083333333333334</c:v>
                </c:pt>
                <c:pt idx="48">
                  <c:v>2.800000000000002</c:v>
                </c:pt>
                <c:pt idx="49">
                  <c:v>2.25</c:v>
                </c:pt>
                <c:pt idx="50">
                  <c:v>2.183333333333333</c:v>
                </c:pt>
                <c:pt idx="51">
                  <c:v>1.083333333333332</c:v>
                </c:pt>
                <c:pt idx="52">
                  <c:v>1.783333333333332</c:v>
                </c:pt>
                <c:pt idx="53">
                  <c:v>2.25</c:v>
                </c:pt>
                <c:pt idx="54">
                  <c:v>1.516666666666667</c:v>
                </c:pt>
                <c:pt idx="55">
                  <c:v>1.6</c:v>
                </c:pt>
                <c:pt idx="56">
                  <c:v>0.583333333333332</c:v>
                </c:pt>
                <c:pt idx="57">
                  <c:v>1.716666666666668</c:v>
                </c:pt>
                <c:pt idx="58">
                  <c:v>1.449999999999999</c:v>
                </c:pt>
                <c:pt idx="59">
                  <c:v>1.666666666666667</c:v>
                </c:pt>
                <c:pt idx="60">
                  <c:v>1.416666666666667</c:v>
                </c:pt>
                <c:pt idx="61">
                  <c:v>1.416666666666668</c:v>
                </c:pt>
                <c:pt idx="62">
                  <c:v>0.966666666666667</c:v>
                </c:pt>
                <c:pt idx="63">
                  <c:v>1.699999999999998</c:v>
                </c:pt>
                <c:pt idx="64">
                  <c:v>2.466666666666666</c:v>
                </c:pt>
                <c:pt idx="65">
                  <c:v>1.016666666666668</c:v>
                </c:pt>
                <c:pt idx="66">
                  <c:v>1.249999999999999</c:v>
                </c:pt>
                <c:pt idx="67">
                  <c:v>0.733333333333333</c:v>
                </c:pt>
                <c:pt idx="68">
                  <c:v>1.483333333333335</c:v>
                </c:pt>
                <c:pt idx="69">
                  <c:v>1.383333333333333</c:v>
                </c:pt>
                <c:pt idx="70">
                  <c:v>0.999999999999999</c:v>
                </c:pt>
                <c:pt idx="71">
                  <c:v>1.316666666666667</c:v>
                </c:pt>
                <c:pt idx="72">
                  <c:v>0.75</c:v>
                </c:pt>
                <c:pt idx="73">
                  <c:v>1.033333333333333</c:v>
                </c:pt>
                <c:pt idx="74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2034568"/>
        <c:axId val="2092017336"/>
      </c:scatterChart>
      <c:valAx>
        <c:axId val="2092034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Positional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017336"/>
        <c:crosses val="autoZero"/>
        <c:crossBetween val="midCat"/>
      </c:valAx>
      <c:valAx>
        <c:axId val="20920173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Marginal Utility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03456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315476860060773"/>
          <c:y val="0.137081699906577"/>
          <c:w val="0.364581824675571"/>
          <c:h val="0.0852064406545728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QB Marginal Utility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988668182587"/>
          <c:y val="0.242642708077697"/>
          <c:w val="0.823263676169357"/>
          <c:h val="0.526860420456509"/>
        </c:manualLayout>
      </c:layout>
      <c:scatterChart>
        <c:scatterStyle val="lineMarker"/>
        <c:varyColors val="0"/>
        <c:ser>
          <c:idx val="0"/>
          <c:order val="0"/>
          <c:tx>
            <c:strRef>
              <c:f>'QBData.csv'!$N$1</c:f>
              <c:strCache>
                <c:ptCount val="1"/>
                <c:pt idx="0">
                  <c:v>Average</c:v>
                </c:pt>
              </c:strCache>
            </c:strRef>
          </c:tx>
          <c:spPr>
            <a:ln w="47625">
              <a:noFill/>
            </a:ln>
          </c:spPr>
          <c:marker>
            <c:spPr>
              <a:solidFill>
                <a:srgbClr val="FF6600"/>
              </a:solidFill>
            </c:spPr>
          </c:marker>
          <c:trendline>
            <c:trendlineType val="log"/>
            <c:dispRSqr val="0"/>
            <c:dispEq val="0"/>
          </c:trendline>
          <c:trendline>
            <c:trendlineType val="log"/>
            <c:dispRSqr val="1"/>
            <c:dispEq val="1"/>
            <c:trendlineLbl>
              <c:layout>
                <c:manualLayout>
                  <c:x val="0.0634705804972469"/>
                  <c:y val="-0.524222158393301"/>
                </c:manualLayout>
              </c:layout>
              <c:numFmt formatCode="General" sourceLinked="0"/>
            </c:trendlineLbl>
          </c:trendline>
          <c:xVal>
            <c:numRef>
              <c:f>'QBData.csv'!$A$2:$A$18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</c:numCache>
            </c:numRef>
          </c:xVal>
          <c:yVal>
            <c:numRef>
              <c:f>'QBData.csv'!$N$2:$N$18</c:f>
              <c:numCache>
                <c:formatCode>General</c:formatCode>
                <c:ptCount val="17"/>
                <c:pt idx="0">
                  <c:v>16.21666666666666</c:v>
                </c:pt>
                <c:pt idx="1">
                  <c:v>16.63333333333332</c:v>
                </c:pt>
                <c:pt idx="2">
                  <c:v>7.98333333333332</c:v>
                </c:pt>
                <c:pt idx="3">
                  <c:v>13.29000000000001</c:v>
                </c:pt>
                <c:pt idx="4">
                  <c:v>9.48666666666667</c:v>
                </c:pt>
                <c:pt idx="5">
                  <c:v>5.783333333333328</c:v>
                </c:pt>
                <c:pt idx="6">
                  <c:v>7.849999999999999</c:v>
                </c:pt>
                <c:pt idx="7">
                  <c:v>9.310000000000007</c:v>
                </c:pt>
                <c:pt idx="8">
                  <c:v>11.91</c:v>
                </c:pt>
                <c:pt idx="9">
                  <c:v>4.936666666666662</c:v>
                </c:pt>
                <c:pt idx="10">
                  <c:v>7.409999999999996</c:v>
                </c:pt>
                <c:pt idx="11">
                  <c:v>5.923333333333331</c:v>
                </c:pt>
                <c:pt idx="12">
                  <c:v>7.440000000000002</c:v>
                </c:pt>
                <c:pt idx="13">
                  <c:v>3.923333333333337</c:v>
                </c:pt>
                <c:pt idx="14">
                  <c:v>3.963333333333329</c:v>
                </c:pt>
                <c:pt idx="15">
                  <c:v>4.769999999999996</c:v>
                </c:pt>
                <c:pt idx="16">
                  <c:v>3.793333333333341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581432"/>
        <c:axId val="2094572120"/>
      </c:scatterChart>
      <c:valAx>
        <c:axId val="2094581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Positional Rank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572120"/>
        <c:crosses val="autoZero"/>
        <c:crossBetween val="midCat"/>
      </c:valAx>
      <c:valAx>
        <c:axId val="2094572120"/>
        <c:scaling>
          <c:orientation val="minMax"/>
          <c:max val="25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Marginal Utility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581432"/>
        <c:crosses val="autoZero"/>
        <c:crossBetween val="midCat"/>
      </c:valAx>
    </c:plotArea>
    <c:legend>
      <c:legendPos val="t"/>
      <c:legendEntry>
        <c:idx val="1"/>
        <c:delete val="1"/>
      </c:legendEntry>
      <c:layout>
        <c:manualLayout>
          <c:xMode val="edge"/>
          <c:yMode val="edge"/>
          <c:x val="0.305099693683874"/>
          <c:y val="0.153739659439692"/>
          <c:w val="0.389800612632252"/>
          <c:h val="0.084244271079226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Average Actual Fantasy Draft Positions at Each Position</a:t>
            </a:r>
          </a:p>
        </c:rich>
      </c:tx>
      <c:layout>
        <c:manualLayout>
          <c:xMode val="edge"/>
          <c:yMode val="edge"/>
          <c:x val="0.126470997608892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6638870810404"/>
          <c:y val="0.213536436832563"/>
          <c:w val="0.810959538718179"/>
          <c:h val="0.57893893492902"/>
        </c:manualLayout>
      </c:layout>
      <c:areaChart>
        <c:grouping val="stacked"/>
        <c:varyColors val="0"/>
        <c:ser>
          <c:idx val="0"/>
          <c:order val="0"/>
          <c:tx>
            <c:strRef>
              <c:f>'DraftData.csv'!$N$3</c:f>
              <c:strCache>
                <c:ptCount val="1"/>
                <c:pt idx="0">
                  <c:v>RB</c:v>
                </c:pt>
              </c:strCache>
            </c:strRef>
          </c:tx>
          <c:cat>
            <c:strRef>
              <c:f>'DraftData.csv'!$M$4:$M$15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'DraftData.csv'!$N$4:$N$15</c:f>
              <c:numCache>
                <c:formatCode>General</c:formatCode>
                <c:ptCount val="12"/>
                <c:pt idx="0">
                  <c:v>6.666666666666667</c:v>
                </c:pt>
                <c:pt idx="1">
                  <c:v>4.666666666666667</c:v>
                </c:pt>
                <c:pt idx="2">
                  <c:v>4.166666666666667</c:v>
                </c:pt>
                <c:pt idx="3">
                  <c:v>3.333333333333333</c:v>
                </c:pt>
                <c:pt idx="4">
                  <c:v>2.666666666666666</c:v>
                </c:pt>
                <c:pt idx="5">
                  <c:v>3.0</c:v>
                </c:pt>
                <c:pt idx="6">
                  <c:v>3.333333333333333</c:v>
                </c:pt>
                <c:pt idx="7">
                  <c:v>3.0</c:v>
                </c:pt>
                <c:pt idx="8">
                  <c:v>3.333333333333333</c:v>
                </c:pt>
                <c:pt idx="9">
                  <c:v>3.666666666666666</c:v>
                </c:pt>
                <c:pt idx="10">
                  <c:v>2.5</c:v>
                </c:pt>
                <c:pt idx="11">
                  <c:v>2.833333333333333</c:v>
                </c:pt>
              </c:numCache>
            </c:numRef>
          </c:val>
        </c:ser>
        <c:ser>
          <c:idx val="1"/>
          <c:order val="1"/>
          <c:tx>
            <c:strRef>
              <c:f>'DraftData.csv'!$O$3</c:f>
              <c:strCache>
                <c:ptCount val="1"/>
                <c:pt idx="0">
                  <c:v>WR</c:v>
                </c:pt>
              </c:strCache>
            </c:strRef>
          </c:tx>
          <c:spPr>
            <a:solidFill>
              <a:srgbClr val="008000"/>
            </a:solidFill>
          </c:spPr>
          <c:cat>
            <c:strRef>
              <c:f>'DraftData.csv'!$M$4:$M$15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'DraftData.csv'!$O$4:$O$15</c:f>
              <c:numCache>
                <c:formatCode>General</c:formatCode>
                <c:ptCount val="12"/>
                <c:pt idx="0">
                  <c:v>1.666666666666667</c:v>
                </c:pt>
                <c:pt idx="1">
                  <c:v>3.666666666666666</c:v>
                </c:pt>
                <c:pt idx="2">
                  <c:v>4.333333333333332</c:v>
                </c:pt>
                <c:pt idx="3">
                  <c:v>4.833333333333332</c:v>
                </c:pt>
                <c:pt idx="4">
                  <c:v>4.333333333333332</c:v>
                </c:pt>
                <c:pt idx="5">
                  <c:v>3.666666666666666</c:v>
                </c:pt>
                <c:pt idx="6">
                  <c:v>3.833333333333333</c:v>
                </c:pt>
                <c:pt idx="7">
                  <c:v>3.666666666666666</c:v>
                </c:pt>
                <c:pt idx="8">
                  <c:v>3.5</c:v>
                </c:pt>
                <c:pt idx="9">
                  <c:v>3.5</c:v>
                </c:pt>
                <c:pt idx="10">
                  <c:v>4.666666666666667</c:v>
                </c:pt>
                <c:pt idx="11">
                  <c:v>3.666666666666666</c:v>
                </c:pt>
              </c:numCache>
            </c:numRef>
          </c:val>
        </c:ser>
        <c:ser>
          <c:idx val="2"/>
          <c:order val="2"/>
          <c:tx>
            <c:strRef>
              <c:f>'DraftData.csv'!$P$3</c:f>
              <c:strCache>
                <c:ptCount val="1"/>
                <c:pt idx="0">
                  <c:v>QB</c:v>
                </c:pt>
              </c:strCache>
            </c:strRef>
          </c:tx>
          <c:spPr>
            <a:solidFill>
              <a:srgbClr val="FF6600"/>
            </a:solidFill>
          </c:spPr>
          <c:cat>
            <c:strRef>
              <c:f>'DraftData.csv'!$M$4:$M$15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'DraftData.csv'!$P$4:$P$15</c:f>
              <c:numCache>
                <c:formatCode>General</c:formatCode>
                <c:ptCount val="12"/>
                <c:pt idx="0">
                  <c:v>1.5</c:v>
                </c:pt>
                <c:pt idx="1">
                  <c:v>1.333333333333333</c:v>
                </c:pt>
                <c:pt idx="2">
                  <c:v>1.0</c:v>
                </c:pt>
                <c:pt idx="3">
                  <c:v>1.0</c:v>
                </c:pt>
                <c:pt idx="4">
                  <c:v>1.5</c:v>
                </c:pt>
                <c:pt idx="5">
                  <c:v>1.666666666666667</c:v>
                </c:pt>
                <c:pt idx="6">
                  <c:v>1.5</c:v>
                </c:pt>
                <c:pt idx="7">
                  <c:v>1.833333333333333</c:v>
                </c:pt>
                <c:pt idx="8">
                  <c:v>1.5</c:v>
                </c:pt>
                <c:pt idx="9">
                  <c:v>1.666666666666667</c:v>
                </c:pt>
                <c:pt idx="10">
                  <c:v>1.333333333333333</c:v>
                </c:pt>
                <c:pt idx="11">
                  <c:v>2.166666666666666</c:v>
                </c:pt>
              </c:numCache>
            </c:numRef>
          </c:val>
        </c:ser>
        <c:ser>
          <c:idx val="3"/>
          <c:order val="3"/>
          <c:tx>
            <c:strRef>
              <c:f>'DraftData.csv'!$Q$3</c:f>
              <c:strCache>
                <c:ptCount val="1"/>
                <c:pt idx="0">
                  <c:v>TE</c:v>
                </c:pt>
              </c:strCache>
            </c:strRef>
          </c:tx>
          <c:cat>
            <c:strRef>
              <c:f>'DraftData.csv'!$M$4:$M$15</c:f>
              <c:strCache>
                <c:ptCount val="12"/>
                <c:pt idx="0">
                  <c:v>Top 10</c:v>
                </c:pt>
                <c:pt idx="1">
                  <c:v>11 Through 20</c:v>
                </c:pt>
                <c:pt idx="2">
                  <c:v>21 T 30</c:v>
                </c:pt>
                <c:pt idx="3">
                  <c:v>31 T 40</c:v>
                </c:pt>
                <c:pt idx="4">
                  <c:v>41 T 50</c:v>
                </c:pt>
                <c:pt idx="5">
                  <c:v>51 T 60</c:v>
                </c:pt>
                <c:pt idx="6">
                  <c:v>61 T 70</c:v>
                </c:pt>
                <c:pt idx="7">
                  <c:v>71 T 80</c:v>
                </c:pt>
                <c:pt idx="8">
                  <c:v>81 T 90</c:v>
                </c:pt>
                <c:pt idx="9">
                  <c:v>91 T 100</c:v>
                </c:pt>
                <c:pt idx="10">
                  <c:v>101 T 110</c:v>
                </c:pt>
                <c:pt idx="11">
                  <c:v>111 T 120</c:v>
                </c:pt>
              </c:strCache>
            </c:strRef>
          </c:cat>
          <c:val>
            <c:numRef>
              <c:f>'DraftData.csv'!$Q$4:$Q$15</c:f>
              <c:numCache>
                <c:formatCode>General</c:formatCode>
                <c:ptCount val="12"/>
                <c:pt idx="0">
                  <c:v>0.166666666666667</c:v>
                </c:pt>
                <c:pt idx="1">
                  <c:v>0.333333333333333</c:v>
                </c:pt>
                <c:pt idx="2">
                  <c:v>0.5</c:v>
                </c:pt>
                <c:pt idx="3">
                  <c:v>0.833333333333333</c:v>
                </c:pt>
                <c:pt idx="4">
                  <c:v>1.5</c:v>
                </c:pt>
                <c:pt idx="5">
                  <c:v>1.666666666666667</c:v>
                </c:pt>
                <c:pt idx="6">
                  <c:v>1.333333333333333</c:v>
                </c:pt>
                <c:pt idx="7">
                  <c:v>1.5</c:v>
                </c:pt>
                <c:pt idx="8">
                  <c:v>1.666666666666667</c:v>
                </c:pt>
                <c:pt idx="9">
                  <c:v>1.166666666666667</c:v>
                </c:pt>
                <c:pt idx="10">
                  <c:v>1.5</c:v>
                </c:pt>
                <c:pt idx="11">
                  <c:v>1.166666666666667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943480"/>
        <c:axId val="2090834456"/>
      </c:areaChart>
      <c:catAx>
        <c:axId val="2091943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Fantasy Draft Position</a:t>
                </a:r>
              </a:p>
            </c:rich>
          </c:tx>
          <c:layout>
            <c:manualLayout>
              <c:xMode val="edge"/>
              <c:yMode val="edge"/>
              <c:x val="0.410117531421693"/>
              <c:y val="0.894509106814905"/>
            </c:manualLayout>
          </c:layout>
          <c:overlay val="0"/>
        </c:title>
        <c:majorTickMark val="out"/>
        <c:minorTickMark val="none"/>
        <c:tickLblPos val="nextTo"/>
        <c:crossAx val="2090834456"/>
        <c:crossesAt val="0.0"/>
        <c:auto val="1"/>
        <c:lblAlgn val="ctr"/>
        <c:lblOffset val="100"/>
        <c:noMultiLvlLbl val="0"/>
      </c:catAx>
      <c:valAx>
        <c:axId val="2090834456"/>
        <c:scaling>
          <c:orientation val="minMax"/>
          <c:max val="1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How Many at Each Position Were Drafted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194348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612998346671842"/>
          <c:y val="0.114468841541273"/>
          <c:w val="0.207441787030797"/>
          <c:h val="0.068960805910523"/>
        </c:manualLayout>
      </c:layout>
      <c:overlay val="0"/>
    </c:legend>
    <c:plotVisOnly val="1"/>
    <c:dispBlanksAs val="zero"/>
    <c:showDLblsOverMax val="0"/>
  </c:chart>
  <c:spPr>
    <a:solidFill>
      <a:schemeClr val="bg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0CA94-352E-4A49-A551-09D6EEF17E31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5544-9ADF-458D-9504-6723C01BC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7742B-9941-8941-904A-24CBF12A3D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6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21A6-0D22-407C-A706-A4270254438A}" type="datetimeFigureOut">
              <a:rPr lang="en-US" smtClean="0"/>
              <a:pPr/>
              <a:t>12/5/14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0BC0-775E-446B-AD15-ACB3C89C28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accent6">
                <a:lumMod val="60000"/>
                <a:lumOff val="40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Fantasy Football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By Xavier </a:t>
            </a:r>
            <a:r>
              <a:rPr lang="en-US" sz="2100" dirty="0" err="1" smtClean="0"/>
              <a:t>Weisenreder</a:t>
            </a:r>
            <a:r>
              <a:rPr lang="en-US" sz="2100" dirty="0" smtClean="0"/>
              <a:t>, </a:t>
            </a:r>
            <a:r>
              <a:rPr lang="en-US" sz="2100" dirty="0" err="1" smtClean="0"/>
              <a:t>Nik</a:t>
            </a:r>
            <a:r>
              <a:rPr lang="en-US" sz="2100" dirty="0" smtClean="0"/>
              <a:t> </a:t>
            </a:r>
            <a:r>
              <a:rPr lang="en-US" sz="2100" dirty="0" err="1" smtClean="0"/>
              <a:t>Oza</a:t>
            </a:r>
            <a:r>
              <a:rPr lang="en-US" sz="2100" dirty="0" smtClean="0"/>
              <a:t>, </a:t>
            </a:r>
            <a:r>
              <a:rPr lang="en-US" sz="2100" dirty="0" err="1" smtClean="0"/>
              <a:t>Ching-Hao</a:t>
            </a:r>
            <a:r>
              <a:rPr lang="en-US" sz="2100" dirty="0" smtClean="0"/>
              <a:t> Hu, Troy Holland, and Chris Balthazard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0573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95" y="-130647"/>
            <a:ext cx="5562603" cy="79828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Does the Actual NFL Draft Affect Fantasy?</a:t>
            </a:r>
            <a:endParaRPr lang="en-US" sz="2400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55" y="638620"/>
            <a:ext cx="4412342" cy="310242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38616"/>
            <a:ext cx="4412346" cy="3102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58" y="3741050"/>
            <a:ext cx="4412342" cy="3102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1048"/>
            <a:ext cx="4412343" cy="3102429"/>
          </a:xfrm>
          <a:prstGeom prst="rect">
            <a:avLst/>
          </a:prstGeom>
        </p:spPr>
      </p:pic>
      <p:pic>
        <p:nvPicPr>
          <p:cNvPr id="2056" name="Picture 8" descr="http://static.foxsports.com/content/fscom/img/2012/03/13/031312-2-NFL-Saints-Marques-Colston-PI_20120313114851653_660_32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033" y="3935875"/>
            <a:ext cx="915311" cy="44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mit.zenfs.com/209/2011/10/fitzpatrick-throwing-27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57" y="974204"/>
            <a:ext cx="642598" cy="81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3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472" y="-101600"/>
            <a:ext cx="4123871" cy="120468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How Does Age </a:t>
            </a:r>
            <a:r>
              <a:rPr lang="en-US" sz="2400" b="1" dirty="0">
                <a:latin typeface="+mn-lt"/>
              </a:rPr>
              <a:t>A</a:t>
            </a:r>
            <a:r>
              <a:rPr lang="en-US" sz="2400" b="1" dirty="0" smtClean="0">
                <a:latin typeface="+mn-lt"/>
              </a:rPr>
              <a:t>ffect </a:t>
            </a:r>
            <a:r>
              <a:rPr lang="en-US" sz="2400" b="1" dirty="0">
                <a:latin typeface="+mn-lt"/>
              </a:rPr>
              <a:t>F</a:t>
            </a:r>
            <a:r>
              <a:rPr lang="en-US" sz="2400" b="1" dirty="0" smtClean="0">
                <a:latin typeface="+mn-lt"/>
              </a:rPr>
              <a:t>antasy?</a:t>
            </a:r>
            <a:endParaRPr lang="en-US" sz="24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3" y="868591"/>
            <a:ext cx="4252687" cy="29901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8592"/>
            <a:ext cx="4252687" cy="299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4" y="3864204"/>
            <a:ext cx="4252686" cy="2990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869643"/>
            <a:ext cx="4252686" cy="2990170"/>
          </a:xfrm>
          <a:prstGeom prst="rect">
            <a:avLst/>
          </a:prstGeom>
        </p:spPr>
      </p:pic>
      <p:pic>
        <p:nvPicPr>
          <p:cNvPr id="1026" name="Picture 2" descr="http://majorleaguefantasysports.files.wordpress.com/2014/07/frank-go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65" y="5147128"/>
            <a:ext cx="973850" cy="99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Thank you!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4745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7478401"/>
              </p:ext>
            </p:extLst>
          </p:nvPr>
        </p:nvGraphicFramePr>
        <p:xfrm>
          <a:off x="287803" y="914337"/>
          <a:ext cx="11599397" cy="561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52685" y="174171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has the NFL Changed?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590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6" y="513369"/>
            <a:ext cx="9723551" cy="6344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7172" y="24837"/>
            <a:ext cx="610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Correlations of Offensive Trends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81072" y="927278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QB Pass </a:t>
            </a:r>
            <a:r>
              <a:rPr lang="en-US" dirty="0" err="1" smtClean="0"/>
              <a:t>Yds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3510" y="2213963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 Rush </a:t>
            </a:r>
            <a:r>
              <a:rPr lang="en-US" dirty="0" err="1" smtClean="0"/>
              <a:t>Yds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45645" y="3501018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 </a:t>
            </a:r>
            <a:r>
              <a:rPr lang="en-US" dirty="0" err="1" smtClean="0"/>
              <a:t>Yds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41844" y="4763036"/>
            <a:ext cx="77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 </a:t>
            </a:r>
            <a:r>
              <a:rPr lang="en-US" dirty="0" err="1" smtClean="0"/>
              <a:t>Yds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74570" y="6010072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Game Score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59096" y="5576552"/>
            <a:ext cx="7753084" cy="12363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60227142"/>
              </p:ext>
            </p:extLst>
          </p:nvPr>
        </p:nvGraphicFramePr>
        <p:xfrm>
          <a:off x="1814285" y="609600"/>
          <a:ext cx="8229601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27528225"/>
              </p:ext>
            </p:extLst>
          </p:nvPr>
        </p:nvGraphicFramePr>
        <p:xfrm>
          <a:off x="1799527" y="3759199"/>
          <a:ext cx="8244360" cy="2982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8629" y="0"/>
            <a:ext cx="580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Have These Trends Affected Positions?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705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62269313"/>
              </p:ext>
            </p:extLst>
          </p:nvPr>
        </p:nvGraphicFramePr>
        <p:xfrm>
          <a:off x="275770" y="940341"/>
          <a:ext cx="11647295" cy="548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23772" y="203200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 it Plausible to Use This Information?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466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308" y="0"/>
            <a:ext cx="4699369" cy="76449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Marginal Utility Curves By Position</a:t>
            </a:r>
            <a:endParaRPr lang="en-US" sz="2400" b="1" dirty="0">
              <a:latin typeface="+mn-lt"/>
            </a:endParaRPr>
          </a:p>
        </p:txBody>
      </p:sp>
      <p:sp>
        <p:nvSpPr>
          <p:cNvPr id="4" name="AutoShape 2" descr="Displaying RB Marginal Utility.png"/>
          <p:cNvSpPr>
            <a:spLocks noChangeAspect="1" noChangeArrowheads="1"/>
          </p:cNvSpPr>
          <p:nvPr/>
        </p:nvSpPr>
        <p:spPr bwMode="auto">
          <a:xfrm>
            <a:off x="838200" y="24390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6220739" y="3563438"/>
          <a:ext cx="5690436" cy="3059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220318" y="3576396"/>
          <a:ext cx="5327448" cy="3083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6220739" y="712688"/>
          <a:ext cx="5689384" cy="2695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247221" y="686771"/>
          <a:ext cx="5321300" cy="272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4523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46238" y="168454"/>
          <a:ext cx="6739134" cy="3330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571841" y="3654145"/>
          <a:ext cx="7620159" cy="304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7248" y="375781"/>
            <a:ext cx="49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Positional Breakdown by Fantasy Draft Round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337" y="0"/>
            <a:ext cx="3773024" cy="89359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Fantasy Draft Adjustments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114548" y="738605"/>
          <a:ext cx="9836543" cy="5507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942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0369" y="609024"/>
            <a:ext cx="616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Does Weather Affect Fantasy Performance?</a:t>
            </a:r>
            <a:endParaRPr lang="en-US" sz="2400" b="1" dirty="0"/>
          </a:p>
        </p:txBody>
      </p:sp>
      <p:pic>
        <p:nvPicPr>
          <p:cNvPr id="5" name="Picture 4" descr="QBWea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34" y="1685544"/>
            <a:ext cx="5803392" cy="3486912"/>
          </a:xfrm>
          <a:prstGeom prst="rect">
            <a:avLst/>
          </a:prstGeom>
        </p:spPr>
      </p:pic>
      <p:pic>
        <p:nvPicPr>
          <p:cNvPr id="6" name="Picture 5" descr="RBWeath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9" y="1704598"/>
            <a:ext cx="5791200" cy="3474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205</Words>
  <Application>Microsoft Macintosh PowerPoint</Application>
  <PresentationFormat>Custom</PresentationFormat>
  <Paragraphs>52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Fantasy Football</vt:lpstr>
      <vt:lpstr>PowerPoint Presentation</vt:lpstr>
      <vt:lpstr>PowerPoint Presentation</vt:lpstr>
      <vt:lpstr>PowerPoint Presentation</vt:lpstr>
      <vt:lpstr>PowerPoint Presentation</vt:lpstr>
      <vt:lpstr>Marginal Utility Curves By Position</vt:lpstr>
      <vt:lpstr>PowerPoint Presentation</vt:lpstr>
      <vt:lpstr>Fantasy Draft Adjustments</vt:lpstr>
      <vt:lpstr>PowerPoint Presentation</vt:lpstr>
      <vt:lpstr>Does the Actual NFL Draft Affect Fantasy?</vt:lpstr>
      <vt:lpstr>How Does Age Affect Fantasy?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Balthazard</dc:creator>
  <cp:lastModifiedBy>Nik Oza</cp:lastModifiedBy>
  <cp:revision>42</cp:revision>
  <dcterms:created xsi:type="dcterms:W3CDTF">2014-12-05T15:52:39Z</dcterms:created>
  <dcterms:modified xsi:type="dcterms:W3CDTF">2014-12-06T01:44:43Z</dcterms:modified>
</cp:coreProperties>
</file>