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72" r:id="rId4"/>
    <p:sldId id="261" r:id="rId5"/>
    <p:sldId id="279" r:id="rId6"/>
    <p:sldId id="260" r:id="rId7"/>
    <p:sldId id="267" r:id="rId8"/>
    <p:sldId id="268" r:id="rId9"/>
    <p:sldId id="269" r:id="rId10"/>
    <p:sldId id="270" r:id="rId11"/>
    <p:sldId id="264" r:id="rId12"/>
    <p:sldId id="273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70AD47"/>
    <a:srgbClr val="70AD65"/>
    <a:srgbClr val="339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image" Target="../media/image7.png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671118-3D6A-45E1-B022-A884051C1073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EF0D291-899A-403B-ABE0-1410AD5FD2F6}">
      <dgm:prSet phldrT="[Texto]"/>
      <dgm:spPr/>
      <dgm:t>
        <a:bodyPr/>
        <a:lstStyle/>
        <a:p>
          <a:r>
            <a:rPr lang="pt-BR" dirty="0"/>
            <a:t>Gestão</a:t>
          </a:r>
        </a:p>
      </dgm:t>
    </dgm:pt>
    <dgm:pt modelId="{64A7980D-AC6C-42A5-BC9F-E82ACCA743FB}" type="parTrans" cxnId="{51073E18-CC29-4D7F-B1D2-CB31F2FC9ECC}">
      <dgm:prSet/>
      <dgm:spPr/>
      <dgm:t>
        <a:bodyPr/>
        <a:lstStyle/>
        <a:p>
          <a:endParaRPr lang="pt-BR"/>
        </a:p>
      </dgm:t>
    </dgm:pt>
    <dgm:pt modelId="{CD49D129-3E4B-4F6A-AC80-12F81F5702C7}" type="sibTrans" cxnId="{51073E18-CC29-4D7F-B1D2-CB31F2FC9ECC}">
      <dgm:prSet/>
      <dgm:spPr/>
      <dgm:t>
        <a:bodyPr/>
        <a:lstStyle/>
        <a:p>
          <a:endParaRPr lang="pt-BR"/>
        </a:p>
      </dgm:t>
    </dgm:pt>
    <dgm:pt modelId="{1692A74A-9BC8-4F06-BCF3-5527813465CB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solidFill>
            <a:schemeClr val="tx1"/>
          </a:solidFill>
        </a:ln>
      </dgm:spPr>
      <dgm:t>
        <a:bodyPr/>
        <a:lstStyle/>
        <a:p>
          <a:endParaRPr lang="pt-BR" dirty="0"/>
        </a:p>
      </dgm:t>
    </dgm:pt>
    <dgm:pt modelId="{300D56B6-0489-42B6-BC67-8C674AB2131C}" type="parTrans" cxnId="{CA41C389-722F-48A0-A221-5100457E6BB4}">
      <dgm:prSet/>
      <dgm:spPr/>
      <dgm:t>
        <a:bodyPr/>
        <a:lstStyle/>
        <a:p>
          <a:endParaRPr lang="pt-BR"/>
        </a:p>
      </dgm:t>
    </dgm:pt>
    <dgm:pt modelId="{25BB171F-0BCA-404C-99C7-066DBF74098F}" type="sibTrans" cxnId="{CA41C389-722F-48A0-A221-5100457E6BB4}">
      <dgm:prSet/>
      <dgm:spPr/>
      <dgm:t>
        <a:bodyPr/>
        <a:lstStyle/>
        <a:p>
          <a:endParaRPr lang="pt-BR"/>
        </a:p>
      </dgm:t>
    </dgm:pt>
    <dgm:pt modelId="{04F789A9-9058-41EA-BB42-073672A3DD71}">
      <dgm:prSet phldrT="[Texto]"/>
      <dgm:spPr/>
      <dgm:t>
        <a:bodyPr/>
        <a:lstStyle/>
        <a:p>
          <a:r>
            <a:rPr lang="pt-BR" dirty="0"/>
            <a:t>Comunicação</a:t>
          </a:r>
        </a:p>
      </dgm:t>
    </dgm:pt>
    <dgm:pt modelId="{2113D2B0-82A7-480E-80C4-F0AAEC635CED}" type="parTrans" cxnId="{ACDFDF0E-9ACB-4D8E-9DC2-064B7892A886}">
      <dgm:prSet/>
      <dgm:spPr/>
      <dgm:t>
        <a:bodyPr/>
        <a:lstStyle/>
        <a:p>
          <a:endParaRPr lang="pt-BR"/>
        </a:p>
      </dgm:t>
    </dgm:pt>
    <dgm:pt modelId="{E51799EB-6F78-4628-A6C4-AB742106C5B7}" type="sibTrans" cxnId="{ACDFDF0E-9ACB-4D8E-9DC2-064B7892A886}">
      <dgm:prSet/>
      <dgm:spPr/>
      <dgm:t>
        <a:bodyPr/>
        <a:lstStyle/>
        <a:p>
          <a:endParaRPr lang="pt-BR"/>
        </a:p>
      </dgm:t>
    </dgm:pt>
    <dgm:pt modelId="{883D8A64-F645-451B-80B7-6E2CBA9B4ED2}">
      <dgm:prSet phldrT="[Texto]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solidFill>
            <a:schemeClr val="tx1"/>
          </a:solidFill>
        </a:ln>
      </dgm:spPr>
      <dgm:t>
        <a:bodyPr/>
        <a:lstStyle/>
        <a:p>
          <a:endParaRPr lang="pt-BR" dirty="0"/>
        </a:p>
      </dgm:t>
    </dgm:pt>
    <dgm:pt modelId="{B4D72EDF-42FF-4A9B-BE67-A41EC069E9D0}" type="parTrans" cxnId="{24D9D998-BFB6-4AF5-AD91-42487E9AE68A}">
      <dgm:prSet/>
      <dgm:spPr/>
      <dgm:t>
        <a:bodyPr/>
        <a:lstStyle/>
        <a:p>
          <a:endParaRPr lang="pt-BR"/>
        </a:p>
      </dgm:t>
    </dgm:pt>
    <dgm:pt modelId="{952C7A87-2ACE-462B-8F11-4FE87A1AF7B0}" type="sibTrans" cxnId="{24D9D998-BFB6-4AF5-AD91-42487E9AE68A}">
      <dgm:prSet/>
      <dgm:spPr/>
      <dgm:t>
        <a:bodyPr/>
        <a:lstStyle/>
        <a:p>
          <a:endParaRPr lang="pt-BR"/>
        </a:p>
      </dgm:t>
    </dgm:pt>
    <dgm:pt modelId="{3F742617-2653-4001-B7D5-DC9AE33B6256}">
      <dgm:prSet phldrT="[Texto]"/>
      <dgm:spPr/>
      <dgm:t>
        <a:bodyPr/>
        <a:lstStyle/>
        <a:p>
          <a:r>
            <a:rPr lang="pt-BR" dirty="0"/>
            <a:t>Versionamento </a:t>
          </a:r>
        </a:p>
      </dgm:t>
    </dgm:pt>
    <dgm:pt modelId="{0D5BB6E9-40CE-48CD-A013-64F73F0E09AD}" type="parTrans" cxnId="{4F1203C5-1E76-4C36-85F7-D9E94A0BA04A}">
      <dgm:prSet/>
      <dgm:spPr/>
      <dgm:t>
        <a:bodyPr/>
        <a:lstStyle/>
        <a:p>
          <a:endParaRPr lang="pt-BR"/>
        </a:p>
      </dgm:t>
    </dgm:pt>
    <dgm:pt modelId="{ACFFEC9E-618F-441F-9279-FE1918A57BA9}" type="sibTrans" cxnId="{4F1203C5-1E76-4C36-85F7-D9E94A0BA04A}">
      <dgm:prSet/>
      <dgm:spPr/>
      <dgm:t>
        <a:bodyPr/>
        <a:lstStyle/>
        <a:p>
          <a:endParaRPr lang="pt-BR"/>
        </a:p>
      </dgm:t>
    </dgm:pt>
    <dgm:pt modelId="{BE002028-AB8D-4339-9ACB-8B4634B40DC2}">
      <dgm:prSet phldrT="[Texto]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solidFill>
            <a:schemeClr val="tx1"/>
          </a:solidFill>
        </a:ln>
      </dgm:spPr>
      <dgm:t>
        <a:bodyPr/>
        <a:lstStyle/>
        <a:p>
          <a:endParaRPr lang="pt-BR" dirty="0"/>
        </a:p>
      </dgm:t>
    </dgm:pt>
    <dgm:pt modelId="{E836B453-28D6-456B-8A4F-2A55595F6F17}" type="parTrans" cxnId="{E596C86B-AFEE-4820-AC4D-D36D3D39619C}">
      <dgm:prSet/>
      <dgm:spPr/>
      <dgm:t>
        <a:bodyPr/>
        <a:lstStyle/>
        <a:p>
          <a:endParaRPr lang="pt-BR"/>
        </a:p>
      </dgm:t>
    </dgm:pt>
    <dgm:pt modelId="{CA02B44D-6992-466C-9204-F436679DB76E}" type="sibTrans" cxnId="{E596C86B-AFEE-4820-AC4D-D36D3D39619C}">
      <dgm:prSet/>
      <dgm:spPr/>
      <dgm:t>
        <a:bodyPr/>
        <a:lstStyle/>
        <a:p>
          <a:endParaRPr lang="pt-BR"/>
        </a:p>
      </dgm:t>
    </dgm:pt>
    <dgm:pt modelId="{C20AF4BD-716F-463C-97BD-081161C0E557}" type="pres">
      <dgm:prSet presAssocID="{8A671118-3D6A-45E1-B022-A884051C1073}" presName="linearFlow" presStyleCnt="0">
        <dgm:presLayoutVars>
          <dgm:dir/>
          <dgm:animLvl val="lvl"/>
          <dgm:resizeHandles/>
        </dgm:presLayoutVars>
      </dgm:prSet>
      <dgm:spPr/>
    </dgm:pt>
    <dgm:pt modelId="{A399DDD7-C695-4B66-91F1-6498A15AB6E7}" type="pres">
      <dgm:prSet presAssocID="{0EF0D291-899A-403B-ABE0-1410AD5FD2F6}" presName="compositeNode" presStyleCnt="0">
        <dgm:presLayoutVars>
          <dgm:bulletEnabled val="1"/>
        </dgm:presLayoutVars>
      </dgm:prSet>
      <dgm:spPr/>
    </dgm:pt>
    <dgm:pt modelId="{EAEAFBFB-8C9B-4C36-BD8E-585C1DB32673}" type="pres">
      <dgm:prSet presAssocID="{0EF0D291-899A-403B-ABE0-1410AD5FD2F6}" presName="image" presStyleLbl="fgImgPlace1" presStyleIdx="0" presStyleCnt="3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AAC356CA-78D7-4BBA-8E34-1D02E033074B}" type="pres">
      <dgm:prSet presAssocID="{0EF0D291-899A-403B-ABE0-1410AD5FD2F6}" presName="childNode" presStyleLbl="node1" presStyleIdx="0" presStyleCnt="3" custLinFactNeighborX="1984" custLinFactNeighborY="681">
        <dgm:presLayoutVars>
          <dgm:bulletEnabled val="1"/>
        </dgm:presLayoutVars>
      </dgm:prSet>
      <dgm:spPr/>
    </dgm:pt>
    <dgm:pt modelId="{57E1A73C-6B29-4FB0-8D19-278C240C4D96}" type="pres">
      <dgm:prSet presAssocID="{0EF0D291-899A-403B-ABE0-1410AD5FD2F6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6C661B69-F761-4954-A764-61369221D957}" type="pres">
      <dgm:prSet presAssocID="{CD49D129-3E4B-4F6A-AC80-12F81F5702C7}" presName="sibTrans" presStyleCnt="0"/>
      <dgm:spPr/>
    </dgm:pt>
    <dgm:pt modelId="{88A77575-5355-45C4-83A1-CD221AB338F8}" type="pres">
      <dgm:prSet presAssocID="{04F789A9-9058-41EA-BB42-073672A3DD71}" presName="compositeNode" presStyleCnt="0">
        <dgm:presLayoutVars>
          <dgm:bulletEnabled val="1"/>
        </dgm:presLayoutVars>
      </dgm:prSet>
      <dgm:spPr/>
    </dgm:pt>
    <dgm:pt modelId="{8E459CDA-521E-441D-9AED-C47F1A89CD43}" type="pres">
      <dgm:prSet presAssocID="{04F789A9-9058-41EA-BB42-073672A3DD71}" presName="image" presStyleLbl="fgImgPlace1" presStyleIdx="1" presStyleCnt="3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</dgm:pt>
    <dgm:pt modelId="{03218F91-CA37-47D8-9D3A-AC2C8FC20EC1}" type="pres">
      <dgm:prSet presAssocID="{04F789A9-9058-41EA-BB42-073672A3DD71}" presName="childNode" presStyleLbl="node1" presStyleIdx="1" presStyleCnt="3">
        <dgm:presLayoutVars>
          <dgm:bulletEnabled val="1"/>
        </dgm:presLayoutVars>
      </dgm:prSet>
      <dgm:spPr/>
    </dgm:pt>
    <dgm:pt modelId="{1A6D9384-83DB-4FAE-ABAB-872D07BD8CE9}" type="pres">
      <dgm:prSet presAssocID="{04F789A9-9058-41EA-BB42-073672A3DD71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14978558-6704-4BFE-B85A-1B6DC4EF214C}" type="pres">
      <dgm:prSet presAssocID="{E51799EB-6F78-4628-A6C4-AB742106C5B7}" presName="sibTrans" presStyleCnt="0"/>
      <dgm:spPr/>
    </dgm:pt>
    <dgm:pt modelId="{A3EFD6A1-D8CF-4DD2-AFDE-516D93136DF4}" type="pres">
      <dgm:prSet presAssocID="{3F742617-2653-4001-B7D5-DC9AE33B6256}" presName="compositeNode" presStyleCnt="0">
        <dgm:presLayoutVars>
          <dgm:bulletEnabled val="1"/>
        </dgm:presLayoutVars>
      </dgm:prSet>
      <dgm:spPr/>
    </dgm:pt>
    <dgm:pt modelId="{FB55E9AF-C89B-4505-9063-F234C3053EA1}" type="pres">
      <dgm:prSet presAssocID="{3F742617-2653-4001-B7D5-DC9AE33B6256}" presName="image" presStyleLbl="fgImgPlace1" presStyleIdx="2" presStyleCnt="3"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</dgm:pt>
    <dgm:pt modelId="{C9445AB1-5633-4E16-B2CC-E4F3BA50B895}" type="pres">
      <dgm:prSet presAssocID="{3F742617-2653-4001-B7D5-DC9AE33B6256}" presName="childNode" presStyleLbl="node1" presStyleIdx="2" presStyleCnt="3">
        <dgm:presLayoutVars>
          <dgm:bulletEnabled val="1"/>
        </dgm:presLayoutVars>
      </dgm:prSet>
      <dgm:spPr/>
    </dgm:pt>
    <dgm:pt modelId="{C23C5DBE-4041-4752-BD50-8A17E774B16F}" type="pres">
      <dgm:prSet presAssocID="{3F742617-2653-4001-B7D5-DC9AE33B6256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E39F790D-40AD-4D3B-9A16-CC38E636CCED}" type="presOf" srcId="{883D8A64-F645-451B-80B7-6E2CBA9B4ED2}" destId="{03218F91-CA37-47D8-9D3A-AC2C8FC20EC1}" srcOrd="0" destOrd="0" presId="urn:microsoft.com/office/officeart/2005/8/layout/hList2"/>
    <dgm:cxn modelId="{ACDFDF0E-9ACB-4D8E-9DC2-064B7892A886}" srcId="{8A671118-3D6A-45E1-B022-A884051C1073}" destId="{04F789A9-9058-41EA-BB42-073672A3DD71}" srcOrd="1" destOrd="0" parTransId="{2113D2B0-82A7-480E-80C4-F0AAEC635CED}" sibTransId="{E51799EB-6F78-4628-A6C4-AB742106C5B7}"/>
    <dgm:cxn modelId="{51073E18-CC29-4D7F-B1D2-CB31F2FC9ECC}" srcId="{8A671118-3D6A-45E1-B022-A884051C1073}" destId="{0EF0D291-899A-403B-ABE0-1410AD5FD2F6}" srcOrd="0" destOrd="0" parTransId="{64A7980D-AC6C-42A5-BC9F-E82ACCA743FB}" sibTransId="{CD49D129-3E4B-4F6A-AC80-12F81F5702C7}"/>
    <dgm:cxn modelId="{441D1E1E-0BBF-4C16-804D-B2CF6A3E9F9A}" type="presOf" srcId="{1692A74A-9BC8-4F06-BCF3-5527813465CB}" destId="{AAC356CA-78D7-4BBA-8E34-1D02E033074B}" srcOrd="0" destOrd="0" presId="urn:microsoft.com/office/officeart/2005/8/layout/hList2"/>
    <dgm:cxn modelId="{6F5E9E61-5BD3-4B78-A16A-05F490D76874}" type="presOf" srcId="{BE002028-AB8D-4339-9ACB-8B4634B40DC2}" destId="{C9445AB1-5633-4E16-B2CC-E4F3BA50B895}" srcOrd="0" destOrd="0" presId="urn:microsoft.com/office/officeart/2005/8/layout/hList2"/>
    <dgm:cxn modelId="{E596C86B-AFEE-4820-AC4D-D36D3D39619C}" srcId="{3F742617-2653-4001-B7D5-DC9AE33B6256}" destId="{BE002028-AB8D-4339-9ACB-8B4634B40DC2}" srcOrd="0" destOrd="0" parTransId="{E836B453-28D6-456B-8A4F-2A55595F6F17}" sibTransId="{CA02B44D-6992-466C-9204-F436679DB76E}"/>
    <dgm:cxn modelId="{C6080456-634E-40F4-BDA8-A24FA2055BFF}" type="presOf" srcId="{8A671118-3D6A-45E1-B022-A884051C1073}" destId="{C20AF4BD-716F-463C-97BD-081161C0E557}" srcOrd="0" destOrd="0" presId="urn:microsoft.com/office/officeart/2005/8/layout/hList2"/>
    <dgm:cxn modelId="{CA41C389-722F-48A0-A221-5100457E6BB4}" srcId="{0EF0D291-899A-403B-ABE0-1410AD5FD2F6}" destId="{1692A74A-9BC8-4F06-BCF3-5527813465CB}" srcOrd="0" destOrd="0" parTransId="{300D56B6-0489-42B6-BC67-8C674AB2131C}" sibTransId="{25BB171F-0BCA-404C-99C7-066DBF74098F}"/>
    <dgm:cxn modelId="{24D9D998-BFB6-4AF5-AD91-42487E9AE68A}" srcId="{04F789A9-9058-41EA-BB42-073672A3DD71}" destId="{883D8A64-F645-451B-80B7-6E2CBA9B4ED2}" srcOrd="0" destOrd="0" parTransId="{B4D72EDF-42FF-4A9B-BE67-A41EC069E9D0}" sibTransId="{952C7A87-2ACE-462B-8F11-4FE87A1AF7B0}"/>
    <dgm:cxn modelId="{4F1203C5-1E76-4C36-85F7-D9E94A0BA04A}" srcId="{8A671118-3D6A-45E1-B022-A884051C1073}" destId="{3F742617-2653-4001-B7D5-DC9AE33B6256}" srcOrd="2" destOrd="0" parTransId="{0D5BB6E9-40CE-48CD-A013-64F73F0E09AD}" sibTransId="{ACFFEC9E-618F-441F-9279-FE1918A57BA9}"/>
    <dgm:cxn modelId="{7D4B97EC-CC46-4C08-94AF-4E48DB1A15A8}" type="presOf" srcId="{0EF0D291-899A-403B-ABE0-1410AD5FD2F6}" destId="{57E1A73C-6B29-4FB0-8D19-278C240C4D96}" srcOrd="0" destOrd="0" presId="urn:microsoft.com/office/officeart/2005/8/layout/hList2"/>
    <dgm:cxn modelId="{53EFC1EE-D67E-4EAF-ABEB-F6E9AF0FF4F7}" type="presOf" srcId="{3F742617-2653-4001-B7D5-DC9AE33B6256}" destId="{C23C5DBE-4041-4752-BD50-8A17E774B16F}" srcOrd="0" destOrd="0" presId="urn:microsoft.com/office/officeart/2005/8/layout/hList2"/>
    <dgm:cxn modelId="{70CB45F7-C4C7-4CFD-B072-1B48987A549F}" type="presOf" srcId="{04F789A9-9058-41EA-BB42-073672A3DD71}" destId="{1A6D9384-83DB-4FAE-ABAB-872D07BD8CE9}" srcOrd="0" destOrd="0" presId="urn:microsoft.com/office/officeart/2005/8/layout/hList2"/>
    <dgm:cxn modelId="{2444E3B2-9BDE-46D3-9A6D-FA149D0F0465}" type="presParOf" srcId="{C20AF4BD-716F-463C-97BD-081161C0E557}" destId="{A399DDD7-C695-4B66-91F1-6498A15AB6E7}" srcOrd="0" destOrd="0" presId="urn:microsoft.com/office/officeart/2005/8/layout/hList2"/>
    <dgm:cxn modelId="{AE50B5A3-4E3E-4668-AB51-5534F8E05791}" type="presParOf" srcId="{A399DDD7-C695-4B66-91F1-6498A15AB6E7}" destId="{EAEAFBFB-8C9B-4C36-BD8E-585C1DB32673}" srcOrd="0" destOrd="0" presId="urn:microsoft.com/office/officeart/2005/8/layout/hList2"/>
    <dgm:cxn modelId="{0287A01B-5848-4E8D-9353-754390016B5F}" type="presParOf" srcId="{A399DDD7-C695-4B66-91F1-6498A15AB6E7}" destId="{AAC356CA-78D7-4BBA-8E34-1D02E033074B}" srcOrd="1" destOrd="0" presId="urn:microsoft.com/office/officeart/2005/8/layout/hList2"/>
    <dgm:cxn modelId="{1EB4B7B3-FBFA-4FBF-BB1E-F49CFA33AFD5}" type="presParOf" srcId="{A399DDD7-C695-4B66-91F1-6498A15AB6E7}" destId="{57E1A73C-6B29-4FB0-8D19-278C240C4D96}" srcOrd="2" destOrd="0" presId="urn:microsoft.com/office/officeart/2005/8/layout/hList2"/>
    <dgm:cxn modelId="{A658E838-CBF1-48EA-8666-0AFDCAF91C68}" type="presParOf" srcId="{C20AF4BD-716F-463C-97BD-081161C0E557}" destId="{6C661B69-F761-4954-A764-61369221D957}" srcOrd="1" destOrd="0" presId="urn:microsoft.com/office/officeart/2005/8/layout/hList2"/>
    <dgm:cxn modelId="{2D810A90-8C0B-4BDC-8B73-BBA6CC3DF5A5}" type="presParOf" srcId="{C20AF4BD-716F-463C-97BD-081161C0E557}" destId="{88A77575-5355-45C4-83A1-CD221AB338F8}" srcOrd="2" destOrd="0" presId="urn:microsoft.com/office/officeart/2005/8/layout/hList2"/>
    <dgm:cxn modelId="{F6594A02-B1C9-4DD9-AFED-1B0A45FCE6D2}" type="presParOf" srcId="{88A77575-5355-45C4-83A1-CD221AB338F8}" destId="{8E459CDA-521E-441D-9AED-C47F1A89CD43}" srcOrd="0" destOrd="0" presId="urn:microsoft.com/office/officeart/2005/8/layout/hList2"/>
    <dgm:cxn modelId="{115FE0E0-5B31-4B25-83F4-470E2028F64A}" type="presParOf" srcId="{88A77575-5355-45C4-83A1-CD221AB338F8}" destId="{03218F91-CA37-47D8-9D3A-AC2C8FC20EC1}" srcOrd="1" destOrd="0" presId="urn:microsoft.com/office/officeart/2005/8/layout/hList2"/>
    <dgm:cxn modelId="{C85E99D2-1A8C-4DA9-8691-E17008537A7A}" type="presParOf" srcId="{88A77575-5355-45C4-83A1-CD221AB338F8}" destId="{1A6D9384-83DB-4FAE-ABAB-872D07BD8CE9}" srcOrd="2" destOrd="0" presId="urn:microsoft.com/office/officeart/2005/8/layout/hList2"/>
    <dgm:cxn modelId="{662C2718-A10E-45E8-A61F-47CE55A712C8}" type="presParOf" srcId="{C20AF4BD-716F-463C-97BD-081161C0E557}" destId="{14978558-6704-4BFE-B85A-1B6DC4EF214C}" srcOrd="3" destOrd="0" presId="urn:microsoft.com/office/officeart/2005/8/layout/hList2"/>
    <dgm:cxn modelId="{2C505E01-C4D3-4B42-87B3-5AEB308EFFD0}" type="presParOf" srcId="{C20AF4BD-716F-463C-97BD-081161C0E557}" destId="{A3EFD6A1-D8CF-4DD2-AFDE-516D93136DF4}" srcOrd="4" destOrd="0" presId="urn:microsoft.com/office/officeart/2005/8/layout/hList2"/>
    <dgm:cxn modelId="{3C2C736D-4A78-4534-A52A-06CDE334CB7E}" type="presParOf" srcId="{A3EFD6A1-D8CF-4DD2-AFDE-516D93136DF4}" destId="{FB55E9AF-C89B-4505-9063-F234C3053EA1}" srcOrd="0" destOrd="0" presId="urn:microsoft.com/office/officeart/2005/8/layout/hList2"/>
    <dgm:cxn modelId="{6AB7F9CF-73A9-4784-8BD6-63AA301F8217}" type="presParOf" srcId="{A3EFD6A1-D8CF-4DD2-AFDE-516D93136DF4}" destId="{C9445AB1-5633-4E16-B2CC-E4F3BA50B895}" srcOrd="1" destOrd="0" presId="urn:microsoft.com/office/officeart/2005/8/layout/hList2"/>
    <dgm:cxn modelId="{8B60C5ED-F483-4948-B326-0A8E1569A977}" type="presParOf" srcId="{A3EFD6A1-D8CF-4DD2-AFDE-516D93136DF4}" destId="{C23C5DBE-4041-4752-BD50-8A17E774B16F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1A73C-6B29-4FB0-8D19-278C240C4D96}">
      <dsp:nvSpPr>
        <dsp:cNvPr id="0" name=""/>
        <dsp:cNvSpPr/>
      </dsp:nvSpPr>
      <dsp:spPr>
        <a:xfrm rot="16200000">
          <a:off x="-1215992" y="2070071"/>
          <a:ext cx="3097465" cy="528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65872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Gestão</a:t>
          </a:r>
        </a:p>
      </dsp:txBody>
      <dsp:txXfrm>
        <a:off x="-1215992" y="2070071"/>
        <a:ext cx="3097465" cy="528232"/>
      </dsp:txXfrm>
    </dsp:sp>
    <dsp:sp modelId="{AAC356CA-78D7-4BBA-8E34-1D02E033074B}">
      <dsp:nvSpPr>
        <dsp:cNvPr id="0" name=""/>
        <dsp:cNvSpPr/>
      </dsp:nvSpPr>
      <dsp:spPr>
        <a:xfrm>
          <a:off x="649058" y="806549"/>
          <a:ext cx="2631157" cy="3097465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5872" rIns="462280" bIns="46228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5100" kern="1200" dirty="0"/>
        </a:p>
      </dsp:txBody>
      <dsp:txXfrm>
        <a:off x="649058" y="806549"/>
        <a:ext cx="2631157" cy="3097465"/>
      </dsp:txXfrm>
    </dsp:sp>
    <dsp:sp modelId="{EAEAFBFB-8C9B-4C36-BD8E-585C1DB32673}">
      <dsp:nvSpPr>
        <dsp:cNvPr id="0" name=""/>
        <dsp:cNvSpPr/>
      </dsp:nvSpPr>
      <dsp:spPr>
        <a:xfrm>
          <a:off x="68623" y="88188"/>
          <a:ext cx="1056464" cy="1056464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6D9384-83DB-4FAE-ABAB-872D07BD8CE9}">
      <dsp:nvSpPr>
        <dsp:cNvPr id="0" name=""/>
        <dsp:cNvSpPr/>
      </dsp:nvSpPr>
      <dsp:spPr>
        <a:xfrm rot="16200000">
          <a:off x="2647437" y="2070071"/>
          <a:ext cx="3097465" cy="528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65872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Comunicação</a:t>
          </a:r>
        </a:p>
      </dsp:txBody>
      <dsp:txXfrm>
        <a:off x="2647437" y="2070071"/>
        <a:ext cx="3097465" cy="528232"/>
      </dsp:txXfrm>
    </dsp:sp>
    <dsp:sp modelId="{03218F91-CA37-47D8-9D3A-AC2C8FC20EC1}">
      <dsp:nvSpPr>
        <dsp:cNvPr id="0" name=""/>
        <dsp:cNvSpPr/>
      </dsp:nvSpPr>
      <dsp:spPr>
        <a:xfrm>
          <a:off x="4460286" y="785455"/>
          <a:ext cx="2631157" cy="3097465"/>
        </a:xfrm>
        <a:prstGeom prst="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5872" rIns="462280" bIns="46228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5100" kern="1200" dirty="0"/>
        </a:p>
      </dsp:txBody>
      <dsp:txXfrm>
        <a:off x="4460286" y="785455"/>
        <a:ext cx="2631157" cy="3097465"/>
      </dsp:txXfrm>
    </dsp:sp>
    <dsp:sp modelId="{8E459CDA-521E-441D-9AED-C47F1A89CD43}">
      <dsp:nvSpPr>
        <dsp:cNvPr id="0" name=""/>
        <dsp:cNvSpPr/>
      </dsp:nvSpPr>
      <dsp:spPr>
        <a:xfrm>
          <a:off x="3932053" y="88188"/>
          <a:ext cx="1056464" cy="1056464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3C5DBE-4041-4752-BD50-8A17E774B16F}">
      <dsp:nvSpPr>
        <dsp:cNvPr id="0" name=""/>
        <dsp:cNvSpPr/>
      </dsp:nvSpPr>
      <dsp:spPr>
        <a:xfrm rot="16200000">
          <a:off x="6510867" y="2070071"/>
          <a:ext cx="3097465" cy="528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65872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Versionamento </a:t>
          </a:r>
        </a:p>
      </dsp:txBody>
      <dsp:txXfrm>
        <a:off x="6510867" y="2070071"/>
        <a:ext cx="3097465" cy="528232"/>
      </dsp:txXfrm>
    </dsp:sp>
    <dsp:sp modelId="{C9445AB1-5633-4E16-B2CC-E4F3BA50B895}">
      <dsp:nvSpPr>
        <dsp:cNvPr id="0" name=""/>
        <dsp:cNvSpPr/>
      </dsp:nvSpPr>
      <dsp:spPr>
        <a:xfrm>
          <a:off x="8323716" y="785455"/>
          <a:ext cx="2631157" cy="3097465"/>
        </a:xfrm>
        <a:prstGeom prst="rect">
          <a:avLst/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5872" rIns="462280" bIns="46228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5100" kern="1200" dirty="0"/>
        </a:p>
      </dsp:txBody>
      <dsp:txXfrm>
        <a:off x="8323716" y="785455"/>
        <a:ext cx="2631157" cy="3097465"/>
      </dsp:txXfrm>
    </dsp:sp>
    <dsp:sp modelId="{FB55E9AF-C89B-4505-9063-F234C3053EA1}">
      <dsp:nvSpPr>
        <dsp:cNvPr id="0" name=""/>
        <dsp:cNvSpPr/>
      </dsp:nvSpPr>
      <dsp:spPr>
        <a:xfrm>
          <a:off x="7795483" y="88188"/>
          <a:ext cx="1056464" cy="1056464"/>
        </a:xfrm>
        <a:prstGeom prst="rect">
          <a:avLst/>
        </a:prstGeom>
        <a:blipFill rotWithShape="1">
          <a:blip xmlns:r="http://schemas.openxmlformats.org/officeDocument/2006/relationships" r:embed="rId6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26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696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017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621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88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057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014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7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3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17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93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4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37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34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64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1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97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cisa.org.br/index.php/sobre-nos/o-que-fazemos" TargetMode="External"/><Relationship Id="rId3" Type="http://schemas.openxmlformats.org/officeDocument/2006/relationships/hyperlink" Target="https://anarosa.org.br/" TargetMode="External"/><Relationship Id="rId7" Type="http://schemas.openxmlformats.org/officeDocument/2006/relationships/hyperlink" Target="https://anarosa.org.br/cj-centro-para-juventude/" TargetMode="External"/><Relationship Id="rId2" Type="http://schemas.openxmlformats.org/officeDocument/2006/relationships/hyperlink" Target="https://ppgcs.furg.br/agenda-203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arosa.org.br/cca-centro-para-criancas-e-adolescentes/" TargetMode="External"/><Relationship Id="rId5" Type="http://schemas.openxmlformats.org/officeDocument/2006/relationships/hyperlink" Target="https://anarosa.org.br/cei-centro-de-educacao-infantil/" TargetMode="External"/><Relationship Id="rId4" Type="http://schemas.openxmlformats.org/officeDocument/2006/relationships/hyperlink" Target="https://cisa.org.br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683045" y="2424972"/>
            <a:ext cx="8825658" cy="1054467"/>
          </a:xfrm>
        </p:spPr>
        <p:txBody>
          <a:bodyPr/>
          <a:lstStyle/>
          <a:p>
            <a:r>
              <a:rPr lang="pt-BR" dirty="0">
                <a:solidFill>
                  <a:srgbClr val="FFC000"/>
                </a:solidFill>
              </a:rPr>
              <a:t>Sobre os bastidores...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18130" y="3479439"/>
            <a:ext cx="4094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Processo de construção do projeto</a:t>
            </a:r>
          </a:p>
        </p:txBody>
      </p:sp>
      <p:pic>
        <p:nvPicPr>
          <p:cNvPr id="6" name="Imagem 5"/>
          <p:cNvPicPr/>
          <p:nvPr/>
        </p:nvPicPr>
        <p:blipFill>
          <a:blip r:embed="rId2"/>
          <a:stretch>
            <a:fillRect/>
          </a:stretch>
        </p:blipFill>
        <p:spPr>
          <a:xfrm>
            <a:off x="901608" y="1981381"/>
            <a:ext cx="2781437" cy="268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72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63042" y="959599"/>
            <a:ext cx="2460442" cy="706964"/>
          </a:xfrm>
        </p:spPr>
        <p:txBody>
          <a:bodyPr/>
          <a:lstStyle/>
          <a:p>
            <a:r>
              <a:rPr lang="pt-BR" dirty="0">
                <a:solidFill>
                  <a:srgbClr val="FFC000"/>
                </a:solidFill>
              </a:rPr>
              <a:t>GITHUB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t="28005" r="1733" b="17994"/>
          <a:stretch/>
        </p:blipFill>
        <p:spPr>
          <a:xfrm>
            <a:off x="430625" y="2349303"/>
            <a:ext cx="11325276" cy="40655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794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333255" y="878829"/>
            <a:ext cx="7751270" cy="706964"/>
          </a:xfrm>
        </p:spPr>
        <p:txBody>
          <a:bodyPr/>
          <a:lstStyle/>
          <a:p>
            <a:r>
              <a:rPr lang="pt-BR" dirty="0">
                <a:solidFill>
                  <a:srgbClr val="FFC000"/>
                </a:solidFill>
              </a:rPr>
              <a:t>Detalhamento da participação...</a:t>
            </a:r>
          </a:p>
        </p:txBody>
      </p:sp>
      <p:graphicFrame>
        <p:nvGraphicFramePr>
          <p:cNvPr id="6" name="Tabela 3">
            <a:extLst>
              <a:ext uri="{FF2B5EF4-FFF2-40B4-BE49-F238E27FC236}">
                <a16:creationId xmlns:a16="http://schemas.microsoft.com/office/drawing/2014/main" id="{C3564CF1-44E9-4014-B0D8-F742AA259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932889"/>
              </p:ext>
            </p:extLst>
          </p:nvPr>
        </p:nvGraphicFramePr>
        <p:xfrm>
          <a:off x="479835" y="1556895"/>
          <a:ext cx="11224788" cy="6333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9301">
                  <a:extLst>
                    <a:ext uri="{9D8B030D-6E8A-4147-A177-3AD203B41FA5}">
                      <a16:colId xmlns:a16="http://schemas.microsoft.com/office/drawing/2014/main" val="3257730958"/>
                    </a:ext>
                  </a:extLst>
                </a:gridCol>
                <a:gridCol w="3481656">
                  <a:extLst>
                    <a:ext uri="{9D8B030D-6E8A-4147-A177-3AD203B41FA5}">
                      <a16:colId xmlns:a16="http://schemas.microsoft.com/office/drawing/2014/main" val="4057610959"/>
                    </a:ext>
                  </a:extLst>
                </a:gridCol>
                <a:gridCol w="3873831">
                  <a:extLst>
                    <a:ext uri="{9D8B030D-6E8A-4147-A177-3AD203B41FA5}">
                      <a16:colId xmlns:a16="http://schemas.microsoft.com/office/drawing/2014/main" val="2598094755"/>
                    </a:ext>
                  </a:extLst>
                </a:gridCol>
              </a:tblGrid>
              <a:tr h="72419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MACRO ETAPAS</a:t>
                      </a:r>
                    </a:p>
                    <a:p>
                      <a:pPr algn="ctr"/>
                      <a:r>
                        <a:rPr lang="pt-BR" sz="1200" dirty="0"/>
                        <a:t>(FASE</a:t>
                      </a:r>
                      <a:r>
                        <a:rPr lang="pt-BR" sz="1200" baseline="0" dirty="0"/>
                        <a:t> CAVALEIRO JEDI)</a:t>
                      </a:r>
                      <a:endParaRPr lang="pt-B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LÍDER</a:t>
                      </a:r>
                      <a:r>
                        <a:rPr lang="pt-BR" baseline="0" dirty="0"/>
                        <a:t> OU RESPONSÁVEL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baseline="0" dirty="0"/>
                        <a:t>(</a:t>
                      </a:r>
                      <a:r>
                        <a:rPr kumimoji="0" lang="pt-BR" sz="1200" b="0" u="none" strike="noStrike" kern="1200" cap="none" spc="0" normalizeH="0" baseline="0" dirty="0">
                          <a:ln>
                            <a:solidFill>
                              <a:prstClr val="white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específico da macro etapa –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u="none" strike="noStrike" kern="1200" cap="none" spc="0" normalizeH="0" baseline="0" dirty="0">
                          <a:ln>
                            <a:solidFill>
                              <a:prstClr val="white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não é necessariamente o líder da </a:t>
                      </a:r>
                      <a:r>
                        <a:rPr kumimoji="0" lang="pt-BR" sz="1200" b="0" u="none" strike="noStrike" kern="1200" cap="none" spc="0" normalizeH="0" baseline="0" dirty="0" err="1">
                          <a:ln>
                            <a:solidFill>
                              <a:prstClr val="white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squad</a:t>
                      </a:r>
                      <a:r>
                        <a:rPr kumimoji="0" lang="pt-BR" sz="1200" b="0" u="none" strike="noStrike" kern="1200" cap="none" spc="0" normalizeH="0" baseline="0" dirty="0">
                          <a:ln>
                            <a:solidFill>
                              <a:prstClr val="white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kumimoji="0" lang="pt-BR" sz="1200" b="0" i="0" u="none" strike="noStrike" kern="1200" cap="none" spc="0" normalizeH="0" baseline="0" dirty="0">
                        <a:ln>
                          <a:solidFill>
                            <a:prstClr val="white"/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VAG Rounded Std Light" panose="020F0502020204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PARTICIPANTES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u="none" strike="noStrike" kern="1200" cap="none" spc="0" normalizeH="0" baseline="0" dirty="0">
                          <a:ln>
                            <a:solidFill>
                              <a:prstClr val="white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(todos das </a:t>
                      </a:r>
                      <a:r>
                        <a:rPr kumimoji="0" lang="pt-BR" sz="1200" u="none" strike="noStrike" kern="1200" cap="none" spc="0" normalizeH="0" baseline="0" dirty="0" err="1">
                          <a:ln>
                            <a:solidFill>
                              <a:prstClr val="white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squad</a:t>
                      </a:r>
                      <a:r>
                        <a:rPr kumimoji="0" lang="pt-BR" sz="1200" u="none" strike="noStrike" kern="1200" cap="none" spc="0" normalizeH="0" baseline="0" dirty="0">
                          <a:ln>
                            <a:solidFill>
                              <a:prstClr val="white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 que estiveram diretamente envolvidos na macro etapa)</a:t>
                      </a:r>
                      <a:endParaRPr kumimoji="0" lang="pt-BR" sz="1200" b="1" i="0" u="none" strike="noStrike" kern="1200" cap="none" spc="0" normalizeH="0" baseline="0" dirty="0">
                        <a:ln>
                          <a:solidFill>
                            <a:prstClr val="white"/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VAG Rounded Std Light" panose="020F0502020204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194461"/>
                  </a:ext>
                </a:extLst>
              </a:tr>
              <a:tr h="90523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BACKEND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GABRIEL XAVIER DE OLIVEIRA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GABRIEL XAVIER DE OLIVEIRA </a:t>
                      </a:r>
                    </a:p>
                    <a:p>
                      <a:pPr algn="ctr"/>
                      <a:r>
                        <a:rPr lang="pt-BR" dirty="0"/>
                        <a:t>e </a:t>
                      </a:r>
                    </a:p>
                    <a:p>
                      <a:pPr algn="ctr"/>
                      <a:r>
                        <a:rPr lang="pt-BR" dirty="0"/>
                        <a:t>MATHEUS DE OLIVEIRA SILVA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7301474"/>
                  </a:ext>
                </a:extLst>
              </a:tr>
              <a:tr h="90523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BANCO DE DADOS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SABRINA ALVES PEREIRA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SABRINA ALVES PEREIRA</a:t>
                      </a:r>
                    </a:p>
                    <a:p>
                      <a:r>
                        <a:rPr lang="pt-BR" dirty="0"/>
                        <a:t>e</a:t>
                      </a:r>
                    </a:p>
                    <a:p>
                      <a:r>
                        <a:rPr lang="pt-BR" dirty="0"/>
                        <a:t>INÊS  SILVA SOUZA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8084257"/>
                  </a:ext>
                </a:extLst>
              </a:tr>
              <a:tr h="63366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FRONTEND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NATHALIE GIULIANI DE OLIVEIRA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NATHALIE GIULIANI DE OLIVEIRA </a:t>
                      </a:r>
                      <a:r>
                        <a:rPr lang="pt-BR"/>
                        <a:t>e INÊS  SILVA SOUZA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577928"/>
                  </a:ext>
                </a:extLst>
              </a:tr>
              <a:tr h="90523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DOCUMENTAÇÃO DO PROJETO, GRAVAÇÃO DO VÍDEO DEMO E HOSPEDAGEM DO SITE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MATHEUS DE OLIVEIRA SILVA </a:t>
                      </a: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MATHEUS DE OLIVEIRA SILVA </a:t>
                      </a: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3307110"/>
                  </a:ext>
                </a:extLst>
              </a:tr>
              <a:tr h="633668">
                <a:tc>
                  <a:txBody>
                    <a:bodyPr/>
                    <a:lstStyle/>
                    <a:p>
                      <a:r>
                        <a:rPr lang="pt-BR" dirty="0"/>
                        <a:t>COLETA DE INFORMAÇÕES PARA O PROJETO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GABRIEL XAVIER DE OLIVEIRA</a:t>
                      </a: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GABRIEL XAVIER DE OLIVEIRA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3964254"/>
                  </a:ext>
                </a:extLst>
              </a:tr>
              <a:tr h="117681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TRELLO, CRONOGRAMA, SLIDES BASTIDORES E PITCH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SABRINA ALVES PEREIRA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SABRINA ALVES PEREIRA</a:t>
                      </a:r>
                    </a:p>
                    <a:p>
                      <a:pPr algn="ctr"/>
                      <a:r>
                        <a:rPr lang="pt-BR" dirty="0"/>
                        <a:t>e</a:t>
                      </a:r>
                    </a:p>
                    <a:p>
                      <a:pPr algn="ctr"/>
                      <a:r>
                        <a:rPr lang="pt-BR" dirty="0"/>
                        <a:t>INÊS  SILVA SOUZA</a:t>
                      </a:r>
                    </a:p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0629948"/>
                  </a:ext>
                </a:extLst>
              </a:tr>
              <a:tr h="39029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6533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59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437901" y="1117098"/>
            <a:ext cx="32303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solidFill>
                  <a:srgbClr val="FFC000"/>
                </a:solidFill>
              </a:rPr>
              <a:t>REFERÊNCIAS </a:t>
            </a:r>
          </a:p>
        </p:txBody>
      </p:sp>
      <p:sp>
        <p:nvSpPr>
          <p:cNvPr id="2" name="Retângulo 1"/>
          <p:cNvSpPr/>
          <p:nvPr/>
        </p:nvSpPr>
        <p:spPr>
          <a:xfrm>
            <a:off x="496390" y="2379851"/>
            <a:ext cx="11377748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b="1" dirty="0"/>
              <a:t>[1] Imagem da ODS Saúde. </a:t>
            </a:r>
            <a:r>
              <a:rPr lang="pt-BR" sz="1500" dirty="0"/>
              <a:t>Disponível em: &lt;</a:t>
            </a:r>
            <a:r>
              <a:rPr lang="pt-BR" sz="1500" dirty="0">
                <a:hlinkClick r:id="rId2"/>
              </a:rPr>
              <a:t>https://ppgcs.furg.br/agenda-2030</a:t>
            </a:r>
            <a:r>
              <a:rPr lang="pt-BR" sz="1500" dirty="0"/>
              <a:t>&gt;. Acesso em: 26 dez. 2020.</a:t>
            </a:r>
          </a:p>
          <a:p>
            <a:endParaRPr lang="pt-BR" sz="1500" dirty="0"/>
          </a:p>
          <a:p>
            <a:r>
              <a:rPr lang="pt-BR" sz="1500" b="1" dirty="0"/>
              <a:t>[2] Imagem do logo do Instituto Ana Rosa e Objetivo. </a:t>
            </a:r>
            <a:r>
              <a:rPr lang="pt-BR" sz="1500" dirty="0"/>
              <a:t>Disponível em: &lt;</a:t>
            </a:r>
            <a:r>
              <a:rPr lang="pt-BR" sz="1500" dirty="0">
                <a:hlinkClick r:id="rId3"/>
              </a:rPr>
              <a:t>https://anarosa.org.br/</a:t>
            </a:r>
            <a:r>
              <a:rPr lang="pt-BR" sz="1500" dirty="0"/>
              <a:t>&gt;. Acesso em: 26 dez. 2020.</a:t>
            </a:r>
          </a:p>
          <a:p>
            <a:endParaRPr lang="pt-BR" sz="1500" dirty="0"/>
          </a:p>
          <a:p>
            <a:r>
              <a:rPr lang="pt-BR" sz="1500" b="1" dirty="0"/>
              <a:t>[3] Imagem do logo do Centro de Informações sobre Saúde e Álcool.</a:t>
            </a:r>
            <a:r>
              <a:rPr lang="pt-BR" sz="1500" dirty="0"/>
              <a:t> Disponível em: &lt;</a:t>
            </a:r>
            <a:r>
              <a:rPr lang="pt-BR" sz="1500" dirty="0">
                <a:hlinkClick r:id="rId4"/>
              </a:rPr>
              <a:t>https://cisa.org.br/</a:t>
            </a:r>
            <a:r>
              <a:rPr lang="pt-BR" sz="1500" dirty="0"/>
              <a:t>&gt;. Acesso em: 26 dez. 2020.</a:t>
            </a:r>
          </a:p>
          <a:p>
            <a:endParaRPr lang="pt-BR" sz="1500" dirty="0"/>
          </a:p>
          <a:p>
            <a:r>
              <a:rPr lang="pt-BR" sz="1500" b="1" dirty="0"/>
              <a:t>[4] Sobre CEI – Centro de Educação Infantil. </a:t>
            </a:r>
            <a:r>
              <a:rPr lang="pt-BR" sz="1500" dirty="0"/>
              <a:t>Disponível em: &lt;</a:t>
            </a:r>
            <a:r>
              <a:rPr lang="pt-BR" sz="1500" dirty="0">
                <a:hlinkClick r:id="rId5"/>
              </a:rPr>
              <a:t>https://anarosa.org.br/cei-centro-de-educacao-infantil/</a:t>
            </a:r>
            <a:r>
              <a:rPr lang="pt-BR" sz="1500" dirty="0"/>
              <a:t>&gt;. Acesso em: 26 dez. 2020.</a:t>
            </a:r>
          </a:p>
          <a:p>
            <a:endParaRPr lang="pt-BR" sz="1500" dirty="0"/>
          </a:p>
          <a:p>
            <a:r>
              <a:rPr lang="pt-BR" sz="1500" b="1" dirty="0"/>
              <a:t>[5] Sobre CCA – Centro para Crianças e Adolescentes. </a:t>
            </a:r>
            <a:r>
              <a:rPr lang="pt-BR" sz="1500" dirty="0"/>
              <a:t>Disponível em: &lt;</a:t>
            </a:r>
            <a:r>
              <a:rPr lang="pt-BR" sz="1500" dirty="0">
                <a:hlinkClick r:id="rId6"/>
              </a:rPr>
              <a:t>https://anarosa.org.br/cca-centro-para-criancas-e-adolescentes/</a:t>
            </a:r>
            <a:r>
              <a:rPr lang="pt-BR" sz="1500" dirty="0"/>
              <a:t>&gt;. Acesso em: 26 dez. 2020.</a:t>
            </a:r>
          </a:p>
          <a:p>
            <a:endParaRPr lang="pt-BR" sz="1500" dirty="0"/>
          </a:p>
          <a:p>
            <a:r>
              <a:rPr lang="pt-BR" sz="1500" b="1" dirty="0"/>
              <a:t>[6] Sobre CJ – Centro para Juventude. </a:t>
            </a:r>
            <a:r>
              <a:rPr lang="pt-BR" sz="1500" dirty="0"/>
              <a:t>Disponível em: &lt;</a:t>
            </a:r>
            <a:r>
              <a:rPr lang="pt-BR" sz="1500" dirty="0">
                <a:hlinkClick r:id="rId7"/>
              </a:rPr>
              <a:t>https://anarosa.org.br/cj-centro-para-juventude/</a:t>
            </a:r>
            <a:r>
              <a:rPr lang="pt-BR" sz="1500" dirty="0"/>
              <a:t>&gt;. Acesso em: 26 dez. 2020.</a:t>
            </a:r>
          </a:p>
          <a:p>
            <a:endParaRPr lang="pt-BR" sz="1500" dirty="0"/>
          </a:p>
          <a:p>
            <a:r>
              <a:rPr lang="pt-BR" sz="1500" b="1" dirty="0"/>
              <a:t>[7] Sobre o CISA – Centro de Informações sobre Saúde e Álcool. </a:t>
            </a:r>
            <a:r>
              <a:rPr lang="pt-BR" sz="1500" dirty="0"/>
              <a:t>Disponível em: &lt;</a:t>
            </a:r>
            <a:r>
              <a:rPr lang="pt-BR" sz="1500" dirty="0">
                <a:hlinkClick r:id="rId8"/>
              </a:rPr>
              <a:t>https://cisa.org.br/index.php/sobre-nos/o-que-fazemos</a:t>
            </a:r>
            <a:r>
              <a:rPr lang="pt-BR" sz="1500" dirty="0"/>
              <a:t>&gt;. Acesso em: 26 dez. 2020.</a:t>
            </a:r>
          </a:p>
          <a:p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1496588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30166" y="3441700"/>
            <a:ext cx="9765595" cy="3416300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indent="0">
              <a:buNone/>
            </a:pPr>
            <a:r>
              <a:rPr lang="pt-BR" sz="11000" b="1" dirty="0">
                <a:ln>
                  <a:solidFill>
                    <a:sysClr val="windowText" lastClr="000000"/>
                  </a:solidFill>
                </a:ln>
                <a:solidFill>
                  <a:schemeClr val="accent3"/>
                </a:solidFill>
              </a:rPr>
              <a:t>OBRIGADX!!</a:t>
            </a:r>
          </a:p>
        </p:txBody>
      </p:sp>
    </p:spTree>
    <p:extLst>
      <p:ext uri="{BB962C8B-B14F-4D97-AF65-F5344CB8AC3E}">
        <p14:creationId xmlns:p14="http://schemas.microsoft.com/office/powerpoint/2010/main" val="361014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43124" y="3085352"/>
            <a:ext cx="3413113" cy="2917069"/>
          </a:xfrm>
          <a:solidFill>
            <a:srgbClr val="339133"/>
          </a:solidFill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Cada droga ser pensada separadamente; </a:t>
            </a:r>
          </a:p>
          <a:p>
            <a:pPr marL="0" indent="0" algn="ctr">
              <a:spcBef>
                <a:spcPts val="0"/>
              </a:spcBef>
              <a:buNone/>
            </a:pP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Definição de público;</a:t>
            </a:r>
          </a:p>
          <a:p>
            <a:pPr marL="0" indent="0" algn="ctr">
              <a:spcBef>
                <a:spcPts val="0"/>
              </a:spcBef>
              <a:buNone/>
            </a:pP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Busca de parceiros da área educação, pensando na prevenção.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416088" y="1011590"/>
            <a:ext cx="50994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solidFill>
                  <a:srgbClr val="FFC000"/>
                </a:solidFill>
              </a:rPr>
              <a:t>Como surgiu a ideia...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413495" y="3085352"/>
            <a:ext cx="3277508" cy="2917069"/>
            <a:chOff x="4797424" y="1663507"/>
            <a:chExt cx="3614601" cy="3450126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7424" y="1874798"/>
              <a:ext cx="3406775" cy="3238835"/>
            </a:xfrm>
            <a:prstGeom prst="rect">
              <a:avLst/>
            </a:prstGeom>
          </p:spPr>
        </p:pic>
        <p:sp>
          <p:nvSpPr>
            <p:cNvPr id="4" name="CaixaDeTexto 3"/>
            <p:cNvSpPr txBox="1"/>
            <p:nvPr/>
          </p:nvSpPr>
          <p:spPr>
            <a:xfrm rot="16200000">
              <a:off x="6524291" y="3109979"/>
              <a:ext cx="3334206" cy="441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Fonte: [1] https://ppgcs.furg.br/agenda-2030</a:t>
              </a:r>
            </a:p>
            <a:p>
              <a:endParaRPr lang="pt-BR" sz="1000" dirty="0"/>
            </a:p>
          </p:txBody>
        </p:sp>
      </p:grpSp>
      <p:sp>
        <p:nvSpPr>
          <p:cNvPr id="7" name="Retângulo 6"/>
          <p:cNvSpPr/>
          <p:nvPr/>
        </p:nvSpPr>
        <p:spPr>
          <a:xfrm>
            <a:off x="974420" y="2477290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* ODS escolhida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639165" y="2588169"/>
            <a:ext cx="2129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* Tema escolhido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417158" y="3457499"/>
            <a:ext cx="2959138" cy="2172774"/>
          </a:xfrm>
          <a:prstGeom prst="rect">
            <a:avLst/>
          </a:prstGeom>
          <a:solidFill>
            <a:srgbClr val="339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Prevenção e tratamento de drogas lícitas e ilícitas 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8277400" y="2541523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* Mudanças/Evolução da ideia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390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/>
          <p:cNvGrpSpPr/>
          <p:nvPr/>
        </p:nvGrpSpPr>
        <p:grpSpPr>
          <a:xfrm>
            <a:off x="411866" y="2242537"/>
            <a:ext cx="11241795" cy="2434254"/>
            <a:chOff x="746989" y="2209523"/>
            <a:chExt cx="11032097" cy="1917579"/>
          </a:xfrm>
        </p:grpSpPr>
        <p:grpSp>
          <p:nvGrpSpPr>
            <p:cNvPr id="26" name="Agrupar 25"/>
            <p:cNvGrpSpPr/>
            <p:nvPr/>
          </p:nvGrpSpPr>
          <p:grpSpPr>
            <a:xfrm>
              <a:off x="746989" y="2209523"/>
              <a:ext cx="11032097" cy="1917579"/>
              <a:chOff x="6396993" y="3276941"/>
              <a:chExt cx="6559068" cy="1208877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3" name="Retângulo 22"/>
              <p:cNvSpPr/>
              <p:nvPr/>
            </p:nvSpPr>
            <p:spPr>
              <a:xfrm>
                <a:off x="6396993" y="3276941"/>
                <a:ext cx="1269899" cy="1208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7660741" y="3276941"/>
                <a:ext cx="5295320" cy="120887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" name="Agrupar 11"/>
            <p:cNvGrpSpPr/>
            <p:nvPr/>
          </p:nvGrpSpPr>
          <p:grpSpPr>
            <a:xfrm>
              <a:off x="802131" y="2481681"/>
              <a:ext cx="2015642" cy="1437276"/>
              <a:chOff x="-1414150" y="1565507"/>
              <a:chExt cx="2318880" cy="1437276"/>
            </a:xfrm>
          </p:grpSpPr>
          <p:pic>
            <p:nvPicPr>
              <p:cNvPr id="6" name="Imagem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414150" y="1641873"/>
                <a:ext cx="2316815" cy="1343856"/>
              </a:xfrm>
              <a:prstGeom prst="rect">
                <a:avLst/>
              </a:prstGeom>
            </p:spPr>
          </p:pic>
          <p:sp>
            <p:nvSpPr>
              <p:cNvPr id="7" name="Retângulo 6"/>
              <p:cNvSpPr/>
              <p:nvPr/>
            </p:nvSpPr>
            <p:spPr>
              <a:xfrm rot="16200000">
                <a:off x="64476" y="2162528"/>
                <a:ext cx="1437276" cy="243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800" dirty="0"/>
                  <a:t>Fonte: [2] https://anarosa.org.br/</a:t>
                </a:r>
              </a:p>
            </p:txBody>
          </p: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6644" y="889262"/>
            <a:ext cx="2263496" cy="706964"/>
          </a:xfrm>
        </p:spPr>
        <p:txBody>
          <a:bodyPr/>
          <a:lstStyle/>
          <a:p>
            <a:r>
              <a:rPr lang="pt-BR" dirty="0">
                <a:solidFill>
                  <a:srgbClr val="FFC000"/>
                </a:solidFill>
              </a:rPr>
              <a:t>Parceiros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47787" y="2270524"/>
            <a:ext cx="9163870" cy="247158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dirty="0"/>
              <a:t>O Instituto Ana Rosa tem por objetivo </a:t>
            </a:r>
            <a:r>
              <a:rPr lang="pt-BR" sz="1300" b="1" dirty="0"/>
              <a:t>proporcionar melhores condições de vida, educação, proteção e segurança a crianças e jovens provenientes de famílias de baixa renda e em vulnerabilidade social </a:t>
            </a:r>
            <a:r>
              <a:rPr lang="pt-BR" sz="1300" dirty="0"/>
              <a:t>[3]. </a:t>
            </a:r>
          </a:p>
          <a:p>
            <a:pPr marL="0" indent="0" algn="just">
              <a:buNone/>
            </a:pPr>
            <a:r>
              <a:rPr lang="pt-BR" sz="1400" b="1" dirty="0"/>
              <a:t>Programas:</a:t>
            </a:r>
          </a:p>
          <a:p>
            <a:pPr marL="0" indent="0" algn="just">
              <a:buNone/>
            </a:pPr>
            <a:r>
              <a:rPr lang="pt-BR" sz="1400" dirty="0"/>
              <a:t>* </a:t>
            </a:r>
            <a:r>
              <a:rPr lang="pt-BR" sz="1400" b="1" dirty="0"/>
              <a:t>CEI–Centro de Educação Infantil</a:t>
            </a:r>
            <a:r>
              <a:rPr lang="pt-BR" sz="1400" dirty="0"/>
              <a:t>: Três a Quatro anos [4].</a:t>
            </a:r>
          </a:p>
          <a:p>
            <a:pPr marL="0" indent="0" algn="just">
              <a:buNone/>
            </a:pPr>
            <a:r>
              <a:rPr lang="pt-BR" sz="1400" dirty="0"/>
              <a:t>* </a:t>
            </a:r>
            <a:r>
              <a:rPr lang="pt-BR" sz="1400" b="1" dirty="0"/>
              <a:t>CCA–Centro para Crianças e Adolescentes: seis a quinze anos. </a:t>
            </a:r>
            <a:r>
              <a:rPr lang="pt-BR" sz="1400" dirty="0"/>
              <a:t>Objetivos: sociabilidade e proteção social [5].</a:t>
            </a:r>
          </a:p>
          <a:p>
            <a:pPr marL="0" indent="0" algn="just">
              <a:buNone/>
            </a:pPr>
            <a:r>
              <a:rPr lang="pt-BR" sz="1400" dirty="0"/>
              <a:t>* </a:t>
            </a:r>
            <a:r>
              <a:rPr lang="pt-BR" sz="1400" b="1" dirty="0"/>
              <a:t>CJ–Centro para Juventude: quinze a dezoito anos.</a:t>
            </a:r>
            <a:r>
              <a:rPr lang="pt-BR" sz="1400" dirty="0"/>
              <a:t> Objetivos: promover a inclusão digital; e gerar ações focadas na cultura, valorizando a pluralidade e a singularidade dos jovens [6]. </a:t>
            </a:r>
          </a:p>
          <a:p>
            <a:pPr marL="0" indent="0">
              <a:buNone/>
            </a:pPr>
            <a:endParaRPr lang="pt-BR" sz="1400" dirty="0"/>
          </a:p>
        </p:txBody>
      </p:sp>
      <p:grpSp>
        <p:nvGrpSpPr>
          <p:cNvPr id="38" name="Agrupar 37"/>
          <p:cNvGrpSpPr/>
          <p:nvPr/>
        </p:nvGrpSpPr>
        <p:grpSpPr>
          <a:xfrm>
            <a:off x="411866" y="4870769"/>
            <a:ext cx="11236183" cy="1893098"/>
            <a:chOff x="355595" y="3555595"/>
            <a:chExt cx="11236183" cy="1917579"/>
          </a:xfrm>
        </p:grpSpPr>
        <p:grpSp>
          <p:nvGrpSpPr>
            <p:cNvPr id="34" name="Agrupar 33"/>
            <p:cNvGrpSpPr/>
            <p:nvPr/>
          </p:nvGrpSpPr>
          <p:grpSpPr>
            <a:xfrm>
              <a:off x="355595" y="3555595"/>
              <a:ext cx="11236183" cy="1917579"/>
              <a:chOff x="2465749" y="4655993"/>
              <a:chExt cx="11236183" cy="1917579"/>
            </a:xfrm>
          </p:grpSpPr>
          <p:grpSp>
            <p:nvGrpSpPr>
              <p:cNvPr id="31" name="Agrupar 30"/>
              <p:cNvGrpSpPr/>
              <p:nvPr/>
            </p:nvGrpSpPr>
            <p:grpSpPr>
              <a:xfrm>
                <a:off x="2465749" y="4655993"/>
                <a:ext cx="11236183" cy="1917579"/>
                <a:chOff x="6396993" y="3276941"/>
                <a:chExt cx="6680406" cy="1208877"/>
              </a:xfrm>
              <a:solidFill>
                <a:schemeClr val="tx2">
                  <a:lumMod val="60000"/>
                  <a:lumOff val="40000"/>
                </a:schemeClr>
              </a:solidFill>
            </p:grpSpPr>
            <p:sp>
              <p:nvSpPr>
                <p:cNvPr id="32" name="Retângulo 31"/>
                <p:cNvSpPr/>
                <p:nvPr/>
              </p:nvSpPr>
              <p:spPr>
                <a:xfrm>
                  <a:off x="6396993" y="3276941"/>
                  <a:ext cx="1269899" cy="1208877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 32"/>
                <p:cNvSpPr/>
                <p:nvPr/>
              </p:nvSpPr>
              <p:spPr>
                <a:xfrm>
                  <a:off x="7660741" y="3276941"/>
                  <a:ext cx="5416658" cy="1208877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pic>
            <p:nvPicPr>
              <p:cNvPr id="8" name="Imagem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0477" y="4768447"/>
                <a:ext cx="1846015" cy="1487523"/>
              </a:xfrm>
              <a:prstGeom prst="rect">
                <a:avLst/>
              </a:prstGeom>
            </p:spPr>
          </p:pic>
        </p:grpSp>
        <p:sp>
          <p:nvSpPr>
            <p:cNvPr id="36" name="Retângulo 35"/>
            <p:cNvSpPr/>
            <p:nvPr/>
          </p:nvSpPr>
          <p:spPr>
            <a:xfrm>
              <a:off x="2634961" y="3703817"/>
              <a:ext cx="8804531" cy="16211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pt-BR" sz="1400" dirty="0"/>
                <a:t>O Centro de Informações sobre Saúde e Álcool (CISA) é </a:t>
              </a:r>
              <a:r>
                <a:rPr lang="pt-BR" sz="1400" b="1" dirty="0"/>
                <a:t>uma das principais referências no Brasil </a:t>
              </a:r>
              <a:r>
                <a:rPr lang="pt-BR" sz="1400" dirty="0"/>
                <a:t>sobre o tema [7]. </a:t>
              </a:r>
            </a:p>
            <a:p>
              <a:pPr algn="just"/>
              <a:endParaRPr lang="pt-BR" sz="1400" dirty="0"/>
            </a:p>
            <a:p>
              <a:pPr algn="just"/>
              <a:r>
                <a:rPr lang="pt-BR" sz="1400" dirty="0"/>
                <a:t>* Tem contribuído para a </a:t>
              </a:r>
              <a:r>
                <a:rPr lang="pt-BR" sz="1400" b="1" dirty="0"/>
                <a:t>conscientização e prevenção do uso nocivo de bebidas alcoólicas </a:t>
              </a:r>
              <a:r>
                <a:rPr lang="pt-BR" sz="1400" dirty="0"/>
                <a:t>[7]. </a:t>
              </a:r>
            </a:p>
            <a:p>
              <a:pPr algn="just"/>
              <a:endParaRPr lang="pt-BR" sz="1400" dirty="0"/>
            </a:p>
            <a:p>
              <a:pPr algn="just"/>
              <a:r>
                <a:rPr lang="pt-BR" sz="1400" dirty="0"/>
                <a:t>* Atuando na </a:t>
              </a:r>
              <a:r>
                <a:rPr lang="pt-BR" sz="1400" b="1" dirty="0"/>
                <a:t>divulgação de pesquisas e dados científicos com linguagem acessível</a:t>
              </a:r>
              <a:r>
                <a:rPr lang="pt-BR" sz="1400" dirty="0"/>
                <a:t>, elaboração de </a:t>
              </a:r>
              <a:r>
                <a:rPr lang="pt-BR" sz="1400" b="1" u="sng" dirty="0"/>
                <a:t>materiais educativos</a:t>
              </a:r>
              <a:r>
                <a:rPr lang="pt-BR" sz="1400" dirty="0"/>
                <a:t> e desenvolvimento de projetos [7]. </a:t>
              </a:r>
            </a:p>
          </p:txBody>
        </p:sp>
      </p:grpSp>
      <p:sp>
        <p:nvSpPr>
          <p:cNvPr id="4" name="Retângulo 3"/>
          <p:cNvSpPr/>
          <p:nvPr/>
        </p:nvSpPr>
        <p:spPr>
          <a:xfrm rot="16200000">
            <a:off x="1660843" y="5625414"/>
            <a:ext cx="1449246" cy="18186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pt-BR" sz="700" dirty="0"/>
              <a:t>Fonte: [3] https://cisa.org.br/</a:t>
            </a:r>
          </a:p>
        </p:txBody>
      </p:sp>
    </p:spTree>
    <p:extLst>
      <p:ext uri="{BB962C8B-B14F-4D97-AF65-F5344CB8AC3E}">
        <p14:creationId xmlns:p14="http://schemas.microsoft.com/office/powerpoint/2010/main" val="88006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92334" y="429564"/>
            <a:ext cx="10633163" cy="6416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974629" y="-86136"/>
            <a:ext cx="4164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CRONOGRAMA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086425"/>
              </p:ext>
            </p:extLst>
          </p:nvPr>
        </p:nvGraphicFramePr>
        <p:xfrm>
          <a:off x="692335" y="459439"/>
          <a:ext cx="10633162" cy="6247562"/>
        </p:xfrm>
        <a:graphic>
          <a:graphicData uri="http://schemas.openxmlformats.org/drawingml/2006/table">
            <a:tbl>
              <a:tblPr/>
              <a:tblGrid>
                <a:gridCol w="4137706">
                  <a:extLst>
                    <a:ext uri="{9D8B030D-6E8A-4147-A177-3AD203B41FA5}">
                      <a16:colId xmlns:a16="http://schemas.microsoft.com/office/drawing/2014/main" val="3997845464"/>
                    </a:ext>
                  </a:extLst>
                </a:gridCol>
                <a:gridCol w="1099662">
                  <a:extLst>
                    <a:ext uri="{9D8B030D-6E8A-4147-A177-3AD203B41FA5}">
                      <a16:colId xmlns:a16="http://schemas.microsoft.com/office/drawing/2014/main" val="3976601028"/>
                    </a:ext>
                  </a:extLst>
                </a:gridCol>
                <a:gridCol w="1099662">
                  <a:extLst>
                    <a:ext uri="{9D8B030D-6E8A-4147-A177-3AD203B41FA5}">
                      <a16:colId xmlns:a16="http://schemas.microsoft.com/office/drawing/2014/main" val="48773189"/>
                    </a:ext>
                  </a:extLst>
                </a:gridCol>
                <a:gridCol w="1062383">
                  <a:extLst>
                    <a:ext uri="{9D8B030D-6E8A-4147-A177-3AD203B41FA5}">
                      <a16:colId xmlns:a16="http://schemas.microsoft.com/office/drawing/2014/main" val="2800281757"/>
                    </a:ext>
                  </a:extLst>
                </a:gridCol>
                <a:gridCol w="1108981">
                  <a:extLst>
                    <a:ext uri="{9D8B030D-6E8A-4147-A177-3AD203B41FA5}">
                      <a16:colId xmlns:a16="http://schemas.microsoft.com/office/drawing/2014/main" val="2610718148"/>
                    </a:ext>
                  </a:extLst>
                </a:gridCol>
                <a:gridCol w="1118298">
                  <a:extLst>
                    <a:ext uri="{9D8B030D-6E8A-4147-A177-3AD203B41FA5}">
                      <a16:colId xmlns:a16="http://schemas.microsoft.com/office/drawing/2014/main" val="3836156605"/>
                    </a:ext>
                  </a:extLst>
                </a:gridCol>
                <a:gridCol w="1006470">
                  <a:extLst>
                    <a:ext uri="{9D8B030D-6E8A-4147-A177-3AD203B41FA5}">
                      <a16:colId xmlns:a16="http://schemas.microsoft.com/office/drawing/2014/main" val="2971258633"/>
                    </a:ext>
                  </a:extLst>
                </a:gridCol>
              </a:tblGrid>
              <a:tr h="215091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pt-BR" sz="1400" b="1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CRONOGRAMA PROJETO CONSCIRE- SQUAD 5</a:t>
                      </a:r>
                    </a:p>
                  </a:txBody>
                  <a:tcPr marL="9802" marR="9802" marT="6535" marB="653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92325"/>
                  </a:ext>
                </a:extLst>
              </a:tr>
              <a:tr h="58714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pt-BR" sz="1000" b="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TAREFAS</a:t>
                      </a:r>
                    </a:p>
                  </a:txBody>
                  <a:tcPr marL="9802" marR="9802" marT="6535" marB="653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pt-BR" sz="1200" b="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PRAZOS</a:t>
                      </a:r>
                    </a:p>
                  </a:txBody>
                  <a:tcPr marL="9802" marR="9802" marT="6535" marB="65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606124"/>
                  </a:ext>
                </a:extLst>
              </a:tr>
              <a:tr h="17311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pt-BR" sz="1000" b="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802" marR="9802" marT="6535" marB="65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pt-BR" sz="1000" b="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802" marR="9802" marT="6535" marB="65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52854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01/09 à 30/09</a:t>
                      </a:r>
                    </a:p>
                  </a:txBody>
                  <a:tcPr marL="9802" marR="9802" marT="6535" marB="65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01/10 à 05/11</a:t>
                      </a:r>
                    </a:p>
                  </a:txBody>
                  <a:tcPr marL="9802" marR="9802" marT="6535" marB="65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06/11 à 31/12</a:t>
                      </a:r>
                    </a:p>
                  </a:txBody>
                  <a:tcPr marL="9802" marR="9802" marT="6535" marB="65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01/01 à 20/01</a:t>
                      </a:r>
                    </a:p>
                  </a:txBody>
                  <a:tcPr marL="9802" marR="9802" marT="6535" marB="65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20/01 à 10/02</a:t>
                      </a:r>
                    </a:p>
                  </a:txBody>
                  <a:tcPr marL="9802" marR="9802" marT="6535" marB="65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11/02 à 01/03</a:t>
                      </a:r>
                    </a:p>
                  </a:txBody>
                  <a:tcPr marL="9802" marR="9802" marT="6535" marB="65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516391"/>
                  </a:ext>
                </a:extLst>
              </a:tr>
              <a:tr h="173112"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Pesquisas e Idealização</a:t>
                      </a:r>
                    </a:p>
                  </a:txBody>
                  <a:tcPr marL="9802" marR="9802" marT="6535" marB="653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 dirty="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179188"/>
                  </a:ext>
                </a:extLst>
              </a:tr>
              <a:tr h="173112"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Desenvolvimento da Plataforma</a:t>
                      </a:r>
                    </a:p>
                  </a:txBody>
                  <a:tcPr marL="9802" marR="9802" marT="6535" marB="653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8765714"/>
                  </a:ext>
                </a:extLst>
              </a:tr>
              <a:tr h="173112"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Reunião com coordenação da Recode Pro</a:t>
                      </a:r>
                    </a:p>
                  </a:txBody>
                  <a:tcPr marL="9802" marR="9802" marT="6535" marB="653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331031"/>
                  </a:ext>
                </a:extLst>
              </a:tr>
              <a:tr h="173112"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Correções/alterações sugeridas</a:t>
                      </a:r>
                    </a:p>
                  </a:txBody>
                  <a:tcPr marL="9802" marR="9802" marT="6535" marB="653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177214"/>
                  </a:ext>
                </a:extLst>
              </a:tr>
              <a:tr h="173112"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Primeira Apresentação</a:t>
                      </a:r>
                    </a:p>
                  </a:txBody>
                  <a:tcPr marL="9802" marR="9802" marT="6535" marB="653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166687"/>
                  </a:ext>
                </a:extLst>
              </a:tr>
              <a:tr h="173112"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Correções/alterações sugeridas</a:t>
                      </a:r>
                    </a:p>
                  </a:txBody>
                  <a:tcPr marL="9802" marR="9802" marT="6535" marB="653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913926"/>
                  </a:ext>
                </a:extLst>
              </a:tr>
              <a:tr h="173112"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Reunião com coordenação da Recode Pro</a:t>
                      </a:r>
                    </a:p>
                  </a:txBody>
                  <a:tcPr marL="9802" marR="9802" marT="6535" marB="653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437934"/>
                  </a:ext>
                </a:extLst>
              </a:tr>
              <a:tr h="173112"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Contato com Instituto Ana Rosa para possível parceria</a:t>
                      </a:r>
                    </a:p>
                  </a:txBody>
                  <a:tcPr marL="9802" marR="9802" marT="6535" marB="653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469530"/>
                  </a:ext>
                </a:extLst>
              </a:tr>
              <a:tr h="173112"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Elaboração de entregáveis</a:t>
                      </a:r>
                    </a:p>
                  </a:txBody>
                  <a:tcPr marL="9802" marR="9802" marT="6535" marB="653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370126"/>
                  </a:ext>
                </a:extLst>
              </a:tr>
              <a:tr h="173112"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Segunda Apresentação</a:t>
                      </a:r>
                    </a:p>
                  </a:txBody>
                  <a:tcPr marL="9802" marR="9802" marT="6535" marB="653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054272"/>
                  </a:ext>
                </a:extLst>
              </a:tr>
              <a:tr h="173112"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Continuar seleção de materiais para o Quiz</a:t>
                      </a:r>
                    </a:p>
                  </a:txBody>
                  <a:tcPr marL="9802" marR="9802" marT="6535" marB="653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630202"/>
                  </a:ext>
                </a:extLst>
              </a:tr>
              <a:tr h="173112"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Continuar desenvolvimento do código do Quiz</a:t>
                      </a:r>
                    </a:p>
                  </a:txBody>
                  <a:tcPr marL="9802" marR="9802" marT="6535" marB="653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358732"/>
                  </a:ext>
                </a:extLst>
              </a:tr>
              <a:tr h="173112"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Reunião com Instituto Ana Rosa</a:t>
                      </a:r>
                    </a:p>
                  </a:txBody>
                  <a:tcPr marL="9802" marR="9802" marT="6535" marB="653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824922"/>
                  </a:ext>
                </a:extLst>
              </a:tr>
              <a:tr h="173112"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Elaboração de entregáveis</a:t>
                      </a:r>
                    </a:p>
                  </a:txBody>
                  <a:tcPr marL="9802" marR="9802" marT="6535" marB="653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222443"/>
                  </a:ext>
                </a:extLst>
              </a:tr>
              <a:tr h="173112"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Terceira Apresentação</a:t>
                      </a:r>
                    </a:p>
                  </a:txBody>
                  <a:tcPr marL="9802" marR="9802" marT="6535" marB="653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329072"/>
                  </a:ext>
                </a:extLst>
              </a:tr>
              <a:tr h="173112"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Correções/alterações sugeridas</a:t>
                      </a:r>
                    </a:p>
                  </a:txBody>
                  <a:tcPr marL="9802" marR="9802" marT="6535" marB="653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685767"/>
                  </a:ext>
                </a:extLst>
              </a:tr>
              <a:tr h="138022"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Refatorar projeto para a tecnologia escolhida para a entrega final</a:t>
                      </a:r>
                    </a:p>
                  </a:txBody>
                  <a:tcPr marL="9802" marR="9802" marT="6535" marB="653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273561"/>
                  </a:ext>
                </a:extLst>
              </a:tr>
              <a:tr h="173112"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Elaboração de entregáveis</a:t>
                      </a:r>
                    </a:p>
                  </a:txBody>
                  <a:tcPr marL="9802" marR="9802" marT="6535" marB="653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248523"/>
                  </a:ext>
                </a:extLst>
              </a:tr>
              <a:tr h="173112"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Implantação no Instituto Ana Rosa</a:t>
                      </a:r>
                    </a:p>
                  </a:txBody>
                  <a:tcPr marL="9802" marR="9802" marT="6535" marB="653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113942"/>
                  </a:ext>
                </a:extLst>
              </a:tr>
              <a:tr h="173112"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Elaboração da apresentação final</a:t>
                      </a:r>
                    </a:p>
                  </a:txBody>
                  <a:tcPr marL="9802" marR="9802" marT="6535" marB="653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1494"/>
                  </a:ext>
                </a:extLst>
              </a:tr>
              <a:tr h="173112"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Apresentação final</a:t>
                      </a:r>
                    </a:p>
                  </a:txBody>
                  <a:tcPr marL="9802" marR="9802" marT="6535" marB="653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404727"/>
                  </a:ext>
                </a:extLst>
              </a:tr>
              <a:tr h="173112"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Ajustes/correções/alterações sugeridas</a:t>
                      </a:r>
                    </a:p>
                  </a:txBody>
                  <a:tcPr marL="9802" marR="9802" marT="6535" marB="653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188215"/>
                  </a:ext>
                </a:extLst>
              </a:tr>
              <a:tr h="173112"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Entrega final</a:t>
                      </a:r>
                    </a:p>
                  </a:txBody>
                  <a:tcPr marL="9802" marR="9802" marT="6535" marB="653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816670"/>
                  </a:ext>
                </a:extLst>
              </a:tr>
              <a:tr h="173112"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240435"/>
                  </a:ext>
                </a:extLst>
              </a:tr>
              <a:tr h="173112">
                <a:tc rowSpan="2" gridSpan="2">
                  <a:txBody>
                    <a:bodyPr/>
                    <a:lstStyle/>
                    <a:p>
                      <a:pPr algn="ctr" rtl="0" fontAlgn="b"/>
                      <a:r>
                        <a:rPr lang="pt-BR" sz="1200" b="1" dirty="0">
                          <a:solidFill>
                            <a:srgbClr val="0000FF"/>
                          </a:solidFill>
                          <a:effectLst/>
                        </a:rPr>
                        <a:t>Legenda</a:t>
                      </a: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4313580"/>
                  </a:ext>
                </a:extLst>
              </a:tr>
              <a:tr h="173112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 dirty="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285368"/>
                  </a:ext>
                </a:extLst>
              </a:tr>
              <a:tr h="173112">
                <a:tc>
                  <a:txBody>
                    <a:bodyPr/>
                    <a:lstStyle/>
                    <a:p>
                      <a:pPr rtl="0" fontAlgn="b"/>
                      <a:r>
                        <a:rPr lang="pt-BR" sz="1200">
                          <a:effectLst/>
                        </a:rPr>
                        <a:t>Tarefas feitas</a:t>
                      </a: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689099"/>
                  </a:ext>
                </a:extLst>
              </a:tr>
              <a:tr h="173112">
                <a:tc>
                  <a:txBody>
                    <a:bodyPr/>
                    <a:lstStyle/>
                    <a:p>
                      <a:pPr rtl="0" fontAlgn="b"/>
                      <a:r>
                        <a:rPr lang="pt-BR" sz="1200" dirty="0">
                          <a:effectLst/>
                        </a:rPr>
                        <a:t>Tarefas a fazer</a:t>
                      </a: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200" dirty="0">
                        <a:effectLst/>
                      </a:endParaRPr>
                    </a:p>
                  </a:txBody>
                  <a:tcPr marL="9802" marR="9802" marT="6535" marB="65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303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81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2412" y="898209"/>
            <a:ext cx="9287692" cy="706964"/>
          </a:xfrm>
        </p:spPr>
        <p:txBody>
          <a:bodyPr/>
          <a:lstStyle/>
          <a:p>
            <a:r>
              <a:rPr lang="pt-BR" dirty="0">
                <a:solidFill>
                  <a:srgbClr val="FFC000"/>
                </a:solidFill>
              </a:rPr>
              <a:t>Sobre a identidade visual do </a:t>
            </a:r>
            <a:r>
              <a:rPr lang="pt-BR" dirty="0" err="1">
                <a:solidFill>
                  <a:srgbClr val="FFC000"/>
                </a:solidFill>
              </a:rPr>
              <a:t>Conscire</a:t>
            </a:r>
            <a:r>
              <a:rPr lang="pt-BR" dirty="0">
                <a:solidFill>
                  <a:srgbClr val="FFC000"/>
                </a:solidFill>
              </a:rPr>
              <a:t>...</a:t>
            </a:r>
          </a:p>
        </p:txBody>
      </p:sp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69" b="17191"/>
          <a:stretch>
            <a:fillRect/>
          </a:stretch>
        </p:blipFill>
        <p:spPr bwMode="auto">
          <a:xfrm>
            <a:off x="5400675" y="2614181"/>
            <a:ext cx="2509838" cy="172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15869" b="1719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88155" y="2679228"/>
            <a:ext cx="4170363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altLang="pt-BR" sz="2500" b="1" dirty="0">
                <a:solidFill>
                  <a:srgbClr val="55308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Sobre o nome CONSCIRE: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alt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Etimologia - Termo latino: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alt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“ser mutualmente alerta”  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577850" y="5604309"/>
            <a:ext cx="3813175" cy="837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alt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Pensar fora da caixa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alt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Alusão ao Mito da Caverna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138" y="4485844"/>
            <a:ext cx="2230437" cy="217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1584325" y="5105834"/>
            <a:ext cx="197802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2500" b="1" dirty="0">
                <a:solidFill>
                  <a:srgbClr val="55308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Sobre a logo:</a:t>
            </a:r>
          </a:p>
        </p:txBody>
      </p:sp>
      <p:graphicFrame>
        <p:nvGraphicFramePr>
          <p:cNvPr id="23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971496"/>
              </p:ext>
            </p:extLst>
          </p:nvPr>
        </p:nvGraphicFramePr>
        <p:xfrm>
          <a:off x="8504238" y="2373313"/>
          <a:ext cx="2736850" cy="4268790"/>
        </p:xfrm>
        <a:graphic>
          <a:graphicData uri="http://schemas.openxmlformats.org/drawingml/2006/table">
            <a:tbl>
              <a:tblPr/>
              <a:tblGrid>
                <a:gridCol w="1384300">
                  <a:extLst>
                    <a:ext uri="{9D8B030D-6E8A-4147-A177-3AD203B41FA5}">
                      <a16:colId xmlns:a16="http://schemas.microsoft.com/office/drawing/2014/main" val="2418852999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555103739"/>
                    </a:ext>
                  </a:extLst>
                </a:gridCol>
              </a:tblGrid>
              <a:tr h="665163">
                <a:tc gridSpan="2"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</a:pPr>
                      <a:r>
                        <a:rPr lang="pt-BR" altLang="pt-BR" sz="2500" b="1" kern="1200" dirty="0">
                          <a:solidFill>
                            <a:srgbClr val="55308D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Escolha das Cores</a:t>
                      </a:r>
                    </a:p>
                  </a:txBody>
                  <a:tcPr marL="90000" marR="900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330971"/>
                  </a:ext>
                </a:extLst>
              </a:tr>
              <a:tr h="884238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</a:pP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90000" marR="900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165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</a:pPr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Rosa</a:t>
                      </a:r>
                    </a:p>
                  </a:txBody>
                  <a:tcPr marL="90000" marR="900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851680"/>
                  </a:ext>
                </a:extLst>
              </a:tr>
              <a:tr h="912813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</a:pP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90000" marR="900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215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</a:pPr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Roxo</a:t>
                      </a:r>
                    </a:p>
                  </a:txBody>
                  <a:tcPr marL="90000" marR="900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499373"/>
                  </a:ext>
                </a:extLst>
              </a:tr>
              <a:tr h="868363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</a:pP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90000" marR="900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</a:pPr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Laranja</a:t>
                      </a:r>
                    </a:p>
                  </a:txBody>
                  <a:tcPr marL="90000" marR="900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025511"/>
                  </a:ext>
                </a:extLst>
              </a:tr>
              <a:tr h="938213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</a:pP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90000" marR="900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2042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</a:tabLst>
                      </a:pPr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Azul</a:t>
                      </a:r>
                    </a:p>
                  </a:txBody>
                  <a:tcPr marL="90000" marR="900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082281"/>
                  </a:ext>
                </a:extLst>
              </a:tr>
            </a:tbl>
          </a:graphicData>
        </a:graphic>
      </p:graphicFrame>
      <p:sp>
        <p:nvSpPr>
          <p:cNvPr id="4" name="Seta para a Direita Listrada 3"/>
          <p:cNvSpPr/>
          <p:nvPr/>
        </p:nvSpPr>
        <p:spPr>
          <a:xfrm>
            <a:off x="4391025" y="3317804"/>
            <a:ext cx="742678" cy="31360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 para a Direita Listrada 24"/>
          <p:cNvSpPr/>
          <p:nvPr/>
        </p:nvSpPr>
        <p:spPr>
          <a:xfrm>
            <a:off x="4388530" y="5550470"/>
            <a:ext cx="742678" cy="31360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52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410960" y="873518"/>
            <a:ext cx="58833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solidFill>
                  <a:srgbClr val="FFC000"/>
                </a:solidFill>
              </a:rPr>
              <a:t>Como nos organizamos...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542483272"/>
              </p:ext>
            </p:extLst>
          </p:nvPr>
        </p:nvGraphicFramePr>
        <p:xfrm>
          <a:off x="635493" y="2493067"/>
          <a:ext cx="11023498" cy="3971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208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8" y="1328033"/>
            <a:ext cx="12058650" cy="539549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80682" y="1385049"/>
            <a:ext cx="12058649" cy="3092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5215922" y="487953"/>
            <a:ext cx="2263496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rgbClr val="FFC000"/>
                </a:solidFill>
              </a:rPr>
              <a:t>Trello</a:t>
            </a:r>
          </a:p>
        </p:txBody>
      </p:sp>
    </p:spTree>
    <p:extLst>
      <p:ext uri="{BB962C8B-B14F-4D97-AF65-F5344CB8AC3E}">
        <p14:creationId xmlns:p14="http://schemas.microsoft.com/office/powerpoint/2010/main" val="337470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04215" y="2447779"/>
            <a:ext cx="8243666" cy="41218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C000"/>
                </a:solidFill>
              </a:rPr>
              <a:t>...</a:t>
            </a:r>
            <a:r>
              <a:rPr lang="pt-BR" dirty="0" err="1">
                <a:solidFill>
                  <a:srgbClr val="FFC000"/>
                </a:solidFill>
              </a:rPr>
              <a:t>trello</a:t>
            </a:r>
            <a:endParaRPr lang="pt-BR" dirty="0">
              <a:solidFill>
                <a:srgbClr val="FFC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/>
          <a:srcRect l="37126" t="27130" r="43975" b="11884"/>
          <a:stretch/>
        </p:blipFill>
        <p:spPr>
          <a:xfrm>
            <a:off x="518694" y="2625150"/>
            <a:ext cx="2181497" cy="35530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eta em Curva para Baixo 7"/>
          <p:cNvSpPr/>
          <p:nvPr/>
        </p:nvSpPr>
        <p:spPr>
          <a:xfrm rot="20726666">
            <a:off x="1870370" y="4015319"/>
            <a:ext cx="1645920" cy="46368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651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60546" r="80868" b="12548"/>
          <a:stretch/>
        </p:blipFill>
        <p:spPr>
          <a:xfrm>
            <a:off x="838457" y="2651760"/>
            <a:ext cx="4932337" cy="35009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ítulo 1"/>
          <p:cNvSpPr txBox="1">
            <a:spLocks/>
          </p:cNvSpPr>
          <p:nvPr/>
        </p:nvSpPr>
        <p:spPr bwMode="gray">
          <a:xfrm>
            <a:off x="2203668" y="924097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rgbClr val="FFC000"/>
                </a:solidFill>
              </a:rPr>
              <a:t>...</a:t>
            </a:r>
            <a:r>
              <a:rPr lang="pt-BR" dirty="0" err="1">
                <a:solidFill>
                  <a:srgbClr val="FFC000"/>
                </a:solidFill>
              </a:rPr>
              <a:t>trello</a:t>
            </a:r>
            <a:r>
              <a:rPr lang="pt-BR" dirty="0">
                <a:solidFill>
                  <a:srgbClr val="FFC000"/>
                </a:solidFill>
              </a:rPr>
              <a:t> ------------------------- DISCORD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l="5462" t="19375" r="75076" b="14196"/>
          <a:stretch/>
        </p:blipFill>
        <p:spPr>
          <a:xfrm>
            <a:off x="8752113" y="2364377"/>
            <a:ext cx="2534195" cy="43157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eta para a Direita Listrada 7"/>
          <p:cNvSpPr/>
          <p:nvPr/>
        </p:nvSpPr>
        <p:spPr>
          <a:xfrm>
            <a:off x="6192821" y="4036478"/>
            <a:ext cx="2124205" cy="73152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54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4743</TotalTime>
  <Words>846</Words>
  <Application>Microsoft Office PowerPoint</Application>
  <PresentationFormat>Widescreen</PresentationFormat>
  <Paragraphs>132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VAG Rounded Std Light</vt:lpstr>
      <vt:lpstr>Wingdings 3</vt:lpstr>
      <vt:lpstr>Íon - Sala da Diretoria</vt:lpstr>
      <vt:lpstr>Sobre os bastidores...</vt:lpstr>
      <vt:lpstr>PowerPoint Presentation</vt:lpstr>
      <vt:lpstr>Parceiros</vt:lpstr>
      <vt:lpstr>PowerPoint Presentation</vt:lpstr>
      <vt:lpstr>Sobre a identidade visual do Conscire...</vt:lpstr>
      <vt:lpstr>PowerPoint Presentation</vt:lpstr>
      <vt:lpstr>PowerPoint Presentation</vt:lpstr>
      <vt:lpstr>...trello</vt:lpstr>
      <vt:lpstr>PowerPoint Presentation</vt:lpstr>
      <vt:lpstr>GITHUB</vt:lpstr>
      <vt:lpstr>Detalhamento da participação...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Sobre os bastidores...</dc:title>
  <dc:creator>REMAKKER</dc:creator>
  <cp:lastModifiedBy>Matheus Oliveira</cp:lastModifiedBy>
  <cp:revision>286</cp:revision>
  <dcterms:created xsi:type="dcterms:W3CDTF">2020-11-11T23:09:37Z</dcterms:created>
  <dcterms:modified xsi:type="dcterms:W3CDTF">2021-01-20T19:07:51Z</dcterms:modified>
</cp:coreProperties>
</file>