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2716" autoAdjust="0"/>
    <p:restoredTop sz="94660"/>
  </p:normalViewPr>
  <p:slideViewPr>
    <p:cSldViewPr>
      <p:cViewPr varScale="1">
        <p:scale>
          <a:sx n="106" d="100"/>
          <a:sy n="106" d="100"/>
        </p:scale>
        <p:origin x="-22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BA82AF-E230-4E29-A560-525A473E4B94}" type="datetimeFigureOut">
              <a:rPr lang="en-US"/>
              <a:pPr>
                <a:defRPr/>
              </a:pPr>
              <a:t>11/30/2008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64835-9713-4239-A19A-21BDDB59C52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F9632-B78A-4A48-B77F-4C850C5D8186}" type="datetimeFigureOut">
              <a:rPr lang="en-US"/>
              <a:pPr>
                <a:defRPr/>
              </a:pPr>
              <a:t>11/30/2008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961CA7-86F9-4FD5-AD1E-81D9019C0FC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1BB8EC-6BAF-4998-8425-E87994786540}" type="datetimeFigureOut">
              <a:rPr lang="en-US"/>
              <a:pPr>
                <a:defRPr/>
              </a:pPr>
              <a:t>11/30/2008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7D4DC0-1F3F-470F-8D75-2036CD7A8A5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C3B87F-6168-4921-84A7-C6AA892F43F0}" type="datetimeFigureOut">
              <a:rPr lang="en-US"/>
              <a:pPr>
                <a:defRPr/>
              </a:pPr>
              <a:t>11/30/2008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E4533F-5FEA-44B6-A414-7EC5F9F7E80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95F89-7ED8-42A0-ADD0-A6952713F09E}" type="datetimeFigureOut">
              <a:rPr lang="en-US"/>
              <a:pPr>
                <a:defRPr/>
              </a:pPr>
              <a:t>11/30/2008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DF0979-E19D-4FA3-AEAC-0C3AD25BD4C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DF1C4D-8347-4ADE-8801-075045B26C24}" type="datetimeFigureOut">
              <a:rPr lang="en-US"/>
              <a:pPr>
                <a:defRPr/>
              </a:pPr>
              <a:t>11/30/2008</a:t>
            </a:fld>
            <a:endParaRPr lang="en-U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279FC-F2C4-4853-A155-BB014A2C26C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84F1AC-BD24-4970-B604-D669698B9E3A}" type="datetimeFigureOut">
              <a:rPr lang="en-US"/>
              <a:pPr>
                <a:defRPr/>
              </a:pPr>
              <a:t>11/30/2008</a:t>
            </a:fld>
            <a:endParaRPr lang="en-U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5756A5-58F2-4A07-AD6B-CF073C14B5C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05002F-0EFB-4285-94AE-024E0AF01E06}" type="datetimeFigureOut">
              <a:rPr lang="en-US"/>
              <a:pPr>
                <a:defRPr/>
              </a:pPr>
              <a:t>11/30/2008</a:t>
            </a:fld>
            <a:endParaRPr lang="en-U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B88D93-2DFB-4970-A1F3-82A28E3694E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F7801-76F0-485C-A144-1DE2412E2B5D}" type="datetimeFigureOut">
              <a:rPr lang="en-US"/>
              <a:pPr>
                <a:defRPr/>
              </a:pPr>
              <a:t>11/30/2008</a:t>
            </a:fld>
            <a:endParaRPr lang="en-U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ADC7CA-D2DE-49BE-892F-841ADB0E66A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99B34-E600-4E01-B9D0-EE5E4DDCAA18}" type="datetimeFigureOut">
              <a:rPr lang="en-US"/>
              <a:pPr>
                <a:defRPr/>
              </a:pPr>
              <a:t>11/30/2008</a:t>
            </a:fld>
            <a:endParaRPr lang="en-U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B4D2A2-5E4D-4F0D-8ACC-509A2D2922D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A3629-BAFF-4088-88A7-3BF332F10692}" type="datetimeFigureOut">
              <a:rPr lang="en-US"/>
              <a:pPr>
                <a:defRPr/>
              </a:pPr>
              <a:t>11/30/2008</a:t>
            </a:fld>
            <a:endParaRPr lang="en-U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CE8802-72E3-45B3-8F01-A93D29E4471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2129016-E28C-4799-BCCD-413EF5019A16}" type="datetimeFigureOut">
              <a:rPr lang="en-US"/>
              <a:pPr>
                <a:defRPr/>
              </a:pPr>
              <a:t>11/30/2008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ED36403-8C9D-498B-9754-2C9C7C4A87F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mtClean="0"/>
              <a:t>Simulador Redes</a:t>
            </a:r>
            <a:endParaRPr lang="en-US" smtClean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dirty="0" smtClean="0"/>
              <a:t>Nombres </a:t>
            </a:r>
            <a:r>
              <a:rPr lang="es-ES" dirty="0" err="1" smtClean="0"/>
              <a:t>etc</a:t>
            </a:r>
            <a:r>
              <a:rPr lang="es-ES" dirty="0" smtClean="0"/>
              <a:t>,,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clases de la aplicación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28737"/>
            <a:ext cx="8229600" cy="714380"/>
          </a:xfrm>
        </p:spPr>
        <p:txBody>
          <a:bodyPr/>
          <a:lstStyle/>
          <a:p>
            <a:r>
              <a:rPr lang="es-ES" dirty="0" smtClean="0"/>
              <a:t>Diagrama de Clases de la visualización: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563" y="2071678"/>
            <a:ext cx="8334403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clases de la aplicación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28737"/>
            <a:ext cx="8229600" cy="500066"/>
          </a:xfrm>
        </p:spPr>
        <p:txBody>
          <a:bodyPr/>
          <a:lstStyle/>
          <a:p>
            <a:r>
              <a:rPr lang="es-ES" dirty="0" smtClean="0"/>
              <a:t>Diagrama de Clases de la lógica de negocio: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071678"/>
            <a:ext cx="7867650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clases de la aplicación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28737"/>
            <a:ext cx="8229600" cy="500066"/>
          </a:xfrm>
        </p:spPr>
        <p:txBody>
          <a:bodyPr/>
          <a:lstStyle/>
          <a:p>
            <a:r>
              <a:rPr lang="es-ES" dirty="0" smtClean="0"/>
              <a:t>Diagrama de Clases </a:t>
            </a:r>
            <a:r>
              <a:rPr lang="es-ES" dirty="0" err="1" smtClean="0"/>
              <a:t>Presenter</a:t>
            </a:r>
            <a:r>
              <a:rPr lang="es-ES" dirty="0" smtClean="0"/>
              <a:t>: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143116"/>
            <a:ext cx="6838950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clases de la aplicación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28737"/>
            <a:ext cx="8229600" cy="500065"/>
          </a:xfrm>
        </p:spPr>
        <p:txBody>
          <a:bodyPr/>
          <a:lstStyle/>
          <a:p>
            <a:r>
              <a:rPr lang="es-ES" dirty="0" smtClean="0"/>
              <a:t>Diagrama de Clases Acceso a Datos: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571744"/>
            <a:ext cx="6505575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base de datos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071678"/>
            <a:ext cx="8601763" cy="4005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/>
          <a:lstStyle/>
          <a:p>
            <a:pPr lvl="1"/>
            <a:r>
              <a:rPr lang="es-ES" sz="3700" dirty="0" smtClean="0"/>
              <a:t>Organización de la </a:t>
            </a:r>
            <a:r>
              <a:rPr lang="es-ES" sz="3700" dirty="0" err="1" smtClean="0"/>
              <a:t>solucion</a:t>
            </a:r>
            <a:r>
              <a:rPr lang="es-ES" sz="3700" dirty="0" smtClean="0"/>
              <a:t> en VS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39200" y="1071546"/>
            <a:ext cx="3776191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CuadroTexto"/>
          <p:cNvSpPr txBox="1"/>
          <p:nvPr/>
        </p:nvSpPr>
        <p:spPr>
          <a:xfrm>
            <a:off x="285720" y="2071678"/>
            <a:ext cx="42862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La solución se encuentra divida por capas funcionales:</a:t>
            </a:r>
          </a:p>
          <a:p>
            <a:endParaRPr lang="es-ES" sz="2400" dirty="0" smtClean="0"/>
          </a:p>
          <a:p>
            <a:pPr lvl="1">
              <a:buFont typeface="Arial" pitchFamily="34" charset="0"/>
              <a:buChar char="•"/>
            </a:pPr>
            <a:r>
              <a:rPr lang="es-ES" sz="2400" dirty="0" smtClean="0"/>
              <a:t>Acceso a Datos</a:t>
            </a:r>
          </a:p>
          <a:p>
            <a:pPr lvl="1">
              <a:buFont typeface="Arial" pitchFamily="34" charset="0"/>
              <a:buChar char="•"/>
            </a:pPr>
            <a:r>
              <a:rPr lang="es-ES" sz="2400" dirty="0" smtClean="0"/>
              <a:t>Business </a:t>
            </a:r>
            <a:r>
              <a:rPr lang="es-ES" sz="2400" dirty="0" err="1" smtClean="0"/>
              <a:t>Logic</a:t>
            </a:r>
            <a:endParaRPr lang="es-ES" sz="2400" dirty="0" smtClean="0"/>
          </a:p>
          <a:p>
            <a:pPr lvl="1">
              <a:buFont typeface="Arial" pitchFamily="34" charset="0"/>
              <a:buChar char="•"/>
            </a:pPr>
            <a:r>
              <a:rPr lang="es-ES" sz="2400" dirty="0" smtClean="0"/>
              <a:t>SOA</a:t>
            </a:r>
          </a:p>
          <a:p>
            <a:pPr lvl="1">
              <a:buFont typeface="Arial" pitchFamily="34" charset="0"/>
              <a:buChar char="•"/>
            </a:pPr>
            <a:r>
              <a:rPr lang="es-ES" sz="2400" dirty="0" smtClean="0"/>
              <a:t>Visualización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es-ES" smtClean="0"/>
              <a:t>Agenda</a:t>
            </a:r>
            <a:endParaRPr lang="en-US" smtClean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86375"/>
          </a:xfrm>
        </p:spPr>
        <p:txBody>
          <a:bodyPr rtlCol="0">
            <a:normAutofit fontScale="70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dirty="0" smtClean="0"/>
              <a:t>Introducción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dirty="0" smtClean="0"/>
              <a:t>Características Principales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dirty="0" smtClean="0"/>
              <a:t>Campos de Acción de la herramienta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dirty="0" smtClean="0"/>
              <a:t>Arquitectura de la herramienta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dirty="0" smtClean="0"/>
              <a:t>Tecnologías Usadas durante el proyecto	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dirty="0" smtClean="0"/>
              <a:t>Desarrollo del proyecto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dirty="0" smtClean="0"/>
              <a:t>Extensibilidad de la herramienta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dirty="0" smtClean="0"/>
              <a:t>Documentación y mantenimiento de la herramienta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dirty="0" smtClean="0"/>
              <a:t>Expectativas  de la herramienta :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dirty="0" smtClean="0"/>
              <a:t>Comparación con otros herramientas similares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dirty="0" smtClean="0"/>
              <a:t>Visión Educativa: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dirty="0" smtClean="0"/>
              <a:t>Visión Empresarial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dirty="0" smtClean="0"/>
              <a:t>Conclusiones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dirty="0" smtClean="0"/>
              <a:t>Preguntas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s-ES" dirty="0"/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42852"/>
            <a:ext cx="9144000" cy="6715148"/>
          </a:xfrm>
        </p:spPr>
        <p:txBody>
          <a:bodyPr numCol="2" rtlCol="0" anchor="ctr">
            <a:normAutofit fontScale="25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3700" dirty="0" smtClean="0"/>
              <a:t>Introducción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3700" dirty="0" smtClean="0"/>
              <a:t>Características Principales: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s-ES" sz="3700" dirty="0" smtClean="0"/>
              <a:t>Protocolos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s-ES" sz="3700" dirty="0" smtClean="0"/>
              <a:t>Equipos (</a:t>
            </a:r>
            <a:r>
              <a:rPr lang="es-ES" sz="3700" dirty="0" err="1" smtClean="0"/>
              <a:t>Multivendor</a:t>
            </a:r>
            <a:r>
              <a:rPr lang="es-ES" sz="3700" dirty="0" smtClean="0"/>
              <a:t>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s-ES" sz="3700" dirty="0" smtClean="0"/>
              <a:t>Modelo OSI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s-ES" sz="3700" dirty="0" smtClean="0"/>
              <a:t>Puntas de medición (</a:t>
            </a:r>
            <a:r>
              <a:rPr lang="es-ES" sz="3700" dirty="0" err="1" smtClean="0"/>
              <a:t>sniffer</a:t>
            </a:r>
            <a:r>
              <a:rPr lang="es-ES" sz="3700" dirty="0" smtClean="0"/>
              <a:t>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s-ES" sz="3700" dirty="0" smtClean="0"/>
              <a:t>Acceso Compartido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s-ES" sz="3700" dirty="0" smtClean="0"/>
              <a:t>Acceso a base de datos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GB" sz="3700" dirty="0" smtClean="0"/>
              <a:t>Real-Time and Simulation Modes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3700" dirty="0" smtClean="0"/>
              <a:t>Campos de Acción(Beneficios):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s-ES" sz="3700" dirty="0" smtClean="0"/>
              <a:t>Educativo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s-ES" sz="3700" dirty="0" smtClean="0"/>
              <a:t>Empresarial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3700" dirty="0" smtClean="0"/>
              <a:t>Arquitectura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s-ES" sz="3700" dirty="0" smtClean="0"/>
              <a:t>POO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s-ES" sz="3700" dirty="0" smtClean="0"/>
              <a:t>N TIER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s-ES" sz="3700" dirty="0" smtClean="0"/>
              <a:t>MVP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s-ES" sz="3700" dirty="0" smtClean="0"/>
              <a:t>Diagrama de Clases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s-ES" sz="3700" dirty="0" smtClean="0"/>
              <a:t>Diagrama de base de datos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s-ES" sz="3700" dirty="0" smtClean="0"/>
              <a:t>Organización de la </a:t>
            </a:r>
            <a:r>
              <a:rPr lang="es-ES" sz="3700" dirty="0" err="1" smtClean="0"/>
              <a:t>solucion</a:t>
            </a:r>
            <a:r>
              <a:rPr lang="es-ES" sz="3700" dirty="0" smtClean="0"/>
              <a:t> en VS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3700" dirty="0" smtClean="0"/>
              <a:t>Tecnologías Usadas: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s-ES" sz="3700" dirty="0" err="1" smtClean="0"/>
              <a:t>.net</a:t>
            </a:r>
            <a:r>
              <a:rPr lang="es-ES" sz="3700" dirty="0" smtClean="0"/>
              <a:t> </a:t>
            </a:r>
            <a:r>
              <a:rPr lang="es-ES" sz="3700" dirty="0" err="1" smtClean="0"/>
              <a:t>framework</a:t>
            </a:r>
            <a:endParaRPr lang="es-ES" sz="3700" dirty="0" smtClean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3700" dirty="0" err="1" smtClean="0"/>
              <a:t>Definicion</a:t>
            </a:r>
            <a:endParaRPr lang="es-ES" sz="3700" dirty="0" smtClean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3700" dirty="0" err="1" smtClean="0"/>
              <a:t>.Net</a:t>
            </a:r>
            <a:r>
              <a:rPr lang="es-ES" sz="3700" dirty="0" smtClean="0"/>
              <a:t> sobre Java </a:t>
            </a:r>
            <a:r>
              <a:rPr lang="es-ES" sz="3700" dirty="0" err="1" smtClean="0"/>
              <a:t>porq</a:t>
            </a:r>
            <a:r>
              <a:rPr lang="es-ES" sz="3700" dirty="0" smtClean="0"/>
              <a:t> </a:t>
            </a:r>
            <a:r>
              <a:rPr lang="es-ES" sz="3700" dirty="0" err="1" smtClean="0"/>
              <a:t>.net</a:t>
            </a:r>
            <a:r>
              <a:rPr lang="es-ES" sz="3700" dirty="0"/>
              <a:t>¿</a:t>
            </a:r>
            <a:endParaRPr lang="es-ES" sz="3700" dirty="0" smtClean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3700" dirty="0" smtClean="0"/>
              <a:t>Arquitectura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3700" dirty="0" err="1" smtClean="0"/>
              <a:t>Multi</a:t>
            </a:r>
            <a:r>
              <a:rPr lang="es-ES" sz="3700" dirty="0" smtClean="0"/>
              <a:t> </a:t>
            </a:r>
            <a:r>
              <a:rPr lang="es-ES" sz="3700" dirty="0" err="1" smtClean="0"/>
              <a:t>Threading</a:t>
            </a:r>
            <a:endParaRPr lang="es-ES" sz="3700" dirty="0" smtClean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3700" dirty="0" smtClean="0"/>
              <a:t>LINQ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3700" dirty="0" smtClean="0"/>
              <a:t>WCF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s-ES" sz="3700" dirty="0" err="1" smtClean="0"/>
              <a:t>Subversion</a:t>
            </a:r>
            <a:endParaRPr lang="es-ES" sz="37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s-ES" sz="3700" dirty="0" err="1" smtClean="0"/>
              <a:t>Clickonce</a:t>
            </a:r>
            <a:r>
              <a:rPr lang="es-ES" sz="3700" dirty="0" smtClean="0"/>
              <a:t> </a:t>
            </a:r>
            <a:r>
              <a:rPr lang="es-ES" sz="3700" dirty="0" err="1" smtClean="0"/>
              <a:t>Smart</a:t>
            </a:r>
            <a:r>
              <a:rPr lang="es-ES" sz="3700" dirty="0" smtClean="0"/>
              <a:t> </a:t>
            </a:r>
            <a:r>
              <a:rPr lang="es-ES" sz="3700" dirty="0" err="1" smtClean="0"/>
              <a:t>Client</a:t>
            </a:r>
            <a:endParaRPr lang="es-ES" sz="37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s-ES" sz="3700" dirty="0" smtClean="0"/>
              <a:t>SQL Server Compact </a:t>
            </a:r>
            <a:r>
              <a:rPr lang="es-ES" sz="3700" dirty="0" err="1" smtClean="0"/>
              <a:t>Edition</a:t>
            </a:r>
            <a:r>
              <a:rPr lang="es-ES" sz="3700" dirty="0" smtClean="0"/>
              <a:t>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s-ES" sz="3700" dirty="0" smtClean="0"/>
              <a:t>Visual Studio Express 2008		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3700" dirty="0" smtClean="0"/>
              <a:t>Desarrollo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s-ES" sz="3700" dirty="0" smtClean="0"/>
              <a:t>Estandarización de código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s-ES" sz="3700" dirty="0" smtClean="0"/>
              <a:t>Metodologías tradicionales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s-ES" sz="3700" dirty="0" smtClean="0"/>
              <a:t>Metodologías Agiles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s-ES" sz="3700" dirty="0" err="1" smtClean="0"/>
              <a:t>Refactoring</a:t>
            </a:r>
            <a:r>
              <a:rPr lang="es-ES" sz="3700" dirty="0" smtClean="0"/>
              <a:t>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s-ES" sz="3700" dirty="0" smtClean="0"/>
              <a:t>Proceso llevado durante el proyecto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3700" dirty="0" smtClean="0"/>
              <a:t>Extensibilidad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s-ES" sz="3700" dirty="0" smtClean="0"/>
              <a:t>Repositorio centralizado (Gracias  a)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s-ES" sz="3700" dirty="0" smtClean="0"/>
              <a:t>Nuevos Equipos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s-ES" sz="3700" dirty="0" smtClean="0"/>
              <a:t>Nuevo Protocolos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s-ES" sz="3700" dirty="0" smtClean="0"/>
              <a:t>Especialización en equipos y protocolos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s-ES" sz="3700" dirty="0" smtClean="0"/>
              <a:t>Nuevos Clientes de Base de Datos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s-ES" sz="3700" dirty="0" smtClean="0"/>
              <a:t>Nuevas Visualizaciones (WPF WEB)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s-ES" sz="3700" dirty="0" smtClean="0"/>
              <a:t>Comunicación entre equipos (SOA)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3700" dirty="0" err="1" smtClean="0"/>
              <a:t>Documentacion</a:t>
            </a:r>
            <a:r>
              <a:rPr lang="es-ES" sz="3700" dirty="0" smtClean="0"/>
              <a:t> y mantenimiento de la herramienta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s-ES" sz="3700" dirty="0" err="1" smtClean="0"/>
              <a:t>Gestion</a:t>
            </a:r>
            <a:r>
              <a:rPr lang="es-ES" sz="3700" dirty="0" smtClean="0"/>
              <a:t> del producto</a:t>
            </a:r>
          </a:p>
          <a:p>
            <a:pPr lvl="1" algn="just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s-ES" sz="3700" dirty="0" smtClean="0"/>
              <a:t>Material Audiovisual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s-ES" sz="3700" dirty="0" smtClean="0"/>
              <a:t>FAQ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s-ES" sz="3700" dirty="0" smtClean="0"/>
              <a:t>BUG </a:t>
            </a:r>
            <a:r>
              <a:rPr lang="es-ES" sz="3700" dirty="0" err="1" smtClean="0"/>
              <a:t>Report</a:t>
            </a:r>
            <a:endParaRPr lang="es-ES" sz="37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s-ES" sz="3700" dirty="0" smtClean="0"/>
              <a:t>Foros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s-ES" sz="3700" dirty="0" err="1" smtClean="0"/>
              <a:t>Peticion</a:t>
            </a:r>
            <a:r>
              <a:rPr lang="es-ES" sz="3700" dirty="0" smtClean="0"/>
              <a:t> de nuevas funcionalidades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3700" dirty="0" smtClean="0"/>
              <a:t>Expectativas  de la </a:t>
            </a:r>
            <a:r>
              <a:rPr lang="es-ES" sz="3700" dirty="0" err="1" smtClean="0"/>
              <a:t>solucion</a:t>
            </a:r>
            <a:r>
              <a:rPr lang="es-ES" sz="3700" dirty="0" smtClean="0"/>
              <a:t> de </a:t>
            </a:r>
            <a:r>
              <a:rPr lang="es-ES" sz="3700" dirty="0" err="1" smtClean="0"/>
              <a:t>simulacion</a:t>
            </a:r>
            <a:r>
              <a:rPr lang="es-ES" sz="3700" dirty="0" smtClean="0"/>
              <a:t>: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3700" dirty="0" err="1" smtClean="0"/>
              <a:t>Comparacion</a:t>
            </a:r>
            <a:r>
              <a:rPr lang="es-ES" sz="3700" dirty="0" smtClean="0"/>
              <a:t> con otros simuladores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s-ES" sz="3700" dirty="0" smtClean="0"/>
              <a:t>Personalizable dependiendo del cliente.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s-ES" sz="3700" dirty="0" smtClean="0"/>
              <a:t>Localidad </a:t>
            </a:r>
            <a:r>
              <a:rPr lang="es-ES" sz="3700" dirty="0" err="1" smtClean="0"/>
              <a:t>geografica</a:t>
            </a:r>
            <a:endParaRPr lang="es-ES" sz="37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s-ES" sz="3700" dirty="0" smtClean="0"/>
              <a:t>Precio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s-ES" sz="3700" dirty="0" err="1" smtClean="0"/>
              <a:t>Virtualizacion</a:t>
            </a:r>
            <a:endParaRPr lang="es-ES" sz="37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s-ES" sz="3700" dirty="0" smtClean="0"/>
              <a:t>Enfoque Educativo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s-ES" sz="3700" dirty="0" err="1" smtClean="0"/>
              <a:t>MultiVendor</a:t>
            </a:r>
            <a:endParaRPr lang="es-ES" sz="3700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3700" dirty="0" err="1" smtClean="0"/>
              <a:t>RoadMap</a:t>
            </a:r>
            <a:r>
              <a:rPr lang="es-ES" sz="3700" dirty="0" smtClean="0"/>
              <a:t> Educativo: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s-ES" sz="3700" dirty="0" smtClean="0"/>
              <a:t>E-</a:t>
            </a:r>
            <a:r>
              <a:rPr lang="es-ES" sz="3700" dirty="0" err="1" smtClean="0"/>
              <a:t>Learning</a:t>
            </a:r>
            <a:endParaRPr lang="es-ES" sz="37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s-ES" sz="3700" dirty="0" smtClean="0"/>
              <a:t>Especialización de protocolos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s-ES" sz="3700" dirty="0" smtClean="0"/>
              <a:t>Especialización de equipos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s-ES" sz="3700" dirty="0" smtClean="0"/>
              <a:t>Ayudas y tutoriales integrados.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s-ES" sz="3700" dirty="0" smtClean="0"/>
              <a:t>Laboratorios asistidos.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s-ES" sz="3700" dirty="0" smtClean="0"/>
              <a:t>Generación de reportes y análisis de tráfico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s-ES" sz="3700" dirty="0" smtClean="0"/>
              <a:t>Evaluaciones integradas.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s-ES" sz="3700" dirty="0" smtClean="0"/>
              <a:t>Desarrollos especializados en </a:t>
            </a:r>
            <a:r>
              <a:rPr lang="es-ES" sz="3700" dirty="0" err="1" smtClean="0"/>
              <a:t>virtualización</a:t>
            </a:r>
            <a:r>
              <a:rPr lang="es-ES" sz="3700" dirty="0" smtClean="0"/>
              <a:t> (</a:t>
            </a:r>
            <a:r>
              <a:rPr lang="es-ES" sz="3700" dirty="0" err="1" smtClean="0"/>
              <a:t>AudioVisual</a:t>
            </a:r>
            <a:r>
              <a:rPr lang="es-ES" sz="3700" dirty="0" smtClean="0"/>
              <a:t>, chat, </a:t>
            </a:r>
            <a:r>
              <a:rPr lang="es-ES" sz="3700" dirty="0" err="1" smtClean="0"/>
              <a:t>etc</a:t>
            </a:r>
            <a:r>
              <a:rPr lang="es-ES" sz="3700" dirty="0" smtClean="0"/>
              <a:t>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s-ES" sz="3700" dirty="0" smtClean="0"/>
              <a:t>Vista WEB de la red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s-ES" sz="3700" dirty="0" smtClean="0"/>
              <a:t>IPV6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s-ES" sz="3700" dirty="0" smtClean="0"/>
              <a:t>Suite de Simulación: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3700" dirty="0" smtClean="0"/>
              <a:t>Arquitectura de Procesadores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3700" dirty="0" smtClean="0"/>
              <a:t>Materiales e instrumentos electrónicos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3700" dirty="0" err="1" smtClean="0"/>
              <a:t>Next</a:t>
            </a:r>
            <a:r>
              <a:rPr lang="es-ES" sz="3700" dirty="0" smtClean="0"/>
              <a:t> </a:t>
            </a:r>
            <a:r>
              <a:rPr lang="es-ES" sz="3700" dirty="0" err="1" smtClean="0"/>
              <a:t>Generation</a:t>
            </a:r>
            <a:r>
              <a:rPr lang="es-ES" sz="3700" dirty="0" smtClean="0"/>
              <a:t> Networks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3700" dirty="0" err="1" smtClean="0"/>
              <a:t>RoadMap</a:t>
            </a:r>
            <a:r>
              <a:rPr lang="es-ES" sz="3700" dirty="0" smtClean="0"/>
              <a:t> Empresarial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s-ES" sz="3700" dirty="0" smtClean="0"/>
              <a:t>Aprovisionamiento e Inventario de equipos y protocolos.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s-ES" sz="3700" dirty="0" smtClean="0"/>
              <a:t>Posicionamiento </a:t>
            </a:r>
            <a:r>
              <a:rPr lang="es-ES" sz="3700" dirty="0" err="1" smtClean="0"/>
              <a:t>Georeferenciado</a:t>
            </a:r>
            <a:r>
              <a:rPr lang="es-ES" sz="3700" dirty="0" smtClean="0"/>
              <a:t> de estaciones (</a:t>
            </a:r>
            <a:r>
              <a:rPr lang="es-ES" sz="3700" dirty="0" err="1" smtClean="0"/>
              <a:t>SharpMap</a:t>
            </a:r>
            <a:r>
              <a:rPr lang="es-ES" sz="3700" dirty="0" smtClean="0"/>
              <a:t>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s-ES" sz="3700" dirty="0" smtClean="0"/>
              <a:t>Topología de la red de un operador de redes de Datos.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s-ES" sz="3700" dirty="0" smtClean="0"/>
              <a:t>Comunicación y sincronización con equipos(SNMP SSH </a:t>
            </a:r>
            <a:r>
              <a:rPr lang="es-ES" sz="3700" dirty="0" err="1" smtClean="0"/>
              <a:t>TelNet</a:t>
            </a:r>
            <a:r>
              <a:rPr lang="es-ES" sz="3700" dirty="0" smtClean="0"/>
              <a:t>) </a:t>
            </a:r>
            <a:r>
              <a:rPr lang="es-ES" sz="3700" dirty="0" err="1" smtClean="0"/>
              <a:t>via</a:t>
            </a:r>
            <a:r>
              <a:rPr lang="es-ES" sz="3700" dirty="0" smtClean="0"/>
              <a:t> SOA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s-ES" sz="3700" dirty="0" err="1" smtClean="0"/>
              <a:t>WorkFlow</a:t>
            </a:r>
            <a:r>
              <a:rPr lang="es-ES" sz="3700" dirty="0" smtClean="0"/>
              <a:t> de Procesos.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s-ES" sz="3700" dirty="0" smtClean="0"/>
              <a:t>Planeación de la red.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s-ES" sz="3700" dirty="0" smtClean="0"/>
              <a:t>Análisis y reportes gerenciales de la red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s-ES" sz="3700" dirty="0" smtClean="0"/>
              <a:t>Conexión a motores de bases de datos empresariales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3700" dirty="0" smtClean="0"/>
              <a:t>Conclusiones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3700" dirty="0" smtClean="0"/>
              <a:t>Preguntas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s-ES" sz="3700" dirty="0"/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Arquitectura de la herramienta</a:t>
            </a:r>
            <a:endParaRPr lang="en-US" dirty="0" smtClean="0"/>
          </a:p>
        </p:txBody>
      </p:sp>
      <p:sp>
        <p:nvSpPr>
          <p:cNvPr id="5123" name="2 Marcador de contenido"/>
          <p:cNvSpPr>
            <a:spLocks noGrp="1"/>
          </p:cNvSpPr>
          <p:nvPr>
            <p:ph idx="1"/>
          </p:nvPr>
        </p:nvSpPr>
        <p:spPr>
          <a:xfrm>
            <a:off x="0" y="2000240"/>
            <a:ext cx="8858312" cy="5043510"/>
          </a:xfrm>
        </p:spPr>
        <p:txBody>
          <a:bodyPr/>
          <a:lstStyle/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s-ES" sz="3200" dirty="0" smtClean="0"/>
              <a:t>Programación Orientada a Objetos</a:t>
            </a:r>
            <a:endParaRPr lang="es-ES" sz="32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s-ES" sz="3200" dirty="0" smtClean="0"/>
              <a:t>Arquitectura de Software por capas</a:t>
            </a:r>
            <a:endParaRPr lang="es-ES" sz="32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s-ES" sz="3200" dirty="0" smtClean="0"/>
              <a:t>Arquitectura MVP</a:t>
            </a:r>
            <a:endParaRPr lang="es-ES" sz="32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s-ES" sz="3200" dirty="0" smtClean="0"/>
              <a:t>Diagrama de </a:t>
            </a:r>
            <a:r>
              <a:rPr lang="es-ES" sz="3200" dirty="0" smtClean="0"/>
              <a:t>clases base de la herramienta</a:t>
            </a:r>
            <a:endParaRPr lang="es-ES" sz="32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s-ES" sz="3200" dirty="0" smtClean="0"/>
              <a:t>Diagrama de </a:t>
            </a:r>
            <a:r>
              <a:rPr lang="es-ES" sz="3200" dirty="0" smtClean="0"/>
              <a:t>la base de datos de la herramienta </a:t>
            </a:r>
            <a:endParaRPr lang="es-ES" sz="32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s-ES" sz="3200" dirty="0" smtClean="0"/>
              <a:t>Organización de la </a:t>
            </a:r>
            <a:r>
              <a:rPr lang="es-ES" sz="3200" dirty="0" smtClean="0"/>
              <a:t>solución del proyecto en Visual Studio.</a:t>
            </a:r>
            <a:endParaRPr lang="es-ES" sz="3200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s-ES" dirty="0" smtClean="0"/>
              <a:t>Programación Orientada a Objetos</a:t>
            </a:r>
            <a:endParaRPr lang="en-US" sz="6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7350" indent="-387350">
              <a:buFont typeface="Wingdings" pitchFamily="2" charset="2"/>
              <a:buNone/>
            </a:pPr>
            <a:r>
              <a:rPr lang="es-ES" b="1" dirty="0" smtClean="0"/>
              <a:t>Definición:</a:t>
            </a:r>
          </a:p>
          <a:p>
            <a:pPr marL="387350" indent="-387350">
              <a:buFont typeface="Wingdings" pitchFamily="2" charset="2"/>
              <a:buNone/>
            </a:pPr>
            <a:r>
              <a:rPr lang="es-ES" dirty="0" smtClean="0"/>
              <a:t>	La Programación Orientada a Objetos (OOP) es un método de programación en el cual los programas se organizan en colecciones cooperativas de objetos, cada uno de los cuales representa una </a:t>
            </a:r>
            <a:r>
              <a:rPr lang="es-ES" i="1" dirty="0" smtClean="0"/>
              <a:t>instancia</a:t>
            </a:r>
            <a:r>
              <a:rPr lang="es-ES" dirty="0" smtClean="0"/>
              <a:t> de alguna clase, y cuyas clases son, todas ellas, miembros de una jerarquía de clases unidas mediante relaciones de herencia.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b="1" dirty="0" smtClean="0"/>
              <a:t>Conceptos básicos</a:t>
            </a:r>
          </a:p>
          <a:p>
            <a:pPr>
              <a:lnSpc>
                <a:spcPct val="90000"/>
              </a:lnSpc>
            </a:pPr>
            <a:r>
              <a:rPr lang="es-ES" dirty="0" smtClean="0"/>
              <a:t>Objeto</a:t>
            </a:r>
          </a:p>
          <a:p>
            <a:pPr>
              <a:lnSpc>
                <a:spcPct val="90000"/>
              </a:lnSpc>
            </a:pPr>
            <a:r>
              <a:rPr lang="es-ES" dirty="0" smtClean="0"/>
              <a:t>Clase</a:t>
            </a:r>
          </a:p>
          <a:p>
            <a:pPr>
              <a:lnSpc>
                <a:spcPct val="90000"/>
              </a:lnSpc>
            </a:pPr>
            <a:endParaRPr lang="es-ES" sz="18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b="1" dirty="0" smtClean="0"/>
              <a:t>Características de la OOP</a:t>
            </a:r>
          </a:p>
          <a:p>
            <a:pPr>
              <a:lnSpc>
                <a:spcPct val="90000"/>
              </a:lnSpc>
            </a:pPr>
            <a:r>
              <a:rPr lang="es-ES" dirty="0" smtClean="0"/>
              <a:t>Abstracción:</a:t>
            </a:r>
          </a:p>
          <a:p>
            <a:pPr>
              <a:lnSpc>
                <a:spcPct val="90000"/>
              </a:lnSpc>
            </a:pPr>
            <a:r>
              <a:rPr lang="es-ES" dirty="0" smtClean="0"/>
              <a:t>Encapsulamiento:</a:t>
            </a:r>
          </a:p>
          <a:p>
            <a:pPr>
              <a:lnSpc>
                <a:spcPct val="90000"/>
              </a:lnSpc>
            </a:pPr>
            <a:r>
              <a:rPr lang="es-ES" dirty="0" smtClean="0"/>
              <a:t>Herencia:</a:t>
            </a:r>
          </a:p>
          <a:p>
            <a:pPr>
              <a:lnSpc>
                <a:spcPct val="90000"/>
              </a:lnSpc>
            </a:pPr>
            <a:r>
              <a:rPr lang="es-ES" dirty="0" smtClean="0"/>
              <a:t>Polimorfismo</a:t>
            </a:r>
            <a:endParaRPr lang="es-ES" dirty="0" smtClean="0"/>
          </a:p>
          <a:p>
            <a:endParaRPr lang="en-US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lvl="1"/>
            <a:r>
              <a:rPr lang="es-ES" dirty="0" smtClean="0"/>
              <a:t>Programación Orientada a Objetos</a:t>
            </a:r>
            <a:endParaRPr lang="en-US" sz="6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Programación Orientada a Objetos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/>
          <a:lstStyle/>
          <a:p>
            <a:pPr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dirty="0" err="1" smtClean="0"/>
              <a:t>Programación</a:t>
            </a:r>
            <a:r>
              <a:rPr lang="en-GB" sz="2000" dirty="0" smtClean="0"/>
              <a:t> </a:t>
            </a:r>
            <a:r>
              <a:rPr lang="en-GB" sz="2000" dirty="0" err="1" smtClean="0"/>
              <a:t>Estructurada</a:t>
            </a:r>
            <a:r>
              <a:rPr lang="en-GB" sz="2000" dirty="0" smtClean="0"/>
              <a:t>: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1800" dirty="0" err="1" smtClean="0"/>
              <a:t>Problemas</a:t>
            </a:r>
            <a:r>
              <a:rPr lang="en-GB" sz="1800" dirty="0" smtClean="0"/>
              <a:t> </a:t>
            </a:r>
            <a:r>
              <a:rPr lang="en-GB" sz="1800" dirty="0" err="1" smtClean="0"/>
              <a:t>para</a:t>
            </a:r>
            <a:r>
              <a:rPr lang="en-GB" sz="1800" dirty="0" smtClean="0"/>
              <a:t> </a:t>
            </a:r>
            <a:r>
              <a:rPr lang="en-GB" sz="1800" dirty="0" err="1" smtClean="0"/>
              <a:t>mantener</a:t>
            </a:r>
            <a:r>
              <a:rPr lang="en-GB" sz="1800" dirty="0" smtClean="0"/>
              <a:t> </a:t>
            </a:r>
            <a:r>
              <a:rPr lang="en-GB" sz="1800" dirty="0" smtClean="0"/>
              <a:t> </a:t>
            </a:r>
            <a:r>
              <a:rPr lang="en-GB" sz="1800" dirty="0" err="1" smtClean="0"/>
              <a:t>sistemas</a:t>
            </a:r>
            <a:r>
              <a:rPr lang="en-GB" sz="1800" dirty="0" smtClean="0"/>
              <a:t> de </a:t>
            </a:r>
            <a:r>
              <a:rPr lang="en-GB" sz="1800" dirty="0" err="1" smtClean="0"/>
              <a:t>gran</a:t>
            </a:r>
            <a:r>
              <a:rPr lang="en-GB" sz="1800" dirty="0" smtClean="0"/>
              <a:t> </a:t>
            </a:r>
            <a:r>
              <a:rPr lang="en-GB" sz="1800" dirty="0" err="1" smtClean="0"/>
              <a:t>envergadura</a:t>
            </a:r>
            <a:r>
              <a:rPr lang="en-GB" sz="1800" dirty="0" smtClean="0"/>
              <a:t>.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1800" dirty="0" smtClean="0"/>
              <a:t>El </a:t>
            </a:r>
            <a:r>
              <a:rPr lang="en-GB" sz="1800" dirty="0" err="1" smtClean="0"/>
              <a:t>código</a:t>
            </a:r>
            <a:r>
              <a:rPr lang="en-GB" sz="1800" dirty="0" smtClean="0"/>
              <a:t> del </a:t>
            </a:r>
            <a:r>
              <a:rPr lang="en-GB" sz="1800" dirty="0" err="1" smtClean="0"/>
              <a:t>programa</a:t>
            </a:r>
            <a:r>
              <a:rPr lang="en-GB" sz="1800" dirty="0" smtClean="0"/>
              <a:t> </a:t>
            </a:r>
            <a:r>
              <a:rPr lang="en-GB" sz="1800" dirty="0" err="1" smtClean="0"/>
              <a:t>frecuentemente</a:t>
            </a:r>
            <a:r>
              <a:rPr lang="en-GB" sz="1800" dirty="0" smtClean="0"/>
              <a:t> no </a:t>
            </a:r>
            <a:r>
              <a:rPr lang="en-GB" sz="1800" dirty="0" err="1" smtClean="0"/>
              <a:t>resulta</a:t>
            </a:r>
            <a:r>
              <a:rPr lang="en-GB" sz="1800" dirty="0" smtClean="0"/>
              <a:t> lo modular </a:t>
            </a:r>
            <a:r>
              <a:rPr lang="en-GB" sz="1800" dirty="0" err="1" smtClean="0"/>
              <a:t>que</a:t>
            </a:r>
            <a:r>
              <a:rPr lang="en-GB" sz="1800" dirty="0" smtClean="0"/>
              <a:t> se </a:t>
            </a:r>
            <a:r>
              <a:rPr lang="en-GB" sz="1800" dirty="0" err="1" smtClean="0"/>
              <a:t>espera</a:t>
            </a:r>
            <a:r>
              <a:rPr lang="en-GB" sz="1800" dirty="0" smtClean="0"/>
              <a:t>.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1800" dirty="0" smtClean="0"/>
              <a:t>El </a:t>
            </a:r>
            <a:r>
              <a:rPr lang="en-GB" sz="1800" dirty="0" err="1" smtClean="0"/>
              <a:t>nivel</a:t>
            </a:r>
            <a:r>
              <a:rPr lang="en-GB" sz="1800" dirty="0" smtClean="0"/>
              <a:t> de </a:t>
            </a:r>
            <a:r>
              <a:rPr lang="en-GB" sz="1800" dirty="0" err="1" smtClean="0"/>
              <a:t>reutilización</a:t>
            </a:r>
            <a:r>
              <a:rPr lang="en-GB" sz="1800" dirty="0" smtClean="0"/>
              <a:t> de </a:t>
            </a:r>
            <a:r>
              <a:rPr lang="en-GB" sz="1800" dirty="0" err="1" smtClean="0"/>
              <a:t>código</a:t>
            </a:r>
            <a:r>
              <a:rPr lang="en-GB" sz="1800" dirty="0" smtClean="0"/>
              <a:t> </a:t>
            </a:r>
            <a:r>
              <a:rPr lang="en-GB" sz="1800" dirty="0" err="1" smtClean="0"/>
              <a:t>es</a:t>
            </a:r>
            <a:r>
              <a:rPr lang="en-GB" sz="1800" dirty="0" smtClean="0"/>
              <a:t> </a:t>
            </a:r>
            <a:r>
              <a:rPr lang="en-GB" sz="1800" dirty="0" err="1" smtClean="0"/>
              <a:t>menor</a:t>
            </a:r>
            <a:r>
              <a:rPr lang="en-GB" sz="1800" dirty="0" smtClean="0"/>
              <a:t> al </a:t>
            </a:r>
            <a:r>
              <a:rPr lang="en-GB" sz="1800" dirty="0" err="1" smtClean="0"/>
              <a:t>esperado</a:t>
            </a:r>
            <a:r>
              <a:rPr lang="en-GB" sz="1800" dirty="0" smtClean="0"/>
              <a:t>.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1800" dirty="0" err="1" smtClean="0"/>
              <a:t>Cambios</a:t>
            </a:r>
            <a:r>
              <a:rPr lang="en-GB" sz="1800" dirty="0" smtClean="0"/>
              <a:t> </a:t>
            </a:r>
            <a:r>
              <a:rPr lang="en-GB" sz="1800" dirty="0" err="1" smtClean="0"/>
              <a:t>durante</a:t>
            </a:r>
            <a:r>
              <a:rPr lang="en-GB" sz="1800" dirty="0" smtClean="0"/>
              <a:t> la </a:t>
            </a:r>
            <a:r>
              <a:rPr lang="en-GB" sz="1800" dirty="0" err="1" smtClean="0"/>
              <a:t>etapa</a:t>
            </a:r>
            <a:r>
              <a:rPr lang="en-GB" sz="1800" dirty="0" smtClean="0"/>
              <a:t> de </a:t>
            </a:r>
            <a:r>
              <a:rPr lang="en-GB" sz="1800" dirty="0" err="1" smtClean="0"/>
              <a:t>desarrollo</a:t>
            </a:r>
            <a:r>
              <a:rPr lang="en-GB" sz="1800" dirty="0" smtClean="0"/>
              <a:t> son </a:t>
            </a:r>
            <a:r>
              <a:rPr lang="en-GB" sz="1800" dirty="0" err="1" smtClean="0"/>
              <a:t>difíciles</a:t>
            </a:r>
            <a:r>
              <a:rPr lang="en-GB" sz="1800" dirty="0" smtClean="0"/>
              <a:t> de </a:t>
            </a:r>
            <a:r>
              <a:rPr lang="en-GB" sz="1800" dirty="0" err="1" smtClean="0"/>
              <a:t>incorporar</a:t>
            </a:r>
            <a:r>
              <a:rPr lang="en-GB" sz="1800" dirty="0" smtClean="0"/>
              <a:t>.</a:t>
            </a:r>
          </a:p>
          <a:p>
            <a:pPr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dirty="0" err="1" smtClean="0"/>
              <a:t>Programación</a:t>
            </a:r>
            <a:r>
              <a:rPr lang="en-GB" sz="2000" dirty="0" smtClean="0"/>
              <a:t> </a:t>
            </a:r>
            <a:r>
              <a:rPr lang="es-ES" sz="2000" dirty="0" smtClean="0"/>
              <a:t>Orientada a Objetos </a:t>
            </a:r>
            <a:r>
              <a:rPr lang="en-GB" sz="2000" dirty="0" smtClean="0"/>
              <a:t>: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1800" dirty="0" err="1" smtClean="0"/>
              <a:t>Apropiado</a:t>
            </a:r>
            <a:r>
              <a:rPr lang="en-GB" sz="1800" dirty="0" smtClean="0"/>
              <a:t> </a:t>
            </a:r>
            <a:r>
              <a:rPr lang="en-GB" sz="1800" dirty="0" err="1" smtClean="0"/>
              <a:t>para</a:t>
            </a:r>
            <a:r>
              <a:rPr lang="en-GB" sz="1800" dirty="0" smtClean="0"/>
              <a:t> </a:t>
            </a:r>
            <a:r>
              <a:rPr lang="en-GB" sz="1800" dirty="0" err="1" smtClean="0"/>
              <a:t>mantener</a:t>
            </a:r>
            <a:r>
              <a:rPr lang="en-GB" sz="1800" dirty="0" smtClean="0"/>
              <a:t> </a:t>
            </a:r>
            <a:r>
              <a:rPr lang="en-GB" sz="1800" dirty="0" err="1" smtClean="0"/>
              <a:t>codigo</a:t>
            </a:r>
            <a:r>
              <a:rPr lang="en-GB" sz="1800" dirty="0" smtClean="0"/>
              <a:t> de </a:t>
            </a:r>
            <a:r>
              <a:rPr lang="en-GB" sz="1800" dirty="0" err="1" smtClean="0"/>
              <a:t>gran</a:t>
            </a:r>
            <a:r>
              <a:rPr lang="en-GB" sz="1800" dirty="0" smtClean="0"/>
              <a:t> </a:t>
            </a:r>
            <a:r>
              <a:rPr lang="en-GB" sz="1800" dirty="0" err="1" smtClean="0"/>
              <a:t>envergadura</a:t>
            </a:r>
            <a:endParaRPr lang="en-GB" sz="1800" dirty="0" smtClean="0"/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1800" dirty="0" err="1" smtClean="0"/>
              <a:t>Modularizacion</a:t>
            </a:r>
            <a:r>
              <a:rPr lang="en-GB" sz="1800" dirty="0" smtClean="0"/>
              <a:t> de los </a:t>
            </a:r>
            <a:r>
              <a:rPr lang="en-GB" sz="1800" dirty="0" err="1" smtClean="0"/>
              <a:t>componentes</a:t>
            </a:r>
            <a:r>
              <a:rPr lang="en-GB" sz="1800" dirty="0" smtClean="0"/>
              <a:t> de la </a:t>
            </a:r>
            <a:r>
              <a:rPr lang="en-GB" sz="1800" dirty="0" err="1" smtClean="0"/>
              <a:t>aplicacion</a:t>
            </a:r>
            <a:endParaRPr lang="en-GB" sz="1800" dirty="0" smtClean="0"/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1800" dirty="0" err="1" smtClean="0"/>
              <a:t>Posibilidad</a:t>
            </a:r>
            <a:r>
              <a:rPr lang="en-GB" sz="1800" dirty="0" smtClean="0"/>
              <a:t> de </a:t>
            </a:r>
            <a:r>
              <a:rPr lang="en-GB" sz="1800" dirty="0" err="1" smtClean="0"/>
              <a:t>reutilizar</a:t>
            </a:r>
            <a:r>
              <a:rPr lang="en-GB" sz="1800" dirty="0" smtClean="0"/>
              <a:t> </a:t>
            </a:r>
            <a:r>
              <a:rPr lang="en-GB" sz="1800" dirty="0" err="1" smtClean="0"/>
              <a:t>codig</a:t>
            </a:r>
            <a:r>
              <a:rPr lang="en-GB" sz="1800" dirty="0" err="1" smtClean="0"/>
              <a:t>o</a:t>
            </a:r>
            <a:r>
              <a:rPr lang="en-GB" sz="1800" dirty="0" smtClean="0"/>
              <a:t> </a:t>
            </a:r>
            <a:r>
              <a:rPr lang="en-GB" sz="1800" dirty="0" err="1" smtClean="0"/>
              <a:t>mediante</a:t>
            </a:r>
            <a:r>
              <a:rPr lang="en-GB" sz="1800" dirty="0" smtClean="0"/>
              <a:t> la </a:t>
            </a:r>
            <a:r>
              <a:rPr lang="en-GB" sz="1800" dirty="0" err="1" smtClean="0"/>
              <a:t>Herencia</a:t>
            </a:r>
            <a:endParaRPr lang="en-GB" sz="1800" dirty="0" smtClean="0"/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1800" dirty="0" err="1" smtClean="0"/>
              <a:t>Posibilita</a:t>
            </a:r>
            <a:r>
              <a:rPr lang="en-GB" sz="1800" dirty="0" smtClean="0"/>
              <a:t> de </a:t>
            </a:r>
            <a:r>
              <a:rPr lang="en-GB" sz="1800" dirty="0" err="1" smtClean="0"/>
              <a:t>manera</a:t>
            </a:r>
            <a:r>
              <a:rPr lang="en-GB" sz="1800" dirty="0" smtClean="0"/>
              <a:t> </a:t>
            </a:r>
            <a:r>
              <a:rPr lang="en-GB" sz="1800" dirty="0" err="1" smtClean="0"/>
              <a:t>eficiente</a:t>
            </a:r>
            <a:r>
              <a:rPr lang="en-GB" sz="1800" dirty="0" smtClean="0"/>
              <a:t> la </a:t>
            </a:r>
            <a:r>
              <a:rPr lang="en-GB" sz="1800" dirty="0" err="1" smtClean="0"/>
              <a:t>introduccion</a:t>
            </a:r>
            <a:r>
              <a:rPr lang="en-GB" sz="1800" dirty="0" smtClean="0"/>
              <a:t> de </a:t>
            </a:r>
            <a:r>
              <a:rPr lang="en-GB" sz="1800" dirty="0" err="1" smtClean="0"/>
              <a:t>cambios</a:t>
            </a:r>
            <a:r>
              <a:rPr lang="en-GB" sz="1800" dirty="0" smtClean="0"/>
              <a:t> </a:t>
            </a:r>
            <a:r>
              <a:rPr lang="en-GB" sz="1800" dirty="0" err="1" smtClean="0"/>
              <a:t>durante</a:t>
            </a:r>
            <a:r>
              <a:rPr lang="en-GB" sz="1800" dirty="0" smtClean="0"/>
              <a:t> la </a:t>
            </a:r>
            <a:r>
              <a:rPr lang="en-GB" sz="1800" dirty="0" err="1" smtClean="0"/>
              <a:t>etapa</a:t>
            </a:r>
            <a:r>
              <a:rPr lang="en-GB" sz="1800" dirty="0" smtClean="0"/>
              <a:t> de </a:t>
            </a:r>
            <a:r>
              <a:rPr lang="en-GB" sz="1800" dirty="0" err="1" smtClean="0"/>
              <a:t>desarrollo</a:t>
            </a:r>
            <a:endParaRPr lang="en-GB" sz="1800" dirty="0" smtClean="0"/>
          </a:p>
          <a:p>
            <a:pPr lvl="1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fontAlgn="auto">
              <a:spcAft>
                <a:spcPts val="0"/>
              </a:spcAft>
              <a:defRPr/>
            </a:pPr>
            <a:r>
              <a:rPr lang="es-ES" sz="3200" dirty="0"/>
              <a:t>Arquitectura de Software por capas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 smtClean="0"/>
              <a:t>Arquitectura mono-capa:</a:t>
            </a:r>
          </a:p>
          <a:p>
            <a:pPr lvl="1"/>
            <a:r>
              <a:rPr lang="es-ES" sz="2000" dirty="0" smtClean="0"/>
              <a:t>Tanto los datos de aplicación como la interfaz como la lógica de modelo residen en una misma identidad</a:t>
            </a:r>
          </a:p>
          <a:p>
            <a:r>
              <a:rPr lang="es-ES" sz="2400" dirty="0" smtClean="0"/>
              <a:t>Arquitectura Cliente - Servidor</a:t>
            </a:r>
          </a:p>
          <a:p>
            <a:pPr lvl="1"/>
            <a:r>
              <a:rPr lang="es-ES" sz="2000" dirty="0" smtClean="0"/>
              <a:t>Los datos de la aplicación residen en el servidor. El cliente aún puede integrar parte de la funcionalidad del sistema.</a:t>
            </a:r>
          </a:p>
          <a:p>
            <a:pPr>
              <a:lnSpc>
                <a:spcPct val="90000"/>
              </a:lnSpc>
            </a:pPr>
            <a:r>
              <a:rPr lang="es-ES" sz="2400" dirty="0" smtClean="0"/>
              <a:t>Arquitectura de 3 capas.</a:t>
            </a:r>
          </a:p>
          <a:p>
            <a:pPr lvl="1">
              <a:lnSpc>
                <a:spcPct val="90000"/>
              </a:lnSpc>
            </a:pPr>
            <a:r>
              <a:rPr lang="es-ES" sz="2000" dirty="0" smtClean="0"/>
              <a:t>Cliente que carece de toda lógica de negocio y apenas ofrece alguna funcionalidad más que la de visión y petición de datos.</a:t>
            </a:r>
          </a:p>
          <a:p>
            <a:pPr>
              <a:lnSpc>
                <a:spcPct val="90000"/>
              </a:lnSpc>
            </a:pPr>
            <a:r>
              <a:rPr lang="es-ES" sz="2400" dirty="0" smtClean="0"/>
              <a:t>Arquitectura de N capas.</a:t>
            </a:r>
          </a:p>
          <a:p>
            <a:pPr lvl="1">
              <a:lnSpc>
                <a:spcPct val="90000"/>
              </a:lnSpc>
            </a:pPr>
            <a:r>
              <a:rPr lang="es-ES" sz="2000" dirty="0" smtClean="0"/>
              <a:t>Las capas de </a:t>
            </a:r>
            <a:r>
              <a:rPr lang="es-ES" sz="2000" dirty="0" err="1" smtClean="0"/>
              <a:t>Visualizacion</a:t>
            </a:r>
            <a:r>
              <a:rPr lang="es-ES" sz="2000" dirty="0" smtClean="0"/>
              <a:t>, </a:t>
            </a:r>
            <a:r>
              <a:rPr lang="es-ES" sz="2000" dirty="0" err="1" smtClean="0"/>
              <a:t>Logica</a:t>
            </a:r>
            <a:r>
              <a:rPr lang="es-ES" sz="2000" dirty="0" smtClean="0"/>
              <a:t> de Negocio, Acceso a Datos, fuente de datos completamente separadas.</a:t>
            </a:r>
          </a:p>
          <a:p>
            <a:pPr lvl="1"/>
            <a:endParaRPr lang="es-ES" sz="24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Arquitectura MVP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dirty="0" smtClean="0"/>
              <a:t>Definición:</a:t>
            </a:r>
          </a:p>
          <a:p>
            <a:pPr lvl="1"/>
            <a:r>
              <a:rPr lang="es-ES" sz="2400" dirty="0" err="1" smtClean="0"/>
              <a:t>Model</a:t>
            </a:r>
            <a:r>
              <a:rPr lang="es-ES" sz="2400" dirty="0" smtClean="0"/>
              <a:t> View </a:t>
            </a:r>
            <a:r>
              <a:rPr lang="es-ES" sz="2400" dirty="0" err="1" smtClean="0"/>
              <a:t>Presenter</a:t>
            </a:r>
            <a:r>
              <a:rPr lang="es-ES" sz="2400" dirty="0" smtClean="0"/>
              <a:t> es un patrón de diseño que se utiliza para poder separar las operaciones de la interfaz de usuario con su implementación.</a:t>
            </a:r>
          </a:p>
          <a:p>
            <a:pPr lvl="1"/>
            <a:endParaRPr lang="es-ES" sz="2400" dirty="0" smtClean="0"/>
          </a:p>
          <a:p>
            <a:r>
              <a:rPr lang="es-ES" sz="2800" dirty="0" err="1" smtClean="0"/>
              <a:t>Model</a:t>
            </a:r>
            <a:r>
              <a:rPr lang="es-ES" sz="2800" dirty="0" smtClean="0"/>
              <a:t>: Los objetos encargados de manejar la </a:t>
            </a:r>
            <a:r>
              <a:rPr lang="es-ES" sz="2800" dirty="0" err="1" smtClean="0"/>
              <a:t>logica</a:t>
            </a:r>
            <a:r>
              <a:rPr lang="es-ES" sz="2800" dirty="0" smtClean="0"/>
              <a:t> de negocio.</a:t>
            </a:r>
          </a:p>
          <a:p>
            <a:r>
              <a:rPr lang="es-ES" sz="2800" dirty="0" smtClean="0"/>
              <a:t>View: La Interfaz grafica que presenta los datos.</a:t>
            </a:r>
          </a:p>
          <a:p>
            <a:r>
              <a:rPr lang="es-ES" sz="2800" dirty="0" err="1" smtClean="0"/>
              <a:t>Presenter</a:t>
            </a:r>
            <a:r>
              <a:rPr lang="es-ES" sz="2800" dirty="0" smtClean="0"/>
              <a:t>: Toma control de los eventos/acciones de la vista.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cion sustentac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presentacion sustentacion</Template>
  <TotalTime>85</TotalTime>
  <Words>510</Words>
  <Application>Microsoft Office PowerPoint</Application>
  <PresentationFormat>Presentación en pantalla (4:3)</PresentationFormat>
  <Paragraphs>166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8" baseType="lpstr">
      <vt:lpstr>Calibri</vt:lpstr>
      <vt:lpstr>Arial</vt:lpstr>
      <vt:lpstr>presentacion sustentacion</vt:lpstr>
      <vt:lpstr>Simulador Redes</vt:lpstr>
      <vt:lpstr>Agenda</vt:lpstr>
      <vt:lpstr>Diapositiva 3</vt:lpstr>
      <vt:lpstr>Arquitectura de la herramienta</vt:lpstr>
      <vt:lpstr>Programación Orientada a Objetos</vt:lpstr>
      <vt:lpstr>Programación Orientada a Objetos</vt:lpstr>
      <vt:lpstr>Programación Orientada a Objetos</vt:lpstr>
      <vt:lpstr>Arquitectura de Software por capas</vt:lpstr>
      <vt:lpstr>Arquitectura MVP</vt:lpstr>
      <vt:lpstr>Diagrama de clases de la aplicación</vt:lpstr>
      <vt:lpstr>Diagrama de clases de la aplicación</vt:lpstr>
      <vt:lpstr>Diagrama de clases de la aplicación</vt:lpstr>
      <vt:lpstr>Diagrama de clases de la aplicación</vt:lpstr>
      <vt:lpstr>Diagrama de base de datos</vt:lpstr>
      <vt:lpstr>Organización de la solucion en VS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Simulador Redes</dc:title>
  <dc:creator>Miguel Ruiz</dc:creator>
  <cp:lastModifiedBy>Miguel Ruiz</cp:lastModifiedBy>
  <cp:revision>9</cp:revision>
  <dcterms:created xsi:type="dcterms:W3CDTF">2008-11-30T23:12:06Z</dcterms:created>
  <dcterms:modified xsi:type="dcterms:W3CDTF">2008-12-01T00:37:53Z</dcterms:modified>
</cp:coreProperties>
</file>