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0" r:id="rId5"/>
    <p:sldId id="257" r:id="rId6"/>
    <p:sldId id="258" r:id="rId7"/>
    <p:sldId id="259" r:id="rId8"/>
    <p:sldId id="269" r:id="rId9"/>
    <p:sldId id="261" r:id="rId10"/>
    <p:sldId id="262" r:id="rId11"/>
    <p:sldId id="263" r:id="rId12"/>
    <p:sldId id="264" r:id="rId13"/>
    <p:sldId id="273" r:id="rId14"/>
    <p:sldId id="270" r:id="rId15"/>
    <p:sldId id="274" r:id="rId16"/>
    <p:sldId id="265" r:id="rId17"/>
    <p:sldId id="267" r:id="rId18"/>
    <p:sldId id="266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6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git pour l’utiliser tous les jours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Questions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central. A quoi sert ce type de repo.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notions de base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926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(SHA-1 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36829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Dépôts distribués</a:t>
            </a:r>
            <a:endParaRPr lang="fr-CH" dirty="0"/>
          </a:p>
        </p:txBody>
      </p:sp>
      <p:sp>
        <p:nvSpPr>
          <p:cNvPr id="6" name="AutoShape 2" descr="alt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21" y="1341759"/>
            <a:ext cx="6114597" cy="49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1" y="1961776"/>
            <a:ext cx="5554348" cy="43457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2288439"/>
            <a:ext cx="5886473" cy="3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Représentationsous</a:t>
            </a:r>
            <a:r>
              <a:rPr lang="fr-CH" dirty="0" smtClean="0"/>
              <a:t> 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Les notions de base</a:t>
            </a:r>
          </a:p>
          <a:p>
            <a:pPr lvl="1"/>
            <a:r>
              <a:rPr lang="fr-CH" dirty="0" smtClean="0"/>
              <a:t>Hands-on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étiquettes pointant sur un commit</a:t>
            </a:r>
          </a:p>
          <a:p>
            <a:r>
              <a:rPr lang="fr-CH" dirty="0" smtClean="0"/>
              <a:t>L’étiquette HEAD 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/>
              <a:t>g</a:t>
            </a:r>
            <a:r>
              <a:rPr lang="fr-FR" sz="1900" dirty="0" smtClean="0"/>
              <a:t>it commit –</a:t>
            </a:r>
            <a:r>
              <a:rPr lang="fr-FR" sz="1900" dirty="0" err="1" smtClean="0"/>
              <a:t>am</a:t>
            </a:r>
            <a:r>
              <a:rPr lang="fr-FR" sz="1900" dirty="0" smtClean="0"/>
              <a:t> « message »  </a:t>
            </a:r>
            <a:endParaRPr lang="fr-FR" sz="1900" dirty="0"/>
          </a:p>
          <a:p>
            <a:pPr lvl="1"/>
            <a:r>
              <a:rPr lang="fr-FR" sz="1700" dirty="0" smtClean="0"/>
              <a:t>=&gt; « git </a:t>
            </a:r>
            <a:r>
              <a:rPr lang="fr-FR" sz="1700" dirty="0" err="1" smtClean="0"/>
              <a:t>add</a:t>
            </a:r>
            <a:r>
              <a:rPr lang="fr-FR" sz="1700" dirty="0" smtClean="0"/>
              <a:t> . » et « git commit -m » </a:t>
            </a:r>
            <a:r>
              <a:rPr lang="fr-FR" sz="1700" dirty="0" smtClean="0"/>
              <a:t>(ignore </a:t>
            </a:r>
            <a:r>
              <a:rPr lang="fr-FR" sz="1700" dirty="0" smtClean="0"/>
              <a:t>les nouveaux fichiers ajoutés)  </a:t>
            </a:r>
            <a:endParaRPr lang="fr-FR" sz="1700" dirty="0"/>
          </a:p>
          <a:p>
            <a:r>
              <a:rPr lang="fr-FR" sz="1900" dirty="0"/>
              <a:t>g</a:t>
            </a:r>
            <a:r>
              <a:rPr lang="fr-FR" sz="1900" dirty="0" smtClean="0"/>
              <a:t>it commit </a:t>
            </a:r>
            <a:r>
              <a:rPr lang="fr-FR" sz="1900" dirty="0" smtClean="0"/>
              <a:t>--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/>
              <a:t>: 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-</a:t>
            </a:r>
            <a:r>
              <a:rPr lang="fr-CH" sz="1900" dirty="0" err="1" smtClean="0"/>
              <a:t>am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commit sous différente forme</a:t>
            </a:r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commit de la branches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commit</a:t>
            </a:r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</a:t>
            </a:r>
            <a:r>
              <a:rPr lang="fr-FR" dirty="0" smtClean="0"/>
              <a:t>(</a:t>
            </a:r>
            <a:r>
              <a:rPr lang="fr-FR" dirty="0"/>
              <a:t>=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</a:t>
            </a:r>
            <a:r>
              <a:rPr lang="fr-FR" dirty="0" smtClean="0"/>
              <a:t>alias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lias </a:t>
            </a:r>
            <a:r>
              <a:rPr lang="fr-FR" dirty="0" err="1" smtClean="0"/>
              <a:t>gls</a:t>
            </a:r>
            <a:r>
              <a:rPr lang="fr-FR" dirty="0" smtClean="0"/>
              <a:t> = ‘git log …’</a:t>
            </a:r>
            <a:endParaRPr lang="fr-FR" dirty="0" smtClean="0"/>
          </a:p>
          <a:p>
            <a:pPr lvl="1"/>
            <a:r>
              <a:rPr lang="fr-FR" dirty="0" smtClean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> entre 2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ligne: 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>
                <a:solidFill>
                  <a:srgbClr val="00B050"/>
                </a:solidFill>
              </a:rPr>
              <a:t>alias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gls</a:t>
            </a:r>
            <a:r>
              <a:rPr lang="fr-FR" dirty="0" smtClean="0">
                <a:solidFill>
                  <a:srgbClr val="00B050"/>
                </a:solidFill>
              </a:rPr>
              <a:t>=‘git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Utilisez les hash de commit pour faire un </a:t>
            </a:r>
            <a:r>
              <a:rPr lang="fr-FR" dirty="0" err="1" smtClean="0"/>
              <a:t>diff</a:t>
            </a:r>
            <a:r>
              <a:rPr lang="fr-FR" dirty="0"/>
              <a:t> entre 2 </a:t>
            </a:r>
            <a:r>
              <a:rPr lang="fr-FR" dirty="0" err="1"/>
              <a:t>commits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.</a:t>
            </a:r>
          </a:p>
          <a:p>
            <a:pPr lvl="1"/>
            <a:r>
              <a:rPr lang="fr-FR" sz="1600" dirty="0" smtClean="0"/>
              <a:t>Supprimer toutes les modifications du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 (=non </a:t>
            </a:r>
            <a:r>
              <a:rPr lang="fr-FR" sz="1600" dirty="0" err="1" smtClean="0"/>
              <a:t>stagées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Nettoyer le stage (ou index) et remettre les fichiers dans le </a:t>
            </a:r>
            <a:r>
              <a:rPr lang="fr-FR" sz="1600" dirty="0" err="1" smtClean="0"/>
              <a:t>working</a:t>
            </a:r>
            <a:r>
              <a:rPr lang="fr-FR" sz="1600" dirty="0" smtClean="0"/>
              <a:t> directory</a:t>
            </a:r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modification 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</a:t>
            </a:r>
            <a:r>
              <a:rPr lang="fr-CH" dirty="0" err="1" smtClean="0"/>
              <a:t>necessaire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retard entre la branche locale et la branche distante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30784"/>
            <a:ext cx="8732756" cy="663679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z="1600" dirty="0" smtClean="0">
                <a:solidFill>
                  <a:schemeClr val="bg1"/>
                </a:solidFill>
              </a:rPr>
              <a:t> Quel </a:t>
            </a:r>
            <a:r>
              <a:rPr lang="fr-CH" sz="1600" dirty="0">
                <a:solidFill>
                  <a:schemeClr val="bg1"/>
                </a:solidFill>
              </a:rPr>
              <a:t>est l’impact de la commande git </a:t>
            </a:r>
            <a:r>
              <a:rPr lang="fr-CH" sz="1600" dirty="0" err="1">
                <a:solidFill>
                  <a:schemeClr val="bg1"/>
                </a:solidFill>
              </a:rPr>
              <a:t>fetch</a:t>
            </a:r>
            <a:r>
              <a:rPr lang="fr-CH" sz="1600" dirty="0">
                <a:solidFill>
                  <a:schemeClr val="bg1"/>
                </a:solidFill>
              </a:rPr>
              <a:t> sur votre dépôt local ?</a:t>
            </a:r>
            <a:endParaRPr lang="fr-CH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29259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 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distants. </a:t>
            </a:r>
            <a:br>
              <a:rPr lang="fr-FR" dirty="0" smtClean="0"/>
            </a:br>
            <a:r>
              <a:rPr lang="fr-FR" dirty="0" smtClean="0"/>
              <a:t>2 Possibilités: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git push --force -&gt; écrase l’historique distant!!!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0384" y="4857008"/>
            <a:ext cx="8792133" cy="1508167"/>
          </a:xfrm>
          <a:solidFill>
            <a:srgbClr val="D91E4B"/>
          </a:solidFill>
        </p:spPr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Concernant git </a:t>
            </a:r>
            <a:r>
              <a:rPr lang="fr-FR" sz="1600" dirty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push </a:t>
            </a: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--force: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ne pas l’employer?  </a:t>
            </a:r>
            <a:endParaRPr lang="fr-FR" sz="1600" dirty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smtClean="0">
                <a:solidFill>
                  <a:schemeClr val="bg1"/>
                </a:solidFill>
                <a:latin typeface="HelveticaNeueLT Std Med"/>
                <a:ea typeface="MS PGothic" charset="0"/>
                <a:cs typeface="HelveticaNeueLT Std Med"/>
              </a:rPr>
              <a:t> Dans quel cas l’employer?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En cas de doute, demander l’avis d’un collègue, n’expérimentez pas sur une branche</a:t>
            </a:r>
          </a:p>
          <a:p>
            <a:r>
              <a:rPr lang="fr-CH" sz="1800" b="1" dirty="0">
                <a:solidFill>
                  <a:schemeClr val="bg1"/>
                </a:solidFill>
              </a:rPr>
              <a:t>publique d’un </a:t>
            </a:r>
            <a:r>
              <a:rPr lang="fr-CH" sz="1800" b="1" dirty="0" err="1">
                <a:solidFill>
                  <a:schemeClr val="bg1"/>
                </a:solidFill>
              </a:rPr>
              <a:t>dépot</a:t>
            </a:r>
            <a:r>
              <a:rPr lang="fr-CH" sz="1800" b="1" dirty="0">
                <a:solidFill>
                  <a:schemeClr val="bg1"/>
                </a:solidFill>
              </a:rPr>
              <a:t> central !</a:t>
            </a:r>
          </a:p>
          <a:p>
            <a:endParaRPr lang="fr-FR" sz="16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 fontScale="92500" lnSpcReduction="20000"/>
          </a:bodyPr>
          <a:lstStyle/>
          <a:p>
            <a:r>
              <a:rPr lang="fr-CH" dirty="0"/>
              <a:t>Pour créer une branche </a:t>
            </a:r>
            <a:r>
              <a:rPr lang="fr-CH" dirty="0" smtClean="0"/>
              <a:t>locale à partir de la branche courante: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Passer </a:t>
            </a:r>
            <a:r>
              <a:rPr lang="fr-CH" dirty="0"/>
              <a:t>votre environnement 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etc. 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locales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(pensez à </a:t>
            </a:r>
            <a:r>
              <a:rPr lang="fr-CH" dirty="0" smtClean="0"/>
              <a:t>faire </a:t>
            </a:r>
            <a:r>
              <a:rPr lang="fr-CH" dirty="0" err="1" smtClean="0"/>
              <a:t>fetch</a:t>
            </a:r>
            <a:r>
              <a:rPr lang="fr-CH" dirty="0" smtClean="0"/>
              <a:t> </a:t>
            </a:r>
            <a:r>
              <a:rPr lang="fr-CH" dirty="0"/>
              <a:t>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sur le repo. distant (définitif)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: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Créer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err="1" smtClean="0"/>
              <a:t>review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Qu’est-ce que git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Wil Shipley (‏@</a:t>
            </a:r>
            <a:r>
              <a:rPr lang="en-US" b="1" dirty="0" err="1"/>
              <a:t>wilshipley</a:t>
            </a:r>
            <a:r>
              <a:rPr lang="en-US" b="1" dirty="0"/>
              <a:t>)</a:t>
            </a:r>
            <a:r>
              <a:rPr lang="en-US" dirty="0"/>
              <a:t>: Sweet god I hate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Isaac </a:t>
            </a:r>
            <a:r>
              <a:rPr lang="en-US" b="1" dirty="0" err="1"/>
              <a:t>Wolkerstorfer</a:t>
            </a:r>
            <a:r>
              <a:rPr lang="en-US" b="1" dirty="0"/>
              <a:t> (‏@</a:t>
            </a:r>
            <a:r>
              <a:rPr lang="en-US" b="1" dirty="0" err="1"/>
              <a:t>agnoster</a:t>
            </a:r>
            <a:r>
              <a:rPr lang="en-US" b="1" dirty="0"/>
              <a:t>)</a:t>
            </a:r>
            <a:r>
              <a:rPr lang="en-US" dirty="0"/>
              <a:t>: </a:t>
            </a:r>
            <a:r>
              <a:rPr lang="en-US" i="1" dirty="0"/>
              <a:t>@</a:t>
            </a:r>
            <a:r>
              <a:rPr lang="en-US" i="1" dirty="0" err="1"/>
              <a:t>wilshipley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gets easier once you get the basic idea that branches are homeomorphic </a:t>
            </a:r>
            <a:r>
              <a:rPr lang="en-US" dirty="0" err="1"/>
              <a:t>endofunctors</a:t>
            </a:r>
            <a:r>
              <a:rPr lang="en-US" dirty="0"/>
              <a:t> mapping </a:t>
            </a:r>
            <a:r>
              <a:rPr lang="en-US" dirty="0" err="1"/>
              <a:t>submanifolds</a:t>
            </a:r>
            <a:r>
              <a:rPr lang="en-US" dirty="0"/>
              <a:t> of a Hilbert space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Ne pas </a:t>
            </a:r>
            <a:r>
              <a:rPr lang="en-US" dirty="0" err="1" smtClean="0"/>
              <a:t>confondre</a:t>
            </a:r>
            <a:r>
              <a:rPr lang="en-US" dirty="0" smtClean="0"/>
              <a:t> les forges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) avec le </a:t>
            </a:r>
            <a:r>
              <a:rPr lang="en-US" dirty="0" err="1" smtClean="0"/>
              <a:t>protocole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5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merge</a:t>
            </a:r>
            <a:r>
              <a:rPr lang="fr-FR" dirty="0" smtClean="0"/>
              <a:t> automatiquement les fichiers mais il peut y avoir des conflits</a:t>
            </a:r>
          </a:p>
          <a:p>
            <a:r>
              <a:rPr lang="fr-FR" dirty="0" smtClean="0"/>
              <a:t>En </a:t>
            </a:r>
            <a:r>
              <a:rPr lang="fr-FR" dirty="0" smtClean="0"/>
              <a:t>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fichiers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</a:t>
            </a:r>
            <a:r>
              <a:rPr lang="fr-FR" dirty="0" err="1" smtClean="0"/>
              <a:t>maqueurs</a:t>
            </a:r>
            <a:endParaRPr lang="fr-FR" dirty="0" smtClean="0"/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6" y="934392"/>
            <a:ext cx="4489267" cy="58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une mémoire tampon (=pile)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travail</a:t>
            </a:r>
          </a:p>
          <a:p>
            <a:endParaRPr lang="fr-FR" dirty="0" smtClean="0"/>
          </a:p>
          <a:p>
            <a:r>
              <a:rPr lang="fr-FR" dirty="0" smtClean="0"/>
              <a:t>Alternatives</a:t>
            </a:r>
          </a:p>
          <a:p>
            <a:pPr lvl="1"/>
            <a:r>
              <a:rPr lang="fr-FR" dirty="0" err="1" smtClean="0"/>
              <a:t>Committer</a:t>
            </a:r>
            <a:r>
              <a:rPr lang="fr-FR" dirty="0" smtClean="0"/>
              <a:t> les fichiers et ensuite faire des git commit --</a:t>
            </a:r>
            <a:r>
              <a:rPr lang="fr-FR" dirty="0" err="1" smtClean="0"/>
              <a:t>amend</a:t>
            </a:r>
            <a:endParaRPr lang="fr-FR" dirty="0" smtClean="0"/>
          </a:p>
          <a:p>
            <a:pPr lvl="1"/>
            <a:r>
              <a:rPr lang="fr-FR" dirty="0" smtClean="0"/>
              <a:t>Utiliser une branche locale temporaire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“stashme.txt” à votre repo. 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“stashmeagain2.txt” à votre repo. et le </a:t>
            </a:r>
            <a:r>
              <a:rPr lang="fr-CH" dirty="0" err="1"/>
              <a:t>stasher</a:t>
            </a:r>
            <a:r>
              <a:rPr lang="fr-CH" dirty="0"/>
              <a:t>.</a:t>
            </a:r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/>
              <a:t>stash</a:t>
            </a:r>
            <a:r>
              <a:rPr lang="fr-CH" dirty="0"/>
              <a:t>.</a:t>
            </a:r>
          </a:p>
          <a:p>
            <a:r>
              <a:rPr lang="fr-CH" dirty="0" smtClean="0"/>
              <a:t>Comment </a:t>
            </a:r>
            <a:r>
              <a:rPr lang="fr-CH" dirty="0"/>
              <a:t>créer une branche avec le 2ème </a:t>
            </a:r>
            <a:r>
              <a:rPr lang="fr-CH" dirty="0" err="1"/>
              <a:t>stash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 (équivalent au show annotation des IDE)</a:t>
            </a:r>
            <a:endParaRPr lang="fr-CH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  <a:p>
            <a:r>
              <a:rPr lang="fr-FR" dirty="0" smtClean="0"/>
              <a:t>Exercice: </a:t>
            </a:r>
          </a:p>
          <a:p>
            <a:pPr lvl="1"/>
            <a:r>
              <a:rPr lang="fr-FR" dirty="0" smtClean="0"/>
              <a:t>Aller dans le repo </a:t>
            </a:r>
            <a:r>
              <a:rPr lang="fr-CH" dirty="0" smtClean="0"/>
              <a:t>page-web-participative </a:t>
            </a:r>
          </a:p>
          <a:p>
            <a:pPr lvl="1"/>
            <a:r>
              <a:rPr lang="fr-FR" dirty="0" smtClean="0"/>
              <a:t>Cherchez l’auteur de la ligne 20 du fichier README.md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un workflow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5" y="961604"/>
            <a:ext cx="10209702" cy="4989688"/>
          </a:xfrm>
        </p:spPr>
      </p:pic>
    </p:spTree>
    <p:extLst>
      <p:ext uri="{BB962C8B-B14F-4D97-AF65-F5344CB8AC3E}">
        <p14:creationId xmlns:p14="http://schemas.microsoft.com/office/powerpoint/2010/main" val="332045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</a:t>
            </a:r>
            <a:r>
              <a:rPr lang="fr-CH" dirty="0"/>
              <a:t>vos </a:t>
            </a:r>
            <a:r>
              <a:rPr lang="fr-CH" dirty="0" err="1"/>
              <a:t>commits</a:t>
            </a:r>
            <a:r>
              <a:rPr lang="fr-CH" dirty="0"/>
              <a:t> régulièrement</a:t>
            </a:r>
          </a:p>
          <a:p>
            <a:r>
              <a:rPr lang="fr-CH" dirty="0" smtClean="0"/>
              <a:t>synchroniser </a:t>
            </a:r>
            <a:r>
              <a:rPr lang="fr-CH" dirty="0"/>
              <a:t>votre branche 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--rebase origin </a:t>
            </a:r>
            <a:r>
              <a:rPr lang="en-US" dirty="0" smtClean="0"/>
              <a:t>develop</a:t>
            </a:r>
            <a:endParaRPr lang="en-US" dirty="0"/>
          </a:p>
          <a:p>
            <a:r>
              <a:rPr lang="fr-CH" dirty="0" smtClean="0"/>
              <a:t>pousser </a:t>
            </a:r>
            <a:r>
              <a:rPr lang="fr-CH" dirty="0"/>
              <a:t>vers </a:t>
            </a:r>
            <a:r>
              <a:rPr lang="fr-CH" dirty="0" err="1"/>
              <a:t>gitlab</a:t>
            </a:r>
            <a:r>
              <a:rPr lang="fr-CH" dirty="0"/>
              <a:t> régulièrement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 smtClean="0"/>
              <a:t>ma_branche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Comprendre le workflow de </a:t>
            </a:r>
            <a:r>
              <a:rPr lang="fr-CH" b="1" dirty="0" err="1"/>
              <a:t>GitFlow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1181594"/>
            <a:ext cx="8185534" cy="5023873"/>
          </a:xfrm>
        </p:spPr>
      </p:pic>
    </p:spTree>
    <p:extLst>
      <p:ext uri="{BB962C8B-B14F-4D97-AF65-F5344CB8AC3E}">
        <p14:creationId xmlns:p14="http://schemas.microsoft.com/office/powerpoint/2010/main" val="300805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Ré-écrire</a:t>
            </a:r>
            <a:r>
              <a:rPr lang="fr-FR" dirty="0" smtClean="0"/>
              <a:t> l’histoire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72" y="961604"/>
            <a:ext cx="5464366" cy="5464366"/>
          </a:xfrm>
        </p:spPr>
      </p:pic>
    </p:spTree>
    <p:extLst>
      <p:ext uri="{BB962C8B-B14F-4D97-AF65-F5344CB8AC3E}">
        <p14:creationId xmlns:p14="http://schemas.microsoft.com/office/powerpoint/2010/main" val="41221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Amend</a:t>
            </a:r>
            <a:endParaRPr lang="fr-CH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  « d’amender » le dernier commit afin de</a:t>
            </a:r>
          </a:p>
          <a:p>
            <a:pPr lvl="1"/>
            <a:r>
              <a:rPr lang="fr-FR" dirty="0" smtClean="0"/>
              <a:t>Modifier le message du commit</a:t>
            </a:r>
          </a:p>
          <a:p>
            <a:pPr lvl="1"/>
            <a:r>
              <a:rPr lang="fr-FR" dirty="0" smtClean="0"/>
              <a:t>Modifier le contenu du commit</a:t>
            </a:r>
          </a:p>
          <a:p>
            <a:pPr lvl="1"/>
            <a:endParaRPr lang="fr-FR" dirty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</a:t>
            </a:r>
          </a:p>
          <a:p>
            <a:pPr lvl="1"/>
            <a:r>
              <a:rPr lang="fr-FR" dirty="0" smtClean="0"/>
              <a:t>Modifiez un fichier</a:t>
            </a:r>
          </a:p>
          <a:p>
            <a:pPr lvl="1"/>
            <a:r>
              <a:rPr lang="fr-FR" dirty="0" smtClean="0"/>
              <a:t>Ajoutez ce fichier au dernier commit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54" y="1808716"/>
            <a:ext cx="2584087" cy="32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interactif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421840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Réordonner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Fusionner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Modifier les messages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r>
              <a:rPr lang="fr-FR" dirty="0" smtClean="0"/>
              <a:t>Supprimer des </a:t>
            </a:r>
            <a:r>
              <a:rPr lang="fr-FR" dirty="0" err="1" smtClean="0"/>
              <a:t>commits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Se placez dans un repo existant </a:t>
            </a:r>
          </a:p>
          <a:p>
            <a:pPr lvl="1"/>
            <a:r>
              <a:rPr lang="fr-FR" dirty="0" smtClean="0"/>
              <a:t>Fusionnez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2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rebase</a:t>
            </a:r>
            <a:r>
              <a:rPr lang="fr-FR" dirty="0" smtClean="0"/>
              <a:t> –i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42" y="1690233"/>
            <a:ext cx="4509758" cy="39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5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Afficher toutes les opérations faites dans le repo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reflog</a:t>
            </a:r>
            <a:endParaRPr lang="fr-FR" dirty="0"/>
          </a:p>
          <a:p>
            <a:r>
              <a:rPr lang="fr-FR" dirty="0" smtClean="0"/>
              <a:t>Annuler une opération</a:t>
            </a:r>
          </a:p>
          <a:p>
            <a:pPr lvl="1"/>
            <a:r>
              <a:rPr lang="fr-FR" dirty="0" smtClean="0"/>
              <a:t>git reset –hard &lt;</a:t>
            </a:r>
            <a:r>
              <a:rPr lang="fr-FR" dirty="0" err="1" smtClean="0"/>
              <a:t>shorthash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Exercice </a:t>
            </a:r>
          </a:p>
          <a:p>
            <a:pPr lvl="1"/>
            <a:r>
              <a:rPr lang="fr-FR" dirty="0" smtClean="0"/>
              <a:t>Reprendre le repo précédent </a:t>
            </a:r>
          </a:p>
          <a:p>
            <a:pPr lvl="1"/>
            <a:r>
              <a:rPr lang="fr-FR" dirty="0" smtClean="0"/>
              <a:t>Revenir à l’état avant le </a:t>
            </a:r>
            <a:r>
              <a:rPr lang="fr-FR" dirty="0" err="1" smtClean="0"/>
              <a:t>rebase</a:t>
            </a:r>
            <a:r>
              <a:rPr lang="fr-FR" dirty="0" smtClean="0"/>
              <a:t> interactif </a:t>
            </a:r>
          </a:p>
          <a:p>
            <a:pPr marL="361950" lvl="1" indent="0">
              <a:buNone/>
            </a:pPr>
            <a:endParaRPr lang="fr-FR" dirty="0"/>
          </a:p>
          <a:p>
            <a:pPr marL="80962" indent="0">
              <a:buNone/>
            </a:pP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63" y="2317616"/>
            <a:ext cx="7029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4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dangers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les </a:t>
            </a:r>
            <a:r>
              <a:rPr lang="fr-FR" dirty="0" err="1" smtClean="0"/>
              <a:t>commits</a:t>
            </a:r>
            <a:r>
              <a:rPr lang="fr-FR" dirty="0" smtClean="0"/>
              <a:t> qui sont </a:t>
            </a:r>
            <a:r>
              <a:rPr lang="fr-FR" dirty="0" err="1" smtClean="0"/>
              <a:t>ré-écrit</a:t>
            </a:r>
            <a:r>
              <a:rPr lang="fr-FR" dirty="0" smtClean="0"/>
              <a:t> ont été </a:t>
            </a:r>
            <a:r>
              <a:rPr lang="fr-FR" dirty="0" err="1" smtClean="0"/>
              <a:t>pushés</a:t>
            </a:r>
            <a:r>
              <a:rPr lang="fr-FR" dirty="0" smtClean="0"/>
              <a:t> sur le repo distant git bloquera le push</a:t>
            </a:r>
          </a:p>
          <a:p>
            <a:endParaRPr lang="fr-FR" dirty="0" smtClean="0"/>
          </a:p>
          <a:p>
            <a:r>
              <a:rPr lang="fr-FR" dirty="0" smtClean="0"/>
              <a:t>Utilisation de git push --force -&gt; écrase l’historique distant</a:t>
            </a:r>
          </a:p>
          <a:p>
            <a:pPr marL="361950" lvl="1" indent="0">
              <a:buNone/>
            </a:pPr>
            <a:endParaRPr lang="fr-FR" dirty="0" smtClean="0"/>
          </a:p>
          <a:p>
            <a:r>
              <a:rPr lang="fr-FR" dirty="0" smtClean="0"/>
              <a:t>Si plusieurs personnes utilisent le même historique (=travaillent sur la même branche)</a:t>
            </a:r>
          </a:p>
          <a:p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b="1" dirty="0" smtClean="0"/>
              <a:t>indispensable</a:t>
            </a:r>
            <a:r>
              <a:rPr lang="fr-FR" dirty="0" smtClean="0"/>
              <a:t> avant un push force pour une branche partagée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140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CH" dirty="0"/>
          </a:p>
        </p:txBody>
      </p:sp>
      <p:pic>
        <p:nvPicPr>
          <p:cNvPr id="1026" name="Picture 2" descr="Questions, RÃ©ponses, Point D'Interrogation, RÃ©pon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85" y="829306"/>
            <a:ext cx="5805889" cy="58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300249"/>
            <a:ext cx="10281992" cy="3640136"/>
          </a:xfrm>
        </p:spPr>
        <p:txBody>
          <a:bodyPr/>
          <a:lstStyle/>
          <a:p>
            <a:r>
              <a:rPr lang="fr-CH" dirty="0" smtClean="0"/>
              <a:t>DVCS vs VCS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91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8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1925</Words>
  <Application>Microsoft Office PowerPoint</Application>
  <PresentationFormat>Grand écran</PresentationFormat>
  <Paragraphs>378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5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Qu’est-ce que git ?</vt:lpstr>
      <vt:lpstr>Petite histoire de git</vt:lpstr>
      <vt:lpstr>Particularités de git</vt:lpstr>
      <vt:lpstr>git n’est pas SVN</vt:lpstr>
      <vt:lpstr>Hands-on : premiers pas avec git </vt:lpstr>
      <vt:lpstr>Exercice : Premières commandes et prise en main</vt:lpstr>
      <vt:lpstr>Exercice : Créer un premier repo. en local et ajouter un fichier</vt:lpstr>
      <vt:lpstr>Exercice : Supprimer un fichier du repo</vt:lpstr>
      <vt:lpstr>Exercice : Ignorer un fichier ou un dossier pour ne pas l’envoyer dans le repo</vt:lpstr>
      <vt:lpstr>Les notions de base</vt:lpstr>
      <vt:lpstr>git n’est pas SVN : vocabulaire</vt:lpstr>
      <vt:lpstr>Un repo. local</vt:lpstr>
      <vt:lpstr>Dépôts distribués</vt:lpstr>
      <vt:lpstr>Modèles décentralisés</vt:lpstr>
      <vt:lpstr>Etats d’un fichier – Les trois zones</vt:lpstr>
      <vt:lpstr>Représentation des commits</vt:lpstr>
      <vt:lpstr>Représentation des branches</vt:lpstr>
      <vt:lpstr>Hands-on : comprendre les basiques de git </vt:lpstr>
      <vt:lpstr>git help </vt:lpstr>
      <vt:lpstr>Commits &amp; Diff </vt:lpstr>
      <vt:lpstr>Exercice: Commits &amp; Diff</vt:lpstr>
      <vt:lpstr>Log</vt:lpstr>
      <vt:lpstr>Exercice: Log</vt:lpstr>
      <vt:lpstr>Exercice: Log</vt:lpstr>
      <vt:lpstr>Reset</vt:lpstr>
      <vt:lpstr>Travailler avec un repo distant</vt:lpstr>
      <vt:lpstr>Clone &amp; Pull</vt:lpstr>
      <vt:lpstr>Fetch</vt:lpstr>
      <vt:lpstr>Pull par l’exemple</vt:lpstr>
      <vt:lpstr>Remote</vt:lpstr>
      <vt:lpstr>Exercice: Mon premier repo distant</vt:lpstr>
      <vt:lpstr>Push</vt:lpstr>
      <vt:lpstr>Push</vt:lpstr>
      <vt:lpstr>Exercice: Collaborer sur le même repository</vt:lpstr>
      <vt:lpstr>Branch</vt:lpstr>
      <vt:lpstr>Exercice: Collaborer sur le même repository</vt:lpstr>
      <vt:lpstr>Merge avec conflit</vt:lpstr>
      <vt:lpstr>Stash &amp; Blame</vt:lpstr>
      <vt:lpstr>Stash</vt:lpstr>
      <vt:lpstr>Stash</vt:lpstr>
      <vt:lpstr>Exercice: Stash</vt:lpstr>
      <vt:lpstr>Blame</vt:lpstr>
      <vt:lpstr>Utiliser un workflow</vt:lpstr>
      <vt:lpstr>Feature branch</vt:lpstr>
      <vt:lpstr>Comprendre le workflow de GitFlow</vt:lpstr>
      <vt:lpstr>Ré-écrire l’histoire</vt:lpstr>
      <vt:lpstr>Amend</vt:lpstr>
      <vt:lpstr>Rebase interactif</vt:lpstr>
      <vt:lpstr>Reflog</vt:lpstr>
      <vt:lpstr>Les dangers</vt:lpstr>
      <vt:lpstr>Questions?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Xavier Bordy</cp:lastModifiedBy>
  <cp:revision>144</cp:revision>
  <dcterms:created xsi:type="dcterms:W3CDTF">2019-05-21T16:00:12Z</dcterms:created>
  <dcterms:modified xsi:type="dcterms:W3CDTF">2019-05-27T13:04:20Z</dcterms:modified>
</cp:coreProperties>
</file>