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71" r:id="rId4"/>
    <p:sldId id="260" r:id="rId5"/>
    <p:sldId id="257" r:id="rId6"/>
    <p:sldId id="258" r:id="rId7"/>
    <p:sldId id="259" r:id="rId8"/>
    <p:sldId id="269" r:id="rId9"/>
    <p:sldId id="261" r:id="rId10"/>
    <p:sldId id="262" r:id="rId11"/>
    <p:sldId id="263" r:id="rId12"/>
    <p:sldId id="264" r:id="rId13"/>
    <p:sldId id="273" r:id="rId14"/>
    <p:sldId id="270" r:id="rId15"/>
    <p:sldId id="274" r:id="rId16"/>
    <p:sldId id="265" r:id="rId17"/>
    <p:sldId id="267" r:id="rId18"/>
    <p:sldId id="266" r:id="rId19"/>
    <p:sldId id="276" r:id="rId20"/>
    <p:sldId id="277" r:id="rId21"/>
    <p:sldId id="275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90" r:id="rId34"/>
    <p:sldId id="289" r:id="rId35"/>
    <p:sldId id="291" r:id="rId36"/>
    <p:sldId id="292" r:id="rId37"/>
    <p:sldId id="293" r:id="rId38"/>
    <p:sldId id="294" r:id="rId39"/>
    <p:sldId id="296" r:id="rId40"/>
    <p:sldId id="297" r:id="rId41"/>
    <p:sldId id="295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10" r:id="rId54"/>
    <p:sldId id="309" r:id="rId5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1E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mière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9326" y="2947566"/>
            <a:ext cx="10289116" cy="962868"/>
          </a:xfrm>
        </p:spPr>
        <p:txBody>
          <a:bodyPr>
            <a:normAutofit/>
          </a:bodyPr>
          <a:lstStyle>
            <a:lvl1pPr algn="ctr">
              <a:defRPr sz="3200" b="0" i="0"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1328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ge 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957508" y="461963"/>
            <a:ext cx="10281992" cy="5129213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</a:t>
            </a:r>
          </a:p>
          <a:p>
            <a:r>
              <a:rPr lang="fr-CH" dirty="0" smtClean="0"/>
              <a:t>ou cliquer sur l'icône pour l'ajouter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76203" y="669780"/>
            <a:ext cx="3675944" cy="4718099"/>
          </a:xfrm>
          <a:solidFill>
            <a:schemeClr val="bg1"/>
          </a:solidFill>
        </p:spPr>
        <p:txBody>
          <a:bodyPr lIns="252000" tIns="252000" rIns="252000" bIns="252000" anchor="t" anchorCtr="0"/>
          <a:lstStyle>
            <a:lvl1pPr algn="l">
              <a:defRPr sz="2000" b="0">
                <a:latin typeface="HelveticaNeueLT Com 65 Md" panose="020B0604020202020204" pitchFamily="34" charset="0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276203" y="1901152"/>
            <a:ext cx="3675944" cy="3486726"/>
          </a:xfrm>
        </p:spPr>
        <p:txBody>
          <a:bodyPr lIns="252000" tIns="252000" rIns="252000" bIns="252000"/>
          <a:lstStyle>
            <a:lvl1pPr marL="0" indent="0">
              <a:buNone/>
              <a:defRPr sz="1400">
                <a:latin typeface="HelveticaNeueLT Com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Cliquez pour modifier les styles du texte du masque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723301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ouble imag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957510" y="1951038"/>
            <a:ext cx="4912713" cy="3640137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3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6" name="Espace réservé pour une image  2"/>
          <p:cNvSpPr>
            <a:spLocks noGrp="1"/>
          </p:cNvSpPr>
          <p:nvPr>
            <p:ph type="pic" idx="14"/>
          </p:nvPr>
        </p:nvSpPr>
        <p:spPr>
          <a:xfrm>
            <a:off x="6329292" y="1951038"/>
            <a:ext cx="4912713" cy="3640137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6674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ouble imag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7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957510" y="466725"/>
            <a:ext cx="4912713" cy="512445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8" name="Espace réservé pour une image  2"/>
          <p:cNvSpPr>
            <a:spLocks noGrp="1"/>
          </p:cNvSpPr>
          <p:nvPr>
            <p:ph type="pic" idx="12"/>
          </p:nvPr>
        </p:nvSpPr>
        <p:spPr>
          <a:xfrm>
            <a:off x="6326788" y="466725"/>
            <a:ext cx="4912713" cy="512445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9494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standard Sant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prstClr val="black">
                  <a:lumMod val="50000"/>
                  <a:lumOff val="50000"/>
                </a:prst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8"/>
            <a:ext cx="10281992" cy="3640136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/>
            </a:lvl2pPr>
            <a:lvl3pPr>
              <a:spcBef>
                <a:spcPts val="600"/>
              </a:spcBef>
              <a:spcAft>
                <a:spcPts val="600"/>
              </a:spcAft>
              <a:defRPr baseline="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2077341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exte et image Sant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dirty="0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50385" y="1951038"/>
            <a:ext cx="10289116" cy="1250900"/>
          </a:xfrm>
        </p:spPr>
        <p:txBody>
          <a:bodyPr lIns="0" tIns="0" rIns="0" bIns="0"/>
          <a:lstStyle>
            <a:lvl1pPr marL="0" indent="0">
              <a:buNone/>
              <a:defRPr sz="1400" b="0" i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  <p:sp>
        <p:nvSpPr>
          <p:cNvPr id="9" name="Espace réservé pour une image  2"/>
          <p:cNvSpPr>
            <a:spLocks noGrp="1"/>
          </p:cNvSpPr>
          <p:nvPr>
            <p:ph type="pic" idx="12"/>
          </p:nvPr>
        </p:nvSpPr>
        <p:spPr>
          <a:xfrm>
            <a:off x="960012" y="3429000"/>
            <a:ext cx="10281992" cy="2162175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2294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pour tableau Sant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6228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 sant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957508" y="1951038"/>
            <a:ext cx="10281992" cy="3640136"/>
          </a:xfrm>
          <a:prstGeom prst="rect">
            <a:avLst/>
          </a:prstGeom>
          <a:solidFill>
            <a:srgbClr val="DF64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60012" y="1951039"/>
            <a:ext cx="10281992" cy="3640136"/>
          </a:xfrm>
        </p:spPr>
        <p:txBody>
          <a:bodyPr lIns="252000" tIns="252000" rIns="252000" bIns="252000"/>
          <a:lstStyle>
            <a:lvl1pPr marL="342900" indent="-342900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10632549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ge de transition Sant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63084" y="1443039"/>
            <a:ext cx="10276416" cy="1504901"/>
          </a:xfrm>
        </p:spPr>
        <p:txBody>
          <a:bodyPr anchor="t">
            <a:noAutofit/>
          </a:bodyPr>
          <a:lstStyle>
            <a:lvl1pPr algn="l">
              <a:defRPr sz="9600" b="0" i="0" cap="all">
                <a:solidFill>
                  <a:schemeClr val="bg1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</a:lstStyle>
          <a:p>
            <a:r>
              <a:rPr lang="fr-CH" dirty="0" smtClean="0"/>
              <a:t>2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63084" y="2947939"/>
            <a:ext cx="10276416" cy="1577879"/>
          </a:xfrm>
        </p:spPr>
        <p:txBody>
          <a:bodyPr lIns="0" tIns="0" bIns="0" anchor="t" anchorCtr="0">
            <a:normAutofit/>
          </a:bodyPr>
          <a:lstStyle>
            <a:lvl1pPr marL="0" indent="0">
              <a:buNone/>
              <a:defRPr sz="3600" b="0" i="0" baseline="0">
                <a:solidFill>
                  <a:srgbClr val="FFFFFF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dirty="0" smtClean="0"/>
              <a:t>Page de transition. Titre de la page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41893957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standard Vi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prstClr val="black">
                  <a:lumMod val="50000"/>
                  <a:lumOff val="50000"/>
                </a:prst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8"/>
            <a:ext cx="10281992" cy="3640136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/>
            </a:lvl2pPr>
            <a:lvl3pPr>
              <a:spcBef>
                <a:spcPts val="600"/>
              </a:spcBef>
              <a:spcAft>
                <a:spcPts val="600"/>
              </a:spcAft>
              <a:defRPr baseline="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2603844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exte et image Vi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dirty="0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50385" y="1951038"/>
            <a:ext cx="10289116" cy="1250900"/>
          </a:xfrm>
        </p:spPr>
        <p:txBody>
          <a:bodyPr lIns="0" tIns="0" rIns="0" bIns="0"/>
          <a:lstStyle>
            <a:lvl1pPr marL="0" indent="0">
              <a:buNone/>
              <a:defRPr sz="1400" b="0" i="0">
                <a:latin typeface="HelveticaNeueLT Std"/>
                <a:cs typeface="HelveticaNeueLT Std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  <p:sp>
        <p:nvSpPr>
          <p:cNvPr id="9" name="Espace réservé pour une image  2"/>
          <p:cNvSpPr>
            <a:spLocks noGrp="1"/>
          </p:cNvSpPr>
          <p:nvPr>
            <p:ph type="pic" idx="12"/>
          </p:nvPr>
        </p:nvSpPr>
        <p:spPr>
          <a:xfrm>
            <a:off x="960012" y="3429000"/>
            <a:ext cx="10281992" cy="2162175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408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Sommaire,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950384" y="1951038"/>
            <a:ext cx="10281992" cy="3640136"/>
          </a:xfrm>
        </p:spPr>
        <p:txBody>
          <a:bodyPr/>
          <a:lstStyle/>
          <a:p>
            <a:pPr lvl="0"/>
            <a:r>
              <a:rPr lang="fr-CH" dirty="0" smtClean="0"/>
              <a:t>Premier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rIns="0" bIns="0"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1974493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pour tableau Vi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57000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 Vi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957508" y="1951038"/>
            <a:ext cx="10281992" cy="3640136"/>
          </a:xfrm>
          <a:prstGeom prst="rect">
            <a:avLst/>
          </a:prstGeom>
          <a:solidFill>
            <a:srgbClr val="5CAC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9"/>
            <a:ext cx="10281992" cy="3640136"/>
          </a:xfrm>
        </p:spPr>
        <p:txBody>
          <a:bodyPr lIns="252000" tIns="252000" rIns="252000" bIns="252000"/>
          <a:lstStyle>
            <a:lvl1pPr marL="342900" indent="-342900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12806481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ge de transition Vi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63084" y="1443039"/>
            <a:ext cx="10276416" cy="1504901"/>
          </a:xfrm>
        </p:spPr>
        <p:txBody>
          <a:bodyPr anchor="t">
            <a:noAutofit/>
          </a:bodyPr>
          <a:lstStyle>
            <a:lvl1pPr algn="l">
              <a:defRPr sz="9600" b="0" i="0" cap="all">
                <a:solidFill>
                  <a:schemeClr val="bg1"/>
                </a:solidFill>
                <a:latin typeface="HelveticaNeueLT Std Med"/>
                <a:cs typeface="HelveticaNeueLT Std Med"/>
              </a:defRPr>
            </a:lvl1pPr>
          </a:lstStyle>
          <a:p>
            <a:r>
              <a:rPr lang="fr-CH" dirty="0" smtClean="0"/>
              <a:t>2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63084" y="2947939"/>
            <a:ext cx="10276416" cy="1577879"/>
          </a:xfrm>
        </p:spPr>
        <p:txBody>
          <a:bodyPr lIns="0" tIns="0" bIns="0" anchor="t" anchorCtr="0">
            <a:normAutofit/>
          </a:bodyPr>
          <a:lstStyle>
            <a:lvl1pPr marL="0" indent="0">
              <a:buNone/>
              <a:defRPr sz="3600" b="0" i="0" baseline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dirty="0" smtClean="0"/>
              <a:t>Page de transition. Titre de la page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34585826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standard Patrimoin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prstClr val="black">
                  <a:lumMod val="50000"/>
                  <a:lumOff val="50000"/>
                </a:prst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8"/>
            <a:ext cx="10281992" cy="3640136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/>
            </a:lvl2pPr>
            <a:lvl3pPr>
              <a:spcBef>
                <a:spcPts val="600"/>
              </a:spcBef>
              <a:spcAft>
                <a:spcPts val="600"/>
              </a:spcAft>
              <a:defRPr baseline="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5234432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exte et image Patrimoin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dirty="0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50385" y="1951038"/>
            <a:ext cx="10289116" cy="1250900"/>
          </a:xfrm>
        </p:spPr>
        <p:txBody>
          <a:bodyPr lIns="0" tIns="0" rIns="0" bIns="0"/>
          <a:lstStyle>
            <a:lvl1pPr marL="0" indent="0">
              <a:buNone/>
              <a:defRPr sz="1400" b="0" i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  <p:sp>
        <p:nvSpPr>
          <p:cNvPr id="9" name="Espace réservé pour une image  2"/>
          <p:cNvSpPr>
            <a:spLocks noGrp="1"/>
          </p:cNvSpPr>
          <p:nvPr>
            <p:ph type="pic" idx="12"/>
          </p:nvPr>
        </p:nvSpPr>
        <p:spPr>
          <a:xfrm>
            <a:off x="960012" y="3429000"/>
            <a:ext cx="10281992" cy="2162175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43889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pour tableau Patrimoin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20703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 Patrimoin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957508" y="1951038"/>
            <a:ext cx="10281992" cy="3640136"/>
          </a:xfrm>
          <a:prstGeom prst="rect">
            <a:avLst/>
          </a:prstGeom>
          <a:solidFill>
            <a:srgbClr val="5C186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60012" y="1951039"/>
            <a:ext cx="10281992" cy="3640136"/>
          </a:xfrm>
        </p:spPr>
        <p:txBody>
          <a:bodyPr lIns="252000" tIns="252000" rIns="252000" bIns="252000"/>
          <a:lstStyle>
            <a:lvl1pPr marL="342900" indent="-342900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30679569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ge de transition Patrimoin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63084" y="1443039"/>
            <a:ext cx="10276416" cy="1504901"/>
          </a:xfrm>
        </p:spPr>
        <p:txBody>
          <a:bodyPr anchor="t">
            <a:noAutofit/>
          </a:bodyPr>
          <a:lstStyle>
            <a:lvl1pPr algn="l">
              <a:defRPr sz="9600" b="0" i="0" cap="all">
                <a:solidFill>
                  <a:schemeClr val="bg1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</a:lstStyle>
          <a:p>
            <a:r>
              <a:rPr lang="fr-CH" dirty="0" smtClean="0"/>
              <a:t>2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63084" y="2947939"/>
            <a:ext cx="10276416" cy="1577879"/>
          </a:xfrm>
        </p:spPr>
        <p:txBody>
          <a:bodyPr lIns="0" tIns="0" bIns="0" anchor="t" anchorCtr="0">
            <a:normAutofit/>
          </a:bodyPr>
          <a:lstStyle>
            <a:lvl1pPr marL="0" indent="0">
              <a:buNone/>
              <a:defRPr sz="3600" b="0" i="0" baseline="0">
                <a:solidFill>
                  <a:srgbClr val="FFFFFF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dirty="0" smtClean="0"/>
              <a:t>Page de transition. Titre de la page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761746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standard Entrepris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prstClr val="black">
                  <a:lumMod val="50000"/>
                  <a:lumOff val="50000"/>
                </a:prst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8"/>
            <a:ext cx="10281992" cy="3640136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/>
            </a:lvl2pPr>
            <a:lvl3pPr>
              <a:spcBef>
                <a:spcPts val="600"/>
              </a:spcBef>
              <a:spcAft>
                <a:spcPts val="600"/>
              </a:spcAft>
              <a:defRPr baseline="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13592789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exte et image Entrepris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dirty="0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50385" y="1951038"/>
            <a:ext cx="10289116" cy="1250900"/>
          </a:xfrm>
        </p:spPr>
        <p:txBody>
          <a:bodyPr lIns="0" tIns="0" rIns="0" bIns="0"/>
          <a:lstStyle>
            <a:lvl1pPr marL="0" indent="0">
              <a:buNone/>
              <a:defRPr sz="1400" b="0" i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  <p:sp>
        <p:nvSpPr>
          <p:cNvPr id="9" name="Espace réservé pour une image  2"/>
          <p:cNvSpPr>
            <a:spLocks noGrp="1"/>
          </p:cNvSpPr>
          <p:nvPr>
            <p:ph type="pic" idx="12"/>
          </p:nvPr>
        </p:nvSpPr>
        <p:spPr>
          <a:xfrm>
            <a:off x="960012" y="3429000"/>
            <a:ext cx="10281992" cy="2162175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406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prstClr val="black">
                  <a:lumMod val="50000"/>
                  <a:lumOff val="50000"/>
                </a:prst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8"/>
            <a:ext cx="10281992" cy="3640136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>
              <a:spcBef>
                <a:spcPts val="600"/>
              </a:spcBef>
              <a:spcAft>
                <a:spcPts val="600"/>
              </a:spcAft>
              <a:defRPr baseline="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31889685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pour tableau Entrepris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26434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 Entrepris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957508" y="1951038"/>
            <a:ext cx="10281992" cy="3640136"/>
          </a:xfrm>
          <a:prstGeom prst="rect">
            <a:avLst/>
          </a:prstGeom>
          <a:solidFill>
            <a:srgbClr val="0092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60012" y="1951039"/>
            <a:ext cx="10281992" cy="3640136"/>
          </a:xfrm>
        </p:spPr>
        <p:txBody>
          <a:bodyPr lIns="252000" tIns="252000" rIns="252000" bIns="252000"/>
          <a:lstStyle>
            <a:lvl1pPr marL="342900" indent="-342900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38821864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ge de transition Entrepris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63084" y="1443039"/>
            <a:ext cx="10276416" cy="1504901"/>
          </a:xfrm>
        </p:spPr>
        <p:txBody>
          <a:bodyPr anchor="t">
            <a:noAutofit/>
          </a:bodyPr>
          <a:lstStyle>
            <a:lvl1pPr algn="l">
              <a:defRPr sz="9600" b="0" i="0" cap="all">
                <a:solidFill>
                  <a:schemeClr val="bg1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</a:lstStyle>
          <a:p>
            <a:r>
              <a:rPr lang="fr-CH" dirty="0" smtClean="0"/>
              <a:t>2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63084" y="2947939"/>
            <a:ext cx="10276416" cy="1577879"/>
          </a:xfrm>
        </p:spPr>
        <p:txBody>
          <a:bodyPr lIns="0" tIns="0" bIns="0" anchor="t" anchorCtr="0">
            <a:normAutofit/>
          </a:bodyPr>
          <a:lstStyle>
            <a:lvl1pPr marL="0" indent="0">
              <a:buNone/>
              <a:defRPr sz="3600" b="0" i="0" baseline="0">
                <a:solidFill>
                  <a:srgbClr val="FFFFFF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dirty="0" smtClean="0"/>
              <a:t>Page de transition. Titre de la page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23028261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rniere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463723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it-IT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24000" y="1447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it-IT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756400" y="1447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397198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316801-2A97-4601-919F-FCA6A6B76BCF}" type="datetimeFigureOut">
              <a:rPr lang="fr-CH" smtClean="0"/>
              <a:t>27.05.2019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E333F6-557E-4A0A-BA29-2BD7F4CD5DA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83260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ext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dirty="0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50385" y="1951038"/>
            <a:ext cx="10289116" cy="1250900"/>
          </a:xfrm>
        </p:spPr>
        <p:txBody>
          <a:bodyPr lIns="0" tIns="0" rIns="0" bIns="0"/>
          <a:lstStyle>
            <a:lvl1pPr marL="0" indent="0">
              <a:buNone/>
              <a:defRPr sz="1400" b="0" i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  <p:sp>
        <p:nvSpPr>
          <p:cNvPr id="9" name="Espace réservé pour une image  2"/>
          <p:cNvSpPr>
            <a:spLocks noGrp="1"/>
          </p:cNvSpPr>
          <p:nvPr>
            <p:ph type="pic" idx="12"/>
          </p:nvPr>
        </p:nvSpPr>
        <p:spPr>
          <a:xfrm>
            <a:off x="960012" y="3429000"/>
            <a:ext cx="10281992" cy="2162175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1434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ext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7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50385" y="1951038"/>
            <a:ext cx="10289116" cy="3640137"/>
          </a:xfrm>
        </p:spPr>
        <p:txBody>
          <a:bodyPr lIns="0" tIns="0" rIns="0" bIns="0"/>
          <a:lstStyle>
            <a:lvl1pPr marL="0" indent="0">
              <a:buNone/>
              <a:defRPr sz="1400">
                <a:latin typeface="HelveticaNeueLT Com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807858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pour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5089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957508" y="1951038"/>
            <a:ext cx="10281992" cy="3640136"/>
          </a:xfrm>
          <a:prstGeom prst="rect">
            <a:avLst/>
          </a:prstGeom>
          <a:solidFill>
            <a:srgbClr val="B70C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8"/>
            <a:ext cx="10281992" cy="3640136"/>
          </a:xfrm>
        </p:spPr>
        <p:txBody>
          <a:bodyPr lIns="252000" tIns="252000" rIns="252000" bIns="252000"/>
          <a:lstStyle>
            <a:lvl1pPr marL="342900" indent="-342900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HelveticaNeueLT 55,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1435952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ge de transi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63084" y="1443039"/>
            <a:ext cx="10276416" cy="1504901"/>
          </a:xfrm>
        </p:spPr>
        <p:txBody>
          <a:bodyPr anchor="t">
            <a:noAutofit/>
          </a:bodyPr>
          <a:lstStyle>
            <a:lvl1pPr algn="l">
              <a:defRPr sz="9600" b="0" i="0" cap="all">
                <a:solidFill>
                  <a:schemeClr val="bg1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</a:lstStyle>
          <a:p>
            <a:r>
              <a:rPr lang="fr-CH" dirty="0" smtClean="0"/>
              <a:t>2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63084" y="2947939"/>
            <a:ext cx="10276416" cy="1577879"/>
          </a:xfrm>
        </p:spPr>
        <p:txBody>
          <a:bodyPr lIns="0" tIns="0" bIns="0" anchor="t" anchorCtr="0">
            <a:normAutofit/>
          </a:bodyPr>
          <a:lstStyle>
            <a:lvl1pPr marL="0" indent="0">
              <a:buNone/>
              <a:defRPr sz="3600" b="0" i="0" baseline="0">
                <a:solidFill>
                  <a:srgbClr val="FFFFFF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dirty="0" smtClean="0"/>
              <a:t>Page de transition. Titre de la page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138493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Imag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957510" y="1951038"/>
            <a:ext cx="4912713" cy="3640137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3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9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6362828" y="1951038"/>
            <a:ext cx="4876672" cy="3640137"/>
          </a:xfrm>
        </p:spPr>
        <p:txBody>
          <a:bodyPr lIns="0" tIns="0" rIns="0" bIns="0" anchor="ctr" anchorCtr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317593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50385" y="480170"/>
            <a:ext cx="10289116" cy="96286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50384" y="1951038"/>
            <a:ext cx="10281992" cy="36401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957509" y="6054725"/>
            <a:ext cx="5143500" cy="439738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panose="020B0604020202020204" pitchFamily="34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Com 65 Md" panose="020B0604020202020204" pitchFamily="34" charset="0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Com 65 Md" panose="020B0604020202020204" pitchFamily="34" charset="0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325416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</p:sldLayoutIdLst>
  <p:timing>
    <p:tnLst>
      <p:par>
        <p:cTn id="1" dur="indefinite" restart="never" nodeType="tmRoot"/>
      </p:par>
    </p:tnLst>
  </p:timing>
  <p:hf sldNum="0" hdr="0" dt="0"/>
  <p:txStyles>
    <p:title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Tx/>
        <a:buNone/>
        <a:defRPr sz="2400" b="0" i="0" kern="1200" baseline="0">
          <a:solidFill>
            <a:schemeClr val="tx1"/>
          </a:solidFill>
          <a:latin typeface="HelveticaNeueLT Com 55 Roman" panose="020B0604020202020204" pitchFamily="34" charset="0"/>
          <a:ea typeface="+mj-ea"/>
          <a:cs typeface="HelveticaNeueLT Com 55 Roman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ts val="600"/>
        </a:spcBef>
        <a:spcAft>
          <a:spcPts val="600"/>
        </a:spcAft>
        <a:buSzPct val="100000"/>
        <a:buFontTx/>
        <a:buBlip>
          <a:blip r:embed="rId38"/>
        </a:buBlip>
        <a:defRPr sz="2000" b="0" i="0" kern="1200">
          <a:solidFill>
            <a:schemeClr val="tx1"/>
          </a:solidFill>
          <a:latin typeface="HelveticaNeueLT Com 55 Roman" panose="020B0604020202020204" pitchFamily="34" charset="0"/>
          <a:ea typeface="+mn-ea"/>
          <a:cs typeface="HelveticaNeueLT Com 55 Roman" panose="020B0604020202020204" pitchFamily="34" charset="0"/>
        </a:defRPr>
      </a:lvl1pPr>
      <a:lvl2pPr marL="623888" indent="-261938" algn="l" defTabSz="457200" rtl="0" eaLnBrk="1" latinLnBrk="0" hangingPunct="1">
        <a:spcBef>
          <a:spcPts val="600"/>
        </a:spcBef>
        <a:spcAft>
          <a:spcPts val="600"/>
        </a:spcAft>
        <a:buSzPct val="100000"/>
        <a:buFontTx/>
        <a:buBlip>
          <a:blip r:embed="rId39"/>
        </a:buBlip>
        <a:defRPr sz="1800" b="0" i="0" kern="1200" baseline="0">
          <a:solidFill>
            <a:schemeClr val="tx1"/>
          </a:solidFill>
          <a:latin typeface="HelveticaNeueLT Com 65 Md" panose="020B0604020202020204" pitchFamily="34" charset="0"/>
          <a:ea typeface="+mn-ea"/>
          <a:cs typeface="HelveticaNeueLT Com 65 Md" panose="020B0604020202020204" pitchFamily="34" charset="0"/>
        </a:defRPr>
      </a:lvl2pPr>
      <a:lvl3pPr marL="900113" indent="-276225" algn="l" defTabSz="704850" rtl="0" eaLnBrk="1" latinLnBrk="0" hangingPunct="1">
        <a:spcBef>
          <a:spcPts val="6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charset="2"/>
        <a:buChar char="§"/>
        <a:defRPr sz="1600" b="1" i="0" kern="1200">
          <a:solidFill>
            <a:schemeClr val="tx1">
              <a:lumMod val="65000"/>
              <a:lumOff val="35000"/>
            </a:schemeClr>
          </a:solidFill>
          <a:latin typeface="HelveticaNeueLT Com 55 Roman" panose="020B0604020202020204" pitchFamily="34" charset="0"/>
          <a:ea typeface="+mn-ea"/>
          <a:cs typeface="HelveticaNeueLT Com 55 Roman" panose="020B0604020202020204" pitchFamily="34" charset="0"/>
        </a:defRPr>
      </a:lvl3pPr>
      <a:lvl4pPr marL="900113" indent="0" algn="l" defTabSz="457200" rtl="0" eaLnBrk="1" latinLnBrk="0" hangingPunct="1">
        <a:spcBef>
          <a:spcPts val="600"/>
        </a:spcBef>
        <a:spcAft>
          <a:spcPts val="600"/>
        </a:spcAft>
        <a:buClr>
          <a:srgbClr val="B70C35"/>
        </a:buClr>
        <a:buFontTx/>
        <a:buNone/>
        <a:defRPr sz="1400" b="0" i="0" kern="1200">
          <a:solidFill>
            <a:schemeClr val="tx1"/>
          </a:solidFill>
          <a:latin typeface="HelveticaNeueLT Com 65 Md" panose="020B0604020202020204" pitchFamily="34" charset="0"/>
          <a:ea typeface="+mn-ea"/>
          <a:cs typeface="HelveticaNeueLT Com 65 Md" panose="020B0604020202020204" pitchFamily="34" charset="0"/>
        </a:defRPr>
      </a:lvl4pPr>
      <a:lvl5pPr marL="1185862" indent="-285750" algn="l" defTabSz="457200" rtl="0" eaLnBrk="1" latinLnBrk="0" hangingPunct="1">
        <a:spcBef>
          <a:spcPts val="600"/>
        </a:spcBef>
        <a:spcAft>
          <a:spcPts val="600"/>
        </a:spcAft>
        <a:buClr>
          <a:srgbClr val="B70C35"/>
        </a:buClr>
        <a:buFont typeface="Wingdings" charset="2"/>
        <a:buChar char="§"/>
        <a:defRPr sz="1400" b="0" i="0" kern="1200">
          <a:solidFill>
            <a:schemeClr val="tx1">
              <a:lumMod val="65000"/>
              <a:lumOff val="35000"/>
            </a:schemeClr>
          </a:solidFill>
          <a:latin typeface="HelveticaNeueLT Std"/>
          <a:ea typeface="+mn-ea"/>
          <a:cs typeface="HelveticaNeueLT Std"/>
        </a:defRPr>
      </a:lvl5pPr>
      <a:lvl6pPr marL="1162050" indent="-261938" algn="l" defTabSz="457200" rtl="0" eaLnBrk="1" latinLnBrk="0" hangingPunct="1">
        <a:spcBef>
          <a:spcPts val="600"/>
        </a:spcBef>
        <a:spcAft>
          <a:spcPts val="600"/>
        </a:spcAft>
        <a:buClr>
          <a:srgbClr val="B70C35"/>
        </a:buClr>
        <a:buFont typeface="Wingdings" charset="2"/>
        <a:buChar char="§"/>
        <a:defRPr sz="1400" b="0" i="0" kern="1200">
          <a:solidFill>
            <a:schemeClr val="tx1"/>
          </a:solidFill>
          <a:latin typeface="HelveticaNeueLT Std"/>
          <a:ea typeface="+mn-ea"/>
          <a:cs typeface="HelveticaNeueLT Std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mailto:git@gitlab.groupemutuel.ch:interdomaine/formation/repodistant.git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hyperlink" Target="https://gitlab.groupemutuel.ch/interdomaine/formation/page-web-participative.git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groupemutuel.ch/interdomaine/formation/page-web-participative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Formation git - basique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Comprendre git pour l’utiliser tous les jours</a:t>
            </a:r>
          </a:p>
        </p:txBody>
      </p:sp>
    </p:spTree>
    <p:extLst>
      <p:ext uri="{BB962C8B-B14F-4D97-AF65-F5344CB8AC3E}">
        <p14:creationId xmlns:p14="http://schemas.microsoft.com/office/powerpoint/2010/main" val="421019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Exercice : </a:t>
            </a:r>
            <a:r>
              <a:rPr lang="fr-CH" b="1" dirty="0"/>
              <a:t>Créer un premier repo. en local et ajouter un fichier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1106392"/>
            <a:ext cx="10281992" cy="3943606"/>
          </a:xfrm>
        </p:spPr>
        <p:txBody>
          <a:bodyPr>
            <a:normAutofit fontScale="77500" lnSpcReduction="20000"/>
          </a:bodyPr>
          <a:lstStyle/>
          <a:p>
            <a:r>
              <a:rPr lang="fr-CH" dirty="0"/>
              <a:t>Création d’un premier repo git :</a:t>
            </a:r>
          </a:p>
          <a:p>
            <a:pPr lvl="1"/>
            <a:r>
              <a:rPr lang="fr-CH" dirty="0" err="1" smtClean="0"/>
              <a:t>mkdir</a:t>
            </a:r>
            <a:r>
              <a:rPr lang="fr-CH" dirty="0" smtClean="0"/>
              <a:t> </a:t>
            </a:r>
            <a:r>
              <a:rPr lang="fr-CH" dirty="0" err="1"/>
              <a:t>monrepo</a:t>
            </a:r>
            <a:endParaRPr lang="fr-CH" dirty="0"/>
          </a:p>
          <a:p>
            <a:pPr lvl="1"/>
            <a:r>
              <a:rPr lang="fr-CH" dirty="0" smtClean="0"/>
              <a:t>cd </a:t>
            </a:r>
            <a:r>
              <a:rPr lang="fr-CH" dirty="0" err="1"/>
              <a:t>monrepo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 err="1" smtClean="0"/>
              <a:t>init</a:t>
            </a:r>
            <a:endParaRPr lang="fr-CH" dirty="0" smtClean="0"/>
          </a:p>
          <a:p>
            <a:r>
              <a:rPr lang="fr-CH" dirty="0"/>
              <a:t>On ajoute un fichier et on le commit…</a:t>
            </a:r>
          </a:p>
          <a:p>
            <a:pPr lvl="1"/>
            <a:r>
              <a:rPr lang="fr-CH" dirty="0" err="1" smtClean="0"/>
              <a:t>touch</a:t>
            </a:r>
            <a:r>
              <a:rPr lang="fr-CH" dirty="0" smtClean="0"/>
              <a:t> </a:t>
            </a:r>
            <a:r>
              <a:rPr lang="fr-CH" dirty="0"/>
              <a:t>readme.txt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add</a:t>
            </a:r>
            <a:r>
              <a:rPr lang="fr-CH" dirty="0"/>
              <a:t> readme.txt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status</a:t>
            </a:r>
            <a:endParaRPr lang="fr-CH" dirty="0"/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commit -m "added read </a:t>
            </a:r>
            <a:r>
              <a:rPr lang="en-US" dirty="0" smtClean="0"/>
              <a:t>me“</a:t>
            </a:r>
          </a:p>
          <a:p>
            <a:r>
              <a:rPr lang="en-US" dirty="0" smtClean="0"/>
              <a:t>On </a:t>
            </a:r>
            <a:r>
              <a:rPr lang="en-US" dirty="0" err="1" smtClean="0"/>
              <a:t>vérifie</a:t>
            </a:r>
            <a:r>
              <a:rPr lang="en-US" dirty="0" smtClean="0"/>
              <a:t> </a:t>
            </a:r>
            <a:r>
              <a:rPr lang="en-US" dirty="0" err="1" smtClean="0"/>
              <a:t>notre</a:t>
            </a:r>
            <a:r>
              <a:rPr lang="en-US" dirty="0" smtClean="0"/>
              <a:t> commit</a:t>
            </a:r>
            <a:endParaRPr lang="en-US" dirty="0"/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status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/>
              <a:t>log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829223" y="2986835"/>
            <a:ext cx="6008120" cy="338554"/>
          </a:xfrm>
          <a:prstGeom prst="rect">
            <a:avLst/>
          </a:prstGeom>
          <a:solidFill>
            <a:srgbClr val="D91E4B"/>
          </a:solidFill>
        </p:spPr>
        <p:txBody>
          <a:bodyPr wrap="none" rtlCol="0">
            <a:spAutoFit/>
          </a:bodyPr>
          <a:lstStyle/>
          <a:p>
            <a:r>
              <a:rPr lang="fr-CH" sz="1600" dirty="0" smtClean="0">
                <a:solidFill>
                  <a:schemeClr val="bg1"/>
                </a:solidFill>
              </a:rPr>
              <a:t>git </a:t>
            </a:r>
            <a:r>
              <a:rPr lang="fr-CH" sz="1600" dirty="0" err="1" smtClean="0">
                <a:solidFill>
                  <a:schemeClr val="bg1"/>
                </a:solidFill>
              </a:rPr>
              <a:t>add</a:t>
            </a:r>
            <a:r>
              <a:rPr lang="fr-CH" sz="1600" dirty="0">
                <a:solidFill>
                  <a:schemeClr val="bg1"/>
                </a:solidFill>
              </a:rPr>
              <a:t> </a:t>
            </a:r>
            <a:r>
              <a:rPr lang="fr-CH" sz="1600" dirty="0" smtClean="0">
                <a:solidFill>
                  <a:schemeClr val="bg1"/>
                </a:solidFill>
              </a:rPr>
              <a:t>. ou git </a:t>
            </a:r>
            <a:r>
              <a:rPr lang="fr-CH" sz="1600" dirty="0" err="1" smtClean="0">
                <a:solidFill>
                  <a:schemeClr val="bg1"/>
                </a:solidFill>
              </a:rPr>
              <a:t>add</a:t>
            </a:r>
            <a:r>
              <a:rPr lang="fr-CH" sz="1600" dirty="0" smtClean="0">
                <a:solidFill>
                  <a:schemeClr val="bg1"/>
                </a:solidFill>
              </a:rPr>
              <a:t> –all permettent d’ajouter tous les fichiers du dépôt</a:t>
            </a:r>
            <a:endParaRPr lang="fr-CH" sz="160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950383" y="5591174"/>
            <a:ext cx="8510857" cy="830997"/>
          </a:xfrm>
          <a:prstGeom prst="rect">
            <a:avLst/>
          </a:prstGeom>
          <a:solidFill>
            <a:srgbClr val="D91E4B"/>
          </a:solidFill>
        </p:spPr>
        <p:txBody>
          <a:bodyPr wrap="square" rtlCol="0">
            <a:spAutoFit/>
          </a:bodyPr>
          <a:lstStyle/>
          <a:p>
            <a:r>
              <a:rPr lang="fr-CH" sz="1600" dirty="0" smtClean="0">
                <a:solidFill>
                  <a:schemeClr val="bg1"/>
                </a:solidFill>
              </a:rPr>
              <a:t>Questions :</a:t>
            </a:r>
          </a:p>
          <a:p>
            <a:r>
              <a:rPr lang="fr-CH" sz="1600" dirty="0" smtClean="0">
                <a:solidFill>
                  <a:schemeClr val="bg1"/>
                </a:solidFill>
              </a:rPr>
              <a:t>● La </a:t>
            </a:r>
            <a:r>
              <a:rPr lang="fr-CH" sz="1600" dirty="0">
                <a:solidFill>
                  <a:schemeClr val="bg1"/>
                </a:solidFill>
              </a:rPr>
              <a:t>commande git </a:t>
            </a:r>
            <a:r>
              <a:rPr lang="fr-CH" sz="1600" dirty="0" err="1">
                <a:solidFill>
                  <a:schemeClr val="bg1"/>
                </a:solidFill>
              </a:rPr>
              <a:t>init</a:t>
            </a:r>
            <a:r>
              <a:rPr lang="fr-CH" sz="1600" dirty="0">
                <a:solidFill>
                  <a:schemeClr val="bg1"/>
                </a:solidFill>
              </a:rPr>
              <a:t> --</a:t>
            </a:r>
            <a:r>
              <a:rPr lang="fr-CH" sz="1600" dirty="0" err="1">
                <a:solidFill>
                  <a:schemeClr val="bg1"/>
                </a:solidFill>
              </a:rPr>
              <a:t>bare</a:t>
            </a:r>
            <a:r>
              <a:rPr lang="fr-CH" sz="1600" dirty="0">
                <a:solidFill>
                  <a:schemeClr val="bg1"/>
                </a:solidFill>
              </a:rPr>
              <a:t> crée un </a:t>
            </a:r>
            <a:r>
              <a:rPr lang="fr-CH" sz="1600" dirty="0" err="1">
                <a:solidFill>
                  <a:schemeClr val="bg1"/>
                </a:solidFill>
              </a:rPr>
              <a:t>repository</a:t>
            </a:r>
            <a:r>
              <a:rPr lang="fr-CH" sz="1600" dirty="0">
                <a:solidFill>
                  <a:schemeClr val="bg1"/>
                </a:solidFill>
              </a:rPr>
              <a:t> central. A quoi sert ce type de repo. </a:t>
            </a:r>
            <a:r>
              <a:rPr lang="fr-CH" sz="1600" dirty="0" smtClean="0">
                <a:solidFill>
                  <a:schemeClr val="bg1"/>
                </a:solidFill>
              </a:rPr>
              <a:t>?</a:t>
            </a:r>
          </a:p>
          <a:p>
            <a:r>
              <a:rPr lang="fr-CH" sz="1600" dirty="0" smtClean="0">
                <a:solidFill>
                  <a:schemeClr val="bg1"/>
                </a:solidFill>
              </a:rPr>
              <a:t>● </a:t>
            </a:r>
            <a:r>
              <a:rPr lang="fr-CH" sz="1600" dirty="0">
                <a:solidFill>
                  <a:schemeClr val="bg1"/>
                </a:solidFill>
              </a:rPr>
              <a:t>Qui a le même hash de commit que moi </a:t>
            </a:r>
            <a:r>
              <a:rPr lang="fr-CH" sz="1600" dirty="0" smtClean="0">
                <a:solidFill>
                  <a:schemeClr val="bg1"/>
                </a:solidFill>
              </a:rPr>
              <a:t>?</a:t>
            </a:r>
            <a:endParaRPr lang="fr-CH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6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Exercice : </a:t>
            </a:r>
            <a:r>
              <a:rPr lang="fr-CH" b="1" dirty="0"/>
              <a:t>Supprimer un fichier du repo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1106392"/>
            <a:ext cx="10281992" cy="3943606"/>
          </a:xfrm>
        </p:spPr>
        <p:txBody>
          <a:bodyPr>
            <a:normAutofit fontScale="70000" lnSpcReduction="20000"/>
          </a:bodyPr>
          <a:lstStyle/>
          <a:p>
            <a:r>
              <a:rPr lang="fr-CH" dirty="0"/>
              <a:t>On ajoute un fichier et on le commit…</a:t>
            </a:r>
          </a:p>
          <a:p>
            <a:pPr lvl="1"/>
            <a:r>
              <a:rPr lang="fr-CH" dirty="0" err="1"/>
              <a:t>touch</a:t>
            </a:r>
            <a:r>
              <a:rPr lang="fr-CH" dirty="0"/>
              <a:t> myfile.txt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add</a:t>
            </a:r>
            <a:r>
              <a:rPr lang="fr-CH" dirty="0"/>
              <a:t> myfile.txt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status</a:t>
            </a:r>
            <a:endParaRPr lang="fr-CH" dirty="0"/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commit -m "added </a:t>
            </a:r>
            <a:r>
              <a:rPr lang="en-US" dirty="0" err="1"/>
              <a:t>myfile</a:t>
            </a:r>
            <a:r>
              <a:rPr lang="en-US" dirty="0"/>
              <a:t>"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 smtClean="0"/>
              <a:t>status</a:t>
            </a:r>
            <a:endParaRPr lang="fr-CH" dirty="0" smtClean="0"/>
          </a:p>
          <a:p>
            <a:pPr lvl="1"/>
            <a:r>
              <a:rPr lang="fr-CH" dirty="0" smtClean="0"/>
              <a:t>git log</a:t>
            </a:r>
          </a:p>
          <a:p>
            <a:r>
              <a:rPr lang="fr-CH" dirty="0"/>
              <a:t>Pour supprimer un fichier du repo. : git </a:t>
            </a:r>
            <a:r>
              <a:rPr lang="fr-CH" dirty="0" err="1"/>
              <a:t>rm</a:t>
            </a:r>
            <a:r>
              <a:rPr lang="fr-CH" dirty="0"/>
              <a:t> à la place de git </a:t>
            </a:r>
            <a:r>
              <a:rPr lang="fr-CH" dirty="0" err="1"/>
              <a:t>add</a:t>
            </a:r>
            <a:r>
              <a:rPr lang="fr-CH" dirty="0"/>
              <a:t> puis </a:t>
            </a:r>
            <a:r>
              <a:rPr lang="fr-CH" dirty="0" smtClean="0"/>
              <a:t>commit</a:t>
            </a:r>
          </a:p>
          <a:p>
            <a:pPr lvl="1"/>
            <a:r>
              <a:rPr lang="fr-CH" dirty="0"/>
              <a:t>git </a:t>
            </a:r>
            <a:r>
              <a:rPr lang="fr-CH" dirty="0" err="1"/>
              <a:t>rm</a:t>
            </a:r>
            <a:r>
              <a:rPr lang="fr-CH" dirty="0"/>
              <a:t> myfile.txt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status</a:t>
            </a:r>
            <a:endParaRPr lang="fr-CH" dirty="0"/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commit -m "remove </a:t>
            </a:r>
            <a:r>
              <a:rPr lang="en-US" dirty="0" err="1"/>
              <a:t>myfile</a:t>
            </a:r>
            <a:r>
              <a:rPr lang="en-US" dirty="0"/>
              <a:t>"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status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/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188490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Exercice : </a:t>
            </a:r>
            <a:r>
              <a:rPr lang="fr-CH" b="1" dirty="0"/>
              <a:t>Ignorer un fichier ou un dossier pour ne pas l’envoyer dans le repo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2006081"/>
            <a:ext cx="10281992" cy="3295845"/>
          </a:xfrm>
        </p:spPr>
        <p:txBody>
          <a:bodyPr>
            <a:normAutofit fontScale="92500" lnSpcReduction="10000"/>
          </a:bodyPr>
          <a:lstStyle/>
          <a:p>
            <a:r>
              <a:rPr lang="fr-CH" dirty="0"/>
              <a:t>Ajoutez un fichier .</a:t>
            </a:r>
            <a:r>
              <a:rPr lang="fr-CH" dirty="0" err="1"/>
              <a:t>gitignore</a:t>
            </a:r>
            <a:r>
              <a:rPr lang="fr-CH" dirty="0"/>
              <a:t> à la racine du repo. pour ignorer le dossier </a:t>
            </a:r>
            <a:r>
              <a:rPr lang="fr-CH" dirty="0" err="1"/>
              <a:t>target</a:t>
            </a:r>
            <a:r>
              <a:rPr lang="fr-CH" dirty="0"/>
              <a:t> lors d’un </a:t>
            </a:r>
            <a:r>
              <a:rPr lang="fr-CH" dirty="0" err="1" smtClean="0"/>
              <a:t>build</a:t>
            </a:r>
            <a:r>
              <a:rPr lang="fr-CH" dirty="0"/>
              <a:t> </a:t>
            </a:r>
            <a:r>
              <a:rPr lang="fr-CH" dirty="0" err="1" smtClean="0"/>
              <a:t>maven</a:t>
            </a:r>
            <a:endParaRPr lang="fr-CH" dirty="0" smtClean="0"/>
          </a:p>
          <a:p>
            <a:r>
              <a:rPr lang="fr-CH" dirty="0"/>
              <a:t>Vous pouvez employer les syntaxes suivantes </a:t>
            </a:r>
            <a:r>
              <a:rPr lang="fr-CH" dirty="0" smtClean="0"/>
              <a:t>:</a:t>
            </a:r>
          </a:p>
          <a:p>
            <a:pPr lvl="1"/>
            <a:r>
              <a:rPr lang="fr-CH" dirty="0" smtClean="0"/>
              <a:t>**.</a:t>
            </a:r>
            <a:r>
              <a:rPr lang="fr-CH" dirty="0" err="1" smtClean="0"/>
              <a:t>pyc</a:t>
            </a:r>
            <a:endParaRPr lang="fr-CH" dirty="0" smtClean="0"/>
          </a:p>
          <a:p>
            <a:pPr lvl="1"/>
            <a:r>
              <a:rPr lang="fr-CH" dirty="0" smtClean="0"/>
              <a:t>*.</a:t>
            </a:r>
            <a:r>
              <a:rPr lang="fr-CH" dirty="0" err="1" smtClean="0"/>
              <a:t>pyc</a:t>
            </a:r>
            <a:endParaRPr lang="fr-CH" dirty="0" smtClean="0"/>
          </a:p>
          <a:p>
            <a:pPr lvl="1"/>
            <a:r>
              <a:rPr lang="fr-CH" dirty="0" smtClean="0"/>
              <a:t>/</a:t>
            </a:r>
            <a:r>
              <a:rPr lang="fr-CH" dirty="0" err="1" smtClean="0"/>
              <a:t>src</a:t>
            </a:r>
            <a:r>
              <a:rPr lang="fr-CH" dirty="0" smtClean="0"/>
              <a:t>/data</a:t>
            </a:r>
          </a:p>
          <a:p>
            <a:pPr lvl="1"/>
            <a:r>
              <a:rPr lang="fr-CH" dirty="0" smtClean="0"/>
              <a:t>/</a:t>
            </a:r>
            <a:r>
              <a:rPr lang="fr-CH" dirty="0" err="1" smtClean="0"/>
              <a:t>app</a:t>
            </a:r>
            <a:r>
              <a:rPr lang="fr-CH" dirty="0" smtClean="0"/>
              <a:t>/*.</a:t>
            </a:r>
            <a:r>
              <a:rPr lang="fr-CH" dirty="0" err="1" smtClean="0"/>
              <a:t>pyc</a:t>
            </a:r>
            <a:endParaRPr lang="fr-CH" dirty="0" smtClean="0"/>
          </a:p>
          <a:p>
            <a:pPr lvl="1"/>
            <a:r>
              <a:rPr lang="fr-CH" dirty="0" smtClean="0"/>
              <a:t>App</a:t>
            </a:r>
          </a:p>
          <a:p>
            <a:pPr lvl="1"/>
            <a:r>
              <a:rPr lang="fr-CH" dirty="0" smtClean="0"/>
              <a:t>!/</a:t>
            </a:r>
            <a:r>
              <a:rPr lang="fr-CH" dirty="0" err="1" smtClean="0"/>
              <a:t>target</a:t>
            </a:r>
            <a:r>
              <a:rPr lang="fr-CH" dirty="0" smtClean="0"/>
              <a:t>/.</a:t>
            </a:r>
            <a:r>
              <a:rPr lang="fr-CH" dirty="0" err="1" smtClean="0"/>
              <a:t>gitkeep</a:t>
            </a:r>
            <a:endParaRPr lang="fr-CH" dirty="0"/>
          </a:p>
        </p:txBody>
      </p:sp>
      <p:sp>
        <p:nvSpPr>
          <p:cNvPr id="6" name="ZoneTexte 5"/>
          <p:cNvSpPr txBox="1"/>
          <p:nvPr/>
        </p:nvSpPr>
        <p:spPr>
          <a:xfrm>
            <a:off x="950384" y="5591174"/>
            <a:ext cx="8585502" cy="584775"/>
          </a:xfrm>
          <a:prstGeom prst="rect">
            <a:avLst/>
          </a:prstGeom>
          <a:solidFill>
            <a:srgbClr val="D91E4B"/>
          </a:solidFill>
        </p:spPr>
        <p:txBody>
          <a:bodyPr wrap="square" rtlCol="0">
            <a:spAutoFit/>
          </a:bodyPr>
          <a:lstStyle/>
          <a:p>
            <a:r>
              <a:rPr lang="fr-CH" sz="1600" dirty="0" smtClean="0">
                <a:solidFill>
                  <a:schemeClr val="bg1"/>
                </a:solidFill>
              </a:rPr>
              <a:t>Question :</a:t>
            </a:r>
          </a:p>
          <a:p>
            <a:r>
              <a:rPr lang="fr-CH" sz="1600" dirty="0" smtClean="0">
                <a:solidFill>
                  <a:schemeClr val="bg1"/>
                </a:solidFill>
              </a:rPr>
              <a:t>● </a:t>
            </a:r>
            <a:r>
              <a:rPr lang="fr-CH" sz="1600" dirty="0">
                <a:solidFill>
                  <a:schemeClr val="bg1"/>
                </a:solidFill>
              </a:rPr>
              <a:t>Comment </a:t>
            </a:r>
            <a:r>
              <a:rPr lang="fr-CH" sz="1600" dirty="0" err="1" smtClean="0">
                <a:solidFill>
                  <a:schemeClr val="bg1"/>
                </a:solidFill>
              </a:rPr>
              <a:t>commiter</a:t>
            </a:r>
            <a:r>
              <a:rPr lang="fr-CH" sz="1600" dirty="0" smtClean="0">
                <a:solidFill>
                  <a:schemeClr val="bg1"/>
                </a:solidFill>
              </a:rPr>
              <a:t> un dossier vide sous git </a:t>
            </a:r>
            <a:r>
              <a:rPr lang="fr-CH" sz="1600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5936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Les notions de base</a:t>
            </a:r>
            <a:endParaRPr lang="fr-CH" dirty="0"/>
          </a:p>
        </p:txBody>
      </p:sp>
      <p:pic>
        <p:nvPicPr>
          <p:cNvPr id="6146" name="Picture 2" descr="Image associÃ©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609" y="961604"/>
            <a:ext cx="6687996" cy="472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95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 n’est pas SVN : vocabulaire</a:t>
            </a:r>
            <a:endParaRPr lang="fr-CH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628926"/>
              </p:ext>
            </p:extLst>
          </p:nvPr>
        </p:nvGraphicFramePr>
        <p:xfrm>
          <a:off x="1154922" y="1195528"/>
          <a:ext cx="81280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Notions SVN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Notions git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trunk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>
                          <a:solidFill>
                            <a:srgbClr val="C00000"/>
                          </a:solidFill>
                        </a:rPr>
                        <a:t>master</a:t>
                      </a:r>
                      <a:endParaRPr lang="fr-CH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branch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branch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tag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tag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revision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>
                          <a:solidFill>
                            <a:srgbClr val="C00000"/>
                          </a:solidFill>
                        </a:rPr>
                        <a:t>hash</a:t>
                      </a:r>
                      <a:r>
                        <a:rPr lang="fr-CH" dirty="0" smtClean="0">
                          <a:solidFill>
                            <a:schemeClr val="tx1"/>
                          </a:solidFill>
                        </a:rPr>
                        <a:t> (SHA-1 sur 40 caractères)</a:t>
                      </a:r>
                      <a:endParaRPr lang="fr-CH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336829"/>
              </p:ext>
            </p:extLst>
          </p:nvPr>
        </p:nvGraphicFramePr>
        <p:xfrm>
          <a:off x="1154922" y="3520935"/>
          <a:ext cx="8128000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Commandes SVN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Commandes git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checkout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>
                          <a:solidFill>
                            <a:srgbClr val="C00000"/>
                          </a:solidFill>
                        </a:rPr>
                        <a:t>clone</a:t>
                      </a:r>
                      <a:endParaRPr lang="fr-CH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commit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commit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update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>
                          <a:solidFill>
                            <a:srgbClr val="C00000"/>
                          </a:solidFill>
                        </a:rPr>
                        <a:t>-</a:t>
                      </a:r>
                      <a:endParaRPr lang="fr-CH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revert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>
                          <a:solidFill>
                            <a:srgbClr val="C00000"/>
                          </a:solidFill>
                        </a:rPr>
                        <a:t>checkout</a:t>
                      </a:r>
                      <a:endParaRPr lang="fr-CH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log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>
                          <a:solidFill>
                            <a:schemeClr val="tx1"/>
                          </a:solidFill>
                        </a:rPr>
                        <a:t>log</a:t>
                      </a:r>
                      <a:endParaRPr lang="fr-CH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286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Un repo. local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i="1" dirty="0" smtClean="0"/>
              <a:t>git clone</a:t>
            </a:r>
            <a:r>
              <a:rPr lang="fr-CH" dirty="0" smtClean="0"/>
              <a:t> crée un </a:t>
            </a:r>
            <a:r>
              <a:rPr lang="fr-CH" dirty="0" err="1" smtClean="0"/>
              <a:t>repository</a:t>
            </a:r>
            <a:r>
              <a:rPr lang="fr-CH" dirty="0" smtClean="0"/>
              <a:t> local, sur votre poste</a:t>
            </a:r>
          </a:p>
          <a:p>
            <a:pPr lvl="1"/>
            <a:r>
              <a:rPr lang="fr-CH" dirty="0" smtClean="0"/>
              <a:t>Cela permet une grande rapidité lors des </a:t>
            </a:r>
            <a:r>
              <a:rPr lang="fr-CH" dirty="0" err="1" smtClean="0"/>
              <a:t>commits</a:t>
            </a:r>
            <a:r>
              <a:rPr lang="fr-CH" dirty="0" smtClean="0"/>
              <a:t>, de la création des branches, etc…</a:t>
            </a:r>
          </a:p>
          <a:p>
            <a:pPr lvl="1"/>
            <a:r>
              <a:rPr lang="fr-CH" dirty="0" smtClean="0"/>
              <a:t>Pas besoin d’être connecté au réseau pour faire des </a:t>
            </a:r>
            <a:r>
              <a:rPr lang="fr-CH" dirty="0" err="1" smtClean="0"/>
              <a:t>commits</a:t>
            </a:r>
            <a:endParaRPr lang="fr-CH" dirty="0" smtClean="0"/>
          </a:p>
          <a:p>
            <a:pPr lvl="1"/>
            <a:r>
              <a:rPr lang="fr-CH" dirty="0" smtClean="0"/>
              <a:t>Vous pouvez vous permettre de faire autant de </a:t>
            </a:r>
            <a:r>
              <a:rPr lang="fr-CH" dirty="0" err="1" smtClean="0"/>
              <a:t>commits</a:t>
            </a:r>
            <a:r>
              <a:rPr lang="fr-CH" dirty="0" smtClean="0"/>
              <a:t> que souhaité (donc les conserver bien atomiques)</a:t>
            </a:r>
          </a:p>
          <a:p>
            <a:pPr lvl="1"/>
            <a:r>
              <a:rPr lang="fr-CH" dirty="0" smtClean="0"/>
              <a:t>Il est possible de retravailler son historique en local</a:t>
            </a:r>
          </a:p>
          <a:p>
            <a:pPr lvl="1"/>
            <a:r>
              <a:rPr lang="fr-CH" dirty="0" smtClean="0"/>
              <a:t>Cela implique cependant que git consomme beaucoup d’espace disque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4003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Dépôts distribués</a:t>
            </a:r>
            <a:endParaRPr lang="fr-CH" dirty="0"/>
          </a:p>
        </p:txBody>
      </p:sp>
      <p:sp>
        <p:nvSpPr>
          <p:cNvPr id="6" name="AutoShape 2" descr="alt tex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  <p:pic>
        <p:nvPicPr>
          <p:cNvPr id="3076" name="Picture 4" descr="alt te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921" y="1341759"/>
            <a:ext cx="6114597" cy="498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28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Modèles décentralisés</a:t>
            </a:r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61" y="1961776"/>
            <a:ext cx="5554348" cy="434571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208" y="2288439"/>
            <a:ext cx="5886473" cy="324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30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Etats d’un fichier – Les trois zones</a:t>
            </a:r>
            <a:endParaRPr lang="fr-CH" dirty="0"/>
          </a:p>
        </p:txBody>
      </p:sp>
      <p:sp>
        <p:nvSpPr>
          <p:cNvPr id="6" name="ZoneTexte 5"/>
          <p:cNvSpPr txBox="1"/>
          <p:nvPr/>
        </p:nvSpPr>
        <p:spPr>
          <a:xfrm>
            <a:off x="950384" y="5591174"/>
            <a:ext cx="8585502" cy="338554"/>
          </a:xfrm>
          <a:prstGeom prst="rect">
            <a:avLst/>
          </a:prstGeom>
          <a:solidFill>
            <a:srgbClr val="D91E4B"/>
          </a:solidFill>
        </p:spPr>
        <p:txBody>
          <a:bodyPr wrap="square" rtlCol="0">
            <a:spAutoFit/>
          </a:bodyPr>
          <a:lstStyle/>
          <a:p>
            <a:r>
              <a:rPr lang="fr-CH" sz="1600" i="1" dirty="0" smtClean="0">
                <a:solidFill>
                  <a:schemeClr val="bg1"/>
                </a:solidFill>
              </a:rPr>
              <a:t>git </a:t>
            </a:r>
            <a:r>
              <a:rPr lang="fr-CH" sz="1600" i="1" dirty="0" err="1" smtClean="0">
                <a:solidFill>
                  <a:schemeClr val="bg1"/>
                </a:solidFill>
              </a:rPr>
              <a:t>status</a:t>
            </a:r>
            <a:r>
              <a:rPr lang="fr-CH" sz="1600" i="1" dirty="0" smtClean="0">
                <a:solidFill>
                  <a:schemeClr val="bg1"/>
                </a:solidFill>
              </a:rPr>
              <a:t> </a:t>
            </a:r>
            <a:r>
              <a:rPr lang="fr-CH" sz="1600" dirty="0" smtClean="0">
                <a:solidFill>
                  <a:schemeClr val="bg1"/>
                </a:solidFill>
              </a:rPr>
              <a:t>permet de savoir l’état des différents fichiers</a:t>
            </a:r>
            <a:endParaRPr lang="fr-CH" sz="1600" dirty="0">
              <a:solidFill>
                <a:schemeClr val="bg1"/>
              </a:solidFill>
            </a:endParaRPr>
          </a:p>
        </p:txBody>
      </p:sp>
      <p:pic>
        <p:nvPicPr>
          <p:cNvPr id="1026" name="Picture 2" descr="Image associÃ©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456" y="1025210"/>
            <a:ext cx="5569722" cy="4565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47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Représentation des </a:t>
            </a:r>
            <a:r>
              <a:rPr lang="fr-CH" dirty="0" err="1" smtClean="0"/>
              <a:t>commits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/>
              <a:t>Représentationsous</a:t>
            </a:r>
            <a:r>
              <a:rPr lang="fr-CH" dirty="0" smtClean="0"/>
              <a:t> forme de graphe</a:t>
            </a:r>
            <a:endParaRPr lang="fr-CH" dirty="0"/>
          </a:p>
        </p:txBody>
      </p:sp>
      <p:sp>
        <p:nvSpPr>
          <p:cNvPr id="5" name="ZoneTexte 4"/>
          <p:cNvSpPr txBox="1"/>
          <p:nvPr/>
        </p:nvSpPr>
        <p:spPr>
          <a:xfrm>
            <a:off x="950384" y="5591174"/>
            <a:ext cx="8585502" cy="861774"/>
          </a:xfrm>
          <a:prstGeom prst="rect">
            <a:avLst/>
          </a:prstGeom>
          <a:solidFill>
            <a:srgbClr val="D91E4B"/>
          </a:solidFill>
        </p:spPr>
        <p:txBody>
          <a:bodyPr wrap="square" rtlCol="0">
            <a:spAutoFit/>
          </a:bodyPr>
          <a:lstStyle/>
          <a:p>
            <a:r>
              <a:rPr lang="fr-CH" sz="1600" dirty="0" smtClean="0">
                <a:solidFill>
                  <a:schemeClr val="bg1"/>
                </a:solidFill>
              </a:rPr>
              <a:t>https://learngitbranching.js.org/</a:t>
            </a:r>
          </a:p>
          <a:p>
            <a:r>
              <a:rPr lang="fr-CH" sz="1600" dirty="0" smtClean="0">
                <a:solidFill>
                  <a:schemeClr val="bg1"/>
                </a:solidFill>
              </a:rPr>
              <a:t>https://marklodato.github.io/visual-git-guide/index-en.html</a:t>
            </a:r>
          </a:p>
          <a:p>
            <a:r>
              <a:rPr lang="fr-CH" sz="1600" dirty="0" smtClean="0">
                <a:solidFill>
                  <a:schemeClr val="bg1"/>
                </a:solidFill>
              </a:rPr>
              <a:t>https://www.miximum.fr/blog/enfin-comprendre-git/</a:t>
            </a:r>
            <a:endParaRPr lang="fr-CH" sz="1600" dirty="0">
              <a:solidFill>
                <a:schemeClr val="bg1"/>
              </a:solidFill>
            </a:endParaRPr>
          </a:p>
        </p:txBody>
      </p:sp>
      <p:sp>
        <p:nvSpPr>
          <p:cNvPr id="6" name="AutoShape 2" descr="RÃ©sultat de recherche d'images pour &quot;graph git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  <p:pic>
        <p:nvPicPr>
          <p:cNvPr id="7186" name="Picture 18" descr="RÃ©sultat de recherche d'images pour &quot;graph git with branch labels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428" y="2681759"/>
            <a:ext cx="4724336" cy="220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72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Basique</a:t>
            </a:r>
          </a:p>
          <a:p>
            <a:pPr lvl="1"/>
            <a:r>
              <a:rPr lang="fr-CH" dirty="0" smtClean="0"/>
              <a:t>Découverte de git</a:t>
            </a:r>
          </a:p>
          <a:p>
            <a:pPr lvl="1"/>
            <a:r>
              <a:rPr lang="fr-CH" dirty="0" smtClean="0"/>
              <a:t>Hands-on : premiers pas avec git</a:t>
            </a:r>
          </a:p>
          <a:p>
            <a:pPr lvl="1"/>
            <a:r>
              <a:rPr lang="fr-CH" dirty="0" smtClean="0"/>
              <a:t>Les notions de base</a:t>
            </a:r>
          </a:p>
          <a:p>
            <a:pPr lvl="1"/>
            <a:r>
              <a:rPr lang="fr-CH" dirty="0" smtClean="0"/>
              <a:t>Hands-on</a:t>
            </a: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232023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Représentation des branches</a:t>
            </a:r>
            <a:endParaRPr lang="fr-CH" dirty="0"/>
          </a:p>
        </p:txBody>
      </p:sp>
      <p:pic>
        <p:nvPicPr>
          <p:cNvPr id="10244" name="Picture 4" descr="RÃ©sultat de recherche d'images pour &quot;graph git with branch labels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71" y="2506739"/>
            <a:ext cx="6765751" cy="433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950384" y="1484508"/>
            <a:ext cx="10281992" cy="3640136"/>
          </a:xfrm>
        </p:spPr>
        <p:txBody>
          <a:bodyPr/>
          <a:lstStyle/>
          <a:p>
            <a:r>
              <a:rPr lang="fr-CH" dirty="0" smtClean="0"/>
              <a:t>Les branches sont des étiquettes pointant sur un commit</a:t>
            </a:r>
          </a:p>
          <a:p>
            <a:r>
              <a:rPr lang="fr-CH" dirty="0" smtClean="0"/>
              <a:t>L’étiquette HEAD pointe vers le commit qui sera le parent du prochain commit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0650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Hands-on : </a:t>
            </a:r>
            <a:r>
              <a:rPr lang="fr-CH" dirty="0" smtClean="0"/>
              <a:t>comprendre les basiques de </a:t>
            </a:r>
            <a:r>
              <a:rPr lang="fr-CH" dirty="0"/>
              <a:t>git</a:t>
            </a:r>
            <a:br>
              <a:rPr lang="fr-CH" dirty="0"/>
            </a:br>
            <a:endParaRPr lang="fr-CH" dirty="0"/>
          </a:p>
        </p:txBody>
      </p:sp>
      <p:pic>
        <p:nvPicPr>
          <p:cNvPr id="5126" name="Picture 6" descr="File:Cartoon Man Doing Research Using A Computer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587" y="1152524"/>
            <a:ext cx="4410075" cy="570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80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git help </a:t>
            </a:r>
            <a:endParaRPr lang="fr-CH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800" dirty="0"/>
              <a:t>g</a:t>
            </a:r>
            <a:r>
              <a:rPr lang="fr-FR" sz="1800" dirty="0" smtClean="0"/>
              <a:t>it help</a:t>
            </a:r>
          </a:p>
          <a:p>
            <a:pPr lvl="1"/>
            <a:r>
              <a:rPr lang="fr-FR" sz="1600" dirty="0" smtClean="0"/>
              <a:t>Retourne la liste des commandes regroupées « par type »</a:t>
            </a:r>
          </a:p>
          <a:p>
            <a:pPr lvl="1"/>
            <a:endParaRPr lang="fr-FR" dirty="0" smtClean="0"/>
          </a:p>
          <a:p>
            <a:r>
              <a:rPr lang="fr-FR" sz="1800" dirty="0"/>
              <a:t>g</a:t>
            </a:r>
            <a:r>
              <a:rPr lang="fr-FR" sz="1800" dirty="0" smtClean="0"/>
              <a:t>it help &lt;command&gt;</a:t>
            </a:r>
          </a:p>
          <a:p>
            <a:pPr lvl="1"/>
            <a:r>
              <a:rPr lang="fr-FR" sz="1600" dirty="0" smtClean="0"/>
              <a:t>Redirige sur une page web local expliquant </a:t>
            </a:r>
            <a:r>
              <a:rPr lang="fr-FR" sz="1600" dirty="0"/>
              <a:t>la commande </a:t>
            </a:r>
            <a:r>
              <a:rPr lang="fr-FR" sz="1600" dirty="0" smtClean="0"/>
              <a:t>({</a:t>
            </a:r>
            <a:r>
              <a:rPr lang="fr-FR" sz="1600" dirty="0" err="1" smtClean="0"/>
              <a:t>gitbash_home</a:t>
            </a:r>
            <a:r>
              <a:rPr lang="fr-FR" sz="1600" dirty="0" smtClean="0"/>
              <a:t>}/mingw64/</a:t>
            </a:r>
            <a:r>
              <a:rPr lang="fr-FR" sz="1600" dirty="0" err="1" smtClean="0"/>
              <a:t>share</a:t>
            </a:r>
            <a:r>
              <a:rPr lang="fr-FR" sz="1600" dirty="0" smtClean="0"/>
              <a:t>/doc/git-doc</a:t>
            </a:r>
            <a:r>
              <a:rPr lang="fr-FR" sz="1600" dirty="0"/>
              <a:t>/)</a:t>
            </a:r>
            <a:endParaRPr lang="fr-FR" sz="1600" dirty="0" smtClean="0"/>
          </a:p>
          <a:p>
            <a:pPr lvl="1"/>
            <a:r>
              <a:rPr lang="fr-FR" sz="1600" dirty="0" smtClean="0"/>
              <a:t>Exemple: git help commit</a:t>
            </a:r>
          </a:p>
          <a:p>
            <a:pPr lvl="1"/>
            <a:endParaRPr lang="fr-FR" dirty="0" smtClean="0"/>
          </a:p>
          <a:p>
            <a:r>
              <a:rPr lang="fr-FR" sz="1800" dirty="0"/>
              <a:t>g</a:t>
            </a:r>
            <a:r>
              <a:rPr lang="fr-FR" sz="1800" dirty="0" smtClean="0"/>
              <a:t>it help tutorial</a:t>
            </a:r>
            <a:endParaRPr lang="fr-CH" sz="1800" dirty="0"/>
          </a:p>
        </p:txBody>
      </p:sp>
    </p:spTree>
    <p:extLst>
      <p:ext uri="{BB962C8B-B14F-4D97-AF65-F5344CB8AC3E}">
        <p14:creationId xmlns:p14="http://schemas.microsoft.com/office/powerpoint/2010/main" val="2914928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Commits</a:t>
            </a:r>
            <a:r>
              <a:rPr lang="fr-FR" dirty="0" smtClean="0"/>
              <a:t> &amp; </a:t>
            </a:r>
            <a:r>
              <a:rPr lang="fr-FR" dirty="0" err="1" smtClean="0"/>
              <a:t>Diff</a:t>
            </a:r>
            <a:r>
              <a:rPr lang="fr-FR" dirty="0" smtClean="0"/>
              <a:t/>
            </a:r>
            <a:br>
              <a:rPr lang="fr-FR" dirty="0" smtClean="0"/>
            </a:b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1900" dirty="0"/>
              <a:t>g</a:t>
            </a:r>
            <a:r>
              <a:rPr lang="fr-FR" sz="1900" dirty="0" smtClean="0"/>
              <a:t>it commit –m « mon message de commit » </a:t>
            </a:r>
            <a:endParaRPr lang="fr-FR" sz="1900" dirty="0"/>
          </a:p>
          <a:p>
            <a:pPr lvl="1"/>
            <a:r>
              <a:rPr lang="fr-FR" sz="1700" dirty="0" smtClean="0"/>
              <a:t>commit les fichiers dans le stage</a:t>
            </a:r>
          </a:p>
          <a:p>
            <a:r>
              <a:rPr lang="fr-FR" sz="1900" dirty="0"/>
              <a:t>g</a:t>
            </a:r>
            <a:r>
              <a:rPr lang="fr-FR" sz="1900" dirty="0" smtClean="0"/>
              <a:t>it commit –</a:t>
            </a:r>
            <a:r>
              <a:rPr lang="fr-FR" sz="1900" dirty="0" err="1" smtClean="0"/>
              <a:t>am</a:t>
            </a:r>
            <a:r>
              <a:rPr lang="fr-FR" sz="1900" dirty="0" smtClean="0"/>
              <a:t> « message »  </a:t>
            </a:r>
            <a:endParaRPr lang="fr-FR" sz="1900" dirty="0"/>
          </a:p>
          <a:p>
            <a:pPr lvl="1"/>
            <a:r>
              <a:rPr lang="fr-FR" sz="1700" dirty="0" smtClean="0"/>
              <a:t>=&gt; « git </a:t>
            </a:r>
            <a:r>
              <a:rPr lang="fr-FR" sz="1700" dirty="0" err="1" smtClean="0"/>
              <a:t>add</a:t>
            </a:r>
            <a:r>
              <a:rPr lang="fr-FR" sz="1700" dirty="0" smtClean="0"/>
              <a:t> . » et « git commit -m » (ignore les nouveaux fichiers ajoutés)  </a:t>
            </a:r>
            <a:endParaRPr lang="fr-FR" sz="1700" dirty="0"/>
          </a:p>
          <a:p>
            <a:r>
              <a:rPr lang="fr-FR" sz="1900" dirty="0"/>
              <a:t>g</a:t>
            </a:r>
            <a:r>
              <a:rPr lang="fr-FR" sz="1900" dirty="0" smtClean="0"/>
              <a:t>it commit --</a:t>
            </a:r>
            <a:r>
              <a:rPr lang="fr-FR" sz="1900" dirty="0" err="1" smtClean="0"/>
              <a:t>amend</a:t>
            </a:r>
            <a:endParaRPr lang="fr-FR" sz="1900" dirty="0" smtClean="0"/>
          </a:p>
          <a:p>
            <a:pPr lvl="1"/>
            <a:r>
              <a:rPr lang="fr-FR" sz="1700" dirty="0" smtClean="0"/>
              <a:t>Modification du dernier commit (Attention!!! Réécriture de l’histoire)</a:t>
            </a:r>
            <a:r>
              <a:rPr lang="fr-FR" sz="1600" dirty="0" smtClean="0"/>
              <a:t> </a:t>
            </a:r>
            <a:endParaRPr lang="fr-FR" sz="1600" dirty="0"/>
          </a:p>
          <a:p>
            <a:r>
              <a:rPr lang="fr-FR" sz="1900" dirty="0"/>
              <a:t>Comparer l’état entre le dernier commit et…</a:t>
            </a:r>
          </a:p>
          <a:p>
            <a:pPr lvl="1"/>
            <a:r>
              <a:rPr lang="fr-FR" sz="1700" dirty="0" smtClean="0"/>
              <a:t>les </a:t>
            </a:r>
            <a:r>
              <a:rPr lang="fr-FR" sz="1700" dirty="0"/>
              <a:t>dernières modifications non </a:t>
            </a:r>
            <a:r>
              <a:rPr lang="fr-FR" sz="1700" dirty="0" err="1" smtClean="0"/>
              <a:t>stagées</a:t>
            </a:r>
            <a:r>
              <a:rPr lang="fr-FR" sz="1700" dirty="0" smtClean="0"/>
              <a:t>: git </a:t>
            </a:r>
            <a:r>
              <a:rPr lang="fr-FR" sz="1700" dirty="0" err="1" smtClean="0"/>
              <a:t>diff</a:t>
            </a:r>
            <a:endParaRPr lang="fr-FR" sz="1700" dirty="0"/>
          </a:p>
          <a:p>
            <a:pPr lvl="1"/>
            <a:r>
              <a:rPr lang="fr-FR" sz="1700" dirty="0" smtClean="0"/>
              <a:t>les </a:t>
            </a:r>
            <a:r>
              <a:rPr lang="fr-FR" sz="1700" dirty="0"/>
              <a:t>dernières modifications </a:t>
            </a:r>
            <a:r>
              <a:rPr lang="fr-FR" sz="1700" dirty="0" err="1" smtClean="0"/>
              <a:t>stagées</a:t>
            </a:r>
            <a:r>
              <a:rPr lang="fr-FR" sz="1700" dirty="0"/>
              <a:t>: git </a:t>
            </a:r>
            <a:r>
              <a:rPr lang="fr-FR" sz="1700" dirty="0" err="1"/>
              <a:t>diff</a:t>
            </a:r>
            <a:r>
              <a:rPr lang="fr-FR" sz="1700" dirty="0"/>
              <a:t> --</a:t>
            </a:r>
            <a:r>
              <a:rPr lang="fr-FR" sz="1700" dirty="0" err="1"/>
              <a:t>cached</a:t>
            </a:r>
            <a:endParaRPr lang="fr-FR" sz="1700" dirty="0" smtClean="0"/>
          </a:p>
          <a:p>
            <a:pPr marL="80962" indent="0">
              <a:buNone/>
            </a:pPr>
            <a:endParaRPr lang="fr-FR" dirty="0"/>
          </a:p>
          <a:p>
            <a:pPr lvl="1"/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6214594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Exercice: </a:t>
            </a:r>
            <a:r>
              <a:rPr lang="fr-FR" dirty="0" err="1" smtClean="0"/>
              <a:t>Commits</a:t>
            </a:r>
            <a:r>
              <a:rPr lang="fr-FR" dirty="0" smtClean="0"/>
              <a:t> &amp; </a:t>
            </a:r>
            <a:r>
              <a:rPr lang="fr-FR" dirty="0" err="1" smtClean="0"/>
              <a:t>Diff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H" sz="1900" dirty="0" smtClean="0"/>
              <a:t>Modifiez </a:t>
            </a:r>
            <a:r>
              <a:rPr lang="fr-CH" sz="1900" dirty="0"/>
              <a:t>le fichier </a:t>
            </a:r>
            <a:r>
              <a:rPr lang="fr-CH" sz="1900" i="1" dirty="0"/>
              <a:t>readme.txt </a:t>
            </a:r>
            <a:r>
              <a:rPr lang="fr-CH" sz="1900" dirty="0"/>
              <a:t>une première fois en ajoutant du texte à </a:t>
            </a:r>
            <a:r>
              <a:rPr lang="fr-CH" sz="1900" dirty="0" smtClean="0"/>
              <a:t>l’intérieur</a:t>
            </a:r>
          </a:p>
          <a:p>
            <a:endParaRPr lang="fr-CH" sz="1900" dirty="0" smtClean="0"/>
          </a:p>
          <a:p>
            <a:r>
              <a:rPr lang="fr-CH" sz="1900" dirty="0"/>
              <a:t>Affichez les </a:t>
            </a:r>
            <a:r>
              <a:rPr lang="fr-CH" sz="1900" dirty="0" smtClean="0"/>
              <a:t>changements</a:t>
            </a:r>
          </a:p>
          <a:p>
            <a:endParaRPr lang="fr-CH" sz="1900" dirty="0" smtClean="0"/>
          </a:p>
          <a:p>
            <a:r>
              <a:rPr lang="fr-CH" sz="1900" dirty="0"/>
              <a:t>Créez un fichier </a:t>
            </a:r>
            <a:r>
              <a:rPr lang="fr-CH" sz="1900" i="1" dirty="0" err="1"/>
              <a:t>phpinfo.php</a:t>
            </a:r>
            <a:r>
              <a:rPr lang="fr-CH" sz="1900" i="1" dirty="0"/>
              <a:t> </a:t>
            </a:r>
            <a:r>
              <a:rPr lang="fr-CH" sz="1900" dirty="0"/>
              <a:t>avec &lt;?</a:t>
            </a:r>
            <a:r>
              <a:rPr lang="fr-CH" sz="1900" dirty="0" err="1"/>
              <a:t>php</a:t>
            </a:r>
            <a:r>
              <a:rPr lang="fr-CH" sz="1900" dirty="0"/>
              <a:t> </a:t>
            </a:r>
            <a:r>
              <a:rPr lang="fr-CH" sz="1900" dirty="0" err="1"/>
              <a:t>phpinfo</a:t>
            </a:r>
            <a:r>
              <a:rPr lang="fr-CH" sz="1900" dirty="0"/>
              <a:t>(); ?&gt; à </a:t>
            </a:r>
            <a:r>
              <a:rPr lang="fr-CH" sz="1900" dirty="0" smtClean="0"/>
              <a:t>l’intérieur</a:t>
            </a:r>
          </a:p>
          <a:p>
            <a:endParaRPr lang="fr-CH" sz="1900" dirty="0" smtClean="0"/>
          </a:p>
          <a:p>
            <a:r>
              <a:rPr lang="fr-CH" sz="1900" dirty="0" err="1"/>
              <a:t>Commitez</a:t>
            </a:r>
            <a:r>
              <a:rPr lang="fr-CH" sz="1900" dirty="0"/>
              <a:t> vos changements avec l’option -</a:t>
            </a:r>
            <a:r>
              <a:rPr lang="fr-CH" sz="1900" dirty="0" err="1" smtClean="0"/>
              <a:t>am</a:t>
            </a:r>
            <a:endParaRPr lang="fr-CH" sz="1900" dirty="0" smtClean="0"/>
          </a:p>
          <a:p>
            <a:pPr lvl="1"/>
            <a:r>
              <a:rPr lang="fr-CH" sz="1700" dirty="0"/>
              <a:t>Que se passe t-il </a:t>
            </a:r>
            <a:r>
              <a:rPr lang="fr-CH" sz="1700" dirty="0" smtClean="0"/>
              <a:t>?</a:t>
            </a:r>
          </a:p>
          <a:p>
            <a:pPr lvl="1"/>
            <a:endParaRPr lang="fr-CH" sz="1600" dirty="0" smtClean="0"/>
          </a:p>
          <a:p>
            <a:r>
              <a:rPr lang="fr-CH" sz="1900" dirty="0" err="1"/>
              <a:t>C</a:t>
            </a:r>
            <a:r>
              <a:rPr lang="fr-CH" sz="1900" dirty="0" err="1" smtClean="0"/>
              <a:t>ommitez</a:t>
            </a:r>
            <a:r>
              <a:rPr lang="fr-CH" sz="1900" dirty="0" smtClean="0"/>
              <a:t> </a:t>
            </a:r>
            <a:r>
              <a:rPr lang="fr-CH" sz="1900" dirty="0"/>
              <a:t>le fichier </a:t>
            </a:r>
            <a:r>
              <a:rPr lang="fr-CH" sz="1900" dirty="0" err="1"/>
              <a:t>phpinfo.php</a:t>
            </a:r>
            <a:r>
              <a:rPr lang="fr-CH" sz="1900" dirty="0"/>
              <a:t> en amendant le dernier commit</a:t>
            </a:r>
            <a:endParaRPr lang="fr-FR" sz="1900" dirty="0"/>
          </a:p>
          <a:p>
            <a:pPr lvl="1"/>
            <a:endParaRPr lang="fr-FR" sz="1600" dirty="0" smtClean="0"/>
          </a:p>
        </p:txBody>
      </p:sp>
    </p:spTree>
    <p:extLst>
      <p:ext uri="{BB962C8B-B14F-4D97-AF65-F5344CB8AC3E}">
        <p14:creationId xmlns:p14="http://schemas.microsoft.com/office/powerpoint/2010/main" val="8692477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Log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47879" y="1535401"/>
            <a:ext cx="10281992" cy="4034125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Permet d’afficher la liste des commit sous différente forme</a:t>
            </a:r>
          </a:p>
          <a:p>
            <a:r>
              <a:rPr lang="fr-FR" dirty="0" smtClean="0"/>
              <a:t>git log</a:t>
            </a:r>
          </a:p>
          <a:p>
            <a:pPr lvl="1"/>
            <a:r>
              <a:rPr lang="fr-FR" sz="1600" dirty="0" smtClean="0"/>
              <a:t>Sha1, </a:t>
            </a:r>
            <a:r>
              <a:rPr lang="fr-FR" sz="1600" dirty="0" err="1" smtClean="0"/>
              <a:t>author</a:t>
            </a:r>
            <a:r>
              <a:rPr lang="fr-FR" sz="1600" dirty="0" smtClean="0"/>
              <a:t>, date, commentaire</a:t>
            </a:r>
            <a:endParaRPr lang="fr-FR" sz="1600" dirty="0"/>
          </a:p>
          <a:p>
            <a:r>
              <a:rPr lang="fr-FR" dirty="0" smtClean="0"/>
              <a:t>git log --graph</a:t>
            </a:r>
          </a:p>
          <a:p>
            <a:r>
              <a:rPr lang="fr-FR" dirty="0"/>
              <a:t>g</a:t>
            </a:r>
            <a:r>
              <a:rPr lang="fr-FR" dirty="0" smtClean="0"/>
              <a:t>it log -p {</a:t>
            </a:r>
            <a:r>
              <a:rPr lang="fr-FR" dirty="0" err="1" smtClean="0"/>
              <a:t>filename</a:t>
            </a:r>
            <a:r>
              <a:rPr lang="fr-FR" dirty="0" smtClean="0"/>
              <a:t>}</a:t>
            </a:r>
          </a:p>
          <a:p>
            <a:pPr lvl="1"/>
            <a:r>
              <a:rPr lang="fr-FR" sz="1600" dirty="0" smtClean="0"/>
              <a:t>Tous les </a:t>
            </a:r>
            <a:r>
              <a:rPr lang="fr-FR" sz="1600" dirty="0" err="1" smtClean="0"/>
              <a:t>commits</a:t>
            </a:r>
            <a:r>
              <a:rPr lang="fr-FR" sz="1600" dirty="0" smtClean="0"/>
              <a:t> du fichier</a:t>
            </a:r>
            <a:endParaRPr lang="fr-FR" sz="1600" dirty="0"/>
          </a:p>
          <a:p>
            <a:r>
              <a:rPr lang="fr-FR" dirty="0" smtClean="0"/>
              <a:t>git log --stat</a:t>
            </a:r>
          </a:p>
          <a:p>
            <a:pPr lvl="1"/>
            <a:r>
              <a:rPr lang="fr-FR" sz="1600" dirty="0" smtClean="0"/>
              <a:t>Lister les fichiers et leurs modifications</a:t>
            </a:r>
          </a:p>
          <a:p>
            <a:r>
              <a:rPr lang="fr-FR" dirty="0" smtClean="0"/>
              <a:t>git log HEAD~2 </a:t>
            </a:r>
          </a:p>
          <a:p>
            <a:pPr lvl="1"/>
            <a:r>
              <a:rPr lang="fr-FR" dirty="0" smtClean="0"/>
              <a:t>à partir </a:t>
            </a:r>
            <a:r>
              <a:rPr lang="fr-FR" dirty="0"/>
              <a:t>d</a:t>
            </a:r>
            <a:r>
              <a:rPr lang="fr-FR" dirty="0" smtClean="0"/>
              <a:t>es 2 derniers commit de la branches du HEAD</a:t>
            </a:r>
          </a:p>
          <a:p>
            <a:r>
              <a:rPr lang="fr-FR" dirty="0" smtClean="0"/>
              <a:t>git log –n2</a:t>
            </a:r>
          </a:p>
          <a:p>
            <a:pPr lvl="1"/>
            <a:r>
              <a:rPr lang="fr-FR" dirty="0" smtClean="0"/>
              <a:t>Afficher les 2 derniers commit</a:t>
            </a:r>
          </a:p>
          <a:p>
            <a:pPr marL="361950" lvl="1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041169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Exercice: Log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 utilisant les options de git log (git help log)</a:t>
            </a:r>
          </a:p>
          <a:p>
            <a:pPr lvl="1"/>
            <a:r>
              <a:rPr lang="fr-FR" dirty="0" smtClean="0"/>
              <a:t>Affichez les </a:t>
            </a:r>
            <a:r>
              <a:rPr lang="fr-FR" dirty="0" err="1" smtClean="0"/>
              <a:t>commits</a:t>
            </a:r>
            <a:r>
              <a:rPr lang="fr-FR" dirty="0" smtClean="0"/>
              <a:t> de votre repo git avec les étiquettes (</a:t>
            </a:r>
            <a:r>
              <a:rPr lang="fr-FR" dirty="0"/>
              <a:t>=</a:t>
            </a:r>
            <a:r>
              <a:rPr lang="fr-FR" dirty="0" err="1" smtClean="0"/>
              <a:t>refs</a:t>
            </a:r>
            <a:r>
              <a:rPr lang="fr-FR" dirty="0" smtClean="0"/>
              <a:t> </a:t>
            </a:r>
            <a:r>
              <a:rPr lang="fr-FR" dirty="0" err="1" smtClean="0"/>
              <a:t>name</a:t>
            </a:r>
            <a:r>
              <a:rPr lang="fr-FR" dirty="0" smtClean="0"/>
              <a:t>).</a:t>
            </a:r>
          </a:p>
          <a:p>
            <a:pPr lvl="1"/>
            <a:r>
              <a:rPr lang="fr-FR" dirty="0" smtClean="0"/>
              <a:t>Affichez les </a:t>
            </a:r>
            <a:r>
              <a:rPr lang="fr-FR" dirty="0" err="1" smtClean="0"/>
              <a:t>commits</a:t>
            </a:r>
            <a:r>
              <a:rPr lang="fr-FR" dirty="0" smtClean="0"/>
              <a:t> sur une seule ligne: sha1 commentaire</a:t>
            </a:r>
          </a:p>
          <a:p>
            <a:pPr lvl="1"/>
            <a:r>
              <a:rPr lang="fr-FR" dirty="0" smtClean="0"/>
              <a:t>Affichez les </a:t>
            </a:r>
            <a:r>
              <a:rPr lang="fr-FR" dirty="0" err="1" smtClean="0"/>
              <a:t>commits</a:t>
            </a:r>
            <a:r>
              <a:rPr lang="fr-FR" dirty="0" smtClean="0"/>
              <a:t> sous forme de graph</a:t>
            </a:r>
          </a:p>
          <a:p>
            <a:pPr lvl="1"/>
            <a:r>
              <a:rPr lang="fr-FR" dirty="0" smtClean="0"/>
              <a:t>Combinez les 3 et créez un alias</a:t>
            </a:r>
          </a:p>
          <a:p>
            <a:pPr lvl="2"/>
            <a:r>
              <a:rPr lang="fr-FR" dirty="0"/>
              <a:t>a</a:t>
            </a:r>
            <a:r>
              <a:rPr lang="fr-FR" dirty="0" smtClean="0"/>
              <a:t>lias </a:t>
            </a:r>
            <a:r>
              <a:rPr lang="fr-FR" dirty="0" err="1" smtClean="0"/>
              <a:t>gls</a:t>
            </a:r>
            <a:r>
              <a:rPr lang="fr-FR" dirty="0" smtClean="0"/>
              <a:t> = ‘git log …’</a:t>
            </a:r>
          </a:p>
          <a:p>
            <a:pPr lvl="1"/>
            <a:r>
              <a:rPr lang="fr-FR" dirty="0" smtClean="0"/>
              <a:t>Utilisez les hash de commit pour faire un </a:t>
            </a:r>
            <a:r>
              <a:rPr lang="fr-FR" dirty="0" err="1" smtClean="0"/>
              <a:t>diff</a:t>
            </a:r>
            <a:r>
              <a:rPr lang="fr-FR" dirty="0" smtClean="0"/>
              <a:t> entre 2 </a:t>
            </a:r>
            <a:r>
              <a:rPr lang="fr-FR" dirty="0" err="1" smtClean="0"/>
              <a:t>commits</a:t>
            </a:r>
            <a:endParaRPr lang="fr-FR" dirty="0" smtClean="0"/>
          </a:p>
          <a:p>
            <a:pPr marL="361950" lvl="1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726127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Exercice: </a:t>
            </a:r>
            <a:r>
              <a:rPr lang="fr-FR" dirty="0"/>
              <a:t>Log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En utilisant les options de git log (git help log)</a:t>
            </a:r>
          </a:p>
          <a:p>
            <a:pPr lvl="1"/>
            <a:r>
              <a:rPr lang="fr-FR" dirty="0"/>
              <a:t>Affichez les </a:t>
            </a:r>
            <a:r>
              <a:rPr lang="fr-FR" dirty="0" err="1"/>
              <a:t>commits</a:t>
            </a:r>
            <a:r>
              <a:rPr lang="fr-FR" dirty="0"/>
              <a:t> de votre repo git avec les étiquettes (ou </a:t>
            </a:r>
            <a:r>
              <a:rPr lang="fr-FR" dirty="0" err="1"/>
              <a:t>refs</a:t>
            </a:r>
            <a:r>
              <a:rPr lang="fr-FR" dirty="0"/>
              <a:t> </a:t>
            </a:r>
            <a:r>
              <a:rPr lang="fr-FR" dirty="0" err="1"/>
              <a:t>name</a:t>
            </a:r>
            <a:r>
              <a:rPr lang="fr-FR" dirty="0" smtClean="0"/>
              <a:t>)</a:t>
            </a:r>
            <a:br>
              <a:rPr lang="fr-FR" dirty="0" smtClean="0"/>
            </a:br>
            <a:r>
              <a:rPr lang="fr-FR" dirty="0" smtClean="0">
                <a:solidFill>
                  <a:srgbClr val="00B050"/>
                </a:solidFill>
              </a:rPr>
              <a:t>git log --</a:t>
            </a:r>
            <a:r>
              <a:rPr lang="fr-FR" dirty="0" err="1" smtClean="0">
                <a:solidFill>
                  <a:srgbClr val="00B050"/>
                </a:solidFill>
              </a:rPr>
              <a:t>decorate</a:t>
            </a:r>
            <a:endParaRPr lang="fr-FR" dirty="0">
              <a:solidFill>
                <a:srgbClr val="00B050"/>
              </a:solidFill>
            </a:endParaRPr>
          </a:p>
          <a:p>
            <a:pPr lvl="1"/>
            <a:r>
              <a:rPr lang="fr-FR" dirty="0"/>
              <a:t>Affichez les </a:t>
            </a:r>
            <a:r>
              <a:rPr lang="fr-FR" dirty="0" err="1"/>
              <a:t>commits</a:t>
            </a:r>
            <a:r>
              <a:rPr lang="fr-FR" dirty="0"/>
              <a:t> sur une seule ligne: sha1 </a:t>
            </a:r>
            <a:r>
              <a:rPr lang="fr-FR" dirty="0" smtClean="0"/>
              <a:t>commentaire</a:t>
            </a:r>
            <a:br>
              <a:rPr lang="fr-FR" dirty="0" smtClean="0"/>
            </a:br>
            <a:r>
              <a:rPr lang="fr-FR" dirty="0" smtClean="0">
                <a:solidFill>
                  <a:srgbClr val="00B050"/>
                </a:solidFill>
              </a:rPr>
              <a:t>git log --</a:t>
            </a:r>
            <a:r>
              <a:rPr lang="fr-FR" dirty="0" err="1" smtClean="0">
                <a:solidFill>
                  <a:srgbClr val="00B050"/>
                </a:solidFill>
              </a:rPr>
              <a:t>oneline</a:t>
            </a:r>
            <a:endParaRPr lang="fr-FR" dirty="0">
              <a:solidFill>
                <a:srgbClr val="00B050"/>
              </a:solidFill>
            </a:endParaRPr>
          </a:p>
          <a:p>
            <a:pPr lvl="1"/>
            <a:r>
              <a:rPr lang="fr-FR" dirty="0"/>
              <a:t>Affichez les </a:t>
            </a:r>
            <a:r>
              <a:rPr lang="fr-FR" dirty="0" err="1"/>
              <a:t>commits</a:t>
            </a:r>
            <a:r>
              <a:rPr lang="fr-FR" dirty="0"/>
              <a:t> sous forme de </a:t>
            </a:r>
            <a:r>
              <a:rPr lang="fr-FR" dirty="0" smtClean="0"/>
              <a:t>graph</a:t>
            </a:r>
            <a:br>
              <a:rPr lang="fr-FR" dirty="0" smtClean="0"/>
            </a:br>
            <a:r>
              <a:rPr lang="fr-FR" dirty="0" smtClean="0">
                <a:solidFill>
                  <a:srgbClr val="00B050"/>
                </a:solidFill>
              </a:rPr>
              <a:t>git log --graph</a:t>
            </a:r>
            <a:endParaRPr lang="fr-FR" dirty="0">
              <a:solidFill>
                <a:srgbClr val="00B050"/>
              </a:solidFill>
            </a:endParaRPr>
          </a:p>
          <a:p>
            <a:pPr lvl="1"/>
            <a:r>
              <a:rPr lang="fr-FR" dirty="0"/>
              <a:t>Combinez les 3 et créez un </a:t>
            </a:r>
            <a:r>
              <a:rPr lang="fr-FR" dirty="0" smtClean="0"/>
              <a:t>alias</a:t>
            </a:r>
            <a:br>
              <a:rPr lang="fr-FR" dirty="0" smtClean="0"/>
            </a:br>
            <a:r>
              <a:rPr lang="fr-FR" dirty="0" err="1">
                <a:solidFill>
                  <a:srgbClr val="00B050"/>
                </a:solidFill>
              </a:rPr>
              <a:t>alias</a:t>
            </a:r>
            <a:r>
              <a:rPr lang="fr-FR" dirty="0">
                <a:solidFill>
                  <a:srgbClr val="00B050"/>
                </a:solidFill>
              </a:rPr>
              <a:t> </a:t>
            </a:r>
            <a:r>
              <a:rPr lang="fr-FR" dirty="0" err="1">
                <a:solidFill>
                  <a:srgbClr val="00B050"/>
                </a:solidFill>
              </a:rPr>
              <a:t>gls</a:t>
            </a:r>
            <a:r>
              <a:rPr lang="fr-FR" dirty="0" smtClean="0">
                <a:solidFill>
                  <a:srgbClr val="00B050"/>
                </a:solidFill>
              </a:rPr>
              <a:t>=‘git log --graph --</a:t>
            </a:r>
            <a:r>
              <a:rPr lang="fr-FR" dirty="0" err="1" smtClean="0">
                <a:solidFill>
                  <a:srgbClr val="00B050"/>
                </a:solidFill>
              </a:rPr>
              <a:t>oneline</a:t>
            </a:r>
            <a:r>
              <a:rPr lang="fr-FR" dirty="0" smtClean="0">
                <a:solidFill>
                  <a:srgbClr val="00B050"/>
                </a:solidFill>
              </a:rPr>
              <a:t> --</a:t>
            </a:r>
            <a:r>
              <a:rPr lang="fr-FR" dirty="0" err="1" smtClean="0">
                <a:solidFill>
                  <a:srgbClr val="00B050"/>
                </a:solidFill>
              </a:rPr>
              <a:t>decorate</a:t>
            </a:r>
            <a:r>
              <a:rPr lang="fr-FR" dirty="0" smtClean="0">
                <a:solidFill>
                  <a:srgbClr val="00B050"/>
                </a:solidFill>
              </a:rPr>
              <a:t>’</a:t>
            </a:r>
            <a:endParaRPr lang="fr-FR" dirty="0">
              <a:solidFill>
                <a:srgbClr val="00B050"/>
              </a:solidFill>
            </a:endParaRPr>
          </a:p>
          <a:p>
            <a:pPr lvl="1"/>
            <a:r>
              <a:rPr lang="fr-FR" dirty="0"/>
              <a:t>Utilisez les hash de commit pour faire un </a:t>
            </a:r>
            <a:r>
              <a:rPr lang="fr-FR" dirty="0" err="1" smtClean="0"/>
              <a:t>diff</a:t>
            </a:r>
            <a:r>
              <a:rPr lang="fr-FR" dirty="0"/>
              <a:t> entre 2 </a:t>
            </a:r>
            <a:r>
              <a:rPr lang="fr-FR" dirty="0" err="1"/>
              <a:t>commits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CH" dirty="0">
                <a:solidFill>
                  <a:srgbClr val="00B050"/>
                </a:solidFill>
              </a:rPr>
              <a:t>git </a:t>
            </a:r>
            <a:r>
              <a:rPr lang="fr-CH" dirty="0" err="1">
                <a:solidFill>
                  <a:srgbClr val="00B050"/>
                </a:solidFill>
              </a:rPr>
              <a:t>diff</a:t>
            </a:r>
            <a:r>
              <a:rPr lang="fr-CH" dirty="0">
                <a:solidFill>
                  <a:srgbClr val="00B050"/>
                </a:solidFill>
              </a:rPr>
              <a:t> 98ef866 65e26fa</a:t>
            </a:r>
            <a:endParaRPr lang="fr-FR" dirty="0" smtClean="0">
              <a:solidFill>
                <a:srgbClr val="00B050"/>
              </a:solidFill>
            </a:endParaRPr>
          </a:p>
          <a:p>
            <a:pPr marL="361950" lvl="1" indent="0">
              <a:buNone/>
            </a:pPr>
            <a:endParaRPr lang="fr-FR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8921757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Reset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g</a:t>
            </a:r>
            <a:r>
              <a:rPr lang="fr-FR" dirty="0" smtClean="0"/>
              <a:t>it </a:t>
            </a:r>
            <a:r>
              <a:rPr lang="fr-FR" dirty="0" err="1" smtClean="0"/>
              <a:t>checkout</a:t>
            </a:r>
            <a:r>
              <a:rPr lang="fr-FR" dirty="0" smtClean="0"/>
              <a:t> .</a:t>
            </a:r>
          </a:p>
          <a:p>
            <a:pPr lvl="1"/>
            <a:r>
              <a:rPr lang="fr-FR" sz="1600" dirty="0" smtClean="0"/>
              <a:t>Supprimer toutes les modifications du </a:t>
            </a:r>
            <a:r>
              <a:rPr lang="fr-FR" sz="1600" dirty="0" err="1" smtClean="0"/>
              <a:t>working</a:t>
            </a:r>
            <a:r>
              <a:rPr lang="fr-FR" sz="1600" dirty="0" smtClean="0"/>
              <a:t> directory (=non </a:t>
            </a:r>
            <a:r>
              <a:rPr lang="fr-FR" sz="1600" dirty="0" err="1" smtClean="0"/>
              <a:t>stagées</a:t>
            </a:r>
            <a:r>
              <a:rPr lang="fr-FR" sz="1600" dirty="0" smtClean="0"/>
              <a:t>)</a:t>
            </a:r>
          </a:p>
          <a:p>
            <a:pPr lvl="1"/>
            <a:endParaRPr lang="fr-FR" sz="1600" dirty="0" smtClean="0"/>
          </a:p>
          <a:p>
            <a:r>
              <a:rPr lang="fr-FR" dirty="0"/>
              <a:t>g</a:t>
            </a:r>
            <a:r>
              <a:rPr lang="fr-FR" dirty="0" smtClean="0"/>
              <a:t>it reset</a:t>
            </a:r>
          </a:p>
          <a:p>
            <a:pPr lvl="1"/>
            <a:r>
              <a:rPr lang="fr-FR" sz="1600" dirty="0" smtClean="0"/>
              <a:t>Nettoyer le stage (ou index) et remettre les fichiers dans le </a:t>
            </a:r>
            <a:r>
              <a:rPr lang="fr-FR" sz="1600" dirty="0" err="1" smtClean="0"/>
              <a:t>working</a:t>
            </a:r>
            <a:r>
              <a:rPr lang="fr-FR" sz="1600" dirty="0" smtClean="0"/>
              <a:t> directory</a:t>
            </a:r>
          </a:p>
          <a:p>
            <a:pPr lvl="1"/>
            <a:endParaRPr lang="fr-FR" sz="1600" dirty="0" smtClean="0"/>
          </a:p>
          <a:p>
            <a:r>
              <a:rPr lang="fr-FR" dirty="0"/>
              <a:t>g</a:t>
            </a:r>
            <a:r>
              <a:rPr lang="fr-FR" dirty="0" smtClean="0"/>
              <a:t>it reset --hard </a:t>
            </a:r>
          </a:p>
          <a:p>
            <a:pPr lvl="1"/>
            <a:r>
              <a:rPr lang="fr-FR" sz="1600" dirty="0" smtClean="0"/>
              <a:t>Nettoyer le stage et supprimer les modification (= git reset + git </a:t>
            </a:r>
            <a:r>
              <a:rPr lang="fr-FR" sz="1600" dirty="0" err="1" smtClean="0"/>
              <a:t>checkout</a:t>
            </a:r>
            <a:r>
              <a:rPr lang="fr-FR" sz="1600" dirty="0" smtClean="0"/>
              <a:t>)</a:t>
            </a:r>
          </a:p>
          <a:p>
            <a:pPr lvl="1"/>
            <a:endParaRPr lang="fr-FR" sz="1600" dirty="0" smtClean="0"/>
          </a:p>
          <a:p>
            <a:r>
              <a:rPr lang="fr-FR" dirty="0" smtClean="0"/>
              <a:t>git [</a:t>
            </a:r>
            <a:r>
              <a:rPr lang="fr-FR" dirty="0" err="1" smtClean="0"/>
              <a:t>checkout</a:t>
            </a:r>
            <a:r>
              <a:rPr lang="fr-FR" dirty="0" smtClean="0"/>
              <a:t> | reset] &lt;</a:t>
            </a:r>
            <a:r>
              <a:rPr lang="fr-FR" dirty="0" err="1" smtClean="0"/>
              <a:t>filename</a:t>
            </a:r>
            <a:r>
              <a:rPr lang="fr-FR" dirty="0" smtClean="0"/>
              <a:t>&gt;</a:t>
            </a:r>
          </a:p>
          <a:p>
            <a:pPr lvl="1"/>
            <a:r>
              <a:rPr lang="fr-FR" dirty="0" smtClean="0"/>
              <a:t>Ces 3 opérations peuvent être effectuées sur un seul fichier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845699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Travailler avec un repo distant</a:t>
            </a:r>
            <a:endParaRPr lang="fr-CH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060" y="1017564"/>
            <a:ext cx="7695210" cy="5216982"/>
          </a:xfrm>
        </p:spPr>
      </p:pic>
    </p:spTree>
    <p:extLst>
      <p:ext uri="{BB962C8B-B14F-4D97-AF65-F5344CB8AC3E}">
        <p14:creationId xmlns:p14="http://schemas.microsoft.com/office/powerpoint/2010/main" val="544002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Découverte de git</a:t>
            </a:r>
            <a:endParaRPr lang="fr-CH" dirty="0"/>
          </a:p>
        </p:txBody>
      </p:sp>
      <p:pic>
        <p:nvPicPr>
          <p:cNvPr id="6146" name="Picture 2" descr="Image associÃ©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609" y="961604"/>
            <a:ext cx="6687996" cy="472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0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Clone &amp; Pull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H" dirty="0"/>
              <a:t>Cloner un dépôt distant pour l’avoir en </a:t>
            </a:r>
            <a:r>
              <a:rPr lang="fr-CH" dirty="0" smtClean="0"/>
              <a:t>local</a:t>
            </a:r>
          </a:p>
          <a:p>
            <a:pPr lvl="1"/>
            <a:r>
              <a:rPr lang="fr-CH" dirty="0"/>
              <a:t>git </a:t>
            </a:r>
            <a:r>
              <a:rPr lang="fr-CH" dirty="0" smtClean="0"/>
              <a:t>clone </a:t>
            </a:r>
            <a:r>
              <a:rPr lang="fr-CH" dirty="0" err="1" smtClean="0">
                <a:hlinkClick r:id="rId2"/>
              </a:rPr>
              <a:t>git@gitlab.groupemutuel.ch:interdomaine</a:t>
            </a:r>
            <a:r>
              <a:rPr lang="fr-CH" dirty="0" smtClean="0">
                <a:hlinkClick r:id="rId2"/>
              </a:rPr>
              <a:t>/formation/</a:t>
            </a:r>
            <a:r>
              <a:rPr lang="fr-CH" dirty="0" err="1" smtClean="0">
                <a:hlinkClick r:id="rId2"/>
              </a:rPr>
              <a:t>repodistant.git</a:t>
            </a:r>
            <a:endParaRPr lang="fr-CH" dirty="0" smtClean="0"/>
          </a:p>
          <a:p>
            <a:pPr lvl="1"/>
            <a:endParaRPr lang="fr-CH" dirty="0"/>
          </a:p>
          <a:p>
            <a:r>
              <a:rPr lang="fr-CH" dirty="0" smtClean="0"/>
              <a:t>Voir les informations sur le dépôt distant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remote</a:t>
            </a:r>
            <a:r>
              <a:rPr lang="fr-CH" dirty="0"/>
              <a:t> </a:t>
            </a:r>
            <a:r>
              <a:rPr lang="fr-CH" dirty="0" smtClean="0"/>
              <a:t>–v</a:t>
            </a:r>
          </a:p>
          <a:p>
            <a:pPr lvl="1"/>
            <a:endParaRPr lang="fr-CH" dirty="0"/>
          </a:p>
          <a:p>
            <a:r>
              <a:rPr lang="fr-CH" dirty="0" smtClean="0"/>
              <a:t>Mettre </a:t>
            </a:r>
            <a:r>
              <a:rPr lang="fr-CH" dirty="0"/>
              <a:t>à jour votre branche master du dépôt local depuis le dépôt distant (et la </a:t>
            </a:r>
            <a:r>
              <a:rPr lang="fr-CH" dirty="0" err="1"/>
              <a:t>merger</a:t>
            </a:r>
            <a:r>
              <a:rPr lang="fr-CH" dirty="0"/>
              <a:t> </a:t>
            </a:r>
            <a:r>
              <a:rPr lang="fr-CH" dirty="0" smtClean="0"/>
              <a:t>si </a:t>
            </a:r>
            <a:r>
              <a:rPr lang="fr-CH" dirty="0" err="1" smtClean="0"/>
              <a:t>necessaire</a:t>
            </a:r>
            <a:r>
              <a:rPr lang="fr-CH" dirty="0" smtClean="0"/>
              <a:t>)</a:t>
            </a:r>
          </a:p>
          <a:p>
            <a:pPr lvl="1"/>
            <a:r>
              <a:rPr lang="fr-CH" dirty="0" smtClean="0"/>
              <a:t>git </a:t>
            </a:r>
            <a:r>
              <a:rPr lang="fr-CH" dirty="0"/>
              <a:t>pull </a:t>
            </a:r>
            <a:r>
              <a:rPr lang="fr-CH" dirty="0" err="1"/>
              <a:t>origin</a:t>
            </a:r>
            <a:r>
              <a:rPr lang="fr-CH" dirty="0"/>
              <a:t> master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957509" y="5700156"/>
            <a:ext cx="8875260" cy="794307"/>
          </a:xfrm>
          <a:solidFill>
            <a:srgbClr val="D91E4B"/>
          </a:solidFill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CH" sz="1800" dirty="0" smtClean="0">
                <a:solidFill>
                  <a:schemeClr val="bg1"/>
                </a:solidFill>
              </a:rPr>
              <a:t>Quel </a:t>
            </a:r>
            <a:r>
              <a:rPr lang="fr-CH" sz="1800" dirty="0">
                <a:solidFill>
                  <a:schemeClr val="bg1"/>
                </a:solidFill>
              </a:rPr>
              <a:t>problème risquez-vous de rencontrer avec git pull </a:t>
            </a:r>
            <a:r>
              <a:rPr lang="fr-CH" sz="1800" dirty="0" err="1">
                <a:solidFill>
                  <a:schemeClr val="bg1"/>
                </a:solidFill>
              </a:rPr>
              <a:t>origin</a:t>
            </a:r>
            <a:r>
              <a:rPr lang="fr-CH" sz="1800" dirty="0">
                <a:solidFill>
                  <a:schemeClr val="bg1"/>
                </a:solidFill>
              </a:rPr>
              <a:t> master </a:t>
            </a:r>
            <a:r>
              <a:rPr lang="fr-CH" sz="1800" dirty="0" smtClean="0">
                <a:solidFill>
                  <a:schemeClr val="bg1"/>
                </a:solidFill>
              </a:rPr>
              <a:t>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CH" sz="1800" dirty="0" smtClean="0">
                <a:solidFill>
                  <a:schemeClr val="bg1"/>
                </a:solidFill>
              </a:rPr>
              <a:t>Comment </a:t>
            </a:r>
            <a:r>
              <a:rPr lang="fr-CH" sz="1800" dirty="0">
                <a:solidFill>
                  <a:schemeClr val="bg1"/>
                </a:solidFill>
              </a:rPr>
              <a:t>récupérer les informations sans effectuer le </a:t>
            </a:r>
            <a:r>
              <a:rPr lang="fr-CH" sz="1800" dirty="0" err="1">
                <a:solidFill>
                  <a:schemeClr val="bg1"/>
                </a:solidFill>
              </a:rPr>
              <a:t>merge</a:t>
            </a:r>
            <a:r>
              <a:rPr lang="fr-CH" sz="1800" dirty="0">
                <a:solidFill>
                  <a:schemeClr val="bg1"/>
                </a:solidFill>
              </a:rPr>
              <a:t> ?</a:t>
            </a:r>
            <a:endParaRPr lang="fr-CH" sz="1800" dirty="0" smtClean="0">
              <a:solidFill>
                <a:schemeClr val="bg1"/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29884419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Fetch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Synchroniser les informations entre le repo local et le repo distant</a:t>
            </a:r>
          </a:p>
          <a:p>
            <a:pPr lvl="1"/>
            <a:r>
              <a:rPr lang="fr-FR" dirty="0" smtClean="0"/>
              <a:t>git </a:t>
            </a:r>
            <a:r>
              <a:rPr lang="fr-FR" dirty="0" err="1" smtClean="0"/>
              <a:t>fetch</a:t>
            </a:r>
            <a:r>
              <a:rPr lang="fr-FR" dirty="0" smtClean="0"/>
              <a:t> </a:t>
            </a:r>
            <a:r>
              <a:rPr lang="fr-FR" dirty="0" err="1" smtClean="0"/>
              <a:t>origin</a:t>
            </a:r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/>
              <a:t>Afficher toutes les branches </a:t>
            </a:r>
            <a:endParaRPr lang="fr-CH" dirty="0"/>
          </a:p>
          <a:p>
            <a:pPr lvl="1"/>
            <a:r>
              <a:rPr lang="fr-FR" dirty="0"/>
              <a:t>g</a:t>
            </a:r>
            <a:r>
              <a:rPr lang="fr-FR" dirty="0" smtClean="0"/>
              <a:t>it </a:t>
            </a:r>
            <a:r>
              <a:rPr lang="fr-FR" dirty="0" err="1" smtClean="0"/>
              <a:t>branch</a:t>
            </a:r>
            <a:r>
              <a:rPr lang="fr-FR" dirty="0" smtClean="0"/>
              <a:t> –a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Afficher le retard entre la branche locale et la branche distante</a:t>
            </a:r>
          </a:p>
          <a:p>
            <a:pPr lvl="1"/>
            <a:r>
              <a:rPr lang="fr-FR" dirty="0" smtClean="0"/>
              <a:t>git </a:t>
            </a:r>
            <a:r>
              <a:rPr lang="fr-FR" dirty="0" err="1" smtClean="0"/>
              <a:t>status</a:t>
            </a:r>
            <a:r>
              <a:rPr lang="fr-FR" dirty="0" smtClean="0"/>
              <a:t> 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957509" y="5830784"/>
            <a:ext cx="8732756" cy="663679"/>
          </a:xfrm>
          <a:solidFill>
            <a:srgbClr val="D91E4B"/>
          </a:solidFill>
        </p:spPr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z="1600" dirty="0" smtClean="0">
                <a:solidFill>
                  <a:schemeClr val="bg1"/>
                </a:solidFill>
              </a:rPr>
              <a:t> Quel </a:t>
            </a:r>
            <a:r>
              <a:rPr lang="fr-CH" sz="1600" dirty="0">
                <a:solidFill>
                  <a:schemeClr val="bg1"/>
                </a:solidFill>
              </a:rPr>
              <a:t>est l’impact de la commande git </a:t>
            </a:r>
            <a:r>
              <a:rPr lang="fr-CH" sz="1600" dirty="0" err="1">
                <a:solidFill>
                  <a:schemeClr val="bg1"/>
                </a:solidFill>
              </a:rPr>
              <a:t>fetch</a:t>
            </a:r>
            <a:r>
              <a:rPr lang="fr-CH" sz="1600" dirty="0">
                <a:solidFill>
                  <a:schemeClr val="bg1"/>
                </a:solidFill>
              </a:rPr>
              <a:t> sur votre dépôt local ?</a:t>
            </a:r>
            <a:endParaRPr lang="fr-CH" sz="1600" dirty="0" smtClean="0">
              <a:solidFill>
                <a:schemeClr val="bg1"/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11687065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Pull par l’exemple</a:t>
            </a:r>
            <a:endParaRPr lang="fr-CH" dirty="0"/>
          </a:p>
        </p:txBody>
      </p:sp>
      <p:pic>
        <p:nvPicPr>
          <p:cNvPr id="12" name="Espace réservé du contenu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441" y="829259"/>
            <a:ext cx="5813239" cy="5841493"/>
          </a:xfrm>
        </p:spPr>
      </p:pic>
    </p:spTree>
    <p:extLst>
      <p:ext uri="{BB962C8B-B14F-4D97-AF65-F5344CB8AC3E}">
        <p14:creationId xmlns:p14="http://schemas.microsoft.com/office/powerpoint/2010/main" val="34103488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Remote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Pour ajouter une référence vers un dépôt </a:t>
            </a:r>
            <a:r>
              <a:rPr lang="fr-CH" dirty="0" err="1"/>
              <a:t>remote</a:t>
            </a:r>
            <a:r>
              <a:rPr lang="fr-CH" dirty="0"/>
              <a:t> :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remote</a:t>
            </a:r>
            <a:r>
              <a:rPr lang="fr-CH" dirty="0"/>
              <a:t> </a:t>
            </a:r>
            <a:r>
              <a:rPr lang="fr-CH" dirty="0" err="1"/>
              <a:t>add</a:t>
            </a:r>
            <a:r>
              <a:rPr lang="fr-CH" dirty="0"/>
              <a:t> </a:t>
            </a:r>
            <a:r>
              <a:rPr lang="fr-CH" dirty="0" err="1"/>
              <a:t>monrepo</a:t>
            </a:r>
            <a:r>
              <a:rPr lang="fr-CH" dirty="0"/>
              <a:t> </a:t>
            </a:r>
            <a:r>
              <a:rPr lang="fr-CH" dirty="0" err="1"/>
              <a:t>git@gitlab.com:xxxx</a:t>
            </a:r>
            <a:r>
              <a:rPr lang="fr-CH" dirty="0"/>
              <a:t>/</a:t>
            </a:r>
            <a:r>
              <a:rPr lang="fr-CH" dirty="0" err="1"/>
              <a:t>xxxx.git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remote</a:t>
            </a:r>
            <a:r>
              <a:rPr lang="fr-CH" dirty="0"/>
              <a:t> </a:t>
            </a:r>
            <a:r>
              <a:rPr lang="fr-CH" dirty="0" err="1"/>
              <a:t>add</a:t>
            </a:r>
            <a:r>
              <a:rPr lang="fr-CH" dirty="0"/>
              <a:t> </a:t>
            </a:r>
            <a:r>
              <a:rPr lang="fr-CH" dirty="0" err="1"/>
              <a:t>monrepo</a:t>
            </a:r>
            <a:r>
              <a:rPr lang="fr-CH" dirty="0"/>
              <a:t> https://gitlab.com/xxxx/xxxx.git</a:t>
            </a:r>
          </a:p>
          <a:p>
            <a:r>
              <a:rPr lang="fr-CH" dirty="0" smtClean="0"/>
              <a:t>Pour </a:t>
            </a:r>
            <a:r>
              <a:rPr lang="fr-CH" dirty="0"/>
              <a:t>supprimer une référence d’un dépôt </a:t>
            </a:r>
            <a:r>
              <a:rPr lang="fr-CH" dirty="0" err="1"/>
              <a:t>remote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remote</a:t>
            </a:r>
            <a:r>
              <a:rPr lang="fr-CH" dirty="0"/>
              <a:t> </a:t>
            </a:r>
            <a:r>
              <a:rPr lang="fr-CH" dirty="0" err="1"/>
              <a:t>remove</a:t>
            </a:r>
            <a:r>
              <a:rPr lang="fr-CH" dirty="0"/>
              <a:t> </a:t>
            </a:r>
            <a:r>
              <a:rPr lang="fr-CH" dirty="0" err="1"/>
              <a:t>monrepo</a:t>
            </a: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13029870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Exercice: Mon premier repo distant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Créez un projet dans </a:t>
            </a:r>
            <a:r>
              <a:rPr lang="fr-FR" dirty="0" err="1"/>
              <a:t>gitlab</a:t>
            </a:r>
            <a:r>
              <a:rPr lang="fr-FR" dirty="0"/>
              <a:t> (dans votre domaine) </a:t>
            </a:r>
            <a:r>
              <a:rPr lang="fr-FR" dirty="0" smtClean="0"/>
              <a:t>&lt;login&gt;</a:t>
            </a:r>
          </a:p>
          <a:p>
            <a:r>
              <a:rPr lang="fr-FR" dirty="0" smtClean="0"/>
              <a:t>Créez un repo git local </a:t>
            </a:r>
            <a:r>
              <a:rPr lang="fr-FR" dirty="0"/>
              <a:t>&lt;login&gt;</a:t>
            </a:r>
            <a:endParaRPr lang="fr-FR" dirty="0" smtClean="0"/>
          </a:p>
          <a:p>
            <a:r>
              <a:rPr lang="fr-FR" dirty="0" smtClean="0"/>
              <a:t>Récupérez l’url du repo distant</a:t>
            </a:r>
          </a:p>
          <a:p>
            <a:r>
              <a:rPr lang="fr-FR" dirty="0" smtClean="0"/>
              <a:t>Dans votre repo local renseignez l’url du repo distant</a:t>
            </a:r>
            <a:endParaRPr lang="fr-FR" dirty="0"/>
          </a:p>
          <a:p>
            <a:pPr lvl="1"/>
            <a:r>
              <a:rPr lang="fr-FR" dirty="0" smtClean="0"/>
              <a:t>git </a:t>
            </a:r>
            <a:r>
              <a:rPr lang="fr-FR" dirty="0" err="1" smtClean="0"/>
              <a:t>remote</a:t>
            </a:r>
            <a:r>
              <a:rPr lang="fr-FR" dirty="0" smtClean="0"/>
              <a:t> </a:t>
            </a:r>
            <a:r>
              <a:rPr lang="fr-FR" dirty="0" err="1" smtClean="0"/>
              <a:t>add</a:t>
            </a:r>
            <a:r>
              <a:rPr lang="fr-FR" dirty="0" smtClean="0"/>
              <a:t>  </a:t>
            </a:r>
            <a:r>
              <a:rPr lang="fr-FR" dirty="0" err="1" smtClean="0"/>
              <a:t>origin</a:t>
            </a:r>
            <a:r>
              <a:rPr lang="fr-FR" dirty="0" smtClean="0"/>
              <a:t> &lt;</a:t>
            </a:r>
            <a:r>
              <a:rPr lang="fr-FR" dirty="0" err="1" smtClean="0"/>
              <a:t>monurl</a:t>
            </a:r>
            <a:r>
              <a:rPr lang="fr-FR" dirty="0" smtClean="0"/>
              <a:t>&gt; </a:t>
            </a:r>
          </a:p>
          <a:p>
            <a:r>
              <a:rPr lang="fr-FR" dirty="0" smtClean="0"/>
              <a:t>Ajoutez un fichier dans votre repo local et </a:t>
            </a:r>
            <a:r>
              <a:rPr lang="fr-FR" dirty="0" err="1" smtClean="0"/>
              <a:t>committez</a:t>
            </a:r>
            <a:r>
              <a:rPr lang="fr-FR" dirty="0" smtClean="0"/>
              <a:t> le</a:t>
            </a:r>
          </a:p>
          <a:p>
            <a:r>
              <a:rPr lang="fr-FR" dirty="0" err="1" smtClean="0"/>
              <a:t>Pushez</a:t>
            </a:r>
            <a:r>
              <a:rPr lang="fr-FR" dirty="0" smtClean="0"/>
              <a:t> votre repo local</a:t>
            </a:r>
          </a:p>
          <a:p>
            <a:pPr lvl="1"/>
            <a:r>
              <a:rPr lang="fr-FR" dirty="0"/>
              <a:t>g</a:t>
            </a:r>
            <a:r>
              <a:rPr lang="fr-FR" dirty="0" smtClean="0"/>
              <a:t>it push </a:t>
            </a:r>
            <a:r>
              <a:rPr lang="fr-FR" dirty="0" err="1" smtClean="0"/>
              <a:t>origin</a:t>
            </a:r>
            <a:r>
              <a:rPr lang="fr-FR" dirty="0" smtClean="0"/>
              <a:t> master</a:t>
            </a:r>
          </a:p>
        </p:txBody>
      </p:sp>
    </p:spTree>
    <p:extLst>
      <p:ext uri="{BB962C8B-B14F-4D97-AF65-F5344CB8AC3E}">
        <p14:creationId xmlns:p14="http://schemas.microsoft.com/office/powerpoint/2010/main" val="23588994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Push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Transférer les </a:t>
            </a:r>
            <a:r>
              <a:rPr lang="fr-CH" dirty="0" err="1"/>
              <a:t>commits</a:t>
            </a:r>
            <a:r>
              <a:rPr lang="fr-CH" dirty="0"/>
              <a:t> d’un dépôt local vers un dépôt </a:t>
            </a:r>
            <a:r>
              <a:rPr lang="fr-CH" dirty="0" smtClean="0"/>
              <a:t>distant</a:t>
            </a:r>
          </a:p>
          <a:p>
            <a:pPr lvl="1"/>
            <a:r>
              <a:rPr lang="fr-FR" dirty="0"/>
              <a:t>g</a:t>
            </a:r>
            <a:r>
              <a:rPr lang="fr-FR" dirty="0" smtClean="0"/>
              <a:t>it push &lt;</a:t>
            </a:r>
            <a:r>
              <a:rPr lang="fr-FR" dirty="0" err="1" smtClean="0"/>
              <a:t>remote</a:t>
            </a:r>
            <a:r>
              <a:rPr lang="fr-FR" dirty="0" smtClean="0"/>
              <a:t>&gt; &lt;</a:t>
            </a:r>
            <a:r>
              <a:rPr lang="fr-FR" dirty="0" err="1" smtClean="0"/>
              <a:t>branch</a:t>
            </a:r>
            <a:r>
              <a:rPr lang="fr-FR" dirty="0" smtClean="0"/>
              <a:t>&gt;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Git empêche le push si ce dernier endommage les </a:t>
            </a:r>
            <a:r>
              <a:rPr lang="fr-FR" dirty="0" err="1" smtClean="0"/>
              <a:t>commits</a:t>
            </a:r>
            <a:r>
              <a:rPr lang="fr-FR" dirty="0" smtClean="0"/>
              <a:t> distants. </a:t>
            </a:r>
            <a:br>
              <a:rPr lang="fr-FR" dirty="0" smtClean="0"/>
            </a:br>
            <a:r>
              <a:rPr lang="fr-FR" dirty="0" smtClean="0"/>
              <a:t>2 Possibilités:</a:t>
            </a:r>
          </a:p>
          <a:p>
            <a:pPr lvl="1"/>
            <a:r>
              <a:rPr lang="fr-FR" dirty="0" smtClean="0"/>
              <a:t>git pull -&gt; récupération </a:t>
            </a:r>
            <a:r>
              <a:rPr lang="fr-FR" dirty="0"/>
              <a:t>d</a:t>
            </a:r>
            <a:r>
              <a:rPr lang="fr-FR" dirty="0" smtClean="0"/>
              <a:t>es </a:t>
            </a:r>
            <a:r>
              <a:rPr lang="fr-FR" dirty="0" err="1" smtClean="0"/>
              <a:t>commits</a:t>
            </a:r>
            <a:r>
              <a:rPr lang="fr-FR" dirty="0" smtClean="0"/>
              <a:t> distants en local (</a:t>
            </a:r>
            <a:r>
              <a:rPr lang="fr-FR" dirty="0" err="1" smtClean="0"/>
              <a:t>merge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git push --force -&gt; écrase l’historique distant!!!</a:t>
            </a:r>
          </a:p>
          <a:p>
            <a:endParaRPr lang="fr-FR" dirty="0" smtClean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950384" y="4857008"/>
            <a:ext cx="8792133" cy="1508167"/>
          </a:xfrm>
          <a:solidFill>
            <a:srgbClr val="D91E4B"/>
          </a:solidFill>
        </p:spPr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600" dirty="0" smtClean="0">
                <a:solidFill>
                  <a:schemeClr val="bg1"/>
                </a:solidFill>
                <a:latin typeface="HelveticaNeueLT Std Med"/>
                <a:ea typeface="MS PGothic" charset="0"/>
                <a:cs typeface="HelveticaNeueLT Std Med"/>
              </a:rPr>
              <a:t> Concernant git </a:t>
            </a:r>
            <a:r>
              <a:rPr lang="fr-FR" sz="1600" dirty="0">
                <a:solidFill>
                  <a:schemeClr val="bg1"/>
                </a:solidFill>
                <a:latin typeface="HelveticaNeueLT Std Med"/>
                <a:ea typeface="MS PGothic" charset="0"/>
                <a:cs typeface="HelveticaNeueLT Std Med"/>
              </a:rPr>
              <a:t>push </a:t>
            </a:r>
            <a:r>
              <a:rPr lang="fr-FR" sz="1600" dirty="0" smtClean="0">
                <a:solidFill>
                  <a:schemeClr val="bg1"/>
                </a:solidFill>
                <a:latin typeface="HelveticaNeueLT Std Med"/>
                <a:ea typeface="MS PGothic" charset="0"/>
                <a:cs typeface="HelveticaNeueLT Std Med"/>
              </a:rPr>
              <a:t>--force:</a:t>
            </a:r>
            <a:endParaRPr lang="fr-FR" sz="1600" dirty="0">
              <a:solidFill>
                <a:schemeClr val="bg1"/>
              </a:solidFill>
              <a:latin typeface="HelveticaNeueLT Std Med"/>
              <a:ea typeface="MS PGothic" charset="0"/>
              <a:cs typeface="HelveticaNeueLT Std Med"/>
            </a:endParaRP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600" dirty="0" smtClean="0">
                <a:solidFill>
                  <a:schemeClr val="bg1"/>
                </a:solidFill>
                <a:latin typeface="HelveticaNeueLT Std Med"/>
                <a:ea typeface="MS PGothic" charset="0"/>
                <a:cs typeface="HelveticaNeueLT Std Med"/>
              </a:rPr>
              <a:t> Dans quel cas ne pas l’employer?  </a:t>
            </a:r>
            <a:endParaRPr lang="fr-FR" sz="1600" dirty="0">
              <a:solidFill>
                <a:schemeClr val="bg1"/>
              </a:solidFill>
              <a:latin typeface="HelveticaNeueLT Std Med"/>
              <a:ea typeface="MS PGothic" charset="0"/>
              <a:cs typeface="HelveticaNeueLT Std Med"/>
            </a:endParaRP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600" dirty="0" smtClean="0">
                <a:solidFill>
                  <a:schemeClr val="bg1"/>
                </a:solidFill>
                <a:latin typeface="HelveticaNeueLT Std Med"/>
                <a:ea typeface="MS PGothic" charset="0"/>
                <a:cs typeface="HelveticaNeueLT Std Med"/>
              </a:rPr>
              <a:t> Dans quel cas l’employer?</a:t>
            </a:r>
          </a:p>
          <a:p>
            <a:r>
              <a:rPr lang="fr-CH" sz="1800" b="1" dirty="0">
                <a:solidFill>
                  <a:schemeClr val="bg1"/>
                </a:solidFill>
              </a:rPr>
              <a:t>En cas de doute, demander l’avis d’un collègue, n’expérimentez pas sur une branche</a:t>
            </a:r>
          </a:p>
          <a:p>
            <a:r>
              <a:rPr lang="fr-CH" sz="1800" b="1" dirty="0">
                <a:solidFill>
                  <a:schemeClr val="bg1"/>
                </a:solidFill>
              </a:rPr>
              <a:t>publique d’un </a:t>
            </a:r>
            <a:r>
              <a:rPr lang="fr-CH" sz="1800" b="1" dirty="0" err="1">
                <a:solidFill>
                  <a:schemeClr val="bg1"/>
                </a:solidFill>
              </a:rPr>
              <a:t>dépot</a:t>
            </a:r>
            <a:r>
              <a:rPr lang="fr-CH" sz="1800" b="1" dirty="0">
                <a:solidFill>
                  <a:schemeClr val="bg1"/>
                </a:solidFill>
              </a:rPr>
              <a:t> central !</a:t>
            </a:r>
          </a:p>
          <a:p>
            <a:endParaRPr lang="fr-FR" sz="1600" dirty="0" smtClean="0">
              <a:solidFill>
                <a:schemeClr val="bg1"/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39153432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</a:t>
            </a:r>
            <a:r>
              <a:rPr lang="fr-FR" dirty="0" smtClean="0"/>
              <a:t>ush</a:t>
            </a:r>
            <a:endParaRPr lang="fr-CH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816" y="807607"/>
            <a:ext cx="5961413" cy="5560241"/>
          </a:xfrm>
        </p:spPr>
      </p:pic>
    </p:spTree>
    <p:extLst>
      <p:ext uri="{BB962C8B-B14F-4D97-AF65-F5344CB8AC3E}">
        <p14:creationId xmlns:p14="http://schemas.microsoft.com/office/powerpoint/2010/main" val="34287908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Exercice: </a:t>
            </a:r>
            <a:r>
              <a:rPr lang="fr-FR" dirty="0"/>
              <a:t>C</a:t>
            </a:r>
            <a:r>
              <a:rPr lang="fr-FR" dirty="0" smtClean="0"/>
              <a:t>ollaborer sur le même </a:t>
            </a:r>
            <a:r>
              <a:rPr lang="fr-FR" dirty="0" err="1" smtClean="0"/>
              <a:t>repository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Clonez le </a:t>
            </a:r>
            <a:r>
              <a:rPr lang="fr-FR" dirty="0"/>
              <a:t>dépôt </a:t>
            </a: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gitlab.groupemutuel.ch/interdomaine/formation/page-web-participative.git</a:t>
            </a:r>
            <a:endParaRPr lang="fr-FR" dirty="0" smtClean="0"/>
          </a:p>
          <a:p>
            <a:r>
              <a:rPr lang="fr-FR" dirty="0" smtClean="0"/>
              <a:t>Ajoutez votre nom et prénom dans le fichier index.html</a:t>
            </a:r>
          </a:p>
          <a:p>
            <a:r>
              <a:rPr lang="fr-FR" dirty="0" err="1" smtClean="0"/>
              <a:t>Commitez</a:t>
            </a:r>
            <a:r>
              <a:rPr lang="fr-FR" dirty="0" smtClean="0"/>
              <a:t> et </a:t>
            </a:r>
            <a:r>
              <a:rPr lang="fr-FR" dirty="0" err="1" smtClean="0"/>
              <a:t>pushez</a:t>
            </a:r>
            <a:r>
              <a:rPr lang="fr-FR" dirty="0" smtClean="0"/>
              <a:t> vos modifications</a:t>
            </a:r>
          </a:p>
          <a:p>
            <a:endParaRPr lang="fr-FR" dirty="0"/>
          </a:p>
          <a:p>
            <a:endParaRPr lang="fr-FR" dirty="0" smtClean="0"/>
          </a:p>
          <a:p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804" y="3771106"/>
            <a:ext cx="6859928" cy="269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2871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Branch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997527"/>
            <a:ext cx="10281992" cy="4857008"/>
          </a:xfrm>
        </p:spPr>
        <p:txBody>
          <a:bodyPr>
            <a:normAutofit fontScale="92500" lnSpcReduction="20000"/>
          </a:bodyPr>
          <a:lstStyle/>
          <a:p>
            <a:r>
              <a:rPr lang="fr-CH" dirty="0"/>
              <a:t>Pour créer une branche </a:t>
            </a:r>
            <a:r>
              <a:rPr lang="fr-CH" dirty="0" smtClean="0"/>
              <a:t>locale à partir de la branche courante: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branch</a:t>
            </a:r>
            <a:r>
              <a:rPr lang="fr-CH" dirty="0"/>
              <a:t> </a:t>
            </a:r>
            <a:r>
              <a:rPr lang="fr-CH" dirty="0" err="1" smtClean="0"/>
              <a:t>mabranche</a:t>
            </a:r>
            <a:endParaRPr lang="fr-CH" dirty="0"/>
          </a:p>
          <a:p>
            <a:r>
              <a:rPr lang="fr-CH" dirty="0" smtClean="0"/>
              <a:t>Passer </a:t>
            </a:r>
            <a:r>
              <a:rPr lang="fr-CH" dirty="0"/>
              <a:t>votre environnement de travail sur </a:t>
            </a:r>
            <a:r>
              <a:rPr lang="fr-CH" dirty="0" err="1"/>
              <a:t>mabranche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checkout</a:t>
            </a:r>
            <a:r>
              <a:rPr lang="fr-CH" dirty="0"/>
              <a:t> </a:t>
            </a:r>
            <a:r>
              <a:rPr lang="fr-CH" dirty="0" err="1"/>
              <a:t>mabranche</a:t>
            </a:r>
            <a:endParaRPr lang="fr-CH" dirty="0"/>
          </a:p>
          <a:p>
            <a:r>
              <a:rPr lang="fr-CH" dirty="0" smtClean="0"/>
              <a:t>On </a:t>
            </a:r>
            <a:r>
              <a:rPr lang="fr-CH" dirty="0"/>
              <a:t>fait des modifications, on commit etc. puis pousser sa branche en </a:t>
            </a:r>
            <a:r>
              <a:rPr lang="fr-CH" dirty="0" err="1"/>
              <a:t>remote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/>
              <a:t>push </a:t>
            </a:r>
            <a:r>
              <a:rPr lang="fr-CH" dirty="0" err="1"/>
              <a:t>origin</a:t>
            </a:r>
            <a:r>
              <a:rPr lang="fr-CH" dirty="0"/>
              <a:t> </a:t>
            </a:r>
            <a:r>
              <a:rPr lang="fr-CH" dirty="0" err="1"/>
              <a:t>mabranche</a:t>
            </a:r>
            <a:endParaRPr lang="fr-CH" dirty="0"/>
          </a:p>
          <a:p>
            <a:r>
              <a:rPr lang="fr-CH" dirty="0" smtClean="0"/>
              <a:t>Administrer </a:t>
            </a:r>
            <a:r>
              <a:rPr lang="fr-CH" dirty="0"/>
              <a:t>ses </a:t>
            </a:r>
            <a:r>
              <a:rPr lang="fr-CH" dirty="0" smtClean="0"/>
              <a:t>branches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 err="1" smtClean="0"/>
              <a:t>branch</a:t>
            </a:r>
            <a:r>
              <a:rPr lang="fr-CH" dirty="0"/>
              <a:t> </a:t>
            </a:r>
            <a:r>
              <a:rPr lang="fr-CH" dirty="0" smtClean="0"/>
              <a:t>-&gt; branches locales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branch</a:t>
            </a:r>
            <a:r>
              <a:rPr lang="fr-CH" dirty="0"/>
              <a:t> –</a:t>
            </a:r>
            <a:r>
              <a:rPr lang="fr-CH" dirty="0" smtClean="0"/>
              <a:t>r -&gt; </a:t>
            </a:r>
            <a:r>
              <a:rPr lang="fr-CH" dirty="0"/>
              <a:t>montrer les branches </a:t>
            </a:r>
            <a:r>
              <a:rPr lang="fr-CH" dirty="0" err="1"/>
              <a:t>remotes</a:t>
            </a:r>
            <a:r>
              <a:rPr lang="fr-CH" dirty="0"/>
              <a:t> (pensez à </a:t>
            </a:r>
            <a:r>
              <a:rPr lang="fr-CH" dirty="0" smtClean="0"/>
              <a:t>faire </a:t>
            </a:r>
            <a:r>
              <a:rPr lang="fr-CH" dirty="0" err="1" smtClean="0"/>
              <a:t>fetch</a:t>
            </a:r>
            <a:r>
              <a:rPr lang="fr-CH" dirty="0" smtClean="0"/>
              <a:t> </a:t>
            </a:r>
            <a:r>
              <a:rPr lang="fr-CH" dirty="0"/>
              <a:t>avant</a:t>
            </a:r>
            <a:r>
              <a:rPr lang="fr-CH" dirty="0" smtClean="0"/>
              <a:t>)</a:t>
            </a:r>
            <a:endParaRPr lang="fr-CH" dirty="0"/>
          </a:p>
          <a:p>
            <a:r>
              <a:rPr lang="fr-CH" dirty="0" smtClean="0"/>
              <a:t>supprimer </a:t>
            </a:r>
            <a:r>
              <a:rPr lang="fr-CH" dirty="0"/>
              <a:t>la branche sur le repo. distant (définitif)</a:t>
            </a:r>
          </a:p>
          <a:p>
            <a:pPr lvl="1"/>
            <a:r>
              <a:rPr lang="fr-CH" dirty="0" smtClean="0"/>
              <a:t>git </a:t>
            </a:r>
            <a:r>
              <a:rPr lang="fr-CH" dirty="0"/>
              <a:t>push </a:t>
            </a:r>
            <a:r>
              <a:rPr lang="fr-CH" dirty="0" err="1"/>
              <a:t>origin</a:t>
            </a:r>
            <a:r>
              <a:rPr lang="fr-CH" dirty="0"/>
              <a:t> :</a:t>
            </a:r>
            <a:r>
              <a:rPr lang="fr-CH" dirty="0" err="1"/>
              <a:t>mabranche</a:t>
            </a:r>
            <a:endParaRPr lang="fr-CH" dirty="0"/>
          </a:p>
          <a:p>
            <a:r>
              <a:rPr lang="fr-CH" dirty="0" smtClean="0"/>
              <a:t>supprimer </a:t>
            </a:r>
            <a:r>
              <a:rPr lang="fr-CH" dirty="0"/>
              <a:t>la branche </a:t>
            </a:r>
            <a:r>
              <a:rPr lang="fr-CH" dirty="0" err="1"/>
              <a:t>mabranche</a:t>
            </a:r>
            <a:r>
              <a:rPr lang="fr-CH" dirty="0"/>
              <a:t> en local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branch</a:t>
            </a:r>
            <a:r>
              <a:rPr lang="fr-CH" dirty="0"/>
              <a:t> -D </a:t>
            </a:r>
            <a:r>
              <a:rPr lang="fr-CH" dirty="0" err="1"/>
              <a:t>mabranche</a:t>
            </a: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957509" y="5854535"/>
            <a:ext cx="8946512" cy="639928"/>
          </a:xfrm>
          <a:solidFill>
            <a:srgbClr val="D91E4B"/>
          </a:solidFill>
        </p:spPr>
        <p:txBody>
          <a:bodyPr/>
          <a:lstStyle/>
          <a:p>
            <a:pPr algn="l"/>
            <a:r>
              <a:rPr lang="fr-CH" sz="1600" dirty="0" smtClean="0">
                <a:solidFill>
                  <a:schemeClr val="bg1"/>
                </a:solidFill>
              </a:rPr>
              <a:t> Comment </a:t>
            </a:r>
            <a:r>
              <a:rPr lang="fr-CH" sz="1600" dirty="0">
                <a:solidFill>
                  <a:schemeClr val="bg1"/>
                </a:solidFill>
              </a:rPr>
              <a:t>créer une branche et passer dessus en une seule commande ? </a:t>
            </a:r>
            <a:endParaRPr lang="fr-CH" sz="1600" dirty="0" smtClean="0">
              <a:solidFill>
                <a:schemeClr val="bg1"/>
              </a:solidFill>
            </a:endParaRPr>
          </a:p>
          <a:p>
            <a:pPr algn="l"/>
            <a:r>
              <a:rPr lang="fr-CH" sz="1600" dirty="0" smtClean="0">
                <a:solidFill>
                  <a:schemeClr val="bg1"/>
                </a:solidFill>
              </a:rPr>
              <a:t> Pourquoi </a:t>
            </a:r>
            <a:r>
              <a:rPr lang="fr-CH" sz="1600" dirty="0">
                <a:solidFill>
                  <a:schemeClr val="bg1"/>
                </a:solidFill>
              </a:rPr>
              <a:t>je ne peux pas supprimer la branche master sur </a:t>
            </a:r>
            <a:r>
              <a:rPr lang="fr-CH" sz="1600" dirty="0" err="1">
                <a:solidFill>
                  <a:schemeClr val="bg1"/>
                </a:solidFill>
              </a:rPr>
              <a:t>gitlab</a:t>
            </a:r>
            <a:r>
              <a:rPr lang="fr-CH" sz="1600" dirty="0">
                <a:solidFill>
                  <a:schemeClr val="bg1"/>
                </a:solidFill>
              </a:rPr>
              <a:t> ? </a:t>
            </a:r>
            <a:endParaRPr lang="fr-CH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354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Exercice: </a:t>
            </a:r>
            <a:r>
              <a:rPr lang="fr-FR" dirty="0"/>
              <a:t>C</a:t>
            </a:r>
            <a:r>
              <a:rPr lang="fr-FR" dirty="0" smtClean="0"/>
              <a:t>ollaborer sur le même </a:t>
            </a:r>
            <a:r>
              <a:rPr lang="fr-FR" dirty="0" err="1" smtClean="0"/>
              <a:t>repository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Clonez le </a:t>
            </a:r>
            <a:r>
              <a:rPr lang="fr-FR" dirty="0"/>
              <a:t>dépôt </a:t>
            </a: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gitlab.groupemutuel.ch/interdomaine/formation/page-web-participative.git</a:t>
            </a:r>
            <a:endParaRPr lang="fr-FR" dirty="0" smtClean="0"/>
          </a:p>
          <a:p>
            <a:r>
              <a:rPr lang="fr-FR" dirty="0" smtClean="0"/>
              <a:t>Créer une branche de travail </a:t>
            </a:r>
            <a:r>
              <a:rPr lang="fr-FR" dirty="0" err="1" smtClean="0"/>
              <a:t>add_name</a:t>
            </a:r>
            <a:r>
              <a:rPr lang="fr-FR" dirty="0" smtClean="0"/>
              <a:t>-{user}</a:t>
            </a:r>
          </a:p>
          <a:p>
            <a:r>
              <a:rPr lang="fr-FR" dirty="0" smtClean="0"/>
              <a:t>Ajoutez votre nom et prénom dans le fichier index.html</a:t>
            </a:r>
          </a:p>
          <a:p>
            <a:r>
              <a:rPr lang="fr-FR" dirty="0" err="1" smtClean="0"/>
              <a:t>Commitez</a:t>
            </a:r>
            <a:r>
              <a:rPr lang="fr-FR" dirty="0" smtClean="0"/>
              <a:t> et </a:t>
            </a:r>
            <a:r>
              <a:rPr lang="fr-FR" dirty="0" err="1" smtClean="0"/>
              <a:t>pushez</a:t>
            </a:r>
            <a:r>
              <a:rPr lang="fr-FR" dirty="0" smtClean="0"/>
              <a:t> vos modifications</a:t>
            </a:r>
          </a:p>
          <a:p>
            <a:pPr lvl="1"/>
            <a:r>
              <a:rPr lang="fr-FR" dirty="0" smtClean="0"/>
              <a:t>git push </a:t>
            </a:r>
            <a:r>
              <a:rPr lang="fr-FR" dirty="0" err="1" smtClean="0"/>
              <a:t>origin</a:t>
            </a:r>
            <a:r>
              <a:rPr lang="fr-FR" dirty="0" smtClean="0"/>
              <a:t> </a:t>
            </a:r>
            <a:r>
              <a:rPr lang="fr-FR" dirty="0" err="1" smtClean="0"/>
              <a:t>add_name</a:t>
            </a:r>
            <a:r>
              <a:rPr lang="fr-FR" dirty="0" smtClean="0"/>
              <a:t>-{user} </a:t>
            </a:r>
          </a:p>
          <a:p>
            <a:r>
              <a:rPr lang="fr-FR" dirty="0" smtClean="0"/>
              <a:t>Créez une </a:t>
            </a:r>
            <a:r>
              <a:rPr lang="fr-FR" dirty="0" err="1" smtClean="0"/>
              <a:t>merge</a:t>
            </a:r>
            <a:r>
              <a:rPr lang="fr-FR" dirty="0" smtClean="0"/>
              <a:t> </a:t>
            </a:r>
            <a:r>
              <a:rPr lang="fr-FR" dirty="0" err="1" smtClean="0"/>
              <a:t>request</a:t>
            </a:r>
            <a:r>
              <a:rPr lang="fr-FR" dirty="0" smtClean="0"/>
              <a:t> dans </a:t>
            </a:r>
            <a:r>
              <a:rPr lang="fr-FR" dirty="0" err="1" smtClean="0"/>
              <a:t>gitlab</a:t>
            </a:r>
            <a:endParaRPr lang="fr-FR" dirty="0" smtClean="0"/>
          </a:p>
          <a:p>
            <a:r>
              <a:rPr lang="fr-FR" dirty="0" smtClean="0"/>
              <a:t>Code </a:t>
            </a:r>
            <a:r>
              <a:rPr lang="fr-FR" dirty="0" err="1" smtClean="0"/>
              <a:t>review</a:t>
            </a:r>
            <a:endParaRPr lang="fr-FR" dirty="0"/>
          </a:p>
          <a:p>
            <a:endParaRPr lang="fr-FR" dirty="0" smtClean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693579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Qu’est-ce que git ?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Wil Shipley (‏@</a:t>
            </a:r>
            <a:r>
              <a:rPr lang="en-US" b="1" dirty="0" err="1"/>
              <a:t>wilshipley</a:t>
            </a:r>
            <a:r>
              <a:rPr lang="en-US" b="1" dirty="0"/>
              <a:t>)</a:t>
            </a:r>
            <a:r>
              <a:rPr lang="en-US" dirty="0"/>
              <a:t>: Sweet god I hate </a:t>
            </a:r>
            <a:r>
              <a:rPr lang="en-US" dirty="0" err="1"/>
              <a:t>git</a:t>
            </a:r>
            <a:r>
              <a:rPr lang="en-US" dirty="0"/>
              <a:t>.</a:t>
            </a:r>
          </a:p>
          <a:p>
            <a:pPr fontAlgn="base"/>
            <a:r>
              <a:rPr lang="en-US" b="1" dirty="0"/>
              <a:t>Isaac </a:t>
            </a:r>
            <a:r>
              <a:rPr lang="en-US" b="1" dirty="0" err="1"/>
              <a:t>Wolkerstorfer</a:t>
            </a:r>
            <a:r>
              <a:rPr lang="en-US" b="1" dirty="0"/>
              <a:t> (‏@</a:t>
            </a:r>
            <a:r>
              <a:rPr lang="en-US" b="1" dirty="0" err="1"/>
              <a:t>agnoster</a:t>
            </a:r>
            <a:r>
              <a:rPr lang="en-US" b="1" dirty="0"/>
              <a:t>)</a:t>
            </a:r>
            <a:r>
              <a:rPr lang="en-US" dirty="0"/>
              <a:t>: </a:t>
            </a:r>
            <a:r>
              <a:rPr lang="en-US" i="1" dirty="0"/>
              <a:t>@</a:t>
            </a:r>
            <a:r>
              <a:rPr lang="en-US" i="1" dirty="0" err="1"/>
              <a:t>wilshipley</a:t>
            </a:r>
            <a:r>
              <a:rPr lang="en-US" dirty="0"/>
              <a:t> </a:t>
            </a:r>
            <a:r>
              <a:rPr lang="en-US" dirty="0" err="1"/>
              <a:t>git</a:t>
            </a:r>
            <a:r>
              <a:rPr lang="en-US" dirty="0"/>
              <a:t> gets easier once you get the basic idea that branches are homeomorphic </a:t>
            </a:r>
            <a:r>
              <a:rPr lang="en-US" dirty="0" err="1"/>
              <a:t>endofunctors</a:t>
            </a:r>
            <a:r>
              <a:rPr lang="en-US" dirty="0"/>
              <a:t> mapping </a:t>
            </a:r>
            <a:r>
              <a:rPr lang="en-US" dirty="0" err="1"/>
              <a:t>submanifolds</a:t>
            </a:r>
            <a:r>
              <a:rPr lang="en-US" dirty="0"/>
              <a:t> of a Hilbert space</a:t>
            </a:r>
            <a:r>
              <a:rPr lang="en-US" dirty="0" smtClean="0"/>
              <a:t>.</a:t>
            </a:r>
          </a:p>
          <a:p>
            <a:pPr fontAlgn="base"/>
            <a:endParaRPr lang="en-US" dirty="0"/>
          </a:p>
          <a:p>
            <a:pPr fontAlgn="base"/>
            <a:r>
              <a:rPr lang="en-US" dirty="0" smtClean="0"/>
              <a:t>Ne pas </a:t>
            </a:r>
            <a:r>
              <a:rPr lang="en-US" dirty="0" err="1" smtClean="0"/>
              <a:t>confondre</a:t>
            </a:r>
            <a:r>
              <a:rPr lang="en-US" dirty="0" smtClean="0"/>
              <a:t> les forges (</a:t>
            </a:r>
            <a:r>
              <a:rPr lang="en-US" dirty="0" err="1" smtClean="0"/>
              <a:t>Github</a:t>
            </a:r>
            <a:r>
              <a:rPr lang="en-US" dirty="0" smtClean="0"/>
              <a:t>, </a:t>
            </a:r>
            <a:r>
              <a:rPr lang="en-US" dirty="0" err="1" smtClean="0"/>
              <a:t>Gitlab</a:t>
            </a:r>
            <a:r>
              <a:rPr lang="en-US" dirty="0" smtClean="0"/>
              <a:t>, </a:t>
            </a:r>
            <a:r>
              <a:rPr lang="en-US" dirty="0" err="1" smtClean="0"/>
              <a:t>Bitbucket</a:t>
            </a:r>
            <a:r>
              <a:rPr lang="en-US" dirty="0" smtClean="0"/>
              <a:t>) avec le </a:t>
            </a:r>
            <a:r>
              <a:rPr lang="en-US" dirty="0" err="1" smtClean="0"/>
              <a:t>protocole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endParaRPr lang="en-US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95591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Merge</a:t>
            </a:r>
            <a:r>
              <a:rPr lang="fr-FR" dirty="0" smtClean="0"/>
              <a:t> avec conflit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90227" y="1202891"/>
            <a:ext cx="10281992" cy="4651643"/>
          </a:xfrm>
        </p:spPr>
        <p:txBody>
          <a:bodyPr>
            <a:normAutofit/>
          </a:bodyPr>
          <a:lstStyle/>
          <a:p>
            <a:r>
              <a:rPr lang="fr-FR" dirty="0" smtClean="0"/>
              <a:t>Git </a:t>
            </a:r>
            <a:r>
              <a:rPr lang="fr-FR" dirty="0" err="1" smtClean="0"/>
              <a:t>merge</a:t>
            </a:r>
            <a:r>
              <a:rPr lang="fr-FR" dirty="0" smtClean="0"/>
              <a:t> automatiquement les fichiers mais il peut y avoir des conflits</a:t>
            </a:r>
          </a:p>
          <a:p>
            <a:r>
              <a:rPr lang="fr-FR" dirty="0" smtClean="0"/>
              <a:t>En cas de conflit</a:t>
            </a:r>
          </a:p>
          <a:p>
            <a:pPr lvl="1"/>
            <a:r>
              <a:rPr lang="fr-FR" dirty="0" smtClean="0"/>
              <a:t>Git redonne la main en mettant un message </a:t>
            </a:r>
          </a:p>
          <a:p>
            <a:pPr lvl="2"/>
            <a:r>
              <a:rPr lang="fr-CH" dirty="0" smtClean="0"/>
              <a:t>CONFLICT </a:t>
            </a:r>
            <a:r>
              <a:rPr lang="fr-CH" dirty="0"/>
              <a:t>(content): </a:t>
            </a:r>
            <a:r>
              <a:rPr lang="fr-CH" dirty="0" err="1"/>
              <a:t>Merge</a:t>
            </a:r>
            <a:r>
              <a:rPr lang="fr-CH" dirty="0"/>
              <a:t> </a:t>
            </a:r>
            <a:r>
              <a:rPr lang="fr-CH" dirty="0" err="1" smtClean="0"/>
              <a:t>conflict</a:t>
            </a:r>
            <a:r>
              <a:rPr lang="fr-CH" dirty="0" smtClean="0"/>
              <a:t> in &lt;</a:t>
            </a:r>
            <a:r>
              <a:rPr lang="fr-CH" dirty="0" err="1" smtClean="0"/>
              <a:t>filename</a:t>
            </a:r>
            <a:r>
              <a:rPr lang="fr-CH" dirty="0" smtClean="0"/>
              <a:t>&gt;</a:t>
            </a:r>
            <a:endParaRPr lang="fr-FR" dirty="0"/>
          </a:p>
          <a:p>
            <a:pPr lvl="1"/>
            <a:r>
              <a:rPr lang="fr-FR" dirty="0" smtClean="0"/>
              <a:t>Git marque les parties du fichiers en conflit</a:t>
            </a:r>
          </a:p>
          <a:p>
            <a:pPr lvl="2"/>
            <a:r>
              <a:rPr lang="fr-CH" sz="1100" dirty="0" err="1" smtClean="0"/>
              <a:t>here</a:t>
            </a:r>
            <a:r>
              <a:rPr lang="fr-CH" sz="1100" dirty="0" smtClean="0"/>
              <a:t> </a:t>
            </a:r>
            <a:r>
              <a:rPr lang="fr-CH" sz="1100" dirty="0" err="1" smtClean="0"/>
              <a:t>is</a:t>
            </a:r>
            <a:r>
              <a:rPr lang="fr-CH" sz="1100" dirty="0" smtClean="0"/>
              <a:t> </a:t>
            </a:r>
            <a:r>
              <a:rPr lang="fr-CH" sz="1100" dirty="0" err="1" smtClean="0"/>
              <a:t>my</a:t>
            </a:r>
            <a:r>
              <a:rPr lang="fr-CH" sz="1100" dirty="0" smtClean="0"/>
              <a:t> </a:t>
            </a:r>
            <a:r>
              <a:rPr lang="fr-CH" sz="1100" dirty="0" err="1" smtClean="0"/>
              <a:t>readme</a:t>
            </a:r>
            <a:r>
              <a:rPr lang="fr-CH" sz="1100" dirty="0" smtClean="0"/>
              <a:t/>
            </a:r>
            <a:br>
              <a:rPr lang="fr-CH" sz="1100" dirty="0" smtClean="0"/>
            </a:br>
            <a:r>
              <a:rPr lang="fr-CH" sz="1100" dirty="0" smtClean="0"/>
              <a:t>&lt;&lt;&lt;&lt;&lt;&lt;&lt; HEAD</a:t>
            </a:r>
            <a:br>
              <a:rPr lang="fr-CH" sz="1100" dirty="0" smtClean="0"/>
            </a:br>
            <a:r>
              <a:rPr lang="en-US" sz="1100" dirty="0" smtClean="0"/>
              <a:t>the cake is a lie.</a:t>
            </a:r>
            <a:br>
              <a:rPr lang="en-US" sz="1100" dirty="0" smtClean="0"/>
            </a:br>
            <a:r>
              <a:rPr lang="fr-CH" sz="1100" dirty="0" smtClean="0"/>
              <a:t>=======</a:t>
            </a:r>
            <a:br>
              <a:rPr lang="fr-CH" sz="1100" dirty="0" smtClean="0"/>
            </a:br>
            <a:r>
              <a:rPr lang="en-US" sz="1100" dirty="0" smtClean="0"/>
              <a:t>the cake is telling the truth!</a:t>
            </a:r>
            <a:br>
              <a:rPr lang="en-US" sz="1100" dirty="0" smtClean="0"/>
            </a:br>
            <a:r>
              <a:rPr lang="fr-CH" sz="1100" dirty="0" smtClean="0"/>
              <a:t>&gt;&gt;&gt;&gt;&gt;&gt;&gt;</a:t>
            </a:r>
            <a:br>
              <a:rPr lang="fr-CH" sz="1100" dirty="0" smtClean="0"/>
            </a:br>
            <a:r>
              <a:rPr lang="fr-CH" sz="1100" dirty="0" smtClean="0"/>
              <a:t>4e76d3542a7eee02ec516a47600002a90a4e4b48</a:t>
            </a:r>
          </a:p>
          <a:p>
            <a:pPr lvl="1"/>
            <a:r>
              <a:rPr lang="fr-FR" dirty="0" smtClean="0"/>
              <a:t>Modifier le contenu du fichier et supprimer les </a:t>
            </a:r>
            <a:r>
              <a:rPr lang="fr-FR" dirty="0" err="1" smtClean="0"/>
              <a:t>maqueurs</a:t>
            </a:r>
            <a:endParaRPr lang="fr-FR" dirty="0" smtClean="0"/>
          </a:p>
          <a:p>
            <a:pPr lvl="1"/>
            <a:r>
              <a:rPr lang="fr-FR" dirty="0" err="1" smtClean="0"/>
              <a:t>Committez</a:t>
            </a:r>
            <a:r>
              <a:rPr lang="fr-FR" dirty="0" smtClean="0"/>
              <a:t> les fichiers </a:t>
            </a:r>
            <a:r>
              <a:rPr lang="fr-FR" dirty="0" err="1" smtClean="0"/>
              <a:t>mergés</a:t>
            </a:r>
            <a:endParaRPr lang="fr-FR" dirty="0" smtClean="0"/>
          </a:p>
          <a:p>
            <a:pPr marL="361950" lvl="1" indent="0">
              <a:buNone/>
            </a:pPr>
            <a:endParaRPr lang="fr-FR" dirty="0" smtClean="0"/>
          </a:p>
          <a:p>
            <a:pPr lvl="1"/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9419001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Stash</a:t>
            </a:r>
            <a:r>
              <a:rPr lang="fr-FR" dirty="0" smtClean="0"/>
              <a:t> &amp; </a:t>
            </a:r>
            <a:r>
              <a:rPr lang="fr-FR" dirty="0" err="1" smtClean="0"/>
              <a:t>Blame</a:t>
            </a:r>
            <a:endParaRPr lang="fr-CH" dirty="0"/>
          </a:p>
        </p:txBody>
      </p:sp>
      <p:pic>
        <p:nvPicPr>
          <p:cNvPr id="5" name="Picture 6" descr="File:Cartoon Man Doing Research Using A Computer.sv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416" y="934392"/>
            <a:ext cx="4489267" cy="580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1214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Stash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de transférer les fichiers modifiés du </a:t>
            </a:r>
            <a:r>
              <a:rPr lang="fr-FR" dirty="0" err="1" smtClean="0"/>
              <a:t>working</a:t>
            </a:r>
            <a:r>
              <a:rPr lang="fr-FR" dirty="0" smtClean="0"/>
              <a:t> directory dans une mémoire tampon (=pile)</a:t>
            </a:r>
          </a:p>
          <a:p>
            <a:endParaRPr lang="fr-FR" dirty="0" smtClean="0"/>
          </a:p>
          <a:p>
            <a:r>
              <a:rPr lang="fr-FR" dirty="0" smtClean="0"/>
              <a:t>Utile pour changer de branche sans perdre du travail</a:t>
            </a:r>
          </a:p>
          <a:p>
            <a:endParaRPr lang="fr-FR" dirty="0" smtClean="0"/>
          </a:p>
          <a:p>
            <a:r>
              <a:rPr lang="fr-FR" dirty="0" smtClean="0"/>
              <a:t>Alternatives</a:t>
            </a:r>
          </a:p>
          <a:p>
            <a:pPr lvl="1"/>
            <a:r>
              <a:rPr lang="fr-FR" dirty="0" err="1" smtClean="0"/>
              <a:t>Committer</a:t>
            </a:r>
            <a:r>
              <a:rPr lang="fr-FR" dirty="0" smtClean="0"/>
              <a:t> les fichiers et ensuite faire des git commit --</a:t>
            </a:r>
            <a:r>
              <a:rPr lang="fr-FR" dirty="0" err="1" smtClean="0"/>
              <a:t>amend</a:t>
            </a:r>
            <a:endParaRPr lang="fr-FR" dirty="0" smtClean="0"/>
          </a:p>
          <a:p>
            <a:pPr lvl="1"/>
            <a:r>
              <a:rPr lang="fr-FR" dirty="0" smtClean="0"/>
              <a:t>Utiliser une branche locale temporaire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8288148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Stash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1045029"/>
            <a:ext cx="10281992" cy="5142015"/>
          </a:xfrm>
        </p:spPr>
        <p:txBody>
          <a:bodyPr>
            <a:normAutofit/>
          </a:bodyPr>
          <a:lstStyle/>
          <a:p>
            <a:r>
              <a:rPr lang="fr-FR" dirty="0" smtClean="0"/>
              <a:t>Créer un </a:t>
            </a:r>
            <a:r>
              <a:rPr lang="fr-FR" dirty="0" err="1" smtClean="0"/>
              <a:t>stash</a:t>
            </a:r>
            <a:endParaRPr lang="fr-FR" dirty="0" smtClean="0"/>
          </a:p>
          <a:p>
            <a:pPr lvl="1"/>
            <a:r>
              <a:rPr lang="fr-FR" dirty="0" smtClean="0"/>
              <a:t>git </a:t>
            </a:r>
            <a:r>
              <a:rPr lang="fr-FR" dirty="0" err="1" smtClean="0"/>
              <a:t>stash</a:t>
            </a:r>
            <a:endParaRPr lang="fr-FR" dirty="0" smtClean="0"/>
          </a:p>
          <a:p>
            <a:pPr lvl="1"/>
            <a:r>
              <a:rPr lang="fr-FR" dirty="0" smtClean="0"/>
              <a:t>git </a:t>
            </a:r>
            <a:r>
              <a:rPr lang="fr-FR" dirty="0" err="1" smtClean="0"/>
              <a:t>stash</a:t>
            </a:r>
            <a:r>
              <a:rPr lang="fr-FR" dirty="0" smtClean="0"/>
              <a:t> </a:t>
            </a:r>
            <a:r>
              <a:rPr lang="fr-FR" dirty="0" err="1" smtClean="0"/>
              <a:t>save</a:t>
            </a:r>
            <a:r>
              <a:rPr lang="fr-FR" dirty="0" smtClean="0"/>
              <a:t>/push &lt;mon message de </a:t>
            </a:r>
            <a:r>
              <a:rPr lang="fr-FR" dirty="0" err="1" smtClean="0"/>
              <a:t>stash</a:t>
            </a:r>
            <a:r>
              <a:rPr lang="fr-FR" dirty="0" smtClean="0"/>
              <a:t>&gt; </a:t>
            </a:r>
          </a:p>
          <a:p>
            <a:pPr lvl="1"/>
            <a:r>
              <a:rPr lang="fr-FR" dirty="0" smtClean="0"/>
              <a:t>Git </a:t>
            </a:r>
            <a:r>
              <a:rPr lang="fr-FR" dirty="0" err="1" smtClean="0"/>
              <a:t>stash</a:t>
            </a:r>
            <a:r>
              <a:rPr lang="fr-FR" dirty="0" smtClean="0"/>
              <a:t> </a:t>
            </a:r>
            <a:r>
              <a:rPr lang="fr-FR" dirty="0" err="1" smtClean="0"/>
              <a:t>create</a:t>
            </a:r>
            <a:r>
              <a:rPr lang="fr-FR" dirty="0" smtClean="0"/>
              <a:t> + git </a:t>
            </a:r>
            <a:r>
              <a:rPr lang="fr-FR" dirty="0" err="1" smtClean="0"/>
              <a:t>stash</a:t>
            </a:r>
            <a:r>
              <a:rPr lang="fr-FR" dirty="0" smtClean="0"/>
              <a:t> store</a:t>
            </a:r>
          </a:p>
          <a:p>
            <a:r>
              <a:rPr lang="fr-FR" dirty="0" smtClean="0"/>
              <a:t>Lister les </a:t>
            </a:r>
            <a:r>
              <a:rPr lang="fr-FR" dirty="0" err="1" smtClean="0"/>
              <a:t>stashs</a:t>
            </a:r>
            <a:r>
              <a:rPr lang="fr-FR" dirty="0" smtClean="0"/>
              <a:t>: </a:t>
            </a:r>
          </a:p>
          <a:p>
            <a:pPr lvl="1"/>
            <a:r>
              <a:rPr lang="fr-FR" dirty="0" smtClean="0"/>
              <a:t>git </a:t>
            </a:r>
            <a:r>
              <a:rPr lang="fr-FR" dirty="0" err="1" smtClean="0"/>
              <a:t>stash</a:t>
            </a:r>
            <a:r>
              <a:rPr lang="fr-FR" dirty="0" smtClean="0"/>
              <a:t> </a:t>
            </a:r>
            <a:r>
              <a:rPr lang="fr-FR" dirty="0" err="1" smtClean="0"/>
              <a:t>list</a:t>
            </a:r>
            <a:endParaRPr lang="fr-FR" dirty="0" smtClean="0"/>
          </a:p>
          <a:p>
            <a:r>
              <a:rPr lang="fr-FR" dirty="0" smtClean="0"/>
              <a:t>Utiliser un </a:t>
            </a:r>
            <a:r>
              <a:rPr lang="fr-FR" dirty="0" err="1" smtClean="0"/>
              <a:t>stash</a:t>
            </a:r>
            <a:endParaRPr lang="fr-FR" dirty="0" smtClean="0"/>
          </a:p>
          <a:p>
            <a:pPr lvl="1"/>
            <a:r>
              <a:rPr lang="fr-FR" dirty="0" smtClean="0"/>
              <a:t>git </a:t>
            </a:r>
            <a:r>
              <a:rPr lang="fr-FR" dirty="0" err="1" smtClean="0"/>
              <a:t>stash</a:t>
            </a:r>
            <a:r>
              <a:rPr lang="fr-FR" dirty="0" smtClean="0"/>
              <a:t> </a:t>
            </a:r>
            <a:r>
              <a:rPr lang="fr-FR" dirty="0" err="1" smtClean="0"/>
              <a:t>apply</a:t>
            </a:r>
            <a:endParaRPr lang="fr-FR" dirty="0" smtClean="0"/>
          </a:p>
          <a:p>
            <a:pPr lvl="1"/>
            <a:r>
              <a:rPr lang="en-US" dirty="0" err="1"/>
              <a:t>git</a:t>
            </a:r>
            <a:r>
              <a:rPr lang="en-US" dirty="0"/>
              <a:t> stash apply stash@{0</a:t>
            </a:r>
            <a:r>
              <a:rPr lang="en-US" dirty="0" smtClean="0"/>
              <a:t>}</a:t>
            </a:r>
          </a:p>
          <a:p>
            <a:pPr lvl="1"/>
            <a:r>
              <a:rPr lang="fr-FR" dirty="0"/>
              <a:t>git </a:t>
            </a:r>
            <a:r>
              <a:rPr lang="fr-FR" dirty="0" err="1"/>
              <a:t>stash</a:t>
            </a:r>
            <a:r>
              <a:rPr lang="fr-FR" dirty="0"/>
              <a:t> pop (</a:t>
            </a:r>
            <a:r>
              <a:rPr lang="fr-FR" dirty="0" smtClean="0"/>
              <a:t>applique </a:t>
            </a:r>
            <a:r>
              <a:rPr lang="fr-FR" dirty="0"/>
              <a:t>le dernier </a:t>
            </a:r>
            <a:r>
              <a:rPr lang="fr-FR" dirty="0" err="1"/>
              <a:t>stash</a:t>
            </a:r>
            <a:r>
              <a:rPr lang="fr-FR" dirty="0"/>
              <a:t> et le </a:t>
            </a:r>
            <a:r>
              <a:rPr lang="fr-FR" dirty="0" smtClean="0"/>
              <a:t>supprime)</a:t>
            </a:r>
            <a:endParaRPr lang="fr-FR" dirty="0"/>
          </a:p>
          <a:p>
            <a:r>
              <a:rPr lang="fr-FR" dirty="0" smtClean="0"/>
              <a:t> Supprimer un </a:t>
            </a:r>
            <a:r>
              <a:rPr lang="fr-FR" dirty="0" err="1" smtClean="0"/>
              <a:t>stash</a:t>
            </a:r>
            <a:endParaRPr lang="fr-FR" dirty="0" smtClean="0"/>
          </a:p>
          <a:p>
            <a:pPr lvl="1"/>
            <a:r>
              <a:rPr lang="fr-FR" dirty="0" smtClean="0"/>
              <a:t>Git </a:t>
            </a:r>
            <a:r>
              <a:rPr lang="fr-FR" dirty="0" err="1" smtClean="0"/>
              <a:t>stash</a:t>
            </a:r>
            <a:r>
              <a:rPr lang="fr-FR" dirty="0" smtClean="0"/>
              <a:t> drop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789275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Exercice: </a:t>
            </a:r>
            <a:r>
              <a:rPr lang="fr-FR" dirty="0" err="1" smtClean="0"/>
              <a:t>Stash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Créer un nouveau dépôt en local</a:t>
            </a:r>
          </a:p>
          <a:p>
            <a:r>
              <a:rPr lang="fr-CH" dirty="0" smtClean="0"/>
              <a:t>Ajoutez </a:t>
            </a:r>
            <a:r>
              <a:rPr lang="fr-CH" dirty="0"/>
              <a:t>un fichier “stashme.txt” à votre repo. et </a:t>
            </a:r>
            <a:r>
              <a:rPr lang="fr-CH" dirty="0" smtClean="0"/>
              <a:t>l’ajoutez </a:t>
            </a:r>
            <a:r>
              <a:rPr lang="fr-CH" dirty="0"/>
              <a:t>au </a:t>
            </a:r>
            <a:r>
              <a:rPr lang="fr-CH" dirty="0" err="1"/>
              <a:t>staging</a:t>
            </a:r>
            <a:endParaRPr lang="fr-CH" dirty="0"/>
          </a:p>
          <a:p>
            <a:r>
              <a:rPr lang="fr-CH" dirty="0" smtClean="0"/>
              <a:t>Faire </a:t>
            </a:r>
            <a:r>
              <a:rPr lang="fr-CH" dirty="0"/>
              <a:t>un premier commit</a:t>
            </a:r>
          </a:p>
          <a:p>
            <a:r>
              <a:rPr lang="fr-CH" dirty="0" smtClean="0"/>
              <a:t>Ajoutez </a:t>
            </a:r>
            <a:r>
              <a:rPr lang="fr-CH" dirty="0"/>
              <a:t>un autre fichier “stashmeagain.txt” à votre repo. et le </a:t>
            </a:r>
            <a:r>
              <a:rPr lang="fr-CH" dirty="0" err="1"/>
              <a:t>stasher</a:t>
            </a:r>
            <a:r>
              <a:rPr lang="fr-CH" dirty="0"/>
              <a:t>.</a:t>
            </a:r>
          </a:p>
          <a:p>
            <a:r>
              <a:rPr lang="fr-CH" dirty="0" smtClean="0"/>
              <a:t>Ajoutez </a:t>
            </a:r>
            <a:r>
              <a:rPr lang="fr-CH" dirty="0"/>
              <a:t>un autre fichier “stashmeagain2.txt” à votre repo. et le </a:t>
            </a:r>
            <a:r>
              <a:rPr lang="fr-CH" dirty="0" err="1"/>
              <a:t>stasher</a:t>
            </a:r>
            <a:r>
              <a:rPr lang="fr-CH" dirty="0"/>
              <a:t>.</a:t>
            </a:r>
          </a:p>
          <a:p>
            <a:r>
              <a:rPr lang="fr-CH" dirty="0" smtClean="0"/>
              <a:t>Listez </a:t>
            </a:r>
            <a:r>
              <a:rPr lang="fr-CH" dirty="0"/>
              <a:t>les </a:t>
            </a:r>
            <a:r>
              <a:rPr lang="fr-CH" dirty="0" err="1"/>
              <a:t>stashs</a:t>
            </a:r>
            <a:r>
              <a:rPr lang="fr-CH" dirty="0"/>
              <a:t>, puis appliquez le 1er </a:t>
            </a:r>
            <a:r>
              <a:rPr lang="fr-CH" dirty="0" err="1"/>
              <a:t>stash</a:t>
            </a:r>
            <a:r>
              <a:rPr lang="fr-CH" dirty="0"/>
              <a:t>.</a:t>
            </a:r>
          </a:p>
          <a:p>
            <a:r>
              <a:rPr lang="fr-CH" dirty="0" smtClean="0"/>
              <a:t>Comment </a:t>
            </a:r>
            <a:r>
              <a:rPr lang="fr-CH" dirty="0"/>
              <a:t>créer une branche avec le 2ème </a:t>
            </a:r>
            <a:r>
              <a:rPr lang="fr-CH" dirty="0" err="1"/>
              <a:t>stash</a:t>
            </a:r>
            <a:r>
              <a:rPr lang="fr-CH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6391792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Blame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Permet de connaitre l’auteur et le commit de chaque ligne d’un </a:t>
            </a:r>
            <a:r>
              <a:rPr lang="fr-CH" dirty="0" smtClean="0"/>
              <a:t>fichier (équivalent au show annotation des IDE)</a:t>
            </a:r>
          </a:p>
          <a:p>
            <a:pPr lvl="1"/>
            <a:r>
              <a:rPr lang="fr-FR" dirty="0" smtClean="0"/>
              <a:t>git </a:t>
            </a:r>
            <a:r>
              <a:rPr lang="fr-FR" dirty="0" err="1" smtClean="0"/>
              <a:t>blame</a:t>
            </a:r>
            <a:r>
              <a:rPr lang="fr-FR" dirty="0" smtClean="0"/>
              <a:t> &lt;</a:t>
            </a:r>
            <a:r>
              <a:rPr lang="fr-FR" dirty="0" err="1" smtClean="0"/>
              <a:t>filename</a:t>
            </a:r>
            <a:r>
              <a:rPr lang="fr-FR" dirty="0" smtClean="0"/>
              <a:t>&gt;</a:t>
            </a:r>
          </a:p>
          <a:p>
            <a:pPr lvl="1"/>
            <a:endParaRPr lang="fr-FR" dirty="0"/>
          </a:p>
          <a:p>
            <a:r>
              <a:rPr lang="fr-FR" dirty="0" smtClean="0"/>
              <a:t>Exercice: </a:t>
            </a:r>
          </a:p>
          <a:p>
            <a:pPr lvl="1"/>
            <a:r>
              <a:rPr lang="fr-FR" dirty="0" smtClean="0"/>
              <a:t>Aller dans le repo </a:t>
            </a:r>
            <a:r>
              <a:rPr lang="fr-CH" dirty="0" smtClean="0"/>
              <a:t>page-web-participative </a:t>
            </a:r>
          </a:p>
          <a:p>
            <a:pPr lvl="1"/>
            <a:r>
              <a:rPr lang="fr-FR" dirty="0" smtClean="0"/>
              <a:t>Cherchez l’auteur de la ligne 20 du fichier README.md</a:t>
            </a:r>
          </a:p>
          <a:p>
            <a:pPr lvl="1"/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5433186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Utiliser un workflow</a:t>
            </a:r>
            <a:endParaRPr lang="fr-CH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85" y="961604"/>
            <a:ext cx="10209702" cy="4989688"/>
          </a:xfrm>
        </p:spPr>
      </p:pic>
    </p:spTree>
    <p:extLst>
      <p:ext uri="{BB962C8B-B14F-4D97-AF65-F5344CB8AC3E}">
        <p14:creationId xmlns:p14="http://schemas.microsoft.com/office/powerpoint/2010/main" val="33204529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 err="1"/>
              <a:t>Feature</a:t>
            </a:r>
            <a:r>
              <a:rPr lang="fr-CH" b="1" dirty="0"/>
              <a:t> </a:t>
            </a:r>
            <a:r>
              <a:rPr lang="fr-CH" b="1" dirty="0" err="1"/>
              <a:t>branch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créer une branche de travail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checkout</a:t>
            </a:r>
            <a:r>
              <a:rPr lang="fr-CH" dirty="0"/>
              <a:t> -b </a:t>
            </a:r>
            <a:r>
              <a:rPr lang="fr-CH" dirty="0" err="1"/>
              <a:t>ma_branche</a:t>
            </a:r>
            <a:endParaRPr lang="fr-CH" dirty="0"/>
          </a:p>
          <a:p>
            <a:r>
              <a:rPr lang="fr-CH" dirty="0" smtClean="0"/>
              <a:t>faire </a:t>
            </a:r>
            <a:r>
              <a:rPr lang="fr-CH" dirty="0"/>
              <a:t>vos </a:t>
            </a:r>
            <a:r>
              <a:rPr lang="fr-CH" dirty="0" err="1"/>
              <a:t>commits</a:t>
            </a:r>
            <a:r>
              <a:rPr lang="fr-CH" dirty="0"/>
              <a:t> régulièrement</a:t>
            </a:r>
          </a:p>
          <a:p>
            <a:r>
              <a:rPr lang="fr-CH" dirty="0" smtClean="0"/>
              <a:t>synchroniser </a:t>
            </a:r>
            <a:r>
              <a:rPr lang="fr-CH" dirty="0"/>
              <a:t>votre branche régulièrement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pull --rebase origin </a:t>
            </a:r>
            <a:r>
              <a:rPr lang="en-US" dirty="0" smtClean="0"/>
              <a:t>develop</a:t>
            </a:r>
            <a:endParaRPr lang="en-US" dirty="0"/>
          </a:p>
          <a:p>
            <a:r>
              <a:rPr lang="fr-CH" dirty="0" smtClean="0"/>
              <a:t>pousser </a:t>
            </a:r>
            <a:r>
              <a:rPr lang="fr-CH" dirty="0"/>
              <a:t>vers </a:t>
            </a:r>
            <a:r>
              <a:rPr lang="fr-CH" dirty="0" err="1"/>
              <a:t>gitlab</a:t>
            </a:r>
            <a:r>
              <a:rPr lang="fr-CH" dirty="0"/>
              <a:t> régulièrement</a:t>
            </a:r>
          </a:p>
          <a:p>
            <a:pPr lvl="1"/>
            <a:r>
              <a:rPr lang="fr-CH" dirty="0" smtClean="0"/>
              <a:t>git </a:t>
            </a:r>
            <a:r>
              <a:rPr lang="fr-CH" dirty="0"/>
              <a:t>push </a:t>
            </a:r>
            <a:r>
              <a:rPr lang="fr-CH" dirty="0" err="1"/>
              <a:t>origin</a:t>
            </a:r>
            <a:r>
              <a:rPr lang="fr-CH" dirty="0"/>
              <a:t> </a:t>
            </a:r>
            <a:r>
              <a:rPr lang="fr-CH" dirty="0" err="1" smtClean="0"/>
              <a:t>ma_branche</a:t>
            </a:r>
            <a:endParaRPr lang="fr-CH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311" y="1443038"/>
            <a:ext cx="2588250" cy="429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4020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/>
              <a:t>Comprendre le workflow de </a:t>
            </a:r>
            <a:r>
              <a:rPr lang="fr-CH" b="1" dirty="0" err="1"/>
              <a:t>GitFlow</a:t>
            </a:r>
            <a:endParaRPr lang="fr-CH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867" y="1181594"/>
            <a:ext cx="8185534" cy="5023873"/>
          </a:xfrm>
        </p:spPr>
      </p:pic>
    </p:spTree>
    <p:extLst>
      <p:ext uri="{BB962C8B-B14F-4D97-AF65-F5344CB8AC3E}">
        <p14:creationId xmlns:p14="http://schemas.microsoft.com/office/powerpoint/2010/main" val="30080560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Ré-écrire</a:t>
            </a:r>
            <a:r>
              <a:rPr lang="fr-FR" dirty="0" smtClean="0"/>
              <a:t> l’histoire</a:t>
            </a:r>
            <a:endParaRPr lang="fr-CH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672" y="961604"/>
            <a:ext cx="5464366" cy="5464366"/>
          </a:xfrm>
        </p:spPr>
      </p:pic>
    </p:spTree>
    <p:extLst>
      <p:ext uri="{BB962C8B-B14F-4D97-AF65-F5344CB8AC3E}">
        <p14:creationId xmlns:p14="http://schemas.microsoft.com/office/powerpoint/2010/main" val="4122106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Petite histoire de git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git a été créé en 2005, par Linus </a:t>
            </a:r>
            <a:r>
              <a:rPr lang="fr-CH" dirty="0" err="1"/>
              <a:t>Torvalds</a:t>
            </a:r>
            <a:r>
              <a:rPr lang="fr-CH" dirty="0"/>
              <a:t> pour gérer le noyau </a:t>
            </a:r>
            <a:r>
              <a:rPr lang="fr-CH" dirty="0" smtClean="0"/>
              <a:t>linux</a:t>
            </a:r>
          </a:p>
          <a:p>
            <a:pPr lvl="1"/>
            <a:r>
              <a:rPr lang="fr-CH" dirty="0" err="1"/>
              <a:t>BitKeeper</a:t>
            </a:r>
            <a:r>
              <a:rPr lang="fr-CH" dirty="0"/>
              <a:t> ne pouvait plus être utilisé </a:t>
            </a:r>
            <a:r>
              <a:rPr lang="fr-CH" dirty="0" smtClean="0"/>
              <a:t>gratuitement</a:t>
            </a:r>
            <a:endParaRPr lang="fr-CH" dirty="0"/>
          </a:p>
          <a:p>
            <a:pPr lvl="1"/>
            <a:r>
              <a:rPr lang="fr-CH" dirty="0" smtClean="0"/>
              <a:t>De </a:t>
            </a:r>
            <a:r>
              <a:rPr lang="fr-CH" dirty="0"/>
              <a:t>très nombreuses branches vivant en parallèle</a:t>
            </a:r>
          </a:p>
          <a:p>
            <a:pPr lvl="1"/>
            <a:r>
              <a:rPr lang="fr-CH" dirty="0" smtClean="0"/>
              <a:t>Une </a:t>
            </a:r>
            <a:r>
              <a:rPr lang="fr-CH" dirty="0"/>
              <a:t>gouvernance très distribuée</a:t>
            </a:r>
          </a:p>
          <a:p>
            <a:pPr lvl="1"/>
            <a:r>
              <a:rPr lang="fr-CH" dirty="0" smtClean="0"/>
              <a:t>Besoin </a:t>
            </a:r>
            <a:r>
              <a:rPr lang="fr-CH" dirty="0"/>
              <a:t>de pouvoir </a:t>
            </a:r>
            <a:r>
              <a:rPr lang="fr-CH" dirty="0" err="1"/>
              <a:t>forker</a:t>
            </a:r>
            <a:endParaRPr lang="fr-CH" dirty="0"/>
          </a:p>
          <a:p>
            <a:pPr lvl="1"/>
            <a:r>
              <a:rPr lang="fr-CH" dirty="0" smtClean="0"/>
              <a:t>Besoin </a:t>
            </a:r>
            <a:r>
              <a:rPr lang="fr-CH" dirty="0"/>
              <a:t>de rapatrier des </a:t>
            </a:r>
            <a:r>
              <a:rPr lang="fr-CH" i="1" dirty="0" err="1"/>
              <a:t>features</a:t>
            </a:r>
            <a:r>
              <a:rPr lang="fr-CH" i="1" dirty="0"/>
              <a:t> </a:t>
            </a:r>
            <a:r>
              <a:rPr lang="fr-CH" dirty="0" smtClean="0"/>
              <a:t>choisies</a:t>
            </a:r>
          </a:p>
        </p:txBody>
      </p:sp>
    </p:spTree>
    <p:extLst>
      <p:ext uri="{BB962C8B-B14F-4D97-AF65-F5344CB8AC3E}">
        <p14:creationId xmlns:p14="http://schemas.microsoft.com/office/powerpoint/2010/main" val="181476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Amend</a:t>
            </a:r>
            <a:endParaRPr lang="fr-CH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  « d’amender » le dernier commit afin de</a:t>
            </a:r>
          </a:p>
          <a:p>
            <a:pPr lvl="1"/>
            <a:r>
              <a:rPr lang="fr-FR" dirty="0" smtClean="0"/>
              <a:t>Modifier le message du commit</a:t>
            </a:r>
          </a:p>
          <a:p>
            <a:pPr lvl="1"/>
            <a:r>
              <a:rPr lang="fr-FR" dirty="0" smtClean="0"/>
              <a:t>Modifier le contenu du commit</a:t>
            </a:r>
          </a:p>
          <a:p>
            <a:pPr lvl="1"/>
            <a:endParaRPr lang="fr-FR" dirty="0"/>
          </a:p>
          <a:p>
            <a:r>
              <a:rPr lang="fr-FR" dirty="0" smtClean="0"/>
              <a:t>Exercice</a:t>
            </a:r>
          </a:p>
          <a:p>
            <a:pPr lvl="1"/>
            <a:r>
              <a:rPr lang="fr-FR" dirty="0" smtClean="0"/>
              <a:t>Se placez dans un repo existant</a:t>
            </a:r>
          </a:p>
          <a:p>
            <a:pPr lvl="1"/>
            <a:r>
              <a:rPr lang="fr-FR" dirty="0" smtClean="0"/>
              <a:t>Modifiez un fichier</a:t>
            </a:r>
          </a:p>
          <a:p>
            <a:pPr lvl="1"/>
            <a:r>
              <a:rPr lang="fr-FR" dirty="0" smtClean="0"/>
              <a:t>Ajoutez ce fichier au dernier commit</a:t>
            </a:r>
            <a:endParaRPr lang="fr-CH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954" y="1808716"/>
            <a:ext cx="2584087" cy="321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878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Rebase</a:t>
            </a:r>
            <a:r>
              <a:rPr lang="fr-FR" dirty="0" smtClean="0"/>
              <a:t> interactif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1951038"/>
            <a:ext cx="10281992" cy="4218408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Réordonner les </a:t>
            </a:r>
            <a:r>
              <a:rPr lang="fr-FR" dirty="0" err="1" smtClean="0"/>
              <a:t>commits</a:t>
            </a:r>
            <a:endParaRPr lang="fr-FR" dirty="0" smtClean="0"/>
          </a:p>
          <a:p>
            <a:r>
              <a:rPr lang="fr-FR" dirty="0" smtClean="0"/>
              <a:t>Fusionner des </a:t>
            </a:r>
            <a:r>
              <a:rPr lang="fr-FR" dirty="0" err="1" smtClean="0"/>
              <a:t>commits</a:t>
            </a:r>
            <a:endParaRPr lang="fr-FR" dirty="0" smtClean="0"/>
          </a:p>
          <a:p>
            <a:r>
              <a:rPr lang="fr-FR" dirty="0" smtClean="0"/>
              <a:t>Modifier les messages des </a:t>
            </a:r>
            <a:r>
              <a:rPr lang="fr-FR" dirty="0" err="1" smtClean="0"/>
              <a:t>commits</a:t>
            </a:r>
            <a:endParaRPr lang="fr-FR" dirty="0" smtClean="0"/>
          </a:p>
          <a:p>
            <a:r>
              <a:rPr lang="fr-FR" dirty="0" smtClean="0"/>
              <a:t>Supprimer des </a:t>
            </a:r>
            <a:r>
              <a:rPr lang="fr-FR" dirty="0" err="1" smtClean="0"/>
              <a:t>commits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Exercice</a:t>
            </a:r>
          </a:p>
          <a:p>
            <a:pPr lvl="1"/>
            <a:r>
              <a:rPr lang="fr-FR" dirty="0" smtClean="0"/>
              <a:t>Se placez dans un repo existant </a:t>
            </a:r>
          </a:p>
          <a:p>
            <a:pPr lvl="1"/>
            <a:r>
              <a:rPr lang="fr-FR" dirty="0" smtClean="0"/>
              <a:t>Fusionnez les 2 derniers </a:t>
            </a:r>
            <a:r>
              <a:rPr lang="fr-FR" dirty="0" err="1" smtClean="0"/>
              <a:t>commits</a:t>
            </a:r>
            <a:endParaRPr lang="fr-FR" dirty="0" smtClean="0"/>
          </a:p>
          <a:p>
            <a:pPr lvl="2"/>
            <a:r>
              <a:rPr lang="fr-FR" dirty="0"/>
              <a:t>g</a:t>
            </a:r>
            <a:r>
              <a:rPr lang="fr-FR" dirty="0" smtClean="0"/>
              <a:t>it </a:t>
            </a:r>
            <a:r>
              <a:rPr lang="fr-FR" dirty="0" err="1" smtClean="0"/>
              <a:t>rebase</a:t>
            </a:r>
            <a:r>
              <a:rPr lang="fr-FR" dirty="0" smtClean="0"/>
              <a:t> –i &lt;</a:t>
            </a:r>
            <a:r>
              <a:rPr lang="fr-FR" dirty="0" err="1" smtClean="0"/>
              <a:t>shorthash</a:t>
            </a:r>
            <a:r>
              <a:rPr lang="fr-FR" dirty="0" smtClean="0"/>
              <a:t>&gt;</a:t>
            </a:r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842" y="1690233"/>
            <a:ext cx="4509758" cy="390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6557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Reflog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Afficher toutes les opérations faites dans le repo</a:t>
            </a:r>
          </a:p>
          <a:p>
            <a:pPr lvl="1"/>
            <a:r>
              <a:rPr lang="fr-FR" dirty="0"/>
              <a:t>g</a:t>
            </a:r>
            <a:r>
              <a:rPr lang="fr-FR" dirty="0" smtClean="0"/>
              <a:t>it </a:t>
            </a:r>
            <a:r>
              <a:rPr lang="fr-FR" dirty="0" err="1" smtClean="0"/>
              <a:t>reflog</a:t>
            </a:r>
            <a:endParaRPr lang="fr-FR" dirty="0"/>
          </a:p>
          <a:p>
            <a:r>
              <a:rPr lang="fr-FR" dirty="0" smtClean="0"/>
              <a:t>Annuler une opération</a:t>
            </a:r>
          </a:p>
          <a:p>
            <a:pPr lvl="1"/>
            <a:r>
              <a:rPr lang="fr-FR" dirty="0" smtClean="0"/>
              <a:t>git reset –hard &lt;</a:t>
            </a:r>
            <a:r>
              <a:rPr lang="fr-FR" dirty="0" err="1" smtClean="0"/>
              <a:t>shorthash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Exercice </a:t>
            </a:r>
          </a:p>
          <a:p>
            <a:pPr lvl="1"/>
            <a:r>
              <a:rPr lang="fr-FR" dirty="0" smtClean="0"/>
              <a:t>Reprendre le repo précédent </a:t>
            </a:r>
          </a:p>
          <a:p>
            <a:pPr lvl="1"/>
            <a:r>
              <a:rPr lang="fr-FR" dirty="0" smtClean="0"/>
              <a:t>Revenir à l’état avant le </a:t>
            </a:r>
            <a:r>
              <a:rPr lang="fr-FR" dirty="0" err="1" smtClean="0"/>
              <a:t>rebase</a:t>
            </a:r>
            <a:r>
              <a:rPr lang="fr-FR" dirty="0" smtClean="0"/>
              <a:t> interactif </a:t>
            </a:r>
          </a:p>
          <a:p>
            <a:pPr marL="361950" lvl="1" indent="0">
              <a:buNone/>
            </a:pPr>
            <a:endParaRPr lang="fr-FR" dirty="0"/>
          </a:p>
          <a:p>
            <a:pPr marL="80962" indent="0">
              <a:buNone/>
            </a:pPr>
            <a:endParaRPr lang="fr-CH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463" y="2317616"/>
            <a:ext cx="702945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9647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dangers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Si les </a:t>
            </a:r>
            <a:r>
              <a:rPr lang="fr-FR" dirty="0" err="1" smtClean="0"/>
              <a:t>commits</a:t>
            </a:r>
            <a:r>
              <a:rPr lang="fr-FR" dirty="0" smtClean="0"/>
              <a:t> qui sont </a:t>
            </a:r>
            <a:r>
              <a:rPr lang="fr-FR" dirty="0" err="1" smtClean="0"/>
              <a:t>ré-écrit</a:t>
            </a:r>
            <a:r>
              <a:rPr lang="fr-FR" dirty="0" smtClean="0"/>
              <a:t> ont été </a:t>
            </a:r>
            <a:r>
              <a:rPr lang="fr-FR" dirty="0" err="1" smtClean="0"/>
              <a:t>pushés</a:t>
            </a:r>
            <a:r>
              <a:rPr lang="fr-FR" dirty="0" smtClean="0"/>
              <a:t> sur le repo distant git bloquera le push</a:t>
            </a:r>
          </a:p>
          <a:p>
            <a:endParaRPr lang="fr-FR" dirty="0" smtClean="0"/>
          </a:p>
          <a:p>
            <a:r>
              <a:rPr lang="fr-FR" dirty="0" smtClean="0"/>
              <a:t>Utilisation de git push --force -&gt; écrase l’historique distant</a:t>
            </a:r>
          </a:p>
          <a:p>
            <a:pPr marL="361950" lvl="1" indent="0">
              <a:buNone/>
            </a:pPr>
            <a:endParaRPr lang="fr-FR" dirty="0" smtClean="0"/>
          </a:p>
          <a:p>
            <a:r>
              <a:rPr lang="fr-FR" dirty="0" smtClean="0"/>
              <a:t>Si plusieurs personnes utilisent le même historique (=travaillent sur la même branche)</a:t>
            </a:r>
          </a:p>
          <a:p>
            <a:endParaRPr lang="fr-FR" dirty="0" smtClean="0"/>
          </a:p>
          <a:p>
            <a:r>
              <a:rPr lang="fr-FR" dirty="0" smtClean="0"/>
              <a:t>Communication </a:t>
            </a:r>
            <a:r>
              <a:rPr lang="fr-FR" b="1" dirty="0" smtClean="0"/>
              <a:t>indispensable</a:t>
            </a:r>
            <a:r>
              <a:rPr lang="fr-FR" dirty="0" smtClean="0"/>
              <a:t> avant un push force pour une branche partagée</a:t>
            </a:r>
          </a:p>
          <a:p>
            <a:endParaRPr lang="fr-FR" dirty="0" smtClean="0"/>
          </a:p>
          <a:p>
            <a:pPr lvl="1"/>
            <a:endParaRPr lang="fr-FR" dirty="0" smtClean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5314017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Questions?</a:t>
            </a:r>
            <a:endParaRPr lang="fr-CH" dirty="0"/>
          </a:p>
        </p:txBody>
      </p:sp>
      <p:pic>
        <p:nvPicPr>
          <p:cNvPr id="1026" name="Picture 2" descr="Questions, RÃ©ponses, Point D'Interrogation, RÃ©pons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385" y="829306"/>
            <a:ext cx="5805889" cy="580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72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Particularités de git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5" y="1300249"/>
            <a:ext cx="10281992" cy="3640136"/>
          </a:xfrm>
        </p:spPr>
        <p:txBody>
          <a:bodyPr/>
          <a:lstStyle/>
          <a:p>
            <a:r>
              <a:rPr lang="fr-CH" dirty="0" smtClean="0"/>
              <a:t>DVCS vs VCS</a:t>
            </a:r>
          </a:p>
        </p:txBody>
      </p:sp>
      <p:pic>
        <p:nvPicPr>
          <p:cNvPr id="1026" name="Picture 2" descr="alt te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791" y="2124158"/>
            <a:ext cx="5505450" cy="332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lt tex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68" y="2124158"/>
            <a:ext cx="5505450" cy="332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5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g</a:t>
            </a:r>
            <a:r>
              <a:rPr lang="fr-CH" dirty="0" smtClean="0"/>
              <a:t>it n’est pas SVN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H" dirty="0" smtClean="0"/>
              <a:t>Plus complexe…</a:t>
            </a:r>
          </a:p>
          <a:p>
            <a:r>
              <a:rPr lang="fr-CH" dirty="0" smtClean="0"/>
              <a:t>…mais plus de possibilités</a:t>
            </a:r>
          </a:p>
          <a:p>
            <a:r>
              <a:rPr lang="fr-CH" dirty="0" smtClean="0"/>
              <a:t>Nouveaux concepts</a:t>
            </a:r>
          </a:p>
          <a:p>
            <a:endParaRPr lang="fr-CH" dirty="0"/>
          </a:p>
          <a:p>
            <a:endParaRPr lang="fr-CH" dirty="0" smtClean="0"/>
          </a:p>
          <a:p>
            <a:endParaRPr lang="fr-CH" dirty="0" smtClean="0"/>
          </a:p>
          <a:p>
            <a:r>
              <a:rPr lang="fr-CH" dirty="0" smtClean="0"/>
              <a:t>Il </a:t>
            </a:r>
            <a:r>
              <a:rPr lang="fr-CH" dirty="0"/>
              <a:t>faut bien comprendre </a:t>
            </a:r>
            <a:r>
              <a:rPr lang="fr-CH" dirty="0" smtClean="0"/>
              <a:t>:</a:t>
            </a:r>
          </a:p>
          <a:p>
            <a:pPr lvl="1"/>
            <a:r>
              <a:rPr lang="fr-CH" dirty="0" smtClean="0"/>
              <a:t>Les </a:t>
            </a:r>
            <a:r>
              <a:rPr lang="fr-CH" dirty="0"/>
              <a:t>différents états d’un fichier</a:t>
            </a:r>
          </a:p>
          <a:p>
            <a:pPr lvl="1"/>
            <a:r>
              <a:rPr lang="fr-CH" dirty="0" smtClean="0"/>
              <a:t>La </a:t>
            </a:r>
            <a:r>
              <a:rPr lang="fr-CH" dirty="0"/>
              <a:t>différence entre une branche locale et distante</a:t>
            </a:r>
          </a:p>
          <a:p>
            <a:pPr lvl="1"/>
            <a:r>
              <a:rPr lang="fr-CH" dirty="0" smtClean="0"/>
              <a:t>La </a:t>
            </a:r>
            <a:r>
              <a:rPr lang="fr-CH" dirty="0"/>
              <a:t>synchronisation entre les dépôts</a:t>
            </a:r>
          </a:p>
        </p:txBody>
      </p:sp>
      <p:pic>
        <p:nvPicPr>
          <p:cNvPr id="2050" name="Picture 2" descr="Image associÃ©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680" y="377605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893643" y="4604951"/>
            <a:ext cx="1345858" cy="3351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Rectangle 5"/>
          <p:cNvSpPr/>
          <p:nvPr/>
        </p:nvSpPr>
        <p:spPr>
          <a:xfrm>
            <a:off x="10744657" y="377606"/>
            <a:ext cx="967946" cy="42273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8521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Hands-on : premiers pas avec git</a:t>
            </a:r>
            <a:br>
              <a:rPr lang="fr-CH" dirty="0"/>
            </a:br>
            <a:endParaRPr lang="fr-CH" dirty="0"/>
          </a:p>
        </p:txBody>
      </p:sp>
      <p:pic>
        <p:nvPicPr>
          <p:cNvPr id="5126" name="Picture 6" descr="File:Cartoon Man Doing Research Using A Computer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587" y="1152524"/>
            <a:ext cx="4410075" cy="570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28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Exercice : </a:t>
            </a:r>
            <a:r>
              <a:rPr lang="fr-CH" b="1" dirty="0"/>
              <a:t>Premières commandes et prise en main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Mettre en place son environnement local pour annoter les </a:t>
            </a:r>
            <a:r>
              <a:rPr lang="fr-CH" dirty="0" err="1"/>
              <a:t>commits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/>
              <a:t>config --global user.name </a:t>
            </a:r>
            <a:r>
              <a:rPr lang="fr-CH" dirty="0" smtClean="0"/>
              <a:t>"Guillaume Genoud"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/>
              <a:t>config --global </a:t>
            </a:r>
            <a:r>
              <a:rPr lang="fr-CH" dirty="0" err="1"/>
              <a:t>user.email</a:t>
            </a:r>
            <a:r>
              <a:rPr lang="fr-CH" dirty="0"/>
              <a:t> ggenoud@groupemutuel.ch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color.ui</a:t>
            </a:r>
            <a:r>
              <a:rPr lang="en-US" dirty="0"/>
              <a:t> </a:t>
            </a:r>
            <a:r>
              <a:rPr lang="en-US" dirty="0" smtClean="0"/>
              <a:t>true</a:t>
            </a:r>
          </a:p>
          <a:p>
            <a:pPr lvl="1"/>
            <a:endParaRPr lang="en-US" dirty="0"/>
          </a:p>
          <a:p>
            <a:r>
              <a:rPr lang="en-US" dirty="0" err="1" smtClean="0"/>
              <a:t>Vérifier</a:t>
            </a:r>
            <a:r>
              <a:rPr lang="en-US" dirty="0" smtClean="0"/>
              <a:t> les </a:t>
            </a:r>
            <a:r>
              <a:rPr lang="en-US" dirty="0" err="1" smtClean="0"/>
              <a:t>informations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 </a:t>
            </a:r>
            <a:r>
              <a:rPr lang="en-US" dirty="0" err="1" smtClean="0"/>
              <a:t>fichier</a:t>
            </a:r>
            <a:r>
              <a:rPr lang="en-US" dirty="0" smtClean="0"/>
              <a:t> .</a:t>
            </a:r>
            <a:r>
              <a:rPr lang="en-US" dirty="0" err="1" smtClean="0"/>
              <a:t>gitconfig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dans</a:t>
            </a:r>
            <a:r>
              <a:rPr lang="en-US" dirty="0" smtClean="0"/>
              <a:t> H:\)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04494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̀me par défaut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1925</Words>
  <Application>Microsoft Office PowerPoint</Application>
  <PresentationFormat>Grand écran</PresentationFormat>
  <Paragraphs>378</Paragraphs>
  <Slides>54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54</vt:i4>
      </vt:variant>
    </vt:vector>
  </HeadingPairs>
  <TitlesOfParts>
    <vt:vector size="65" baseType="lpstr">
      <vt:lpstr>MS PGothic</vt:lpstr>
      <vt:lpstr>Arial</vt:lpstr>
      <vt:lpstr>Calibri</vt:lpstr>
      <vt:lpstr>HelveticaNeue LT 45 Light</vt:lpstr>
      <vt:lpstr>HelveticaNeueLT Com 55 Roman</vt:lpstr>
      <vt:lpstr>HelveticaNeueLT Com 65 Md</vt:lpstr>
      <vt:lpstr>HelveticaNeueLT Std</vt:lpstr>
      <vt:lpstr>HelveticaNeueLT Std Lt</vt:lpstr>
      <vt:lpstr>HelveticaNeueLT Std Med</vt:lpstr>
      <vt:lpstr>Wingdings</vt:lpstr>
      <vt:lpstr>Thème par défaut</vt:lpstr>
      <vt:lpstr>Formation git - basique</vt:lpstr>
      <vt:lpstr>Sommaire</vt:lpstr>
      <vt:lpstr>Découverte de git</vt:lpstr>
      <vt:lpstr>Qu’est-ce que git ?</vt:lpstr>
      <vt:lpstr>Petite histoire de git</vt:lpstr>
      <vt:lpstr>Particularités de git</vt:lpstr>
      <vt:lpstr>git n’est pas SVN</vt:lpstr>
      <vt:lpstr>Hands-on : premiers pas avec git </vt:lpstr>
      <vt:lpstr>Exercice : Premières commandes et prise en main</vt:lpstr>
      <vt:lpstr>Exercice : Créer un premier repo. en local et ajouter un fichier</vt:lpstr>
      <vt:lpstr>Exercice : Supprimer un fichier du repo</vt:lpstr>
      <vt:lpstr>Exercice : Ignorer un fichier ou un dossier pour ne pas l’envoyer dans le repo</vt:lpstr>
      <vt:lpstr>Les notions de base</vt:lpstr>
      <vt:lpstr>git n’est pas SVN : vocabulaire</vt:lpstr>
      <vt:lpstr>Un repo. local</vt:lpstr>
      <vt:lpstr>Dépôts distribués</vt:lpstr>
      <vt:lpstr>Modèles décentralisés</vt:lpstr>
      <vt:lpstr>Etats d’un fichier – Les trois zones</vt:lpstr>
      <vt:lpstr>Représentation des commits</vt:lpstr>
      <vt:lpstr>Représentation des branches</vt:lpstr>
      <vt:lpstr>Hands-on : comprendre les basiques de git </vt:lpstr>
      <vt:lpstr>git help </vt:lpstr>
      <vt:lpstr>Commits &amp; Diff </vt:lpstr>
      <vt:lpstr>Exercice: Commits &amp; Diff</vt:lpstr>
      <vt:lpstr>Log</vt:lpstr>
      <vt:lpstr>Exercice: Log</vt:lpstr>
      <vt:lpstr>Exercice: Log</vt:lpstr>
      <vt:lpstr>Reset</vt:lpstr>
      <vt:lpstr>Travailler avec un repo distant</vt:lpstr>
      <vt:lpstr>Clone &amp; Pull</vt:lpstr>
      <vt:lpstr>Fetch</vt:lpstr>
      <vt:lpstr>Pull par l’exemple</vt:lpstr>
      <vt:lpstr>Remote</vt:lpstr>
      <vt:lpstr>Exercice: Mon premier repo distant</vt:lpstr>
      <vt:lpstr>Push</vt:lpstr>
      <vt:lpstr>Push</vt:lpstr>
      <vt:lpstr>Exercice: Collaborer sur le même repository</vt:lpstr>
      <vt:lpstr>Branch</vt:lpstr>
      <vt:lpstr>Exercice: Collaborer sur le même repository</vt:lpstr>
      <vt:lpstr>Merge avec conflit</vt:lpstr>
      <vt:lpstr>Stash &amp; Blame</vt:lpstr>
      <vt:lpstr>Stash</vt:lpstr>
      <vt:lpstr>Stash</vt:lpstr>
      <vt:lpstr>Exercice: Stash</vt:lpstr>
      <vt:lpstr>Blame</vt:lpstr>
      <vt:lpstr>Utiliser un workflow</vt:lpstr>
      <vt:lpstr>Feature branch</vt:lpstr>
      <vt:lpstr>Comprendre le workflow de GitFlow</vt:lpstr>
      <vt:lpstr>Ré-écrire l’histoire</vt:lpstr>
      <vt:lpstr>Amend</vt:lpstr>
      <vt:lpstr>Rebase interactif</vt:lpstr>
      <vt:lpstr>Reflog</vt:lpstr>
      <vt:lpstr>Les dangers</vt:lpstr>
      <vt:lpstr>Questions?</vt:lpstr>
    </vt:vector>
  </TitlesOfParts>
  <Company>Groupe Mutuel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Git - basique</dc:title>
  <dc:creator>Guillaume Genoud</dc:creator>
  <cp:lastModifiedBy>Guillaume Genoud</cp:lastModifiedBy>
  <cp:revision>145</cp:revision>
  <dcterms:created xsi:type="dcterms:W3CDTF">2019-05-21T16:00:12Z</dcterms:created>
  <dcterms:modified xsi:type="dcterms:W3CDTF">2019-05-27T14:21:56Z</dcterms:modified>
</cp:coreProperties>
</file>