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300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57" r:id="rId19"/>
    <p:sldId id="258" r:id="rId20"/>
    <p:sldId id="259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2" r:id="rId32"/>
    <p:sldId id="274" r:id="rId33"/>
    <p:sldId id="275" r:id="rId34"/>
    <p:sldId id="276" r:id="rId35"/>
    <p:sldId id="277" r:id="rId36"/>
    <p:sldId id="278" r:id="rId37"/>
    <p:sldId id="273" r:id="rId38"/>
    <p:sldId id="280" r:id="rId39"/>
    <p:sldId id="279" r:id="rId40"/>
    <p:sldId id="281" r:id="rId41"/>
    <p:sldId id="282" r:id="rId4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DC8A8-9D6D-4066-B279-13D21DC43A8D}" type="datetimeFigureOut">
              <a:rPr lang="fr-CH" smtClean="0"/>
              <a:t>28.05.2019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FD8E9-2030-4235-A0D7-AA34E7CC7E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7980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BFDFC-3DF2-4B3C-BA9C-D67E7E12A90E}" type="datetimeFigureOut">
              <a:rPr lang="fr-CH" smtClean="0"/>
              <a:t>28.05.2019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AEC2F-FA44-4924-A2CC-31F29D56FF6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45938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mière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9326" y="2947566"/>
            <a:ext cx="10289116" cy="962868"/>
          </a:xfrm>
        </p:spPr>
        <p:txBody>
          <a:bodyPr>
            <a:normAutofit/>
          </a:bodyPr>
          <a:lstStyle>
            <a:lvl1pPr algn="ctr">
              <a:defRPr sz="3200" b="0" i="0"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163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ge 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08" y="461963"/>
            <a:ext cx="10281992" cy="5129213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</a:t>
            </a:r>
          </a:p>
          <a:p>
            <a:r>
              <a:rPr lang="fr-CH" dirty="0" smtClean="0"/>
              <a:t>ou cliquer sur l'icône pour l'ajouter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76203" y="669780"/>
            <a:ext cx="3675944" cy="4718099"/>
          </a:xfrm>
          <a:solidFill>
            <a:schemeClr val="bg1"/>
          </a:solidFill>
        </p:spPr>
        <p:txBody>
          <a:bodyPr lIns="252000" tIns="252000" rIns="252000" bIns="252000" anchor="t" anchorCtr="0"/>
          <a:lstStyle>
            <a:lvl1pPr algn="l">
              <a:defRPr sz="2000" b="0">
                <a:latin typeface="HelveticaNeueLT Com 65 Md" panose="020B0604020202020204" pitchFamily="34" charset="0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276203" y="1901152"/>
            <a:ext cx="3675944" cy="3486726"/>
          </a:xfrm>
        </p:spPr>
        <p:txBody>
          <a:bodyPr lIns="252000" tIns="252000" rIns="252000" bIns="252000"/>
          <a:lstStyle>
            <a:lvl1pPr marL="0" indent="0">
              <a:buNone/>
              <a:defRPr sz="1400">
                <a:latin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Cliquez pour 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22795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ouble imag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10" y="1951038"/>
            <a:ext cx="4912713" cy="3640137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6" name="Espace réservé pour une image  2"/>
          <p:cNvSpPr>
            <a:spLocks noGrp="1"/>
          </p:cNvSpPr>
          <p:nvPr>
            <p:ph type="pic" idx="14"/>
          </p:nvPr>
        </p:nvSpPr>
        <p:spPr>
          <a:xfrm>
            <a:off x="6329292" y="1951038"/>
            <a:ext cx="4912713" cy="3640137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358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ouble imag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10" y="466725"/>
            <a:ext cx="4912713" cy="512445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8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6326788" y="466725"/>
            <a:ext cx="4912713" cy="512445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9104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639955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5834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6925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DF64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60012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1005974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2488424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4070495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Std"/>
                <a:cs typeface="HelveticaNeueLT Std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659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Sommaire,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/>
          <a:p>
            <a:pPr lvl="0"/>
            <a:r>
              <a:rPr lang="fr-CH" dirty="0" smtClean="0"/>
              <a:t>Premier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rIns="0" bIns="0"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2528842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03563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5CAC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22508126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LT Std Med"/>
                <a:cs typeface="HelveticaNeueLT Std Med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41173708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8377754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83095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8507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5C18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60012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27829203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14656251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26328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419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3744645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0428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60012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41919092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4204443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rniere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5215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it-IT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447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it-IT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756400" y="1447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2373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316801-2A97-4601-919F-FCA6A6B76BCF}" type="datetimeFigureOut">
              <a:rPr lang="fr-CH" smtClean="0"/>
              <a:t>28.05.2019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333F6-557E-4A0A-BA29-2BD7F4CD5DA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423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691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3640137"/>
          </a:xfrm>
        </p:spPr>
        <p:txBody>
          <a:bodyPr lIns="0" tIns="0" rIns="0" bIns="0"/>
          <a:lstStyle>
            <a:lvl1pPr marL="0" indent="0">
              <a:buNone/>
              <a:defRPr sz="1400">
                <a:latin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339533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491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B70C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HelveticaNeueLT 55,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221197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400046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Imag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10" y="1951038"/>
            <a:ext cx="4912713" cy="3640137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362828" y="1951038"/>
            <a:ext cx="4876672" cy="3640137"/>
          </a:xfrm>
        </p:spPr>
        <p:txBody>
          <a:bodyPr lIns="0" tIns="0" rIns="0" bIns="0" anchor="ctr" anchorCtr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128811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50385" y="480170"/>
            <a:ext cx="10289116" cy="96286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50384" y="1951038"/>
            <a:ext cx="10281992" cy="36401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957509" y="6054725"/>
            <a:ext cx="5143500" cy="439738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panose="020B0604020202020204" pitchFamily="34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Com 65 Md" panose="020B0604020202020204" pitchFamily="34" charset="0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Com 65 Md" panose="020B0604020202020204" pitchFamily="34" charset="0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159578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Tx/>
        <a:buNone/>
        <a:defRPr sz="2400" b="0" i="0" kern="1200" baseline="0">
          <a:solidFill>
            <a:schemeClr val="tx1"/>
          </a:solidFill>
          <a:latin typeface="HelveticaNeueLT Com 55 Roman" panose="020B0604020202020204" pitchFamily="34" charset="0"/>
          <a:ea typeface="+mj-ea"/>
          <a:cs typeface="HelveticaNeueLT Com 55 Roman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ts val="600"/>
        </a:spcBef>
        <a:spcAft>
          <a:spcPts val="600"/>
        </a:spcAft>
        <a:buSzPct val="100000"/>
        <a:buFontTx/>
        <a:buBlip>
          <a:blip r:embed="rId38"/>
        </a:buBlip>
        <a:defRPr sz="2000" b="0" i="0" kern="1200">
          <a:solidFill>
            <a:schemeClr val="tx1"/>
          </a:solidFill>
          <a:latin typeface="HelveticaNeueLT Com 55 Roman" panose="020B0604020202020204" pitchFamily="34" charset="0"/>
          <a:ea typeface="+mn-ea"/>
          <a:cs typeface="HelveticaNeueLT Com 55 Roman" panose="020B0604020202020204" pitchFamily="34" charset="0"/>
        </a:defRPr>
      </a:lvl1pPr>
      <a:lvl2pPr marL="623888" indent="-261938" algn="l" defTabSz="457200" rtl="0" eaLnBrk="1" latinLnBrk="0" hangingPunct="1">
        <a:spcBef>
          <a:spcPts val="600"/>
        </a:spcBef>
        <a:spcAft>
          <a:spcPts val="600"/>
        </a:spcAft>
        <a:buSzPct val="100000"/>
        <a:buFontTx/>
        <a:buBlip>
          <a:blip r:embed="rId39"/>
        </a:buBlip>
        <a:defRPr sz="1800" b="0" i="0" kern="1200" baseline="0">
          <a:solidFill>
            <a:schemeClr val="tx1"/>
          </a:solidFill>
          <a:latin typeface="HelveticaNeueLT Com 65 Md" panose="020B0604020202020204" pitchFamily="34" charset="0"/>
          <a:ea typeface="+mn-ea"/>
          <a:cs typeface="HelveticaNeueLT Com 65 Md" panose="020B0604020202020204" pitchFamily="34" charset="0"/>
        </a:defRPr>
      </a:lvl2pPr>
      <a:lvl3pPr marL="900113" indent="-276225" algn="l" defTabSz="704850" rtl="0" eaLnBrk="1" latinLnBrk="0" hangingPunct="1">
        <a:spcBef>
          <a:spcPts val="6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charset="2"/>
        <a:buChar char="§"/>
        <a:defRPr sz="1600" b="1" i="0" kern="1200">
          <a:solidFill>
            <a:schemeClr val="tx1">
              <a:lumMod val="65000"/>
              <a:lumOff val="35000"/>
            </a:schemeClr>
          </a:solidFill>
          <a:latin typeface="HelveticaNeueLT Com 55 Roman" panose="020B0604020202020204" pitchFamily="34" charset="0"/>
          <a:ea typeface="+mn-ea"/>
          <a:cs typeface="HelveticaNeueLT Com 55 Roman" panose="020B0604020202020204" pitchFamily="34" charset="0"/>
        </a:defRPr>
      </a:lvl3pPr>
      <a:lvl4pPr marL="900113" indent="0" algn="l" defTabSz="457200" rtl="0" eaLnBrk="1" latinLnBrk="0" hangingPunct="1">
        <a:spcBef>
          <a:spcPts val="600"/>
        </a:spcBef>
        <a:spcAft>
          <a:spcPts val="600"/>
        </a:spcAft>
        <a:buClr>
          <a:srgbClr val="B70C35"/>
        </a:buClr>
        <a:buFontTx/>
        <a:buNone/>
        <a:defRPr sz="1400" b="0" i="0" kern="1200">
          <a:solidFill>
            <a:schemeClr val="tx1"/>
          </a:solidFill>
          <a:latin typeface="HelveticaNeueLT Com 65 Md" panose="020B0604020202020204" pitchFamily="34" charset="0"/>
          <a:ea typeface="+mn-ea"/>
          <a:cs typeface="HelveticaNeueLT Com 65 Md" panose="020B0604020202020204" pitchFamily="34" charset="0"/>
        </a:defRPr>
      </a:lvl4pPr>
      <a:lvl5pPr marL="1185862" indent="-285750" algn="l" defTabSz="457200" rtl="0" eaLnBrk="1" latinLnBrk="0" hangingPunct="1">
        <a:spcBef>
          <a:spcPts val="600"/>
        </a:spcBef>
        <a:spcAft>
          <a:spcPts val="600"/>
        </a:spcAft>
        <a:buClr>
          <a:srgbClr val="B70C35"/>
        </a:buClr>
        <a:buFont typeface="Wingdings" charset="2"/>
        <a:buChar char="§"/>
        <a:defRPr sz="1400" b="0" i="0" kern="1200">
          <a:solidFill>
            <a:schemeClr val="tx1">
              <a:lumMod val="65000"/>
              <a:lumOff val="35000"/>
            </a:schemeClr>
          </a:solidFill>
          <a:latin typeface="HelveticaNeueLT Std"/>
          <a:ea typeface="+mn-ea"/>
          <a:cs typeface="HelveticaNeueLT Std"/>
        </a:defRPr>
      </a:lvl5pPr>
      <a:lvl6pPr marL="1162050" indent="-261938" algn="l" defTabSz="457200" rtl="0" eaLnBrk="1" latinLnBrk="0" hangingPunct="1">
        <a:spcBef>
          <a:spcPts val="600"/>
        </a:spcBef>
        <a:spcAft>
          <a:spcPts val="600"/>
        </a:spcAft>
        <a:buClr>
          <a:srgbClr val="B70C35"/>
        </a:buClr>
        <a:buFont typeface="Wingdings" charset="2"/>
        <a:buChar char="§"/>
        <a:defRPr sz="1400" b="0" i="0" kern="1200">
          <a:solidFill>
            <a:schemeClr val="tx1"/>
          </a:solidFill>
          <a:latin typeface="HelveticaNeueLT Std"/>
          <a:ea typeface="+mn-ea"/>
          <a:cs typeface="HelveticaNeueLT Std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hyperlink" Target="https://gitlab.groupemutuel.ch/interdomaine/formation/page-web-participative-rebas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b="1" dirty="0"/>
              <a:t>Formation git - avancé</a:t>
            </a:r>
            <a:br>
              <a:rPr lang="fr-CH" b="1" dirty="0"/>
            </a:br>
            <a:r>
              <a:rPr lang="fr-CH" dirty="0"/>
              <a:t>Comprendre git pour l’utiliser encore mieux tous les jours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0129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Rapatrier les </a:t>
            </a:r>
            <a:r>
              <a:rPr lang="fr-FR" dirty="0" err="1" smtClean="0"/>
              <a:t>commits</a:t>
            </a:r>
            <a:r>
              <a:rPr lang="fr-FR" dirty="0" smtClean="0"/>
              <a:t> distants avec le </a:t>
            </a:r>
            <a:r>
              <a:rPr lang="fr-FR" dirty="0" err="1" smtClean="0"/>
              <a:t>rebase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Mettre à jour ma branche locale avec un </a:t>
            </a:r>
            <a:r>
              <a:rPr lang="fr-FR" dirty="0" err="1" smtClean="0"/>
              <a:t>rebase</a:t>
            </a:r>
            <a:endParaRPr lang="fr-FR" dirty="0" smtClean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checkout</a:t>
            </a:r>
            <a:r>
              <a:rPr lang="fr-FR" dirty="0" smtClean="0"/>
              <a:t> </a:t>
            </a:r>
            <a:r>
              <a:rPr lang="fr-FR" dirty="0" err="1" smtClean="0"/>
              <a:t>mabranche</a:t>
            </a:r>
            <a:r>
              <a:rPr lang="fr-FR" dirty="0" smtClean="0"/>
              <a:t> </a:t>
            </a:r>
          </a:p>
          <a:p>
            <a:pPr lvl="1"/>
            <a:r>
              <a:rPr lang="fr-FR" dirty="0"/>
              <a:t>g</a:t>
            </a:r>
            <a:r>
              <a:rPr lang="fr-FR" dirty="0" smtClean="0"/>
              <a:t>it </a:t>
            </a:r>
            <a:r>
              <a:rPr lang="fr-FR" dirty="0" err="1" smtClean="0"/>
              <a:t>fetch</a:t>
            </a:r>
            <a:endParaRPr lang="fr-FR" dirty="0" smtClean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rebase</a:t>
            </a:r>
            <a:r>
              <a:rPr lang="fr-FR" dirty="0" smtClean="0"/>
              <a:t> </a:t>
            </a:r>
            <a:r>
              <a:rPr lang="fr-FR" dirty="0" err="1" smtClean="0"/>
              <a:t>origin</a:t>
            </a:r>
            <a:r>
              <a:rPr lang="fr-FR" dirty="0" smtClean="0"/>
              <a:t> </a:t>
            </a:r>
            <a:r>
              <a:rPr lang="fr-FR" dirty="0" err="1" smtClean="0"/>
              <a:t>mabranche</a:t>
            </a:r>
            <a:endParaRPr lang="fr-FR" dirty="0" smtClean="0"/>
          </a:p>
          <a:p>
            <a:pPr lvl="1"/>
            <a:r>
              <a:rPr lang="fr-FR" dirty="0" smtClean="0"/>
              <a:t>En une commande: git pull --</a:t>
            </a:r>
            <a:r>
              <a:rPr lang="fr-FR" dirty="0" err="1" smtClean="0"/>
              <a:t>rebase</a:t>
            </a:r>
            <a:r>
              <a:rPr lang="fr-FR" dirty="0" smtClean="0"/>
              <a:t> </a:t>
            </a:r>
            <a:r>
              <a:rPr lang="fr-FR" dirty="0" err="1" smtClean="0"/>
              <a:t>origin</a:t>
            </a:r>
            <a:r>
              <a:rPr lang="fr-FR" dirty="0" smtClean="0"/>
              <a:t> </a:t>
            </a:r>
            <a:r>
              <a:rPr lang="fr-FR" dirty="0" err="1" smtClean="0"/>
              <a:t>mabranche</a:t>
            </a:r>
            <a:endParaRPr lang="fr-FR" dirty="0" smtClean="0"/>
          </a:p>
          <a:p>
            <a:r>
              <a:rPr lang="fr-FR" dirty="0" smtClean="0"/>
              <a:t>Pas de réécriture de l’histoire</a:t>
            </a:r>
          </a:p>
          <a:p>
            <a:pPr lvl="1"/>
            <a:r>
              <a:rPr lang="fr-FR" dirty="0"/>
              <a:t>g</a:t>
            </a:r>
            <a:r>
              <a:rPr lang="fr-FR" dirty="0" smtClean="0"/>
              <a:t>it push </a:t>
            </a:r>
            <a:r>
              <a:rPr lang="fr-FR" dirty="0" err="1" smtClean="0"/>
              <a:t>origin</a:t>
            </a:r>
            <a:r>
              <a:rPr lang="fr-FR" dirty="0" smtClean="0"/>
              <a:t> </a:t>
            </a:r>
            <a:r>
              <a:rPr lang="fr-FR" dirty="0" err="1" smtClean="0"/>
              <a:t>mabranche</a:t>
            </a:r>
            <a:endParaRPr lang="fr-FR" dirty="0" smtClean="0"/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78987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Rebase</a:t>
            </a:r>
            <a:r>
              <a:rPr lang="fr-FR" dirty="0" smtClean="0"/>
              <a:t> une branche avec la branche de référence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342768"/>
            <a:ext cx="10281992" cy="4248406"/>
          </a:xfrm>
        </p:spPr>
        <p:txBody>
          <a:bodyPr/>
          <a:lstStyle/>
          <a:p>
            <a:r>
              <a:rPr lang="fr-FR" sz="1800" dirty="0" smtClean="0"/>
              <a:t>Concerne principalement les branches de </a:t>
            </a:r>
            <a:r>
              <a:rPr lang="fr-FR" sz="1800" dirty="0" err="1" smtClean="0"/>
              <a:t>feature</a:t>
            </a:r>
            <a:endParaRPr lang="fr-FR" sz="1800" dirty="0" smtClean="0"/>
          </a:p>
          <a:p>
            <a:r>
              <a:rPr lang="fr-FR" sz="1800" dirty="0" smtClean="0"/>
              <a:t>Récupérer les dernières modifications de la branche mère </a:t>
            </a:r>
            <a:r>
              <a:rPr lang="fr-FR" sz="1800" b="1" dirty="0" smtClean="0"/>
              <a:t>sans récupérer des </a:t>
            </a:r>
            <a:r>
              <a:rPr lang="fr-FR" sz="1800" b="1" dirty="0" err="1" smtClean="0"/>
              <a:t>commits</a:t>
            </a:r>
            <a:r>
              <a:rPr lang="fr-FR" sz="1800" b="1" dirty="0" smtClean="0"/>
              <a:t> de </a:t>
            </a:r>
            <a:r>
              <a:rPr lang="fr-FR" sz="1800" b="1" dirty="0" err="1" smtClean="0"/>
              <a:t>merge</a:t>
            </a:r>
            <a:endParaRPr lang="fr-FR" sz="1800" b="1" dirty="0" smtClean="0"/>
          </a:p>
          <a:p>
            <a:pPr lvl="1"/>
            <a:r>
              <a:rPr lang="fr-FR" sz="1600" dirty="0" smtClean="0"/>
              <a:t>git </a:t>
            </a:r>
            <a:r>
              <a:rPr lang="fr-FR" sz="1600" dirty="0" err="1" smtClean="0"/>
              <a:t>checkout</a:t>
            </a:r>
            <a:r>
              <a:rPr lang="fr-FR" sz="1600" dirty="0" smtClean="0"/>
              <a:t> </a:t>
            </a:r>
            <a:r>
              <a:rPr lang="fr-FR" sz="1600" dirty="0" err="1" smtClean="0"/>
              <a:t>feature</a:t>
            </a:r>
            <a:r>
              <a:rPr lang="fr-FR" sz="1600" dirty="0" smtClean="0"/>
              <a:t>/</a:t>
            </a:r>
            <a:r>
              <a:rPr lang="fr-FR" sz="1600" dirty="0" err="1" smtClean="0"/>
              <a:t>mabranche</a:t>
            </a:r>
            <a:endParaRPr lang="fr-FR" sz="1600" dirty="0" smtClean="0"/>
          </a:p>
          <a:p>
            <a:pPr lvl="1"/>
            <a:r>
              <a:rPr lang="fr-FR" sz="1600" dirty="0" smtClean="0"/>
              <a:t>git pull --</a:t>
            </a:r>
            <a:r>
              <a:rPr lang="fr-FR" sz="1600" dirty="0" err="1" smtClean="0"/>
              <a:t>rebase</a:t>
            </a:r>
            <a:r>
              <a:rPr lang="fr-FR" sz="1600" dirty="0" smtClean="0"/>
              <a:t> </a:t>
            </a:r>
            <a:r>
              <a:rPr lang="fr-FR" sz="1600" dirty="0" err="1" smtClean="0"/>
              <a:t>origin</a:t>
            </a:r>
            <a:r>
              <a:rPr lang="fr-FR" sz="1600" dirty="0" smtClean="0"/>
              <a:t> master</a:t>
            </a:r>
          </a:p>
          <a:p>
            <a:pPr lvl="1"/>
            <a:r>
              <a:rPr lang="fr-FR" sz="1600" dirty="0"/>
              <a:t>g</a:t>
            </a:r>
            <a:r>
              <a:rPr lang="fr-FR" sz="1600" dirty="0" smtClean="0"/>
              <a:t>it push --force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718" y="2305636"/>
            <a:ext cx="5082779" cy="324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40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Explication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1600" dirty="0"/>
              <a:t>Un </a:t>
            </a:r>
            <a:r>
              <a:rPr lang="fr-CH" sz="1600" dirty="0" err="1"/>
              <a:t>rebase</a:t>
            </a:r>
            <a:r>
              <a:rPr lang="fr-CH" sz="1600" dirty="0"/>
              <a:t> consiste à détacher une branche d’un commit de notre </a:t>
            </a:r>
            <a:r>
              <a:rPr lang="fr-CH" sz="1600" dirty="0" smtClean="0"/>
              <a:t>graphe </a:t>
            </a:r>
            <a:r>
              <a:rPr lang="fr-CH" sz="1600" dirty="0"/>
              <a:t>git, pour le recoller sur </a:t>
            </a:r>
            <a:r>
              <a:rPr lang="fr-CH" sz="1600" dirty="0" smtClean="0"/>
              <a:t>un autre commit</a:t>
            </a:r>
          </a:p>
          <a:p>
            <a:r>
              <a:rPr lang="fr-CH" sz="1600" dirty="0"/>
              <a:t>En interne, git reconstruit les </a:t>
            </a:r>
            <a:r>
              <a:rPr lang="fr-CH" sz="1600" dirty="0" err="1" smtClean="0"/>
              <a:t>commits</a:t>
            </a:r>
            <a:r>
              <a:rPr lang="fr-CH" sz="1600" dirty="0" smtClean="0"/>
              <a:t> (=&gt; hash modifié) </a:t>
            </a:r>
            <a:r>
              <a:rPr lang="fr-CH" sz="1600" dirty="0"/>
              <a:t>et les </a:t>
            </a:r>
            <a:r>
              <a:rPr lang="fr-CH" sz="1600" dirty="0" smtClean="0"/>
              <a:t>rejoue</a:t>
            </a:r>
            <a:endParaRPr lang="fr-CH" sz="1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682" y="2862197"/>
            <a:ext cx="6563177" cy="383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38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Exercice: </a:t>
            </a:r>
            <a:r>
              <a:rPr lang="fr-FR" dirty="0" err="1" smtClean="0"/>
              <a:t>Rebase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Cloner le </a:t>
            </a:r>
            <a:r>
              <a:rPr lang="fr-FR" sz="1600" dirty="0"/>
              <a:t>dépôt </a:t>
            </a:r>
            <a:r>
              <a:rPr lang="fr-CH" sz="1600" dirty="0">
                <a:hlinkClick r:id="rId2"/>
              </a:rPr>
              <a:t>https://</a:t>
            </a:r>
            <a:r>
              <a:rPr lang="fr-CH" sz="1600" dirty="0" smtClean="0">
                <a:hlinkClick r:id="rId2"/>
              </a:rPr>
              <a:t>gitlab.groupemutuel.ch/interdomaine/formation/page-web-participative-rebase</a:t>
            </a:r>
            <a:endParaRPr lang="fr-CH" sz="1600" dirty="0" smtClean="0"/>
          </a:p>
          <a:p>
            <a:r>
              <a:rPr lang="fr-FR" sz="1600" dirty="0" smtClean="0"/>
              <a:t>Visualiser sur </a:t>
            </a:r>
            <a:r>
              <a:rPr lang="fr-FR" sz="1600" dirty="0" err="1" smtClean="0"/>
              <a:t>gitlab</a:t>
            </a:r>
            <a:endParaRPr lang="fr-FR" sz="1600" dirty="0" smtClean="0"/>
          </a:p>
          <a:p>
            <a:r>
              <a:rPr lang="fr-FR" sz="1600" dirty="0" smtClean="0"/>
              <a:t>Afficher en console les 2 branches qui divergent</a:t>
            </a:r>
          </a:p>
          <a:p>
            <a:r>
              <a:rPr lang="fr-FR" sz="1600" dirty="0" smtClean="0"/>
              <a:t>Faire un pull </a:t>
            </a:r>
            <a:r>
              <a:rPr lang="fr-FR" sz="1600" dirty="0" err="1" smtClean="0"/>
              <a:t>rebase</a:t>
            </a:r>
            <a:r>
              <a:rPr lang="fr-FR" sz="1600" dirty="0" smtClean="0"/>
              <a:t> de </a:t>
            </a:r>
            <a:r>
              <a:rPr lang="fr-FR" sz="1600" dirty="0"/>
              <a:t>la branche </a:t>
            </a:r>
            <a:r>
              <a:rPr lang="fr-FR" sz="1600" dirty="0" err="1" smtClean="0"/>
              <a:t>feature-new_button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avec le master</a:t>
            </a:r>
          </a:p>
          <a:p>
            <a:r>
              <a:rPr lang="fr-FR" sz="1600" dirty="0"/>
              <a:t>Afficher en console les 2 branches qui </a:t>
            </a:r>
            <a:r>
              <a:rPr lang="fr-FR" sz="1600" dirty="0" smtClean="0"/>
              <a:t>divergent</a:t>
            </a:r>
          </a:p>
          <a:p>
            <a:r>
              <a:rPr lang="fr-FR" sz="1600" dirty="0" smtClean="0"/>
              <a:t>Faire un git push</a:t>
            </a:r>
            <a:endParaRPr lang="fr-FR" sz="1600" dirty="0"/>
          </a:p>
          <a:p>
            <a:endParaRPr lang="fr-CH" dirty="0" smtClean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855" y="2469389"/>
            <a:ext cx="4885425" cy="299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97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Rebase</a:t>
            </a:r>
            <a:r>
              <a:rPr lang="fr-FR" dirty="0" smtClean="0"/>
              <a:t> en cas de conflit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443038"/>
            <a:ext cx="10281992" cy="4148136"/>
          </a:xfrm>
        </p:spPr>
        <p:txBody>
          <a:bodyPr>
            <a:normAutofit/>
          </a:bodyPr>
          <a:lstStyle/>
          <a:p>
            <a:r>
              <a:rPr lang="fr-FR" sz="1800" dirty="0" smtClean="0"/>
              <a:t>Si des fichiers en conflit pendant le </a:t>
            </a:r>
            <a:r>
              <a:rPr lang="fr-FR" sz="1800" dirty="0" err="1" smtClean="0"/>
              <a:t>rebase</a:t>
            </a:r>
            <a:r>
              <a:rPr lang="fr-FR" sz="1800" dirty="0" smtClean="0"/>
              <a:t>, git redonne la main et attend une action manuelle</a:t>
            </a:r>
          </a:p>
          <a:p>
            <a:r>
              <a:rPr lang="fr-FR" sz="1800" dirty="0" smtClean="0"/>
              <a:t>Résoudre le(s) conflit(s) et continuez le </a:t>
            </a:r>
            <a:r>
              <a:rPr lang="fr-FR" sz="1800" dirty="0" err="1" smtClean="0"/>
              <a:t>rebase</a:t>
            </a:r>
            <a:r>
              <a:rPr lang="fr-FR" sz="1800" dirty="0" smtClean="0"/>
              <a:t>:</a:t>
            </a:r>
          </a:p>
          <a:p>
            <a:pPr lvl="1"/>
            <a:r>
              <a:rPr lang="fr-FR" sz="1600" dirty="0" smtClean="0"/>
              <a:t>Editez le fichier et faire le </a:t>
            </a:r>
            <a:r>
              <a:rPr lang="fr-FR" sz="1600" dirty="0" err="1" smtClean="0"/>
              <a:t>merge</a:t>
            </a:r>
            <a:r>
              <a:rPr lang="fr-FR" sz="1600" dirty="0" smtClean="0"/>
              <a:t> manuellement</a:t>
            </a:r>
          </a:p>
          <a:p>
            <a:pPr lvl="1"/>
            <a:r>
              <a:rPr lang="fr-FR" sz="1600" dirty="0" smtClean="0"/>
              <a:t>Ajoutez le fichier dans la zone de </a:t>
            </a:r>
            <a:r>
              <a:rPr lang="fr-FR" sz="1600" dirty="0" err="1" smtClean="0"/>
              <a:t>stagging</a:t>
            </a:r>
            <a:r>
              <a:rPr lang="fr-FR" sz="1600" dirty="0" smtClean="0"/>
              <a:t> (git </a:t>
            </a:r>
            <a:r>
              <a:rPr lang="fr-FR" sz="1600" dirty="0" err="1" smtClean="0"/>
              <a:t>add</a:t>
            </a:r>
            <a:r>
              <a:rPr lang="fr-FR" sz="1600" dirty="0" smtClean="0"/>
              <a:t> &lt;</a:t>
            </a:r>
            <a:r>
              <a:rPr lang="fr-FR" sz="1600" dirty="0" err="1" smtClean="0"/>
              <a:t>filename</a:t>
            </a:r>
            <a:r>
              <a:rPr lang="fr-FR" sz="1600" dirty="0" smtClean="0"/>
              <a:t>&gt;)</a:t>
            </a:r>
          </a:p>
          <a:p>
            <a:pPr lvl="1"/>
            <a:r>
              <a:rPr lang="fr-FR" sz="1600" dirty="0" smtClean="0"/>
              <a:t>Continuez le </a:t>
            </a:r>
            <a:r>
              <a:rPr lang="fr-FR" sz="1600" dirty="0" err="1" smtClean="0"/>
              <a:t>rebase</a:t>
            </a:r>
            <a:r>
              <a:rPr lang="fr-FR" sz="1600" dirty="0" smtClean="0"/>
              <a:t>: git </a:t>
            </a:r>
            <a:r>
              <a:rPr lang="fr-FR" sz="1600" dirty="0" err="1" smtClean="0"/>
              <a:t>rebase</a:t>
            </a:r>
            <a:r>
              <a:rPr lang="fr-FR" sz="1600" dirty="0" smtClean="0"/>
              <a:t> –continue</a:t>
            </a:r>
          </a:p>
          <a:p>
            <a:r>
              <a:rPr lang="fr-FR" sz="1800" dirty="0" smtClean="0"/>
              <a:t>Pour annuler le </a:t>
            </a:r>
            <a:r>
              <a:rPr lang="fr-FR" sz="1800" dirty="0" err="1" smtClean="0"/>
              <a:t>rebase</a:t>
            </a:r>
            <a:r>
              <a:rPr lang="fr-FR" sz="1800" dirty="0" smtClean="0"/>
              <a:t> en cours </a:t>
            </a:r>
          </a:p>
          <a:p>
            <a:pPr lvl="1"/>
            <a:r>
              <a:rPr lang="fr-FR" sz="1600" dirty="0" smtClean="0"/>
              <a:t>git </a:t>
            </a:r>
            <a:r>
              <a:rPr lang="fr-FR" sz="1600" dirty="0" err="1" smtClean="0"/>
              <a:t>rebase</a:t>
            </a:r>
            <a:r>
              <a:rPr lang="fr-FR" sz="1600" dirty="0" smtClean="0"/>
              <a:t> --</a:t>
            </a:r>
            <a:r>
              <a:rPr lang="fr-FR" sz="1600" dirty="0" err="1" smtClean="0"/>
              <a:t>abort</a:t>
            </a:r>
            <a:endParaRPr lang="fr-FR" sz="1600" dirty="0" smtClean="0"/>
          </a:p>
          <a:p>
            <a:r>
              <a:rPr lang="fr-FR" sz="1800" dirty="0" smtClean="0"/>
              <a:t>Continuer le </a:t>
            </a:r>
            <a:r>
              <a:rPr lang="fr-FR" sz="1800" dirty="0" err="1" smtClean="0"/>
              <a:t>rebase</a:t>
            </a:r>
            <a:r>
              <a:rPr lang="fr-FR" sz="1800" dirty="0" smtClean="0"/>
              <a:t> en ignorant le conflit</a:t>
            </a:r>
          </a:p>
          <a:p>
            <a:pPr lvl="1"/>
            <a:r>
              <a:rPr lang="fr-FR" sz="1600" dirty="0" smtClean="0"/>
              <a:t>git </a:t>
            </a:r>
            <a:r>
              <a:rPr lang="fr-FR" sz="1600" dirty="0" err="1" smtClean="0"/>
              <a:t>rebase</a:t>
            </a:r>
            <a:r>
              <a:rPr lang="fr-FR" sz="1600" dirty="0" smtClean="0"/>
              <a:t> --skip</a:t>
            </a:r>
          </a:p>
          <a:p>
            <a:pPr marL="623888" lvl="2" indent="0">
              <a:buNone/>
            </a:pPr>
            <a:endParaRPr lang="fr-FR" dirty="0" smtClean="0"/>
          </a:p>
          <a:p>
            <a:pPr marL="66675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50787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Merge</a:t>
            </a:r>
            <a:r>
              <a:rPr lang="fr-FR" dirty="0" smtClean="0"/>
              <a:t> de branche (= </a:t>
            </a:r>
            <a:r>
              <a:rPr lang="fr-FR" dirty="0" err="1" smtClean="0"/>
              <a:t>fuuuuusion</a:t>
            </a:r>
            <a:r>
              <a:rPr lang="fr-FR" dirty="0" smtClean="0"/>
              <a:t>)</a:t>
            </a:r>
            <a:endParaRPr lang="fr-CH" dirty="0"/>
          </a:p>
        </p:txBody>
      </p:sp>
      <p:pic>
        <p:nvPicPr>
          <p:cNvPr id="4098" name="Picture 2" descr="Image associÃ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710" y="1340705"/>
            <a:ext cx="7983409" cy="449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289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Merge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443038"/>
            <a:ext cx="10281992" cy="4148136"/>
          </a:xfrm>
        </p:spPr>
        <p:txBody>
          <a:bodyPr>
            <a:normAutofit lnSpcReduction="10000"/>
          </a:bodyPr>
          <a:lstStyle/>
          <a:p>
            <a:r>
              <a:rPr lang="fr-FR" sz="1600" dirty="0" smtClean="0"/>
              <a:t>Il existe 2 types</a:t>
            </a:r>
          </a:p>
          <a:p>
            <a:pPr lvl="1"/>
            <a:r>
              <a:rPr lang="fr-FR" sz="1400" dirty="0" smtClean="0"/>
              <a:t>no-</a:t>
            </a:r>
            <a:r>
              <a:rPr lang="fr-FR" sz="1400" dirty="0" err="1" smtClean="0"/>
              <a:t>fast</a:t>
            </a:r>
            <a:r>
              <a:rPr lang="fr-FR" sz="1400" dirty="0" smtClean="0"/>
              <a:t>-</a:t>
            </a:r>
            <a:r>
              <a:rPr lang="fr-FR" sz="1400" dirty="0" err="1" smtClean="0"/>
              <a:t>forward</a:t>
            </a:r>
            <a:r>
              <a:rPr lang="fr-FR" sz="1400" dirty="0" smtClean="0"/>
              <a:t>: branche identifiable dans l’historique</a:t>
            </a:r>
          </a:p>
          <a:p>
            <a:pPr lvl="1"/>
            <a:r>
              <a:rPr lang="fr-FR" sz="1400" dirty="0" err="1"/>
              <a:t>f</a:t>
            </a:r>
            <a:r>
              <a:rPr lang="fr-FR" sz="1400" dirty="0" err="1" smtClean="0"/>
              <a:t>ast-forward</a:t>
            </a:r>
            <a:r>
              <a:rPr lang="fr-FR" sz="1400" dirty="0" smtClean="0"/>
              <a:t>: branche transparente dans l’historique</a:t>
            </a:r>
            <a:endParaRPr lang="fr-FR" dirty="0" smtClean="0"/>
          </a:p>
          <a:p>
            <a:r>
              <a:rPr lang="fr-FR" sz="1600" dirty="0" smtClean="0"/>
              <a:t>Par défaut, le comportement de </a:t>
            </a:r>
            <a:r>
              <a:rPr lang="fr-FR" sz="1400" b="1" i="1" dirty="0" smtClean="0"/>
              <a:t>git </a:t>
            </a:r>
            <a:r>
              <a:rPr lang="fr-FR" sz="1400" b="1" i="1" dirty="0" err="1" smtClean="0"/>
              <a:t>merge</a:t>
            </a:r>
            <a:r>
              <a:rPr lang="fr-FR" sz="1400" b="1" i="1" dirty="0" smtClean="0"/>
              <a:t> </a:t>
            </a:r>
            <a:r>
              <a:rPr lang="fr-FR" sz="1400" b="1" i="1" dirty="0" err="1" smtClean="0"/>
              <a:t>mabranche</a:t>
            </a:r>
            <a:r>
              <a:rPr lang="fr-FR" sz="1400" b="1" i="1" dirty="0" smtClean="0"/>
              <a:t> </a:t>
            </a:r>
            <a:r>
              <a:rPr lang="fr-FR" sz="1600" dirty="0" smtClean="0"/>
              <a:t>est le suivant</a:t>
            </a:r>
          </a:p>
          <a:p>
            <a:pPr lvl="1"/>
            <a:r>
              <a:rPr lang="fr-FR" sz="1400" dirty="0" smtClean="0"/>
              <a:t>La branche de référence a divergée: no-</a:t>
            </a:r>
            <a:r>
              <a:rPr lang="fr-FR" sz="1400" dirty="0" err="1" smtClean="0"/>
              <a:t>fast</a:t>
            </a:r>
            <a:r>
              <a:rPr lang="fr-FR" sz="1400" dirty="0" smtClean="0"/>
              <a:t>-</a:t>
            </a:r>
            <a:r>
              <a:rPr lang="fr-FR" sz="1400" dirty="0" err="1" smtClean="0"/>
              <a:t>forward</a:t>
            </a:r>
            <a:endParaRPr lang="fr-FR" sz="1400" dirty="0" smtClean="0"/>
          </a:p>
          <a:p>
            <a:pPr lvl="1"/>
            <a:r>
              <a:rPr lang="fr-FR" sz="1400" dirty="0" smtClean="0"/>
              <a:t>La branche de référence n’a pas divergée : </a:t>
            </a:r>
            <a:r>
              <a:rPr lang="fr-FR" sz="1400" dirty="0" err="1" smtClean="0"/>
              <a:t>fast-forward</a:t>
            </a:r>
            <a:endParaRPr lang="fr-FR" sz="1400" dirty="0" smtClean="0"/>
          </a:p>
          <a:p>
            <a:r>
              <a:rPr lang="fr-FR" sz="1600" dirty="0" smtClean="0"/>
              <a:t>Forcer le comportement par défaut</a:t>
            </a:r>
          </a:p>
          <a:p>
            <a:pPr lvl="1"/>
            <a:r>
              <a:rPr lang="fr-FR" sz="1400" dirty="0" smtClean="0"/>
              <a:t>Forcer le no-</a:t>
            </a:r>
            <a:r>
              <a:rPr lang="fr-FR" sz="1400" dirty="0" err="1" smtClean="0"/>
              <a:t>fast</a:t>
            </a:r>
            <a:r>
              <a:rPr lang="fr-FR" sz="1400" dirty="0" smtClean="0"/>
              <a:t>-</a:t>
            </a:r>
            <a:r>
              <a:rPr lang="fr-FR" sz="1400" dirty="0" err="1" smtClean="0"/>
              <a:t>forward</a:t>
            </a:r>
            <a:r>
              <a:rPr lang="fr-FR" sz="1400" dirty="0" smtClean="0"/>
              <a:t>: git </a:t>
            </a:r>
            <a:r>
              <a:rPr lang="fr-FR" sz="1400" dirty="0" err="1" smtClean="0"/>
              <a:t>merge</a:t>
            </a:r>
            <a:r>
              <a:rPr lang="fr-FR" sz="1400" dirty="0" smtClean="0"/>
              <a:t> --no-</a:t>
            </a:r>
            <a:r>
              <a:rPr lang="fr-FR" sz="1400" dirty="0" err="1" smtClean="0"/>
              <a:t>ff</a:t>
            </a:r>
            <a:r>
              <a:rPr lang="fr-FR" sz="1400" dirty="0" smtClean="0"/>
              <a:t> </a:t>
            </a:r>
            <a:r>
              <a:rPr lang="fr-FR" sz="1400" dirty="0" err="1" smtClean="0"/>
              <a:t>mabranche</a:t>
            </a:r>
            <a:endParaRPr lang="fr-FR" sz="1400" dirty="0" smtClean="0"/>
          </a:p>
          <a:p>
            <a:pPr lvl="1"/>
            <a:r>
              <a:rPr lang="fr-FR" sz="1400" dirty="0" smtClean="0"/>
              <a:t>Forcer le </a:t>
            </a:r>
            <a:r>
              <a:rPr lang="fr-FR" sz="1400" dirty="0" err="1" smtClean="0"/>
              <a:t>fast-forward</a:t>
            </a:r>
            <a:r>
              <a:rPr lang="fr-FR" sz="1400" dirty="0" smtClean="0"/>
              <a:t>: git pull --</a:t>
            </a:r>
            <a:r>
              <a:rPr lang="fr-FR" sz="1400" dirty="0" err="1" smtClean="0"/>
              <a:t>rebase</a:t>
            </a:r>
            <a:r>
              <a:rPr lang="fr-FR" sz="1400" dirty="0" smtClean="0"/>
              <a:t> </a:t>
            </a:r>
            <a:r>
              <a:rPr lang="fr-FR" sz="1400" dirty="0" err="1" smtClean="0"/>
              <a:t>origin</a:t>
            </a:r>
            <a:r>
              <a:rPr lang="fr-FR" sz="1400" dirty="0" smtClean="0"/>
              <a:t> master + git </a:t>
            </a:r>
            <a:r>
              <a:rPr lang="fr-FR" sz="1400" dirty="0" err="1" smtClean="0"/>
              <a:t>merge</a:t>
            </a:r>
            <a:r>
              <a:rPr lang="fr-FR" sz="1400" dirty="0" smtClean="0"/>
              <a:t> </a:t>
            </a:r>
            <a:r>
              <a:rPr lang="fr-FR" sz="1400" dirty="0" err="1" smtClean="0"/>
              <a:t>mabranche</a:t>
            </a:r>
            <a:endParaRPr lang="fr-FR" sz="1400" dirty="0" smtClean="0"/>
          </a:p>
          <a:p>
            <a:r>
              <a:rPr lang="fr-FR" sz="1600" dirty="0" smtClean="0"/>
              <a:t>Il est possible de modifier le comportement par défaut dans les </a:t>
            </a:r>
            <a:r>
              <a:rPr lang="fr-FR" sz="1600" dirty="0" err="1" smtClean="0"/>
              <a:t>configs</a:t>
            </a:r>
            <a:endParaRPr lang="fr-FR" sz="1600" dirty="0" smtClean="0"/>
          </a:p>
          <a:p>
            <a:pPr lvl="1"/>
            <a:r>
              <a:rPr lang="fr-FR" sz="1400" dirty="0" smtClean="0"/>
              <a:t>Empêcher le </a:t>
            </a:r>
            <a:r>
              <a:rPr lang="fr-FR" sz="1400" dirty="0" err="1" smtClean="0"/>
              <a:t>fast-forward</a:t>
            </a:r>
            <a:r>
              <a:rPr lang="fr-FR" sz="1400" dirty="0" smtClean="0"/>
              <a:t>: </a:t>
            </a:r>
            <a:r>
              <a:rPr lang="fr-FR" sz="1400" dirty="0" err="1" smtClean="0"/>
              <a:t>merge.ff</a:t>
            </a:r>
            <a:r>
              <a:rPr lang="fr-FR" sz="1400" dirty="0" smtClean="0"/>
              <a:t>=false</a:t>
            </a:r>
          </a:p>
          <a:p>
            <a:pPr lvl="1"/>
            <a:r>
              <a:rPr lang="fr-FR" sz="1400" dirty="0" smtClean="0"/>
              <a:t>Forcer le </a:t>
            </a:r>
            <a:r>
              <a:rPr lang="fr-FR" sz="1400" dirty="0" err="1" smtClean="0"/>
              <a:t>fast-forward</a:t>
            </a:r>
            <a:r>
              <a:rPr lang="fr-FR" sz="1400" dirty="0" smtClean="0"/>
              <a:t>: </a:t>
            </a:r>
            <a:r>
              <a:rPr lang="fr-FR" sz="1400" dirty="0" err="1" smtClean="0"/>
              <a:t>merge.ff</a:t>
            </a:r>
            <a:r>
              <a:rPr lang="fr-FR" sz="1400" dirty="0" smtClean="0"/>
              <a:t>=</a:t>
            </a:r>
            <a:r>
              <a:rPr lang="fr-FR" sz="1400" dirty="0" err="1" smtClean="0"/>
              <a:t>only</a:t>
            </a:r>
            <a:endParaRPr lang="fr-CH" sz="1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merge.ff = false</a:t>
            </a:r>
            <a:endParaRPr kumimoji="0" lang="fr-FR" altLang="fr-FR" sz="13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open_sansligh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843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Merge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5660" y="5279125"/>
            <a:ext cx="10281992" cy="3640136"/>
          </a:xfrm>
        </p:spPr>
        <p:txBody>
          <a:bodyPr/>
          <a:lstStyle/>
          <a:p>
            <a:r>
              <a:rPr lang="fr-FR" dirty="0" smtClean="0"/>
              <a:t>Pas de commit de </a:t>
            </a:r>
            <a:r>
              <a:rPr lang="fr-FR" dirty="0" err="1" smtClean="0"/>
              <a:t>merge</a:t>
            </a:r>
            <a:endParaRPr lang="fr-FR" dirty="0" smtClean="0"/>
          </a:p>
          <a:p>
            <a:endParaRPr lang="fr-CH" dirty="0"/>
          </a:p>
        </p:txBody>
      </p:sp>
      <p:pic>
        <p:nvPicPr>
          <p:cNvPr id="6148" name="Picture 4" descr="fast-forward-me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243" y="720163"/>
            <a:ext cx="7268985" cy="545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224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Hands-on : </a:t>
            </a:r>
            <a:r>
              <a:rPr lang="fr-CH" dirty="0" smtClean="0"/>
              <a:t>git cherry </a:t>
            </a:r>
            <a:r>
              <a:rPr lang="fr-CH" dirty="0" err="1" smtClean="0"/>
              <a:t>pick</a:t>
            </a:r>
            <a:r>
              <a:rPr lang="fr-CH" dirty="0" smtClean="0"/>
              <a:t>, </a:t>
            </a:r>
            <a:r>
              <a:rPr lang="fr-CH" dirty="0" err="1" smtClean="0"/>
              <a:t>rebase</a:t>
            </a:r>
            <a:r>
              <a:rPr lang="fr-CH" dirty="0" smtClean="0"/>
              <a:t> onto et </a:t>
            </a:r>
            <a:r>
              <a:rPr lang="fr-CH" dirty="0" err="1" smtClean="0"/>
              <a:t>bisect</a:t>
            </a:r>
            <a:endParaRPr lang="fr-CH" dirty="0"/>
          </a:p>
        </p:txBody>
      </p:sp>
      <p:pic>
        <p:nvPicPr>
          <p:cNvPr id="5126" name="Picture 6" descr="File:Cartoon Man Doing Research Using A Computer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587" y="1152524"/>
            <a:ext cx="4410075" cy="57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58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cherry-</a:t>
            </a:r>
            <a:r>
              <a:rPr lang="fr-CH" dirty="0" err="1" smtClean="0"/>
              <a:t>pick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300247"/>
            <a:ext cx="10281992" cy="431455"/>
          </a:xfrm>
        </p:spPr>
        <p:txBody>
          <a:bodyPr/>
          <a:lstStyle/>
          <a:p>
            <a:r>
              <a:rPr lang="fr-CH" dirty="0" smtClean="0"/>
              <a:t>Copie un ou plusieurs commit d’une branche à l’autre</a:t>
            </a:r>
            <a:endParaRPr lang="fr-CH" dirty="0"/>
          </a:p>
        </p:txBody>
      </p:sp>
      <p:sp>
        <p:nvSpPr>
          <p:cNvPr id="6" name="AutoShape 4" descr="https://illustrated-git.readthedocs.io/en/latest/_images/git-cherry-pick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1040" name="Picture 16" descr="https://wildlyinaccurate.com/assets/cherry-pick-bef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202" y="1731702"/>
            <a:ext cx="44481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wildlyinaccurate.com/assets/cherry-pick-af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921" y="4487690"/>
            <a:ext cx="528637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space réservé du contenu 2"/>
          <p:cNvSpPr txBox="1">
            <a:spLocks/>
          </p:cNvSpPr>
          <p:nvPr/>
        </p:nvSpPr>
        <p:spPr>
          <a:xfrm>
            <a:off x="950384" y="3763442"/>
            <a:ext cx="10281992" cy="4314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4"/>
              </a:buBlip>
              <a:defRPr sz="2000" b="0" i="0" kern="1200">
                <a:solidFill>
                  <a:schemeClr val="tx1"/>
                </a:solidFill>
                <a:latin typeface="HelveticaNeueLT Com 55 Roman" panose="020B0604020202020204" pitchFamily="34" charset="0"/>
                <a:ea typeface="+mn-ea"/>
                <a:cs typeface="HelveticaNeueLT Com 55 Roman" panose="020B0604020202020204" pitchFamily="34" charset="0"/>
              </a:defRPr>
            </a:lvl1pPr>
            <a:lvl2pPr marL="623888" indent="-261938" algn="l" defTabSz="45720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5"/>
              </a:buBlip>
              <a:defRPr sz="1800" b="0" i="0" kern="1200" baseline="0">
                <a:solidFill>
                  <a:schemeClr val="tx1"/>
                </a:solidFill>
                <a:latin typeface="HelveticaNeueLT Com 65 Md" panose="020B0604020202020204" pitchFamily="34" charset="0"/>
                <a:ea typeface="+mn-ea"/>
                <a:cs typeface="HelveticaNeueLT Com 65 Md" panose="020B0604020202020204" pitchFamily="34" charset="0"/>
              </a:defRPr>
            </a:lvl2pPr>
            <a:lvl3pPr marL="900113" indent="-276225" algn="l" defTabSz="70485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§"/>
              <a:defRPr sz="1600" b="1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ea typeface="+mn-ea"/>
                <a:cs typeface="HelveticaNeueLT Com 55 Roman" panose="020B0604020202020204" pitchFamily="34" charset="0"/>
              </a:defRPr>
            </a:lvl3pPr>
            <a:lvl4pPr marL="900113" indent="0" algn="l" defTabSz="457200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FontTx/>
              <a:buNone/>
              <a:defRPr sz="1400" b="0" i="0" kern="1200">
                <a:solidFill>
                  <a:schemeClr val="tx1"/>
                </a:solidFill>
                <a:latin typeface="HelveticaNeueLT Com 65 Md" panose="020B0604020202020204" pitchFamily="34" charset="0"/>
                <a:ea typeface="+mn-ea"/>
                <a:cs typeface="HelveticaNeueLT Com 65 Md" panose="020B0604020202020204" pitchFamily="34" charset="0"/>
              </a:defRPr>
            </a:lvl4pPr>
            <a:lvl5pPr marL="1185862" indent="-285750" algn="l" defTabSz="457200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Font typeface="Wingdings" charset="2"/>
              <a:buChar char="§"/>
              <a:defRPr sz="1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"/>
                <a:ea typeface="+mn-ea"/>
                <a:cs typeface="HelveticaNeueLT Std"/>
              </a:defRPr>
            </a:lvl5pPr>
            <a:lvl6pPr marL="1162050" indent="-261938" algn="l" defTabSz="457200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Font typeface="Wingdings" charset="2"/>
              <a:buChar char="§"/>
              <a:defRPr sz="1400" b="0" i="0" kern="1200">
                <a:solidFill>
                  <a:schemeClr val="tx1"/>
                </a:solidFill>
                <a:latin typeface="HelveticaNeueLT Std"/>
                <a:ea typeface="+mn-ea"/>
                <a:cs typeface="HelveticaNeueLT Std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/>
              <a:t>git cherry-</a:t>
            </a:r>
            <a:r>
              <a:rPr lang="fr-CH" dirty="0" err="1" smtClean="0"/>
              <a:t>pick</a:t>
            </a:r>
            <a:r>
              <a:rPr lang="fr-CH" dirty="0" smtClean="0"/>
              <a:t> F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8562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sous le capot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846" y="1235678"/>
            <a:ext cx="6984694" cy="5238520"/>
          </a:xfrm>
        </p:spPr>
      </p:pic>
    </p:spTree>
    <p:extLst>
      <p:ext uri="{BB962C8B-B14F-4D97-AF65-F5344CB8AC3E}">
        <p14:creationId xmlns:p14="http://schemas.microsoft.com/office/powerpoint/2010/main" val="286723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cherry-</a:t>
            </a:r>
            <a:r>
              <a:rPr lang="fr-CH" dirty="0" err="1" smtClean="0"/>
              <a:t>pick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Se positionner sur le master du dépôt page-web-participative-</a:t>
            </a:r>
            <a:r>
              <a:rPr lang="fr-CH" dirty="0" err="1" smtClean="0"/>
              <a:t>rebase</a:t>
            </a:r>
            <a:endParaRPr lang="fr-CH" dirty="0" smtClean="0"/>
          </a:p>
          <a:p>
            <a:r>
              <a:rPr lang="fr-CH" dirty="0" smtClean="0"/>
              <a:t>Faire un cherry-</a:t>
            </a:r>
            <a:r>
              <a:rPr lang="fr-CH" dirty="0" err="1" smtClean="0"/>
              <a:t>pick</a:t>
            </a:r>
            <a:r>
              <a:rPr lang="fr-CH" dirty="0" smtClean="0"/>
              <a:t> du commit «commit1» de la </a:t>
            </a:r>
            <a:r>
              <a:rPr lang="fr-CH" dirty="0" err="1" smtClean="0"/>
              <a:t>feature</a:t>
            </a:r>
            <a:r>
              <a:rPr lang="fr-CH" dirty="0" smtClean="0"/>
              <a:t> </a:t>
            </a:r>
            <a:r>
              <a:rPr lang="fr-CH" dirty="0" err="1" smtClean="0"/>
              <a:t>new_button</a:t>
            </a:r>
            <a:endParaRPr lang="fr-CH" dirty="0" smtClean="0"/>
          </a:p>
          <a:p>
            <a:r>
              <a:rPr lang="fr-CH" dirty="0" smtClean="0"/>
              <a:t>Observer le log et son graphe pour voir l’impact sur le graphe</a:t>
            </a:r>
          </a:p>
          <a:p>
            <a:pPr lvl="1"/>
            <a:r>
              <a:rPr lang="en-US" i="1" dirty="0" err="1"/>
              <a:t>git</a:t>
            </a:r>
            <a:r>
              <a:rPr lang="en-US" i="1" dirty="0"/>
              <a:t> log --graph --</a:t>
            </a:r>
            <a:r>
              <a:rPr lang="en-US" i="1" dirty="0" err="1"/>
              <a:t>oneline</a:t>
            </a:r>
            <a:r>
              <a:rPr lang="en-US" i="1" dirty="0"/>
              <a:t> --decorate</a:t>
            </a:r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950384" y="5591174"/>
            <a:ext cx="8585502" cy="584775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Question :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● </a:t>
            </a:r>
            <a:r>
              <a:rPr lang="fr-CH" sz="1600" dirty="0">
                <a:solidFill>
                  <a:schemeClr val="bg1"/>
                </a:solidFill>
              </a:rPr>
              <a:t>Lors de quelles opérations l’usage de cherry-</a:t>
            </a:r>
            <a:r>
              <a:rPr lang="fr-CH" sz="1600" dirty="0" err="1">
                <a:solidFill>
                  <a:schemeClr val="bg1"/>
                </a:solidFill>
              </a:rPr>
              <a:t>pick</a:t>
            </a:r>
            <a:r>
              <a:rPr lang="fr-CH" sz="1600" dirty="0">
                <a:solidFill>
                  <a:schemeClr val="bg1"/>
                </a:solidFill>
              </a:rPr>
              <a:t> déclenchera des conflits a </a:t>
            </a:r>
            <a:r>
              <a:rPr lang="fr-CH" sz="1600" dirty="0" smtClean="0">
                <a:solidFill>
                  <a:schemeClr val="bg1"/>
                </a:solidFill>
              </a:rPr>
              <a:t>posteriori ?</a:t>
            </a:r>
            <a:endParaRPr lang="fr-CH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567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cherry-</a:t>
            </a:r>
            <a:r>
              <a:rPr lang="fr-CH" dirty="0" err="1" smtClean="0"/>
              <a:t>pick</a:t>
            </a:r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950384" y="1339232"/>
            <a:ext cx="8585502" cy="584775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Question :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● </a:t>
            </a:r>
            <a:r>
              <a:rPr lang="fr-CH" sz="1600" dirty="0">
                <a:solidFill>
                  <a:schemeClr val="bg1"/>
                </a:solidFill>
              </a:rPr>
              <a:t>Lors de quelles opérations l’usage de cherry-</a:t>
            </a:r>
            <a:r>
              <a:rPr lang="fr-CH" sz="1600" dirty="0" err="1">
                <a:solidFill>
                  <a:schemeClr val="bg1"/>
                </a:solidFill>
              </a:rPr>
              <a:t>pick</a:t>
            </a:r>
            <a:r>
              <a:rPr lang="fr-CH" sz="1600" dirty="0">
                <a:solidFill>
                  <a:schemeClr val="bg1"/>
                </a:solidFill>
              </a:rPr>
              <a:t> déclenchera des conflits a </a:t>
            </a:r>
            <a:r>
              <a:rPr lang="fr-CH" sz="1600" dirty="0" smtClean="0">
                <a:solidFill>
                  <a:schemeClr val="bg1"/>
                </a:solidFill>
              </a:rPr>
              <a:t>posteriori ?</a:t>
            </a:r>
            <a:endParaRPr lang="fr-CH" sz="1600" dirty="0">
              <a:solidFill>
                <a:schemeClr val="bg1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50384" y="2545492"/>
            <a:ext cx="10281992" cy="3045682"/>
          </a:xfrm>
        </p:spPr>
        <p:txBody>
          <a:bodyPr/>
          <a:lstStyle/>
          <a:p>
            <a:pPr marL="0" indent="0">
              <a:buNone/>
            </a:pPr>
            <a:r>
              <a:rPr lang="fr-CH" i="1" dirty="0"/>
              <a:t>En cas de </a:t>
            </a:r>
            <a:r>
              <a:rPr lang="fr-CH" i="1" dirty="0" err="1"/>
              <a:t>merge</a:t>
            </a:r>
            <a:r>
              <a:rPr lang="fr-CH" i="1" dirty="0"/>
              <a:t> ou </a:t>
            </a:r>
            <a:r>
              <a:rPr lang="fr-CH" i="1" dirty="0" err="1"/>
              <a:t>rebase</a:t>
            </a:r>
            <a:r>
              <a:rPr lang="fr-CH" i="1" dirty="0"/>
              <a:t> de la </a:t>
            </a:r>
            <a:r>
              <a:rPr lang="fr-CH" i="1" dirty="0" smtClean="0"/>
              <a:t>branche, un </a:t>
            </a:r>
            <a:r>
              <a:rPr lang="fr-CH" i="1" dirty="0"/>
              <a:t>commit copié à l’aide de la commande </a:t>
            </a:r>
            <a:r>
              <a:rPr lang="fr-CH" i="1" dirty="0" smtClean="0"/>
              <a:t>cherry-</a:t>
            </a:r>
            <a:r>
              <a:rPr lang="fr-CH" i="1" dirty="0" err="1" smtClean="0"/>
              <a:t>pick</a:t>
            </a:r>
            <a:r>
              <a:rPr lang="fr-CH" i="1" dirty="0"/>
              <a:t> </a:t>
            </a:r>
            <a:r>
              <a:rPr lang="fr-CH" i="1" dirty="0" smtClean="0"/>
              <a:t>déclenchera </a:t>
            </a:r>
            <a:r>
              <a:rPr lang="fr-CH" i="1" dirty="0"/>
              <a:t>un </a:t>
            </a:r>
            <a:r>
              <a:rPr lang="fr-CH" i="1" dirty="0" smtClean="0"/>
              <a:t>conflit.</a:t>
            </a:r>
          </a:p>
          <a:p>
            <a:pPr marL="0" indent="0">
              <a:buNone/>
            </a:pPr>
            <a:r>
              <a:rPr lang="fr-CH" i="1" dirty="0" smtClean="0"/>
              <a:t>Son </a:t>
            </a:r>
            <a:r>
              <a:rPr lang="fr-CH" i="1" dirty="0"/>
              <a:t>usage est inadapté si la branche depuis laquelle nous copions le </a:t>
            </a:r>
            <a:r>
              <a:rPr lang="fr-CH" i="1" dirty="0" smtClean="0"/>
              <a:t>commit n’est </a:t>
            </a:r>
            <a:r>
              <a:rPr lang="fr-CH" i="1" dirty="0"/>
              <a:t>pas indépendante et est voué à être </a:t>
            </a:r>
            <a:r>
              <a:rPr lang="fr-CH" i="1" dirty="0" err="1"/>
              <a:t>rebasée</a:t>
            </a:r>
            <a:r>
              <a:rPr lang="fr-CH" i="1" dirty="0"/>
              <a:t> ou </a:t>
            </a:r>
            <a:r>
              <a:rPr lang="fr-CH" i="1" dirty="0" err="1"/>
              <a:t>mergée</a:t>
            </a:r>
            <a:r>
              <a:rPr lang="fr-CH" i="1" dirty="0"/>
              <a:t> avec la branche cible.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76447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</a:t>
            </a:r>
            <a:r>
              <a:rPr lang="fr-CH" dirty="0" err="1" smtClean="0"/>
              <a:t>rebase</a:t>
            </a:r>
            <a:r>
              <a:rPr lang="fr-CH" dirty="0" smtClean="0"/>
              <a:t> --onto</a:t>
            </a:r>
            <a:endParaRPr lang="fr-CH" dirty="0"/>
          </a:p>
        </p:txBody>
      </p:sp>
      <p:sp>
        <p:nvSpPr>
          <p:cNvPr id="6" name="AutoShape 4" descr="https://illustrated-git.readthedocs.io/en/latest/_images/git-cherry-pick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85" y="862968"/>
            <a:ext cx="8717837" cy="575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075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</a:t>
            </a:r>
            <a:r>
              <a:rPr lang="fr-CH" dirty="0" err="1" smtClean="0"/>
              <a:t>rebase</a:t>
            </a:r>
            <a:r>
              <a:rPr lang="fr-CH" dirty="0" smtClean="0"/>
              <a:t> --onto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Se positionner sur le master du dépôt page-web-participative-</a:t>
            </a:r>
            <a:r>
              <a:rPr lang="fr-CH" dirty="0" err="1" smtClean="0"/>
              <a:t>rebase</a:t>
            </a:r>
            <a:endParaRPr lang="fr-CH" dirty="0" smtClean="0"/>
          </a:p>
          <a:p>
            <a:r>
              <a:rPr lang="fr-CH" dirty="0" smtClean="0"/>
              <a:t>Faire une branche </a:t>
            </a:r>
            <a:r>
              <a:rPr lang="fr-CH" dirty="0" err="1" smtClean="0"/>
              <a:t>feature-awesome_new_button</a:t>
            </a:r>
            <a:r>
              <a:rPr lang="fr-CH" dirty="0" smtClean="0"/>
              <a:t> en partant de la branche </a:t>
            </a:r>
            <a:r>
              <a:rPr lang="fr-CH" dirty="0" err="1" smtClean="0"/>
              <a:t>feature-new_button</a:t>
            </a:r>
            <a:endParaRPr lang="fr-CH" dirty="0" smtClean="0"/>
          </a:p>
          <a:p>
            <a:r>
              <a:rPr lang="fr-CH" dirty="0" smtClean="0"/>
              <a:t>Faire quelques </a:t>
            </a:r>
            <a:r>
              <a:rPr lang="fr-CH" dirty="0" err="1" smtClean="0"/>
              <a:t>commits</a:t>
            </a:r>
            <a:r>
              <a:rPr lang="fr-CH" dirty="0"/>
              <a:t> et </a:t>
            </a:r>
            <a:r>
              <a:rPr lang="fr-CH" dirty="0" smtClean="0"/>
              <a:t>observer </a:t>
            </a:r>
            <a:r>
              <a:rPr lang="fr-CH" dirty="0"/>
              <a:t>le log et son graphe</a:t>
            </a:r>
            <a:endParaRPr lang="fr-CH" dirty="0" smtClean="0"/>
          </a:p>
          <a:p>
            <a:r>
              <a:rPr lang="fr-CH" dirty="0" smtClean="0"/>
              <a:t>Faire en sorte que la branche </a:t>
            </a:r>
            <a:r>
              <a:rPr lang="fr-CH" dirty="0" err="1" smtClean="0"/>
              <a:t>feature-awesome_new_button</a:t>
            </a:r>
            <a:r>
              <a:rPr lang="fr-CH" dirty="0" smtClean="0"/>
              <a:t> démarre en fait de master</a:t>
            </a:r>
          </a:p>
          <a:p>
            <a:r>
              <a:rPr lang="fr-CH" dirty="0"/>
              <a:t>Observer le log et son </a:t>
            </a:r>
            <a:r>
              <a:rPr lang="fr-CH" dirty="0" smtClean="0"/>
              <a:t>graphe et constater l’impact du git </a:t>
            </a:r>
            <a:r>
              <a:rPr lang="fr-CH" dirty="0" err="1" smtClean="0"/>
              <a:t>rebase</a:t>
            </a:r>
            <a:r>
              <a:rPr lang="fr-CH" dirty="0"/>
              <a:t> </a:t>
            </a:r>
            <a:r>
              <a:rPr lang="fr-CH" dirty="0" smtClean="0"/>
              <a:t>--onto</a:t>
            </a:r>
          </a:p>
        </p:txBody>
      </p:sp>
    </p:spTree>
    <p:extLst>
      <p:ext uri="{BB962C8B-B14F-4D97-AF65-F5344CB8AC3E}">
        <p14:creationId xmlns:p14="http://schemas.microsoft.com/office/powerpoint/2010/main" val="1393638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</a:t>
            </a:r>
            <a:r>
              <a:rPr lang="fr-CH" dirty="0" err="1" smtClean="0"/>
              <a:t>bisect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Pour faire une </a:t>
            </a:r>
            <a:r>
              <a:rPr lang="fr-CH" dirty="0" smtClean="0"/>
              <a:t>dichotomie </a:t>
            </a:r>
            <a:r>
              <a:rPr lang="fr-CH" dirty="0"/>
              <a:t>sur vos commit afin de trouver le commit qui a introduit </a:t>
            </a:r>
            <a:r>
              <a:rPr lang="fr-CH" dirty="0" smtClean="0"/>
              <a:t>une régression</a:t>
            </a:r>
          </a:p>
          <a:p>
            <a:pPr lvl="1"/>
            <a:r>
              <a:rPr lang="fr-CH" dirty="0" smtClean="0"/>
              <a:t>Manuel : git </a:t>
            </a:r>
            <a:r>
              <a:rPr lang="fr-CH" dirty="0" err="1" smtClean="0"/>
              <a:t>bisect</a:t>
            </a:r>
            <a:r>
              <a:rPr lang="fr-CH" dirty="0" smtClean="0"/>
              <a:t> </a:t>
            </a:r>
            <a:r>
              <a:rPr lang="fr-CH" dirty="0" err="1" smtClean="0"/>
              <a:t>start</a:t>
            </a:r>
            <a:endParaRPr lang="fr-CH" dirty="0" smtClean="0"/>
          </a:p>
          <a:p>
            <a:pPr lvl="1"/>
            <a:r>
              <a:rPr lang="fr-CH" dirty="0" smtClean="0"/>
              <a:t>Automatique : git </a:t>
            </a:r>
            <a:r>
              <a:rPr lang="fr-CH" dirty="0" err="1" smtClean="0"/>
              <a:t>bisect</a:t>
            </a:r>
            <a:r>
              <a:rPr lang="fr-CH" dirty="0" smtClean="0"/>
              <a:t> </a:t>
            </a:r>
            <a:r>
              <a:rPr lang="fr-CH" dirty="0" err="1" smtClean="0"/>
              <a:t>run</a:t>
            </a:r>
            <a:r>
              <a:rPr lang="fr-CH" dirty="0" smtClean="0"/>
              <a:t> </a:t>
            </a:r>
            <a:r>
              <a:rPr lang="fr-CH" dirty="0" err="1" smtClean="0"/>
              <a:t>my_script</a:t>
            </a:r>
            <a:r>
              <a:rPr lang="fr-CH" dirty="0" smtClean="0"/>
              <a:t> arguments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35586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</a:t>
            </a:r>
            <a:r>
              <a:rPr lang="fr-CH" dirty="0" err="1" smtClean="0"/>
              <a:t>bisect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Récupérer la branche master du projet </a:t>
            </a:r>
            <a:r>
              <a:rPr lang="fr-CH" dirty="0" err="1" smtClean="0"/>
              <a:t>template_java</a:t>
            </a:r>
            <a:endParaRPr lang="fr-CH" dirty="0" smtClean="0"/>
          </a:p>
          <a:p>
            <a:r>
              <a:rPr lang="fr-CH" dirty="0" smtClean="0"/>
              <a:t>Lancer un </a:t>
            </a:r>
            <a:r>
              <a:rPr lang="fr-CH" dirty="0" err="1" smtClean="0"/>
              <a:t>maven</a:t>
            </a:r>
            <a:r>
              <a:rPr lang="fr-CH" dirty="0" smtClean="0"/>
              <a:t> clean </a:t>
            </a:r>
            <a:r>
              <a:rPr lang="fr-CH" dirty="0" err="1" smtClean="0"/>
              <a:t>install</a:t>
            </a:r>
            <a:r>
              <a:rPr lang="fr-CH" dirty="0" smtClean="0"/>
              <a:t> pour constater qu’un test est en erreur</a:t>
            </a:r>
          </a:p>
          <a:p>
            <a:r>
              <a:rPr lang="fr-CH" dirty="0" smtClean="0"/>
              <a:t>Trouver le commit qui a fait passer ce test en erreur à l’aide de git </a:t>
            </a:r>
            <a:r>
              <a:rPr lang="fr-CH" dirty="0" err="1" smtClean="0"/>
              <a:t>bisect</a:t>
            </a:r>
            <a:r>
              <a:rPr lang="fr-CH" dirty="0" smtClean="0"/>
              <a:t> </a:t>
            </a:r>
            <a:r>
              <a:rPr lang="fr-CH" dirty="0" err="1" smtClean="0"/>
              <a:t>start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96589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Hands-on : </a:t>
            </a:r>
            <a:r>
              <a:rPr lang="fr-CH" dirty="0" smtClean="0"/>
              <a:t>revenir en arrière</a:t>
            </a:r>
            <a:endParaRPr lang="fr-CH" dirty="0"/>
          </a:p>
        </p:txBody>
      </p:sp>
      <p:pic>
        <p:nvPicPr>
          <p:cNvPr id="5126" name="Picture 6" descr="File:Cartoon Man Doing Research Using A Computer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587" y="1152524"/>
            <a:ext cx="4410075" cy="57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91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</a:t>
            </a:r>
            <a:r>
              <a:rPr lang="fr-CH" dirty="0" err="1" smtClean="0"/>
              <a:t>checkout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951038"/>
            <a:ext cx="10281992" cy="3543600"/>
          </a:xfrm>
        </p:spPr>
        <p:txBody>
          <a:bodyPr/>
          <a:lstStyle/>
          <a:p>
            <a:r>
              <a:rPr lang="fr-CH" dirty="0"/>
              <a:t>Amener votre environnement sur une version connue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checkout</a:t>
            </a:r>
            <a:r>
              <a:rPr lang="fr-CH" dirty="0"/>
              <a:t> {</a:t>
            </a:r>
            <a:r>
              <a:rPr lang="fr-CH" dirty="0" err="1"/>
              <a:t>shorthash</a:t>
            </a:r>
            <a:r>
              <a:rPr lang="fr-CH" dirty="0" smtClean="0"/>
              <a:t>}</a:t>
            </a:r>
          </a:p>
          <a:p>
            <a:r>
              <a:rPr lang="fr-CH" dirty="0"/>
              <a:t>Lorsque vous revenez à un commit antérieur, votre environnement de travail est placé sur </a:t>
            </a:r>
            <a:r>
              <a:rPr lang="fr-CH" dirty="0" smtClean="0"/>
              <a:t>un “DETACHED </a:t>
            </a:r>
            <a:r>
              <a:rPr lang="fr-CH" dirty="0"/>
              <a:t>HEAD”. Si vous </a:t>
            </a:r>
            <a:r>
              <a:rPr lang="fr-CH" dirty="0" err="1"/>
              <a:t>commitez</a:t>
            </a:r>
            <a:r>
              <a:rPr lang="fr-CH" dirty="0"/>
              <a:t> du contenu à partir de là, il créera une branche </a:t>
            </a:r>
            <a:r>
              <a:rPr lang="fr-CH" dirty="0" smtClean="0"/>
              <a:t>virtuelle référencée </a:t>
            </a:r>
            <a:r>
              <a:rPr lang="fr-CH" dirty="0"/>
              <a:t>nulle part.</a:t>
            </a:r>
          </a:p>
          <a:p>
            <a:pPr lvl="1"/>
            <a:r>
              <a:rPr lang="fr-CH" dirty="0"/>
              <a:t>Ne </a:t>
            </a:r>
            <a:r>
              <a:rPr lang="fr-CH" dirty="0" err="1"/>
              <a:t>commitez</a:t>
            </a:r>
            <a:r>
              <a:rPr lang="fr-CH" dirty="0"/>
              <a:t> pas de contenu après un </a:t>
            </a:r>
            <a:r>
              <a:rPr lang="fr-CH" dirty="0" err="1"/>
              <a:t>checkout</a:t>
            </a:r>
            <a:r>
              <a:rPr lang="fr-CH" dirty="0"/>
              <a:t> sur un commit </a:t>
            </a:r>
            <a:r>
              <a:rPr lang="fr-CH" dirty="0" smtClean="0"/>
              <a:t>spécifique</a:t>
            </a:r>
            <a:r>
              <a:rPr lang="fr-CH" dirty="0"/>
              <a:t> </a:t>
            </a:r>
            <a:r>
              <a:rPr lang="fr-CH" dirty="0" smtClean="0"/>
              <a:t>(</a:t>
            </a:r>
            <a:r>
              <a:rPr lang="fr-CH" dirty="0" err="1" smtClean="0"/>
              <a:t>garbage</a:t>
            </a:r>
            <a:r>
              <a:rPr lang="fr-CH" dirty="0" smtClean="0"/>
              <a:t> collector)</a:t>
            </a:r>
          </a:p>
          <a:p>
            <a:pPr lvl="1"/>
            <a:r>
              <a:rPr lang="fr-CH" dirty="0" smtClean="0"/>
              <a:t>Sauf si… ?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77634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</a:t>
            </a:r>
            <a:r>
              <a:rPr lang="fr-CH" dirty="0" err="1" smtClean="0"/>
              <a:t>checkout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951038"/>
            <a:ext cx="10281992" cy="3543600"/>
          </a:xfrm>
        </p:spPr>
        <p:txBody>
          <a:bodyPr/>
          <a:lstStyle/>
          <a:p>
            <a:r>
              <a:rPr lang="fr-CH" dirty="0" smtClean="0"/>
              <a:t>Créez une nouvelle branche à partir du commit «Simplification du test»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67818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</a:t>
            </a:r>
            <a:r>
              <a:rPr lang="fr-CH" dirty="0" err="1" smtClean="0"/>
              <a:t>revert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>
                <a:solidFill>
                  <a:srgbClr val="FF0000"/>
                </a:solidFill>
              </a:rPr>
              <a:t>Construit un nouveau commit </a:t>
            </a:r>
            <a:r>
              <a:rPr lang="fr-CH" dirty="0"/>
              <a:t>qui annule un commit antérieur. C’est l’opération </a:t>
            </a:r>
            <a:r>
              <a:rPr lang="fr-CH" dirty="0" smtClean="0"/>
              <a:t>à utiliser </a:t>
            </a:r>
            <a:r>
              <a:rPr lang="fr-CH" dirty="0"/>
              <a:t>pour faire disparaître explicitement un </a:t>
            </a:r>
            <a:r>
              <a:rPr lang="fr-CH" dirty="0" smtClean="0"/>
              <a:t>commit</a:t>
            </a:r>
          </a:p>
          <a:p>
            <a:pPr lvl="1"/>
            <a:r>
              <a:rPr lang="fr-CH" dirty="0"/>
              <a:t>git </a:t>
            </a:r>
            <a:r>
              <a:rPr lang="fr-CH" dirty="0" err="1"/>
              <a:t>revert</a:t>
            </a:r>
            <a:r>
              <a:rPr lang="fr-CH" dirty="0"/>
              <a:t> {</a:t>
            </a:r>
            <a:r>
              <a:rPr lang="fr-CH" dirty="0" err="1"/>
              <a:t>shorthash</a:t>
            </a:r>
            <a:r>
              <a:rPr lang="fr-CH" dirty="0" smtClean="0"/>
              <a:t>}</a:t>
            </a:r>
          </a:p>
          <a:p>
            <a:r>
              <a:rPr lang="fr-CH" dirty="0"/>
              <a:t>Pour que la commande fonctionne, votre </a:t>
            </a:r>
            <a:r>
              <a:rPr lang="fr-CH" dirty="0" err="1"/>
              <a:t>staging</a:t>
            </a:r>
            <a:r>
              <a:rPr lang="fr-CH" dirty="0"/>
              <a:t> et votre environnement de </a:t>
            </a:r>
            <a:r>
              <a:rPr lang="fr-CH" dirty="0" smtClean="0"/>
              <a:t>travail ne </a:t>
            </a:r>
            <a:r>
              <a:rPr lang="fr-CH" dirty="0"/>
              <a:t>doivent pas contenir de modifications en </a:t>
            </a:r>
            <a:r>
              <a:rPr lang="fr-CH" dirty="0" smtClean="0"/>
              <a:t>cours</a:t>
            </a:r>
          </a:p>
          <a:p>
            <a:endParaRPr lang="fr-CH" dirty="0"/>
          </a:p>
          <a:p>
            <a:endParaRPr lang="fr-CH" dirty="0" smtClean="0"/>
          </a:p>
          <a:p>
            <a:r>
              <a:rPr lang="fr-CH" dirty="0" smtClean="0"/>
              <a:t>Faites un </a:t>
            </a:r>
            <a:r>
              <a:rPr lang="fr-CH" dirty="0" err="1" smtClean="0"/>
              <a:t>revert</a:t>
            </a:r>
            <a:r>
              <a:rPr lang="fr-CH" dirty="0" smtClean="0"/>
              <a:t> du commit «</a:t>
            </a:r>
            <a:r>
              <a:rPr lang="fr-CH" dirty="0"/>
              <a:t>Bilingue et adaptation du </a:t>
            </a:r>
            <a:r>
              <a:rPr lang="fr-CH" dirty="0" smtClean="0"/>
              <a:t>test»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3810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L’architecture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555242"/>
            <a:ext cx="10281992" cy="3619041"/>
          </a:xfrm>
        </p:spPr>
        <p:txBody>
          <a:bodyPr>
            <a:normAutofit/>
          </a:bodyPr>
          <a:lstStyle/>
          <a:p>
            <a:r>
              <a:rPr lang="fr-FR" dirty="0" smtClean="0"/>
              <a:t>Le répertoire .git contient toutes les informations nécessaire au fonctionnement du </a:t>
            </a:r>
            <a:r>
              <a:rPr lang="fr-FR" dirty="0" err="1" smtClean="0"/>
              <a:t>dépot</a:t>
            </a:r>
            <a:endParaRPr lang="fr-FR" dirty="0" smtClean="0"/>
          </a:p>
          <a:p>
            <a:r>
              <a:rPr lang="fr-FR" dirty="0" smtClean="0"/>
              <a:t>Contient les répertoires suivants</a:t>
            </a:r>
          </a:p>
          <a:p>
            <a:pPr lvl="1"/>
            <a:r>
              <a:rPr lang="fr-FR" dirty="0" err="1" smtClean="0"/>
              <a:t>Hooks</a:t>
            </a:r>
            <a:r>
              <a:rPr lang="fr-FR" dirty="0" smtClean="0"/>
              <a:t> -&gt; permet de stocker les scripts de </a:t>
            </a:r>
            <a:r>
              <a:rPr lang="fr-FR" dirty="0" err="1" smtClean="0"/>
              <a:t>hook</a:t>
            </a:r>
            <a:endParaRPr lang="fr-FR" dirty="0" smtClean="0"/>
          </a:p>
          <a:p>
            <a:pPr lvl="1"/>
            <a:r>
              <a:rPr lang="fr-FR" dirty="0" smtClean="0"/>
              <a:t>Logs -&gt; logs des différentes opérations effectuées avec git</a:t>
            </a:r>
          </a:p>
          <a:p>
            <a:pPr lvl="1"/>
            <a:r>
              <a:rPr lang="fr-FR" dirty="0" err="1" smtClean="0"/>
              <a:t>Objects</a:t>
            </a:r>
            <a:r>
              <a:rPr lang="fr-FR" dirty="0" smtClean="0"/>
              <a:t> -&gt; contient (entre autre) les </a:t>
            </a:r>
            <a:r>
              <a:rPr lang="fr-FR" dirty="0" err="1" smtClean="0"/>
              <a:t>commits</a:t>
            </a:r>
            <a:endParaRPr lang="fr-FR" dirty="0" smtClean="0"/>
          </a:p>
          <a:p>
            <a:pPr lvl="1"/>
            <a:r>
              <a:rPr lang="fr-FR" dirty="0" err="1" smtClean="0"/>
              <a:t>Refs</a:t>
            </a:r>
            <a:r>
              <a:rPr lang="fr-FR" dirty="0" smtClean="0"/>
              <a:t> -&gt; contient les étiquettes  </a:t>
            </a:r>
          </a:p>
          <a:p>
            <a:r>
              <a:rPr lang="fr-CH" dirty="0" smtClean="0"/>
              <a:t>Le fonctionnement interne de git est basé que sur les </a:t>
            </a:r>
            <a:r>
              <a:rPr lang="fr-CH" dirty="0" err="1" smtClean="0"/>
              <a:t>objects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4817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reset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>
                <a:solidFill>
                  <a:srgbClr val="FF0000"/>
                </a:solidFill>
              </a:rPr>
              <a:t>Reset permet de jouer sur l’historique</a:t>
            </a:r>
            <a:r>
              <a:rPr lang="fr-CH" dirty="0"/>
              <a:t>. Vous pouvez déplacer le HEAD de </a:t>
            </a:r>
            <a:r>
              <a:rPr lang="fr-CH" dirty="0" smtClean="0"/>
              <a:t>votre branche </a:t>
            </a:r>
            <a:r>
              <a:rPr lang="fr-CH" dirty="0"/>
              <a:t>active sur un commit antérieur.</a:t>
            </a:r>
          </a:p>
          <a:p>
            <a:pPr lvl="1"/>
            <a:r>
              <a:rPr lang="fr-CH" dirty="0" smtClean="0"/>
              <a:t>git </a:t>
            </a:r>
            <a:r>
              <a:rPr lang="fr-CH" dirty="0"/>
              <a:t>reset {</a:t>
            </a:r>
            <a:r>
              <a:rPr lang="fr-CH" dirty="0" err="1"/>
              <a:t>shorthash</a:t>
            </a:r>
            <a:r>
              <a:rPr lang="fr-CH" dirty="0" smtClean="0"/>
              <a:t>}</a:t>
            </a:r>
          </a:p>
          <a:p>
            <a:r>
              <a:rPr lang="fr-CH" dirty="0"/>
              <a:t>Les changements sont remis en zone de </a:t>
            </a:r>
            <a:r>
              <a:rPr lang="fr-CH" dirty="0" err="1"/>
              <a:t>staging</a:t>
            </a:r>
            <a:r>
              <a:rPr lang="fr-CH" dirty="0"/>
              <a:t>. Vous pouvez reconstruire pas à pas vos </a:t>
            </a:r>
            <a:r>
              <a:rPr lang="fr-CH" dirty="0" err="1" smtClean="0"/>
              <a:t>commits</a:t>
            </a:r>
            <a:r>
              <a:rPr lang="fr-CH" dirty="0" smtClean="0"/>
              <a:t>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54708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reset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Modifiez un fichier et </a:t>
            </a:r>
            <a:r>
              <a:rPr lang="fr-CH" dirty="0" err="1" smtClean="0"/>
              <a:t>commitez</a:t>
            </a:r>
            <a:r>
              <a:rPr lang="fr-CH" dirty="0" smtClean="0"/>
              <a:t> le.</a:t>
            </a:r>
          </a:p>
          <a:p>
            <a:r>
              <a:rPr lang="fr-CH" dirty="0" smtClean="0"/>
              <a:t>Revenez un commit en arrière avec git reset.</a:t>
            </a:r>
          </a:p>
          <a:p>
            <a:r>
              <a:rPr lang="fr-CH" dirty="0" smtClean="0"/>
              <a:t>Revenez à l’état de la branche </a:t>
            </a:r>
            <a:r>
              <a:rPr lang="fr-CH" dirty="0" err="1" smtClean="0"/>
              <a:t>origin</a:t>
            </a:r>
            <a:r>
              <a:rPr lang="fr-CH" dirty="0" smtClean="0"/>
              <a:t>/master (git reset </a:t>
            </a:r>
            <a:r>
              <a:rPr lang="fr-CH" dirty="0" err="1" smtClean="0"/>
              <a:t>origin</a:t>
            </a:r>
            <a:r>
              <a:rPr lang="fr-CH" dirty="0" smtClean="0"/>
              <a:t>/master)</a:t>
            </a:r>
            <a:endParaRPr lang="fr-CH" dirty="0"/>
          </a:p>
        </p:txBody>
      </p:sp>
      <p:sp>
        <p:nvSpPr>
          <p:cNvPr id="4" name="ZoneTexte 3"/>
          <p:cNvSpPr txBox="1"/>
          <p:nvPr/>
        </p:nvSpPr>
        <p:spPr>
          <a:xfrm>
            <a:off x="950384" y="5591174"/>
            <a:ext cx="8585502" cy="830997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Question :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● Comment revenir à l’état de la branche </a:t>
            </a:r>
            <a:r>
              <a:rPr lang="fr-CH" sz="1600" dirty="0" err="1" smtClean="0">
                <a:solidFill>
                  <a:schemeClr val="bg1"/>
                </a:solidFill>
              </a:rPr>
              <a:t>origin</a:t>
            </a:r>
            <a:r>
              <a:rPr lang="fr-CH" sz="1600" dirty="0" smtClean="0">
                <a:solidFill>
                  <a:schemeClr val="bg1"/>
                </a:solidFill>
              </a:rPr>
              <a:t>/master en oubliant vos modifications sur votre dépôt local ?</a:t>
            </a:r>
            <a:endParaRPr lang="fr-CH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632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Hands-on : </a:t>
            </a:r>
            <a:r>
              <a:rPr lang="fr-CH" dirty="0" err="1" smtClean="0"/>
              <a:t>ré-écrire</a:t>
            </a:r>
            <a:r>
              <a:rPr lang="fr-CH" dirty="0" smtClean="0"/>
              <a:t> l’histoire</a:t>
            </a:r>
            <a:endParaRPr lang="fr-CH" dirty="0"/>
          </a:p>
        </p:txBody>
      </p:sp>
      <p:pic>
        <p:nvPicPr>
          <p:cNvPr id="5126" name="Picture 6" descr="File:Cartoon Man Doing Research Using A Computer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587" y="1152524"/>
            <a:ext cx="4410075" cy="57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13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commit --</a:t>
            </a:r>
            <a:r>
              <a:rPr lang="fr-CH" dirty="0" err="1" smtClean="0"/>
              <a:t>amend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Permet de modifier le dernier commit</a:t>
            </a:r>
          </a:p>
          <a:p>
            <a:pPr lvl="1"/>
            <a:r>
              <a:rPr lang="fr-CH" dirty="0" smtClean="0"/>
              <a:t>Contenu (ajoute le contenu du </a:t>
            </a:r>
            <a:r>
              <a:rPr lang="fr-CH" dirty="0" err="1" smtClean="0"/>
              <a:t>staging</a:t>
            </a:r>
            <a:r>
              <a:rPr lang="fr-CH" dirty="0" smtClean="0"/>
              <a:t>)</a:t>
            </a:r>
          </a:p>
          <a:p>
            <a:pPr lvl="1"/>
            <a:r>
              <a:rPr lang="fr-CH" dirty="0" smtClean="0"/>
              <a:t>Message de commit</a:t>
            </a:r>
          </a:p>
          <a:p>
            <a:pPr lvl="1"/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r>
              <a:rPr lang="fr-CH" dirty="0" smtClean="0"/>
              <a:t>Ajoutez un fichier dans votre dernier commit et modifiez son message.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18644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</a:t>
            </a:r>
            <a:r>
              <a:rPr lang="fr-CH" dirty="0" err="1" smtClean="0"/>
              <a:t>rebase</a:t>
            </a:r>
            <a:r>
              <a:rPr lang="fr-CH" dirty="0" smtClean="0"/>
              <a:t> -i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572097"/>
            <a:ext cx="10281992" cy="4367384"/>
          </a:xfrm>
        </p:spPr>
        <p:txBody>
          <a:bodyPr>
            <a:normAutofit/>
          </a:bodyPr>
          <a:lstStyle/>
          <a:p>
            <a:r>
              <a:rPr lang="fr-CH" dirty="0" smtClean="0"/>
              <a:t>Permet de modifier un ensemble de </a:t>
            </a:r>
            <a:r>
              <a:rPr lang="fr-CH" dirty="0" err="1" smtClean="0"/>
              <a:t>commits</a:t>
            </a:r>
            <a:endParaRPr lang="fr-CH" dirty="0"/>
          </a:p>
          <a:p>
            <a:endParaRPr lang="fr-CH" dirty="0" smtClean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 smtClean="0"/>
          </a:p>
          <a:p>
            <a:endParaRPr lang="fr-CH" dirty="0"/>
          </a:p>
          <a:p>
            <a:endParaRPr lang="fr-CH" dirty="0"/>
          </a:p>
          <a:p>
            <a:r>
              <a:rPr lang="fr-CH" dirty="0" smtClean="0"/>
              <a:t>Essayez de fusionner vos trois derniers </a:t>
            </a:r>
            <a:r>
              <a:rPr lang="fr-CH" dirty="0" err="1" smtClean="0"/>
              <a:t>commits</a:t>
            </a:r>
            <a:r>
              <a:rPr lang="fr-CH" dirty="0" smtClean="0"/>
              <a:t>.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618" y="2078921"/>
            <a:ext cx="4704762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127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</a:t>
            </a:r>
            <a:r>
              <a:rPr lang="fr-CH" dirty="0" err="1" smtClean="0"/>
              <a:t>rebase</a:t>
            </a:r>
            <a:r>
              <a:rPr lang="fr-CH" dirty="0" smtClean="0"/>
              <a:t> -i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572097"/>
            <a:ext cx="10281992" cy="4367384"/>
          </a:xfrm>
        </p:spPr>
        <p:txBody>
          <a:bodyPr>
            <a:normAutofit/>
          </a:bodyPr>
          <a:lstStyle/>
          <a:p>
            <a:r>
              <a:rPr lang="fr-CH" dirty="0" smtClean="0"/>
              <a:t>Essayez de séparer un commit en plusieurs </a:t>
            </a:r>
            <a:r>
              <a:rPr lang="fr-CH" dirty="0" err="1" smtClean="0"/>
              <a:t>commits</a:t>
            </a:r>
            <a:r>
              <a:rPr lang="fr-CH" dirty="0" smtClean="0"/>
              <a:t> (cas d’un commit trop gros ou mélange de deux correctifs)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 smtClean="0"/>
              <a:t>rebase</a:t>
            </a:r>
            <a:r>
              <a:rPr lang="fr-CH" dirty="0" smtClean="0"/>
              <a:t>, git reset, git </a:t>
            </a:r>
            <a:r>
              <a:rPr lang="fr-CH" dirty="0" err="1" smtClean="0"/>
              <a:t>add</a:t>
            </a:r>
            <a:r>
              <a:rPr lang="fr-CH" dirty="0" smtClean="0"/>
              <a:t>, git commit</a:t>
            </a:r>
          </a:p>
          <a:p>
            <a:endParaRPr lang="fr-CH" dirty="0"/>
          </a:p>
          <a:p>
            <a:endParaRPr lang="fr-CH" dirty="0" smtClean="0"/>
          </a:p>
          <a:p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14759447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</a:t>
            </a:r>
            <a:r>
              <a:rPr lang="fr-CH" dirty="0" err="1" smtClean="0"/>
              <a:t>filter-branch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572097"/>
            <a:ext cx="10281992" cy="4367384"/>
          </a:xfrm>
        </p:spPr>
        <p:txBody>
          <a:bodyPr>
            <a:normAutofit/>
          </a:bodyPr>
          <a:lstStyle/>
          <a:p>
            <a:r>
              <a:rPr lang="fr-CH" dirty="0" smtClean="0"/>
              <a:t>Permet de modifier tous les </a:t>
            </a:r>
            <a:r>
              <a:rPr lang="fr-CH" dirty="0" err="1" smtClean="0"/>
              <a:t>commits</a:t>
            </a:r>
            <a:r>
              <a:rPr lang="fr-CH" dirty="0" smtClean="0"/>
              <a:t> d’une branche !</a:t>
            </a:r>
            <a:endParaRPr lang="fr-CH" dirty="0"/>
          </a:p>
          <a:p>
            <a:pPr lvl="1"/>
            <a:r>
              <a:rPr lang="fr-CH" dirty="0" smtClean="0"/>
              <a:t>Supprimer un fichier de l’historique</a:t>
            </a:r>
          </a:p>
          <a:p>
            <a:pPr lvl="1"/>
            <a:r>
              <a:rPr lang="fr-CH" dirty="0" smtClean="0"/>
              <a:t>Modifier l’adresse e-mail de tous les </a:t>
            </a:r>
            <a:r>
              <a:rPr lang="fr-CH" dirty="0" err="1" smtClean="0"/>
              <a:t>commits</a:t>
            </a:r>
            <a:endParaRPr lang="fr-CH" dirty="0" smtClean="0"/>
          </a:p>
          <a:p>
            <a:endParaRPr lang="fr-CH" dirty="0" smtClean="0"/>
          </a:p>
          <a:p>
            <a:endParaRPr lang="fr-CH" dirty="0" smtClean="0"/>
          </a:p>
          <a:p>
            <a:endParaRPr lang="fr-CH" dirty="0"/>
          </a:p>
          <a:p>
            <a:r>
              <a:rPr lang="fr-CH" dirty="0" smtClean="0"/>
              <a:t>Supprimer le fichier AppTest.java de tout l’historique</a:t>
            </a:r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477179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Ã©sultat de recherche d'images pour &quot;chuck norris git push forc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222" y="1204540"/>
            <a:ext cx="3638893" cy="452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950385" y="480170"/>
            <a:ext cx="10289116" cy="962868"/>
          </a:xfrm>
        </p:spPr>
        <p:txBody>
          <a:bodyPr/>
          <a:lstStyle/>
          <a:p>
            <a:r>
              <a:rPr lang="fr-CH" dirty="0" err="1" smtClean="0"/>
              <a:t>Disclaimer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878160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Les </a:t>
            </a:r>
            <a:r>
              <a:rPr lang="fr-CH" dirty="0" err="1" smtClean="0"/>
              <a:t>hooks</a:t>
            </a:r>
            <a:endParaRPr lang="fr-CH" dirty="0"/>
          </a:p>
        </p:txBody>
      </p:sp>
      <p:pic>
        <p:nvPicPr>
          <p:cNvPr id="6146" name="Picture 2" descr="Image associÃ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609" y="961604"/>
            <a:ext cx="6687996" cy="472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00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Un </a:t>
            </a:r>
            <a:r>
              <a:rPr lang="fr-CH" dirty="0" err="1" smtClean="0"/>
              <a:t>hook</a:t>
            </a:r>
            <a:r>
              <a:rPr lang="fr-CH" dirty="0" smtClean="0"/>
              <a:t>, pourquoi faire 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H" dirty="0"/>
              <a:t>Un </a:t>
            </a:r>
            <a:r>
              <a:rPr lang="fr-CH" dirty="0" err="1"/>
              <a:t>hook</a:t>
            </a:r>
            <a:r>
              <a:rPr lang="fr-CH" dirty="0"/>
              <a:t> est un script qui s'exécute dès qu’un événement particulier se </a:t>
            </a:r>
            <a:r>
              <a:rPr lang="fr-CH" dirty="0" smtClean="0"/>
              <a:t>produit dans </a:t>
            </a:r>
            <a:r>
              <a:rPr lang="fr-CH" dirty="0"/>
              <a:t>un repo. </a:t>
            </a:r>
            <a:r>
              <a:rPr lang="fr-CH" dirty="0" smtClean="0"/>
              <a:t>git.</a:t>
            </a:r>
          </a:p>
          <a:p>
            <a:pPr lvl="1"/>
            <a:r>
              <a:rPr lang="fr-CH" dirty="0" smtClean="0"/>
              <a:t>Dans </a:t>
            </a:r>
            <a:r>
              <a:rPr lang="fr-CH" dirty="0" err="1"/>
              <a:t>gitlab</a:t>
            </a:r>
            <a:r>
              <a:rPr lang="fr-CH" dirty="0"/>
              <a:t>, ce sont les </a:t>
            </a:r>
            <a:r>
              <a:rPr lang="fr-CH" dirty="0" err="1"/>
              <a:t>webhooks</a:t>
            </a:r>
            <a:r>
              <a:rPr lang="fr-CH" dirty="0"/>
              <a:t> qui sont responsables de lancer </a:t>
            </a:r>
            <a:r>
              <a:rPr lang="fr-CH" dirty="0" smtClean="0"/>
              <a:t>une action.</a:t>
            </a:r>
          </a:p>
          <a:p>
            <a:r>
              <a:rPr lang="fr-CH" dirty="0"/>
              <a:t>Cas d’utilisation :</a:t>
            </a:r>
          </a:p>
          <a:p>
            <a:pPr lvl="1"/>
            <a:r>
              <a:rPr lang="fr-CH" dirty="0" err="1" smtClean="0"/>
              <a:t>hooks</a:t>
            </a:r>
            <a:r>
              <a:rPr lang="fr-CH" dirty="0" smtClean="0"/>
              <a:t> </a:t>
            </a:r>
            <a:r>
              <a:rPr lang="fr-CH" dirty="0"/>
              <a:t>côté serveur</a:t>
            </a:r>
          </a:p>
          <a:p>
            <a:pPr lvl="2"/>
            <a:r>
              <a:rPr lang="fr-CH" dirty="0" smtClean="0"/>
              <a:t>mise </a:t>
            </a:r>
            <a:r>
              <a:rPr lang="fr-CH" dirty="0"/>
              <a:t>en place d’une stratégie de commit</a:t>
            </a:r>
          </a:p>
          <a:p>
            <a:pPr lvl="2"/>
            <a:r>
              <a:rPr lang="fr-CH" dirty="0" smtClean="0"/>
              <a:t>workflows </a:t>
            </a:r>
            <a:r>
              <a:rPr lang="fr-CH" dirty="0"/>
              <a:t>d’intégration continue</a:t>
            </a:r>
          </a:p>
          <a:p>
            <a:pPr lvl="2"/>
            <a:r>
              <a:rPr lang="fr-CH" dirty="0" smtClean="0"/>
              <a:t>publication </a:t>
            </a:r>
            <a:r>
              <a:rPr lang="fr-CH" dirty="0"/>
              <a:t>des notifications sur un </a:t>
            </a:r>
            <a:r>
              <a:rPr lang="fr-CH" dirty="0" err="1"/>
              <a:t>channel</a:t>
            </a:r>
            <a:r>
              <a:rPr lang="fr-CH" dirty="0"/>
              <a:t> </a:t>
            </a:r>
            <a:r>
              <a:rPr lang="fr-CH" dirty="0" err="1" smtClean="0"/>
              <a:t>Mattermost</a:t>
            </a:r>
            <a:endParaRPr lang="fr-CH" dirty="0"/>
          </a:p>
          <a:p>
            <a:pPr lvl="1"/>
            <a:r>
              <a:rPr lang="fr-CH" dirty="0" err="1" smtClean="0"/>
              <a:t>hooks</a:t>
            </a:r>
            <a:r>
              <a:rPr lang="fr-CH" dirty="0" smtClean="0"/>
              <a:t> </a:t>
            </a:r>
            <a:r>
              <a:rPr lang="fr-CH" dirty="0"/>
              <a:t>en </a:t>
            </a:r>
            <a:r>
              <a:rPr lang="fr-CH" dirty="0" smtClean="0"/>
              <a:t>local</a:t>
            </a:r>
          </a:p>
          <a:p>
            <a:pPr lvl="2"/>
            <a:r>
              <a:rPr lang="fr-CH" dirty="0" smtClean="0"/>
              <a:t>script </a:t>
            </a:r>
            <a:r>
              <a:rPr lang="fr-CH" dirty="0"/>
              <a:t>spécifique</a:t>
            </a:r>
          </a:p>
        </p:txBody>
      </p:sp>
    </p:spTree>
    <p:extLst>
      <p:ext uri="{BB962C8B-B14F-4D97-AF65-F5344CB8AC3E}">
        <p14:creationId xmlns:p14="http://schemas.microsoft.com/office/powerpoint/2010/main" val="133252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L’architecture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555242"/>
            <a:ext cx="10281992" cy="3619041"/>
          </a:xfrm>
        </p:spPr>
        <p:txBody>
          <a:bodyPr>
            <a:normAutofit/>
          </a:bodyPr>
          <a:lstStyle/>
          <a:p>
            <a:r>
              <a:rPr lang="fr-FR" dirty="0" smtClean="0"/>
              <a:t>Le répertoire .git contient toutes les informations nécessaire au fonctionnement du </a:t>
            </a:r>
            <a:r>
              <a:rPr lang="fr-FR" dirty="0" err="1" smtClean="0"/>
              <a:t>dépot</a:t>
            </a:r>
            <a:endParaRPr lang="fr-FR" dirty="0" smtClean="0"/>
          </a:p>
          <a:p>
            <a:r>
              <a:rPr lang="fr-FR" dirty="0" smtClean="0"/>
              <a:t>Contient les répertoires suivants</a:t>
            </a:r>
          </a:p>
          <a:p>
            <a:pPr lvl="1"/>
            <a:r>
              <a:rPr lang="fr-FR" dirty="0" err="1" smtClean="0"/>
              <a:t>Hooks</a:t>
            </a:r>
            <a:r>
              <a:rPr lang="fr-FR" dirty="0" smtClean="0"/>
              <a:t> -&gt; permet de stocker les scripts de </a:t>
            </a:r>
            <a:r>
              <a:rPr lang="fr-FR" dirty="0" err="1" smtClean="0"/>
              <a:t>hook</a:t>
            </a:r>
            <a:endParaRPr lang="fr-FR" dirty="0" smtClean="0"/>
          </a:p>
          <a:p>
            <a:pPr lvl="1"/>
            <a:r>
              <a:rPr lang="fr-FR" dirty="0" smtClean="0"/>
              <a:t>Logs -&gt; logs des différentes opérations effectuées avec git</a:t>
            </a:r>
          </a:p>
          <a:p>
            <a:pPr lvl="1"/>
            <a:r>
              <a:rPr lang="fr-FR" dirty="0" err="1" smtClean="0"/>
              <a:t>Objects</a:t>
            </a:r>
            <a:r>
              <a:rPr lang="fr-FR" dirty="0" smtClean="0"/>
              <a:t> -&gt; contient (entre autre) les </a:t>
            </a:r>
            <a:r>
              <a:rPr lang="fr-FR" dirty="0" err="1" smtClean="0"/>
              <a:t>commits</a:t>
            </a:r>
            <a:endParaRPr lang="fr-FR" dirty="0" smtClean="0"/>
          </a:p>
          <a:p>
            <a:pPr lvl="1"/>
            <a:r>
              <a:rPr lang="fr-FR" dirty="0" err="1" smtClean="0"/>
              <a:t>Refs</a:t>
            </a:r>
            <a:r>
              <a:rPr lang="fr-FR" dirty="0" smtClean="0"/>
              <a:t> -&gt; contient les étiquettes  </a:t>
            </a:r>
          </a:p>
          <a:p>
            <a:r>
              <a:rPr lang="fr-CH" dirty="0" smtClean="0"/>
              <a:t>Le fonctionnement interne de git est basé que sur les </a:t>
            </a:r>
            <a:r>
              <a:rPr lang="fr-CH" dirty="0" err="1" smtClean="0"/>
              <a:t>objects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78546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/>
              <a:t>Les types de </a:t>
            </a:r>
            <a:r>
              <a:rPr lang="fr-CH" b="1" dirty="0" err="1"/>
              <a:t>hooks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178010"/>
            <a:ext cx="10281992" cy="4355498"/>
          </a:xfrm>
        </p:spPr>
        <p:txBody>
          <a:bodyPr>
            <a:normAutofit fontScale="92500" lnSpcReduction="20000"/>
          </a:bodyPr>
          <a:lstStyle/>
          <a:p>
            <a:r>
              <a:rPr lang="fr-CH" dirty="0" err="1"/>
              <a:t>pre</a:t>
            </a:r>
            <a:r>
              <a:rPr lang="fr-CH" dirty="0"/>
              <a:t>-commit</a:t>
            </a:r>
          </a:p>
          <a:p>
            <a:pPr lvl="1"/>
            <a:r>
              <a:rPr lang="fr-CH" dirty="0" smtClean="0"/>
              <a:t>avant </a:t>
            </a:r>
            <a:r>
              <a:rPr lang="fr-CH" dirty="0"/>
              <a:t>chaque git commit</a:t>
            </a:r>
          </a:p>
          <a:p>
            <a:r>
              <a:rPr lang="fr-CH" dirty="0" err="1" smtClean="0"/>
              <a:t>prepare</a:t>
            </a:r>
            <a:r>
              <a:rPr lang="fr-CH" dirty="0" smtClean="0"/>
              <a:t>-commit-</a:t>
            </a:r>
            <a:r>
              <a:rPr lang="fr-CH" dirty="0" err="1" smtClean="0"/>
              <a:t>msg</a:t>
            </a:r>
            <a:endParaRPr lang="fr-CH" dirty="0"/>
          </a:p>
          <a:p>
            <a:pPr lvl="1"/>
            <a:r>
              <a:rPr lang="fr-CH" dirty="0" smtClean="0"/>
              <a:t>pour </a:t>
            </a:r>
            <a:r>
              <a:rPr lang="fr-CH" dirty="0"/>
              <a:t>indiquer un message de commit dans l'éditeur de texte</a:t>
            </a:r>
          </a:p>
          <a:p>
            <a:r>
              <a:rPr lang="fr-CH" dirty="0" smtClean="0"/>
              <a:t>commit-</a:t>
            </a:r>
            <a:r>
              <a:rPr lang="fr-CH" dirty="0" err="1" smtClean="0"/>
              <a:t>msg</a:t>
            </a:r>
            <a:endParaRPr lang="fr-CH" dirty="0"/>
          </a:p>
          <a:p>
            <a:pPr lvl="1"/>
            <a:r>
              <a:rPr lang="fr-CH" dirty="0" smtClean="0"/>
              <a:t>après </a:t>
            </a:r>
            <a:r>
              <a:rPr lang="fr-CH" dirty="0"/>
              <a:t>que l'utilisateur a saisi un message de commit</a:t>
            </a:r>
          </a:p>
          <a:p>
            <a:r>
              <a:rPr lang="fr-CH" dirty="0" smtClean="0"/>
              <a:t>post-commit</a:t>
            </a:r>
            <a:endParaRPr lang="fr-CH" dirty="0"/>
          </a:p>
          <a:p>
            <a:pPr lvl="1"/>
            <a:r>
              <a:rPr lang="fr-CH" dirty="0" smtClean="0"/>
              <a:t>utilisé </a:t>
            </a:r>
            <a:r>
              <a:rPr lang="fr-CH" dirty="0"/>
              <a:t>à des fins de notification</a:t>
            </a:r>
          </a:p>
          <a:p>
            <a:r>
              <a:rPr lang="fr-CH" dirty="0" smtClean="0"/>
              <a:t>post-</a:t>
            </a:r>
            <a:r>
              <a:rPr lang="fr-CH" dirty="0" err="1" smtClean="0"/>
              <a:t>checkout</a:t>
            </a:r>
            <a:endParaRPr lang="fr-CH" dirty="0"/>
          </a:p>
          <a:p>
            <a:pPr lvl="1"/>
            <a:r>
              <a:rPr lang="fr-CH" dirty="0" smtClean="0"/>
              <a:t>à </a:t>
            </a:r>
            <a:r>
              <a:rPr lang="fr-CH" dirty="0"/>
              <a:t>chaque git </a:t>
            </a:r>
            <a:r>
              <a:rPr lang="fr-CH" dirty="0" err="1"/>
              <a:t>checkout</a:t>
            </a:r>
            <a:r>
              <a:rPr lang="fr-CH" dirty="0"/>
              <a:t>, utile pour faire le ménage sur notre solution</a:t>
            </a:r>
          </a:p>
          <a:p>
            <a:r>
              <a:rPr lang="fr-CH" dirty="0" err="1" smtClean="0"/>
              <a:t>pre-rebase</a:t>
            </a:r>
            <a:endParaRPr lang="fr-CH" dirty="0"/>
          </a:p>
          <a:p>
            <a:pPr lvl="1"/>
            <a:r>
              <a:rPr lang="fr-CH" dirty="0" smtClean="0"/>
              <a:t>avant </a:t>
            </a:r>
            <a:r>
              <a:rPr lang="fr-CH" dirty="0"/>
              <a:t>que git </a:t>
            </a:r>
            <a:r>
              <a:rPr lang="fr-CH" dirty="0" err="1"/>
              <a:t>rebase</a:t>
            </a:r>
            <a:r>
              <a:rPr lang="fr-CH" dirty="0"/>
              <a:t> n'apporte le moindre changement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950384" y="5698268"/>
            <a:ext cx="8585502" cy="338554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● </a:t>
            </a:r>
            <a:r>
              <a:rPr lang="fr-CH" sz="1600" dirty="0">
                <a:solidFill>
                  <a:schemeClr val="bg1"/>
                </a:solidFill>
              </a:rPr>
              <a:t>Des </a:t>
            </a:r>
            <a:r>
              <a:rPr lang="fr-CH" sz="1600" dirty="0" err="1">
                <a:solidFill>
                  <a:schemeClr val="bg1"/>
                </a:solidFill>
              </a:rPr>
              <a:t>hooks</a:t>
            </a:r>
            <a:r>
              <a:rPr lang="fr-CH" sz="1600" dirty="0">
                <a:solidFill>
                  <a:schemeClr val="bg1"/>
                </a:solidFill>
              </a:rPr>
              <a:t> côté serveur existent : </a:t>
            </a:r>
            <a:r>
              <a:rPr lang="fr-CH" sz="1600" dirty="0" err="1">
                <a:solidFill>
                  <a:schemeClr val="bg1"/>
                </a:solidFill>
              </a:rPr>
              <a:t>pre-receive</a:t>
            </a:r>
            <a:r>
              <a:rPr lang="fr-CH" sz="1600" dirty="0">
                <a:solidFill>
                  <a:schemeClr val="bg1"/>
                </a:solidFill>
              </a:rPr>
              <a:t>, update, post-</a:t>
            </a:r>
            <a:r>
              <a:rPr lang="fr-CH" sz="1600" dirty="0" err="1">
                <a:solidFill>
                  <a:schemeClr val="bg1"/>
                </a:solidFill>
              </a:rPr>
              <a:t>receive</a:t>
            </a:r>
            <a:r>
              <a:rPr lang="fr-CH" sz="1600" dirty="0">
                <a:solidFill>
                  <a:schemeClr val="bg1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050661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Où sont les </a:t>
            </a:r>
            <a:r>
              <a:rPr lang="fr-CH" dirty="0" err="1" smtClean="0"/>
              <a:t>hooks</a:t>
            </a:r>
            <a:r>
              <a:rPr lang="fr-CH" dirty="0" smtClean="0"/>
              <a:t> 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Regarder les exemples de .git/</a:t>
            </a:r>
            <a:r>
              <a:rPr lang="fr-CH" dirty="0" err="1" smtClean="0"/>
              <a:t>hooks</a:t>
            </a:r>
            <a:endParaRPr lang="fr-CH" dirty="0" smtClean="0"/>
          </a:p>
          <a:p>
            <a:pPr lvl="1"/>
            <a:r>
              <a:rPr lang="fr-CH" dirty="0" err="1" smtClean="0"/>
              <a:t>Pre</a:t>
            </a:r>
            <a:r>
              <a:rPr lang="fr-CH" dirty="0" smtClean="0"/>
              <a:t>-commit : lancement de tests, …</a:t>
            </a:r>
          </a:p>
          <a:p>
            <a:pPr lvl="1"/>
            <a:r>
              <a:rPr lang="fr-CH" dirty="0" err="1" smtClean="0"/>
              <a:t>Prepare</a:t>
            </a:r>
            <a:r>
              <a:rPr lang="fr-CH" dirty="0" smtClean="0"/>
              <a:t>-commit-message : modifier les messages de </a:t>
            </a:r>
            <a:r>
              <a:rPr lang="fr-CH" dirty="0" err="1" smtClean="0"/>
              <a:t>commits</a:t>
            </a:r>
            <a:r>
              <a:rPr lang="fr-CH" dirty="0" smtClean="0"/>
              <a:t> (préfixe en fonction du nom de la branche, …)</a:t>
            </a:r>
          </a:p>
          <a:p>
            <a:pPr lvl="1"/>
            <a:r>
              <a:rPr lang="fr-CH" dirty="0" smtClean="0"/>
              <a:t>Commit-</a:t>
            </a:r>
            <a:r>
              <a:rPr lang="fr-CH" dirty="0" err="1" smtClean="0"/>
              <a:t>msg</a:t>
            </a:r>
            <a:r>
              <a:rPr lang="fr-CH" dirty="0" smtClean="0"/>
              <a:t> : vérification du message de commit, …</a:t>
            </a:r>
          </a:p>
          <a:p>
            <a:pPr lvl="1"/>
            <a:r>
              <a:rPr lang="fr-CH" dirty="0" smtClean="0"/>
              <a:t>Post-commit : notifications, envoie de mail, …</a:t>
            </a:r>
          </a:p>
        </p:txBody>
      </p:sp>
    </p:spTree>
    <p:extLst>
      <p:ext uri="{BB962C8B-B14F-4D97-AF65-F5344CB8AC3E}">
        <p14:creationId xmlns:p14="http://schemas.microsoft.com/office/powerpoint/2010/main" val="174990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Relation entre les objets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6574" y="1609516"/>
            <a:ext cx="5482061" cy="446954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50" y="2186781"/>
            <a:ext cx="3764643" cy="2572506"/>
          </a:xfrm>
          <a:prstGeom prst="rect">
            <a:avLst/>
          </a:prstGeom>
        </p:spPr>
      </p:pic>
      <p:pic>
        <p:nvPicPr>
          <p:cNvPr id="1026" name="Picture 2" descr="https://alexgirard.com/git-book/img/figure/object-ta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974" y="3817045"/>
            <a:ext cx="1812693" cy="188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99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Graphe des </a:t>
            </a:r>
            <a:r>
              <a:rPr lang="fr-FR" dirty="0" err="1" smtClean="0"/>
              <a:t>commits</a:t>
            </a:r>
            <a:endParaRPr lang="fr-CH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Graphe orienté acyclique</a:t>
            </a:r>
          </a:p>
          <a:p>
            <a:r>
              <a:rPr lang="fr-FR" dirty="0" smtClean="0"/>
              <a:t>Git permet de manipuler ce graphe</a:t>
            </a:r>
          </a:p>
          <a:p>
            <a:r>
              <a:rPr lang="fr-FR" dirty="0" smtClean="0"/>
              <a:t>Branche ou tag est un label sur un commit</a:t>
            </a:r>
          </a:p>
          <a:p>
            <a:pPr lvl="1"/>
            <a:r>
              <a:rPr lang="fr-FR" dirty="0" smtClean="0"/>
              <a:t>Peu couteux</a:t>
            </a:r>
          </a:p>
          <a:p>
            <a:endParaRPr lang="fr-CH" dirty="0"/>
          </a:p>
        </p:txBody>
      </p:sp>
      <p:pic>
        <p:nvPicPr>
          <p:cNvPr id="9" name="Espace réservé du contenu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766" y="712130"/>
            <a:ext cx="4457003" cy="528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8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Rebase</a:t>
            </a:r>
            <a:r>
              <a:rPr lang="fr-FR" dirty="0" smtClean="0"/>
              <a:t> non interactif</a:t>
            </a:r>
            <a:endParaRPr lang="fr-CH" dirty="0"/>
          </a:p>
        </p:txBody>
      </p:sp>
      <p:pic>
        <p:nvPicPr>
          <p:cNvPr id="5" name="Picture 6" descr="File:Cartoon Man Doing Research Using A Computer.sv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59" y="1119597"/>
            <a:ext cx="4143633" cy="536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86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Pull </a:t>
            </a:r>
            <a:r>
              <a:rPr lang="fr-FR" dirty="0" err="1" smtClean="0"/>
              <a:t>rebase</a:t>
            </a:r>
            <a:r>
              <a:rPr lang="fr-FR" dirty="0" smtClean="0"/>
              <a:t> 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Git pull créé des </a:t>
            </a:r>
            <a:r>
              <a:rPr lang="fr-FR" dirty="0" err="1" smtClean="0"/>
              <a:t>commits</a:t>
            </a:r>
            <a:r>
              <a:rPr lang="fr-FR" dirty="0" smtClean="0"/>
              <a:t> de </a:t>
            </a:r>
            <a:r>
              <a:rPr lang="fr-FR" dirty="0" err="1" smtClean="0"/>
              <a:t>merge</a:t>
            </a:r>
            <a:r>
              <a:rPr lang="fr-FR" dirty="0" smtClean="0"/>
              <a:t> qui « polluent » l’historique</a:t>
            </a:r>
          </a:p>
          <a:p>
            <a:r>
              <a:rPr lang="fr-FR" dirty="0" smtClean="0"/>
              <a:t>git </a:t>
            </a:r>
            <a:r>
              <a:rPr lang="fr-FR" dirty="0" err="1" smtClean="0"/>
              <a:t>fetch</a:t>
            </a:r>
            <a:r>
              <a:rPr lang="fr-FR" dirty="0" smtClean="0"/>
              <a:t> + git </a:t>
            </a:r>
            <a:r>
              <a:rPr lang="fr-FR" dirty="0" err="1" smtClean="0"/>
              <a:t>rebase</a:t>
            </a:r>
            <a:r>
              <a:rPr lang="fr-FR" dirty="0" smtClean="0"/>
              <a:t> </a:t>
            </a:r>
            <a:r>
              <a:rPr lang="fr-FR" dirty="0" err="1" smtClean="0"/>
              <a:t>origin</a:t>
            </a:r>
            <a:r>
              <a:rPr lang="fr-FR" dirty="0" smtClean="0"/>
              <a:t> </a:t>
            </a:r>
            <a:r>
              <a:rPr lang="fr-FR" dirty="0" err="1" smtClean="0"/>
              <a:t>mabranche</a:t>
            </a:r>
            <a:endParaRPr lang="fr-FR" dirty="0"/>
          </a:p>
          <a:p>
            <a:pPr lvl="1"/>
            <a:r>
              <a:rPr lang="fr-FR" dirty="0" smtClean="0"/>
              <a:t>git pull --</a:t>
            </a:r>
            <a:r>
              <a:rPr lang="fr-FR" dirty="0" err="1" smtClean="0"/>
              <a:t>rebase</a:t>
            </a:r>
            <a:r>
              <a:rPr lang="fr-FR" dirty="0" smtClean="0"/>
              <a:t> </a:t>
            </a:r>
            <a:r>
              <a:rPr lang="fr-FR" dirty="0" err="1" smtClean="0"/>
              <a:t>origin</a:t>
            </a:r>
            <a:r>
              <a:rPr lang="fr-FR" dirty="0" smtClean="0"/>
              <a:t> </a:t>
            </a:r>
            <a:r>
              <a:rPr lang="fr-FR" dirty="0" err="1" smtClean="0"/>
              <a:t>mabranche</a:t>
            </a:r>
            <a:endParaRPr lang="fr-FR" dirty="0"/>
          </a:p>
          <a:p>
            <a:r>
              <a:rPr lang="fr-FR" dirty="0" smtClean="0"/>
              <a:t>git pull </a:t>
            </a:r>
            <a:r>
              <a:rPr lang="fr-FR" dirty="0" err="1" smtClean="0"/>
              <a:t>rebase</a:t>
            </a:r>
            <a:r>
              <a:rPr lang="fr-FR" dirty="0" smtClean="0"/>
              <a:t> pour 2 cas:</a:t>
            </a:r>
          </a:p>
          <a:p>
            <a:pPr lvl="1"/>
            <a:r>
              <a:rPr lang="fr-FR" dirty="0"/>
              <a:t>Rapatrier les </a:t>
            </a:r>
            <a:r>
              <a:rPr lang="fr-FR" dirty="0" err="1"/>
              <a:t>commits</a:t>
            </a:r>
            <a:r>
              <a:rPr lang="fr-FR" dirty="0"/>
              <a:t> distants </a:t>
            </a:r>
            <a:r>
              <a:rPr lang="fr-FR" dirty="0" smtClean="0"/>
              <a:t>sur ma branche locale</a:t>
            </a:r>
          </a:p>
          <a:p>
            <a:pPr lvl="1"/>
            <a:r>
              <a:rPr lang="fr-FR" dirty="0" smtClean="0"/>
              <a:t>Repositionner ma branche locale sur la branche référente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9349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Rapatrier </a:t>
            </a:r>
            <a:r>
              <a:rPr lang="fr-FR" dirty="0"/>
              <a:t>les </a:t>
            </a:r>
            <a:r>
              <a:rPr lang="fr-FR" dirty="0" err="1"/>
              <a:t>commits</a:t>
            </a:r>
            <a:r>
              <a:rPr lang="fr-FR" dirty="0"/>
              <a:t> </a:t>
            </a:r>
            <a:r>
              <a:rPr lang="fr-FR" dirty="0" smtClean="0"/>
              <a:t>distants: </a:t>
            </a:r>
            <a:r>
              <a:rPr lang="fr-FR" dirty="0" err="1" smtClean="0"/>
              <a:t>Rebase</a:t>
            </a:r>
            <a:r>
              <a:rPr lang="fr-FR" dirty="0" smtClean="0"/>
              <a:t> ou </a:t>
            </a:r>
            <a:r>
              <a:rPr lang="fr-FR" dirty="0" err="1" smtClean="0"/>
              <a:t>merge</a:t>
            </a:r>
            <a:r>
              <a:rPr lang="fr-FR" dirty="0" smtClean="0"/>
              <a:t>?</a:t>
            </a:r>
            <a:endParaRPr lang="fr-CH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403" y="3910774"/>
            <a:ext cx="3688463" cy="23604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403" y="1140117"/>
            <a:ext cx="3688463" cy="23918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095" y="1140117"/>
            <a:ext cx="3584214" cy="23918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786" y="3910773"/>
            <a:ext cx="3617523" cy="23604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3305433"/>
      </p:ext>
    </p:extLst>
  </p:cSld>
  <p:clrMapOvr>
    <a:masterClrMapping/>
  </p:clrMapOvr>
</p:sld>
</file>

<file path=ppt/theme/theme1.xml><?xml version="1.0" encoding="utf-8"?>
<a:theme xmlns:a="http://schemas.openxmlformats.org/drawingml/2006/main" name="Thème par défaut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1375</Words>
  <Application>Microsoft Office PowerPoint</Application>
  <PresentationFormat>Grand écran</PresentationFormat>
  <Paragraphs>206</Paragraphs>
  <Slides>41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54" baseType="lpstr">
      <vt:lpstr>MS PGothic</vt:lpstr>
      <vt:lpstr>Arial</vt:lpstr>
      <vt:lpstr>Calibri</vt:lpstr>
      <vt:lpstr>Courier New</vt:lpstr>
      <vt:lpstr>HelveticaNeue LT 45 Light</vt:lpstr>
      <vt:lpstr>HelveticaNeueLT Com 55 Roman</vt:lpstr>
      <vt:lpstr>HelveticaNeueLT Com 65 Md</vt:lpstr>
      <vt:lpstr>HelveticaNeueLT Std</vt:lpstr>
      <vt:lpstr>HelveticaNeueLT Std Lt</vt:lpstr>
      <vt:lpstr>HelveticaNeueLT Std Med</vt:lpstr>
      <vt:lpstr>open_sanslight</vt:lpstr>
      <vt:lpstr>Wingdings</vt:lpstr>
      <vt:lpstr>Thème par défaut</vt:lpstr>
      <vt:lpstr>Formation git - avancé Comprendre git pour l’utiliser encore mieux tous les jours</vt:lpstr>
      <vt:lpstr>Git sous le capot</vt:lpstr>
      <vt:lpstr>L’architecture</vt:lpstr>
      <vt:lpstr>L’architecture</vt:lpstr>
      <vt:lpstr>Relation entre les objets</vt:lpstr>
      <vt:lpstr>Graphe des commits</vt:lpstr>
      <vt:lpstr>Rebase non interactif</vt:lpstr>
      <vt:lpstr>Pull rebase </vt:lpstr>
      <vt:lpstr>Rapatrier les commits distants: Rebase ou merge?</vt:lpstr>
      <vt:lpstr>Rapatrier les commits distants avec le rebase</vt:lpstr>
      <vt:lpstr>Rebase une branche avec la branche de référence</vt:lpstr>
      <vt:lpstr>Explication</vt:lpstr>
      <vt:lpstr>Exercice: Rebase</vt:lpstr>
      <vt:lpstr>Rebase en cas de conflit</vt:lpstr>
      <vt:lpstr>Merge de branche (= fuuuuusion)</vt:lpstr>
      <vt:lpstr>Merge</vt:lpstr>
      <vt:lpstr>Merge</vt:lpstr>
      <vt:lpstr>Hands-on : git cherry pick, rebase onto et bisect</vt:lpstr>
      <vt:lpstr>git cherry-pick</vt:lpstr>
      <vt:lpstr>git cherry-pick</vt:lpstr>
      <vt:lpstr>git cherry-pick</vt:lpstr>
      <vt:lpstr>git rebase --onto</vt:lpstr>
      <vt:lpstr>git rebase --onto</vt:lpstr>
      <vt:lpstr>git bisect</vt:lpstr>
      <vt:lpstr>git bisect</vt:lpstr>
      <vt:lpstr>Hands-on : revenir en arrière</vt:lpstr>
      <vt:lpstr>git checkout</vt:lpstr>
      <vt:lpstr>git checkout</vt:lpstr>
      <vt:lpstr>git revert</vt:lpstr>
      <vt:lpstr>git reset</vt:lpstr>
      <vt:lpstr>git reset</vt:lpstr>
      <vt:lpstr>Hands-on : ré-écrire l’histoire</vt:lpstr>
      <vt:lpstr>git commit --amend</vt:lpstr>
      <vt:lpstr>git rebase -i</vt:lpstr>
      <vt:lpstr>git rebase -i</vt:lpstr>
      <vt:lpstr>git filter-branch</vt:lpstr>
      <vt:lpstr>Disclaimer</vt:lpstr>
      <vt:lpstr>Les hooks</vt:lpstr>
      <vt:lpstr>Un hook, pourquoi faire ?</vt:lpstr>
      <vt:lpstr>Les types de hooks</vt:lpstr>
      <vt:lpstr>Où sont les hooks ?</vt:lpstr>
    </vt:vector>
  </TitlesOfParts>
  <Company>Groupe Mutuel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: git bisect et cherry pick</dc:title>
  <dc:creator>Guillaume Genoud</dc:creator>
  <cp:lastModifiedBy>Xavier Bordy</cp:lastModifiedBy>
  <cp:revision>21</cp:revision>
  <dcterms:created xsi:type="dcterms:W3CDTF">2019-05-23T11:14:37Z</dcterms:created>
  <dcterms:modified xsi:type="dcterms:W3CDTF">2019-05-28T16:51:28Z</dcterms:modified>
</cp:coreProperties>
</file>