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60" r:id="rId5"/>
    <p:sldId id="257" r:id="rId6"/>
    <p:sldId id="258" r:id="rId7"/>
    <p:sldId id="259" r:id="rId8"/>
    <p:sldId id="269" r:id="rId9"/>
    <p:sldId id="261" r:id="rId10"/>
    <p:sldId id="262" r:id="rId11"/>
    <p:sldId id="263" r:id="rId12"/>
    <p:sldId id="264" r:id="rId13"/>
    <p:sldId id="273" r:id="rId14"/>
    <p:sldId id="270" r:id="rId15"/>
    <p:sldId id="274" r:id="rId16"/>
    <p:sldId id="265" r:id="rId17"/>
    <p:sldId id="267" r:id="rId18"/>
    <p:sldId id="266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6" r:id="rId40"/>
    <p:sldId id="297" r:id="rId41"/>
    <p:sldId id="295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233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49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07734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9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22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6325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89395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0384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97449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70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280648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458582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52344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388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07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067956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6174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359278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0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188968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64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882186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02826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637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97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t>27.05.2019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326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4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8078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0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4359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849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1759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2541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groupemutuel.ch:interdomaine/formation/repodistant.gi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Formation git - basique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Comprendre git pour l’utiliser tous les jours</a:t>
            </a:r>
          </a:p>
        </p:txBody>
      </p:sp>
    </p:spTree>
    <p:extLst>
      <p:ext uri="{BB962C8B-B14F-4D97-AF65-F5344CB8AC3E}">
        <p14:creationId xmlns:p14="http://schemas.microsoft.com/office/powerpoint/2010/main" val="42101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Créer un premier repo. en local et ajouter un fichier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7500" lnSpcReduction="20000"/>
          </a:bodyPr>
          <a:lstStyle/>
          <a:p>
            <a:r>
              <a:rPr lang="fr-CH" dirty="0"/>
              <a:t>Création d’un premier repo git :</a:t>
            </a:r>
          </a:p>
          <a:p>
            <a:pPr lvl="1"/>
            <a:r>
              <a:rPr lang="fr-CH" dirty="0" err="1" smtClean="0"/>
              <a:t>mkdir</a:t>
            </a:r>
            <a:r>
              <a:rPr lang="fr-CH" dirty="0" smtClean="0"/>
              <a:t>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cd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init</a:t>
            </a:r>
            <a:endParaRPr lang="fr-CH" dirty="0" smtClean="0"/>
          </a:p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 smtClean="0"/>
              <a:t>touch</a:t>
            </a:r>
            <a:r>
              <a:rPr lang="fr-CH" dirty="0" smtClean="0"/>
              <a:t> </a:t>
            </a:r>
            <a:r>
              <a:rPr lang="fr-CH" dirty="0"/>
              <a:t>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read </a:t>
            </a:r>
            <a:r>
              <a:rPr lang="en-US" dirty="0" smtClean="0"/>
              <a:t>me“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vérifie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commit</a:t>
            </a:r>
            <a:endParaRPr lang="en-US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9223" y="2986835"/>
            <a:ext cx="6008120" cy="338554"/>
          </a:xfrm>
          <a:prstGeom prst="rect">
            <a:avLst/>
          </a:prstGeom>
          <a:solidFill>
            <a:srgbClr val="D91E4B"/>
          </a:solidFill>
        </p:spPr>
        <p:txBody>
          <a:bodyPr wrap="non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. ou 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 smtClean="0">
                <a:solidFill>
                  <a:schemeClr val="bg1"/>
                </a:solidFill>
              </a:rPr>
              <a:t> –all permettent d’ajouter tous les fichiers du dépôt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0383" y="5591174"/>
            <a:ext cx="8510857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Questions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La </a:t>
            </a:r>
            <a:r>
              <a:rPr lang="fr-CH" sz="1600" dirty="0">
                <a:solidFill>
                  <a:schemeClr val="bg1"/>
                </a:solidFill>
              </a:rPr>
              <a:t>commande git </a:t>
            </a:r>
            <a:r>
              <a:rPr lang="fr-CH" sz="1600" dirty="0" err="1">
                <a:solidFill>
                  <a:schemeClr val="bg1"/>
                </a:solidFill>
              </a:rPr>
              <a:t>init</a:t>
            </a:r>
            <a:r>
              <a:rPr lang="fr-CH" sz="1600" dirty="0">
                <a:solidFill>
                  <a:schemeClr val="bg1"/>
                </a:solidFill>
              </a:rPr>
              <a:t> --</a:t>
            </a:r>
            <a:r>
              <a:rPr lang="fr-CH" sz="1600" dirty="0" err="1">
                <a:solidFill>
                  <a:schemeClr val="bg1"/>
                </a:solidFill>
              </a:rPr>
              <a:t>bare</a:t>
            </a:r>
            <a:r>
              <a:rPr lang="fr-CH" sz="1600" dirty="0">
                <a:solidFill>
                  <a:schemeClr val="bg1"/>
                </a:solidFill>
              </a:rPr>
              <a:t> crée un </a:t>
            </a:r>
            <a:r>
              <a:rPr lang="fr-CH" sz="1600" dirty="0" err="1">
                <a:solidFill>
                  <a:schemeClr val="bg1"/>
                </a:solidFill>
              </a:rPr>
              <a:t>repository</a:t>
            </a:r>
            <a:r>
              <a:rPr lang="fr-CH" sz="1600" dirty="0">
                <a:solidFill>
                  <a:schemeClr val="bg1"/>
                </a:solidFill>
              </a:rPr>
              <a:t> central. A quoi sert ce type de repo.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Qui a le même hash de commit que moi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Supprimer un fichier du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0000" lnSpcReduction="20000"/>
          </a:bodyPr>
          <a:lstStyle/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/>
              <a:t>touch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status</a:t>
            </a:r>
            <a:endParaRPr lang="fr-CH" dirty="0" smtClean="0"/>
          </a:p>
          <a:p>
            <a:pPr lvl="1"/>
            <a:r>
              <a:rPr lang="fr-CH" dirty="0" smtClean="0"/>
              <a:t>git log</a:t>
            </a:r>
          </a:p>
          <a:p>
            <a:r>
              <a:rPr lang="fr-CH" dirty="0"/>
              <a:t>Pour supprimer un fichier du repo. : git </a:t>
            </a:r>
            <a:r>
              <a:rPr lang="fr-CH" dirty="0" err="1"/>
              <a:t>rm</a:t>
            </a:r>
            <a:r>
              <a:rPr lang="fr-CH" dirty="0"/>
              <a:t> à la place de git </a:t>
            </a:r>
            <a:r>
              <a:rPr lang="fr-CH" dirty="0" err="1"/>
              <a:t>add</a:t>
            </a:r>
            <a:r>
              <a:rPr lang="fr-CH" dirty="0"/>
              <a:t> puis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rm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"remove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8849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Ignorer un fichier ou un dossier pour ne pas l’envoyer dans le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2006081"/>
            <a:ext cx="10281992" cy="3295845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Ajoutez un fichier .</a:t>
            </a:r>
            <a:r>
              <a:rPr lang="fr-CH" dirty="0" err="1"/>
              <a:t>gitignore</a:t>
            </a:r>
            <a:r>
              <a:rPr lang="fr-CH" dirty="0"/>
              <a:t> à la racine du repo. pour ignorer le dossier </a:t>
            </a:r>
            <a:r>
              <a:rPr lang="fr-CH" dirty="0" err="1"/>
              <a:t>target</a:t>
            </a:r>
            <a:r>
              <a:rPr lang="fr-CH" dirty="0"/>
              <a:t> lors d’un </a:t>
            </a:r>
            <a:r>
              <a:rPr lang="fr-CH" dirty="0" err="1" smtClean="0"/>
              <a:t>build</a:t>
            </a:r>
            <a:r>
              <a:rPr lang="fr-CH" dirty="0"/>
              <a:t> </a:t>
            </a:r>
            <a:r>
              <a:rPr lang="fr-CH" dirty="0" err="1" smtClean="0"/>
              <a:t>maven</a:t>
            </a:r>
            <a:endParaRPr lang="fr-CH" dirty="0" smtClean="0"/>
          </a:p>
          <a:p>
            <a:r>
              <a:rPr lang="fr-CH" dirty="0"/>
              <a:t>Vous pouvez employer les syntaxes suivantes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**.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src</a:t>
            </a:r>
            <a:r>
              <a:rPr lang="fr-CH" dirty="0" smtClean="0"/>
              <a:t>/data</a:t>
            </a:r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app</a:t>
            </a:r>
            <a:r>
              <a:rPr lang="fr-CH" dirty="0" smtClean="0"/>
              <a:t>/*.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App</a:t>
            </a:r>
          </a:p>
          <a:p>
            <a:pPr lvl="1"/>
            <a:r>
              <a:rPr lang="fr-CH" dirty="0" smtClean="0"/>
              <a:t>!/</a:t>
            </a:r>
            <a:r>
              <a:rPr lang="fr-CH" dirty="0" err="1" smtClean="0"/>
              <a:t>target</a:t>
            </a:r>
            <a:r>
              <a:rPr lang="fr-CH" dirty="0" smtClean="0"/>
              <a:t>/.</a:t>
            </a:r>
            <a:r>
              <a:rPr lang="fr-CH" dirty="0" err="1" smtClean="0"/>
              <a:t>gitkeep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Comment </a:t>
            </a:r>
            <a:r>
              <a:rPr lang="fr-CH" sz="1600" dirty="0" err="1" smtClean="0">
                <a:solidFill>
                  <a:schemeClr val="bg1"/>
                </a:solidFill>
              </a:rPr>
              <a:t>commiter</a:t>
            </a:r>
            <a:r>
              <a:rPr lang="fr-CH" sz="1600" dirty="0" smtClean="0">
                <a:solidFill>
                  <a:schemeClr val="bg1"/>
                </a:solidFill>
              </a:rPr>
              <a:t> un dossier vide sous git </a:t>
            </a:r>
            <a:r>
              <a:rPr lang="fr-CH" sz="1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9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notions de base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n’est pas SVN : vocabulaire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28926"/>
              </p:ext>
            </p:extLst>
          </p:nvPr>
        </p:nvGraphicFramePr>
        <p:xfrm>
          <a:off x="1154922" y="1195528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trunk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master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hash</a:t>
                      </a:r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 (SHA-1 sur 40 caractères)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36829"/>
              </p:ext>
            </p:extLst>
          </p:nvPr>
        </p:nvGraphicFramePr>
        <p:xfrm>
          <a:off x="1154922" y="3520935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checkout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clone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update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revert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rgbClr val="C00000"/>
                          </a:solidFill>
                        </a:rPr>
                        <a:t>checkout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log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repo. local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i="1" dirty="0" smtClean="0"/>
              <a:t>git clone</a:t>
            </a:r>
            <a:r>
              <a:rPr lang="fr-CH" dirty="0" smtClean="0"/>
              <a:t> crée un </a:t>
            </a:r>
            <a:r>
              <a:rPr lang="fr-CH" dirty="0" err="1" smtClean="0"/>
              <a:t>repository</a:t>
            </a:r>
            <a:r>
              <a:rPr lang="fr-CH" dirty="0" smtClean="0"/>
              <a:t> local, sur votre poste</a:t>
            </a:r>
          </a:p>
          <a:p>
            <a:pPr lvl="1"/>
            <a:r>
              <a:rPr lang="fr-CH" dirty="0" smtClean="0"/>
              <a:t>Cela permet une grande rapidité lors des </a:t>
            </a:r>
            <a:r>
              <a:rPr lang="fr-CH" dirty="0" err="1" smtClean="0"/>
              <a:t>commits</a:t>
            </a:r>
            <a:r>
              <a:rPr lang="fr-CH" dirty="0" smtClean="0"/>
              <a:t>, de la création des branches, etc…</a:t>
            </a:r>
          </a:p>
          <a:p>
            <a:pPr lvl="1"/>
            <a:r>
              <a:rPr lang="fr-CH" dirty="0" smtClean="0"/>
              <a:t>Pas besoin d’être connecté au réseau pour faire des </a:t>
            </a:r>
            <a:r>
              <a:rPr lang="fr-CH" dirty="0" err="1" smtClean="0"/>
              <a:t>commits</a:t>
            </a:r>
            <a:endParaRPr lang="fr-CH" dirty="0" smtClean="0"/>
          </a:p>
          <a:p>
            <a:pPr lvl="1"/>
            <a:r>
              <a:rPr lang="fr-CH" dirty="0" smtClean="0"/>
              <a:t>Vous pouvez vous permettre de faire autant de </a:t>
            </a:r>
            <a:r>
              <a:rPr lang="fr-CH" dirty="0" err="1" smtClean="0"/>
              <a:t>commits</a:t>
            </a:r>
            <a:r>
              <a:rPr lang="fr-CH" dirty="0" smtClean="0"/>
              <a:t> que souhaité (donc les conserver bien atomiques)</a:t>
            </a:r>
          </a:p>
          <a:p>
            <a:pPr lvl="1"/>
            <a:r>
              <a:rPr lang="fr-CH" dirty="0" smtClean="0"/>
              <a:t>Il est possible de retravailler son historique en local</a:t>
            </a:r>
          </a:p>
          <a:p>
            <a:pPr lvl="1"/>
            <a:r>
              <a:rPr lang="fr-CH" dirty="0" smtClean="0"/>
              <a:t>Cela implique cependant que git consomme beaucoup d’espace disque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00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Dépôts distribués</a:t>
            </a:r>
            <a:endParaRPr lang="fr-CH" dirty="0"/>
          </a:p>
        </p:txBody>
      </p:sp>
      <p:sp>
        <p:nvSpPr>
          <p:cNvPr id="6" name="AutoShape 2" descr="alt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21" y="1341759"/>
            <a:ext cx="6114597" cy="49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Modèles décentralisés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1" y="1961776"/>
            <a:ext cx="5554348" cy="43457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08" y="2288439"/>
            <a:ext cx="5886473" cy="32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Etats d’un fichier – Les trois zones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i="1" dirty="0" smtClean="0">
                <a:solidFill>
                  <a:schemeClr val="bg1"/>
                </a:solidFill>
              </a:rPr>
              <a:t>git </a:t>
            </a:r>
            <a:r>
              <a:rPr lang="fr-CH" sz="1600" i="1" dirty="0" err="1" smtClean="0">
                <a:solidFill>
                  <a:schemeClr val="bg1"/>
                </a:solidFill>
              </a:rPr>
              <a:t>status</a:t>
            </a:r>
            <a:r>
              <a:rPr lang="fr-CH" sz="1600" i="1" dirty="0" smtClean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permet de savoir l’état des différents fichiers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Représentationsous</a:t>
            </a:r>
            <a:r>
              <a:rPr lang="fr-CH" dirty="0" smtClean="0"/>
              <a:t> forme de graphe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86177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https://learngitbranching.js.org/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https://marklodato.github.io/visual-git-guide/index-en.html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https://www.miximum.fr/blog/enfin-comprendre-git/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AutoShape 2" descr="RÃ©sultat de recherche d'images pour &quot;graph g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7186" name="Picture 18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8" y="2681759"/>
            <a:ext cx="4724336" cy="2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Basique</a:t>
            </a:r>
          </a:p>
          <a:p>
            <a:pPr lvl="1"/>
            <a:r>
              <a:rPr lang="fr-CH" dirty="0" smtClean="0"/>
              <a:t>Découverte de git</a:t>
            </a:r>
          </a:p>
          <a:p>
            <a:pPr lvl="1"/>
            <a:r>
              <a:rPr lang="fr-CH" dirty="0" smtClean="0"/>
              <a:t>Hands-on : premiers pas avec git</a:t>
            </a:r>
          </a:p>
          <a:p>
            <a:pPr lvl="1"/>
            <a:r>
              <a:rPr lang="fr-CH" dirty="0" smtClean="0"/>
              <a:t>Les notions de base</a:t>
            </a:r>
          </a:p>
          <a:p>
            <a:pPr lvl="1"/>
            <a:r>
              <a:rPr lang="fr-CH" dirty="0" smtClean="0"/>
              <a:t>Hands-on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202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branches</a:t>
            </a:r>
            <a:endParaRPr lang="fr-CH" dirty="0"/>
          </a:p>
        </p:txBody>
      </p:sp>
      <p:pic>
        <p:nvPicPr>
          <p:cNvPr id="10244" name="Picture 4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71" y="2506739"/>
            <a:ext cx="6765751" cy="43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50384" y="1484508"/>
            <a:ext cx="10281992" cy="3640136"/>
          </a:xfrm>
        </p:spPr>
        <p:txBody>
          <a:bodyPr/>
          <a:lstStyle/>
          <a:p>
            <a:r>
              <a:rPr lang="fr-CH" dirty="0" smtClean="0"/>
              <a:t>Les branches sont des étiquettes pointant sur un commit</a:t>
            </a:r>
          </a:p>
          <a:p>
            <a:r>
              <a:rPr lang="fr-CH" dirty="0" smtClean="0"/>
              <a:t>L’étiquette HEAD pointe vers le commit qui sera le parent du prochain commit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065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comprendre les basiques de </a:t>
            </a:r>
            <a:r>
              <a:rPr lang="fr-CH" dirty="0"/>
              <a:t>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git help </a:t>
            </a:r>
            <a:endParaRPr lang="fr-CH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g</a:t>
            </a:r>
            <a:r>
              <a:rPr lang="fr-FR" sz="1800" dirty="0" smtClean="0"/>
              <a:t>it help</a:t>
            </a:r>
          </a:p>
          <a:p>
            <a:pPr lvl="1"/>
            <a:r>
              <a:rPr lang="fr-FR" sz="1600" dirty="0" smtClean="0"/>
              <a:t>Retourne la liste des commandes regroupées « par type »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&lt;command&gt;</a:t>
            </a:r>
          </a:p>
          <a:p>
            <a:pPr lvl="1"/>
            <a:r>
              <a:rPr lang="fr-FR" sz="1600" dirty="0" smtClean="0"/>
              <a:t>Redirige sur une page web local expliquant </a:t>
            </a:r>
            <a:r>
              <a:rPr lang="fr-FR" sz="1600" dirty="0"/>
              <a:t>la commande </a:t>
            </a:r>
            <a:r>
              <a:rPr lang="fr-FR" sz="1600" dirty="0" smtClean="0"/>
              <a:t>({</a:t>
            </a:r>
            <a:r>
              <a:rPr lang="fr-FR" sz="1600" dirty="0" err="1" smtClean="0"/>
              <a:t>gitbash_home</a:t>
            </a:r>
            <a:r>
              <a:rPr lang="fr-FR" sz="1600" dirty="0" smtClean="0"/>
              <a:t>}/mingw64/</a:t>
            </a:r>
            <a:r>
              <a:rPr lang="fr-FR" sz="1600" dirty="0" err="1" smtClean="0"/>
              <a:t>share</a:t>
            </a:r>
            <a:r>
              <a:rPr lang="fr-FR" sz="1600" dirty="0" smtClean="0"/>
              <a:t>/doc/git-doc</a:t>
            </a:r>
            <a:r>
              <a:rPr lang="fr-FR" sz="1600" dirty="0"/>
              <a:t>/)</a:t>
            </a:r>
            <a:endParaRPr lang="fr-FR" sz="1600" dirty="0" smtClean="0"/>
          </a:p>
          <a:p>
            <a:pPr lvl="1"/>
            <a:r>
              <a:rPr lang="fr-FR" sz="1600" dirty="0" smtClean="0"/>
              <a:t>Exemple: git help commit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tutorial</a:t>
            </a:r>
            <a:endParaRPr lang="fr-CH" sz="1800" dirty="0"/>
          </a:p>
        </p:txBody>
      </p:sp>
    </p:spTree>
    <p:extLst>
      <p:ext uri="{BB962C8B-B14F-4D97-AF65-F5344CB8AC3E}">
        <p14:creationId xmlns:p14="http://schemas.microsoft.com/office/powerpoint/2010/main" val="291492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r>
              <a:rPr lang="fr-FR" dirty="0" smtClean="0"/>
              <a:t/>
            </a:r>
            <a:br>
              <a:rPr lang="fr-FR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900" dirty="0"/>
              <a:t>g</a:t>
            </a:r>
            <a:r>
              <a:rPr lang="fr-FR" sz="1900" dirty="0" smtClean="0"/>
              <a:t>it commit –m « mon message de commit » </a:t>
            </a:r>
            <a:endParaRPr lang="fr-FR" sz="1900" dirty="0"/>
          </a:p>
          <a:p>
            <a:pPr lvl="1"/>
            <a:r>
              <a:rPr lang="fr-FR" sz="1700" dirty="0" smtClean="0"/>
              <a:t>commit les fichiers dans le stage</a:t>
            </a:r>
          </a:p>
          <a:p>
            <a:r>
              <a:rPr lang="fr-FR" sz="1900" dirty="0"/>
              <a:t>g</a:t>
            </a:r>
            <a:r>
              <a:rPr lang="fr-FR" sz="1900" dirty="0" smtClean="0"/>
              <a:t>it commit –</a:t>
            </a:r>
            <a:r>
              <a:rPr lang="fr-FR" sz="1900" dirty="0" err="1" smtClean="0"/>
              <a:t>am</a:t>
            </a:r>
            <a:r>
              <a:rPr lang="fr-FR" sz="1900" dirty="0" smtClean="0"/>
              <a:t> « message »  </a:t>
            </a:r>
            <a:endParaRPr lang="fr-FR" sz="1900" dirty="0"/>
          </a:p>
          <a:p>
            <a:pPr lvl="1"/>
            <a:r>
              <a:rPr lang="fr-FR" sz="1700" dirty="0" smtClean="0"/>
              <a:t>=&gt; « git </a:t>
            </a:r>
            <a:r>
              <a:rPr lang="fr-FR" sz="1700" dirty="0" err="1" smtClean="0"/>
              <a:t>add</a:t>
            </a:r>
            <a:r>
              <a:rPr lang="fr-FR" sz="1700" dirty="0" smtClean="0"/>
              <a:t> . » et « git commit -m » (ne prends pas en compte les nouveaux fichiers ajoutés)  </a:t>
            </a:r>
            <a:endParaRPr lang="fr-FR" sz="1700" dirty="0"/>
          </a:p>
          <a:p>
            <a:r>
              <a:rPr lang="fr-FR" sz="1900" dirty="0"/>
              <a:t>g</a:t>
            </a:r>
            <a:r>
              <a:rPr lang="fr-FR" sz="1900" dirty="0" smtClean="0"/>
              <a:t>it commit –</a:t>
            </a:r>
            <a:r>
              <a:rPr lang="fr-FR" sz="1900" dirty="0" err="1" smtClean="0"/>
              <a:t>amend</a:t>
            </a:r>
            <a:endParaRPr lang="fr-FR" sz="1900" dirty="0" smtClean="0"/>
          </a:p>
          <a:p>
            <a:pPr lvl="1"/>
            <a:r>
              <a:rPr lang="fr-FR" sz="1700" dirty="0" smtClean="0"/>
              <a:t>Modification du dernier commit (Attention!!! Réécriture de l’histoire)</a:t>
            </a:r>
            <a:r>
              <a:rPr lang="fr-FR" sz="1600" dirty="0" smtClean="0"/>
              <a:t> </a:t>
            </a:r>
            <a:endParaRPr lang="fr-FR" sz="1600" dirty="0"/>
          </a:p>
          <a:p>
            <a:r>
              <a:rPr lang="fr-FR" sz="1900" dirty="0"/>
              <a:t>Comparer l’état entre le dernier commit et…</a:t>
            </a:r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non </a:t>
            </a:r>
            <a:r>
              <a:rPr lang="fr-FR" sz="1700" dirty="0" err="1" smtClean="0"/>
              <a:t>stagées</a:t>
            </a:r>
            <a:r>
              <a:rPr lang="fr-FR" sz="1700" dirty="0" smtClean="0"/>
              <a:t>: git </a:t>
            </a:r>
            <a:r>
              <a:rPr lang="fr-FR" sz="1700" dirty="0" err="1" smtClean="0"/>
              <a:t>diff</a:t>
            </a:r>
            <a:endParaRPr lang="fr-FR" sz="1700" dirty="0"/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</a:t>
            </a:r>
            <a:r>
              <a:rPr lang="fr-FR" sz="1700" dirty="0" err="1" smtClean="0"/>
              <a:t>stagées</a:t>
            </a:r>
            <a:r>
              <a:rPr lang="fr-FR" sz="1700" dirty="0"/>
              <a:t>: git </a:t>
            </a:r>
            <a:r>
              <a:rPr lang="fr-FR" sz="1700" dirty="0" err="1"/>
              <a:t>diff</a:t>
            </a:r>
            <a:r>
              <a:rPr lang="fr-FR" sz="1700" dirty="0"/>
              <a:t> --</a:t>
            </a:r>
            <a:r>
              <a:rPr lang="fr-FR" sz="1700" dirty="0" err="1"/>
              <a:t>cached</a:t>
            </a:r>
            <a:endParaRPr lang="fr-FR" sz="1700" dirty="0" smtClean="0"/>
          </a:p>
          <a:p>
            <a:pPr marL="80962" indent="0">
              <a:buNone/>
            </a:pPr>
            <a:endParaRPr lang="fr-FR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2145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Exercices: </a:t>
            </a:r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1900" dirty="0" smtClean="0"/>
              <a:t>Modifiez </a:t>
            </a:r>
            <a:r>
              <a:rPr lang="fr-CH" sz="1900" dirty="0"/>
              <a:t>le fichier </a:t>
            </a:r>
            <a:r>
              <a:rPr lang="fr-CH" sz="1900" i="1" dirty="0"/>
              <a:t>readme.txt </a:t>
            </a:r>
            <a:r>
              <a:rPr lang="fr-CH" sz="1900" dirty="0"/>
              <a:t>une première fois en ajoutant du texte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/>
              <a:t>Affichez les </a:t>
            </a:r>
            <a:r>
              <a:rPr lang="fr-CH" sz="1900" dirty="0" smtClean="0"/>
              <a:t>changements</a:t>
            </a:r>
          </a:p>
          <a:p>
            <a:endParaRPr lang="fr-CH" sz="1900" dirty="0" smtClean="0"/>
          </a:p>
          <a:p>
            <a:r>
              <a:rPr lang="fr-CH" sz="1900" dirty="0"/>
              <a:t>Créez un fichier </a:t>
            </a:r>
            <a:r>
              <a:rPr lang="fr-CH" sz="1900" i="1" dirty="0" err="1"/>
              <a:t>phpinfo.php</a:t>
            </a:r>
            <a:r>
              <a:rPr lang="fr-CH" sz="1900" i="1" dirty="0"/>
              <a:t> </a:t>
            </a:r>
            <a:r>
              <a:rPr lang="fr-CH" sz="1900" dirty="0"/>
              <a:t>avec &lt;?</a:t>
            </a:r>
            <a:r>
              <a:rPr lang="fr-CH" sz="1900" dirty="0" err="1"/>
              <a:t>php</a:t>
            </a:r>
            <a:r>
              <a:rPr lang="fr-CH" sz="1900" dirty="0"/>
              <a:t> </a:t>
            </a:r>
            <a:r>
              <a:rPr lang="fr-CH" sz="1900" dirty="0" err="1"/>
              <a:t>phpinfo</a:t>
            </a:r>
            <a:r>
              <a:rPr lang="fr-CH" sz="1900" dirty="0"/>
              <a:t>(); ?&gt;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 err="1"/>
              <a:t>Commitez</a:t>
            </a:r>
            <a:r>
              <a:rPr lang="fr-CH" sz="1900" dirty="0"/>
              <a:t> vos changements avec l’option -</a:t>
            </a:r>
            <a:r>
              <a:rPr lang="fr-CH" sz="1900" dirty="0" err="1" smtClean="0"/>
              <a:t>am</a:t>
            </a:r>
            <a:endParaRPr lang="fr-CH" sz="1900" dirty="0" smtClean="0"/>
          </a:p>
          <a:p>
            <a:pPr lvl="1"/>
            <a:r>
              <a:rPr lang="fr-CH" sz="1700" dirty="0"/>
              <a:t>Que se passe t-il </a:t>
            </a:r>
            <a:r>
              <a:rPr lang="fr-CH" sz="1700" dirty="0" smtClean="0"/>
              <a:t>?</a:t>
            </a:r>
          </a:p>
          <a:p>
            <a:pPr lvl="1"/>
            <a:endParaRPr lang="fr-CH" sz="1600" dirty="0" smtClean="0"/>
          </a:p>
          <a:p>
            <a:r>
              <a:rPr lang="fr-CH" sz="1900" dirty="0" err="1"/>
              <a:t>C</a:t>
            </a:r>
            <a:r>
              <a:rPr lang="fr-CH" sz="1900" dirty="0" err="1" smtClean="0"/>
              <a:t>ommitez</a:t>
            </a:r>
            <a:r>
              <a:rPr lang="fr-CH" sz="1900" dirty="0" smtClean="0"/>
              <a:t> </a:t>
            </a:r>
            <a:r>
              <a:rPr lang="fr-CH" sz="1900" dirty="0"/>
              <a:t>le fichier </a:t>
            </a:r>
            <a:r>
              <a:rPr lang="fr-CH" sz="1900" dirty="0" err="1"/>
              <a:t>phpinfo.php</a:t>
            </a:r>
            <a:r>
              <a:rPr lang="fr-CH" sz="1900" dirty="0"/>
              <a:t> en amendant le dernier commit</a:t>
            </a:r>
            <a:endParaRPr lang="fr-FR" sz="1900" dirty="0"/>
          </a:p>
          <a:p>
            <a:pPr lvl="1"/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86924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7879" y="1535401"/>
            <a:ext cx="10281992" cy="4034125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Permet d’afficher la liste des commit sous différente forme</a:t>
            </a:r>
          </a:p>
          <a:p>
            <a:r>
              <a:rPr lang="fr-FR" dirty="0" smtClean="0"/>
              <a:t>git log</a:t>
            </a:r>
          </a:p>
          <a:p>
            <a:pPr lvl="1"/>
            <a:r>
              <a:rPr lang="fr-FR" sz="1600" dirty="0" smtClean="0"/>
              <a:t>Sha1, </a:t>
            </a:r>
            <a:r>
              <a:rPr lang="fr-FR" sz="1600" dirty="0" err="1" smtClean="0"/>
              <a:t>author</a:t>
            </a:r>
            <a:r>
              <a:rPr lang="fr-FR" sz="1600" dirty="0" smtClean="0"/>
              <a:t>, date, commentaire</a:t>
            </a:r>
            <a:endParaRPr lang="fr-FR" sz="1600" dirty="0"/>
          </a:p>
          <a:p>
            <a:r>
              <a:rPr lang="fr-FR" dirty="0" smtClean="0"/>
              <a:t>git log --graph</a:t>
            </a:r>
          </a:p>
          <a:p>
            <a:r>
              <a:rPr lang="fr-FR" dirty="0"/>
              <a:t>g</a:t>
            </a:r>
            <a:r>
              <a:rPr lang="fr-FR" dirty="0" smtClean="0"/>
              <a:t>it log -p {</a:t>
            </a:r>
            <a:r>
              <a:rPr lang="fr-FR" dirty="0" err="1" smtClean="0"/>
              <a:t>filename</a:t>
            </a:r>
            <a:r>
              <a:rPr lang="fr-FR" dirty="0" smtClean="0"/>
              <a:t>}</a:t>
            </a:r>
          </a:p>
          <a:p>
            <a:pPr lvl="1"/>
            <a:r>
              <a:rPr lang="fr-FR" sz="1600" dirty="0" smtClean="0"/>
              <a:t>Tous les </a:t>
            </a:r>
            <a:r>
              <a:rPr lang="fr-FR" sz="1600" dirty="0" err="1" smtClean="0"/>
              <a:t>commits</a:t>
            </a:r>
            <a:r>
              <a:rPr lang="fr-FR" sz="1600" dirty="0" smtClean="0"/>
              <a:t> du fichier</a:t>
            </a:r>
            <a:endParaRPr lang="fr-FR" sz="1600" dirty="0"/>
          </a:p>
          <a:p>
            <a:r>
              <a:rPr lang="fr-FR" dirty="0" smtClean="0"/>
              <a:t>git log --stat</a:t>
            </a:r>
          </a:p>
          <a:p>
            <a:pPr lvl="1"/>
            <a:r>
              <a:rPr lang="fr-FR" sz="1600" dirty="0" smtClean="0"/>
              <a:t>Lister les fichiers et leurs modifications</a:t>
            </a:r>
          </a:p>
          <a:p>
            <a:r>
              <a:rPr lang="fr-FR" dirty="0" smtClean="0"/>
              <a:t>git log HEAD~2 </a:t>
            </a:r>
          </a:p>
          <a:p>
            <a:pPr lvl="1"/>
            <a:r>
              <a:rPr lang="fr-FR" dirty="0" smtClean="0"/>
              <a:t>à partir </a:t>
            </a:r>
            <a:r>
              <a:rPr lang="fr-FR" dirty="0"/>
              <a:t>d</a:t>
            </a:r>
            <a:r>
              <a:rPr lang="fr-FR" dirty="0" smtClean="0"/>
              <a:t>es 2 derniers commit de la branches du HEAD</a:t>
            </a:r>
          </a:p>
          <a:p>
            <a:r>
              <a:rPr lang="fr-FR" dirty="0" smtClean="0"/>
              <a:t>git log –n2</a:t>
            </a:r>
          </a:p>
          <a:p>
            <a:pPr lvl="1"/>
            <a:r>
              <a:rPr lang="fr-FR" dirty="0" smtClean="0"/>
              <a:t>Afficher les 2 derniers commit</a:t>
            </a:r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4116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les options de git log (git help log)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de votre repo git avec les étiquettes (ou </a:t>
            </a:r>
            <a:r>
              <a:rPr lang="fr-FR" dirty="0" err="1" smtClean="0"/>
              <a:t>refs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sur une seule ligne: sha1 commentaire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sous forme de graph</a:t>
            </a:r>
          </a:p>
          <a:p>
            <a:pPr lvl="1"/>
            <a:r>
              <a:rPr lang="fr-FR" dirty="0" smtClean="0"/>
              <a:t>Combinez les 3 et créez un alias</a:t>
            </a:r>
          </a:p>
          <a:p>
            <a:pPr lvl="1"/>
            <a:r>
              <a:rPr lang="fr-FR" dirty="0" smtClean="0"/>
              <a:t>Utilisez les hash de commit pour faire un </a:t>
            </a:r>
            <a:r>
              <a:rPr lang="fr-FR" dirty="0" err="1" smtClean="0"/>
              <a:t>diff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7261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 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En utilisant les options de git log (git help log)</a:t>
            </a: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de votre repo git avec les étiquettes (ou </a:t>
            </a:r>
            <a:r>
              <a:rPr lang="fr-FR" dirty="0" err="1"/>
              <a:t>refs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sur une seule ligne: sha1 </a:t>
            </a:r>
            <a:r>
              <a:rPr lang="fr-FR" dirty="0" smtClean="0"/>
              <a:t>commentaire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sous forme de </a:t>
            </a:r>
            <a:r>
              <a:rPr lang="fr-FR" dirty="0" smtClean="0"/>
              <a:t>graph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--graph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Combinez les 3 et créez un </a:t>
            </a:r>
            <a:r>
              <a:rPr lang="fr-FR" dirty="0" smtClean="0"/>
              <a:t>alias</a:t>
            </a:r>
            <a:br>
              <a:rPr lang="fr-FR" dirty="0" smtClean="0"/>
            </a:br>
            <a:r>
              <a:rPr lang="fr-FR" dirty="0" err="1">
                <a:solidFill>
                  <a:srgbClr val="00B050"/>
                </a:solidFill>
              </a:rPr>
              <a:t>alias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gls</a:t>
            </a:r>
            <a:r>
              <a:rPr lang="fr-FR" dirty="0" smtClean="0">
                <a:solidFill>
                  <a:srgbClr val="00B050"/>
                </a:solidFill>
              </a:rPr>
              <a:t>=‘git log --graph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r>
              <a:rPr lang="fr-FR" dirty="0" smtClean="0">
                <a:solidFill>
                  <a:srgbClr val="00B050"/>
                </a:solidFill>
              </a:rPr>
              <a:t>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r>
              <a:rPr lang="fr-FR" dirty="0" smtClean="0">
                <a:solidFill>
                  <a:srgbClr val="00B050"/>
                </a:solidFill>
              </a:rPr>
              <a:t>’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Utilisez les hash de commit pour faire un </a:t>
            </a:r>
            <a:r>
              <a:rPr lang="fr-FR" dirty="0" err="1" smtClean="0"/>
              <a:t>diff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CH" dirty="0">
                <a:solidFill>
                  <a:srgbClr val="00B050"/>
                </a:solidFill>
              </a:rPr>
              <a:t>git </a:t>
            </a:r>
            <a:r>
              <a:rPr lang="fr-CH" dirty="0" err="1">
                <a:solidFill>
                  <a:srgbClr val="00B050"/>
                </a:solidFill>
              </a:rPr>
              <a:t>diff</a:t>
            </a:r>
            <a:r>
              <a:rPr lang="fr-CH" dirty="0">
                <a:solidFill>
                  <a:srgbClr val="00B050"/>
                </a:solidFill>
              </a:rPr>
              <a:t> 98ef866 65e26fa</a:t>
            </a:r>
            <a:endParaRPr lang="fr-FR" dirty="0" smtClean="0">
              <a:solidFill>
                <a:srgbClr val="00B050"/>
              </a:solidFill>
            </a:endParaRPr>
          </a:p>
          <a:p>
            <a:pPr marL="361950" lvl="1" indent="0">
              <a:buNone/>
            </a:pPr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92175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checkout</a:t>
            </a:r>
            <a:r>
              <a:rPr lang="fr-FR" dirty="0" smtClean="0"/>
              <a:t> .</a:t>
            </a:r>
          </a:p>
          <a:p>
            <a:pPr lvl="1"/>
            <a:r>
              <a:rPr lang="fr-FR" sz="1600" dirty="0" smtClean="0"/>
              <a:t>Supprimer toutes les modifications du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 (=non </a:t>
            </a:r>
            <a:r>
              <a:rPr lang="fr-FR" sz="1600" dirty="0" err="1" smtClean="0"/>
              <a:t>stagées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</a:t>
            </a:r>
          </a:p>
          <a:p>
            <a:pPr lvl="1"/>
            <a:r>
              <a:rPr lang="fr-FR" sz="1600" dirty="0" smtClean="0"/>
              <a:t>Nettoyer le stage (ou index) et remettre les fichiers dans le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 --hard </a:t>
            </a:r>
          </a:p>
          <a:p>
            <a:pPr lvl="1"/>
            <a:r>
              <a:rPr lang="fr-FR" sz="1600" dirty="0" smtClean="0"/>
              <a:t>Nettoyer le stage et supprimer les modification (= git reset + 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 smtClean="0"/>
              <a:t>git [</a:t>
            </a:r>
            <a:r>
              <a:rPr lang="fr-FR" dirty="0" err="1" smtClean="0"/>
              <a:t>checkout</a:t>
            </a:r>
            <a:r>
              <a:rPr lang="fr-FR" dirty="0" smtClean="0"/>
              <a:t> | reset]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Ces 3 opérations peuvent être effectuées sur un seul fichier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456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Travailler avec un repo distant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60" y="1017564"/>
            <a:ext cx="7695210" cy="5216982"/>
          </a:xfrm>
        </p:spPr>
      </p:pic>
    </p:spTree>
    <p:extLst>
      <p:ext uri="{BB962C8B-B14F-4D97-AF65-F5344CB8AC3E}">
        <p14:creationId xmlns:p14="http://schemas.microsoft.com/office/powerpoint/2010/main" val="54400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Découverte de git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Clone &amp; Pull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Cloner un dépôt distant pour l’avoir en </a:t>
            </a:r>
            <a:r>
              <a:rPr lang="fr-CH" dirty="0" smtClean="0"/>
              <a:t>local</a:t>
            </a:r>
          </a:p>
          <a:p>
            <a:pPr lvl="1"/>
            <a:r>
              <a:rPr lang="fr-CH" dirty="0"/>
              <a:t>git </a:t>
            </a:r>
            <a:r>
              <a:rPr lang="fr-CH" dirty="0" smtClean="0"/>
              <a:t>clone </a:t>
            </a:r>
            <a:r>
              <a:rPr lang="fr-CH" dirty="0" err="1" smtClean="0">
                <a:hlinkClick r:id="rId2"/>
              </a:rPr>
              <a:t>git@gitlab.groupemutuel.ch:interdomaine</a:t>
            </a:r>
            <a:r>
              <a:rPr lang="fr-CH" dirty="0" smtClean="0">
                <a:hlinkClick r:id="rId2"/>
              </a:rPr>
              <a:t>/formation/</a:t>
            </a:r>
            <a:r>
              <a:rPr lang="fr-CH" dirty="0" err="1" smtClean="0">
                <a:hlinkClick r:id="rId2"/>
              </a:rPr>
              <a:t>repodistant.git</a:t>
            </a:r>
            <a:endParaRPr lang="fr-CH" dirty="0" smtClean="0"/>
          </a:p>
          <a:p>
            <a:pPr lvl="1"/>
            <a:endParaRPr lang="fr-CH" dirty="0"/>
          </a:p>
          <a:p>
            <a:r>
              <a:rPr lang="fr-CH" dirty="0" smtClean="0"/>
              <a:t>Voir les informations sur le dépôt distant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smtClean="0"/>
              <a:t>–v</a:t>
            </a:r>
          </a:p>
          <a:p>
            <a:pPr lvl="1"/>
            <a:endParaRPr lang="fr-CH" dirty="0"/>
          </a:p>
          <a:p>
            <a:r>
              <a:rPr lang="fr-CH" dirty="0" smtClean="0"/>
              <a:t>Mettre </a:t>
            </a:r>
            <a:r>
              <a:rPr lang="fr-CH" dirty="0"/>
              <a:t>à jour votre branche master du dépôt local depuis le dépôt distant (et la </a:t>
            </a:r>
            <a:r>
              <a:rPr lang="fr-CH" dirty="0" err="1"/>
              <a:t>merger</a:t>
            </a:r>
            <a:r>
              <a:rPr lang="fr-CH" dirty="0"/>
              <a:t> </a:t>
            </a:r>
            <a:r>
              <a:rPr lang="fr-CH" dirty="0" smtClean="0"/>
              <a:t>si </a:t>
            </a:r>
            <a:r>
              <a:rPr lang="fr-CH" dirty="0" err="1" smtClean="0"/>
              <a:t>necessaire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pull </a:t>
            </a:r>
            <a:r>
              <a:rPr lang="fr-CH" dirty="0" err="1"/>
              <a:t>origin</a:t>
            </a:r>
            <a:r>
              <a:rPr lang="fr-CH" dirty="0"/>
              <a:t> master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700156"/>
            <a:ext cx="8875260" cy="794307"/>
          </a:xfrm>
          <a:solidFill>
            <a:srgbClr val="D91E4B"/>
          </a:solidFill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Quel </a:t>
            </a:r>
            <a:r>
              <a:rPr lang="fr-CH" sz="1800" dirty="0">
                <a:solidFill>
                  <a:schemeClr val="bg1"/>
                </a:solidFill>
              </a:rPr>
              <a:t>problème risquez-vous de rencontrer avec git pull </a:t>
            </a:r>
            <a:r>
              <a:rPr lang="fr-CH" sz="1800" dirty="0" err="1">
                <a:solidFill>
                  <a:schemeClr val="bg1"/>
                </a:solidFill>
              </a:rPr>
              <a:t>origin</a:t>
            </a:r>
            <a:r>
              <a:rPr lang="fr-CH" sz="1800" dirty="0">
                <a:solidFill>
                  <a:schemeClr val="bg1"/>
                </a:solidFill>
              </a:rPr>
              <a:t> master </a:t>
            </a:r>
            <a:r>
              <a:rPr lang="fr-CH" sz="1800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Comment </a:t>
            </a:r>
            <a:r>
              <a:rPr lang="fr-CH" sz="1800" dirty="0">
                <a:solidFill>
                  <a:schemeClr val="bg1"/>
                </a:solidFill>
              </a:rPr>
              <a:t>récupérer les informations sans effectuer le </a:t>
            </a:r>
            <a:r>
              <a:rPr lang="fr-CH" sz="1800" dirty="0" err="1">
                <a:solidFill>
                  <a:schemeClr val="bg1"/>
                </a:solidFill>
              </a:rPr>
              <a:t>merge</a:t>
            </a:r>
            <a:r>
              <a:rPr lang="fr-CH" sz="1800" dirty="0">
                <a:solidFill>
                  <a:schemeClr val="bg1"/>
                </a:solidFill>
              </a:rPr>
              <a:t> ?</a:t>
            </a:r>
            <a:endParaRPr lang="fr-CH" sz="18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98844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Synchroniser les informations entre le repo local et le repo distant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/>
              <a:t>Afficher toutes les branches </a:t>
            </a:r>
            <a:endParaRPr lang="fr-CH" dirty="0"/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branch</a:t>
            </a:r>
            <a:r>
              <a:rPr lang="fr-FR" dirty="0" smtClean="0"/>
              <a:t> –a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Afficher le retard entre la branche locale et la branche distante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30784"/>
            <a:ext cx="8732756" cy="663679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z="1600" dirty="0">
                <a:solidFill>
                  <a:schemeClr val="bg1"/>
                </a:solidFill>
              </a:rPr>
              <a:t>Quel est l’impact de la commande git </a:t>
            </a:r>
            <a:r>
              <a:rPr lang="fr-CH" sz="1600" dirty="0" err="1">
                <a:solidFill>
                  <a:schemeClr val="bg1"/>
                </a:solidFill>
              </a:rPr>
              <a:t>fetch</a:t>
            </a:r>
            <a:r>
              <a:rPr lang="fr-CH" sz="1600" dirty="0">
                <a:solidFill>
                  <a:schemeClr val="bg1"/>
                </a:solidFill>
              </a:rPr>
              <a:t> sur votre dépôt local ?</a:t>
            </a:r>
            <a:endParaRPr lang="fr-CH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16870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par l’exemple</a:t>
            </a:r>
            <a:endParaRPr lang="fr-CH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41" y="807225"/>
            <a:ext cx="5813239" cy="5841493"/>
          </a:xfrm>
        </p:spPr>
      </p:pic>
    </p:spTree>
    <p:extLst>
      <p:ext uri="{BB962C8B-B14F-4D97-AF65-F5344CB8AC3E}">
        <p14:creationId xmlns:p14="http://schemas.microsoft.com/office/powerpoint/2010/main" val="3410348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ajouter une référence vers un dépôt </a:t>
            </a:r>
            <a:r>
              <a:rPr lang="fr-CH" dirty="0" err="1"/>
              <a:t>remote</a:t>
            </a:r>
            <a:r>
              <a:rPr lang="fr-CH" dirty="0"/>
              <a:t> :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</a:t>
            </a:r>
            <a:r>
              <a:rPr lang="fr-CH" dirty="0" err="1"/>
              <a:t>git@gitlab.com:xxxx</a:t>
            </a:r>
            <a:r>
              <a:rPr lang="fr-CH" dirty="0"/>
              <a:t>/</a:t>
            </a:r>
            <a:r>
              <a:rPr lang="fr-CH" dirty="0" err="1"/>
              <a:t>xxxx.git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https://gitlab.com/xxxx/xxxx.git</a:t>
            </a:r>
          </a:p>
          <a:p>
            <a:r>
              <a:rPr lang="fr-CH" dirty="0" smtClean="0"/>
              <a:t>Pour </a:t>
            </a:r>
            <a:r>
              <a:rPr lang="fr-CH" dirty="0"/>
              <a:t>supprimer une référence d’un dépôt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remove</a:t>
            </a:r>
            <a:r>
              <a:rPr lang="fr-CH" dirty="0"/>
              <a:t> </a:t>
            </a:r>
            <a:r>
              <a:rPr lang="fr-CH" dirty="0" err="1"/>
              <a:t>monrepo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02987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Mon premier repo distant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Créez un projet dans </a:t>
            </a:r>
            <a:r>
              <a:rPr lang="fr-FR" dirty="0" err="1"/>
              <a:t>gitlab</a:t>
            </a:r>
            <a:r>
              <a:rPr lang="fr-FR" dirty="0"/>
              <a:t> (dans votre domaine) </a:t>
            </a:r>
            <a:r>
              <a:rPr lang="fr-FR" dirty="0" smtClean="0"/>
              <a:t>&lt;login&gt;</a:t>
            </a:r>
          </a:p>
          <a:p>
            <a:r>
              <a:rPr lang="fr-FR" dirty="0" smtClean="0"/>
              <a:t>Créez un repo git local </a:t>
            </a:r>
            <a:r>
              <a:rPr lang="fr-FR" dirty="0"/>
              <a:t>&lt;login&gt;</a:t>
            </a:r>
            <a:endParaRPr lang="fr-FR" dirty="0" smtClean="0"/>
          </a:p>
          <a:p>
            <a:r>
              <a:rPr lang="fr-FR" dirty="0" smtClean="0"/>
              <a:t>Récupérez l’url du repo distant</a:t>
            </a:r>
          </a:p>
          <a:p>
            <a:r>
              <a:rPr lang="fr-FR" dirty="0" smtClean="0"/>
              <a:t>Dans votre repo local renseignez l’url du repo distant</a:t>
            </a:r>
            <a:endParaRPr lang="fr-FR" dirty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 </a:t>
            </a:r>
            <a:r>
              <a:rPr lang="fr-FR" dirty="0" err="1" smtClean="0"/>
              <a:t>origin</a:t>
            </a:r>
            <a:r>
              <a:rPr lang="fr-FR" dirty="0" smtClean="0"/>
              <a:t> &lt;</a:t>
            </a:r>
            <a:r>
              <a:rPr lang="fr-FR" dirty="0" err="1" smtClean="0"/>
              <a:t>monurl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Ajoutez un fichier dans votre repo local et </a:t>
            </a:r>
            <a:r>
              <a:rPr lang="fr-FR" dirty="0" err="1" smtClean="0"/>
              <a:t>committez</a:t>
            </a:r>
            <a:r>
              <a:rPr lang="fr-FR" dirty="0" smtClean="0"/>
              <a:t> le</a:t>
            </a:r>
          </a:p>
          <a:p>
            <a:r>
              <a:rPr lang="fr-FR" dirty="0" err="1" smtClean="0"/>
              <a:t>Pushez</a:t>
            </a:r>
            <a:r>
              <a:rPr lang="fr-FR" dirty="0" smtClean="0"/>
              <a:t> votre repo local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358899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Transférer les </a:t>
            </a:r>
            <a:r>
              <a:rPr lang="fr-CH" dirty="0" err="1"/>
              <a:t>commits</a:t>
            </a:r>
            <a:r>
              <a:rPr lang="fr-CH" dirty="0"/>
              <a:t> d’un dépôt local vers un dépôt </a:t>
            </a:r>
            <a:r>
              <a:rPr lang="fr-CH" dirty="0" smtClean="0"/>
              <a:t>distant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&lt;</a:t>
            </a:r>
            <a:r>
              <a:rPr lang="fr-FR" dirty="0" err="1" smtClean="0"/>
              <a:t>remote</a:t>
            </a:r>
            <a:r>
              <a:rPr lang="fr-FR" dirty="0" smtClean="0"/>
              <a:t>&gt; &lt;</a:t>
            </a:r>
            <a:r>
              <a:rPr lang="fr-FR" dirty="0" err="1" smtClean="0"/>
              <a:t>branch</a:t>
            </a:r>
            <a:r>
              <a:rPr lang="fr-FR" dirty="0" smtClean="0"/>
              <a:t>&gt;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Git empêche le push si ce dernier endommage les </a:t>
            </a:r>
            <a:r>
              <a:rPr lang="fr-FR" dirty="0" err="1" smtClean="0"/>
              <a:t>commits</a:t>
            </a:r>
            <a:r>
              <a:rPr lang="fr-FR" dirty="0" smtClean="0"/>
              <a:t> distants. </a:t>
            </a:r>
            <a:br>
              <a:rPr lang="fr-FR" dirty="0" smtClean="0"/>
            </a:br>
            <a:r>
              <a:rPr lang="fr-FR" dirty="0" smtClean="0"/>
              <a:t>2 Possibilités:</a:t>
            </a:r>
          </a:p>
          <a:p>
            <a:pPr lvl="1"/>
            <a:r>
              <a:rPr lang="fr-FR" dirty="0" smtClean="0"/>
              <a:t>git pull -&gt; récupération </a:t>
            </a:r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 err="1" smtClean="0"/>
              <a:t>commits</a:t>
            </a:r>
            <a:r>
              <a:rPr lang="fr-FR" dirty="0" smtClean="0"/>
              <a:t> distants en local (</a:t>
            </a:r>
            <a:r>
              <a:rPr lang="fr-FR" dirty="0" err="1" smtClean="0"/>
              <a:t>merge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git push --force -&gt; écrase l’historique distant!!!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0384" y="4857008"/>
            <a:ext cx="8792133" cy="1508167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Concernant git </a:t>
            </a:r>
            <a:r>
              <a:rPr lang="fr-FR" sz="1600" dirty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push </a:t>
            </a: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--force: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ne pas l’employer?  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l’employer?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En cas de doute, demander l’avis d’un collègue, n’expérimentez pas sur une branche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publique d’un </a:t>
            </a:r>
            <a:r>
              <a:rPr lang="fr-CH" sz="1800" b="1" dirty="0" err="1">
                <a:solidFill>
                  <a:schemeClr val="bg1"/>
                </a:solidFill>
              </a:rPr>
              <a:t>dépot</a:t>
            </a:r>
            <a:r>
              <a:rPr lang="fr-CH" sz="1800" b="1" dirty="0">
                <a:solidFill>
                  <a:schemeClr val="bg1"/>
                </a:solidFill>
              </a:rPr>
              <a:t> central !</a:t>
            </a:r>
          </a:p>
          <a:p>
            <a:endParaRPr lang="fr-FR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915343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ush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6" y="807607"/>
            <a:ext cx="5961413" cy="5560241"/>
          </a:xfrm>
        </p:spPr>
      </p:pic>
    </p:spTree>
    <p:extLst>
      <p:ext uri="{BB962C8B-B14F-4D97-AF65-F5344CB8AC3E}">
        <p14:creationId xmlns:p14="http://schemas.microsoft.com/office/powerpoint/2010/main" val="3428790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4" y="3771106"/>
            <a:ext cx="6859928" cy="2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7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997527"/>
            <a:ext cx="10281992" cy="4857008"/>
          </a:xfrm>
        </p:spPr>
        <p:txBody>
          <a:bodyPr>
            <a:normAutofit fontScale="92500" lnSpcReduction="20000"/>
          </a:bodyPr>
          <a:lstStyle/>
          <a:p>
            <a:r>
              <a:rPr lang="fr-CH" dirty="0"/>
              <a:t>Pour créer une branche locale :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Passer </a:t>
            </a:r>
            <a:r>
              <a:rPr lang="fr-CH" dirty="0"/>
              <a:t>votre environnement de travail sur </a:t>
            </a:r>
            <a:r>
              <a:rPr lang="fr-CH" dirty="0" err="1"/>
              <a:t>mabranche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On </a:t>
            </a:r>
            <a:r>
              <a:rPr lang="fr-CH" dirty="0"/>
              <a:t>fait des modifications, on commit etc. puis pousser sa branche en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Administrer </a:t>
            </a:r>
            <a:r>
              <a:rPr lang="fr-CH" dirty="0"/>
              <a:t>ses </a:t>
            </a:r>
            <a:r>
              <a:rPr lang="fr-CH" dirty="0" smtClean="0"/>
              <a:t>branches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branch</a:t>
            </a:r>
            <a:r>
              <a:rPr lang="fr-CH" dirty="0"/>
              <a:t> </a:t>
            </a:r>
            <a:r>
              <a:rPr lang="fr-CH" dirty="0" smtClean="0"/>
              <a:t>-&gt; branches </a:t>
            </a:r>
            <a:r>
              <a:rPr lang="fr-CH" dirty="0" err="1" smtClean="0"/>
              <a:t>locals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–</a:t>
            </a:r>
            <a:r>
              <a:rPr lang="fr-CH" dirty="0" smtClean="0"/>
              <a:t>r -&gt; </a:t>
            </a:r>
            <a:r>
              <a:rPr lang="fr-CH" dirty="0"/>
              <a:t>montrer les branches </a:t>
            </a:r>
            <a:r>
              <a:rPr lang="fr-CH" dirty="0" err="1"/>
              <a:t>remotes</a:t>
            </a:r>
            <a:r>
              <a:rPr lang="fr-CH" dirty="0"/>
              <a:t> (pensez à </a:t>
            </a:r>
            <a:r>
              <a:rPr lang="fr-CH" dirty="0" err="1"/>
              <a:t>fetch</a:t>
            </a:r>
            <a:r>
              <a:rPr lang="fr-CH" dirty="0"/>
              <a:t> avant</a:t>
            </a:r>
            <a:r>
              <a:rPr lang="fr-CH" dirty="0" smtClean="0"/>
              <a:t>)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sur le repo. distant (définitif)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: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</a:t>
            </a:r>
            <a:r>
              <a:rPr lang="fr-CH" dirty="0" err="1"/>
              <a:t>mabranche</a:t>
            </a:r>
            <a:r>
              <a:rPr lang="fr-CH" dirty="0"/>
              <a:t> en local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-D </a:t>
            </a:r>
            <a:r>
              <a:rPr lang="fr-CH" dirty="0" err="1"/>
              <a:t>mabranche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54535"/>
            <a:ext cx="8946512" cy="639928"/>
          </a:xfrm>
          <a:solidFill>
            <a:srgbClr val="D91E4B"/>
          </a:solidFill>
        </p:spPr>
        <p:txBody>
          <a:bodyPr/>
          <a:lstStyle/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Comment </a:t>
            </a:r>
            <a:r>
              <a:rPr lang="fr-CH" sz="1600" dirty="0">
                <a:solidFill>
                  <a:schemeClr val="bg1"/>
                </a:solidFill>
              </a:rPr>
              <a:t>créer une branche et passer dessus en une seule commande ? </a:t>
            </a:r>
            <a:endParaRPr lang="fr-CH" sz="1600" dirty="0" smtClean="0">
              <a:solidFill>
                <a:schemeClr val="bg1"/>
              </a:solidFill>
            </a:endParaRPr>
          </a:p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Pourquoi </a:t>
            </a:r>
            <a:r>
              <a:rPr lang="fr-CH" sz="1600" dirty="0">
                <a:solidFill>
                  <a:schemeClr val="bg1"/>
                </a:solidFill>
              </a:rPr>
              <a:t>je ne peux pas supprimer la branche master sur </a:t>
            </a:r>
            <a:r>
              <a:rPr lang="fr-CH" sz="1600" dirty="0" err="1">
                <a:solidFill>
                  <a:schemeClr val="bg1"/>
                </a:solidFill>
              </a:rPr>
              <a:t>gitlab</a:t>
            </a:r>
            <a:r>
              <a:rPr lang="fr-CH" sz="1600" dirty="0">
                <a:solidFill>
                  <a:schemeClr val="bg1"/>
                </a:solidFill>
              </a:rPr>
              <a:t> ? </a:t>
            </a:r>
            <a:endParaRPr lang="fr-CH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Créer une branche de travail </a:t>
            </a:r>
            <a:r>
              <a:rPr lang="fr-FR" dirty="0" err="1" smtClean="0"/>
              <a:t>add_name</a:t>
            </a:r>
            <a:r>
              <a:rPr lang="fr-FR" dirty="0" smtClean="0"/>
              <a:t>-{user}</a:t>
            </a:r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pPr lvl="1"/>
            <a:r>
              <a:rPr lang="fr-FR" dirty="0" smtClean="0"/>
              <a:t>git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add_name</a:t>
            </a:r>
            <a:r>
              <a:rPr lang="fr-FR" dirty="0" smtClean="0"/>
              <a:t>-{user} </a:t>
            </a:r>
          </a:p>
          <a:p>
            <a:r>
              <a:rPr lang="fr-FR" dirty="0" smtClean="0"/>
              <a:t>Créez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dans </a:t>
            </a:r>
            <a:r>
              <a:rPr lang="fr-FR" dirty="0" err="1" smtClean="0"/>
              <a:t>gitlab</a:t>
            </a:r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35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Qu’est-ce que git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Wil Shipley (‏@</a:t>
            </a:r>
            <a:r>
              <a:rPr lang="en-US" b="1" dirty="0" err="1"/>
              <a:t>wilshipley</a:t>
            </a:r>
            <a:r>
              <a:rPr lang="en-US" b="1" dirty="0"/>
              <a:t>)</a:t>
            </a:r>
            <a:r>
              <a:rPr lang="en-US" dirty="0"/>
              <a:t>: Sweet god I hate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Isaac </a:t>
            </a:r>
            <a:r>
              <a:rPr lang="en-US" b="1" dirty="0" err="1"/>
              <a:t>Wolkerstorfer</a:t>
            </a:r>
            <a:r>
              <a:rPr lang="en-US" b="1" dirty="0"/>
              <a:t> (‏@</a:t>
            </a:r>
            <a:r>
              <a:rPr lang="en-US" b="1" dirty="0" err="1"/>
              <a:t>agnoster</a:t>
            </a:r>
            <a:r>
              <a:rPr lang="en-US" b="1" dirty="0"/>
              <a:t>)</a:t>
            </a:r>
            <a:r>
              <a:rPr lang="en-US" dirty="0"/>
              <a:t>: </a:t>
            </a:r>
            <a:r>
              <a:rPr lang="en-US" i="1" dirty="0"/>
              <a:t>@</a:t>
            </a:r>
            <a:r>
              <a:rPr lang="en-US" i="1" dirty="0" err="1"/>
              <a:t>wilshipley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gets easier once you get the basic idea that branches are homeomorphic </a:t>
            </a:r>
            <a:r>
              <a:rPr lang="en-US" dirty="0" err="1"/>
              <a:t>endofunctors</a:t>
            </a:r>
            <a:r>
              <a:rPr lang="en-US" dirty="0"/>
              <a:t> mapping </a:t>
            </a:r>
            <a:r>
              <a:rPr lang="en-US" dirty="0" err="1"/>
              <a:t>submanifolds</a:t>
            </a:r>
            <a:r>
              <a:rPr lang="en-US" dirty="0"/>
              <a:t> of a Hilbert space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Ne pas </a:t>
            </a:r>
            <a:r>
              <a:rPr lang="en-US" dirty="0" err="1" smtClean="0"/>
              <a:t>confondre</a:t>
            </a:r>
            <a:r>
              <a:rPr lang="en-US" dirty="0" smtClean="0"/>
              <a:t> les forges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) avec le </a:t>
            </a:r>
            <a:r>
              <a:rPr lang="en-US" dirty="0" err="1" smtClean="0"/>
              <a:t>protocole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59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avec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0227" y="1202891"/>
            <a:ext cx="10281992" cy="4651643"/>
          </a:xfrm>
        </p:spPr>
        <p:txBody>
          <a:bodyPr>
            <a:normAutofit/>
          </a:bodyPr>
          <a:lstStyle/>
          <a:p>
            <a:r>
              <a:rPr lang="fr-FR" dirty="0" smtClean="0"/>
              <a:t>En cas de conflit</a:t>
            </a:r>
          </a:p>
          <a:p>
            <a:pPr lvl="1"/>
            <a:r>
              <a:rPr lang="fr-FR" dirty="0" smtClean="0"/>
              <a:t>Git redonne la main en mettant un message </a:t>
            </a:r>
          </a:p>
          <a:p>
            <a:pPr lvl="2"/>
            <a:r>
              <a:rPr lang="fr-CH" dirty="0" smtClean="0"/>
              <a:t>CONFLICT </a:t>
            </a:r>
            <a:r>
              <a:rPr lang="fr-CH" dirty="0"/>
              <a:t>(content): </a:t>
            </a:r>
            <a:r>
              <a:rPr lang="fr-CH" dirty="0" err="1"/>
              <a:t>Merge</a:t>
            </a:r>
            <a:r>
              <a:rPr lang="fr-CH" dirty="0"/>
              <a:t> </a:t>
            </a:r>
            <a:r>
              <a:rPr lang="fr-CH" dirty="0" err="1" smtClean="0"/>
              <a:t>conflict</a:t>
            </a:r>
            <a:r>
              <a:rPr lang="fr-CH" dirty="0" smtClean="0"/>
              <a:t> in &lt;</a:t>
            </a:r>
            <a:r>
              <a:rPr lang="fr-CH" dirty="0" err="1" smtClean="0"/>
              <a:t>filename</a:t>
            </a:r>
            <a:r>
              <a:rPr lang="fr-CH" dirty="0" smtClean="0"/>
              <a:t>&gt;</a:t>
            </a:r>
            <a:endParaRPr lang="fr-FR" dirty="0"/>
          </a:p>
          <a:p>
            <a:pPr lvl="1"/>
            <a:r>
              <a:rPr lang="fr-FR" dirty="0" smtClean="0"/>
              <a:t>Git marque les parties du fichiers en conflit</a:t>
            </a:r>
          </a:p>
          <a:p>
            <a:pPr lvl="2"/>
            <a:r>
              <a:rPr lang="fr-CH" sz="1100" dirty="0" err="1" smtClean="0"/>
              <a:t>here</a:t>
            </a:r>
            <a:r>
              <a:rPr lang="fr-CH" sz="1100" dirty="0" smtClean="0"/>
              <a:t> </a:t>
            </a:r>
            <a:r>
              <a:rPr lang="fr-CH" sz="1100" dirty="0" err="1" smtClean="0"/>
              <a:t>is</a:t>
            </a:r>
            <a:r>
              <a:rPr lang="fr-CH" sz="1100" dirty="0" smtClean="0"/>
              <a:t> </a:t>
            </a:r>
            <a:r>
              <a:rPr lang="fr-CH" sz="1100" dirty="0" err="1" smtClean="0"/>
              <a:t>my</a:t>
            </a:r>
            <a:r>
              <a:rPr lang="fr-CH" sz="1100" dirty="0" smtClean="0"/>
              <a:t> </a:t>
            </a:r>
            <a:r>
              <a:rPr lang="fr-CH" sz="1100" dirty="0" err="1" smtClean="0"/>
              <a:t>readme</a:t>
            </a:r>
            <a:r>
              <a:rPr lang="fr-CH" sz="1100" dirty="0" smtClean="0"/>
              <a:t/>
            </a:r>
            <a:br>
              <a:rPr lang="fr-CH" sz="1100" dirty="0" smtClean="0"/>
            </a:br>
            <a:r>
              <a:rPr lang="fr-CH" sz="1100" dirty="0" smtClean="0"/>
              <a:t>&lt;&lt;&lt;&lt;&lt;&lt;&lt; HEAD</a:t>
            </a:r>
            <a:br>
              <a:rPr lang="fr-CH" sz="1100" dirty="0" smtClean="0"/>
            </a:br>
            <a:r>
              <a:rPr lang="en-US" sz="1100" dirty="0" smtClean="0"/>
              <a:t>the cake is a lie.</a:t>
            </a:r>
            <a:br>
              <a:rPr lang="en-US" sz="1100" dirty="0" smtClean="0"/>
            </a:br>
            <a:r>
              <a:rPr lang="fr-CH" sz="1100" dirty="0" smtClean="0"/>
              <a:t>=======</a:t>
            </a:r>
            <a:br>
              <a:rPr lang="fr-CH" sz="1100" dirty="0" smtClean="0"/>
            </a:br>
            <a:r>
              <a:rPr lang="en-US" sz="1100" dirty="0" smtClean="0"/>
              <a:t>the cake is telling the truth!</a:t>
            </a:r>
            <a:br>
              <a:rPr lang="en-US" sz="1100" dirty="0" smtClean="0"/>
            </a:br>
            <a:r>
              <a:rPr lang="fr-CH" sz="1100" dirty="0" smtClean="0"/>
              <a:t>&gt;&gt;&gt;&gt;&gt;&gt;&gt;</a:t>
            </a:r>
            <a:br>
              <a:rPr lang="fr-CH" sz="1100" dirty="0" smtClean="0"/>
            </a:br>
            <a:r>
              <a:rPr lang="fr-CH" sz="1100" dirty="0" smtClean="0"/>
              <a:t>4e76d3542a7eee02ec516a47600002a90a4e4b48</a:t>
            </a:r>
          </a:p>
          <a:p>
            <a:pPr lvl="1"/>
            <a:r>
              <a:rPr lang="fr-FR" dirty="0" smtClean="0"/>
              <a:t>Modifier le contenu du fichier et supprimer les </a:t>
            </a:r>
            <a:r>
              <a:rPr lang="fr-FR" dirty="0" err="1" smtClean="0"/>
              <a:t>maqueurs</a:t>
            </a:r>
            <a:endParaRPr lang="fr-FR" dirty="0" smtClean="0"/>
          </a:p>
          <a:p>
            <a:pPr lvl="1"/>
            <a:r>
              <a:rPr lang="fr-FR" dirty="0" err="1" smtClean="0"/>
              <a:t>Committez</a:t>
            </a:r>
            <a:r>
              <a:rPr lang="fr-FR" dirty="0" smtClean="0"/>
              <a:t> les fichiers </a:t>
            </a:r>
            <a:r>
              <a:rPr lang="fr-FR" dirty="0" err="1" smtClean="0"/>
              <a:t>mergés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41900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r>
              <a:rPr lang="fr-FR" dirty="0" smtClean="0"/>
              <a:t> &amp; </a:t>
            </a:r>
            <a:r>
              <a:rPr lang="fr-FR" dirty="0" err="1" smtClean="0"/>
              <a:t>Blame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577121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transférer les fichiers modifiés du </a:t>
            </a:r>
            <a:r>
              <a:rPr lang="fr-FR" dirty="0" err="1" smtClean="0"/>
              <a:t>working</a:t>
            </a:r>
            <a:r>
              <a:rPr lang="fr-FR" dirty="0" smtClean="0"/>
              <a:t> directory dans </a:t>
            </a:r>
            <a:r>
              <a:rPr lang="fr-FR" dirty="0" smtClean="0"/>
              <a:t>une mémoire tampon (=</a:t>
            </a:r>
            <a:r>
              <a:rPr lang="fr-FR" dirty="0" smtClean="0"/>
              <a:t>pile)</a:t>
            </a:r>
          </a:p>
          <a:p>
            <a:endParaRPr lang="fr-FR" dirty="0" smtClean="0"/>
          </a:p>
          <a:p>
            <a:r>
              <a:rPr lang="fr-FR" dirty="0" smtClean="0"/>
              <a:t>Utile pour changer de branche sans perdre du travail</a:t>
            </a:r>
          </a:p>
          <a:p>
            <a:endParaRPr lang="fr-FR" dirty="0" smtClean="0"/>
          </a:p>
          <a:p>
            <a:r>
              <a:rPr lang="fr-FR" dirty="0" smtClean="0"/>
              <a:t>Alternatives</a:t>
            </a:r>
          </a:p>
          <a:p>
            <a:pPr lvl="1"/>
            <a:r>
              <a:rPr lang="fr-FR" dirty="0" err="1" smtClean="0"/>
              <a:t>Committer</a:t>
            </a:r>
            <a:r>
              <a:rPr lang="fr-FR" dirty="0" smtClean="0"/>
              <a:t> les fichiers et ensuite faire des git commit --</a:t>
            </a:r>
            <a:r>
              <a:rPr lang="fr-FR" dirty="0" err="1" smtClean="0"/>
              <a:t>amend</a:t>
            </a:r>
            <a:endParaRPr lang="fr-FR" dirty="0" smtClean="0"/>
          </a:p>
          <a:p>
            <a:pPr lvl="1"/>
            <a:r>
              <a:rPr lang="fr-FR" dirty="0" smtClean="0"/>
              <a:t>Utiliser une branche locale temporaire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2881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045029"/>
            <a:ext cx="10281992" cy="5142015"/>
          </a:xfrm>
        </p:spPr>
        <p:txBody>
          <a:bodyPr>
            <a:normAutofit/>
          </a:bodyPr>
          <a:lstStyle/>
          <a:p>
            <a:r>
              <a:rPr lang="fr-FR" dirty="0" smtClean="0"/>
              <a:t>Créer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save</a:t>
            </a:r>
            <a:r>
              <a:rPr lang="fr-FR" dirty="0" smtClean="0"/>
              <a:t>/push &lt;mon message de </a:t>
            </a:r>
            <a:r>
              <a:rPr lang="fr-FR" dirty="0" err="1" smtClean="0"/>
              <a:t>stash</a:t>
            </a:r>
            <a:r>
              <a:rPr lang="fr-FR" dirty="0" smtClean="0"/>
              <a:t>&gt;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+ git </a:t>
            </a:r>
            <a:r>
              <a:rPr lang="fr-FR" dirty="0" err="1" smtClean="0"/>
              <a:t>stash</a:t>
            </a:r>
            <a:r>
              <a:rPr lang="fr-FR" dirty="0" smtClean="0"/>
              <a:t> store</a:t>
            </a:r>
          </a:p>
          <a:p>
            <a:r>
              <a:rPr lang="fr-FR" dirty="0" smtClean="0"/>
              <a:t>Lister les </a:t>
            </a:r>
            <a:r>
              <a:rPr lang="fr-FR" dirty="0" err="1" smtClean="0"/>
              <a:t>stashs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Utiliser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endParaRPr lang="fr-FR" dirty="0" smtClean="0"/>
          </a:p>
          <a:p>
            <a:pPr lvl="1"/>
            <a:r>
              <a:rPr lang="en-US" dirty="0" err="1"/>
              <a:t>git</a:t>
            </a:r>
            <a:r>
              <a:rPr lang="en-US" dirty="0"/>
              <a:t> stash apply stash@{0</a:t>
            </a:r>
            <a:r>
              <a:rPr lang="en-US" dirty="0" smtClean="0"/>
              <a:t>}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stash</a:t>
            </a:r>
            <a:r>
              <a:rPr lang="fr-FR" dirty="0"/>
              <a:t> pop (</a:t>
            </a:r>
            <a:r>
              <a:rPr lang="fr-FR" dirty="0" smtClean="0"/>
              <a:t>applique </a:t>
            </a:r>
            <a:r>
              <a:rPr lang="fr-FR" dirty="0"/>
              <a:t>le dernier </a:t>
            </a:r>
            <a:r>
              <a:rPr lang="fr-FR" dirty="0" err="1"/>
              <a:t>stash</a:t>
            </a:r>
            <a:r>
              <a:rPr lang="fr-FR" dirty="0"/>
              <a:t> et le </a:t>
            </a:r>
            <a:r>
              <a:rPr lang="fr-FR" dirty="0" smtClean="0"/>
              <a:t>supprime)</a:t>
            </a:r>
            <a:endParaRPr lang="fr-FR" dirty="0"/>
          </a:p>
          <a:p>
            <a:r>
              <a:rPr lang="fr-FR" dirty="0" smtClean="0"/>
              <a:t> Supprimer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drop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892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 nouveau dépôt en local</a:t>
            </a:r>
          </a:p>
          <a:p>
            <a:r>
              <a:rPr lang="fr-CH" dirty="0" smtClean="0"/>
              <a:t>Ajoutez </a:t>
            </a:r>
            <a:r>
              <a:rPr lang="fr-CH" dirty="0"/>
              <a:t>un fichier “stashme.txt” à votre repo. et </a:t>
            </a:r>
            <a:r>
              <a:rPr lang="fr-CH" dirty="0" smtClean="0"/>
              <a:t>l’ajoutez </a:t>
            </a:r>
            <a:r>
              <a:rPr lang="fr-CH" dirty="0"/>
              <a:t>au </a:t>
            </a:r>
            <a:r>
              <a:rPr lang="fr-CH" dirty="0" err="1"/>
              <a:t>staging</a:t>
            </a:r>
            <a:endParaRPr lang="fr-CH" dirty="0"/>
          </a:p>
          <a:p>
            <a:r>
              <a:rPr lang="fr-CH" dirty="0" smtClean="0"/>
              <a:t>Faire </a:t>
            </a:r>
            <a:r>
              <a:rPr lang="fr-CH" dirty="0"/>
              <a:t>un premier commit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“stashmeagain.txt” à votre repo. et le </a:t>
            </a:r>
            <a:r>
              <a:rPr lang="fr-CH" dirty="0" err="1"/>
              <a:t>stasher</a:t>
            </a:r>
            <a:r>
              <a:rPr lang="fr-CH" dirty="0"/>
              <a:t>.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“stashmeagain2.txt” à votre repo. et le </a:t>
            </a:r>
            <a:r>
              <a:rPr lang="fr-CH" dirty="0" err="1"/>
              <a:t>stasher</a:t>
            </a:r>
            <a:r>
              <a:rPr lang="fr-CH" dirty="0"/>
              <a:t>.</a:t>
            </a:r>
          </a:p>
          <a:p>
            <a:r>
              <a:rPr lang="fr-CH" dirty="0" smtClean="0"/>
              <a:t>Listez </a:t>
            </a:r>
            <a:r>
              <a:rPr lang="fr-CH" dirty="0"/>
              <a:t>les </a:t>
            </a:r>
            <a:r>
              <a:rPr lang="fr-CH" dirty="0" err="1"/>
              <a:t>stashs</a:t>
            </a:r>
            <a:r>
              <a:rPr lang="fr-CH" dirty="0"/>
              <a:t>, puis appliquez le 1er </a:t>
            </a:r>
            <a:r>
              <a:rPr lang="fr-CH" dirty="0" err="1"/>
              <a:t>stash</a:t>
            </a:r>
            <a:r>
              <a:rPr lang="fr-CH" dirty="0"/>
              <a:t>.</a:t>
            </a:r>
          </a:p>
          <a:p>
            <a:r>
              <a:rPr lang="fr-CH" dirty="0" smtClean="0"/>
              <a:t>Comment </a:t>
            </a:r>
            <a:r>
              <a:rPr lang="fr-CH" dirty="0"/>
              <a:t>créer une branche avec le 2ème </a:t>
            </a:r>
            <a:r>
              <a:rPr lang="fr-CH" dirty="0" err="1"/>
              <a:t>stash</a:t>
            </a:r>
            <a:r>
              <a:rPr lang="fr-CH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63917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Blame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Permet de connaitre l’auteur et le commit de chaque ligne d’un </a:t>
            </a:r>
            <a:r>
              <a:rPr lang="fr-CH" dirty="0" smtClean="0"/>
              <a:t>fichier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blame</a:t>
            </a:r>
            <a:r>
              <a:rPr lang="fr-FR" dirty="0" smtClean="0"/>
              <a:t>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  <a:p>
            <a:r>
              <a:rPr lang="fr-FR" dirty="0" smtClean="0"/>
              <a:t>Exercice: </a:t>
            </a:r>
          </a:p>
          <a:p>
            <a:pPr lvl="1"/>
            <a:r>
              <a:rPr lang="fr-FR" dirty="0" smtClean="0"/>
              <a:t>Aller dans le repo </a:t>
            </a:r>
            <a:r>
              <a:rPr lang="fr-CH" dirty="0" smtClean="0"/>
              <a:t>page-web-participative </a:t>
            </a:r>
          </a:p>
          <a:p>
            <a:pPr lvl="1"/>
            <a:r>
              <a:rPr lang="fr-FR" dirty="0" smtClean="0"/>
              <a:t>Cherchez l’auteur de la ligne 20 du fichier README.md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3318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un workflow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0452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/>
              <a:t>Feature</a:t>
            </a:r>
            <a:r>
              <a:rPr lang="fr-CH" b="1" dirty="0"/>
              <a:t> </a:t>
            </a:r>
            <a:r>
              <a:rPr lang="fr-CH" b="1" dirty="0" err="1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une branche de travail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-b </a:t>
            </a:r>
            <a:r>
              <a:rPr lang="fr-CH" dirty="0" err="1"/>
              <a:t>ma_branche</a:t>
            </a:r>
            <a:endParaRPr lang="fr-CH" dirty="0"/>
          </a:p>
          <a:p>
            <a:r>
              <a:rPr lang="fr-CH" dirty="0" smtClean="0"/>
              <a:t>faire </a:t>
            </a:r>
            <a:r>
              <a:rPr lang="fr-CH" dirty="0"/>
              <a:t>vos </a:t>
            </a:r>
            <a:r>
              <a:rPr lang="fr-CH" dirty="0" err="1"/>
              <a:t>commits</a:t>
            </a:r>
            <a:r>
              <a:rPr lang="fr-CH" dirty="0"/>
              <a:t> régulièrement</a:t>
            </a:r>
          </a:p>
          <a:p>
            <a:r>
              <a:rPr lang="fr-CH" dirty="0" smtClean="0"/>
              <a:t>synchroniser </a:t>
            </a:r>
            <a:r>
              <a:rPr lang="fr-CH" dirty="0"/>
              <a:t>votre branche régulièrement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--rebase </a:t>
            </a:r>
            <a:r>
              <a:rPr lang="en-US"/>
              <a:t>origin </a:t>
            </a:r>
            <a:r>
              <a:rPr lang="en-US" smtClean="0"/>
              <a:t>develop</a:t>
            </a:r>
            <a:endParaRPr lang="en-US" dirty="0"/>
          </a:p>
          <a:p>
            <a:r>
              <a:rPr lang="fr-CH" dirty="0" smtClean="0"/>
              <a:t>pousser </a:t>
            </a:r>
            <a:r>
              <a:rPr lang="fr-CH" dirty="0"/>
              <a:t>vers </a:t>
            </a:r>
            <a:r>
              <a:rPr lang="fr-CH" dirty="0" err="1"/>
              <a:t>gitlab</a:t>
            </a:r>
            <a:r>
              <a:rPr lang="fr-CH" dirty="0"/>
              <a:t> régulièrement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/>
              <a:t>ma_branche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11" y="1443038"/>
            <a:ext cx="2588250" cy="42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Petite histoire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git a été créé en 2005, par Linus </a:t>
            </a:r>
            <a:r>
              <a:rPr lang="fr-CH" dirty="0" err="1"/>
              <a:t>Torvalds</a:t>
            </a:r>
            <a:r>
              <a:rPr lang="fr-CH" dirty="0"/>
              <a:t> pour gérer le noyau </a:t>
            </a:r>
            <a:r>
              <a:rPr lang="fr-CH" dirty="0" smtClean="0"/>
              <a:t>linux</a:t>
            </a:r>
          </a:p>
          <a:p>
            <a:pPr lvl="1"/>
            <a:r>
              <a:rPr lang="fr-CH" dirty="0" err="1"/>
              <a:t>BitKeeper</a:t>
            </a:r>
            <a:r>
              <a:rPr lang="fr-CH" dirty="0"/>
              <a:t> ne pouvait plus être utilisé </a:t>
            </a:r>
            <a:r>
              <a:rPr lang="fr-CH" dirty="0" smtClean="0"/>
              <a:t>gratuitement</a:t>
            </a:r>
            <a:endParaRPr lang="fr-CH" dirty="0"/>
          </a:p>
          <a:p>
            <a:pPr lvl="1"/>
            <a:r>
              <a:rPr lang="fr-CH" dirty="0" smtClean="0"/>
              <a:t>De </a:t>
            </a:r>
            <a:r>
              <a:rPr lang="fr-CH" dirty="0"/>
              <a:t>très nombreuses branches vivant en parallèle</a:t>
            </a:r>
          </a:p>
          <a:p>
            <a:pPr lvl="1"/>
            <a:r>
              <a:rPr lang="fr-CH" dirty="0" smtClean="0"/>
              <a:t>Une </a:t>
            </a:r>
            <a:r>
              <a:rPr lang="fr-CH" dirty="0"/>
              <a:t>gouvernance très distribuée</a:t>
            </a:r>
          </a:p>
          <a:p>
            <a:pPr lvl="1"/>
            <a:r>
              <a:rPr lang="fr-CH" dirty="0" smtClean="0"/>
              <a:t>Besoin </a:t>
            </a:r>
            <a:r>
              <a:rPr lang="fr-CH" dirty="0"/>
              <a:t>de pouvoir </a:t>
            </a:r>
            <a:r>
              <a:rPr lang="fr-CH" dirty="0" err="1"/>
              <a:t>forker</a:t>
            </a:r>
            <a:endParaRPr lang="fr-CH" dirty="0"/>
          </a:p>
          <a:p>
            <a:pPr lvl="1"/>
            <a:r>
              <a:rPr lang="fr-CH" dirty="0" smtClean="0"/>
              <a:t>Besoin </a:t>
            </a:r>
            <a:r>
              <a:rPr lang="fr-CH" dirty="0"/>
              <a:t>de rapatrier des </a:t>
            </a:r>
            <a:r>
              <a:rPr lang="fr-CH" i="1" dirty="0" err="1"/>
              <a:t>features</a:t>
            </a:r>
            <a:r>
              <a:rPr lang="fr-CH" i="1" dirty="0"/>
              <a:t> </a:t>
            </a:r>
            <a:r>
              <a:rPr lang="fr-CH" dirty="0" smtClean="0"/>
              <a:t>choisies</a:t>
            </a:r>
          </a:p>
        </p:txBody>
      </p:sp>
    </p:spTree>
    <p:extLst>
      <p:ext uri="{BB962C8B-B14F-4D97-AF65-F5344CB8AC3E}">
        <p14:creationId xmlns:p14="http://schemas.microsoft.com/office/powerpoint/2010/main" val="18147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Particularités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5" y="1300249"/>
            <a:ext cx="10281992" cy="3640136"/>
          </a:xfrm>
        </p:spPr>
        <p:txBody>
          <a:bodyPr/>
          <a:lstStyle/>
          <a:p>
            <a:r>
              <a:rPr lang="fr-CH" dirty="0" smtClean="0"/>
              <a:t>DVCS vs VCS</a:t>
            </a:r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91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8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</a:t>
            </a:r>
            <a:r>
              <a:rPr lang="fr-CH" dirty="0" smtClean="0"/>
              <a:t>it n’est pas SVN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Plus complexe…</a:t>
            </a:r>
          </a:p>
          <a:p>
            <a:r>
              <a:rPr lang="fr-CH" dirty="0" smtClean="0"/>
              <a:t>…mais plus de possibilités</a:t>
            </a:r>
          </a:p>
          <a:p>
            <a:r>
              <a:rPr lang="fr-CH" dirty="0" smtClean="0"/>
              <a:t>Nouveaux concepts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Il </a:t>
            </a:r>
            <a:r>
              <a:rPr lang="fr-CH" dirty="0"/>
              <a:t>faut bien comprendre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Les </a:t>
            </a:r>
            <a:r>
              <a:rPr lang="fr-CH" dirty="0"/>
              <a:t>différents états d’un fichier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différence entre une branche locale et distante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synchronisation entre les dépôts</a:t>
            </a:r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80" y="37760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93643" y="4604951"/>
            <a:ext cx="1345858" cy="33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10744657" y="377606"/>
            <a:ext cx="967946" cy="4227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premiers pas avec 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Premières commandes et prise en main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Mettre en place son environnement local pour annoter les </a:t>
            </a:r>
            <a:r>
              <a:rPr lang="fr-CH" dirty="0" err="1"/>
              <a:t>commits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user.name </a:t>
            </a:r>
            <a:r>
              <a:rPr lang="fr-CH" dirty="0" smtClean="0"/>
              <a:t>"Guillaume Genoud"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</a:t>
            </a:r>
            <a:r>
              <a:rPr lang="fr-CH" dirty="0" err="1"/>
              <a:t>user.email</a:t>
            </a:r>
            <a:r>
              <a:rPr lang="fr-CH" dirty="0"/>
              <a:t> ggenoud@groupemutuel.ch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color.ui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 err="1" smtClean="0"/>
              <a:t>Vérifier</a:t>
            </a:r>
            <a:r>
              <a:rPr lang="en-US" dirty="0" smtClean="0"/>
              <a:t> les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gitconfig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dans</a:t>
            </a:r>
            <a:r>
              <a:rPr lang="en-US" dirty="0" smtClean="0"/>
              <a:t> H:\)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49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1770</Words>
  <Application>Microsoft Office PowerPoint</Application>
  <PresentationFormat>Grand écran</PresentationFormat>
  <Paragraphs>337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8" baseType="lpstr">
      <vt:lpstr>MS PGothic</vt:lpstr>
      <vt:lpstr>Arial</vt:lpstr>
      <vt:lpstr>Calibri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Wingdings</vt:lpstr>
      <vt:lpstr>Thème par défaut</vt:lpstr>
      <vt:lpstr>Formation git - basique</vt:lpstr>
      <vt:lpstr>Sommaire</vt:lpstr>
      <vt:lpstr>Découverte de git</vt:lpstr>
      <vt:lpstr>Qu’est-ce que git ?</vt:lpstr>
      <vt:lpstr>Petite histoire de git</vt:lpstr>
      <vt:lpstr>Particularités de git</vt:lpstr>
      <vt:lpstr>git n’est pas SVN</vt:lpstr>
      <vt:lpstr>Hands-on : premiers pas avec git </vt:lpstr>
      <vt:lpstr>Exercice : Premières commandes et prise en main</vt:lpstr>
      <vt:lpstr>Exercice : Créer un premier repo. en local et ajouter un fichier</vt:lpstr>
      <vt:lpstr>Exercice : Supprimer un fichier du repo</vt:lpstr>
      <vt:lpstr>Exercice : Ignorer un fichier ou un dossier pour ne pas l’envoyer dans le repo</vt:lpstr>
      <vt:lpstr>Les notions de base</vt:lpstr>
      <vt:lpstr>git n’est pas SVN : vocabulaire</vt:lpstr>
      <vt:lpstr>Un repo. local</vt:lpstr>
      <vt:lpstr>Dépôts distribués</vt:lpstr>
      <vt:lpstr>Modèles décentralisés</vt:lpstr>
      <vt:lpstr>Etats d’un fichier – Les trois zones</vt:lpstr>
      <vt:lpstr>Représentation des commits</vt:lpstr>
      <vt:lpstr>Représentation des branches</vt:lpstr>
      <vt:lpstr>Hands-on : comprendre les basiques de git </vt:lpstr>
      <vt:lpstr>git help </vt:lpstr>
      <vt:lpstr>Commits &amp; Diff </vt:lpstr>
      <vt:lpstr>Exercices: Commits &amp; Diff</vt:lpstr>
      <vt:lpstr>Log</vt:lpstr>
      <vt:lpstr>Exercices Log</vt:lpstr>
      <vt:lpstr>Exercices Log</vt:lpstr>
      <vt:lpstr>Reset</vt:lpstr>
      <vt:lpstr>Travailler avec un repo distant</vt:lpstr>
      <vt:lpstr>Clone &amp; Pull</vt:lpstr>
      <vt:lpstr>Fetch</vt:lpstr>
      <vt:lpstr>Pull par l’exemple</vt:lpstr>
      <vt:lpstr>Remote</vt:lpstr>
      <vt:lpstr>Exercice: Mon premier repo distant</vt:lpstr>
      <vt:lpstr>Push</vt:lpstr>
      <vt:lpstr>Push</vt:lpstr>
      <vt:lpstr>Exercice: Collaborer sur le même repository</vt:lpstr>
      <vt:lpstr>Branch</vt:lpstr>
      <vt:lpstr>Exercice: Collaborer sur le même repository</vt:lpstr>
      <vt:lpstr>Merge avec conflit</vt:lpstr>
      <vt:lpstr>Stash &amp; Blame</vt:lpstr>
      <vt:lpstr>Stash</vt:lpstr>
      <vt:lpstr>Stash</vt:lpstr>
      <vt:lpstr>Exercice: Stash</vt:lpstr>
      <vt:lpstr>Blame</vt:lpstr>
      <vt:lpstr>Utiliser un workflow</vt:lpstr>
      <vt:lpstr>Feature branch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 - basique</dc:title>
  <dc:creator>Guillaume Genoud</dc:creator>
  <cp:lastModifiedBy>Xavier Bordy</cp:lastModifiedBy>
  <cp:revision>103</cp:revision>
  <dcterms:created xsi:type="dcterms:W3CDTF">2019-05-21T16:00:12Z</dcterms:created>
  <dcterms:modified xsi:type="dcterms:W3CDTF">2019-05-27T07:13:48Z</dcterms:modified>
</cp:coreProperties>
</file>