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1" r:id="rId4"/>
    <p:sldId id="260" r:id="rId5"/>
    <p:sldId id="257" r:id="rId6"/>
    <p:sldId id="258" r:id="rId7"/>
    <p:sldId id="259" r:id="rId8"/>
    <p:sldId id="269" r:id="rId9"/>
    <p:sldId id="261" r:id="rId10"/>
    <p:sldId id="262" r:id="rId11"/>
    <p:sldId id="263" r:id="rId12"/>
    <p:sldId id="264" r:id="rId13"/>
    <p:sldId id="273" r:id="rId14"/>
    <p:sldId id="270" r:id="rId15"/>
    <p:sldId id="274" r:id="rId16"/>
    <p:sldId id="265" r:id="rId17"/>
    <p:sldId id="267" r:id="rId18"/>
    <p:sldId id="266" r:id="rId19"/>
    <p:sldId id="276" r:id="rId20"/>
    <p:sldId id="277" r:id="rId21"/>
    <p:sldId id="275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miè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9326" y="2947566"/>
            <a:ext cx="10289116" cy="962868"/>
          </a:xfrm>
        </p:spPr>
        <p:txBody>
          <a:bodyPr>
            <a:normAutofit/>
          </a:bodyPr>
          <a:lstStyle>
            <a:lvl1pPr algn="ctr">
              <a:defRPr sz="3200" b="0" i="0"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32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ge 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08" y="461963"/>
            <a:ext cx="10281992" cy="5129213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</a:t>
            </a:r>
          </a:p>
          <a:p>
            <a:r>
              <a:rPr lang="fr-CH" dirty="0" smtClean="0"/>
              <a:t>ou cliquer sur l'icône pour l'ajouter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76203" y="669780"/>
            <a:ext cx="3675944" cy="4718099"/>
          </a:xfrm>
          <a:solidFill>
            <a:schemeClr val="bg1"/>
          </a:solidFill>
        </p:spPr>
        <p:txBody>
          <a:bodyPr lIns="252000" tIns="252000" rIns="252000" bIns="252000" anchor="t" anchorCtr="0"/>
          <a:lstStyle>
            <a:lvl1pPr algn="l">
              <a:defRPr sz="2000" b="0">
                <a:latin typeface="HelveticaNeueLT Com 65 Md" panose="020B0604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276203" y="1901152"/>
            <a:ext cx="3675944" cy="3486726"/>
          </a:xfrm>
        </p:spPr>
        <p:txBody>
          <a:bodyPr lIns="252000" tIns="252000" rIns="252000" bIns="25200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72330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6" name="Espace réservé pour une image  2"/>
          <p:cNvSpPr>
            <a:spLocks noGrp="1"/>
          </p:cNvSpPr>
          <p:nvPr>
            <p:ph type="pic" idx="14"/>
          </p:nvPr>
        </p:nvSpPr>
        <p:spPr>
          <a:xfrm>
            <a:off x="6329292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8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6326788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494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077341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294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6228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DF64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063254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189395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60384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Std"/>
                <a:cs typeface="HelveticaNeueLT St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4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Sommaire,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/>
          <a:p>
            <a:pPr lvl="0"/>
            <a:r>
              <a:rPr lang="fr-CH" dirty="0" smtClean="0"/>
              <a:t>Premier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rIns="0" bIns="0"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97449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700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AC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280648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LT Std Med"/>
                <a:cs typeface="HelveticaNeueLT Std Med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458582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523443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4388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07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18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067956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76174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3592789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0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188968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643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8821864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302826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e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6372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it-IT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564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971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316801-2A97-4601-919F-FCA6A6B76BCF}" type="datetimeFigureOut">
              <a:rPr lang="fr-CH" smtClean="0"/>
              <a:t>24.05.2019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333F6-557E-4A0A-BA29-2BD7F4CD5D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326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143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3640137"/>
          </a:xfrm>
        </p:spPr>
        <p:txBody>
          <a:bodyPr lIns="0" tIns="0" rIns="0" bIns="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80785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08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B70C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HelveticaNeueLT 55,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43595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3849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mag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362828" y="1951038"/>
            <a:ext cx="4876672" cy="3640137"/>
          </a:xfrm>
        </p:spPr>
        <p:txBody>
          <a:bodyPr lIns="0" tIns="0" rIns="0" bIns="0" anchor="ctr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17593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50385" y="480170"/>
            <a:ext cx="10289116" cy="9628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50384" y="1951038"/>
            <a:ext cx="10281992" cy="36401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57509" y="6054725"/>
            <a:ext cx="5143500" cy="43973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panose="020B0604020202020204" pitchFamily="34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Com 65 Md" panose="020B0604020202020204" pitchFamily="34" charset="0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Com 65 Md" panose="020B0604020202020204" pitchFamily="34" charset="0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2541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kern="1200" baseline="0">
          <a:solidFill>
            <a:schemeClr val="tx1"/>
          </a:solidFill>
          <a:latin typeface="HelveticaNeueLT Com 55 Roman" panose="020B0604020202020204" pitchFamily="34" charset="0"/>
          <a:ea typeface="+mj-ea"/>
          <a:cs typeface="HelveticaNeueLT Com 55 Roman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8"/>
        </a:buBlip>
        <a:defRPr sz="2000" b="0" i="0" kern="1200">
          <a:solidFill>
            <a:schemeClr val="tx1"/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1pPr>
      <a:lvl2pPr marL="623888" indent="-261938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9"/>
        </a:buBlip>
        <a:defRPr sz="1800" b="0" i="0" kern="1200" baseline="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2pPr>
      <a:lvl3pPr marL="900113" indent="-276225" algn="l" defTabSz="704850" rtl="0" eaLnBrk="1" latinLnBrk="0" hangingPunct="1">
        <a:spcBef>
          <a:spcPts val="6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charset="2"/>
        <a:buChar char="§"/>
        <a:defRPr sz="1600" b="1" i="0" kern="1200">
          <a:solidFill>
            <a:schemeClr val="tx1">
              <a:lumMod val="65000"/>
              <a:lumOff val="35000"/>
            </a:schemeClr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3pPr>
      <a:lvl4pPr marL="900113" indent="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Tx/>
        <a:buNone/>
        <a:defRPr sz="1400" b="0" i="0" kern="120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4pPr>
      <a:lvl5pPr marL="1185862" indent="-28575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5pPr>
      <a:lvl6pPr marL="1162050" indent="-261938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/>
          </a:solidFill>
          <a:latin typeface="HelveticaNeueLT Std"/>
          <a:ea typeface="+mn-ea"/>
          <a:cs typeface="HelveticaNeueLT Std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Formation git - basique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Comprendre git pour l’utiliser tous les jours</a:t>
            </a:r>
          </a:p>
        </p:txBody>
      </p:sp>
    </p:spTree>
    <p:extLst>
      <p:ext uri="{BB962C8B-B14F-4D97-AF65-F5344CB8AC3E}">
        <p14:creationId xmlns:p14="http://schemas.microsoft.com/office/powerpoint/2010/main" val="42101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Créer un premier repo. en local et ajouter un fichier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06392"/>
            <a:ext cx="10281992" cy="3943606"/>
          </a:xfrm>
        </p:spPr>
        <p:txBody>
          <a:bodyPr>
            <a:normAutofit fontScale="77500" lnSpcReduction="20000"/>
          </a:bodyPr>
          <a:lstStyle/>
          <a:p>
            <a:r>
              <a:rPr lang="fr-CH" dirty="0"/>
              <a:t>Création d’un premier repo git :</a:t>
            </a:r>
          </a:p>
          <a:p>
            <a:pPr lvl="1"/>
            <a:r>
              <a:rPr lang="fr-CH" dirty="0" err="1" smtClean="0"/>
              <a:t>mkdir</a:t>
            </a:r>
            <a:r>
              <a:rPr lang="fr-CH" dirty="0" smtClean="0"/>
              <a:t> </a:t>
            </a:r>
            <a:r>
              <a:rPr lang="fr-CH" dirty="0" err="1"/>
              <a:t>monrepo</a:t>
            </a:r>
            <a:endParaRPr lang="fr-CH" dirty="0"/>
          </a:p>
          <a:p>
            <a:pPr lvl="1"/>
            <a:r>
              <a:rPr lang="fr-CH" dirty="0" smtClean="0"/>
              <a:t>cd </a:t>
            </a:r>
            <a:r>
              <a:rPr lang="fr-CH" dirty="0" err="1"/>
              <a:t>monrepo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init</a:t>
            </a:r>
            <a:endParaRPr lang="fr-CH" dirty="0" smtClean="0"/>
          </a:p>
          <a:p>
            <a:r>
              <a:rPr lang="fr-CH" dirty="0"/>
              <a:t>On ajoute un fichier et on le commit…</a:t>
            </a:r>
          </a:p>
          <a:p>
            <a:pPr lvl="1"/>
            <a:r>
              <a:rPr lang="fr-CH" dirty="0" err="1" smtClean="0"/>
              <a:t>touch</a:t>
            </a:r>
            <a:r>
              <a:rPr lang="fr-CH" dirty="0" smtClean="0"/>
              <a:t> </a:t>
            </a:r>
            <a:r>
              <a:rPr lang="fr-CH" dirty="0"/>
              <a:t>readme.txt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add</a:t>
            </a:r>
            <a:r>
              <a:rPr lang="fr-CH" dirty="0"/>
              <a:t> readme.txt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"added read </a:t>
            </a:r>
            <a:r>
              <a:rPr lang="en-US" dirty="0" smtClean="0"/>
              <a:t>me“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vérifie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commit</a:t>
            </a:r>
            <a:endParaRPr lang="en-US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log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829223" y="2986835"/>
            <a:ext cx="6008120" cy="338554"/>
          </a:xfrm>
          <a:prstGeom prst="rect">
            <a:avLst/>
          </a:prstGeom>
          <a:solidFill>
            <a:srgbClr val="D91E4B"/>
          </a:solidFill>
        </p:spPr>
        <p:txBody>
          <a:bodyPr wrap="non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git </a:t>
            </a:r>
            <a:r>
              <a:rPr lang="fr-CH" sz="1600" dirty="0" err="1" smtClean="0">
                <a:solidFill>
                  <a:schemeClr val="bg1"/>
                </a:solidFill>
              </a:rPr>
              <a:t>add</a:t>
            </a:r>
            <a:r>
              <a:rPr lang="fr-CH" sz="1600" dirty="0">
                <a:solidFill>
                  <a:schemeClr val="bg1"/>
                </a:solidFill>
              </a:rPr>
              <a:t> </a:t>
            </a:r>
            <a:r>
              <a:rPr lang="fr-CH" sz="1600" dirty="0" smtClean="0">
                <a:solidFill>
                  <a:schemeClr val="bg1"/>
                </a:solidFill>
              </a:rPr>
              <a:t>. ou git </a:t>
            </a:r>
            <a:r>
              <a:rPr lang="fr-CH" sz="1600" dirty="0" err="1" smtClean="0">
                <a:solidFill>
                  <a:schemeClr val="bg1"/>
                </a:solidFill>
              </a:rPr>
              <a:t>add</a:t>
            </a:r>
            <a:r>
              <a:rPr lang="fr-CH" sz="1600" dirty="0" smtClean="0">
                <a:solidFill>
                  <a:schemeClr val="bg1"/>
                </a:solidFill>
              </a:rPr>
              <a:t> –all permettent d’ajouter tous les fichiers du dépôt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50383" y="5591174"/>
            <a:ext cx="8510857" cy="830997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Questions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La </a:t>
            </a:r>
            <a:r>
              <a:rPr lang="fr-CH" sz="1600" dirty="0">
                <a:solidFill>
                  <a:schemeClr val="bg1"/>
                </a:solidFill>
              </a:rPr>
              <a:t>commande git </a:t>
            </a:r>
            <a:r>
              <a:rPr lang="fr-CH" sz="1600" dirty="0" err="1">
                <a:solidFill>
                  <a:schemeClr val="bg1"/>
                </a:solidFill>
              </a:rPr>
              <a:t>init</a:t>
            </a:r>
            <a:r>
              <a:rPr lang="fr-CH" sz="1600" dirty="0">
                <a:solidFill>
                  <a:schemeClr val="bg1"/>
                </a:solidFill>
              </a:rPr>
              <a:t> --</a:t>
            </a:r>
            <a:r>
              <a:rPr lang="fr-CH" sz="1600" dirty="0" err="1">
                <a:solidFill>
                  <a:schemeClr val="bg1"/>
                </a:solidFill>
              </a:rPr>
              <a:t>bare</a:t>
            </a:r>
            <a:r>
              <a:rPr lang="fr-CH" sz="1600" dirty="0">
                <a:solidFill>
                  <a:schemeClr val="bg1"/>
                </a:solidFill>
              </a:rPr>
              <a:t> crée un </a:t>
            </a:r>
            <a:r>
              <a:rPr lang="fr-CH" sz="1600" dirty="0" err="1">
                <a:solidFill>
                  <a:schemeClr val="bg1"/>
                </a:solidFill>
              </a:rPr>
              <a:t>repository</a:t>
            </a:r>
            <a:r>
              <a:rPr lang="fr-CH" sz="1600" dirty="0">
                <a:solidFill>
                  <a:schemeClr val="bg1"/>
                </a:solidFill>
              </a:rPr>
              <a:t> central. A quoi sert ce type de repo. </a:t>
            </a:r>
            <a:r>
              <a:rPr lang="fr-CH" sz="1600" dirty="0" smtClean="0">
                <a:solidFill>
                  <a:schemeClr val="bg1"/>
                </a:solidFill>
              </a:rPr>
              <a:t>?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Qui a le même hash de commit que moi </a:t>
            </a:r>
            <a:r>
              <a:rPr lang="fr-CH" sz="1600" dirty="0" smtClean="0">
                <a:solidFill>
                  <a:schemeClr val="bg1"/>
                </a:solidFill>
              </a:rPr>
              <a:t>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Supprimer un fichier du repo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06392"/>
            <a:ext cx="10281992" cy="3943606"/>
          </a:xfrm>
        </p:spPr>
        <p:txBody>
          <a:bodyPr>
            <a:normAutofit fontScale="70000" lnSpcReduction="20000"/>
          </a:bodyPr>
          <a:lstStyle/>
          <a:p>
            <a:r>
              <a:rPr lang="fr-CH" dirty="0"/>
              <a:t>On ajoute un fichier et on le commit…</a:t>
            </a:r>
          </a:p>
          <a:p>
            <a:pPr lvl="1"/>
            <a:r>
              <a:rPr lang="fr-CH" dirty="0" err="1"/>
              <a:t>touch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add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"added </a:t>
            </a:r>
            <a:r>
              <a:rPr lang="en-US" dirty="0" err="1"/>
              <a:t>myfile</a:t>
            </a:r>
            <a:r>
              <a:rPr lang="en-US" dirty="0"/>
              <a:t>"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status</a:t>
            </a:r>
            <a:endParaRPr lang="fr-CH" dirty="0" smtClean="0"/>
          </a:p>
          <a:p>
            <a:pPr lvl="1"/>
            <a:r>
              <a:rPr lang="fr-CH" dirty="0" smtClean="0"/>
              <a:t>git log</a:t>
            </a:r>
          </a:p>
          <a:p>
            <a:r>
              <a:rPr lang="fr-CH" dirty="0"/>
              <a:t>Pour supprimer un fichier du repo. : git </a:t>
            </a:r>
            <a:r>
              <a:rPr lang="fr-CH" dirty="0" err="1"/>
              <a:t>rm</a:t>
            </a:r>
            <a:r>
              <a:rPr lang="fr-CH" dirty="0"/>
              <a:t> à la place de git </a:t>
            </a:r>
            <a:r>
              <a:rPr lang="fr-CH" dirty="0" err="1"/>
              <a:t>add</a:t>
            </a:r>
            <a:r>
              <a:rPr lang="fr-CH" dirty="0"/>
              <a:t> puis </a:t>
            </a:r>
            <a:r>
              <a:rPr lang="fr-CH" dirty="0" smtClean="0"/>
              <a:t>commit</a:t>
            </a:r>
          </a:p>
          <a:p>
            <a:pPr lvl="1"/>
            <a:r>
              <a:rPr lang="fr-CH" dirty="0"/>
              <a:t>git </a:t>
            </a:r>
            <a:r>
              <a:rPr lang="fr-CH" dirty="0" err="1"/>
              <a:t>rm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"remove </a:t>
            </a:r>
            <a:r>
              <a:rPr lang="en-US" dirty="0" err="1"/>
              <a:t>myfile</a:t>
            </a:r>
            <a:r>
              <a:rPr lang="en-US" dirty="0"/>
              <a:t>"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8849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Ignorer un fichier ou un dossier pour ne pas l’envoyer dans le repo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2006081"/>
            <a:ext cx="10281992" cy="3295845"/>
          </a:xfrm>
        </p:spPr>
        <p:txBody>
          <a:bodyPr>
            <a:normAutofit fontScale="92500" lnSpcReduction="10000"/>
          </a:bodyPr>
          <a:lstStyle/>
          <a:p>
            <a:r>
              <a:rPr lang="fr-CH" dirty="0"/>
              <a:t>Ajoutez un fichier .</a:t>
            </a:r>
            <a:r>
              <a:rPr lang="fr-CH" dirty="0" err="1"/>
              <a:t>gitignore</a:t>
            </a:r>
            <a:r>
              <a:rPr lang="fr-CH" dirty="0"/>
              <a:t> à la racine du repo. pour ignorer le dossier </a:t>
            </a:r>
            <a:r>
              <a:rPr lang="fr-CH" dirty="0" err="1"/>
              <a:t>target</a:t>
            </a:r>
            <a:r>
              <a:rPr lang="fr-CH" dirty="0"/>
              <a:t> lors d’un </a:t>
            </a:r>
            <a:r>
              <a:rPr lang="fr-CH" dirty="0" err="1" smtClean="0"/>
              <a:t>build</a:t>
            </a:r>
            <a:r>
              <a:rPr lang="fr-CH" dirty="0"/>
              <a:t> </a:t>
            </a:r>
            <a:r>
              <a:rPr lang="fr-CH" dirty="0" err="1" smtClean="0"/>
              <a:t>maven</a:t>
            </a:r>
            <a:endParaRPr lang="fr-CH" dirty="0" smtClean="0"/>
          </a:p>
          <a:p>
            <a:r>
              <a:rPr lang="fr-CH" dirty="0"/>
              <a:t>Vous pouvez employer les syntaxes suivantes </a:t>
            </a:r>
            <a:r>
              <a:rPr lang="fr-CH" dirty="0" smtClean="0"/>
              <a:t>:</a:t>
            </a:r>
          </a:p>
          <a:p>
            <a:pPr lvl="1"/>
            <a:r>
              <a:rPr lang="fr-CH" dirty="0" smtClean="0"/>
              <a:t>**.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/</a:t>
            </a:r>
            <a:r>
              <a:rPr lang="fr-CH" dirty="0" err="1" smtClean="0"/>
              <a:t>src</a:t>
            </a:r>
            <a:r>
              <a:rPr lang="fr-CH" dirty="0" smtClean="0"/>
              <a:t>/data</a:t>
            </a:r>
          </a:p>
          <a:p>
            <a:pPr lvl="1"/>
            <a:r>
              <a:rPr lang="fr-CH" dirty="0" smtClean="0"/>
              <a:t>/</a:t>
            </a:r>
            <a:r>
              <a:rPr lang="fr-CH" dirty="0" err="1" smtClean="0"/>
              <a:t>app</a:t>
            </a:r>
            <a:r>
              <a:rPr lang="fr-CH" dirty="0" smtClean="0"/>
              <a:t>/*.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App</a:t>
            </a:r>
          </a:p>
          <a:p>
            <a:pPr lvl="1"/>
            <a:r>
              <a:rPr lang="fr-CH" dirty="0" smtClean="0"/>
              <a:t>!/</a:t>
            </a:r>
            <a:r>
              <a:rPr lang="fr-CH" dirty="0" err="1" smtClean="0"/>
              <a:t>target</a:t>
            </a:r>
            <a:r>
              <a:rPr lang="fr-CH" dirty="0" smtClean="0"/>
              <a:t>/.</a:t>
            </a:r>
            <a:r>
              <a:rPr lang="fr-CH" dirty="0" err="1" smtClean="0"/>
              <a:t>gitkeep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950384" y="5591174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Comment </a:t>
            </a:r>
            <a:r>
              <a:rPr lang="fr-CH" sz="1600" dirty="0" err="1" smtClean="0">
                <a:solidFill>
                  <a:schemeClr val="bg1"/>
                </a:solidFill>
              </a:rPr>
              <a:t>commiter</a:t>
            </a:r>
            <a:r>
              <a:rPr lang="fr-CH" sz="1600" dirty="0" smtClean="0">
                <a:solidFill>
                  <a:schemeClr val="bg1"/>
                </a:solidFill>
              </a:rPr>
              <a:t> un dossier vide sous git </a:t>
            </a:r>
            <a:r>
              <a:rPr lang="fr-CH" sz="16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93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notions de base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n’est pas SVN : vocabulaire</a:t>
            </a:r>
            <a:endParaRPr lang="fr-CH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28926"/>
              </p:ext>
            </p:extLst>
          </p:nvPr>
        </p:nvGraphicFramePr>
        <p:xfrm>
          <a:off x="1154922" y="1195528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Notions SVN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Notions git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trunk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master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branch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branch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tag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tag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revision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hash</a:t>
                      </a:r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 (SHA-1 sur 40 caractères)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336829"/>
              </p:ext>
            </p:extLst>
          </p:nvPr>
        </p:nvGraphicFramePr>
        <p:xfrm>
          <a:off x="1154922" y="3520935"/>
          <a:ext cx="8128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Commandes SVN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Commandes git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checkout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clone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commit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commit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update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revert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>
                          <a:solidFill>
                            <a:srgbClr val="C00000"/>
                          </a:solidFill>
                        </a:rPr>
                        <a:t>checkout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log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log</a:t>
                      </a:r>
                      <a:endParaRPr lang="fr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8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Un repo. local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i="1" dirty="0" smtClean="0"/>
              <a:t>git clone</a:t>
            </a:r>
            <a:r>
              <a:rPr lang="fr-CH" dirty="0" smtClean="0"/>
              <a:t> crée un </a:t>
            </a:r>
            <a:r>
              <a:rPr lang="fr-CH" dirty="0" err="1" smtClean="0"/>
              <a:t>repository</a:t>
            </a:r>
            <a:r>
              <a:rPr lang="fr-CH" dirty="0" smtClean="0"/>
              <a:t> local, sur votre poste</a:t>
            </a:r>
          </a:p>
          <a:p>
            <a:pPr lvl="1"/>
            <a:r>
              <a:rPr lang="fr-CH" dirty="0" smtClean="0"/>
              <a:t>Cela permet une grande rapidité lors des </a:t>
            </a:r>
            <a:r>
              <a:rPr lang="fr-CH" dirty="0" err="1" smtClean="0"/>
              <a:t>commits</a:t>
            </a:r>
            <a:r>
              <a:rPr lang="fr-CH" dirty="0" smtClean="0"/>
              <a:t>, de la création des branches, etc…</a:t>
            </a:r>
          </a:p>
          <a:p>
            <a:pPr lvl="1"/>
            <a:r>
              <a:rPr lang="fr-CH" dirty="0" smtClean="0"/>
              <a:t>Pas besoin d’être connecté au réseau pour faire des </a:t>
            </a:r>
            <a:r>
              <a:rPr lang="fr-CH" dirty="0" err="1" smtClean="0"/>
              <a:t>commits</a:t>
            </a:r>
            <a:endParaRPr lang="fr-CH" dirty="0" smtClean="0"/>
          </a:p>
          <a:p>
            <a:pPr lvl="1"/>
            <a:r>
              <a:rPr lang="fr-CH" dirty="0" smtClean="0"/>
              <a:t>Vous pouvez vous permettre de faire autant de </a:t>
            </a:r>
            <a:r>
              <a:rPr lang="fr-CH" dirty="0" err="1" smtClean="0"/>
              <a:t>commits</a:t>
            </a:r>
            <a:r>
              <a:rPr lang="fr-CH" dirty="0" smtClean="0"/>
              <a:t> que souhaité (donc les conserver bien atomiques)</a:t>
            </a:r>
          </a:p>
          <a:p>
            <a:pPr lvl="1"/>
            <a:r>
              <a:rPr lang="fr-CH" dirty="0" smtClean="0"/>
              <a:t>Il est possible de retravailler son historique en local</a:t>
            </a:r>
          </a:p>
          <a:p>
            <a:pPr lvl="1"/>
            <a:r>
              <a:rPr lang="fr-CH" dirty="0" smtClean="0"/>
              <a:t>Cela implique cependant que git consomme beaucoup d’espace disque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400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Dépôts distribués</a:t>
            </a:r>
            <a:endParaRPr lang="fr-CH" dirty="0"/>
          </a:p>
        </p:txBody>
      </p:sp>
      <p:sp>
        <p:nvSpPr>
          <p:cNvPr id="6" name="AutoShape 2" descr="alt te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3076" name="Picture 4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921" y="1341759"/>
            <a:ext cx="6114597" cy="49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Modèles décentralisés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1" y="1961776"/>
            <a:ext cx="5554348" cy="434571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208" y="2288439"/>
            <a:ext cx="5886473" cy="32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Etats d’un fichier – Les trois zones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950384" y="5591174"/>
            <a:ext cx="8585502" cy="33855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i="1" dirty="0" smtClean="0">
                <a:solidFill>
                  <a:schemeClr val="bg1"/>
                </a:solidFill>
              </a:rPr>
              <a:t>git </a:t>
            </a:r>
            <a:r>
              <a:rPr lang="fr-CH" sz="1600" i="1" dirty="0" err="1" smtClean="0">
                <a:solidFill>
                  <a:schemeClr val="bg1"/>
                </a:solidFill>
              </a:rPr>
              <a:t>status</a:t>
            </a:r>
            <a:r>
              <a:rPr lang="fr-CH" sz="1600" i="1" dirty="0" smtClean="0">
                <a:solidFill>
                  <a:schemeClr val="bg1"/>
                </a:solidFill>
              </a:rPr>
              <a:t> </a:t>
            </a:r>
            <a:r>
              <a:rPr lang="fr-CH" sz="1600" dirty="0" smtClean="0">
                <a:solidFill>
                  <a:schemeClr val="bg1"/>
                </a:solidFill>
              </a:rPr>
              <a:t>permet de savoir l’état des différents fichiers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Représentation des </a:t>
            </a:r>
            <a:r>
              <a:rPr lang="fr-CH" dirty="0" err="1" smtClean="0"/>
              <a:t>commits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Représentationsous</a:t>
            </a:r>
            <a:r>
              <a:rPr lang="fr-CH" dirty="0" smtClean="0"/>
              <a:t> forme de graphe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5591174"/>
            <a:ext cx="8585502" cy="86177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https://learngitbranching.js.org/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https://marklodato.github.io/visual-git-guide/index-en.html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https://www.miximum.fr/blog/enfin-comprendre-git/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6" name="AutoShape 2" descr="RÃ©sultat de recherche d'images pour &quot;graph gi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7186" name="Picture 18" descr="RÃ©sultat de recherche d'images pour &quot;graph git with branch label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28" y="2681759"/>
            <a:ext cx="4724336" cy="220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Basique</a:t>
            </a:r>
          </a:p>
          <a:p>
            <a:pPr lvl="1"/>
            <a:r>
              <a:rPr lang="fr-CH" dirty="0" smtClean="0"/>
              <a:t>Découverte de git</a:t>
            </a:r>
          </a:p>
          <a:p>
            <a:pPr lvl="1"/>
            <a:r>
              <a:rPr lang="fr-CH" dirty="0" smtClean="0"/>
              <a:t>Hands-on : premiers pas avec git</a:t>
            </a:r>
          </a:p>
          <a:p>
            <a:pPr lvl="1"/>
            <a:r>
              <a:rPr lang="fr-CH" dirty="0" smtClean="0"/>
              <a:t>Les notions de base</a:t>
            </a:r>
          </a:p>
          <a:p>
            <a:pPr lvl="1"/>
            <a:r>
              <a:rPr lang="fr-CH" dirty="0" smtClean="0"/>
              <a:t>Hands-on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3202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Représentation des branches</a:t>
            </a:r>
            <a:endParaRPr lang="fr-CH" dirty="0"/>
          </a:p>
        </p:txBody>
      </p:sp>
      <p:pic>
        <p:nvPicPr>
          <p:cNvPr id="10244" name="Picture 4" descr="RÃ©sultat de recherche d'images pour &quot;graph git with branch label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71" y="2506739"/>
            <a:ext cx="6765751" cy="43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950384" y="1484508"/>
            <a:ext cx="10281992" cy="3640136"/>
          </a:xfrm>
        </p:spPr>
        <p:txBody>
          <a:bodyPr/>
          <a:lstStyle/>
          <a:p>
            <a:r>
              <a:rPr lang="fr-CH" dirty="0" smtClean="0"/>
              <a:t>Les branches sont des étiquettes pointant sur un commit</a:t>
            </a:r>
          </a:p>
          <a:p>
            <a:r>
              <a:rPr lang="fr-CH" dirty="0" smtClean="0"/>
              <a:t>L’étiquette HEAD pointe vers le commit qui sera le parent du prochain commit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065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smtClean="0"/>
              <a:t>comprendre les basiques de </a:t>
            </a:r>
            <a:r>
              <a:rPr lang="fr-CH" dirty="0"/>
              <a:t>git</a:t>
            </a:r>
            <a:br>
              <a:rPr lang="fr-CH" dirty="0"/>
            </a:b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git help </a:t>
            </a:r>
            <a:endParaRPr lang="fr-CH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g</a:t>
            </a:r>
            <a:r>
              <a:rPr lang="fr-FR" sz="1800" dirty="0" smtClean="0"/>
              <a:t>it help</a:t>
            </a:r>
          </a:p>
          <a:p>
            <a:pPr lvl="1"/>
            <a:r>
              <a:rPr lang="fr-FR" sz="1600" dirty="0" smtClean="0"/>
              <a:t>Retourne la liste des commandes regroupées « par type »</a:t>
            </a:r>
          </a:p>
          <a:p>
            <a:pPr lvl="1"/>
            <a:endParaRPr lang="fr-FR" dirty="0" smtClean="0"/>
          </a:p>
          <a:p>
            <a:r>
              <a:rPr lang="fr-FR" sz="1800" dirty="0"/>
              <a:t>g</a:t>
            </a:r>
            <a:r>
              <a:rPr lang="fr-FR" sz="1800" dirty="0" smtClean="0"/>
              <a:t>it help &lt;command&gt;</a:t>
            </a:r>
          </a:p>
          <a:p>
            <a:pPr lvl="1"/>
            <a:r>
              <a:rPr lang="fr-FR" sz="1600" dirty="0" smtClean="0"/>
              <a:t>Redirige sur une page web local expliquant </a:t>
            </a:r>
            <a:r>
              <a:rPr lang="fr-FR" sz="1600" dirty="0"/>
              <a:t>la commande </a:t>
            </a:r>
            <a:r>
              <a:rPr lang="fr-FR" sz="1600" dirty="0" smtClean="0"/>
              <a:t>({</a:t>
            </a:r>
            <a:r>
              <a:rPr lang="fr-FR" sz="1600" dirty="0" err="1" smtClean="0"/>
              <a:t>gitbash_home</a:t>
            </a:r>
            <a:r>
              <a:rPr lang="fr-FR" sz="1600" dirty="0" smtClean="0"/>
              <a:t>}/mingw64/</a:t>
            </a:r>
            <a:r>
              <a:rPr lang="fr-FR" sz="1600" dirty="0" err="1" smtClean="0"/>
              <a:t>share</a:t>
            </a:r>
            <a:r>
              <a:rPr lang="fr-FR" sz="1600" dirty="0" smtClean="0"/>
              <a:t>/doc/git-doc</a:t>
            </a:r>
            <a:r>
              <a:rPr lang="fr-FR" sz="1600" dirty="0"/>
              <a:t>/)</a:t>
            </a:r>
            <a:endParaRPr lang="fr-FR" sz="1600" dirty="0" smtClean="0"/>
          </a:p>
          <a:p>
            <a:pPr lvl="1"/>
            <a:r>
              <a:rPr lang="fr-FR" sz="1600" dirty="0" smtClean="0"/>
              <a:t>Exemple: git help commit</a:t>
            </a:r>
          </a:p>
          <a:p>
            <a:pPr lvl="1"/>
            <a:endParaRPr lang="fr-FR" dirty="0" smtClean="0"/>
          </a:p>
          <a:p>
            <a:r>
              <a:rPr lang="fr-FR" sz="1800" dirty="0"/>
              <a:t>g</a:t>
            </a:r>
            <a:r>
              <a:rPr lang="fr-FR" sz="1800" dirty="0" smtClean="0"/>
              <a:t>it help tutorial</a:t>
            </a:r>
            <a:endParaRPr lang="fr-CH" sz="1800" dirty="0"/>
          </a:p>
        </p:txBody>
      </p:sp>
    </p:spTree>
    <p:extLst>
      <p:ext uri="{BB962C8B-B14F-4D97-AF65-F5344CB8AC3E}">
        <p14:creationId xmlns:p14="http://schemas.microsoft.com/office/powerpoint/2010/main" val="2914928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Commits</a:t>
            </a:r>
            <a:r>
              <a:rPr lang="fr-FR" dirty="0" smtClean="0"/>
              <a:t> &amp; </a:t>
            </a:r>
            <a:r>
              <a:rPr lang="fr-FR" dirty="0" err="1" smtClean="0"/>
              <a:t>Diff</a:t>
            </a:r>
            <a:r>
              <a:rPr lang="fr-FR" dirty="0" smtClean="0"/>
              <a:t/>
            </a:r>
            <a:br>
              <a:rPr lang="fr-FR" dirty="0" smtClean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1900" dirty="0"/>
              <a:t>g</a:t>
            </a:r>
            <a:r>
              <a:rPr lang="fr-FR" sz="1900" dirty="0" smtClean="0"/>
              <a:t>it commit –m « mon message de commit » </a:t>
            </a:r>
            <a:endParaRPr lang="fr-FR" sz="1900" dirty="0"/>
          </a:p>
          <a:p>
            <a:pPr lvl="1"/>
            <a:r>
              <a:rPr lang="fr-FR" sz="1700" dirty="0" smtClean="0"/>
              <a:t>commit </a:t>
            </a:r>
            <a:r>
              <a:rPr lang="fr-FR" sz="1700" dirty="0" smtClean="0"/>
              <a:t>les fichiers dans le </a:t>
            </a:r>
            <a:r>
              <a:rPr lang="fr-FR" sz="1700" dirty="0" smtClean="0"/>
              <a:t>stage</a:t>
            </a:r>
            <a:endParaRPr lang="fr-FR" sz="1700" dirty="0" smtClean="0"/>
          </a:p>
          <a:p>
            <a:r>
              <a:rPr lang="fr-FR" sz="1900" dirty="0"/>
              <a:t>g</a:t>
            </a:r>
            <a:r>
              <a:rPr lang="fr-FR" sz="1900" dirty="0" smtClean="0"/>
              <a:t>it commit –</a:t>
            </a:r>
            <a:r>
              <a:rPr lang="fr-FR" sz="1900" dirty="0" err="1" smtClean="0"/>
              <a:t>am</a:t>
            </a:r>
            <a:r>
              <a:rPr lang="fr-FR" sz="1900" dirty="0" smtClean="0"/>
              <a:t> « message » </a:t>
            </a:r>
            <a:r>
              <a:rPr lang="fr-FR" sz="1900" dirty="0" smtClean="0"/>
              <a:t> </a:t>
            </a:r>
            <a:endParaRPr lang="fr-FR" sz="1900" dirty="0"/>
          </a:p>
          <a:p>
            <a:pPr lvl="1"/>
            <a:r>
              <a:rPr lang="fr-FR" sz="1700" dirty="0" smtClean="0"/>
              <a:t>=&gt;</a:t>
            </a:r>
            <a:r>
              <a:rPr lang="fr-FR" sz="1700" dirty="0" smtClean="0"/>
              <a:t> « git </a:t>
            </a:r>
            <a:r>
              <a:rPr lang="fr-FR" sz="1700" dirty="0" err="1" smtClean="0"/>
              <a:t>add</a:t>
            </a:r>
            <a:r>
              <a:rPr lang="fr-FR" sz="1700" dirty="0" smtClean="0"/>
              <a:t> </a:t>
            </a:r>
            <a:r>
              <a:rPr lang="fr-FR" sz="1700" dirty="0" smtClean="0"/>
              <a:t>. » </a:t>
            </a:r>
            <a:r>
              <a:rPr lang="fr-FR" sz="1700" dirty="0" smtClean="0"/>
              <a:t>et </a:t>
            </a:r>
            <a:r>
              <a:rPr lang="fr-FR" sz="1700" dirty="0" smtClean="0"/>
              <a:t>« git commit -m » </a:t>
            </a:r>
            <a:r>
              <a:rPr lang="fr-FR" sz="1700" dirty="0" smtClean="0"/>
              <a:t>(ne prends pas en compte les nouveaux </a:t>
            </a:r>
            <a:r>
              <a:rPr lang="fr-FR" sz="1700" dirty="0" smtClean="0"/>
              <a:t>fichiers ajoutés)  </a:t>
            </a:r>
            <a:endParaRPr lang="fr-FR" sz="1700" dirty="0"/>
          </a:p>
          <a:p>
            <a:r>
              <a:rPr lang="fr-FR" sz="1900" dirty="0"/>
              <a:t>g</a:t>
            </a:r>
            <a:r>
              <a:rPr lang="fr-FR" sz="1900" dirty="0" smtClean="0"/>
              <a:t>it commit –</a:t>
            </a:r>
            <a:r>
              <a:rPr lang="fr-FR" sz="1900" dirty="0" err="1" smtClean="0"/>
              <a:t>amend</a:t>
            </a:r>
            <a:endParaRPr lang="fr-FR" sz="1900" dirty="0" smtClean="0"/>
          </a:p>
          <a:p>
            <a:pPr lvl="1"/>
            <a:r>
              <a:rPr lang="fr-FR" sz="1700" dirty="0" smtClean="0"/>
              <a:t>Modification du dernier commit (Attention!!! Réécriture de l’histoire)</a:t>
            </a:r>
            <a:r>
              <a:rPr lang="fr-FR" sz="1600" dirty="0" smtClean="0"/>
              <a:t> </a:t>
            </a:r>
            <a:endParaRPr lang="fr-FR" sz="1600" dirty="0"/>
          </a:p>
          <a:p>
            <a:r>
              <a:rPr lang="fr-FR" sz="1900" dirty="0"/>
              <a:t>Comparer l’état entre le dernier commit et…</a:t>
            </a:r>
          </a:p>
          <a:p>
            <a:pPr lvl="1"/>
            <a:r>
              <a:rPr lang="fr-FR" sz="1700" dirty="0"/>
              <a:t>git </a:t>
            </a:r>
            <a:r>
              <a:rPr lang="fr-FR" sz="1700" dirty="0" err="1"/>
              <a:t>diff</a:t>
            </a:r>
            <a:r>
              <a:rPr lang="fr-FR" sz="1700" dirty="0"/>
              <a:t> : les dernières modifications non </a:t>
            </a:r>
            <a:r>
              <a:rPr lang="fr-FR" sz="1700" dirty="0" err="1"/>
              <a:t>stagées</a:t>
            </a:r>
            <a:endParaRPr lang="fr-FR" sz="1700" dirty="0"/>
          </a:p>
          <a:p>
            <a:pPr lvl="1"/>
            <a:r>
              <a:rPr lang="fr-FR" sz="1700" dirty="0"/>
              <a:t>git </a:t>
            </a:r>
            <a:r>
              <a:rPr lang="fr-FR" sz="1700" dirty="0" err="1"/>
              <a:t>diff</a:t>
            </a:r>
            <a:r>
              <a:rPr lang="fr-FR" sz="1700" dirty="0"/>
              <a:t> </a:t>
            </a:r>
            <a:r>
              <a:rPr lang="fr-FR" sz="1700" dirty="0" smtClean="0"/>
              <a:t>--</a:t>
            </a:r>
            <a:r>
              <a:rPr lang="fr-FR" sz="1700" dirty="0" err="1" smtClean="0"/>
              <a:t>cached</a:t>
            </a:r>
            <a:r>
              <a:rPr lang="fr-FR" sz="1700" dirty="0" smtClean="0"/>
              <a:t> </a:t>
            </a:r>
            <a:r>
              <a:rPr lang="fr-FR" sz="1700" dirty="0"/>
              <a:t>:  les dernières modifications </a:t>
            </a:r>
            <a:r>
              <a:rPr lang="fr-FR" sz="1700" dirty="0" err="1" smtClean="0"/>
              <a:t>stagées</a:t>
            </a:r>
            <a:endParaRPr lang="fr-FR" sz="1700" dirty="0" smtClean="0"/>
          </a:p>
          <a:p>
            <a:pPr lvl="1"/>
            <a:r>
              <a:rPr lang="fr-FR" sz="1700" dirty="0"/>
              <a:t>g</a:t>
            </a:r>
            <a:r>
              <a:rPr lang="fr-FR" sz="1700" dirty="0" smtClean="0"/>
              <a:t>it </a:t>
            </a:r>
            <a:r>
              <a:rPr lang="fr-FR" sz="1700" dirty="0" err="1" smtClean="0"/>
              <a:t>diff</a:t>
            </a:r>
            <a:r>
              <a:rPr lang="fr-FR" sz="1700" dirty="0" smtClean="0"/>
              <a:t> --</a:t>
            </a:r>
            <a:r>
              <a:rPr lang="fr-FR" sz="1700" dirty="0" err="1" smtClean="0"/>
              <a:t>shortstat</a:t>
            </a:r>
            <a:r>
              <a:rPr lang="fr-FR" sz="1700" dirty="0" smtClean="0"/>
              <a:t> (ou --stat) </a:t>
            </a:r>
            <a:endParaRPr lang="fr-FR" sz="1700" dirty="0"/>
          </a:p>
          <a:p>
            <a:pPr marL="80962" indent="0">
              <a:buNone/>
            </a:pPr>
            <a:endParaRPr lang="fr-FR" dirty="0"/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21459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Exercices: </a:t>
            </a:r>
            <a:r>
              <a:rPr lang="fr-FR" dirty="0" err="1" smtClean="0"/>
              <a:t>Commits</a:t>
            </a:r>
            <a:r>
              <a:rPr lang="fr-FR" dirty="0" smtClean="0"/>
              <a:t> &amp; </a:t>
            </a:r>
            <a:r>
              <a:rPr lang="fr-FR" dirty="0" err="1" smtClean="0"/>
              <a:t>Diff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sz="1900" dirty="0" smtClean="0"/>
              <a:t>Modifiez </a:t>
            </a:r>
            <a:r>
              <a:rPr lang="fr-CH" sz="1900" dirty="0"/>
              <a:t>le fichier </a:t>
            </a:r>
            <a:r>
              <a:rPr lang="fr-CH" sz="1900" i="1" dirty="0"/>
              <a:t>readme.txt </a:t>
            </a:r>
            <a:r>
              <a:rPr lang="fr-CH" sz="1900" dirty="0"/>
              <a:t>une première fois en ajoutant du texte à </a:t>
            </a:r>
            <a:r>
              <a:rPr lang="fr-CH" sz="1900" dirty="0" smtClean="0"/>
              <a:t>l’intérieur</a:t>
            </a:r>
          </a:p>
          <a:p>
            <a:endParaRPr lang="fr-CH" sz="1900" dirty="0" smtClean="0"/>
          </a:p>
          <a:p>
            <a:r>
              <a:rPr lang="fr-CH" sz="1900" dirty="0"/>
              <a:t>Affichez les </a:t>
            </a:r>
            <a:r>
              <a:rPr lang="fr-CH" sz="1900" dirty="0" smtClean="0"/>
              <a:t>changements</a:t>
            </a:r>
          </a:p>
          <a:p>
            <a:endParaRPr lang="fr-CH" sz="1900" dirty="0" smtClean="0"/>
          </a:p>
          <a:p>
            <a:r>
              <a:rPr lang="fr-CH" sz="1900" dirty="0"/>
              <a:t>Créez un fichier </a:t>
            </a:r>
            <a:r>
              <a:rPr lang="fr-CH" sz="1900" i="1" dirty="0" err="1"/>
              <a:t>phpinfo.php</a:t>
            </a:r>
            <a:r>
              <a:rPr lang="fr-CH" sz="1900" i="1" dirty="0"/>
              <a:t> </a:t>
            </a:r>
            <a:r>
              <a:rPr lang="fr-CH" sz="1900" dirty="0"/>
              <a:t>avec &lt;?</a:t>
            </a:r>
            <a:r>
              <a:rPr lang="fr-CH" sz="1900" dirty="0" err="1"/>
              <a:t>php</a:t>
            </a:r>
            <a:r>
              <a:rPr lang="fr-CH" sz="1900" dirty="0"/>
              <a:t> </a:t>
            </a:r>
            <a:r>
              <a:rPr lang="fr-CH" sz="1900" dirty="0" err="1"/>
              <a:t>phpinfo</a:t>
            </a:r>
            <a:r>
              <a:rPr lang="fr-CH" sz="1900" dirty="0"/>
              <a:t>(); ?&gt; à </a:t>
            </a:r>
            <a:r>
              <a:rPr lang="fr-CH" sz="1900" dirty="0" smtClean="0"/>
              <a:t>l’intérieur</a:t>
            </a:r>
          </a:p>
          <a:p>
            <a:endParaRPr lang="fr-CH" sz="1900" dirty="0" smtClean="0"/>
          </a:p>
          <a:p>
            <a:r>
              <a:rPr lang="fr-CH" sz="1900" dirty="0" err="1"/>
              <a:t>Commitez</a:t>
            </a:r>
            <a:r>
              <a:rPr lang="fr-CH" sz="1900" dirty="0"/>
              <a:t> vos changements avec l’option -</a:t>
            </a:r>
            <a:r>
              <a:rPr lang="fr-CH" sz="1900" dirty="0" err="1" smtClean="0"/>
              <a:t>am</a:t>
            </a:r>
            <a:endParaRPr lang="fr-CH" sz="1900" dirty="0" smtClean="0"/>
          </a:p>
          <a:p>
            <a:pPr lvl="1"/>
            <a:r>
              <a:rPr lang="fr-CH" sz="1700" dirty="0"/>
              <a:t>Que se passe t-il </a:t>
            </a:r>
            <a:r>
              <a:rPr lang="fr-CH" sz="1700" dirty="0" smtClean="0"/>
              <a:t>?</a:t>
            </a:r>
          </a:p>
          <a:p>
            <a:pPr lvl="1"/>
            <a:endParaRPr lang="fr-CH" sz="1600" dirty="0" smtClean="0"/>
          </a:p>
          <a:p>
            <a:r>
              <a:rPr lang="fr-CH" sz="1900" dirty="0" err="1"/>
              <a:t>C</a:t>
            </a:r>
            <a:r>
              <a:rPr lang="fr-CH" sz="1900" dirty="0" err="1" smtClean="0"/>
              <a:t>ommitez</a:t>
            </a:r>
            <a:r>
              <a:rPr lang="fr-CH" sz="1900" dirty="0" smtClean="0"/>
              <a:t> </a:t>
            </a:r>
            <a:r>
              <a:rPr lang="fr-CH" sz="1900" dirty="0"/>
              <a:t>le fichier </a:t>
            </a:r>
            <a:r>
              <a:rPr lang="fr-CH" sz="1900" dirty="0" err="1"/>
              <a:t>phpinfo.php</a:t>
            </a:r>
            <a:r>
              <a:rPr lang="fr-CH" sz="1900" dirty="0"/>
              <a:t> en amendant le dernier commit</a:t>
            </a:r>
            <a:endParaRPr lang="fr-FR" sz="1900" dirty="0"/>
          </a:p>
          <a:p>
            <a:pPr lvl="1"/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869247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log</a:t>
            </a:r>
          </a:p>
          <a:p>
            <a:pPr lvl="1"/>
            <a:r>
              <a:rPr lang="fr-FR" sz="1600" dirty="0" smtClean="0"/>
              <a:t>Sha1, </a:t>
            </a:r>
            <a:r>
              <a:rPr lang="fr-FR" sz="1600" dirty="0" err="1" smtClean="0"/>
              <a:t>author</a:t>
            </a:r>
            <a:r>
              <a:rPr lang="fr-FR" sz="1600" dirty="0" smtClean="0"/>
              <a:t>, date, commentaire</a:t>
            </a:r>
            <a:endParaRPr lang="fr-FR" sz="1600" dirty="0"/>
          </a:p>
          <a:p>
            <a:r>
              <a:rPr lang="fr-FR" dirty="0" smtClean="0"/>
              <a:t>git log --graph</a:t>
            </a:r>
          </a:p>
          <a:p>
            <a:r>
              <a:rPr lang="fr-FR" dirty="0"/>
              <a:t>g</a:t>
            </a:r>
            <a:r>
              <a:rPr lang="fr-FR" dirty="0" smtClean="0"/>
              <a:t>it log --p {</a:t>
            </a:r>
            <a:r>
              <a:rPr lang="fr-FR" dirty="0" err="1" smtClean="0"/>
              <a:t>filename</a:t>
            </a:r>
            <a:r>
              <a:rPr lang="fr-FR" dirty="0" smtClean="0"/>
              <a:t>}</a:t>
            </a:r>
          </a:p>
          <a:p>
            <a:pPr lvl="1"/>
            <a:r>
              <a:rPr lang="fr-FR" sz="1600" dirty="0" smtClean="0"/>
              <a:t>Tous les </a:t>
            </a:r>
            <a:r>
              <a:rPr lang="fr-FR" sz="1600" dirty="0" err="1" smtClean="0"/>
              <a:t>commits</a:t>
            </a:r>
            <a:r>
              <a:rPr lang="fr-FR" sz="1600" dirty="0" smtClean="0"/>
              <a:t> du fichier</a:t>
            </a:r>
            <a:endParaRPr lang="fr-FR" sz="1600" dirty="0"/>
          </a:p>
          <a:p>
            <a:r>
              <a:rPr lang="fr-FR" dirty="0" smtClean="0"/>
              <a:t>git log –stat</a:t>
            </a:r>
          </a:p>
          <a:p>
            <a:pPr lvl="1"/>
            <a:r>
              <a:rPr lang="fr-FR" sz="1600" dirty="0" smtClean="0"/>
              <a:t>Lister les fichiers et leurs modifications des </a:t>
            </a:r>
            <a:r>
              <a:rPr lang="fr-FR" sz="1600" dirty="0" err="1" smtClean="0"/>
              <a:t>commits</a:t>
            </a:r>
            <a:endParaRPr lang="fr-FR" sz="16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47879" y="5504507"/>
            <a:ext cx="8857023" cy="814536"/>
          </a:xfrm>
        </p:spPr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</a:t>
            </a:r>
            <a:r>
              <a:rPr lang="fr-CH" b="1" dirty="0" err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HelveticaNeueLT</a:t>
            </a:r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</a:t>
            </a:r>
            <a:r>
              <a:rPr lang="fr-CH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HelveticaNeueLT</a:t>
            </a:r>
            <a:r>
              <a:rPr lang="fr-CH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04116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Découverte de git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Qu’est-ce que git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Wil Shipley (‏@</a:t>
            </a:r>
            <a:r>
              <a:rPr lang="en-US" b="1" dirty="0" err="1"/>
              <a:t>wilshipley</a:t>
            </a:r>
            <a:r>
              <a:rPr lang="en-US" b="1" dirty="0"/>
              <a:t>)</a:t>
            </a:r>
            <a:r>
              <a:rPr lang="en-US" dirty="0"/>
              <a:t>: Sweet god I hate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Isaac </a:t>
            </a:r>
            <a:r>
              <a:rPr lang="en-US" b="1" dirty="0" err="1"/>
              <a:t>Wolkerstorfer</a:t>
            </a:r>
            <a:r>
              <a:rPr lang="en-US" b="1" dirty="0"/>
              <a:t> (‏@</a:t>
            </a:r>
            <a:r>
              <a:rPr lang="en-US" b="1" dirty="0" err="1"/>
              <a:t>agnoster</a:t>
            </a:r>
            <a:r>
              <a:rPr lang="en-US" b="1" dirty="0"/>
              <a:t>)</a:t>
            </a:r>
            <a:r>
              <a:rPr lang="en-US" dirty="0"/>
              <a:t>: </a:t>
            </a:r>
            <a:r>
              <a:rPr lang="en-US" i="1" dirty="0"/>
              <a:t>@</a:t>
            </a:r>
            <a:r>
              <a:rPr lang="en-US" i="1" dirty="0" err="1"/>
              <a:t>wilshipley</a:t>
            </a:r>
            <a:r>
              <a:rPr lang="en-US" dirty="0"/>
              <a:t> </a:t>
            </a:r>
            <a:r>
              <a:rPr lang="en-US" dirty="0" err="1"/>
              <a:t>git</a:t>
            </a:r>
            <a:r>
              <a:rPr lang="en-US" dirty="0"/>
              <a:t> gets easier once you get the basic idea that branches are homeomorphic </a:t>
            </a:r>
            <a:r>
              <a:rPr lang="en-US" dirty="0" err="1"/>
              <a:t>endofunctors</a:t>
            </a:r>
            <a:r>
              <a:rPr lang="en-US" dirty="0"/>
              <a:t> mapping </a:t>
            </a:r>
            <a:r>
              <a:rPr lang="en-US" dirty="0" err="1"/>
              <a:t>submanifolds</a:t>
            </a:r>
            <a:r>
              <a:rPr lang="en-US" dirty="0"/>
              <a:t> of a Hilbert space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Ne pas </a:t>
            </a:r>
            <a:r>
              <a:rPr lang="en-US" dirty="0" err="1" smtClean="0"/>
              <a:t>confondre</a:t>
            </a:r>
            <a:r>
              <a:rPr lang="en-US" dirty="0" smtClean="0"/>
              <a:t> les forges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) avec le </a:t>
            </a:r>
            <a:r>
              <a:rPr lang="en-US" dirty="0" err="1" smtClean="0"/>
              <a:t>protocole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559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Petite histoire de git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git a été créé en 2005, par Linus </a:t>
            </a:r>
            <a:r>
              <a:rPr lang="fr-CH" dirty="0" err="1"/>
              <a:t>Torvalds</a:t>
            </a:r>
            <a:r>
              <a:rPr lang="fr-CH" dirty="0"/>
              <a:t> pour gérer le noyau </a:t>
            </a:r>
            <a:r>
              <a:rPr lang="fr-CH" dirty="0" smtClean="0"/>
              <a:t>linux</a:t>
            </a:r>
          </a:p>
          <a:p>
            <a:pPr lvl="1"/>
            <a:r>
              <a:rPr lang="fr-CH" dirty="0" err="1"/>
              <a:t>BitKeeper</a:t>
            </a:r>
            <a:r>
              <a:rPr lang="fr-CH" dirty="0"/>
              <a:t> ne pouvait plus être utilisé </a:t>
            </a:r>
            <a:r>
              <a:rPr lang="fr-CH" dirty="0" smtClean="0"/>
              <a:t>gratuitement</a:t>
            </a:r>
            <a:endParaRPr lang="fr-CH" dirty="0"/>
          </a:p>
          <a:p>
            <a:pPr lvl="1"/>
            <a:r>
              <a:rPr lang="fr-CH" dirty="0" smtClean="0"/>
              <a:t>De </a:t>
            </a:r>
            <a:r>
              <a:rPr lang="fr-CH" dirty="0"/>
              <a:t>très nombreuses branches vivant en parallèle</a:t>
            </a:r>
          </a:p>
          <a:p>
            <a:pPr lvl="1"/>
            <a:r>
              <a:rPr lang="fr-CH" dirty="0" smtClean="0"/>
              <a:t>Une </a:t>
            </a:r>
            <a:r>
              <a:rPr lang="fr-CH" dirty="0"/>
              <a:t>gouvernance très distribuée</a:t>
            </a:r>
          </a:p>
          <a:p>
            <a:pPr lvl="1"/>
            <a:r>
              <a:rPr lang="fr-CH" dirty="0" smtClean="0"/>
              <a:t>Besoin </a:t>
            </a:r>
            <a:r>
              <a:rPr lang="fr-CH" dirty="0"/>
              <a:t>de pouvoir </a:t>
            </a:r>
            <a:r>
              <a:rPr lang="fr-CH" dirty="0" err="1"/>
              <a:t>forker</a:t>
            </a:r>
            <a:endParaRPr lang="fr-CH" dirty="0"/>
          </a:p>
          <a:p>
            <a:pPr lvl="1"/>
            <a:r>
              <a:rPr lang="fr-CH" dirty="0" smtClean="0"/>
              <a:t>Besoin </a:t>
            </a:r>
            <a:r>
              <a:rPr lang="fr-CH" dirty="0"/>
              <a:t>de rapatrier des </a:t>
            </a:r>
            <a:r>
              <a:rPr lang="fr-CH" i="1" dirty="0" err="1"/>
              <a:t>features</a:t>
            </a:r>
            <a:r>
              <a:rPr lang="fr-CH" i="1" dirty="0"/>
              <a:t> </a:t>
            </a:r>
            <a:r>
              <a:rPr lang="fr-CH" dirty="0" smtClean="0"/>
              <a:t>choisies</a:t>
            </a:r>
          </a:p>
        </p:txBody>
      </p:sp>
    </p:spTree>
    <p:extLst>
      <p:ext uri="{BB962C8B-B14F-4D97-AF65-F5344CB8AC3E}">
        <p14:creationId xmlns:p14="http://schemas.microsoft.com/office/powerpoint/2010/main" val="18147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Particularités de git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5" y="1300249"/>
            <a:ext cx="10281992" cy="3640136"/>
          </a:xfrm>
        </p:spPr>
        <p:txBody>
          <a:bodyPr/>
          <a:lstStyle/>
          <a:p>
            <a:r>
              <a:rPr lang="fr-CH" dirty="0" smtClean="0"/>
              <a:t>DVCS vs VCS</a:t>
            </a:r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91" y="2124158"/>
            <a:ext cx="55054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68" y="2124158"/>
            <a:ext cx="55054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</a:t>
            </a:r>
            <a:r>
              <a:rPr lang="fr-CH" dirty="0" smtClean="0"/>
              <a:t>it n’est pas SVN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Plus complexe…</a:t>
            </a:r>
          </a:p>
          <a:p>
            <a:r>
              <a:rPr lang="fr-CH" dirty="0" smtClean="0"/>
              <a:t>…mais plus de possibilités</a:t>
            </a:r>
          </a:p>
          <a:p>
            <a:r>
              <a:rPr lang="fr-CH" dirty="0" smtClean="0"/>
              <a:t>Nouveaux concepts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Il </a:t>
            </a:r>
            <a:r>
              <a:rPr lang="fr-CH" dirty="0"/>
              <a:t>faut bien comprendre </a:t>
            </a:r>
            <a:r>
              <a:rPr lang="fr-CH" dirty="0" smtClean="0"/>
              <a:t>:</a:t>
            </a:r>
          </a:p>
          <a:p>
            <a:pPr lvl="1"/>
            <a:r>
              <a:rPr lang="fr-CH" dirty="0" smtClean="0"/>
              <a:t>Les </a:t>
            </a:r>
            <a:r>
              <a:rPr lang="fr-CH" dirty="0"/>
              <a:t>différents états d’un fichier</a:t>
            </a:r>
          </a:p>
          <a:p>
            <a:pPr lvl="1"/>
            <a:r>
              <a:rPr lang="fr-CH" dirty="0" smtClean="0"/>
              <a:t>La </a:t>
            </a:r>
            <a:r>
              <a:rPr lang="fr-CH" dirty="0"/>
              <a:t>différence entre une branche locale et distante</a:t>
            </a:r>
          </a:p>
          <a:p>
            <a:pPr lvl="1"/>
            <a:r>
              <a:rPr lang="fr-CH" dirty="0" smtClean="0"/>
              <a:t>La </a:t>
            </a:r>
            <a:r>
              <a:rPr lang="fr-CH" dirty="0"/>
              <a:t>synchronisation entre les dépôts</a:t>
            </a:r>
          </a:p>
        </p:txBody>
      </p:sp>
      <p:pic>
        <p:nvPicPr>
          <p:cNvPr id="2050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80" y="37760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893643" y="4604951"/>
            <a:ext cx="1345858" cy="335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/>
          <p:cNvSpPr/>
          <p:nvPr/>
        </p:nvSpPr>
        <p:spPr>
          <a:xfrm>
            <a:off x="10744657" y="377606"/>
            <a:ext cx="967946" cy="42273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52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premiers pas avec git</a:t>
            </a:r>
            <a:br>
              <a:rPr lang="fr-CH" dirty="0"/>
            </a:b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2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Premières commandes et prise en main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Mettre en place son environnement local pour annoter les </a:t>
            </a:r>
            <a:r>
              <a:rPr lang="fr-CH" dirty="0" err="1"/>
              <a:t>commits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config --global user.name </a:t>
            </a:r>
            <a:r>
              <a:rPr lang="fr-CH" dirty="0" smtClean="0"/>
              <a:t>"Guillaume Genoud"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config --global </a:t>
            </a:r>
            <a:r>
              <a:rPr lang="fr-CH" dirty="0" err="1"/>
              <a:t>user.email</a:t>
            </a:r>
            <a:r>
              <a:rPr lang="fr-CH" dirty="0"/>
              <a:t> ggenoud@groupemutuel.ch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color.ui</a:t>
            </a:r>
            <a:r>
              <a:rPr lang="en-US" dirty="0"/>
              <a:t> </a:t>
            </a:r>
            <a:r>
              <a:rPr lang="en-US" dirty="0" smtClean="0"/>
              <a:t>true</a:t>
            </a:r>
          </a:p>
          <a:p>
            <a:pPr lvl="1"/>
            <a:endParaRPr lang="en-US" dirty="0"/>
          </a:p>
          <a:p>
            <a:r>
              <a:rPr lang="en-US" dirty="0" err="1" smtClean="0"/>
              <a:t>Vérifier</a:t>
            </a:r>
            <a:r>
              <a:rPr lang="en-US" dirty="0" smtClean="0"/>
              <a:t> les </a:t>
            </a:r>
            <a:r>
              <a:rPr lang="en-US" dirty="0" err="1" smtClean="0"/>
              <a:t>informations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fichier</a:t>
            </a:r>
            <a:r>
              <a:rPr lang="en-US" dirty="0" smtClean="0"/>
              <a:t> .</a:t>
            </a:r>
            <a:r>
              <a:rPr lang="en-US" dirty="0" err="1" smtClean="0"/>
              <a:t>gitconfig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dans</a:t>
            </a:r>
            <a:r>
              <a:rPr lang="en-US" dirty="0" smtClean="0"/>
              <a:t> H:\)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449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̀me par défau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782</Words>
  <Application>Microsoft Office PowerPoint</Application>
  <PresentationFormat>Grand écran</PresentationFormat>
  <Paragraphs>171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6" baseType="lpstr">
      <vt:lpstr>MS PGothic</vt:lpstr>
      <vt:lpstr>Arial</vt:lpstr>
      <vt:lpstr>Calibri</vt:lpstr>
      <vt:lpstr>HelveticaNeue LT 45 Light</vt:lpstr>
      <vt:lpstr>HelveticaNeueLT Com 55 Roman</vt:lpstr>
      <vt:lpstr>HelveticaNeueLT Com 65 Md</vt:lpstr>
      <vt:lpstr>HelveticaNeueLT Std</vt:lpstr>
      <vt:lpstr>HelveticaNeueLT Std Lt</vt:lpstr>
      <vt:lpstr>HelveticaNeueLT Std Med</vt:lpstr>
      <vt:lpstr>Wingdings</vt:lpstr>
      <vt:lpstr>Thème par défaut</vt:lpstr>
      <vt:lpstr>Formation git - basique</vt:lpstr>
      <vt:lpstr>Sommaire</vt:lpstr>
      <vt:lpstr>Découverte de git</vt:lpstr>
      <vt:lpstr>Qu’est-ce que git ?</vt:lpstr>
      <vt:lpstr>Petite histoire de git</vt:lpstr>
      <vt:lpstr>Particularités de git</vt:lpstr>
      <vt:lpstr>git n’est pas SVN</vt:lpstr>
      <vt:lpstr>Hands-on : premiers pas avec git </vt:lpstr>
      <vt:lpstr>Exercice : Premières commandes et prise en main</vt:lpstr>
      <vt:lpstr>Exercice : Créer un premier repo. en local et ajouter un fichier</vt:lpstr>
      <vt:lpstr>Exercice : Supprimer un fichier du repo</vt:lpstr>
      <vt:lpstr>Exercice : Ignorer un fichier ou un dossier pour ne pas l’envoyer dans le repo</vt:lpstr>
      <vt:lpstr>Les notions de base</vt:lpstr>
      <vt:lpstr>git n’est pas SVN : vocabulaire</vt:lpstr>
      <vt:lpstr>Un repo. local</vt:lpstr>
      <vt:lpstr>Dépôts distribués</vt:lpstr>
      <vt:lpstr>Modèles décentralisés</vt:lpstr>
      <vt:lpstr>Etats d’un fichier – Les trois zones</vt:lpstr>
      <vt:lpstr>Représentation des commits</vt:lpstr>
      <vt:lpstr>Représentation des branches</vt:lpstr>
      <vt:lpstr>Hands-on : comprendre les basiques de git </vt:lpstr>
      <vt:lpstr>git help </vt:lpstr>
      <vt:lpstr>Commits &amp; Diff </vt:lpstr>
      <vt:lpstr>Exercices: Commits &amp; Diff</vt:lpstr>
      <vt:lpstr>Log</vt:lpstr>
    </vt:vector>
  </TitlesOfParts>
  <Company>Groupe Mutuel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Git - basique</dc:title>
  <dc:creator>Guillaume Genoud</dc:creator>
  <cp:lastModifiedBy>Xavier Bordy</cp:lastModifiedBy>
  <cp:revision>44</cp:revision>
  <dcterms:created xsi:type="dcterms:W3CDTF">2019-05-21T16:00:12Z</dcterms:created>
  <dcterms:modified xsi:type="dcterms:W3CDTF">2019-05-24T15:11:51Z</dcterms:modified>
</cp:coreProperties>
</file>