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64.xml" ContentType="application/vnd.openxmlformats-officedocument.presentationml.slide+xml"/>
  <Default Extension="jpeg" ContentType="image/jpeg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5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79" r:id="rId6"/>
    <p:sldId id="278" r:id="rId7"/>
    <p:sldId id="260" r:id="rId8"/>
    <p:sldId id="317" r:id="rId9"/>
    <p:sldId id="269" r:id="rId10"/>
    <p:sldId id="261" r:id="rId11"/>
    <p:sldId id="263" r:id="rId12"/>
    <p:sldId id="282" r:id="rId13"/>
    <p:sldId id="298" r:id="rId14"/>
    <p:sldId id="264" r:id="rId15"/>
    <p:sldId id="265" r:id="rId16"/>
    <p:sldId id="268" r:id="rId17"/>
    <p:sldId id="286" r:id="rId18"/>
    <p:sldId id="310" r:id="rId19"/>
    <p:sldId id="267" r:id="rId20"/>
    <p:sldId id="270" r:id="rId21"/>
    <p:sldId id="271" r:id="rId22"/>
    <p:sldId id="272" r:id="rId23"/>
    <p:sldId id="323" r:id="rId24"/>
    <p:sldId id="273" r:id="rId25"/>
    <p:sldId id="318" r:id="rId26"/>
    <p:sldId id="276" r:id="rId27"/>
    <p:sldId id="277" r:id="rId28"/>
    <p:sldId id="274" r:id="rId29"/>
    <p:sldId id="275" r:id="rId30"/>
    <p:sldId id="309" r:id="rId31"/>
    <p:sldId id="283" r:id="rId32"/>
    <p:sldId id="287" r:id="rId33"/>
    <p:sldId id="299" r:id="rId34"/>
    <p:sldId id="307" r:id="rId35"/>
    <p:sldId id="308" r:id="rId36"/>
    <p:sldId id="300" r:id="rId37"/>
    <p:sldId id="301" r:id="rId38"/>
    <p:sldId id="302" r:id="rId39"/>
    <p:sldId id="288" r:id="rId40"/>
    <p:sldId id="322" r:id="rId41"/>
    <p:sldId id="289" r:id="rId42"/>
    <p:sldId id="305" r:id="rId43"/>
    <p:sldId id="311" r:id="rId44"/>
    <p:sldId id="319" r:id="rId45"/>
    <p:sldId id="281" r:id="rId46"/>
    <p:sldId id="280" r:id="rId47"/>
    <p:sldId id="316" r:id="rId48"/>
    <p:sldId id="284" r:id="rId49"/>
    <p:sldId id="304" r:id="rId50"/>
    <p:sldId id="285" r:id="rId51"/>
    <p:sldId id="303" r:id="rId52"/>
    <p:sldId id="320" r:id="rId53"/>
    <p:sldId id="296" r:id="rId54"/>
    <p:sldId id="297" r:id="rId55"/>
    <p:sldId id="314" r:id="rId56"/>
    <p:sldId id="321" r:id="rId57"/>
    <p:sldId id="290" r:id="rId58"/>
    <p:sldId id="291" r:id="rId59"/>
    <p:sldId id="292" r:id="rId60"/>
    <p:sldId id="293" r:id="rId61"/>
    <p:sldId id="294" r:id="rId62"/>
    <p:sldId id="295" r:id="rId63"/>
    <p:sldId id="324" r:id="rId64"/>
    <p:sldId id="315" r:id="rId65"/>
    <p:sldId id="306" r:id="rId66"/>
    <p:sldId id="312" r:id="rId67"/>
    <p:sldId id="313" r:id="rId6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4E4C0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12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2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B26B-6546-3B4E-99F5-42EE114BE3DE}" type="datetimeFigureOut">
              <a:rPr lang="fr-FR" smtClean="0"/>
              <a:pPr/>
              <a:t>15/09/16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E3126-0734-3042-9AF2-A657EFC57F3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67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3126-0734-3042-9AF2-A657EFC57F31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BF2B-E59B-AE40-84E4-58270032577D}" type="datetimeFigureOut">
              <a:rPr lang="fr-FR" smtClean="0"/>
              <a:pPr/>
              <a:t>15/09/16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7289-2AD0-BE46-9CB7-4FB82474953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BF2B-E59B-AE40-84E4-58270032577D}" type="datetimeFigureOut">
              <a:rPr lang="fr-FR" smtClean="0"/>
              <a:pPr/>
              <a:t>15/09/16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7289-2AD0-BE46-9CB7-4FB82474953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BF2B-E59B-AE40-84E4-58270032577D}" type="datetimeFigureOut">
              <a:rPr lang="fr-FR" smtClean="0"/>
              <a:pPr/>
              <a:t>15/09/16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7289-2AD0-BE46-9CB7-4FB82474953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BF2B-E59B-AE40-84E4-58270032577D}" type="datetimeFigureOut">
              <a:rPr lang="fr-FR" smtClean="0"/>
              <a:pPr/>
              <a:t>15/09/16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7289-2AD0-BE46-9CB7-4FB82474953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BF2B-E59B-AE40-84E4-58270032577D}" type="datetimeFigureOut">
              <a:rPr lang="fr-FR" smtClean="0"/>
              <a:pPr/>
              <a:t>15/09/16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7289-2AD0-BE46-9CB7-4FB82474953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BF2B-E59B-AE40-84E4-58270032577D}" type="datetimeFigureOut">
              <a:rPr lang="fr-FR" smtClean="0"/>
              <a:pPr/>
              <a:t>15/09/16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7289-2AD0-BE46-9CB7-4FB82474953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BF2B-E59B-AE40-84E4-58270032577D}" type="datetimeFigureOut">
              <a:rPr lang="fr-FR" smtClean="0"/>
              <a:pPr/>
              <a:t>15/09/16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7289-2AD0-BE46-9CB7-4FB82474953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BF2B-E59B-AE40-84E4-58270032577D}" type="datetimeFigureOut">
              <a:rPr lang="fr-FR" smtClean="0"/>
              <a:pPr/>
              <a:t>15/09/16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7289-2AD0-BE46-9CB7-4FB82474953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BF2B-E59B-AE40-84E4-58270032577D}" type="datetimeFigureOut">
              <a:rPr lang="fr-FR" smtClean="0"/>
              <a:pPr/>
              <a:t>15/09/16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7289-2AD0-BE46-9CB7-4FB82474953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BF2B-E59B-AE40-84E4-58270032577D}" type="datetimeFigureOut">
              <a:rPr lang="fr-FR" smtClean="0"/>
              <a:pPr/>
              <a:t>15/09/16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7289-2AD0-BE46-9CB7-4FB82474953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BF2B-E59B-AE40-84E4-58270032577D}" type="datetimeFigureOut">
              <a:rPr lang="fr-FR" smtClean="0"/>
              <a:pPr/>
              <a:t>15/09/16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7289-2AD0-BE46-9CB7-4FB82474953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2BF2B-E59B-AE40-84E4-58270032577D}" type="datetimeFigureOut">
              <a:rPr lang="fr-FR" smtClean="0"/>
              <a:pPr/>
              <a:t>15/09/16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7289-2AD0-BE46-9CB7-4FB82474953A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Commit &amp; Push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Deux types de tâches</a:t>
            </a:r>
          </a:p>
          <a:p>
            <a:pPr lvl="1"/>
            <a:r>
              <a:rPr lang="fr-FR" dirty="0" smtClean="0"/>
              <a:t>Correction de bugs : commit &amp; push</a:t>
            </a:r>
          </a:p>
          <a:p>
            <a:pPr lvl="1"/>
            <a:r>
              <a:rPr lang="fr-FR" dirty="0" smtClean="0"/>
              <a:t>Développement long terme (</a:t>
            </a:r>
            <a:r>
              <a:rPr lang="fr-FR" dirty="0" err="1" smtClean="0"/>
              <a:t>e.g</a:t>
            </a:r>
            <a:r>
              <a:rPr lang="fr-FR" dirty="0" smtClean="0"/>
              <a:t>. nouvelle version):</a:t>
            </a:r>
            <a:br>
              <a:rPr lang="fr-FR" dirty="0" smtClean="0"/>
            </a:br>
            <a:r>
              <a:rPr lang="fr-FR" dirty="0" smtClean="0"/>
              <a:t>commit + … + commit &amp; </a:t>
            </a:r>
            <a:r>
              <a:rPr lang="fr-FR" dirty="0" err="1" smtClean="0"/>
              <a:t>revision</a:t>
            </a:r>
            <a:r>
              <a:rPr lang="fr-FR" dirty="0" smtClean="0"/>
              <a:t> </a:t>
            </a:r>
            <a:r>
              <a:rPr lang="fr-FR" dirty="0" err="1" smtClean="0"/>
              <a:t>commits</a:t>
            </a:r>
            <a:r>
              <a:rPr lang="fr-FR" dirty="0" smtClean="0"/>
              <a:t> &amp; push</a:t>
            </a:r>
          </a:p>
          <a:p>
            <a:endParaRPr lang="fr-FR" dirty="0" smtClean="0"/>
          </a:p>
          <a:p>
            <a:r>
              <a:rPr lang="fr-FR" dirty="0" smtClean="0"/>
              <a:t>GIT permet de réécrire l’historique des </a:t>
            </a:r>
            <a:r>
              <a:rPr lang="fr-FR" dirty="0" err="1" smtClean="0"/>
              <a:t>commits</a:t>
            </a:r>
            <a:r>
              <a:rPr lang="fr-FR" dirty="0" smtClean="0"/>
              <a:t>. Permet de lisser les </a:t>
            </a:r>
            <a:r>
              <a:rPr lang="fr-FR" dirty="0" err="1" smtClean="0"/>
              <a:t>commits</a:t>
            </a:r>
            <a:r>
              <a:rPr lang="fr-FR" dirty="0" smtClean="0"/>
              <a:t> avant d’effectuer le push final</a:t>
            </a:r>
          </a:p>
          <a:p>
            <a:endParaRPr lang="fr-FR" dirty="0" smtClean="0"/>
          </a:p>
          <a:p>
            <a:r>
              <a:rPr lang="fr-FR" dirty="0" err="1" smtClean="0"/>
              <a:t>Commits</a:t>
            </a:r>
            <a:r>
              <a:rPr lang="fr-FR" dirty="0" smtClean="0"/>
              <a:t> en local: évite de polluer le serveur distant avec des versions intermédiaires.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avec flèche 23"/>
          <p:cNvCxnSpPr/>
          <p:nvPr/>
        </p:nvCxnSpPr>
        <p:spPr>
          <a:xfrm rot="5400000" flipH="1" flipV="1">
            <a:off x="4904577" y="3569491"/>
            <a:ext cx="874575" cy="87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>
            <a:endCxn id="32" idx="0"/>
          </p:cNvCxnSpPr>
          <p:nvPr/>
        </p:nvCxnSpPr>
        <p:spPr>
          <a:xfrm>
            <a:off x="854302" y="3567593"/>
            <a:ext cx="4924850" cy="18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Versions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922535" y="4444065"/>
            <a:ext cx="4666497" cy="1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659965" y="3521760"/>
            <a:ext cx="95458" cy="954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aseline="-25000" dirty="0"/>
          </a:p>
        </p:txBody>
      </p:sp>
      <p:sp>
        <p:nvSpPr>
          <p:cNvPr id="14" name="Ellipse 13"/>
          <p:cNvSpPr/>
          <p:nvPr/>
        </p:nvSpPr>
        <p:spPr>
          <a:xfrm>
            <a:off x="3423934" y="3521760"/>
            <a:ext cx="95458" cy="954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aseline="-25000" dirty="0"/>
          </a:p>
        </p:txBody>
      </p:sp>
      <p:cxnSp>
        <p:nvCxnSpPr>
          <p:cNvPr id="16" name="Connecteur droit avec flèche 15"/>
          <p:cNvCxnSpPr>
            <a:stCxn id="14" idx="5"/>
          </p:cNvCxnSpPr>
          <p:nvPr/>
        </p:nvCxnSpPr>
        <p:spPr>
          <a:xfrm rot="16200000" flipH="1">
            <a:off x="3505413" y="3603239"/>
            <a:ext cx="848129" cy="848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16200000" flipV="1">
            <a:off x="2046065" y="3567593"/>
            <a:ext cx="876471" cy="876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998335" y="3507779"/>
            <a:ext cx="95458" cy="954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aseline="-25000" dirty="0"/>
          </a:p>
        </p:txBody>
      </p:sp>
      <p:cxnSp>
        <p:nvCxnSpPr>
          <p:cNvPr id="27" name="Connecteur droit 26"/>
          <p:cNvCxnSpPr/>
          <p:nvPr/>
        </p:nvCxnSpPr>
        <p:spPr>
          <a:xfrm rot="5400000" flipH="1" flipV="1">
            <a:off x="5779152" y="2859801"/>
            <a:ext cx="707791" cy="707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6486943" y="2859801"/>
            <a:ext cx="1102088" cy="1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702041" y="3271412"/>
            <a:ext cx="419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V</a:t>
            </a:r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569344" y="3569491"/>
            <a:ext cx="419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</a:t>
            </a:r>
            <a:r>
              <a:rPr lang="fr-FR" sz="1200" dirty="0"/>
              <a:t>2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397769" y="2504520"/>
            <a:ext cx="1191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Bug fixes V1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328129" y="3176162"/>
            <a:ext cx="1191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Bug fixes V1</a:t>
            </a:r>
            <a:endParaRPr lang="fr-FR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6337103" y="3190967"/>
            <a:ext cx="1191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Bug fixes V2</a:t>
            </a:r>
            <a:endParaRPr lang="fr-FR" sz="1200" dirty="0"/>
          </a:p>
        </p:txBody>
      </p:sp>
      <p:sp>
        <p:nvSpPr>
          <p:cNvPr id="36" name="ZoneTexte 35"/>
          <p:cNvSpPr txBox="1"/>
          <p:nvPr/>
        </p:nvSpPr>
        <p:spPr>
          <a:xfrm>
            <a:off x="7669919" y="3347064"/>
            <a:ext cx="101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Master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prod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7669919" y="4223536"/>
            <a:ext cx="99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Branch</a:t>
            </a:r>
            <a:endParaRPr lang="fr-FR" dirty="0"/>
          </a:p>
        </p:txBody>
      </p:sp>
      <p:sp>
        <p:nvSpPr>
          <p:cNvPr id="40" name="Ellipse 39"/>
          <p:cNvSpPr/>
          <p:nvPr/>
        </p:nvSpPr>
        <p:spPr>
          <a:xfrm>
            <a:off x="2498504" y="5118335"/>
            <a:ext cx="95458" cy="954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aseline="-25000" dirty="0"/>
          </a:p>
        </p:txBody>
      </p:sp>
      <p:sp>
        <p:nvSpPr>
          <p:cNvPr id="41" name="ZoneTexte 40"/>
          <p:cNvSpPr txBox="1"/>
          <p:nvPr/>
        </p:nvSpPr>
        <p:spPr>
          <a:xfrm>
            <a:off x="2755423" y="4897806"/>
            <a:ext cx="70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Tags</a:t>
            </a:r>
            <a:endParaRPr lang="fr-FR" dirty="0"/>
          </a:p>
        </p:txBody>
      </p:sp>
      <p:sp>
        <p:nvSpPr>
          <p:cNvPr id="42" name="Ellipse 41"/>
          <p:cNvSpPr/>
          <p:nvPr/>
        </p:nvSpPr>
        <p:spPr>
          <a:xfrm>
            <a:off x="972633" y="3517890"/>
            <a:ext cx="95458" cy="954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aseline="-25000" dirty="0"/>
          </a:p>
        </p:txBody>
      </p:sp>
      <p:sp>
        <p:nvSpPr>
          <p:cNvPr id="43" name="Ellipse 42"/>
          <p:cNvSpPr/>
          <p:nvPr/>
        </p:nvSpPr>
        <p:spPr>
          <a:xfrm>
            <a:off x="1391360" y="3507779"/>
            <a:ext cx="95458" cy="954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aseline="-25000" dirty="0"/>
          </a:p>
        </p:txBody>
      </p:sp>
      <p:sp>
        <p:nvSpPr>
          <p:cNvPr id="44" name="Ellipse 43"/>
          <p:cNvSpPr/>
          <p:nvPr/>
        </p:nvSpPr>
        <p:spPr>
          <a:xfrm>
            <a:off x="2498504" y="5534123"/>
            <a:ext cx="95458" cy="954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aseline="-25000" dirty="0"/>
          </a:p>
        </p:txBody>
      </p:sp>
      <p:sp>
        <p:nvSpPr>
          <p:cNvPr id="45" name="ZoneTexte 44"/>
          <p:cNvSpPr txBox="1"/>
          <p:nvPr/>
        </p:nvSpPr>
        <p:spPr>
          <a:xfrm>
            <a:off x="2755423" y="5338863"/>
            <a:ext cx="183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Branch/Merge</a:t>
            </a:r>
            <a:endParaRPr lang="fr-FR" dirty="0"/>
          </a:p>
        </p:txBody>
      </p:sp>
      <p:sp>
        <p:nvSpPr>
          <p:cNvPr id="46" name="Ellipse 45"/>
          <p:cNvSpPr/>
          <p:nvPr/>
        </p:nvSpPr>
        <p:spPr>
          <a:xfrm>
            <a:off x="4884357" y="4394102"/>
            <a:ext cx="95458" cy="954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aseline="-25000" dirty="0"/>
          </a:p>
        </p:txBody>
      </p:sp>
      <p:sp>
        <p:nvSpPr>
          <p:cNvPr id="48" name="ZoneTexte 47"/>
          <p:cNvSpPr txBox="1"/>
          <p:nvPr/>
        </p:nvSpPr>
        <p:spPr>
          <a:xfrm>
            <a:off x="2593962" y="3822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5900060" y="2861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3961923" y="3822700"/>
            <a:ext cx="38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5397129" y="3846490"/>
            <a:ext cx="38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</a:t>
            </a:r>
          </a:p>
        </p:txBody>
      </p:sp>
      <p:sp>
        <p:nvSpPr>
          <p:cNvPr id="52" name="Ellipse 51"/>
          <p:cNvSpPr/>
          <p:nvPr/>
        </p:nvSpPr>
        <p:spPr>
          <a:xfrm>
            <a:off x="1803691" y="3521761"/>
            <a:ext cx="95458" cy="954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aseline="-25000" dirty="0"/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5779152" y="3569491"/>
            <a:ext cx="17492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4353542" y="3523349"/>
            <a:ext cx="95458" cy="954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aseline="-25000" dirty="0"/>
          </a:p>
        </p:txBody>
      </p:sp>
      <p:sp>
        <p:nvSpPr>
          <p:cNvPr id="58" name="ZoneTexte 57"/>
          <p:cNvSpPr txBox="1"/>
          <p:nvPr/>
        </p:nvSpPr>
        <p:spPr>
          <a:xfrm>
            <a:off x="4021706" y="3177751"/>
            <a:ext cx="1191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Bug fixes V1</a:t>
            </a:r>
            <a:endParaRPr lang="fr-FR" sz="1200" dirty="0"/>
          </a:p>
        </p:txBody>
      </p:sp>
      <p:sp>
        <p:nvSpPr>
          <p:cNvPr id="59" name="ZoneTexte 58"/>
          <p:cNvSpPr txBox="1"/>
          <p:nvPr/>
        </p:nvSpPr>
        <p:spPr>
          <a:xfrm>
            <a:off x="1223477" y="3272064"/>
            <a:ext cx="526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V0.9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Workflow</a:t>
            </a:r>
            <a:endParaRPr lang="fr-FR" dirty="0"/>
          </a:p>
        </p:txBody>
      </p:sp>
      <p:sp>
        <p:nvSpPr>
          <p:cNvPr id="4" name="Cylindre 3"/>
          <p:cNvSpPr/>
          <p:nvPr/>
        </p:nvSpPr>
        <p:spPr>
          <a:xfrm>
            <a:off x="736600" y="1600200"/>
            <a:ext cx="863600" cy="13970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ylindre 4"/>
          <p:cNvSpPr/>
          <p:nvPr/>
        </p:nvSpPr>
        <p:spPr>
          <a:xfrm>
            <a:off x="736600" y="4729163"/>
            <a:ext cx="863600" cy="13970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courbée vers la gauche 5"/>
          <p:cNvSpPr/>
          <p:nvPr/>
        </p:nvSpPr>
        <p:spPr>
          <a:xfrm flipV="1">
            <a:off x="1778000" y="4919663"/>
            <a:ext cx="850900" cy="998537"/>
          </a:xfrm>
          <a:prstGeom prst="curvedLeftArrow">
            <a:avLst>
              <a:gd name="adj1" fmla="val 9100"/>
              <a:gd name="adj2" fmla="val 50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631251" y="53086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rot="5400000">
            <a:off x="272256" y="3829050"/>
            <a:ext cx="13081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02637" y="3688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PULL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rot="5400000">
            <a:off x="788194" y="3829050"/>
            <a:ext cx="13081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600089" y="3688834"/>
            <a:ext cx="70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2" name="Cylindre 11"/>
          <p:cNvSpPr/>
          <p:nvPr/>
        </p:nvSpPr>
        <p:spPr>
          <a:xfrm>
            <a:off x="4965700" y="1752600"/>
            <a:ext cx="863600" cy="13970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ylindre 12"/>
          <p:cNvSpPr/>
          <p:nvPr/>
        </p:nvSpPr>
        <p:spPr>
          <a:xfrm>
            <a:off x="4965700" y="4881563"/>
            <a:ext cx="863600" cy="13970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courbée vers la gauche 13"/>
          <p:cNvSpPr/>
          <p:nvPr/>
        </p:nvSpPr>
        <p:spPr>
          <a:xfrm flipV="1">
            <a:off x="6007100" y="5072063"/>
            <a:ext cx="850900" cy="998537"/>
          </a:xfrm>
          <a:prstGeom prst="curvedLeftArrow">
            <a:avLst>
              <a:gd name="adj1" fmla="val 9100"/>
              <a:gd name="adj2" fmla="val 50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860351" y="54610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 rot="5400000">
            <a:off x="4501356" y="3981450"/>
            <a:ext cx="13081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431737" y="3841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PULL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 rot="10800000" flipV="1">
            <a:off x="5829300" y="3328194"/>
            <a:ext cx="1631950" cy="13081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 rot="19143732">
            <a:off x="6258990" y="3605768"/>
            <a:ext cx="70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21" name="Cylindre 20"/>
          <p:cNvSpPr/>
          <p:nvPr/>
        </p:nvSpPr>
        <p:spPr>
          <a:xfrm>
            <a:off x="7027802" y="1752600"/>
            <a:ext cx="863600" cy="13970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5981698" y="2482850"/>
            <a:ext cx="878655" cy="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6041803" y="2019300"/>
            <a:ext cx="87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MERGE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perso…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672440" y="3211418"/>
            <a:ext cx="2602218" cy="2305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810488" y="332185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DropBox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197025" y="3804990"/>
            <a:ext cx="1490926" cy="12699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r 11"/>
          <p:cNvGrpSpPr/>
          <p:nvPr/>
        </p:nvGrpSpPr>
        <p:grpSpPr>
          <a:xfrm>
            <a:off x="2803067" y="3905144"/>
            <a:ext cx="741121" cy="448630"/>
            <a:chOff x="2029344" y="2767702"/>
            <a:chExt cx="741121" cy="448630"/>
          </a:xfrm>
        </p:grpSpPr>
        <p:sp>
          <p:nvSpPr>
            <p:cNvPr id="7" name="Cylindre 6"/>
            <p:cNvSpPr/>
            <p:nvPr/>
          </p:nvSpPr>
          <p:spPr>
            <a:xfrm>
              <a:off x="2086408" y="2767702"/>
              <a:ext cx="598639" cy="44863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029344" y="2788408"/>
              <a:ext cx="741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dépôt</a:t>
              </a:r>
              <a:endParaRPr lang="fr-FR" dirty="0"/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2832048" y="4484912"/>
            <a:ext cx="676439" cy="483140"/>
            <a:chOff x="2008608" y="3347470"/>
            <a:chExt cx="676439" cy="483140"/>
          </a:xfrm>
        </p:grpSpPr>
        <p:sp>
          <p:nvSpPr>
            <p:cNvPr id="8" name="Rectangle à coins arrondis 7"/>
            <p:cNvSpPr/>
            <p:nvPr/>
          </p:nvSpPr>
          <p:spPr>
            <a:xfrm>
              <a:off x="2008608" y="3347470"/>
              <a:ext cx="676439" cy="4831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086408" y="340268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WC</a:t>
              </a:r>
              <a:endParaRPr lang="fr-FR" dirty="0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2218186" y="2723064"/>
            <a:ext cx="116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Machine 1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 rot="16200000">
            <a:off x="2159084" y="430024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55009" y="3244796"/>
            <a:ext cx="2602218" cy="2305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993057" y="33552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DropBox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5379594" y="3838368"/>
            <a:ext cx="1490926" cy="12699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5985636" y="3938522"/>
            <a:ext cx="741121" cy="448630"/>
            <a:chOff x="2029344" y="2767702"/>
            <a:chExt cx="741121" cy="448630"/>
          </a:xfrm>
        </p:grpSpPr>
        <p:sp>
          <p:nvSpPr>
            <p:cNvPr id="19" name="Cylindre 18"/>
            <p:cNvSpPr/>
            <p:nvPr/>
          </p:nvSpPr>
          <p:spPr>
            <a:xfrm>
              <a:off x="2086408" y="2767702"/>
              <a:ext cx="598639" cy="44863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2029344" y="2788408"/>
              <a:ext cx="741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dépôt</a:t>
              </a:r>
              <a:endParaRPr lang="fr-FR" dirty="0"/>
            </a:p>
          </p:txBody>
        </p:sp>
      </p:grpSp>
      <p:grpSp>
        <p:nvGrpSpPr>
          <p:cNvPr id="21" name="Grouper 20"/>
          <p:cNvGrpSpPr/>
          <p:nvPr/>
        </p:nvGrpSpPr>
        <p:grpSpPr>
          <a:xfrm>
            <a:off x="6014617" y="4518290"/>
            <a:ext cx="676439" cy="483140"/>
            <a:chOff x="2008608" y="3347470"/>
            <a:chExt cx="676439" cy="483140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2008608" y="3347470"/>
              <a:ext cx="676439" cy="4831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2086408" y="340268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WC</a:t>
              </a:r>
              <a:endParaRPr lang="fr-FR" dirty="0"/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5400755" y="2756442"/>
            <a:ext cx="116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Machine 2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5341653" y="433362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</a:t>
            </a:r>
          </a:p>
        </p:txBody>
      </p:sp>
      <p:sp>
        <p:nvSpPr>
          <p:cNvPr id="26" name="Cylindre 25"/>
          <p:cNvSpPr/>
          <p:nvPr/>
        </p:nvSpPr>
        <p:spPr>
          <a:xfrm>
            <a:off x="4364388" y="1452946"/>
            <a:ext cx="842097" cy="91796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4398899" y="1777340"/>
            <a:ext cx="741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dépôt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580802" y="5650590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fr-FR" dirty="0" smtClean="0"/>
              <a:t>Synchronisation du code entre les machines</a:t>
            </a:r>
          </a:p>
          <a:p>
            <a:pPr>
              <a:buFont typeface="Arial"/>
              <a:buChar char="•"/>
            </a:pPr>
            <a:r>
              <a:rPr lang="fr-FR" dirty="0" smtClean="0"/>
              <a:t>Limites les </a:t>
            </a:r>
            <a:r>
              <a:rPr lang="fr-FR" dirty="0" err="1" smtClean="0"/>
              <a:t>commits</a:t>
            </a:r>
            <a:endParaRPr lang="fr-FR" dirty="0"/>
          </a:p>
        </p:txBody>
      </p:sp>
      <p:cxnSp>
        <p:nvCxnSpPr>
          <p:cNvPr id="30" name="Connecteur droit avec flèche 29"/>
          <p:cNvCxnSpPr>
            <a:endCxn id="26" idx="3"/>
          </p:cNvCxnSpPr>
          <p:nvPr/>
        </p:nvCxnSpPr>
        <p:spPr>
          <a:xfrm rot="5400000" flipH="1" flipV="1">
            <a:off x="3202063" y="2342477"/>
            <a:ext cx="1554938" cy="16118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26" idx="3"/>
          </p:cNvCxnSpPr>
          <p:nvPr/>
        </p:nvCxnSpPr>
        <p:spPr>
          <a:xfrm rot="16200000" flipH="1">
            <a:off x="4776659" y="2379690"/>
            <a:ext cx="1588316" cy="15707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dépôt local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$ </a:t>
            </a:r>
            <a:r>
              <a:rPr lang="fr-FR" dirty="0" err="1"/>
              <a:t>m</a:t>
            </a:r>
            <a:r>
              <a:rPr lang="fr-FR" dirty="0" err="1" smtClean="0"/>
              <a:t>kdir</a:t>
            </a:r>
            <a:r>
              <a:rPr lang="fr-FR" dirty="0" smtClean="0"/>
              <a:t> projet; cd </a:t>
            </a:r>
            <a:r>
              <a:rPr lang="fr-FR" dirty="0" err="1" smtClean="0"/>
              <a:t>project</a:t>
            </a:r>
            <a:endParaRPr lang="fr-FR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init</a:t>
            </a:r>
            <a:r>
              <a:rPr lang="fr-FR" dirty="0" smtClean="0"/>
              <a:t> (dépôt de travail)</a:t>
            </a:r>
          </a:p>
          <a:p>
            <a:r>
              <a:rPr lang="fr-FR" dirty="0" smtClean="0"/>
              <a:t>La commande crée un répertoire .git</a:t>
            </a:r>
          </a:p>
          <a:p>
            <a:pPr lvl="1"/>
            <a:r>
              <a:rPr lang="fr-FR" dirty="0" smtClean="0"/>
              <a:t>Un seul .git à la racine du projet</a:t>
            </a:r>
          </a:p>
          <a:p>
            <a:pPr lvl="1"/>
            <a:r>
              <a:rPr lang="fr-FR" dirty="0" smtClean="0"/>
              <a:t>Sous répertoire: pas de .git</a:t>
            </a:r>
          </a:p>
          <a:p>
            <a:pPr lvl="1"/>
            <a:r>
              <a:rPr lang="fr-FR" dirty="0" smtClean="0"/>
              <a:t>Les commandes sont exécutables dans un </a:t>
            </a:r>
            <a:r>
              <a:rPr lang="fr-FR" dirty="0"/>
              <a:t>s</a:t>
            </a:r>
            <a:r>
              <a:rPr lang="fr-FR" dirty="0" smtClean="0"/>
              <a:t>ous répertoire</a:t>
            </a:r>
          </a:p>
          <a:p>
            <a:pPr lvl="1"/>
            <a:r>
              <a:rPr lang="fr-FR" dirty="0" smtClean="0"/>
              <a:t>SVN: un .</a:t>
            </a:r>
            <a:r>
              <a:rPr lang="fr-FR" dirty="0" err="1" smtClean="0"/>
              <a:t>svn</a:t>
            </a:r>
            <a:r>
              <a:rPr lang="fr-FR" dirty="0" smtClean="0"/>
              <a:t> dans chaque sous répertoire (&lt;1.7)</a:t>
            </a:r>
          </a:p>
          <a:p>
            <a:pPr lvl="2"/>
            <a:r>
              <a:rPr lang="fr-FR" dirty="0" smtClean="0"/>
              <a:t>$ </a:t>
            </a:r>
            <a:r>
              <a:rPr lang="fr-FR" dirty="0" err="1" smtClean="0"/>
              <a:t>svn</a:t>
            </a:r>
            <a:r>
              <a:rPr lang="fr-FR" dirty="0" smtClean="0"/>
              <a:t> </a:t>
            </a:r>
            <a:r>
              <a:rPr lang="fr-FR" dirty="0" err="1" smtClean="0"/>
              <a:t>mv</a:t>
            </a:r>
            <a:r>
              <a:rPr lang="fr-FR" dirty="0" smtClean="0"/>
              <a:t> et pas $</a:t>
            </a:r>
            <a:r>
              <a:rPr lang="fr-FR" dirty="0" err="1" smtClean="0"/>
              <a:t>mv</a:t>
            </a:r>
            <a:r>
              <a:rPr lang="fr-FR" dirty="0" smtClean="0"/>
              <a:t> !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init</a:t>
            </a:r>
            <a:r>
              <a:rPr lang="fr-FR" dirty="0" smtClean="0"/>
              <a:t> </a:t>
            </a:r>
            <a:r>
              <a:rPr lang="fr-FR" dirty="0" err="1" smtClean="0"/>
              <a:t>--bare</a:t>
            </a:r>
            <a:r>
              <a:rPr lang="fr-FR" dirty="0" smtClean="0"/>
              <a:t>: dépôt serveur (pas de WC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WC : </a:t>
            </a:r>
            <a:r>
              <a:rPr lang="fr-FR" dirty="0" err="1" smtClean="0"/>
              <a:t>Working</a:t>
            </a:r>
            <a:r>
              <a:rPr lang="fr-FR" dirty="0" smtClean="0"/>
              <a:t> Copy (Copie de Travail)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3886200"/>
            <a:ext cx="8229600" cy="2680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57200" y="1397001"/>
            <a:ext cx="8229600" cy="7238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Ajout/commit de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4686299"/>
          </a:xfrm>
        </p:spPr>
        <p:txBody>
          <a:bodyPr>
            <a:normAutofit fontScale="47500" lnSpcReduction="20000"/>
          </a:bodyPr>
          <a:lstStyle/>
          <a:p>
            <a:r>
              <a:rPr lang="fr-FR" dirty="0" smtClean="0"/>
              <a:t>$ </a:t>
            </a:r>
            <a:r>
              <a:rPr lang="fr-FR" dirty="0" err="1" smtClean="0"/>
              <a:t>echo</a:t>
            </a:r>
            <a:r>
              <a:rPr lang="fr-FR" dirty="0" smtClean="0"/>
              <a:t>   </a:t>
            </a:r>
            <a:r>
              <a:rPr lang="fr-FR" dirty="0"/>
              <a:t>"</a:t>
            </a:r>
            <a:r>
              <a:rPr lang="fr-FR" dirty="0" smtClean="0"/>
              <a:t>coucou" </a:t>
            </a:r>
            <a:r>
              <a:rPr lang="fr-FR" dirty="0"/>
              <a:t>&gt; </a:t>
            </a:r>
            <a:r>
              <a:rPr lang="fr-FR" dirty="0" smtClean="0"/>
              <a:t>file1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add</a:t>
            </a:r>
            <a:r>
              <a:rPr lang="fr-FR" dirty="0" smtClean="0"/>
              <a:t> file1</a:t>
            </a:r>
          </a:p>
          <a:p>
            <a:r>
              <a:rPr lang="fr-FR" dirty="0" smtClean="0"/>
              <a:t>$ git commit –m "First file"</a:t>
            </a:r>
          </a:p>
          <a:p>
            <a:r>
              <a:rPr lang="fr-FR" dirty="0" smtClean="0"/>
              <a:t>$ </a:t>
            </a:r>
            <a:r>
              <a:rPr lang="fr-FR" dirty="0" err="1" smtClean="0"/>
              <a:t>echo</a:t>
            </a:r>
            <a:r>
              <a:rPr lang="fr-FR" dirty="0" smtClean="0"/>
              <a:t> "coucou1" &gt; file1</a:t>
            </a:r>
          </a:p>
          <a:p>
            <a:r>
              <a:rPr lang="fr-FR" dirty="0" smtClean="0"/>
              <a:t>$ git commit –m "</a:t>
            </a:r>
            <a:r>
              <a:rPr lang="fr-FR" dirty="0" err="1" smtClean="0"/>
              <a:t>Modified</a:t>
            </a:r>
            <a:r>
              <a:rPr lang="fr-FR" dirty="0" smtClean="0"/>
              <a:t> file1"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status</a:t>
            </a:r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???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add</a:t>
            </a:r>
            <a:r>
              <a:rPr lang="fr-FR" dirty="0" smtClean="0"/>
              <a:t> file1</a:t>
            </a:r>
          </a:p>
          <a:p>
            <a:r>
              <a:rPr lang="fr-FR" dirty="0" smtClean="0"/>
              <a:t>$ </a:t>
            </a:r>
            <a:r>
              <a:rPr lang="fr-FR" dirty="0" err="1" smtClean="0"/>
              <a:t>echo</a:t>
            </a:r>
            <a:r>
              <a:rPr lang="fr-FR" dirty="0" smtClean="0"/>
              <a:t> "coucou2" &gt; file1 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status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????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rcRect r="4542" b="4542"/>
          <a:stretch>
            <a:fillRect/>
          </a:stretch>
        </p:blipFill>
        <p:spPr>
          <a:xfrm>
            <a:off x="1631950" y="2815167"/>
            <a:ext cx="4849283" cy="100954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rcRect t="2966"/>
          <a:stretch>
            <a:fillRect/>
          </a:stretch>
        </p:blipFill>
        <p:spPr>
          <a:xfrm>
            <a:off x="2241550" y="4766733"/>
            <a:ext cx="6013450" cy="18002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11" name="ZoneTexte 10"/>
          <p:cNvSpPr txBox="1"/>
          <p:nvPr/>
        </p:nvSpPr>
        <p:spPr>
          <a:xfrm>
            <a:off x="7658100" y="16023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AJOUT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658100" y="2815167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8769" y="76738"/>
            <a:ext cx="8229600" cy="1143000"/>
          </a:xfrm>
        </p:spPr>
        <p:txBody>
          <a:bodyPr/>
          <a:lstStyle/>
          <a:p>
            <a:r>
              <a:rPr lang="fr-FR" dirty="0" smtClean="0"/>
              <a:t>Stage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8768" y="4159257"/>
            <a:ext cx="8438531" cy="2654293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/>
              <a:t>La zone "stage" contient les fichiers qui seront </a:t>
            </a:r>
            <a:r>
              <a:rPr lang="fr-FR" dirty="0" err="1" smtClean="0"/>
              <a:t>commités</a:t>
            </a:r>
            <a:r>
              <a:rPr lang="fr-FR" dirty="0" smtClean="0"/>
              <a:t>. Un même fichier peut</a:t>
            </a:r>
            <a:r>
              <a:rPr lang="fr-FR" dirty="0" smtClean="0"/>
              <a:t> avoir 3 </a:t>
            </a:r>
            <a:r>
              <a:rPr lang="fr-FR" dirty="0" smtClean="0"/>
              <a:t>versions différentes: </a:t>
            </a:r>
            <a:r>
              <a:rPr lang="fr-FR" dirty="0" smtClean="0"/>
              <a:t>dépôt, </a:t>
            </a:r>
            <a:r>
              <a:rPr lang="fr-FR" dirty="0" smtClean="0"/>
              <a:t>le </a:t>
            </a:r>
            <a:r>
              <a:rPr lang="fr-FR" dirty="0" smtClean="0"/>
              <a:t>stage, </a:t>
            </a:r>
            <a:r>
              <a:rPr lang="fr-FR" dirty="0" smtClean="0"/>
              <a:t>et la WC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add</a:t>
            </a:r>
            <a:r>
              <a:rPr lang="fr-FR" dirty="0" smtClean="0"/>
              <a:t> –u</a:t>
            </a:r>
            <a:br>
              <a:rPr lang="fr-FR" dirty="0" smtClean="0"/>
            </a:br>
            <a:r>
              <a:rPr lang="fr-FR" dirty="0" smtClean="0"/>
              <a:t>	Ajoute tous les fichiers modifiés dans le "stage"</a:t>
            </a:r>
          </a:p>
          <a:p>
            <a:r>
              <a:rPr lang="fr-FR" dirty="0" smtClean="0"/>
              <a:t>$ git commit –a –m "message":</a:t>
            </a:r>
          </a:p>
          <a:p>
            <a:pPr lvl="1"/>
            <a:r>
              <a:rPr lang="fr-FR" dirty="0" smtClean="0"/>
              <a:t>$ git </a:t>
            </a:r>
            <a:r>
              <a:rPr lang="fr-FR" dirty="0" err="1" smtClean="0"/>
              <a:t>add</a:t>
            </a:r>
            <a:r>
              <a:rPr lang="fr-FR" dirty="0" smtClean="0"/>
              <a:t> –u</a:t>
            </a:r>
          </a:p>
          <a:p>
            <a:pPr lvl="1"/>
            <a:r>
              <a:rPr lang="fr-FR" dirty="0" smtClean="0"/>
              <a:t>$ git commit –m "message"</a:t>
            </a:r>
          </a:p>
          <a:p>
            <a:r>
              <a:rPr lang="fr-FR" dirty="0" smtClean="0"/>
              <a:t>Le stage permet de repartir les modifications sur plusieurs </a:t>
            </a:r>
            <a:r>
              <a:rPr lang="fr-FR" dirty="0" err="1" smtClean="0"/>
              <a:t>commits</a:t>
            </a:r>
            <a:r>
              <a:rPr lang="fr-FR" dirty="0" smtClean="0"/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$ git </a:t>
            </a:r>
            <a:r>
              <a:rPr lang="fr-FR" dirty="0" err="1" smtClean="0"/>
              <a:t>add</a:t>
            </a:r>
            <a:r>
              <a:rPr lang="fr-FR" dirty="0" smtClean="0"/>
              <a:t>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$ git commit –m "message"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grpSp>
        <p:nvGrpSpPr>
          <p:cNvPr id="28" name="Grouper 27"/>
          <p:cNvGrpSpPr/>
          <p:nvPr/>
        </p:nvGrpSpPr>
        <p:grpSpPr>
          <a:xfrm>
            <a:off x="1545068" y="1105438"/>
            <a:ext cx="5754823" cy="2983969"/>
            <a:chOff x="1545068" y="1499138"/>
            <a:chExt cx="5754823" cy="2983968"/>
          </a:xfrm>
        </p:grpSpPr>
        <p:sp>
          <p:nvSpPr>
            <p:cNvPr id="4" name="Cylindre 3"/>
            <p:cNvSpPr/>
            <p:nvPr/>
          </p:nvSpPr>
          <p:spPr>
            <a:xfrm>
              <a:off x="2677091" y="3030023"/>
              <a:ext cx="558800" cy="114723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Carré corné 5"/>
            <p:cNvSpPr/>
            <p:nvPr/>
          </p:nvSpPr>
          <p:spPr>
            <a:xfrm>
              <a:off x="6664891" y="3030023"/>
              <a:ext cx="635000" cy="1147233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4742958" y="4113774"/>
              <a:ext cx="6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Stage</a:t>
              </a:r>
              <a:endParaRPr lang="fr-FR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4895358" y="3030023"/>
              <a:ext cx="381000" cy="114723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 rot="10800000">
              <a:off x="5402247" y="3680368"/>
              <a:ext cx="116104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5716625" y="3296735"/>
              <a:ext cx="53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add</a:t>
              </a:r>
              <a:endParaRPr lang="fr-FR" dirty="0"/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 rot="10800000">
              <a:off x="3450523" y="3681956"/>
              <a:ext cx="116104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3650758" y="3230577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commit</a:t>
              </a:r>
              <a:endParaRPr lang="fr-FR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1548034" y="341524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GIT</a:t>
              </a:r>
              <a:endParaRPr lang="fr-FR" dirty="0"/>
            </a:p>
          </p:txBody>
        </p:sp>
        <p:sp>
          <p:nvSpPr>
            <p:cNvPr id="16" name="Cylindre 15"/>
            <p:cNvSpPr/>
            <p:nvPr/>
          </p:nvSpPr>
          <p:spPr>
            <a:xfrm>
              <a:off x="2674126" y="1499138"/>
              <a:ext cx="558800" cy="114723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2610626" y="2609891"/>
              <a:ext cx="761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Dépôt</a:t>
              </a:r>
              <a:endParaRPr lang="fr-FR" dirty="0"/>
            </a:p>
          </p:txBody>
        </p:sp>
        <p:sp>
          <p:nvSpPr>
            <p:cNvPr id="18" name="Carré corné 17"/>
            <p:cNvSpPr/>
            <p:nvPr/>
          </p:nvSpPr>
          <p:spPr>
            <a:xfrm>
              <a:off x="6661926" y="1499138"/>
              <a:ext cx="635000" cy="1147233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6721193" y="2609891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WC</a:t>
              </a:r>
              <a:endParaRPr lang="fr-FR" dirty="0"/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 rot="10800000">
              <a:off x="3447559" y="2151071"/>
              <a:ext cx="301413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4171448" y="1699694"/>
              <a:ext cx="1447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a</a:t>
              </a:r>
              <a:r>
                <a:rPr lang="fr-FR" dirty="0" err="1" smtClean="0"/>
                <a:t>dd</a:t>
              </a:r>
              <a:r>
                <a:rPr lang="fr-FR" dirty="0" smtClean="0"/>
                <a:t> / commit</a:t>
              </a:r>
              <a:endParaRPr lang="fr-FR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545068" y="1884359"/>
              <a:ext cx="569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SVN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Diff</a:t>
            </a:r>
            <a:endParaRPr lang="fr-FR" dirty="0"/>
          </a:p>
        </p:txBody>
      </p:sp>
      <p:sp>
        <p:nvSpPr>
          <p:cNvPr id="5" name="Cylindre 4"/>
          <p:cNvSpPr/>
          <p:nvPr/>
        </p:nvSpPr>
        <p:spPr>
          <a:xfrm>
            <a:off x="2337157" y="3797877"/>
            <a:ext cx="558800" cy="114723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arré corné 5"/>
          <p:cNvSpPr/>
          <p:nvPr/>
        </p:nvSpPr>
        <p:spPr>
          <a:xfrm>
            <a:off x="6947257" y="3797877"/>
            <a:ext cx="635000" cy="11472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745924" y="4881628"/>
            <a:ext cx="6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Stage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4898324" y="4381500"/>
            <a:ext cx="381000" cy="563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/>
          <p:nvPr/>
        </p:nvCxnSpPr>
        <p:spPr>
          <a:xfrm rot="10800000" flipV="1">
            <a:off x="5405213" y="4649820"/>
            <a:ext cx="1452788" cy="14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719591" y="421433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diff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rot="10800000" flipV="1">
            <a:off x="3032555" y="4667296"/>
            <a:ext cx="174150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063169" y="4214331"/>
            <a:ext cx="171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$git </a:t>
            </a:r>
            <a:r>
              <a:rPr lang="fr-FR" dirty="0" err="1" smtClean="0"/>
              <a:t>diff</a:t>
            </a:r>
            <a:r>
              <a:rPr lang="fr-FR" dirty="0" smtClean="0"/>
              <a:t> </a:t>
            </a:r>
            <a:r>
              <a:rPr lang="fr-FR" dirty="0" err="1" smtClean="0"/>
              <a:t>--staged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208100" y="418309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14" name="Cylindre 13"/>
          <p:cNvSpPr/>
          <p:nvPr/>
        </p:nvSpPr>
        <p:spPr>
          <a:xfrm>
            <a:off x="2334192" y="2266991"/>
            <a:ext cx="558800" cy="114723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270692" y="3377744"/>
            <a:ext cx="76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Dépôt</a:t>
            </a:r>
            <a:endParaRPr lang="fr-FR" dirty="0"/>
          </a:p>
        </p:txBody>
      </p:sp>
      <p:sp>
        <p:nvSpPr>
          <p:cNvPr id="16" name="Carré corné 15"/>
          <p:cNvSpPr/>
          <p:nvPr/>
        </p:nvSpPr>
        <p:spPr>
          <a:xfrm>
            <a:off x="6944292" y="2266991"/>
            <a:ext cx="635000" cy="11472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003559" y="337774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WC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 rot="10800000" flipV="1">
            <a:off x="3032553" y="2920511"/>
            <a:ext cx="382545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583557" y="246754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</a:t>
            </a:r>
            <a:r>
              <a:rPr lang="fr-FR" dirty="0" err="1" smtClean="0"/>
              <a:t>svn</a:t>
            </a:r>
            <a:r>
              <a:rPr lang="fr-FR" dirty="0" smtClean="0"/>
              <a:t> </a:t>
            </a:r>
            <a:r>
              <a:rPr lang="fr-FR" dirty="0" err="1" smtClean="0"/>
              <a:t>diff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205134" y="2652212"/>
            <a:ext cx="56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SVN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rot="10800000">
            <a:off x="3032554" y="4008441"/>
            <a:ext cx="382544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396092" y="3562410"/>
            <a:ext cx="142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$git </a:t>
            </a:r>
            <a:r>
              <a:rPr lang="fr-FR" dirty="0" err="1" smtClean="0"/>
              <a:t>diff</a:t>
            </a:r>
            <a:r>
              <a:rPr lang="fr-FR" dirty="0" smtClean="0"/>
              <a:t> </a:t>
            </a:r>
            <a:r>
              <a:rPr lang="fr-FR" dirty="0" err="1" smtClean="0"/>
              <a:t>head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Commit </a:t>
            </a:r>
            <a:r>
              <a:rPr lang="fr-FR" dirty="0" err="1" smtClean="0"/>
              <a:t>amend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Modifie le contenu du précédent commit</a:t>
            </a:r>
          </a:p>
          <a:p>
            <a:r>
              <a:rPr lang="fr-FR" dirty="0" smtClean="0"/>
              <a:t>Permet de sauvegarder un travail intermédiaire</a:t>
            </a:r>
          </a:p>
          <a:p>
            <a:r>
              <a:rPr lang="fr-FR" dirty="0" smtClean="0"/>
              <a:t>$ git commit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$ git commit --</a:t>
            </a:r>
            <a:r>
              <a:rPr lang="fr-FR" dirty="0" err="1" smtClean="0"/>
              <a:t>amend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Répertoire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répertoires ne sont pas considérés</a:t>
            </a:r>
          </a:p>
          <a:p>
            <a:r>
              <a:rPr lang="fr-FR" dirty="0" smtClean="0"/>
              <a:t>Seuls les fichiers sont considérés.</a:t>
            </a:r>
          </a:p>
          <a:p>
            <a:r>
              <a:rPr lang="fr-FR" dirty="0" smtClean="0"/>
              <a:t>Déplacement d'un fichier</a:t>
            </a:r>
          </a:p>
          <a:p>
            <a:pPr lvl="1"/>
            <a:r>
              <a:rPr lang="fr-FR" dirty="0" err="1"/>
              <a:t>s</a:t>
            </a:r>
            <a:r>
              <a:rPr lang="fr-FR" dirty="0" err="1" smtClean="0"/>
              <a:t>vn</a:t>
            </a:r>
            <a:r>
              <a:rPr lang="fr-FR" dirty="0" smtClean="0"/>
              <a:t> </a:t>
            </a:r>
            <a:r>
              <a:rPr lang="fr-FR" dirty="0" err="1" smtClean="0"/>
              <a:t>mv</a:t>
            </a:r>
            <a:endParaRPr lang="fr-FR" dirty="0" smtClean="0"/>
          </a:p>
          <a:p>
            <a:pPr lvl="1"/>
            <a:r>
              <a:rPr lang="fr-FR" dirty="0" err="1"/>
              <a:t>m</a:t>
            </a:r>
            <a:r>
              <a:rPr lang="fr-FR" dirty="0" err="1" smtClean="0"/>
              <a:t>v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Git détecte le déplacement du fichier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Introduction</a:t>
            </a:r>
          </a:p>
          <a:p>
            <a:pPr lvl="1"/>
            <a:r>
              <a:rPr lang="fr-FR" dirty="0" smtClean="0"/>
              <a:t>Comparaison par rapport à SVN</a:t>
            </a:r>
          </a:p>
          <a:p>
            <a:r>
              <a:rPr lang="fr-FR" dirty="0" smtClean="0"/>
              <a:t>Les opérations de bases</a:t>
            </a:r>
          </a:p>
          <a:p>
            <a:r>
              <a:rPr lang="fr-FR" dirty="0" smtClean="0"/>
              <a:t>Gestion des </a:t>
            </a:r>
            <a:r>
              <a:rPr lang="fr-FR" dirty="0" err="1" smtClean="0"/>
              <a:t>commits</a:t>
            </a:r>
            <a:endParaRPr lang="fr-FR" dirty="0" smtClean="0"/>
          </a:p>
          <a:p>
            <a:r>
              <a:rPr lang="fr-FR" dirty="0" smtClean="0"/>
              <a:t>Dépôt</a:t>
            </a:r>
          </a:p>
          <a:p>
            <a:r>
              <a:rPr lang="fr-FR" dirty="0" smtClean="0"/>
              <a:t>Divers</a:t>
            </a:r>
          </a:p>
          <a:p>
            <a:r>
              <a:rPr lang="fr-FR" dirty="0" smtClean="0"/>
              <a:t>Les </a:t>
            </a:r>
            <a:r>
              <a:rPr lang="fr-FR" dirty="0" err="1" smtClean="0"/>
              <a:t>workflows</a:t>
            </a:r>
            <a:r>
              <a:rPr lang="fr-FR" dirty="0"/>
              <a:t>.</a:t>
            </a:r>
            <a:endParaRPr lang="fr-FR" dirty="0" smtClean="0"/>
          </a:p>
          <a:p>
            <a:r>
              <a:rPr lang="fr-FR" dirty="0" smtClean="0"/>
              <a:t>Mise en place d’un serveur</a:t>
            </a:r>
          </a:p>
          <a:p>
            <a:r>
              <a:rPr lang="fr-FR" dirty="0" smtClean="0"/>
              <a:t>Bibliographie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Identifiants </a:t>
            </a:r>
            <a:r>
              <a:rPr lang="fr-FR" dirty="0" err="1" smtClean="0"/>
              <a:t>Commits</a:t>
            </a:r>
            <a:r>
              <a:rPr lang="fr-FR" dirty="0" smtClean="0"/>
              <a:t> et 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695701"/>
            <a:ext cx="8039100" cy="3162299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Les identifiants des </a:t>
            </a:r>
            <a:r>
              <a:rPr lang="fr-FR" dirty="0" err="1" smtClean="0"/>
              <a:t>commits</a:t>
            </a:r>
            <a:r>
              <a:rPr lang="fr-FR" dirty="0" smtClean="0"/>
              <a:t> sont des clefs SHA1</a:t>
            </a:r>
          </a:p>
          <a:p>
            <a:r>
              <a:rPr lang="fr-FR" dirty="0" smtClean="0"/>
              <a:t>Tous les objets (fichier, commit, </a:t>
            </a:r>
            <a:r>
              <a:rPr lang="fr-FR" dirty="0" err="1" smtClean="0"/>
              <a:t>etc</a:t>
            </a:r>
            <a:r>
              <a:rPr lang="fr-FR" dirty="0" smtClean="0"/>
              <a:t>) sont identifiés par des clefs SHA1</a:t>
            </a:r>
            <a:endParaRPr lang="fr-FR" dirty="0" smtClean="0"/>
          </a:p>
          <a:p>
            <a:r>
              <a:rPr lang="fr-FR" dirty="0" smtClean="0"/>
              <a:t>La probabilit</a:t>
            </a:r>
            <a:r>
              <a:rPr lang="fr-FR" dirty="0" smtClean="0"/>
              <a:t>é</a:t>
            </a:r>
            <a:r>
              <a:rPr lang="fr-FR" dirty="0" smtClean="0"/>
              <a:t> d</a:t>
            </a:r>
            <a:r>
              <a:rPr lang="fr-FR" dirty="0" smtClean="0"/>
              <a:t>'avoir une même clef pour 2 contenus différents</a:t>
            </a:r>
            <a:r>
              <a:rPr lang="fr-FR" dirty="0" smtClean="0"/>
              <a:t> </a:t>
            </a:r>
            <a:r>
              <a:rPr lang="fr-FR" dirty="0" smtClean="0"/>
              <a:t>très faible</a:t>
            </a:r>
          </a:p>
          <a:p>
            <a:r>
              <a:rPr lang="fr-FR" dirty="0" smtClean="0"/>
              <a:t>Toute la clef SHA1 n'est pas nécessaire, en général, les 4 premiers digits suffisent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1358901"/>
            <a:ext cx="4742329" cy="233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Noms </a:t>
            </a:r>
            <a:r>
              <a:rPr lang="fr-FR" dirty="0" smtClean="0"/>
              <a:t>symboliques </a:t>
            </a:r>
            <a:r>
              <a:rPr lang="fr-FR" dirty="0" smtClean="0"/>
              <a:t>donnés </a:t>
            </a:r>
            <a:r>
              <a:rPr lang="fr-FR" dirty="0" smtClean="0"/>
              <a:t>aux branches et aux tags</a:t>
            </a:r>
          </a:p>
          <a:p>
            <a:r>
              <a:rPr lang="fr-FR" dirty="0" smtClean="0"/>
              <a:t>Un nom est un fichier contenant l'identifiant du commit</a:t>
            </a:r>
          </a:p>
          <a:p>
            <a:r>
              <a:rPr lang="fr-FR" dirty="0" smtClean="0"/>
              <a:t>Le nom "</a:t>
            </a:r>
            <a:r>
              <a:rPr lang="fr-FR" dirty="0" err="1" smtClean="0"/>
              <a:t>head</a:t>
            </a:r>
            <a:r>
              <a:rPr lang="fr-FR" dirty="0" smtClean="0"/>
              <a:t>" désigne la branche de la WC courante</a:t>
            </a:r>
          </a:p>
          <a:p>
            <a:r>
              <a:rPr lang="fr-FR" dirty="0" smtClean="0"/>
              <a:t>Commit: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Création du différentiel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Recherche l'identifiant actuel et le lie au commit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Déplace la référence vers le nouveau commit</a:t>
            </a:r>
          </a:p>
          <a:p>
            <a:r>
              <a:rPr lang="fr-FR" dirty="0" smtClean="0"/>
              <a:t>Un tag est un référence sur un commit</a:t>
            </a:r>
          </a:p>
          <a:p>
            <a:r>
              <a:rPr lang="fr-FR" dirty="0" smtClean="0"/>
              <a:t>Alias</a:t>
            </a:r>
          </a:p>
          <a:p>
            <a:pPr lvl="1"/>
            <a:r>
              <a:rPr lang="fr-FR" dirty="0" err="1" smtClean="0"/>
              <a:t>refs/remotes/origin/master</a:t>
            </a:r>
            <a:r>
              <a:rPr lang="fr-FR" dirty="0" smtClean="0"/>
              <a:t> = </a:t>
            </a:r>
            <a:r>
              <a:rPr lang="fr-FR" dirty="0" err="1" smtClean="0"/>
              <a:t>remotes/origin/master</a:t>
            </a:r>
            <a:r>
              <a:rPr lang="fr-FR" dirty="0" smtClean="0"/>
              <a:t> = </a:t>
            </a:r>
            <a:r>
              <a:rPr lang="fr-FR" dirty="0" err="1" smtClean="0"/>
              <a:t>origin</a:t>
            </a:r>
            <a:r>
              <a:rPr lang="fr-FR" dirty="0" smtClean="0"/>
              <a:t>/master</a:t>
            </a:r>
          </a:p>
          <a:p>
            <a:pPr lvl="1"/>
            <a:r>
              <a:rPr lang="fr-FR" dirty="0" err="1" smtClean="0"/>
              <a:t>refs/heads/master</a:t>
            </a:r>
            <a:r>
              <a:rPr lang="fr-FR" dirty="0" smtClean="0"/>
              <a:t> = </a:t>
            </a:r>
            <a:r>
              <a:rPr lang="fr-FR" dirty="0" err="1" smtClean="0"/>
              <a:t>heads</a:t>
            </a:r>
            <a:r>
              <a:rPr lang="fr-FR" dirty="0" smtClean="0"/>
              <a:t>/master = master</a:t>
            </a:r>
          </a:p>
          <a:p>
            <a:pPr lvl="1"/>
            <a:r>
              <a:rPr lang="fr-FR" dirty="0" smtClean="0"/>
              <a:t>Regarder dans le répertoire .git/</a:t>
            </a:r>
            <a:r>
              <a:rPr lang="fr-FR" dirty="0" err="1" smtClean="0"/>
              <a:t>refs</a:t>
            </a:r>
            <a:r>
              <a:rPr lang="fr-FR" dirty="0" smtClean="0"/>
              <a:t> …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274317" y="3515617"/>
            <a:ext cx="1543722" cy="7268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Navigation dans l'historique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h</a:t>
            </a:r>
            <a:r>
              <a:rPr lang="fr-FR" dirty="0" err="1" smtClean="0"/>
              <a:t>ead</a:t>
            </a:r>
            <a:r>
              <a:rPr lang="fr-FR" dirty="0" smtClean="0"/>
              <a:t>: commit actuel</a:t>
            </a:r>
          </a:p>
          <a:p>
            <a:r>
              <a:rPr lang="fr-FR" dirty="0" smtClean="0"/>
              <a:t>Historique: </a:t>
            </a:r>
          </a:p>
          <a:p>
            <a:pPr lvl="1"/>
            <a:r>
              <a:rPr lang="fr-FR" dirty="0" smtClean="0"/>
              <a:t>~n: nombre d'ancêtre </a:t>
            </a:r>
          </a:p>
          <a:p>
            <a:pPr lvl="1"/>
            <a:r>
              <a:rPr lang="fr-FR" dirty="0" smtClean="0"/>
              <a:t>^n: numéro d'ancêtre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Exemple d'utilisation:</a:t>
            </a:r>
          </a:p>
          <a:p>
            <a:pPr lvl="1"/>
            <a:r>
              <a:rPr lang="fr-FR" dirty="0" smtClean="0"/>
              <a:t>$ git </a:t>
            </a:r>
            <a:r>
              <a:rPr lang="fr-FR" dirty="0" err="1" smtClean="0"/>
              <a:t>diff</a:t>
            </a:r>
            <a:r>
              <a:rPr lang="fr-FR" dirty="0" smtClean="0"/>
              <a:t> head~3^3~2..head</a:t>
            </a:r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 rot="16200000" flipH="1">
            <a:off x="4152900" y="4083050"/>
            <a:ext cx="45466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434138" y="3669506"/>
            <a:ext cx="1268412" cy="4198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5400000">
            <a:off x="6566694" y="5225256"/>
            <a:ext cx="22733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16200000" flipH="1">
            <a:off x="5957491" y="5212953"/>
            <a:ext cx="2274094" cy="2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6434138" y="3669506"/>
            <a:ext cx="647700" cy="419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6359525" y="2019300"/>
            <a:ext cx="120650" cy="120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6359525" y="2463800"/>
            <a:ext cx="120650" cy="120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6359525" y="3609181"/>
            <a:ext cx="120650" cy="120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6372225" y="3054350"/>
            <a:ext cx="120650" cy="120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6986588" y="4029075"/>
            <a:ext cx="120650" cy="120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7642225" y="4028280"/>
            <a:ext cx="120650" cy="120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7642225" y="4629150"/>
            <a:ext cx="120650" cy="120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5544739" y="1986061"/>
            <a:ext cx="548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head</a:t>
            </a:r>
            <a:endParaRPr lang="fr-FR" sz="1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5547352" y="2405161"/>
            <a:ext cx="63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h</a:t>
            </a:r>
            <a:r>
              <a:rPr lang="fr-FR" sz="1400" dirty="0" err="1" smtClean="0"/>
              <a:t>ead</a:t>
            </a:r>
            <a:r>
              <a:rPr lang="fr-FR" sz="1400" dirty="0" smtClean="0"/>
              <a:t>~</a:t>
            </a:r>
            <a:endParaRPr lang="fr-FR" sz="1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545256" y="2970311"/>
            <a:ext cx="729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h</a:t>
            </a:r>
            <a:r>
              <a:rPr lang="fr-FR" sz="1400" dirty="0" smtClean="0"/>
              <a:t>ead~2</a:t>
            </a:r>
            <a:endParaRPr lang="fr-FR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544739" y="3515617"/>
            <a:ext cx="729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h</a:t>
            </a:r>
            <a:r>
              <a:rPr lang="fr-FR" sz="1400" dirty="0" smtClean="0"/>
              <a:t>ead~3</a:t>
            </a:r>
            <a:endParaRPr lang="fr-FR" sz="1400" dirty="0"/>
          </a:p>
        </p:txBody>
      </p:sp>
      <p:sp>
        <p:nvSpPr>
          <p:cNvPr id="28" name="Ellipse 27"/>
          <p:cNvSpPr/>
          <p:nvPr/>
        </p:nvSpPr>
        <p:spPr>
          <a:xfrm>
            <a:off x="6359525" y="4028280"/>
            <a:ext cx="120650" cy="120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6359525" y="4629150"/>
            <a:ext cx="120650" cy="120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5553747" y="3934716"/>
            <a:ext cx="81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h</a:t>
            </a:r>
            <a:r>
              <a:rPr lang="fr-FR" sz="1400" dirty="0" smtClean="0"/>
              <a:t>ead~3^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811689" y="3935511"/>
            <a:ext cx="909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h</a:t>
            </a:r>
            <a:r>
              <a:rPr lang="fr-FR" sz="1400" dirty="0" smtClean="0"/>
              <a:t>ead~3^3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7818039" y="4507011"/>
            <a:ext cx="998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h</a:t>
            </a:r>
            <a:r>
              <a:rPr lang="fr-FR" sz="1400" dirty="0" smtClean="0"/>
              <a:t>ead~3^3~</a:t>
            </a:r>
            <a:endParaRPr lang="fr-FR" sz="1400" dirty="0"/>
          </a:p>
        </p:txBody>
      </p:sp>
      <p:sp>
        <p:nvSpPr>
          <p:cNvPr id="33" name="Ellipse 32"/>
          <p:cNvSpPr/>
          <p:nvPr/>
        </p:nvSpPr>
        <p:spPr>
          <a:xfrm>
            <a:off x="7642225" y="5060950"/>
            <a:ext cx="120650" cy="120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818039" y="4935438"/>
            <a:ext cx="1089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h</a:t>
            </a:r>
            <a:r>
              <a:rPr lang="fr-FR" sz="1400" dirty="0" smtClean="0"/>
              <a:t>ead~3^3~2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360634" y="4526061"/>
            <a:ext cx="998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h</a:t>
            </a:r>
            <a:r>
              <a:rPr lang="fr-FR" sz="1400" dirty="0" smtClean="0"/>
              <a:t>ead~3^~1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6616755" y="2384622"/>
            <a:ext cx="63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h</a:t>
            </a:r>
            <a:r>
              <a:rPr lang="fr-FR" sz="1400" dirty="0" err="1" smtClean="0"/>
              <a:t>ead</a:t>
            </a:r>
            <a:r>
              <a:rPr lang="fr-FR" sz="1400" dirty="0" smtClean="0"/>
              <a:t>^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7179437" y="3546395"/>
            <a:ext cx="5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merge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6274317" y="64178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6931007" y="64178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7516379" y="64178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$ git log commit</a:t>
            </a:r>
          </a:p>
          <a:p>
            <a:r>
              <a:rPr lang="fr-FR" dirty="0" smtClean="0"/>
              <a:t>$ git log commit1..commit2 (idem </a:t>
            </a:r>
            <a:r>
              <a:rPr lang="fr-FR" dirty="0" err="1" smtClean="0"/>
              <a:t>diff</a:t>
            </a:r>
            <a:r>
              <a:rPr lang="fr-FR" dirty="0" smtClean="0"/>
              <a:t>)</a:t>
            </a:r>
          </a:p>
          <a:p>
            <a:r>
              <a:rPr lang="fr-FR" dirty="0" smtClean="0"/>
              <a:t>Options utiles: </a:t>
            </a:r>
            <a:r>
              <a:rPr lang="fr-FR" dirty="0"/>
              <a:t>--</a:t>
            </a:r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smtClean="0"/>
              <a:t>--</a:t>
            </a:r>
            <a:r>
              <a:rPr lang="fr-FR" dirty="0" err="1" smtClean="0"/>
              <a:t>decorate</a:t>
            </a:r>
            <a:r>
              <a:rPr lang="fr-FR" dirty="0" smtClean="0"/>
              <a:t> --stat</a:t>
            </a:r>
          </a:p>
          <a:p>
            <a:r>
              <a:rPr lang="fr-FR" dirty="0"/>
              <a:t>c</a:t>
            </a:r>
            <a:r>
              <a:rPr lang="fr-FR" dirty="0" smtClean="0"/>
              <a:t>ommit1..commit2 = ^commit1 commit2</a:t>
            </a:r>
          </a:p>
          <a:p>
            <a:pPr marL="457200" lvl="1" indent="0">
              <a:buNone/>
            </a:pPr>
            <a:r>
              <a:rPr lang="fr-FR" dirty="0" smtClean="0"/>
              <a:t>	</a:t>
            </a:r>
            <a:r>
              <a:rPr lang="fr-FR" dirty="0"/>
              <a:t>commit2 </a:t>
            </a:r>
            <a:r>
              <a:rPr lang="fr-FR" dirty="0" smtClean="0"/>
              <a:t>\ commit1</a:t>
            </a:r>
            <a:endParaRPr lang="fr-FR" dirty="0"/>
          </a:p>
          <a:p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1193800" y="4889500"/>
            <a:ext cx="4864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628900" y="4889500"/>
            <a:ext cx="317500" cy="66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2946400" y="5549900"/>
            <a:ext cx="1625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547859" y="5035034"/>
            <a:ext cx="102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commit2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551919" y="5638800"/>
            <a:ext cx="102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commit1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5626100" y="4800600"/>
            <a:ext cx="177800" cy="177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4737100" y="4800600"/>
            <a:ext cx="177800" cy="177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2540000" y="4800600"/>
            <a:ext cx="177800" cy="177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848100" y="4800600"/>
            <a:ext cx="177800" cy="177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551919" y="5461000"/>
            <a:ext cx="177800" cy="177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2857500" y="5461000"/>
            <a:ext cx="177800" cy="177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803400" y="4781034"/>
            <a:ext cx="177800" cy="177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r 22"/>
          <p:cNvGrpSpPr/>
          <p:nvPr/>
        </p:nvGrpSpPr>
        <p:grpSpPr>
          <a:xfrm>
            <a:off x="2486025" y="4762242"/>
            <a:ext cx="285750" cy="254516"/>
            <a:chOff x="4686300" y="4755634"/>
            <a:chExt cx="285750" cy="254516"/>
          </a:xfrm>
        </p:grpSpPr>
        <p:cxnSp>
          <p:nvCxnSpPr>
            <p:cNvPr id="20" name="Connecteur droit 19"/>
            <p:cNvCxnSpPr/>
            <p:nvPr/>
          </p:nvCxnSpPr>
          <p:spPr>
            <a:xfrm>
              <a:off x="4705350" y="4755634"/>
              <a:ext cx="266700" cy="25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V="1">
              <a:off x="4686300" y="4756150"/>
              <a:ext cx="266700" cy="25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necteur droit 23"/>
          <p:cNvCxnSpPr/>
          <p:nvPr/>
        </p:nvCxnSpPr>
        <p:spPr>
          <a:xfrm>
            <a:off x="1765300" y="4742934"/>
            <a:ext cx="266700" cy="25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1746250" y="4756150"/>
            <a:ext cx="266700" cy="25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832100" y="5422384"/>
            <a:ext cx="266700" cy="25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2813050" y="5422900"/>
            <a:ext cx="266700" cy="25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520169" y="5422900"/>
            <a:ext cx="266700" cy="25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3501119" y="5423416"/>
            <a:ext cx="266700" cy="25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45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/>
              <a:t>Navigation graphique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126430"/>
            <a:ext cx="8629650" cy="5653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952750"/>
            <a:ext cx="8229600" cy="1143000"/>
          </a:xfrm>
        </p:spPr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commits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Revert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n'est pas la même notion que </a:t>
            </a:r>
            <a:r>
              <a:rPr lang="fr-FR" dirty="0" err="1" smtClean="0"/>
              <a:t>svn</a:t>
            </a:r>
            <a:endParaRPr lang="fr-FR" dirty="0" smtClean="0"/>
          </a:p>
          <a:p>
            <a:pPr lvl="1"/>
            <a:r>
              <a:rPr lang="fr-FR" dirty="0" err="1"/>
              <a:t>s</a:t>
            </a:r>
            <a:r>
              <a:rPr lang="fr-FR" dirty="0" err="1" smtClean="0"/>
              <a:t>vn</a:t>
            </a:r>
            <a:r>
              <a:rPr lang="fr-FR" dirty="0" smtClean="0"/>
              <a:t>: annulation des modifications dans la WC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it: ajout d'un commit pour annuler le précédent</a:t>
            </a:r>
          </a:p>
          <a:p>
            <a:endParaRPr lang="fr-FR" dirty="0" smtClean="0"/>
          </a:p>
          <a:p>
            <a:r>
              <a:rPr lang="fr-FR" dirty="0" smtClean="0"/>
              <a:t>Pour annuler les modifications dans la WC</a:t>
            </a:r>
          </a:p>
          <a:p>
            <a:pPr lvl="1"/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fichier</a:t>
            </a:r>
          </a:p>
          <a:p>
            <a:pPr lvl="1"/>
            <a:r>
              <a:rPr lang="fr-FR" dirty="0" smtClean="0"/>
              <a:t>$ git reset </a:t>
            </a:r>
            <a:r>
              <a:rPr lang="fr-FR" dirty="0" err="1" smtClean="0"/>
              <a:t>head</a:t>
            </a:r>
            <a:r>
              <a:rPr lang="fr-FR" dirty="0" smtClean="0"/>
              <a:t> fichier 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reset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commande permet de revenir à une situation antérieure (défaut </a:t>
            </a:r>
            <a:r>
              <a:rPr lang="fr-FR" dirty="0" err="1" smtClean="0"/>
              <a:t>head</a:t>
            </a:r>
            <a:r>
              <a:rPr lang="fr-FR" dirty="0" smtClean="0"/>
              <a:t>)</a:t>
            </a:r>
          </a:p>
          <a:p>
            <a:r>
              <a:rPr lang="fr-FR" dirty="0" smtClean="0"/>
              <a:t>Trois niveaux</a:t>
            </a:r>
          </a:p>
          <a:p>
            <a:pPr lvl="1"/>
            <a:r>
              <a:rPr lang="fr-FR" dirty="0" smtClean="0"/>
              <a:t>Hard: Dépôt + Stage + WC (Use </a:t>
            </a:r>
            <a:r>
              <a:rPr lang="fr-FR" dirty="0" err="1" smtClean="0"/>
              <a:t>with</a:t>
            </a:r>
            <a:r>
              <a:rPr lang="fr-FR" dirty="0" smtClean="0"/>
              <a:t> caution!)</a:t>
            </a:r>
          </a:p>
          <a:p>
            <a:pPr lvl="1"/>
            <a:r>
              <a:rPr lang="fr-FR" dirty="0" smtClean="0"/>
              <a:t>Mixed: Stage (enlève un fichier du stage). Défaut</a:t>
            </a:r>
          </a:p>
          <a:p>
            <a:pPr lvl="1"/>
            <a:r>
              <a:rPr lang="fr-FR" dirty="0" smtClean="0"/>
              <a:t>Soft: Dépôt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Gestion de </a:t>
            </a:r>
            <a:r>
              <a:rPr lang="fr-FR" dirty="0" smtClean="0"/>
              <a:t>branches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Nouvelle version / travail sur le long terme</a:t>
            </a:r>
          </a:p>
          <a:p>
            <a:r>
              <a:rPr lang="fr-FR" dirty="0" smtClean="0"/>
              <a:t>Fusion branche à branche</a:t>
            </a:r>
          </a:p>
          <a:p>
            <a:pPr lvl="1"/>
            <a:r>
              <a:rPr lang="fr-FR" dirty="0" smtClean="0"/>
              <a:t>$ git </a:t>
            </a:r>
            <a:r>
              <a:rPr lang="fr-FR" dirty="0" err="1" smtClean="0"/>
              <a:t>merge</a:t>
            </a:r>
            <a:r>
              <a:rPr lang="fr-FR" dirty="0" smtClean="0"/>
              <a:t> branch1 branch2 …</a:t>
            </a:r>
          </a:p>
          <a:p>
            <a:r>
              <a:rPr lang="fr-FR" dirty="0" smtClean="0"/>
              <a:t>Terminaison d'une branche</a:t>
            </a:r>
          </a:p>
          <a:p>
            <a:pPr lvl="1"/>
            <a:r>
              <a:rPr lang="fr-FR" dirty="0" smtClean="0"/>
              <a:t>$ git </a:t>
            </a:r>
            <a:r>
              <a:rPr lang="fr-FR" dirty="0" err="1" smtClean="0"/>
              <a:t>branch</a:t>
            </a:r>
            <a:r>
              <a:rPr lang="fr-FR" dirty="0" smtClean="0"/>
              <a:t> –d: destruction après fusion</a:t>
            </a:r>
          </a:p>
          <a:p>
            <a:pPr lvl="1"/>
            <a:r>
              <a:rPr lang="fr-FR" dirty="0" smtClean="0"/>
              <a:t>$ git </a:t>
            </a:r>
            <a:r>
              <a:rPr lang="fr-FR" dirty="0" err="1" smtClean="0"/>
              <a:t>branch</a:t>
            </a:r>
            <a:r>
              <a:rPr lang="fr-FR" dirty="0" smtClean="0"/>
              <a:t> –D: destruction inconditionnelle</a:t>
            </a:r>
          </a:p>
          <a:p>
            <a:endParaRPr lang="fr-FR" dirty="0" smtClean="0"/>
          </a:p>
          <a:p>
            <a:r>
              <a:rPr lang="fr-FR" dirty="0" err="1" smtClean="0"/>
              <a:t>Tracked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r>
              <a:rPr lang="fr-FR" dirty="0" smtClean="0"/>
              <a:t> : push possible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branch</a:t>
            </a:r>
            <a:r>
              <a:rPr lang="fr-FR" dirty="0" smtClean="0"/>
              <a:t> [</a:t>
            </a:r>
            <a:r>
              <a:rPr lang="fr-FR" dirty="0" err="1" smtClean="0"/>
              <a:t>--track</a:t>
            </a:r>
            <a:r>
              <a:rPr lang="fr-FR" dirty="0" smtClean="0"/>
              <a:t>] </a:t>
            </a:r>
            <a:r>
              <a:rPr lang="fr-FR" dirty="0" err="1" smtClean="0"/>
              <a:t>mybranch</a:t>
            </a:r>
            <a:endParaRPr lang="fr-FR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 err="1" smtClean="0"/>
              <a:t>mybranch</a:t>
            </a:r>
            <a:endParaRPr lang="fr-FR" dirty="0" smtClean="0"/>
          </a:p>
          <a:p>
            <a:r>
              <a:rPr lang="fr-FR" dirty="0" err="1" smtClean="0"/>
              <a:t>--track</a:t>
            </a:r>
            <a:r>
              <a:rPr lang="fr-FR" dirty="0" smtClean="0"/>
              <a:t> -&gt; push</a:t>
            </a:r>
          </a:p>
          <a:p>
            <a:r>
              <a:rPr lang="fr-FR" dirty="0" smtClean="0"/>
              <a:t>La copie de travail (WC) est le réceptacle du check out.</a:t>
            </a:r>
          </a:p>
          <a:p>
            <a:r>
              <a:rPr lang="fr-FR" dirty="0" smtClean="0"/>
              <a:t>Vous pouvez créer une WC / branche (alias/clone dépôt)</a:t>
            </a:r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plupart d’entre vous utilisent SVN</a:t>
            </a:r>
          </a:p>
          <a:p>
            <a:r>
              <a:rPr lang="fr-FR" dirty="0" smtClean="0"/>
              <a:t>GIT est beaucoup plus complexe à utiliser</a:t>
            </a:r>
          </a:p>
          <a:p>
            <a:pPr lvl="1"/>
            <a:r>
              <a:rPr lang="fr-FR" dirty="0" smtClean="0"/>
              <a:t>Jeu de commande étoffé</a:t>
            </a:r>
          </a:p>
          <a:p>
            <a:pPr lvl="1"/>
            <a:r>
              <a:rPr lang="fr-FR" dirty="0" smtClean="0"/>
              <a:t>Nombreuses options </a:t>
            </a:r>
            <a:r>
              <a:rPr lang="fr-FR" smtClean="0"/>
              <a:t>/ commande</a:t>
            </a:r>
          </a:p>
          <a:p>
            <a:pPr lvl="1"/>
            <a:r>
              <a:rPr lang="fr-FR" dirty="0" smtClean="0"/>
              <a:t>C’est un véritable SCM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Associe un commit à une version</a:t>
            </a:r>
          </a:p>
          <a:p>
            <a:r>
              <a:rPr lang="fr-FR" dirty="0" smtClean="0"/>
              <a:t>$ git tag –a –m "message" </a:t>
            </a:r>
            <a:r>
              <a:rPr lang="fr-FR" dirty="0" err="1" smtClean="0"/>
              <a:t>tag_name</a:t>
            </a:r>
            <a:r>
              <a:rPr lang="fr-FR" dirty="0" smtClean="0"/>
              <a:t> commit</a:t>
            </a:r>
          </a:p>
          <a:p>
            <a:pPr lvl="1"/>
            <a:r>
              <a:rPr lang="fr-FR" dirty="0" smtClean="0"/>
              <a:t>$ git tag </a:t>
            </a:r>
            <a:r>
              <a:rPr lang="fr-FR" dirty="0" err="1" smtClean="0"/>
              <a:t>-a</a:t>
            </a:r>
            <a:r>
              <a:rPr lang="fr-FR" dirty="0" smtClean="0"/>
              <a:t> –m "version 0.1" 0.1 master</a:t>
            </a:r>
          </a:p>
          <a:p>
            <a:r>
              <a:rPr lang="fr-FR" dirty="0" smtClean="0"/>
              <a:t>$ git tag </a:t>
            </a:r>
            <a:r>
              <a:rPr lang="fr-FR" dirty="0" err="1" smtClean="0"/>
              <a:t>--list</a:t>
            </a:r>
            <a:r>
              <a:rPr lang="fr-FR" dirty="0" smtClean="0"/>
              <a:t> </a:t>
            </a:r>
            <a:r>
              <a:rPr lang="fr-FR" dirty="0" err="1" smtClean="0"/>
              <a:t>-n</a:t>
            </a:r>
            <a:endParaRPr lang="fr-FR" dirty="0" smtClean="0"/>
          </a:p>
          <a:p>
            <a:r>
              <a:rPr lang="fr-FR" dirty="0" smtClean="0"/>
              <a:t>$ git push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--tags</a:t>
            </a:r>
            <a:endParaRPr lang="fr-FR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 err="1" smtClean="0"/>
              <a:t>tag_name</a:t>
            </a:r>
            <a:r>
              <a:rPr lang="fr-FR" dirty="0" smtClean="0"/>
              <a:t> (détaché)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–b </a:t>
            </a:r>
            <a:r>
              <a:rPr lang="fr-FR" dirty="0" err="1" smtClean="0"/>
              <a:t>branch_name</a:t>
            </a:r>
            <a:r>
              <a:rPr lang="fr-FR" dirty="0" smtClean="0"/>
              <a:t> </a:t>
            </a:r>
            <a:r>
              <a:rPr lang="fr-FR" dirty="0" err="1" smtClean="0"/>
              <a:t>tag_name</a:t>
            </a:r>
            <a:r>
              <a:rPr lang="fr-FR" dirty="0" smtClean="0"/>
              <a:t> (non détaché)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Sauvegarde </a:t>
            </a:r>
            <a:r>
              <a:rPr lang="fr-FR" dirty="0" smtClean="0"/>
              <a:t>un travail temporaire pour passer dans une autre branche</a:t>
            </a:r>
          </a:p>
          <a:p>
            <a:pPr lvl="1"/>
            <a:r>
              <a:rPr lang="fr-FR" dirty="0" smtClean="0"/>
              <a:t>Sur la branche (</a:t>
            </a:r>
            <a:r>
              <a:rPr lang="fr-FR" dirty="0" err="1" smtClean="0"/>
              <a:t>mybranch</a:t>
            </a:r>
            <a:r>
              <a:rPr lang="fr-FR" dirty="0" smtClean="0"/>
              <a:t>): $ git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 err="1" smtClean="0"/>
              <a:t>autre_branche</a:t>
            </a:r>
            <a:endParaRPr lang="fr-FR" dirty="0" smtClean="0"/>
          </a:p>
          <a:p>
            <a:pPr lvl="1"/>
            <a:r>
              <a:rPr lang="fr-FR" dirty="0" smtClean="0"/>
              <a:t>….</a:t>
            </a:r>
          </a:p>
          <a:p>
            <a:pPr lvl="1"/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 err="1" smtClean="0"/>
              <a:t>mybranch</a:t>
            </a:r>
            <a:endParaRPr lang="fr-FR" dirty="0" smtClean="0"/>
          </a:p>
          <a:p>
            <a:pPr lvl="1"/>
            <a:r>
              <a:rPr lang="fr-FR" dirty="0" smtClean="0"/>
              <a:t>$ git </a:t>
            </a:r>
            <a:r>
              <a:rPr lang="fr-FR" dirty="0" err="1" smtClean="0"/>
              <a:t>stash</a:t>
            </a:r>
            <a:r>
              <a:rPr lang="fr-FR" dirty="0" smtClean="0"/>
              <a:t> pop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Report de modifications sur une autre branche:</a:t>
            </a:r>
          </a:p>
          <a:p>
            <a:pPr lvl="1"/>
            <a:r>
              <a:rPr lang="fr-FR" dirty="0" smtClean="0"/>
              <a:t>Sur la branche: $ git </a:t>
            </a:r>
            <a:r>
              <a:rPr lang="fr-FR" dirty="0" err="1" smtClean="0"/>
              <a:t>add</a:t>
            </a:r>
            <a:r>
              <a:rPr lang="fr-FR" dirty="0" smtClean="0"/>
              <a:t> &amp; git commit</a:t>
            </a:r>
          </a:p>
          <a:p>
            <a:pPr lvl="1"/>
            <a:r>
              <a:rPr lang="fr-FR" dirty="0" smtClean="0"/>
              <a:t>$ git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 err="1" smtClean="0"/>
              <a:t>autre_branche</a:t>
            </a:r>
            <a:endParaRPr lang="fr-FR" dirty="0" smtClean="0"/>
          </a:p>
          <a:p>
            <a:pPr lvl="1"/>
            <a:r>
              <a:rPr lang="fr-FR" dirty="0" smtClean="0"/>
              <a:t>$ git </a:t>
            </a:r>
            <a:r>
              <a:rPr lang="fr-FR" dirty="0" err="1" smtClean="0"/>
              <a:t>stash</a:t>
            </a:r>
            <a:r>
              <a:rPr lang="fr-FR" dirty="0" smtClean="0"/>
              <a:t> pop</a:t>
            </a:r>
          </a:p>
          <a:p>
            <a:pPr lvl="1"/>
            <a:r>
              <a:rPr lang="fr-FR" dirty="0" smtClean="0"/>
              <a:t>$ git </a:t>
            </a:r>
            <a:r>
              <a:rPr lang="fr-FR" dirty="0" err="1" smtClean="0"/>
              <a:t>add</a:t>
            </a:r>
            <a:r>
              <a:rPr lang="fr-FR" dirty="0" smtClean="0"/>
              <a:t> &amp; git commit 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/ </a:t>
            </a:r>
            <a:r>
              <a:rPr lang="fr-FR" dirty="0" err="1" smtClean="0"/>
              <a:t>Cherry-pick</a:t>
            </a:r>
            <a:r>
              <a:rPr lang="fr-FR" dirty="0" smtClean="0"/>
              <a:t> / </a:t>
            </a:r>
            <a:r>
              <a:rPr lang="fr-FR" dirty="0" err="1" smtClean="0"/>
              <a:t>Rebase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Commandes de gestion de branches</a:t>
            </a:r>
          </a:p>
          <a:p>
            <a:r>
              <a:rPr lang="fr-FR" dirty="0" err="1" smtClean="0"/>
              <a:t>Merge</a:t>
            </a:r>
            <a:r>
              <a:rPr lang="fr-FR" dirty="0" smtClean="0"/>
              <a:t>: fusion de branches avec une autre</a:t>
            </a:r>
          </a:p>
          <a:p>
            <a:r>
              <a:rPr lang="fr-FR" dirty="0" err="1" smtClean="0"/>
              <a:t>Rebase</a:t>
            </a:r>
            <a:r>
              <a:rPr lang="fr-FR" dirty="0" smtClean="0"/>
              <a:t>: </a:t>
            </a:r>
            <a:r>
              <a:rPr lang="fr-FR" dirty="0" err="1" smtClean="0"/>
              <a:t>ré-ordonnancement</a:t>
            </a:r>
            <a:r>
              <a:rPr lang="fr-FR" dirty="0" smtClean="0"/>
              <a:t> des </a:t>
            </a:r>
            <a:r>
              <a:rPr lang="fr-FR" dirty="0" err="1" smtClean="0"/>
              <a:t>commits</a:t>
            </a:r>
            <a:endParaRPr lang="fr-FR" dirty="0" smtClean="0"/>
          </a:p>
          <a:p>
            <a:r>
              <a:rPr lang="fr-FR" dirty="0" err="1" smtClean="0"/>
              <a:t>Cherry-pick</a:t>
            </a:r>
            <a:r>
              <a:rPr lang="fr-FR" dirty="0" smtClean="0"/>
              <a:t>: recopie un commit d'une branche sur une autre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endParaRPr lang="fr-FR" dirty="0"/>
          </a:p>
        </p:txBody>
      </p:sp>
      <p:grpSp>
        <p:nvGrpSpPr>
          <p:cNvPr id="27" name="Grouper 26"/>
          <p:cNvGrpSpPr/>
          <p:nvPr/>
        </p:nvGrpSpPr>
        <p:grpSpPr>
          <a:xfrm>
            <a:off x="1463319" y="2022286"/>
            <a:ext cx="1125094" cy="352002"/>
            <a:chOff x="1463319" y="2022286"/>
            <a:chExt cx="1125094" cy="35200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856755" y="2022286"/>
              <a:ext cx="731658" cy="35200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C1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Connecteur droit avec flèche 6"/>
            <p:cNvCxnSpPr>
              <a:stCxn id="4" idx="1"/>
            </p:cNvCxnSpPr>
            <p:nvPr/>
          </p:nvCxnSpPr>
          <p:spPr>
            <a:xfrm rot="10800000">
              <a:off x="1463319" y="2194839"/>
              <a:ext cx="393437" cy="34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à coins arrondis 11"/>
          <p:cNvSpPr/>
          <p:nvPr/>
        </p:nvSpPr>
        <p:spPr>
          <a:xfrm>
            <a:off x="2981849" y="2022286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C3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3" name="Connecteur droit avec flèche 12"/>
          <p:cNvCxnSpPr>
            <a:stCxn id="12" idx="1"/>
          </p:cNvCxnSpPr>
          <p:nvPr/>
        </p:nvCxnSpPr>
        <p:spPr>
          <a:xfrm rot="10800000">
            <a:off x="2588413" y="2194839"/>
            <a:ext cx="393437" cy="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2374984" y="2609512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C2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/>
          <p:cNvCxnSpPr>
            <a:stCxn id="14" idx="1"/>
            <a:endCxn id="4" idx="2"/>
          </p:cNvCxnSpPr>
          <p:nvPr/>
        </p:nvCxnSpPr>
        <p:spPr>
          <a:xfrm rot="10800000">
            <a:off x="2222584" y="2374289"/>
            <a:ext cx="152400" cy="411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3500078" y="2606064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C4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7" name="Connecteur droit avec flèche 16"/>
          <p:cNvCxnSpPr>
            <a:stCxn id="16" idx="1"/>
          </p:cNvCxnSpPr>
          <p:nvPr/>
        </p:nvCxnSpPr>
        <p:spPr>
          <a:xfrm rot="10800000">
            <a:off x="3106642" y="2778617"/>
            <a:ext cx="393437" cy="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4625172" y="2609513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C5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/>
          <p:cNvCxnSpPr>
            <a:stCxn id="18" idx="1"/>
          </p:cNvCxnSpPr>
          <p:nvPr/>
        </p:nvCxnSpPr>
        <p:spPr>
          <a:xfrm rot="10800000">
            <a:off x="4231736" y="2782066"/>
            <a:ext cx="393437" cy="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5750266" y="2025736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C6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1" name="Connecteur droit avec flèche 20"/>
          <p:cNvCxnSpPr>
            <a:stCxn id="20" idx="1"/>
          </p:cNvCxnSpPr>
          <p:nvPr/>
        </p:nvCxnSpPr>
        <p:spPr>
          <a:xfrm rot="10800000">
            <a:off x="3713508" y="2198289"/>
            <a:ext cx="2036758" cy="3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20" idx="1"/>
            <a:endCxn id="18" idx="3"/>
          </p:cNvCxnSpPr>
          <p:nvPr/>
        </p:nvCxnSpPr>
        <p:spPr>
          <a:xfrm rot="10800000" flipV="1">
            <a:off x="5356830" y="2201736"/>
            <a:ext cx="393436" cy="583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463318" y="3202528"/>
            <a:ext cx="59554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 Résolution des conflits:</a:t>
            </a:r>
          </a:p>
          <a:p>
            <a:pPr lvl="1">
              <a:buFont typeface="Arial"/>
              <a:buChar char="•"/>
            </a:pPr>
            <a:r>
              <a:rPr lang="fr-FR" dirty="0" smtClean="0"/>
              <a:t>Léger: édition directe du conflit</a:t>
            </a:r>
          </a:p>
          <a:p>
            <a:pPr lvl="1">
              <a:buFont typeface="Arial"/>
              <a:buChar char="•"/>
            </a:pPr>
            <a:r>
              <a:rPr lang="fr-FR" dirty="0" smtClean="0"/>
              <a:t>Complexe: utilisation d'un outil externe ($git </a:t>
            </a:r>
            <a:r>
              <a:rPr lang="fr-FR" dirty="0" err="1" smtClean="0"/>
              <a:t>mergetool</a:t>
            </a:r>
            <a:r>
              <a:rPr lang="fr-FR" dirty="0" smtClean="0"/>
              <a:t>)</a:t>
            </a:r>
          </a:p>
          <a:p>
            <a:r>
              <a:rPr lang="fr-FR" dirty="0" smtClean="0"/>
              <a:t>2  Processus</a:t>
            </a:r>
          </a:p>
          <a:p>
            <a:pPr lvl="1">
              <a:buFont typeface="Arial"/>
              <a:buChar char="•"/>
            </a:pPr>
            <a:r>
              <a:rPr lang="fr-FR" dirty="0" smtClean="0"/>
              <a:t>Edition</a:t>
            </a:r>
          </a:p>
          <a:p>
            <a:pPr lvl="1">
              <a:buFont typeface="Arial"/>
              <a:buChar char="•"/>
            </a:pPr>
            <a:r>
              <a:rPr lang="fr-FR" dirty="0" smtClean="0"/>
              <a:t>Ajout</a:t>
            </a:r>
          </a:p>
          <a:p>
            <a:pPr lvl="1">
              <a:buFont typeface="Arial"/>
              <a:buChar char="•"/>
            </a:pPr>
            <a:r>
              <a:rPr lang="fr-FR" dirty="0" smtClean="0"/>
              <a:t>Commit</a:t>
            </a:r>
          </a:p>
          <a:p>
            <a:r>
              <a:rPr lang="fr-FR" dirty="0" smtClean="0"/>
              <a:t>3 Annulation durant le processus: $git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--abort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32" name="ZoneTexte 31"/>
          <p:cNvSpPr txBox="1"/>
          <p:nvPr/>
        </p:nvSpPr>
        <p:spPr>
          <a:xfrm>
            <a:off x="2829999" y="1417638"/>
            <a:ext cx="3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Fusion de branches (local, </a:t>
            </a:r>
            <a:r>
              <a:rPr lang="fr-FR" dirty="0" err="1" smtClean="0"/>
              <a:t>remote</a:t>
            </a:r>
            <a:r>
              <a:rPr lang="fr-FR" dirty="0" smtClean="0"/>
              <a:t>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exemple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push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Fusion </a:t>
            </a:r>
            <a:r>
              <a:rPr lang="fr-FR" dirty="0" err="1" smtClean="0"/>
              <a:t>origin</a:t>
            </a:r>
            <a:r>
              <a:rPr lang="fr-FR" dirty="0" smtClean="0"/>
              <a:t>/master </a:t>
            </a:r>
          </a:p>
          <a:p>
            <a:r>
              <a:rPr lang="fr-FR" dirty="0" smtClean="0"/>
              <a:t>Identique à </a:t>
            </a:r>
            <a:r>
              <a:rPr lang="fr-FR" dirty="0" err="1" smtClean="0"/>
              <a:t>svn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rcRect l="3601" t="5269"/>
          <a:stretch>
            <a:fillRect/>
          </a:stretch>
        </p:blipFill>
        <p:spPr>
          <a:xfrm>
            <a:off x="5344550" y="2292350"/>
            <a:ext cx="3020295" cy="14351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2292350"/>
            <a:ext cx="3860800" cy="2147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exemple 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8900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fetch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endParaRPr lang="fr-FR" dirty="0" smtClean="0"/>
          </a:p>
          <a:p>
            <a:r>
              <a:rPr lang="fr-FR" dirty="0" smtClean="0"/>
              <a:t>Conflit dans un fichier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/master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Deux options</a:t>
            </a:r>
          </a:p>
          <a:p>
            <a:pPr marL="971550" lvl="1" indent="-514350">
              <a:buNone/>
            </a:pPr>
            <a:r>
              <a:rPr lang="fr-FR" dirty="0" smtClean="0"/>
              <a:t>1) Arrêt fusion : $ git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--abort</a:t>
            </a:r>
            <a:endParaRPr lang="fr-FR" dirty="0" smtClean="0"/>
          </a:p>
          <a:p>
            <a:pPr marL="971550" lvl="1" indent="-514350">
              <a:buNone/>
            </a:pPr>
            <a:r>
              <a:rPr lang="fr-FR" dirty="0" smtClean="0"/>
              <a:t>2) Edition du conflit, puis git </a:t>
            </a:r>
            <a:r>
              <a:rPr lang="fr-FR" dirty="0" err="1" smtClean="0"/>
              <a:t>add</a:t>
            </a:r>
            <a:r>
              <a:rPr lang="fr-FR" dirty="0" smtClean="0"/>
              <a:t> &amp; git </a:t>
            </a:r>
            <a:r>
              <a:rPr lang="fr-FR" dirty="0" smtClean="0"/>
              <a:t>commit</a:t>
            </a:r>
            <a:r>
              <a:rPr lang="fr-FR" dirty="0" smtClean="0"/>
              <a:t>. Puis p</a:t>
            </a:r>
            <a:r>
              <a:rPr lang="fr-FR" dirty="0" smtClean="0"/>
              <a:t>oursuite du processus de fusion</a:t>
            </a:r>
          </a:p>
          <a:p>
            <a:r>
              <a:rPr lang="fr-FR" dirty="0" smtClean="0"/>
              <a:t>Pour annuler</a:t>
            </a:r>
          </a:p>
          <a:p>
            <a:pPr lvl="1"/>
            <a:r>
              <a:rPr lang="fr-FR" dirty="0" smtClean="0"/>
              <a:t>$ git </a:t>
            </a:r>
            <a:r>
              <a:rPr lang="fr-FR" dirty="0" err="1" smtClean="0"/>
              <a:t>reflog</a:t>
            </a:r>
            <a:endParaRPr lang="fr-FR" dirty="0" smtClean="0"/>
          </a:p>
          <a:p>
            <a:pPr lvl="1"/>
            <a:r>
              <a:rPr lang="fr-FR" dirty="0" smtClean="0"/>
              <a:t>$ git reset </a:t>
            </a:r>
            <a:r>
              <a:rPr lang="fr-FR" dirty="0" err="1" smtClean="0"/>
              <a:t>--hard</a:t>
            </a:r>
            <a:r>
              <a:rPr lang="fr-FR" dirty="0" smtClean="0"/>
              <a:t> head@{1} ou $git reset </a:t>
            </a:r>
            <a:r>
              <a:rPr lang="fr-FR" dirty="0" err="1" smtClean="0"/>
              <a:t>--hard</a:t>
            </a:r>
            <a:r>
              <a:rPr lang="fr-FR" dirty="0" smtClean="0"/>
              <a:t> 1b9db3a</a:t>
            </a:r>
          </a:p>
          <a:p>
            <a:r>
              <a:rPr lang="fr-FR" dirty="0" err="1" smtClean="0"/>
              <a:t>Merge</a:t>
            </a:r>
            <a:r>
              <a:rPr lang="fr-FR" dirty="0" smtClean="0"/>
              <a:t> avec stratégies</a:t>
            </a:r>
          </a:p>
          <a:p>
            <a:pPr lvl="1"/>
            <a:r>
              <a:rPr lang="fr-FR" dirty="0" smtClean="0"/>
              <a:t>La fusion utilise notre version lors du conflit: $ git </a:t>
            </a:r>
            <a:r>
              <a:rPr lang="fr-FR" dirty="0" err="1" smtClean="0"/>
              <a:t>merge</a:t>
            </a:r>
            <a:r>
              <a:rPr lang="fr-FR" dirty="0" smtClean="0"/>
              <a:t> –s ours </a:t>
            </a:r>
            <a:r>
              <a:rPr lang="fr-FR" dirty="0" err="1" smtClean="0"/>
              <a:t>origin</a:t>
            </a:r>
            <a:r>
              <a:rPr lang="fr-FR" dirty="0" smtClean="0"/>
              <a:t>/master</a:t>
            </a:r>
          </a:p>
          <a:p>
            <a:pPr lvl="1"/>
            <a:r>
              <a:rPr lang="fr-FR" dirty="0" smtClean="0"/>
              <a:t>La fusion utilise leur version lors du conflit: $ git </a:t>
            </a:r>
            <a:r>
              <a:rPr lang="fr-FR" dirty="0" err="1" smtClean="0"/>
              <a:t>merge</a:t>
            </a:r>
            <a:r>
              <a:rPr lang="fr-FR" dirty="0" smtClean="0"/>
              <a:t> –s </a:t>
            </a:r>
            <a:r>
              <a:rPr lang="fr-FR" dirty="0" err="1" smtClean="0"/>
              <a:t>recursive</a:t>
            </a:r>
            <a:r>
              <a:rPr lang="fr-FR" dirty="0" smtClean="0"/>
              <a:t> –X </a:t>
            </a:r>
            <a:r>
              <a:rPr lang="fr-FR" dirty="0" err="1" smtClean="0"/>
              <a:t>theirs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/master</a:t>
            </a:r>
          </a:p>
          <a:p>
            <a:pPr lvl="1"/>
            <a:r>
              <a:rPr lang="fr-FR" dirty="0" smtClean="0"/>
              <a:t>Pas de commit : permet de modifier le commit avec les stratégies ours/</a:t>
            </a:r>
            <a:r>
              <a:rPr lang="fr-FR" dirty="0" err="1" smtClean="0"/>
              <a:t>thiers</a:t>
            </a:r>
            <a:endParaRPr lang="fr-FR" dirty="0" smtClean="0"/>
          </a:p>
          <a:p>
            <a:pPr lvl="2"/>
            <a:r>
              <a:rPr lang="fr-FR" dirty="0" smtClean="0"/>
              <a:t>$ git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--no-commit</a:t>
            </a:r>
            <a:r>
              <a:rPr lang="fr-FR" dirty="0" smtClean="0"/>
              <a:t> –s </a:t>
            </a:r>
            <a:r>
              <a:rPr lang="fr-FR" dirty="0" err="1" smtClean="0"/>
              <a:t>recursive</a:t>
            </a:r>
            <a:r>
              <a:rPr lang="fr-FR" dirty="0" smtClean="0"/>
              <a:t> –X </a:t>
            </a:r>
            <a:r>
              <a:rPr lang="fr-FR" dirty="0" err="1" smtClean="0"/>
              <a:t>theirs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/master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 l="-3197" t="9141"/>
          <a:stretch>
            <a:fillRect/>
          </a:stretch>
        </p:blipFill>
        <p:spPr>
          <a:xfrm>
            <a:off x="546101" y="2490386"/>
            <a:ext cx="3897914" cy="74990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rcRect t="8333"/>
          <a:stretch>
            <a:fillRect/>
          </a:stretch>
        </p:blipFill>
        <p:spPr>
          <a:xfrm>
            <a:off x="3393334" y="4146550"/>
            <a:ext cx="5419724" cy="2794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400" y="2260600"/>
            <a:ext cx="3200400" cy="1360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Cherry-pick</a:t>
            </a:r>
            <a:endParaRPr lang="fr-FR" dirty="0"/>
          </a:p>
        </p:txBody>
      </p:sp>
      <p:grpSp>
        <p:nvGrpSpPr>
          <p:cNvPr id="4" name="Grouper 3"/>
          <p:cNvGrpSpPr/>
          <p:nvPr/>
        </p:nvGrpSpPr>
        <p:grpSpPr>
          <a:xfrm>
            <a:off x="1463319" y="2022286"/>
            <a:ext cx="1125094" cy="352002"/>
            <a:chOff x="1463319" y="2022286"/>
            <a:chExt cx="1125094" cy="35200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856755" y="2022286"/>
              <a:ext cx="731658" cy="35200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C1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Connecteur droit avec flèche 5"/>
            <p:cNvCxnSpPr>
              <a:stCxn id="5" idx="1"/>
            </p:cNvCxnSpPr>
            <p:nvPr/>
          </p:nvCxnSpPr>
          <p:spPr>
            <a:xfrm rot="10800000">
              <a:off x="1463319" y="2194839"/>
              <a:ext cx="393437" cy="34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à coins arrondis 6"/>
          <p:cNvSpPr/>
          <p:nvPr/>
        </p:nvSpPr>
        <p:spPr>
          <a:xfrm>
            <a:off x="2981849" y="2022286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C3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" name="Connecteur droit avec flèche 7"/>
          <p:cNvCxnSpPr>
            <a:stCxn id="7" idx="1"/>
          </p:cNvCxnSpPr>
          <p:nvPr/>
        </p:nvCxnSpPr>
        <p:spPr>
          <a:xfrm rot="10800000">
            <a:off x="2588413" y="2194839"/>
            <a:ext cx="393437" cy="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2374984" y="2609512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C2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/>
          <p:cNvCxnSpPr>
            <a:stCxn id="9" idx="1"/>
            <a:endCxn id="5" idx="2"/>
          </p:cNvCxnSpPr>
          <p:nvPr/>
        </p:nvCxnSpPr>
        <p:spPr>
          <a:xfrm rot="10800000">
            <a:off x="2222584" y="2374289"/>
            <a:ext cx="152400" cy="411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10"/>
          <p:cNvSpPr/>
          <p:nvPr/>
        </p:nvSpPr>
        <p:spPr>
          <a:xfrm>
            <a:off x="3500078" y="2606064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C4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2" name="Connecteur droit avec flèche 11"/>
          <p:cNvCxnSpPr>
            <a:stCxn id="11" idx="1"/>
          </p:cNvCxnSpPr>
          <p:nvPr/>
        </p:nvCxnSpPr>
        <p:spPr>
          <a:xfrm rot="10800000">
            <a:off x="3106642" y="2778617"/>
            <a:ext cx="393437" cy="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4625172" y="2609513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C5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4" name="Connecteur droit avec flèche 13"/>
          <p:cNvCxnSpPr>
            <a:stCxn id="13" idx="1"/>
          </p:cNvCxnSpPr>
          <p:nvPr/>
        </p:nvCxnSpPr>
        <p:spPr>
          <a:xfrm rot="10800000">
            <a:off x="4231736" y="2782066"/>
            <a:ext cx="393437" cy="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er 17"/>
          <p:cNvGrpSpPr/>
          <p:nvPr/>
        </p:nvGrpSpPr>
        <p:grpSpPr>
          <a:xfrm>
            <a:off x="2740814" y="2961514"/>
            <a:ext cx="1125093" cy="665485"/>
            <a:chOff x="1463321" y="1708803"/>
            <a:chExt cx="1125092" cy="665485"/>
          </a:xfrm>
        </p:grpSpPr>
        <p:sp>
          <p:nvSpPr>
            <p:cNvPr id="19" name="Rectangle à coins arrondis 18"/>
            <p:cNvSpPr/>
            <p:nvPr/>
          </p:nvSpPr>
          <p:spPr>
            <a:xfrm>
              <a:off x="1856755" y="2022286"/>
              <a:ext cx="731658" cy="35200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C6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necteur droit avec flèche 19"/>
            <p:cNvCxnSpPr>
              <a:stCxn id="19" idx="1"/>
              <a:endCxn id="9" idx="2"/>
            </p:cNvCxnSpPr>
            <p:nvPr/>
          </p:nvCxnSpPr>
          <p:spPr>
            <a:xfrm rot="10800000">
              <a:off x="1463321" y="1708803"/>
              <a:ext cx="393435" cy="4894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r 20"/>
          <p:cNvGrpSpPr/>
          <p:nvPr/>
        </p:nvGrpSpPr>
        <p:grpSpPr>
          <a:xfrm>
            <a:off x="3865907" y="3271548"/>
            <a:ext cx="1125094" cy="352002"/>
            <a:chOff x="1463319" y="2022286"/>
            <a:chExt cx="1125094" cy="35200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1856755" y="2022286"/>
              <a:ext cx="731658" cy="35200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C7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Connecteur droit avec flèche 22"/>
            <p:cNvCxnSpPr>
              <a:stCxn id="22" idx="1"/>
            </p:cNvCxnSpPr>
            <p:nvPr/>
          </p:nvCxnSpPr>
          <p:spPr>
            <a:xfrm rot="10800000">
              <a:off x="1463319" y="2194839"/>
              <a:ext cx="393437" cy="34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necteur droit avec flèche 26"/>
          <p:cNvCxnSpPr>
            <a:stCxn id="22" idx="1"/>
            <a:endCxn id="11" idx="2"/>
          </p:cNvCxnSpPr>
          <p:nvPr/>
        </p:nvCxnSpPr>
        <p:spPr>
          <a:xfrm rot="10800000">
            <a:off x="3865907" y="2958067"/>
            <a:ext cx="393436" cy="4894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318365" y="4196416"/>
            <a:ext cx="5211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C4 réutilisé sur la branche </a:t>
            </a:r>
            <a:r>
              <a:rPr lang="fr-FR" dirty="0" err="1" smtClean="0"/>
              <a:t>Fix</a:t>
            </a:r>
            <a:r>
              <a:rPr lang="fr-FR" dirty="0" smtClean="0"/>
              <a:t>: </a:t>
            </a:r>
            <a:r>
              <a:rPr lang="fr-FR" dirty="0" err="1" smtClean="0"/>
              <a:t>cherry-pick</a:t>
            </a:r>
            <a:endParaRPr lang="fr-FR" dirty="0" smtClean="0"/>
          </a:p>
          <a:p>
            <a:r>
              <a:rPr lang="fr-FR" dirty="0" smtClean="0"/>
              <a:t>Nécessite d'avoir des </a:t>
            </a:r>
            <a:r>
              <a:rPr lang="fr-FR" dirty="0" err="1" smtClean="0"/>
              <a:t>commits</a:t>
            </a:r>
            <a:r>
              <a:rPr lang="fr-FR" dirty="0" smtClean="0"/>
              <a:t> parfaitement </a:t>
            </a:r>
            <a:r>
              <a:rPr lang="fr-FR" dirty="0" smtClean="0"/>
              <a:t>identifiés 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6716069" y="2609513"/>
            <a:ext cx="67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Topic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716069" y="3266333"/>
            <a:ext cx="44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Fix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6716069" y="202228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Master</a:t>
            </a:r>
          </a:p>
        </p:txBody>
      </p:sp>
      <p:grpSp>
        <p:nvGrpSpPr>
          <p:cNvPr id="32" name="Grouper 31"/>
          <p:cNvGrpSpPr/>
          <p:nvPr/>
        </p:nvGrpSpPr>
        <p:grpSpPr>
          <a:xfrm>
            <a:off x="4991001" y="3283663"/>
            <a:ext cx="1125094" cy="352002"/>
            <a:chOff x="1463319" y="2022286"/>
            <a:chExt cx="1125094" cy="352002"/>
          </a:xfrm>
        </p:grpSpPr>
        <p:sp>
          <p:nvSpPr>
            <p:cNvPr id="33" name="Rectangle à coins arrondis 32"/>
            <p:cNvSpPr/>
            <p:nvPr/>
          </p:nvSpPr>
          <p:spPr>
            <a:xfrm>
              <a:off x="1856755" y="2022286"/>
              <a:ext cx="731658" cy="35200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C8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Connecteur droit avec flèche 33"/>
            <p:cNvCxnSpPr>
              <a:stCxn id="33" idx="1"/>
            </p:cNvCxnSpPr>
            <p:nvPr/>
          </p:nvCxnSpPr>
          <p:spPr>
            <a:xfrm rot="10800000">
              <a:off x="1463319" y="2194839"/>
              <a:ext cx="393437" cy="34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llipse 68"/>
          <p:cNvSpPr/>
          <p:nvPr/>
        </p:nvSpPr>
        <p:spPr>
          <a:xfrm>
            <a:off x="4182604" y="6013647"/>
            <a:ext cx="2326665" cy="658583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endParaRPr lang="fr-FR" dirty="0"/>
          </a:p>
        </p:txBody>
      </p:sp>
      <p:grpSp>
        <p:nvGrpSpPr>
          <p:cNvPr id="4" name="Grouper 3"/>
          <p:cNvGrpSpPr/>
          <p:nvPr/>
        </p:nvGrpSpPr>
        <p:grpSpPr>
          <a:xfrm>
            <a:off x="1463319" y="2022286"/>
            <a:ext cx="1125094" cy="352002"/>
            <a:chOff x="1463319" y="2022286"/>
            <a:chExt cx="1125094" cy="35200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856755" y="2022286"/>
              <a:ext cx="731658" cy="35200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C1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Connecteur droit avec flèche 5"/>
            <p:cNvCxnSpPr>
              <a:stCxn id="5" idx="1"/>
            </p:cNvCxnSpPr>
            <p:nvPr/>
          </p:nvCxnSpPr>
          <p:spPr>
            <a:xfrm rot="10800000">
              <a:off x="1463319" y="2194839"/>
              <a:ext cx="393437" cy="34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à coins arrondis 6"/>
          <p:cNvSpPr/>
          <p:nvPr/>
        </p:nvSpPr>
        <p:spPr>
          <a:xfrm>
            <a:off x="2981849" y="2022286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C3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" name="Connecteur droit avec flèche 7"/>
          <p:cNvCxnSpPr>
            <a:stCxn id="7" idx="1"/>
          </p:cNvCxnSpPr>
          <p:nvPr/>
        </p:nvCxnSpPr>
        <p:spPr>
          <a:xfrm rot="10800000">
            <a:off x="2588413" y="2194839"/>
            <a:ext cx="393437" cy="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2374984" y="2609512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C2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/>
          <p:cNvCxnSpPr>
            <a:stCxn id="9" idx="1"/>
            <a:endCxn id="5" idx="2"/>
          </p:cNvCxnSpPr>
          <p:nvPr/>
        </p:nvCxnSpPr>
        <p:spPr>
          <a:xfrm rot="10800000">
            <a:off x="2222584" y="2374289"/>
            <a:ext cx="152400" cy="411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10"/>
          <p:cNvSpPr/>
          <p:nvPr/>
        </p:nvSpPr>
        <p:spPr>
          <a:xfrm>
            <a:off x="3500078" y="2606064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C4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2" name="Connecteur droit avec flèche 11"/>
          <p:cNvCxnSpPr>
            <a:stCxn id="11" idx="1"/>
          </p:cNvCxnSpPr>
          <p:nvPr/>
        </p:nvCxnSpPr>
        <p:spPr>
          <a:xfrm rot="10800000">
            <a:off x="3106642" y="2778617"/>
            <a:ext cx="393437" cy="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4625172" y="2609513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C5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4" name="Connecteur droit avec flèche 13"/>
          <p:cNvCxnSpPr>
            <a:stCxn id="13" idx="1"/>
          </p:cNvCxnSpPr>
          <p:nvPr/>
        </p:nvCxnSpPr>
        <p:spPr>
          <a:xfrm rot="10800000">
            <a:off x="4231736" y="2782066"/>
            <a:ext cx="393437" cy="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5750266" y="2025736"/>
            <a:ext cx="731658" cy="3520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C6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15"/>
          <p:cNvCxnSpPr>
            <a:stCxn id="15" idx="1"/>
          </p:cNvCxnSpPr>
          <p:nvPr/>
        </p:nvCxnSpPr>
        <p:spPr>
          <a:xfrm rot="10800000">
            <a:off x="3713508" y="2198289"/>
            <a:ext cx="2036758" cy="3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5" idx="1"/>
            <a:endCxn id="13" idx="3"/>
          </p:cNvCxnSpPr>
          <p:nvPr/>
        </p:nvCxnSpPr>
        <p:spPr>
          <a:xfrm rot="10800000" flipV="1">
            <a:off x="5356830" y="2201736"/>
            <a:ext cx="393436" cy="583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er 17"/>
          <p:cNvGrpSpPr/>
          <p:nvPr/>
        </p:nvGrpSpPr>
        <p:grpSpPr>
          <a:xfrm>
            <a:off x="1463319" y="3674756"/>
            <a:ext cx="1125094" cy="352002"/>
            <a:chOff x="1463319" y="2022286"/>
            <a:chExt cx="1125094" cy="352002"/>
          </a:xfrm>
        </p:grpSpPr>
        <p:sp>
          <p:nvSpPr>
            <p:cNvPr id="19" name="Rectangle à coins arrondis 18"/>
            <p:cNvSpPr/>
            <p:nvPr/>
          </p:nvSpPr>
          <p:spPr>
            <a:xfrm>
              <a:off x="1856755" y="2022286"/>
              <a:ext cx="731658" cy="35200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C1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necteur droit avec flèche 19"/>
            <p:cNvCxnSpPr>
              <a:stCxn id="19" idx="1"/>
            </p:cNvCxnSpPr>
            <p:nvPr/>
          </p:nvCxnSpPr>
          <p:spPr>
            <a:xfrm rot="10800000">
              <a:off x="1463319" y="2194839"/>
              <a:ext cx="393437" cy="34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à coins arrondis 20"/>
          <p:cNvSpPr/>
          <p:nvPr/>
        </p:nvSpPr>
        <p:spPr>
          <a:xfrm>
            <a:off x="2981849" y="3674756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C3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2" name="Connecteur droit avec flèche 21"/>
          <p:cNvCxnSpPr>
            <a:stCxn id="21" idx="1"/>
          </p:cNvCxnSpPr>
          <p:nvPr/>
        </p:nvCxnSpPr>
        <p:spPr>
          <a:xfrm rot="10800000">
            <a:off x="2588413" y="3847309"/>
            <a:ext cx="393437" cy="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à coins arrondis 22"/>
          <p:cNvSpPr/>
          <p:nvPr/>
        </p:nvSpPr>
        <p:spPr>
          <a:xfrm>
            <a:off x="4093688" y="3674757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C2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4" name="Connecteur droit avec flèche 23"/>
          <p:cNvCxnSpPr>
            <a:stCxn id="23" idx="1"/>
            <a:endCxn id="21" idx="3"/>
          </p:cNvCxnSpPr>
          <p:nvPr/>
        </p:nvCxnSpPr>
        <p:spPr>
          <a:xfrm rot="10800000">
            <a:off x="3713508" y="3850758"/>
            <a:ext cx="38018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24"/>
          <p:cNvSpPr/>
          <p:nvPr/>
        </p:nvSpPr>
        <p:spPr>
          <a:xfrm>
            <a:off x="5218782" y="3671309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C4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6" name="Connecteur droit avec flèche 25"/>
          <p:cNvCxnSpPr>
            <a:stCxn id="25" idx="1"/>
          </p:cNvCxnSpPr>
          <p:nvPr/>
        </p:nvCxnSpPr>
        <p:spPr>
          <a:xfrm rot="10800000">
            <a:off x="4825346" y="3843862"/>
            <a:ext cx="393437" cy="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6343876" y="3674758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C5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8" name="Connecteur droit avec flèche 27"/>
          <p:cNvCxnSpPr>
            <a:stCxn id="27" idx="1"/>
          </p:cNvCxnSpPr>
          <p:nvPr/>
        </p:nvCxnSpPr>
        <p:spPr>
          <a:xfrm rot="10800000">
            <a:off x="5950440" y="3847311"/>
            <a:ext cx="393437" cy="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750266" y="2409285"/>
            <a:ext cx="79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Merge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7323483" y="3653979"/>
            <a:ext cx="85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Rebase</a:t>
            </a:r>
            <a:endParaRPr lang="fr-FR" dirty="0"/>
          </a:p>
        </p:txBody>
      </p:sp>
      <p:grpSp>
        <p:nvGrpSpPr>
          <p:cNvPr id="35" name="Grouper 34"/>
          <p:cNvGrpSpPr/>
          <p:nvPr/>
        </p:nvGrpSpPr>
        <p:grpSpPr>
          <a:xfrm>
            <a:off x="1683923" y="4825396"/>
            <a:ext cx="1125094" cy="352002"/>
            <a:chOff x="1463319" y="2022286"/>
            <a:chExt cx="1125094" cy="352002"/>
          </a:xfrm>
        </p:grpSpPr>
        <p:sp>
          <p:nvSpPr>
            <p:cNvPr id="36" name="Rectangle à coins arrondis 35"/>
            <p:cNvSpPr/>
            <p:nvPr/>
          </p:nvSpPr>
          <p:spPr>
            <a:xfrm>
              <a:off x="1856755" y="2022286"/>
              <a:ext cx="731658" cy="35200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C1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Connecteur droit avec flèche 36"/>
            <p:cNvCxnSpPr>
              <a:stCxn id="36" idx="1"/>
            </p:cNvCxnSpPr>
            <p:nvPr/>
          </p:nvCxnSpPr>
          <p:spPr>
            <a:xfrm rot="10800000">
              <a:off x="1463319" y="2194839"/>
              <a:ext cx="393437" cy="34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à coins arrondis 37"/>
          <p:cNvSpPr/>
          <p:nvPr/>
        </p:nvSpPr>
        <p:spPr>
          <a:xfrm>
            <a:off x="3202453" y="4825396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C3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9" name="Connecteur droit avec flèche 38"/>
          <p:cNvCxnSpPr>
            <a:stCxn id="38" idx="1"/>
          </p:cNvCxnSpPr>
          <p:nvPr/>
        </p:nvCxnSpPr>
        <p:spPr>
          <a:xfrm rot="10800000">
            <a:off x="2809017" y="4997949"/>
            <a:ext cx="393437" cy="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à coins arrondis 39"/>
          <p:cNvSpPr/>
          <p:nvPr/>
        </p:nvSpPr>
        <p:spPr>
          <a:xfrm>
            <a:off x="2595588" y="5412622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C2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1" name="Connecteur droit avec flèche 40"/>
          <p:cNvCxnSpPr>
            <a:stCxn id="40" idx="1"/>
          </p:cNvCxnSpPr>
          <p:nvPr/>
        </p:nvCxnSpPr>
        <p:spPr>
          <a:xfrm rot="10800000">
            <a:off x="2443188" y="5177399"/>
            <a:ext cx="152400" cy="411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à coins arrondis 41"/>
          <p:cNvSpPr/>
          <p:nvPr/>
        </p:nvSpPr>
        <p:spPr>
          <a:xfrm>
            <a:off x="3720682" y="5409174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C4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3" name="Connecteur droit avec flèche 42"/>
          <p:cNvCxnSpPr>
            <a:stCxn id="42" idx="1"/>
          </p:cNvCxnSpPr>
          <p:nvPr/>
        </p:nvCxnSpPr>
        <p:spPr>
          <a:xfrm rot="10800000">
            <a:off x="3327246" y="5581727"/>
            <a:ext cx="393437" cy="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à coins arrondis 43"/>
          <p:cNvSpPr/>
          <p:nvPr/>
        </p:nvSpPr>
        <p:spPr>
          <a:xfrm>
            <a:off x="4845776" y="5412623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C5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5" name="Connecteur droit avec flèche 44"/>
          <p:cNvCxnSpPr>
            <a:stCxn id="44" idx="1"/>
          </p:cNvCxnSpPr>
          <p:nvPr/>
        </p:nvCxnSpPr>
        <p:spPr>
          <a:xfrm rot="10800000">
            <a:off x="4452340" y="5585176"/>
            <a:ext cx="393437" cy="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4511011" y="6147685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C6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7" name="Connecteur droit avec flèche 46"/>
          <p:cNvCxnSpPr>
            <a:stCxn id="46" idx="1"/>
            <a:endCxn id="42" idx="2"/>
          </p:cNvCxnSpPr>
          <p:nvPr/>
        </p:nvCxnSpPr>
        <p:spPr>
          <a:xfrm rot="10800000">
            <a:off x="4086511" y="5761176"/>
            <a:ext cx="424500" cy="5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à coins arrondis 47"/>
          <p:cNvSpPr/>
          <p:nvPr/>
        </p:nvSpPr>
        <p:spPr>
          <a:xfrm>
            <a:off x="5636105" y="6151134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C7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9" name="Connecteur droit avec flèche 48"/>
          <p:cNvCxnSpPr>
            <a:stCxn id="48" idx="1"/>
          </p:cNvCxnSpPr>
          <p:nvPr/>
        </p:nvCxnSpPr>
        <p:spPr>
          <a:xfrm rot="10800000">
            <a:off x="5242671" y="6323687"/>
            <a:ext cx="393435" cy="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Ellipse 75"/>
          <p:cNvSpPr/>
          <p:nvPr/>
        </p:nvSpPr>
        <p:spPr>
          <a:xfrm>
            <a:off x="4231736" y="4668657"/>
            <a:ext cx="2326665" cy="658583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à coins arrondis 76"/>
          <p:cNvSpPr/>
          <p:nvPr/>
        </p:nvSpPr>
        <p:spPr>
          <a:xfrm>
            <a:off x="4560143" y="4802695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5685237" y="4806144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C7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9" name="Connecteur droit avec flèche 78"/>
          <p:cNvCxnSpPr>
            <a:stCxn id="78" idx="1"/>
          </p:cNvCxnSpPr>
          <p:nvPr/>
        </p:nvCxnSpPr>
        <p:spPr>
          <a:xfrm rot="10800000">
            <a:off x="5291803" y="4978697"/>
            <a:ext cx="393435" cy="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77" idx="1"/>
            <a:endCxn id="38" idx="3"/>
          </p:cNvCxnSpPr>
          <p:nvPr/>
        </p:nvCxnSpPr>
        <p:spPr>
          <a:xfrm rot="10800000" flipV="1">
            <a:off x="3934111" y="4978695"/>
            <a:ext cx="626032" cy="22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stCxn id="69" idx="6"/>
            <a:endCxn id="76" idx="6"/>
          </p:cNvCxnSpPr>
          <p:nvPr/>
        </p:nvCxnSpPr>
        <p:spPr>
          <a:xfrm flipV="1">
            <a:off x="6509269" y="4997949"/>
            <a:ext cx="49132" cy="1344990"/>
          </a:xfrm>
          <a:prstGeom prst="curvedConnector3">
            <a:avLst>
              <a:gd name="adj1" fmla="val 565277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6880910" y="5412623"/>
            <a:ext cx="85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Rebase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773926" y="1794519"/>
            <a:ext cx="2084535" cy="6971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interactive</a:t>
            </a:r>
            <a:endParaRPr lang="fr-FR" dirty="0"/>
          </a:p>
        </p:txBody>
      </p:sp>
      <p:grpSp>
        <p:nvGrpSpPr>
          <p:cNvPr id="4" name="Grouper 3"/>
          <p:cNvGrpSpPr/>
          <p:nvPr/>
        </p:nvGrpSpPr>
        <p:grpSpPr>
          <a:xfrm>
            <a:off x="1463320" y="1939459"/>
            <a:ext cx="1125094" cy="352002"/>
            <a:chOff x="1463319" y="2022286"/>
            <a:chExt cx="1125094" cy="35200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856755" y="2022286"/>
              <a:ext cx="731658" cy="35200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C1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Connecteur droit avec flèche 5"/>
            <p:cNvCxnSpPr>
              <a:stCxn id="5" idx="1"/>
            </p:cNvCxnSpPr>
            <p:nvPr/>
          </p:nvCxnSpPr>
          <p:spPr>
            <a:xfrm rot="10800000">
              <a:off x="1463319" y="2194839"/>
              <a:ext cx="393437" cy="34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à coins arrondis 6"/>
          <p:cNvSpPr/>
          <p:nvPr/>
        </p:nvSpPr>
        <p:spPr>
          <a:xfrm>
            <a:off x="2981850" y="1939459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C3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" name="Connecteur droit avec flèche 7"/>
          <p:cNvCxnSpPr>
            <a:stCxn id="7" idx="1"/>
          </p:cNvCxnSpPr>
          <p:nvPr/>
        </p:nvCxnSpPr>
        <p:spPr>
          <a:xfrm rot="10800000">
            <a:off x="2588414" y="2112012"/>
            <a:ext cx="393437" cy="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4093689" y="1939460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C2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/>
          <p:cNvCxnSpPr>
            <a:stCxn id="9" idx="1"/>
            <a:endCxn id="7" idx="3"/>
          </p:cNvCxnSpPr>
          <p:nvPr/>
        </p:nvCxnSpPr>
        <p:spPr>
          <a:xfrm rot="10800000">
            <a:off x="3713509" y="2115461"/>
            <a:ext cx="38018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10"/>
          <p:cNvSpPr/>
          <p:nvPr/>
        </p:nvSpPr>
        <p:spPr>
          <a:xfrm>
            <a:off x="5218783" y="1936012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C4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2" name="Connecteur droit avec flèche 11"/>
          <p:cNvCxnSpPr>
            <a:stCxn id="11" idx="1"/>
          </p:cNvCxnSpPr>
          <p:nvPr/>
        </p:nvCxnSpPr>
        <p:spPr>
          <a:xfrm rot="10800000">
            <a:off x="4825347" y="2108565"/>
            <a:ext cx="393437" cy="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6343877" y="1939461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C5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4" name="Connecteur droit avec flèche 13"/>
          <p:cNvCxnSpPr>
            <a:stCxn id="13" idx="1"/>
          </p:cNvCxnSpPr>
          <p:nvPr/>
        </p:nvCxnSpPr>
        <p:spPr>
          <a:xfrm rot="10800000">
            <a:off x="5950441" y="2112014"/>
            <a:ext cx="393437" cy="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093690" y="1794519"/>
            <a:ext cx="731657" cy="6971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093690" y="1794519"/>
            <a:ext cx="731657" cy="6971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5577167" y="2325973"/>
            <a:ext cx="1125097" cy="380760"/>
          </a:xfrm>
          <a:custGeom>
            <a:avLst/>
            <a:gdLst>
              <a:gd name="connsiteX0" fmla="*/ 0 w 1125097"/>
              <a:gd name="connsiteY0" fmla="*/ 0 h 380760"/>
              <a:gd name="connsiteX1" fmla="*/ 607414 w 1125097"/>
              <a:gd name="connsiteY1" fmla="*/ 379610 h 380760"/>
              <a:gd name="connsiteX2" fmla="*/ 1125097 w 1125097"/>
              <a:gd name="connsiteY2" fmla="*/ 6902 h 38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097" h="380760">
                <a:moveTo>
                  <a:pt x="0" y="0"/>
                </a:moveTo>
                <a:cubicBezTo>
                  <a:pt x="209949" y="189230"/>
                  <a:pt x="419898" y="378460"/>
                  <a:pt x="607414" y="379610"/>
                </a:cubicBezTo>
                <a:cubicBezTo>
                  <a:pt x="794930" y="380760"/>
                  <a:pt x="1125097" y="6902"/>
                  <a:pt x="1125097" y="6902"/>
                </a:cubicBezTo>
              </a:path>
            </a:pathLst>
          </a:cu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5950441" y="2706733"/>
            <a:ext cx="72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Ordre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339925" y="2706733"/>
            <a:ext cx="79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Fusion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3858461" y="2706733"/>
            <a:ext cx="127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Destruction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457200" y="3692570"/>
            <a:ext cx="3090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fr-FR" dirty="0" smtClean="0"/>
              <a:t>Permet de retravailler l'historique des </a:t>
            </a:r>
            <a:r>
              <a:rPr lang="fr-FR" dirty="0" err="1" smtClean="0"/>
              <a:t>commits</a:t>
            </a: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Remonter au maximum jusqu'aux références distantes</a:t>
            </a:r>
          </a:p>
        </p:txBody>
      </p:sp>
      <p:sp>
        <p:nvSpPr>
          <p:cNvPr id="31" name="Rectangle à coins arrondis 30"/>
          <p:cNvSpPr/>
          <p:nvPr/>
        </p:nvSpPr>
        <p:spPr>
          <a:xfrm>
            <a:off x="7468972" y="1936011"/>
            <a:ext cx="731658" cy="3520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C5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 rot="10800000">
            <a:off x="7075535" y="2112012"/>
            <a:ext cx="393437" cy="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7379240" y="2706733"/>
            <a:ext cx="83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Edition</a:t>
            </a:r>
            <a:endParaRPr lang="fr-FR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461" y="3224676"/>
            <a:ext cx="5111921" cy="3329604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572902" y="5445678"/>
            <a:ext cx="3138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rebase</a:t>
            </a:r>
            <a:r>
              <a:rPr lang="fr-FR" dirty="0" smtClean="0"/>
              <a:t> –i head~4</a:t>
            </a:r>
          </a:p>
          <a:p>
            <a:r>
              <a:rPr lang="fr-FR" dirty="0" smtClean="0"/>
              <a:t>$ git commit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--continue</a:t>
            </a:r>
            <a:r>
              <a:rPr lang="fr-FR" dirty="0" smtClean="0"/>
              <a:t> / </a:t>
            </a:r>
            <a:r>
              <a:rPr lang="fr-FR" dirty="0" err="1" smtClean="0"/>
              <a:t>--abort</a:t>
            </a: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Detached</a:t>
            </a:r>
            <a:r>
              <a:rPr lang="fr-FR" dirty="0" smtClean="0"/>
              <a:t> </a:t>
            </a:r>
            <a:r>
              <a:rPr lang="fr-FR" dirty="0" err="1" smtClean="0"/>
              <a:t>head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Cas: </a:t>
            </a:r>
          </a:p>
          <a:p>
            <a:pPr lvl="1"/>
            <a:r>
              <a:rPr lang="fr-FR" dirty="0" err="1" smtClean="0"/>
              <a:t>checkout</a:t>
            </a:r>
            <a:r>
              <a:rPr lang="fr-FR" dirty="0" smtClean="0"/>
              <a:t> tag</a:t>
            </a:r>
          </a:p>
          <a:p>
            <a:pPr lvl="1"/>
            <a:r>
              <a:rPr lang="fr-FR" dirty="0" smtClean="0"/>
              <a:t>Sous projet</a:t>
            </a:r>
          </a:p>
          <a:p>
            <a:r>
              <a:rPr lang="fr-FR" dirty="0" smtClean="0"/>
              <a:t>Résolution:</a:t>
            </a:r>
          </a:p>
          <a:p>
            <a:pPr lvl="1"/>
            <a:r>
              <a:rPr lang="fr-FR" dirty="0" smtClean="0"/>
              <a:t>Créer une branche pour effectuer des modifications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/>
          <a:lstStyle/>
          <a:p>
            <a:r>
              <a:rPr lang="fr-FR" dirty="0" smtClean="0"/>
              <a:t>Comparaison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4626" y="1323555"/>
            <a:ext cx="3966868" cy="461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SVN</a:t>
            </a:r>
          </a:p>
          <a:p>
            <a:pPr>
              <a:spcAft>
                <a:spcPts val="1200"/>
              </a:spcAft>
              <a:buFont typeface="Arial"/>
              <a:buChar char="•"/>
            </a:pPr>
            <a:r>
              <a:rPr lang="fr-FR" dirty="0" smtClean="0"/>
              <a:t>Système de fichier </a:t>
            </a:r>
            <a:r>
              <a:rPr lang="fr-FR" dirty="0" err="1" smtClean="0"/>
              <a:t>historisé</a:t>
            </a:r>
            <a:r>
              <a:rPr lang="fr-FR" dirty="0" smtClean="0"/>
              <a:t> (undo)</a:t>
            </a:r>
          </a:p>
          <a:p>
            <a:pPr>
              <a:spcAft>
                <a:spcPts val="1200"/>
              </a:spcAft>
              <a:buFont typeface="Arial"/>
              <a:buChar char="•"/>
            </a:pPr>
            <a:r>
              <a:rPr lang="fr-FR" dirty="0" smtClean="0"/>
              <a:t>Jeu de commande simple</a:t>
            </a:r>
          </a:p>
          <a:p>
            <a:pPr>
              <a:spcAft>
                <a:spcPts val="1200"/>
              </a:spcAft>
              <a:buFont typeface="Arial"/>
              <a:buChar char="•"/>
            </a:pPr>
            <a:r>
              <a:rPr lang="fr-FR" dirty="0" smtClean="0"/>
              <a:t>Outil </a:t>
            </a:r>
            <a:r>
              <a:rPr lang="fr-FR" b="1" dirty="0" smtClean="0"/>
              <a:t>simple</a:t>
            </a:r>
          </a:p>
          <a:p>
            <a:pPr>
              <a:spcAft>
                <a:spcPts val="1200"/>
              </a:spcAft>
              <a:buFont typeface="Arial"/>
              <a:buChar char="•"/>
            </a:pPr>
            <a:r>
              <a:rPr lang="fr-FR" dirty="0" smtClean="0"/>
              <a:t>Dépôt distant</a:t>
            </a:r>
          </a:p>
          <a:p>
            <a:pPr>
              <a:spcAft>
                <a:spcPts val="1200"/>
              </a:spcAft>
              <a:buFont typeface="Arial"/>
              <a:buChar char="•"/>
            </a:pPr>
            <a:r>
              <a:rPr lang="fr-FR" dirty="0" smtClean="0"/>
              <a:t>Pas de notion de </a:t>
            </a:r>
            <a:r>
              <a:rPr lang="fr-FR" dirty="0" err="1" smtClean="0"/>
              <a:t>trunk</a:t>
            </a:r>
            <a:r>
              <a:rPr lang="fr-FR" dirty="0" smtClean="0"/>
              <a:t>/branches/tags</a:t>
            </a:r>
          </a:p>
          <a:p>
            <a:pPr>
              <a:spcAft>
                <a:spcPts val="1200"/>
              </a:spcAft>
              <a:buFont typeface="Arial"/>
              <a:buChar char="•"/>
            </a:pPr>
            <a:r>
              <a:rPr lang="fr-FR" dirty="0" err="1" smtClean="0"/>
              <a:t>Checkout</a:t>
            </a:r>
            <a:r>
              <a:rPr lang="fr-FR" dirty="0" smtClean="0"/>
              <a:t> partiel</a:t>
            </a:r>
          </a:p>
          <a:p>
            <a:pPr>
              <a:spcAft>
                <a:spcPts val="1200"/>
              </a:spcAft>
              <a:buFont typeface="Arial"/>
              <a:buChar char="•"/>
            </a:pPr>
            <a:r>
              <a:rPr lang="fr-FR" dirty="0" smtClean="0"/>
              <a:t>Super projets: </a:t>
            </a:r>
            <a:r>
              <a:rPr lang="fr-FR" dirty="0" err="1" smtClean="0"/>
              <a:t>Checkout</a:t>
            </a:r>
            <a:r>
              <a:rPr lang="fr-FR" dirty="0" smtClean="0"/>
              <a:t> partiels</a:t>
            </a:r>
          </a:p>
          <a:p>
            <a:pPr>
              <a:spcAft>
                <a:spcPts val="1200"/>
              </a:spcAft>
              <a:buFont typeface="Arial"/>
              <a:buChar char="•"/>
            </a:pPr>
            <a:r>
              <a:rPr lang="fr-FR" dirty="0" smtClean="0"/>
              <a:t>Plateformes: Linux, OS X, Windows</a:t>
            </a:r>
          </a:p>
          <a:p>
            <a:pPr>
              <a:spcAft>
                <a:spcPts val="1200"/>
              </a:spcAft>
              <a:buFont typeface="Arial"/>
              <a:buChar char="•"/>
            </a:pPr>
            <a:r>
              <a:rPr lang="fr-FR" dirty="0" smtClean="0"/>
              <a:t>IDE: </a:t>
            </a:r>
            <a:r>
              <a:rPr lang="fr-FR" dirty="0" err="1" smtClean="0"/>
              <a:t>eclipse/netbeans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endParaRPr lang="fr-FR" dirty="0" smtClean="0"/>
          </a:p>
          <a:p>
            <a:pPr>
              <a:spcAft>
                <a:spcPts val="1200"/>
              </a:spcAft>
              <a:buFont typeface="Arial"/>
              <a:buChar char="•"/>
            </a:pPr>
            <a:r>
              <a:rPr lang="fr-FR" dirty="0" smtClean="0"/>
              <a:t>Backup nécessaire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511177" y="1323555"/>
            <a:ext cx="473384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GIT</a:t>
            </a:r>
          </a:p>
          <a:p>
            <a:pPr>
              <a:spcAft>
                <a:spcPts val="1200"/>
              </a:spcAft>
              <a:buFont typeface="Arial"/>
              <a:buChar char="•"/>
            </a:pPr>
            <a:r>
              <a:rPr lang="fr-FR" dirty="0" smtClean="0"/>
              <a:t>N/A (undo impossible dans certains cas)</a:t>
            </a:r>
          </a:p>
          <a:p>
            <a:pPr>
              <a:spcAft>
                <a:spcPts val="1200"/>
              </a:spcAft>
              <a:buFont typeface="Arial"/>
              <a:buChar char="•"/>
            </a:pPr>
            <a:r>
              <a:rPr lang="fr-FR" dirty="0" smtClean="0"/>
              <a:t>Jeu de commande complexe</a:t>
            </a:r>
          </a:p>
          <a:p>
            <a:pPr>
              <a:spcAft>
                <a:spcPts val="1200"/>
              </a:spcAft>
              <a:buFont typeface="Arial"/>
              <a:buChar char="•"/>
            </a:pPr>
            <a:r>
              <a:rPr lang="fr-FR" dirty="0" smtClean="0"/>
              <a:t>Outil </a:t>
            </a:r>
            <a:r>
              <a:rPr lang="fr-FR" b="1" dirty="0" smtClean="0"/>
              <a:t>complexe</a:t>
            </a:r>
          </a:p>
          <a:p>
            <a:pPr>
              <a:spcAft>
                <a:spcPts val="1200"/>
              </a:spcAft>
              <a:buFont typeface="Arial"/>
              <a:buChar char="•"/>
            </a:pPr>
            <a:r>
              <a:rPr lang="fr-FR" dirty="0" smtClean="0"/>
              <a:t>Dépôt local</a:t>
            </a:r>
          </a:p>
          <a:p>
            <a:pPr>
              <a:spcAft>
                <a:spcPts val="1200"/>
              </a:spcAft>
              <a:buFont typeface="Arial"/>
              <a:buChar char="•"/>
            </a:pPr>
            <a:r>
              <a:rPr lang="fr-FR" dirty="0" smtClean="0"/>
              <a:t>Master/branches/tags font partie de son ADN</a:t>
            </a:r>
          </a:p>
          <a:p>
            <a:pPr>
              <a:spcAft>
                <a:spcPts val="1200"/>
              </a:spcAft>
              <a:buFont typeface="Arial"/>
              <a:buChar char="•"/>
            </a:pPr>
            <a:r>
              <a:rPr lang="fr-FR" dirty="0" smtClean="0"/>
              <a:t>N/A</a:t>
            </a:r>
          </a:p>
          <a:p>
            <a:pPr>
              <a:spcAft>
                <a:spcPts val="1200"/>
              </a:spcAft>
              <a:buFont typeface="Arial"/>
              <a:buChar char="•"/>
            </a:pPr>
            <a:r>
              <a:rPr lang="fr-FR" dirty="0" smtClean="0"/>
              <a:t> Super </a:t>
            </a:r>
            <a:r>
              <a:rPr lang="fr-FR" dirty="0"/>
              <a:t>p</a:t>
            </a:r>
            <a:r>
              <a:rPr lang="fr-FR" dirty="0" smtClean="0"/>
              <a:t>rojets: dépôts indépendants</a:t>
            </a:r>
          </a:p>
          <a:p>
            <a:pPr>
              <a:spcAft>
                <a:spcPts val="1200"/>
              </a:spcAft>
              <a:buFont typeface="Arial"/>
              <a:buChar char="•"/>
            </a:pPr>
            <a:r>
              <a:rPr lang="fr-FR" dirty="0" smtClean="0"/>
              <a:t>Plateformes: Linux, OS X, Windows</a:t>
            </a:r>
          </a:p>
          <a:p>
            <a:pPr>
              <a:spcAft>
                <a:spcPts val="1200"/>
              </a:spcAft>
              <a:buFont typeface="Arial"/>
              <a:buChar char="•"/>
            </a:pPr>
            <a:r>
              <a:rPr lang="fr-FR" dirty="0" smtClean="0"/>
              <a:t>IDE: </a:t>
            </a:r>
            <a:r>
              <a:rPr lang="fr-FR" dirty="0" err="1" smtClean="0"/>
              <a:t>eclipse/netbeans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endParaRPr lang="fr-FR" dirty="0" smtClean="0"/>
          </a:p>
          <a:p>
            <a:pPr>
              <a:spcAft>
                <a:spcPts val="1200"/>
              </a:spcAft>
              <a:buFont typeface="Arial"/>
              <a:buChar char="•"/>
            </a:pPr>
            <a:r>
              <a:rPr lang="fr-FR" dirty="0" smtClean="0"/>
              <a:t>Repo cloné</a:t>
            </a:r>
          </a:p>
          <a:p>
            <a:pPr>
              <a:spcAft>
                <a:spcPts val="1200"/>
              </a:spcAft>
              <a:buFont typeface="Arial"/>
              <a:buChar char="•"/>
            </a:pP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376714" y="6151893"/>
            <a:ext cx="626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La philosophie entre GIT et SVN est totalement différente</a:t>
            </a:r>
          </a:p>
          <a:p>
            <a:pPr algn="ctr"/>
            <a:r>
              <a:rPr lang="fr-FR" b="1" dirty="0" smtClean="0"/>
              <a:t>Conclusion: pour utiliser GIT, il faut commencer par oublier SVN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927350"/>
            <a:ext cx="8229600" cy="1143000"/>
          </a:xfrm>
        </p:spPr>
        <p:txBody>
          <a:bodyPr/>
          <a:lstStyle/>
          <a:p>
            <a:r>
              <a:rPr lang="fr-FR" dirty="0" smtClean="0"/>
              <a:t>Sous Projets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 projets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SVN: </a:t>
            </a:r>
          </a:p>
          <a:p>
            <a:pPr lvl="1"/>
            <a:r>
              <a:rPr lang="fr-FR" dirty="0" smtClean="0"/>
              <a:t>Top to </a:t>
            </a:r>
            <a:r>
              <a:rPr lang="fr-FR" dirty="0" err="1" smtClean="0"/>
              <a:t>bottom</a:t>
            </a:r>
            <a:r>
              <a:rPr lang="fr-FR" dirty="0" smtClean="0"/>
              <a:t> (hiérarchie répertoire)</a:t>
            </a:r>
          </a:p>
          <a:p>
            <a:pPr lvl="1"/>
            <a:r>
              <a:rPr lang="fr-FR" dirty="0" smtClean="0"/>
              <a:t>"</a:t>
            </a:r>
            <a:r>
              <a:rPr lang="fr-FR" dirty="0" err="1" smtClean="0"/>
              <a:t>Bottom</a:t>
            </a:r>
            <a:r>
              <a:rPr lang="fr-FR" dirty="0" smtClean="0"/>
              <a:t> to top" </a:t>
            </a:r>
            <a:r>
              <a:rPr lang="fr-FR" dirty="0" err="1" smtClean="0"/>
              <a:t>svn:externals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Git : </a:t>
            </a:r>
            <a:r>
              <a:rPr lang="fr-FR" dirty="0" err="1" smtClean="0"/>
              <a:t>Bottom</a:t>
            </a:r>
            <a:r>
              <a:rPr lang="fr-FR" dirty="0" smtClean="0"/>
              <a:t> To Top</a:t>
            </a:r>
          </a:p>
          <a:p>
            <a:pPr lvl="1"/>
            <a:r>
              <a:rPr lang="fr-FR" dirty="0" err="1" smtClean="0"/>
              <a:t>Detached</a:t>
            </a:r>
            <a:r>
              <a:rPr lang="fr-FR" dirty="0" smtClean="0"/>
              <a:t> </a:t>
            </a:r>
            <a:r>
              <a:rPr lang="fr-FR" dirty="0" err="1" smtClean="0"/>
              <a:t>head</a:t>
            </a:r>
            <a:r>
              <a:rPr lang="fr-FR" dirty="0" smtClean="0"/>
              <a:t> (le sous projet est référencé par un commit)</a:t>
            </a:r>
          </a:p>
          <a:p>
            <a:pPr lvl="1"/>
            <a:r>
              <a:rPr lang="fr-FR" dirty="0" smtClean="0"/>
              <a:t>Créer une branche dans le sous projet pour le modifier</a:t>
            </a:r>
          </a:p>
          <a:p>
            <a:pPr lvl="1"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d'un sous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submodule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endParaRPr lang="fr-FR" dirty="0" smtClean="0"/>
          </a:p>
          <a:p>
            <a:pPr lvl="1"/>
            <a:r>
              <a:rPr lang="fr-FR" dirty="0" smtClean="0"/>
              <a:t>Création d'une fichier .</a:t>
            </a:r>
            <a:r>
              <a:rPr lang="fr-FR" dirty="0" err="1" smtClean="0"/>
              <a:t>gitmodules</a:t>
            </a:r>
            <a:r>
              <a:rPr lang="fr-FR" dirty="0" smtClean="0"/>
              <a:t> contenant les modules: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submodule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endParaRPr lang="fr-FR" dirty="0" smtClean="0"/>
          </a:p>
          <a:p>
            <a:pPr lvl="1"/>
            <a:r>
              <a:rPr lang="fr-FR" dirty="0" smtClean="0"/>
              <a:t>Sous projets en </a:t>
            </a:r>
            <a:r>
              <a:rPr lang="fr-FR" dirty="0" err="1" smtClean="0"/>
              <a:t>detached</a:t>
            </a:r>
            <a:r>
              <a:rPr lang="fr-FR" dirty="0" smtClean="0"/>
              <a:t> </a:t>
            </a:r>
            <a:r>
              <a:rPr lang="fr-FR" dirty="0" err="1" smtClean="0"/>
              <a:t>head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Lie le super projet à un commit spécifique pour chaque sous projets</a:t>
            </a:r>
          </a:p>
          <a:p>
            <a:r>
              <a:rPr lang="fr-FR" dirty="0" smtClean="0"/>
              <a:t>Pour modifier les sous projets</a:t>
            </a:r>
          </a:p>
          <a:p>
            <a:pPr lvl="1"/>
            <a:r>
              <a:rPr lang="fr-FR" dirty="0" smtClean="0"/>
              <a:t>Créer une branche dans les sous projets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rcRect b="3488"/>
          <a:stretch>
            <a:fillRect/>
          </a:stretch>
        </p:blipFill>
        <p:spPr>
          <a:xfrm>
            <a:off x="2844800" y="2673350"/>
            <a:ext cx="4419600" cy="52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à jour des 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12900"/>
            <a:ext cx="8229600" cy="4525963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fr-FR" dirty="0" smtClean="0"/>
              <a:t>Commit / Push</a:t>
            </a:r>
          </a:p>
          <a:p>
            <a:pPr marL="914400" lvl="1" indent="-514350">
              <a:buAutoNum type="arabicParenR"/>
            </a:pPr>
            <a:r>
              <a:rPr lang="fr-FR" dirty="0" smtClean="0"/>
              <a:t>Commit/push sous projets</a:t>
            </a:r>
          </a:p>
          <a:p>
            <a:pPr marL="914400" lvl="1" indent="-514350">
              <a:buAutoNum type="arabicParenR"/>
            </a:pPr>
            <a:r>
              <a:rPr lang="fr-FR" dirty="0" smtClean="0"/>
              <a:t>Commit/push super projet</a:t>
            </a:r>
          </a:p>
          <a:p>
            <a:pPr marL="514350" indent="-514350">
              <a:buAutoNum type="arabicParenR"/>
            </a:pPr>
            <a:r>
              <a:rPr lang="fr-FR" dirty="0" smtClean="0"/>
              <a:t>Pull</a:t>
            </a:r>
          </a:p>
          <a:p>
            <a:pPr marL="914400" lvl="1" indent="-514350">
              <a:buAutoNum type="arabicParenR"/>
            </a:pPr>
            <a:r>
              <a:rPr lang="fr-FR" dirty="0" smtClean="0"/>
              <a:t>Pull super projet</a:t>
            </a:r>
          </a:p>
          <a:p>
            <a:pPr marL="914400" lvl="1" indent="-514350">
              <a:buAutoNum type="arabicParenR"/>
            </a:pPr>
            <a:r>
              <a:rPr lang="fr-FR" dirty="0" smtClean="0"/>
              <a:t>Git </a:t>
            </a:r>
            <a:r>
              <a:rPr lang="fr-FR" dirty="0" err="1" smtClean="0"/>
              <a:t>submodule</a:t>
            </a:r>
            <a:r>
              <a:rPr lang="fr-FR" dirty="0" smtClean="0"/>
              <a:t> update</a:t>
            </a:r>
          </a:p>
          <a:p>
            <a:pPr marL="514350" indent="-514350">
              <a:buAutoNum type="arabicParenR"/>
            </a:pPr>
            <a:endParaRPr lang="fr-FR" dirty="0" smtClean="0"/>
          </a:p>
          <a:p>
            <a:pPr marL="514350" indent="-514350">
              <a:buAutoNum type="arabicParenR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38500"/>
            <a:ext cx="8229600" cy="1143000"/>
          </a:xfrm>
        </p:spPr>
        <p:txBody>
          <a:bodyPr/>
          <a:lstStyle/>
          <a:p>
            <a:r>
              <a:rPr lang="fr-FR" dirty="0" smtClean="0"/>
              <a:t>Dépôt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Dépôt distant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Créer le dépôt distant vierge</a:t>
            </a:r>
          </a:p>
          <a:p>
            <a:pPr lvl="1"/>
            <a:r>
              <a:rPr lang="fr-FR" dirty="0" smtClean="0"/>
              <a:t>Aucun push -&gt; aucune branche/master</a:t>
            </a:r>
          </a:p>
          <a:p>
            <a:endParaRPr lang="fr-FR" dirty="0" smtClean="0"/>
          </a:p>
          <a:p>
            <a:r>
              <a:rPr lang="fr-FR" dirty="0" smtClean="0"/>
              <a:t>Dépôt local</a:t>
            </a:r>
          </a:p>
          <a:p>
            <a:pPr lvl="1"/>
            <a:r>
              <a:rPr lang="fr-FR" dirty="0" smtClean="0"/>
              <a:t>Régler l'url distant </a:t>
            </a:r>
          </a:p>
          <a:p>
            <a:pPr lvl="2"/>
            <a:r>
              <a:rPr lang="fr-FR" dirty="0" smtClean="0"/>
              <a:t>$ git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https</a:t>
            </a:r>
            <a:r>
              <a:rPr lang="fr-FR" dirty="0" smtClean="0"/>
              <a:t>://…</a:t>
            </a:r>
          </a:p>
          <a:p>
            <a:pPr lvl="1"/>
            <a:r>
              <a:rPr lang="fr-FR" dirty="0" smtClean="0"/>
              <a:t>Envoyer le contenu</a:t>
            </a:r>
          </a:p>
          <a:p>
            <a:pPr lvl="2"/>
            <a:r>
              <a:rPr lang="fr-FR" dirty="0" smtClean="0"/>
              <a:t>$ git push </a:t>
            </a:r>
            <a:r>
              <a:rPr lang="fr-FR" dirty="0" err="1" smtClean="0"/>
              <a:t>origin</a:t>
            </a:r>
            <a:r>
              <a:rPr lang="fr-FR" dirty="0" smtClean="0"/>
              <a:t> master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&amp; SVN</a:t>
            </a:r>
            <a:endParaRPr lang="fr-FR" dirty="0"/>
          </a:p>
        </p:txBody>
      </p:sp>
      <p:sp>
        <p:nvSpPr>
          <p:cNvPr id="4" name="Cylindre 3"/>
          <p:cNvSpPr/>
          <p:nvPr/>
        </p:nvSpPr>
        <p:spPr>
          <a:xfrm>
            <a:off x="4968270" y="1651000"/>
            <a:ext cx="596900" cy="11176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ylindre 4"/>
          <p:cNvSpPr/>
          <p:nvPr/>
        </p:nvSpPr>
        <p:spPr>
          <a:xfrm>
            <a:off x="8071731" y="1651000"/>
            <a:ext cx="596900" cy="11176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ylindre 5"/>
          <p:cNvSpPr/>
          <p:nvPr/>
        </p:nvSpPr>
        <p:spPr>
          <a:xfrm>
            <a:off x="6560431" y="4476750"/>
            <a:ext cx="596900" cy="11176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8071731" y="2055852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968271" y="195580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SVN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560431" y="4913868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GIT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rot="5400000">
            <a:off x="6817606" y="3101975"/>
            <a:ext cx="1543050" cy="100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rot="5400000" flipH="1" flipV="1">
            <a:off x="6995406" y="3152775"/>
            <a:ext cx="1574800" cy="1022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 rot="18261855">
            <a:off x="7123806" y="3397443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pull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 rot="18143075">
            <a:off x="7476134" y="3658234"/>
            <a:ext cx="63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push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 rot="16200000" flipV="1">
            <a:off x="5313501" y="3020270"/>
            <a:ext cx="1606550" cy="1103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16200000" flipH="1">
            <a:off x="5074531" y="3086100"/>
            <a:ext cx="1644650" cy="1136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 rot="3341169">
            <a:off x="5716439" y="3218237"/>
            <a:ext cx="102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dcommit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 rot="3406226">
            <a:off x="5379979" y="3474277"/>
            <a:ext cx="81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rebase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 rot="5400000" flipH="1" flipV="1">
            <a:off x="-467896" y="4193004"/>
            <a:ext cx="4275892" cy="15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1669256" y="5187950"/>
            <a:ext cx="686594" cy="406400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rot="5400000" flipH="1" flipV="1">
            <a:off x="790993" y="3619915"/>
            <a:ext cx="3132892" cy="4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1670845" y="4075158"/>
            <a:ext cx="688978" cy="376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420761" y="1595438"/>
            <a:ext cx="56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SVN</a:t>
            </a:r>
            <a:endParaRPr lang="fr-FR" dirty="0"/>
          </a:p>
        </p:txBody>
      </p:sp>
      <p:cxnSp>
        <p:nvCxnSpPr>
          <p:cNvPr id="35" name="Connecteur droit avec flèche 34"/>
          <p:cNvCxnSpPr/>
          <p:nvPr/>
        </p:nvCxnSpPr>
        <p:spPr>
          <a:xfrm rot="10800000">
            <a:off x="1670845" y="2965450"/>
            <a:ext cx="688978" cy="387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045754" y="1373872"/>
            <a:ext cx="618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GIT</a:t>
            </a:r>
          </a:p>
          <a:p>
            <a:pPr algn="ctr"/>
            <a:r>
              <a:rPr lang="fr-FR" dirty="0" smtClean="0"/>
              <a:t>local</a:t>
            </a:r>
            <a:endParaRPr lang="fr-FR" dirty="0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355850" y="4298950"/>
            <a:ext cx="704850" cy="36830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rot="5400000" flipH="1" flipV="1">
            <a:off x="1938754" y="3177004"/>
            <a:ext cx="2243892" cy="158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2623522" y="1373872"/>
            <a:ext cx="872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GIT</a:t>
            </a:r>
          </a:p>
          <a:p>
            <a:pPr algn="ctr"/>
            <a:r>
              <a:rPr lang="fr-FR" dirty="0" err="1" smtClean="0"/>
              <a:t>remote</a:t>
            </a:r>
            <a:endParaRPr lang="fr-FR" dirty="0"/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2359823" y="2584449"/>
            <a:ext cx="704850" cy="3683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 rot="19761741">
            <a:off x="1698778" y="512931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clone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 rot="19786773">
            <a:off x="1649310" y="3994842"/>
            <a:ext cx="674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rebase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 rot="1755320">
            <a:off x="1627617" y="2811561"/>
            <a:ext cx="836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dcommit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 rot="19915666">
            <a:off x="2400602" y="2460322"/>
            <a:ext cx="537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push</a:t>
            </a:r>
            <a:endParaRPr lang="fr-FR" sz="1400" dirty="0"/>
          </a:p>
        </p:txBody>
      </p:sp>
      <p:sp>
        <p:nvSpPr>
          <p:cNvPr id="50" name="ZoneTexte 49"/>
          <p:cNvSpPr txBox="1"/>
          <p:nvPr/>
        </p:nvSpPr>
        <p:spPr>
          <a:xfrm rot="19915666">
            <a:off x="2400603" y="4183610"/>
            <a:ext cx="537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push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3186044" y="4673349"/>
            <a:ext cx="2978386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GIT permet de contrôler ce qui est publié sur le dépôt SVN</a:t>
            </a:r>
          </a:p>
          <a:p>
            <a:pPr>
              <a:buFont typeface="Arial"/>
              <a:buChar char="•"/>
            </a:pPr>
            <a:r>
              <a:rPr lang="fr-FR" sz="1400" dirty="0" smtClean="0"/>
              <a:t>Public -&gt; dépôt SVN</a:t>
            </a:r>
          </a:p>
          <a:p>
            <a:pPr>
              <a:buFont typeface="Arial"/>
              <a:buChar char="•"/>
            </a:pPr>
            <a:r>
              <a:rPr lang="fr-FR" sz="1400" dirty="0" smtClean="0"/>
              <a:t>Privé -&gt; dépôt GIT distant</a:t>
            </a:r>
            <a:endParaRPr lang="fr-FR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3186044" y="5708768"/>
            <a:ext cx="2978387" cy="307777"/>
          </a:xfrm>
          <a:prstGeom prst="rect">
            <a:avLst/>
          </a:prstGeom>
          <a:solidFill>
            <a:srgbClr val="C6D9F1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Clonage partiel/complet du dépôt SVN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3186044" y="6100980"/>
            <a:ext cx="2978387" cy="307777"/>
          </a:xfrm>
          <a:prstGeom prst="rect">
            <a:avLst/>
          </a:prstGeom>
          <a:solidFill>
            <a:srgbClr val="C6D9F1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Trunk/Branch/Tags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3186044" y="6480373"/>
            <a:ext cx="2978387" cy="307777"/>
          </a:xfrm>
          <a:prstGeom prst="rect">
            <a:avLst/>
          </a:prstGeom>
          <a:solidFill>
            <a:srgbClr val="C6D9F1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$ git </a:t>
            </a:r>
            <a:r>
              <a:rPr lang="fr-FR" sz="1400" dirty="0" err="1" smtClean="0"/>
              <a:t>svn</a:t>
            </a:r>
            <a:r>
              <a:rPr lang="fr-FR" sz="1400" dirty="0" smtClean="0"/>
              <a:t> cmd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fr-FR" dirty="0" smtClean="0"/>
              <a:t>Divers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Alias sur les commandes. Exemple:</a:t>
            </a:r>
          </a:p>
          <a:p>
            <a:pPr lvl="1"/>
            <a:r>
              <a:rPr lang="fr-FR" dirty="0" smtClean="0"/>
              <a:t>$ git st : </a:t>
            </a:r>
            <a:r>
              <a:rPr lang="fr-FR" dirty="0" err="1" smtClean="0"/>
              <a:t>status</a:t>
            </a:r>
            <a:endParaRPr lang="fr-FR" dirty="0" smtClean="0"/>
          </a:p>
          <a:p>
            <a:r>
              <a:rPr lang="fr-FR" dirty="0" smtClean="0"/>
              <a:t>Ajout d'un alias</a:t>
            </a:r>
          </a:p>
          <a:p>
            <a:pPr lvl="1"/>
            <a:r>
              <a:rPr lang="fr-FR" dirty="0" smtClean="0"/>
              <a:t>$ git config [</a:t>
            </a:r>
            <a:r>
              <a:rPr lang="fr-FR" dirty="0" err="1" smtClean="0"/>
              <a:t>--global</a:t>
            </a:r>
            <a:r>
              <a:rPr lang="fr-FR" dirty="0" smtClean="0"/>
              <a:t>] </a:t>
            </a:r>
            <a:r>
              <a:rPr lang="fr-FR" dirty="0" err="1" smtClean="0"/>
              <a:t>alias.aliasCmd</a:t>
            </a:r>
            <a:r>
              <a:rPr lang="fr-FR" dirty="0" smtClean="0"/>
              <a:t> 'cmd'</a:t>
            </a:r>
          </a:p>
          <a:p>
            <a:pPr lvl="1"/>
            <a:r>
              <a:rPr lang="fr-FR" dirty="0" smtClean="0"/>
              <a:t>Ex: $ git config </a:t>
            </a:r>
            <a:r>
              <a:rPr lang="fr-FR" dirty="0" err="1" smtClean="0"/>
              <a:t>alias.st</a:t>
            </a:r>
            <a:r>
              <a:rPr lang="fr-FR" dirty="0" smtClean="0"/>
              <a:t> '</a:t>
            </a:r>
            <a:r>
              <a:rPr lang="fr-FR" dirty="0" err="1" smtClean="0"/>
              <a:t>status</a:t>
            </a:r>
            <a:r>
              <a:rPr lang="fr-FR" dirty="0" smtClean="0"/>
              <a:t>'</a:t>
            </a:r>
          </a:p>
          <a:p>
            <a:r>
              <a:rPr lang="fr-FR" dirty="0" smtClean="0"/>
              <a:t>Mes alias:</a:t>
            </a:r>
          </a:p>
          <a:p>
            <a:pPr lvl="1">
              <a:buNone/>
            </a:pPr>
            <a:r>
              <a:rPr lang="fr-FR" dirty="0" smtClean="0"/>
              <a:t>- </a:t>
            </a:r>
            <a:r>
              <a:rPr lang="fr-FR" dirty="0" err="1" smtClean="0"/>
              <a:t>alias.st</a:t>
            </a:r>
            <a:r>
              <a:rPr lang="fr-FR" dirty="0" smtClean="0"/>
              <a:t>=</a:t>
            </a:r>
            <a:r>
              <a:rPr lang="fr-FR" dirty="0" err="1" smtClean="0"/>
              <a:t>status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- </a:t>
            </a:r>
            <a:r>
              <a:rPr lang="fr-FR" dirty="0" err="1" smtClean="0"/>
              <a:t>alias.co</a:t>
            </a:r>
            <a:r>
              <a:rPr lang="fr-FR" dirty="0" smtClean="0"/>
              <a:t>=</a:t>
            </a:r>
            <a:r>
              <a:rPr lang="fr-FR" dirty="0" err="1" smtClean="0"/>
              <a:t>checkout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- </a:t>
            </a:r>
            <a:r>
              <a:rPr lang="fr-FR" dirty="0" err="1" smtClean="0"/>
              <a:t>alias.br</a:t>
            </a:r>
            <a:r>
              <a:rPr lang="fr-FR" dirty="0" smtClean="0"/>
              <a:t>=</a:t>
            </a:r>
            <a:r>
              <a:rPr lang="fr-FR" dirty="0" err="1" smtClean="0"/>
              <a:t>branch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- </a:t>
            </a:r>
            <a:r>
              <a:rPr lang="fr-FR" dirty="0" err="1" smtClean="0"/>
              <a:t>alias.ci</a:t>
            </a:r>
            <a:r>
              <a:rPr lang="fr-FR" dirty="0" smtClean="0"/>
              <a:t>=commit –a</a:t>
            </a:r>
          </a:p>
          <a:p>
            <a:pPr lvl="1">
              <a:buNone/>
            </a:pPr>
            <a:r>
              <a:rPr lang="fr-FR" dirty="0" smtClean="0"/>
              <a:t>- </a:t>
            </a:r>
            <a:r>
              <a:rPr lang="fr-FR" dirty="0" err="1" smtClean="0"/>
              <a:t>alias.rc</a:t>
            </a:r>
            <a:r>
              <a:rPr lang="fr-FR" dirty="0" smtClean="0"/>
              <a:t>=</a:t>
            </a:r>
            <a:r>
              <a:rPr lang="fr-FR" dirty="0" err="1" smtClean="0"/>
              <a:t>rebase</a:t>
            </a:r>
            <a:r>
              <a:rPr lang="fr-FR" dirty="0" smtClean="0"/>
              <a:t> –continue</a:t>
            </a:r>
          </a:p>
          <a:p>
            <a:pPr lvl="1">
              <a:buNone/>
            </a:pPr>
            <a:r>
              <a:rPr lang="fr-FR" dirty="0" smtClean="0"/>
              <a:t>- </a:t>
            </a:r>
            <a:r>
              <a:rPr lang="fr-FR" dirty="0" err="1" smtClean="0"/>
              <a:t>alias.logv</a:t>
            </a:r>
            <a:r>
              <a:rPr lang="fr-FR" dirty="0" smtClean="0"/>
              <a:t>=log </a:t>
            </a:r>
            <a:r>
              <a:rPr lang="fr-FR" dirty="0" err="1" smtClean="0"/>
              <a:t>--color</a:t>
            </a:r>
            <a:r>
              <a:rPr lang="fr-FR" dirty="0" smtClean="0"/>
              <a:t> </a:t>
            </a:r>
            <a:r>
              <a:rPr lang="fr-FR" dirty="0" err="1" smtClean="0"/>
              <a:t>--decorate</a:t>
            </a:r>
            <a:r>
              <a:rPr lang="fr-FR" dirty="0" smtClean="0"/>
              <a:t> –stat</a:t>
            </a:r>
          </a:p>
          <a:p>
            <a:pPr lvl="1">
              <a:buNone/>
            </a:pPr>
            <a:r>
              <a:rPr lang="fr-FR" dirty="0" smtClean="0"/>
              <a:t>- </a:t>
            </a:r>
            <a:r>
              <a:rPr lang="fr-FR" dirty="0" err="1" smtClean="0"/>
              <a:t>alias.diffs</a:t>
            </a:r>
            <a:r>
              <a:rPr lang="fr-FR" dirty="0" smtClean="0"/>
              <a:t>=</a:t>
            </a:r>
            <a:r>
              <a:rPr lang="fr-FR" dirty="0" err="1" smtClean="0"/>
              <a:t>diff</a:t>
            </a:r>
            <a:r>
              <a:rPr lang="fr-FR" dirty="0" smtClean="0"/>
              <a:t> </a:t>
            </a:r>
            <a:r>
              <a:rPr lang="fr-FR" dirty="0" err="1" smtClean="0"/>
              <a:t>--staged</a:t>
            </a:r>
            <a:r>
              <a:rPr lang="fr-FR" dirty="0" smtClean="0"/>
              <a:t>	</a:t>
            </a:r>
          </a:p>
          <a:p>
            <a:pPr>
              <a:buFontTx/>
              <a:buChar char="-"/>
            </a:pPr>
            <a:r>
              <a:rPr lang="fr-FR" dirty="0" smtClean="0"/>
              <a:t>Liste des alias : $git config [</a:t>
            </a:r>
            <a:r>
              <a:rPr lang="fr-FR" dirty="0" err="1" smtClean="0"/>
              <a:t>--global</a:t>
            </a:r>
            <a:r>
              <a:rPr lang="fr-FR" dirty="0" smtClean="0"/>
              <a:t>] </a:t>
            </a:r>
            <a:r>
              <a:rPr lang="fr-FR" dirty="0" err="1" smtClean="0"/>
              <a:t>--list</a:t>
            </a: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$git </a:t>
            </a:r>
            <a:r>
              <a:rPr lang="fr-FR" dirty="0" err="1" smtClean="0"/>
              <a:t>grep</a:t>
            </a:r>
            <a:r>
              <a:rPr lang="fr-FR" dirty="0" smtClean="0"/>
              <a:t> </a:t>
            </a:r>
          </a:p>
          <a:p>
            <a:r>
              <a:rPr lang="fr-FR" dirty="0" smtClean="0"/>
              <a:t>Rapide</a:t>
            </a:r>
          </a:p>
          <a:p>
            <a:r>
              <a:rPr lang="fr-FR" dirty="0" err="1" smtClean="0"/>
              <a:t>Rercherche</a:t>
            </a:r>
            <a:r>
              <a:rPr lang="fr-FR" dirty="0" smtClean="0"/>
              <a:t> dans tout l'historique</a:t>
            </a:r>
          </a:p>
          <a:p>
            <a:pPr lvl="1"/>
            <a:r>
              <a:rPr lang="fr-FR" dirty="0" smtClean="0"/>
              <a:t>$git </a:t>
            </a:r>
            <a:r>
              <a:rPr lang="fr-FR" dirty="0" err="1" smtClean="0"/>
              <a:t>grep</a:t>
            </a:r>
            <a:r>
              <a:rPr lang="fr-FR" dirty="0" smtClean="0"/>
              <a:t> "mot" `git </a:t>
            </a:r>
            <a:r>
              <a:rPr lang="fr-FR" dirty="0" err="1" smtClean="0"/>
              <a:t>rev-list</a:t>
            </a:r>
            <a:r>
              <a:rPr lang="fr-FR" dirty="0" smtClean="0"/>
              <a:t>`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/>
              <a:t>Git front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1143000"/>
            <a:ext cx="6946900" cy="568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config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Première utilisation</a:t>
            </a:r>
          </a:p>
          <a:p>
            <a:pPr lvl="1"/>
            <a:r>
              <a:rPr lang="fr-FR" sz="1600" dirty="0" smtClean="0"/>
              <a:t>$ git config </a:t>
            </a:r>
            <a:r>
              <a:rPr lang="fr-FR" sz="1600" dirty="0" err="1" smtClean="0"/>
              <a:t>--global</a:t>
            </a:r>
            <a:r>
              <a:rPr lang="fr-FR" sz="1600" dirty="0" smtClean="0"/>
              <a:t> </a:t>
            </a:r>
            <a:r>
              <a:rPr lang="fr-FR" sz="1600" dirty="0" err="1" smtClean="0"/>
              <a:t>user.name</a:t>
            </a:r>
            <a:r>
              <a:rPr lang="fr-FR" sz="1600" dirty="0" smtClean="0"/>
              <a:t> "Laurent Joyeux"</a:t>
            </a:r>
          </a:p>
          <a:p>
            <a:pPr lvl="1"/>
            <a:r>
              <a:rPr lang="fr-FR" sz="1600" dirty="0" smtClean="0"/>
              <a:t>$ git config </a:t>
            </a:r>
            <a:r>
              <a:rPr lang="fr-FR" sz="1600" dirty="0" err="1" smtClean="0"/>
              <a:t>--global</a:t>
            </a:r>
            <a:r>
              <a:rPr lang="fr-FR" sz="1600" dirty="0" smtClean="0"/>
              <a:t> </a:t>
            </a:r>
            <a:r>
              <a:rPr lang="fr-FR" sz="1600" dirty="0" err="1" smtClean="0"/>
              <a:t>user.email</a:t>
            </a:r>
            <a:r>
              <a:rPr lang="fr-FR" sz="1600" dirty="0" smtClean="0"/>
              <a:t> "ljoyeux1@gmail.com"</a:t>
            </a:r>
          </a:p>
          <a:p>
            <a:r>
              <a:rPr lang="fr-FR" dirty="0" err="1" smtClean="0"/>
              <a:t>Https</a:t>
            </a:r>
            <a:endParaRPr lang="fr-FR" dirty="0" smtClean="0"/>
          </a:p>
          <a:p>
            <a:pPr lvl="1"/>
            <a:r>
              <a:rPr lang="fr-FR" dirty="0" smtClean="0"/>
              <a:t>$ git config </a:t>
            </a:r>
            <a:r>
              <a:rPr lang="fr-FR" dirty="0" err="1" smtClean="0"/>
              <a:t>--global</a:t>
            </a:r>
            <a:r>
              <a:rPr lang="fr-FR" dirty="0" smtClean="0"/>
              <a:t> </a:t>
            </a:r>
            <a:r>
              <a:rPr lang="fr-FR" dirty="0" err="1" smtClean="0"/>
              <a:t>http.sslVerify</a:t>
            </a:r>
            <a:r>
              <a:rPr lang="fr-FR" dirty="0" smtClean="0"/>
              <a:t> false</a:t>
            </a:r>
          </a:p>
          <a:p>
            <a:r>
              <a:rPr lang="fr-FR" dirty="0" smtClean="0"/>
              <a:t>Configuration global : ~/.</a:t>
            </a:r>
            <a:r>
              <a:rPr lang="fr-FR" dirty="0" err="1" smtClean="0"/>
              <a:t>gitconfig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panic: </a:t>
            </a:r>
            <a:r>
              <a:rPr lang="fr-FR" dirty="0" err="1" smtClean="0"/>
              <a:t>reflog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84599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Reflog</a:t>
            </a:r>
            <a:r>
              <a:rPr lang="fr-FR" dirty="0" smtClean="0"/>
              <a:t> liste </a:t>
            </a:r>
            <a:r>
              <a:rPr lang="fr-FR" dirty="0" smtClean="0"/>
              <a:t>les modifications des références</a:t>
            </a:r>
          </a:p>
          <a:p>
            <a:r>
              <a:rPr lang="fr-FR" dirty="0" smtClean="0"/>
              <a:t>Permet de revenir à une situation connue</a:t>
            </a:r>
          </a:p>
          <a:p>
            <a:r>
              <a:rPr lang="fr-FR" dirty="0" smtClean="0"/>
              <a:t>$git </a:t>
            </a:r>
            <a:r>
              <a:rPr lang="fr-FR" dirty="0" err="1" smtClean="0"/>
              <a:t>reflog</a:t>
            </a:r>
            <a:endParaRPr lang="fr-FR" dirty="0" smtClean="0"/>
          </a:p>
          <a:p>
            <a:r>
              <a:rPr lang="fr-FR" dirty="0" err="1" smtClean="0"/>
              <a:t>Reflog</a:t>
            </a:r>
            <a:r>
              <a:rPr lang="fr-FR" dirty="0" smtClean="0"/>
              <a:t> est local à votre dépôt.</a:t>
            </a:r>
          </a:p>
          <a:p>
            <a:r>
              <a:rPr lang="fr-FR" dirty="0" smtClean="0"/>
              <a:t>Robuste au </a:t>
            </a:r>
            <a:r>
              <a:rPr lang="fr-FR" dirty="0" err="1" smtClean="0"/>
              <a:t>gc</a:t>
            </a:r>
            <a:r>
              <a:rPr lang="fr-FR" dirty="0" smtClean="0"/>
              <a:t> (période de grâce)</a:t>
            </a:r>
          </a:p>
          <a:p>
            <a:r>
              <a:rPr lang="fr-FR" dirty="0" smtClean="0"/>
              <a:t>Git reset "commit" </a:t>
            </a:r>
          </a:p>
          <a:p>
            <a:pPr lvl="1"/>
            <a:r>
              <a:rPr lang="fr-FR" dirty="0" smtClean="0"/>
              <a:t>Hard, mixed, soft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rcRect t="2857"/>
          <a:stretch>
            <a:fillRect/>
          </a:stretch>
        </p:blipFill>
        <p:spPr>
          <a:xfrm>
            <a:off x="787400" y="5384800"/>
            <a:ext cx="7150100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fr-FR" dirty="0" err="1" smtClean="0"/>
              <a:t>Workflow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Workflows</a:t>
            </a:r>
            <a:endParaRPr lang="fr-FR" dirty="0"/>
          </a:p>
        </p:txBody>
      </p:sp>
      <p:sp>
        <p:nvSpPr>
          <p:cNvPr id="5" name="Cylindre 4"/>
          <p:cNvSpPr/>
          <p:nvPr/>
        </p:nvSpPr>
        <p:spPr>
          <a:xfrm>
            <a:off x="4281356" y="4908312"/>
            <a:ext cx="863600" cy="13970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courbée vers la gauche 5"/>
          <p:cNvSpPr/>
          <p:nvPr/>
        </p:nvSpPr>
        <p:spPr>
          <a:xfrm flipV="1">
            <a:off x="5322756" y="5098812"/>
            <a:ext cx="850900" cy="998537"/>
          </a:xfrm>
          <a:prstGeom prst="curvedLeftArrow">
            <a:avLst>
              <a:gd name="adj1" fmla="val 9100"/>
              <a:gd name="adj2" fmla="val 50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76007" y="54877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763706" y="3239849"/>
            <a:ext cx="1706562" cy="1423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773815" y="25106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PULL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rot="10800000" flipV="1">
            <a:off x="5144956" y="3354943"/>
            <a:ext cx="1631950" cy="13081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425957" y="2510631"/>
            <a:ext cx="70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 rot="2373295">
            <a:off x="2642273" y="3598458"/>
            <a:ext cx="217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Serveur x / Branche y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 rot="19283282">
            <a:off x="4714897" y="3679666"/>
            <a:ext cx="217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Serveur x / Branche y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670044" y="3354943"/>
            <a:ext cx="1706562" cy="1423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2574794" y="3485118"/>
            <a:ext cx="1706562" cy="1423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rot="10800000" flipV="1">
            <a:off x="5221156" y="3470037"/>
            <a:ext cx="1631950" cy="13081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rot="10800000" flipV="1">
            <a:off x="5310056" y="3577193"/>
            <a:ext cx="1631950" cy="13081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838867" y="1835150"/>
            <a:ext cx="199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Nœud du </a:t>
            </a:r>
            <a:r>
              <a:rPr lang="fr-FR" dirty="0" err="1" smtClean="0"/>
              <a:t>workflow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Différents </a:t>
            </a:r>
            <a:r>
              <a:rPr lang="fr-FR" dirty="0" err="1" smtClean="0"/>
              <a:t>workflows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7402"/>
            <a:ext cx="4114800" cy="18473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0" y="2150880"/>
            <a:ext cx="4349750" cy="341407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80859"/>
            <a:ext cx="3505200" cy="197705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85924" y="3811592"/>
            <a:ext cx="331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Similaire </a:t>
            </a:r>
            <a:r>
              <a:rPr lang="fr-FR" dirty="0" err="1" smtClean="0"/>
              <a:t>svn</a:t>
            </a:r>
            <a:r>
              <a:rPr lang="fr-FR" dirty="0" smtClean="0"/>
              <a:t> (résolutions conflits)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Push≠Pull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Côté serveur: configurer pour empêcher le chargement</a:t>
            </a:r>
          </a:p>
          <a:p>
            <a:r>
              <a:rPr lang="fr-FR" sz="2400" dirty="0" smtClean="0"/>
              <a:t>Côté dépôt de travail:</a:t>
            </a:r>
          </a:p>
          <a:p>
            <a:pPr lvl="1"/>
            <a:r>
              <a:rPr lang="fr-FR" sz="2000" dirty="0" smtClean="0"/>
              <a:t>$ git </a:t>
            </a:r>
            <a:r>
              <a:rPr lang="fr-FR" sz="2000" dirty="0" err="1" smtClean="0"/>
              <a:t>remote</a:t>
            </a:r>
            <a:r>
              <a:rPr lang="fr-FR" sz="2000" dirty="0" smtClean="0"/>
              <a:t> </a:t>
            </a:r>
            <a:r>
              <a:rPr lang="fr-FR" sz="2000" dirty="0" err="1" smtClean="0"/>
              <a:t>set-url</a:t>
            </a:r>
            <a:r>
              <a:rPr lang="fr-FR" sz="2000" dirty="0" smtClean="0"/>
              <a:t> </a:t>
            </a:r>
            <a:r>
              <a:rPr lang="fr-FR" sz="2000" dirty="0" err="1" smtClean="0"/>
              <a:t>--push</a:t>
            </a:r>
            <a:r>
              <a:rPr lang="fr-FR" sz="2000" dirty="0" smtClean="0"/>
              <a:t> </a:t>
            </a:r>
            <a:r>
              <a:rPr lang="fr-FR" sz="2000" dirty="0" err="1" smtClean="0"/>
              <a:t>origin</a:t>
            </a:r>
            <a:r>
              <a:rPr lang="fr-FR" sz="2000" dirty="0" smtClean="0"/>
              <a:t> url</a:t>
            </a:r>
          </a:p>
          <a:p>
            <a:pPr lvl="1"/>
            <a:r>
              <a:rPr lang="fr-FR" sz="2000" dirty="0" smtClean="0"/>
              <a:t>Impossible de faire un push sur une branche commune</a:t>
            </a:r>
          </a:p>
          <a:p>
            <a:pPr lvl="1"/>
            <a:r>
              <a:rPr lang="fr-FR" sz="2000" dirty="0" smtClean="0"/>
              <a:t>Faire une branche par développeur</a:t>
            </a:r>
          </a:p>
          <a:p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1543050" y="3956050"/>
            <a:ext cx="838200" cy="736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Dépôt</a:t>
            </a:r>
          </a:p>
          <a:p>
            <a:pPr algn="ctr"/>
            <a:r>
              <a:rPr lang="fr-FR" sz="1600" dirty="0" err="1" smtClean="0"/>
              <a:t>bare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2533650" y="5757863"/>
            <a:ext cx="838200" cy="736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Dépôt</a:t>
            </a:r>
          </a:p>
          <a:p>
            <a:pPr algn="ctr"/>
            <a:r>
              <a:rPr lang="fr-FR" sz="1400" dirty="0" smtClean="0"/>
              <a:t>Travail 1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6013450" y="5757863"/>
            <a:ext cx="838200" cy="736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Dépôt</a:t>
            </a:r>
          </a:p>
          <a:p>
            <a:pPr algn="ctr"/>
            <a:r>
              <a:rPr lang="fr-FR" sz="1400" dirty="0" smtClean="0"/>
              <a:t>Travail 2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3505200" y="3956050"/>
            <a:ext cx="838200" cy="736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Dépôt</a:t>
            </a:r>
          </a:p>
          <a:p>
            <a:pPr algn="ctr"/>
            <a:r>
              <a:rPr lang="fr-FR" sz="1600" dirty="0" smtClean="0"/>
              <a:t>intermédiaire</a:t>
            </a:r>
            <a:endParaRPr lang="fr-FR" sz="1600" dirty="0"/>
          </a:p>
        </p:txBody>
      </p:sp>
      <p:cxnSp>
        <p:nvCxnSpPr>
          <p:cNvPr id="9" name="Connecteur droit avec flèche 8"/>
          <p:cNvCxnSpPr>
            <a:stCxn id="4" idx="2"/>
            <a:endCxn id="5" idx="0"/>
          </p:cNvCxnSpPr>
          <p:nvPr/>
        </p:nvCxnSpPr>
        <p:spPr>
          <a:xfrm rot="16200000" flipH="1">
            <a:off x="1924844" y="4729956"/>
            <a:ext cx="1065213" cy="990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4" idx="2"/>
            <a:endCxn id="6" idx="0"/>
          </p:cNvCxnSpPr>
          <p:nvPr/>
        </p:nvCxnSpPr>
        <p:spPr>
          <a:xfrm rot="16200000" flipH="1">
            <a:off x="3664744" y="2990056"/>
            <a:ext cx="1065213" cy="44704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 rot="2844518">
            <a:off x="2175276" y="4991331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8000"/>
                </a:solidFill>
              </a:rPr>
              <a:t>Master</a:t>
            </a:r>
          </a:p>
          <a:p>
            <a:pPr algn="ctr"/>
            <a:r>
              <a:rPr lang="fr-FR" sz="1400" dirty="0" smtClean="0">
                <a:solidFill>
                  <a:srgbClr val="008000"/>
                </a:solidFill>
              </a:rPr>
              <a:t>Pull</a:t>
            </a:r>
            <a:endParaRPr lang="fr-FR" sz="1400" dirty="0">
              <a:solidFill>
                <a:srgbClr val="008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 rot="912607">
            <a:off x="5414552" y="5329217"/>
            <a:ext cx="70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8000"/>
                </a:solidFill>
              </a:rPr>
              <a:t>Master</a:t>
            </a:r>
          </a:p>
          <a:p>
            <a:pPr algn="ctr"/>
            <a:r>
              <a:rPr lang="fr-FR" sz="1400" dirty="0" smtClean="0">
                <a:solidFill>
                  <a:srgbClr val="008000"/>
                </a:solidFill>
              </a:rPr>
              <a:t>Pull</a:t>
            </a:r>
            <a:endParaRPr lang="fr-FR" sz="1400" dirty="0">
              <a:solidFill>
                <a:srgbClr val="008000"/>
              </a:solidFill>
            </a:endParaRPr>
          </a:p>
        </p:txBody>
      </p:sp>
      <p:cxnSp>
        <p:nvCxnSpPr>
          <p:cNvPr id="15" name="Connecteur droit avec flèche 14"/>
          <p:cNvCxnSpPr>
            <a:stCxn id="5" idx="3"/>
            <a:endCxn id="7" idx="2"/>
          </p:cNvCxnSpPr>
          <p:nvPr/>
        </p:nvCxnSpPr>
        <p:spPr>
          <a:xfrm flipV="1">
            <a:off x="3371850" y="4692650"/>
            <a:ext cx="552450" cy="14335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 rot="17526581">
            <a:off x="3300403" y="5332441"/>
            <a:ext cx="53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FF0000"/>
                </a:solidFill>
              </a:rPr>
              <a:t>Br1</a:t>
            </a:r>
          </a:p>
          <a:p>
            <a:pPr algn="ctr"/>
            <a:r>
              <a:rPr lang="fr-FR" sz="1400" dirty="0" smtClean="0">
                <a:solidFill>
                  <a:srgbClr val="FF0000"/>
                </a:solidFill>
              </a:rPr>
              <a:t>Push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19" name="Connecteur droit avec flèche 18"/>
          <p:cNvCxnSpPr>
            <a:stCxn id="6" idx="1"/>
            <a:endCxn id="7" idx="2"/>
          </p:cNvCxnSpPr>
          <p:nvPr/>
        </p:nvCxnSpPr>
        <p:spPr>
          <a:xfrm rot="10800000">
            <a:off x="3924300" y="4692651"/>
            <a:ext cx="2089150" cy="14335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 rot="2026217">
            <a:off x="4240202" y="4797560"/>
            <a:ext cx="53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FF0000"/>
                </a:solidFill>
              </a:rPr>
              <a:t>Br2</a:t>
            </a:r>
          </a:p>
          <a:p>
            <a:pPr algn="ctr"/>
            <a:r>
              <a:rPr lang="fr-FR" sz="1400" dirty="0" smtClean="0">
                <a:solidFill>
                  <a:srgbClr val="FF0000"/>
                </a:solidFill>
              </a:rPr>
              <a:t>Push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21" name="Forme libre 20"/>
          <p:cNvSpPr/>
          <p:nvPr/>
        </p:nvSpPr>
        <p:spPr>
          <a:xfrm>
            <a:off x="4394200" y="4089400"/>
            <a:ext cx="413808" cy="514350"/>
          </a:xfrm>
          <a:custGeom>
            <a:avLst/>
            <a:gdLst>
              <a:gd name="connsiteX0" fmla="*/ 6350 w 413808"/>
              <a:gd name="connsiteY0" fmla="*/ 514350 h 514350"/>
              <a:gd name="connsiteX1" fmla="*/ 412750 w 413808"/>
              <a:gd name="connsiteY1" fmla="*/ 285750 h 514350"/>
              <a:gd name="connsiteX2" fmla="*/ 0 w 413808"/>
              <a:gd name="connsiteY2" fmla="*/ 0 h 514350"/>
              <a:gd name="connsiteX3" fmla="*/ 0 w 413808"/>
              <a:gd name="connsiteY3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808" h="514350">
                <a:moveTo>
                  <a:pt x="6350" y="514350"/>
                </a:moveTo>
                <a:cubicBezTo>
                  <a:pt x="210079" y="442912"/>
                  <a:pt x="413808" y="371475"/>
                  <a:pt x="412750" y="285750"/>
                </a:cubicBezTo>
                <a:cubicBezTo>
                  <a:pt x="411692" y="20002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4808008" y="4158734"/>
            <a:ext cx="248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Merge</a:t>
            </a:r>
            <a:r>
              <a:rPr lang="fr-FR" dirty="0" smtClean="0"/>
              <a:t> br1,br2 -&gt; master</a:t>
            </a:r>
            <a:endParaRPr lang="fr-FR" dirty="0"/>
          </a:p>
        </p:txBody>
      </p:sp>
      <p:cxnSp>
        <p:nvCxnSpPr>
          <p:cNvPr id="24" name="Connecteur droit avec flèche 23"/>
          <p:cNvCxnSpPr>
            <a:stCxn id="7" idx="1"/>
            <a:endCxn id="4" idx="3"/>
          </p:cNvCxnSpPr>
          <p:nvPr/>
        </p:nvCxnSpPr>
        <p:spPr>
          <a:xfrm rot="10800000">
            <a:off x="2381250" y="4324350"/>
            <a:ext cx="1123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533650" y="3990072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Master</a:t>
            </a:r>
          </a:p>
          <a:p>
            <a:pPr algn="ctr"/>
            <a:r>
              <a:rPr lang="fr-FR" dirty="0" smtClean="0"/>
              <a:t>Push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62250"/>
            <a:ext cx="8229600" cy="1143000"/>
          </a:xfrm>
        </p:spPr>
        <p:txBody>
          <a:bodyPr/>
          <a:lstStyle/>
          <a:p>
            <a:r>
              <a:rPr lang="fr-FR" dirty="0" smtClean="0"/>
              <a:t>Serveur / </a:t>
            </a:r>
            <a:r>
              <a:rPr lang="fr-FR" dirty="0" err="1" smtClean="0"/>
              <a:t>admin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err="1" smtClean="0"/>
              <a:t>Svn</a:t>
            </a:r>
            <a:endParaRPr lang="fr-FR" sz="2400" dirty="0" smtClean="0"/>
          </a:p>
          <a:p>
            <a:pPr lvl="1"/>
            <a:r>
              <a:rPr lang="fr-FR" sz="2400" dirty="0" err="1" smtClean="0"/>
              <a:t>svn</a:t>
            </a:r>
            <a:r>
              <a:rPr lang="fr-FR" sz="2400" dirty="0" smtClean="0"/>
              <a:t>:// 			serveur </a:t>
            </a:r>
            <a:r>
              <a:rPr lang="fr-FR" sz="2400" dirty="0" err="1" smtClean="0"/>
              <a:t>standalone</a:t>
            </a:r>
            <a:endParaRPr lang="fr-FR" sz="2400" dirty="0" smtClean="0"/>
          </a:p>
          <a:p>
            <a:pPr lvl="1"/>
            <a:r>
              <a:rPr lang="fr-FR" sz="2400" dirty="0" smtClean="0"/>
              <a:t>http[s]://		web (module </a:t>
            </a:r>
            <a:r>
              <a:rPr lang="fr-FR" sz="2400" dirty="0" err="1" smtClean="0"/>
              <a:t>svn</a:t>
            </a:r>
            <a:r>
              <a:rPr lang="fr-FR" sz="2400" dirty="0" smtClean="0"/>
              <a:t> pour apache </a:t>
            </a:r>
            <a:r>
              <a:rPr lang="fr-FR" sz="2400" dirty="0" err="1" smtClean="0"/>
              <a:t>httpd</a:t>
            </a:r>
            <a:r>
              <a:rPr lang="fr-FR" sz="2400" dirty="0" smtClean="0"/>
              <a:t>)</a:t>
            </a:r>
          </a:p>
          <a:p>
            <a:pPr lvl="1"/>
            <a:r>
              <a:rPr lang="fr-FR" sz="2400" dirty="0" err="1" smtClean="0"/>
              <a:t>svn+ssh</a:t>
            </a:r>
            <a:r>
              <a:rPr lang="fr-FR" sz="2400" dirty="0" smtClean="0"/>
              <a:t>:// 	compte + </a:t>
            </a:r>
            <a:r>
              <a:rPr lang="fr-FR" sz="2400" dirty="0" err="1" smtClean="0"/>
              <a:t>standalone</a:t>
            </a:r>
            <a:endParaRPr lang="fr-FR" sz="2400" dirty="0" smtClean="0"/>
          </a:p>
          <a:p>
            <a:r>
              <a:rPr lang="fr-FR" sz="2400" dirty="0" smtClean="0"/>
              <a:t>Git:</a:t>
            </a:r>
          </a:p>
          <a:p>
            <a:pPr lvl="1"/>
            <a:r>
              <a:rPr lang="fr-FR" sz="2400" dirty="0" smtClean="0"/>
              <a:t>git://			serveur </a:t>
            </a:r>
            <a:r>
              <a:rPr lang="fr-FR" sz="2400" dirty="0" err="1" smtClean="0"/>
              <a:t>standalone</a:t>
            </a:r>
            <a:endParaRPr lang="fr-FR" sz="2400" dirty="0" smtClean="0"/>
          </a:p>
          <a:p>
            <a:pPr lvl="1"/>
            <a:r>
              <a:rPr lang="fr-FR" sz="2400" dirty="0" smtClean="0"/>
              <a:t>http[s]://		web (</a:t>
            </a:r>
            <a:r>
              <a:rPr lang="fr-FR" sz="2400" dirty="0" err="1" smtClean="0"/>
              <a:t>WebDav</a:t>
            </a:r>
            <a:r>
              <a:rPr lang="fr-FR" sz="2400" dirty="0" smtClean="0"/>
              <a:t>)</a:t>
            </a:r>
          </a:p>
          <a:p>
            <a:pPr lvl="1"/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GIT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SVN web</a:t>
            </a:r>
          </a:p>
          <a:p>
            <a:pPr lvl="1"/>
            <a:r>
              <a:rPr lang="fr-FR" dirty="0" err="1" smtClean="0"/>
              <a:t>svn_auth</a:t>
            </a:r>
            <a:endParaRPr lang="fr-FR" dirty="0" smtClean="0"/>
          </a:p>
          <a:p>
            <a:pPr lvl="1"/>
            <a:r>
              <a:rPr lang="fr-FR" dirty="0" err="1" smtClean="0"/>
              <a:t>svn_access</a:t>
            </a:r>
            <a:endParaRPr lang="fr-FR" dirty="0" smtClean="0"/>
          </a:p>
          <a:p>
            <a:pPr lvl="1"/>
            <a:r>
              <a:rPr lang="fr-FR" dirty="0" smtClean="0"/>
              <a:t>Totalement dynamique</a:t>
            </a:r>
          </a:p>
          <a:p>
            <a:r>
              <a:rPr lang="fr-FR" dirty="0" smtClean="0"/>
              <a:t>GIT web:</a:t>
            </a:r>
          </a:p>
          <a:p>
            <a:pPr lvl="1"/>
            <a:r>
              <a:rPr lang="fr-FR" dirty="0" smtClean="0"/>
              <a:t>ACL dépôt (fichier par dépôt)</a:t>
            </a:r>
          </a:p>
          <a:p>
            <a:pPr lvl="1"/>
            <a:r>
              <a:rPr lang="fr-FR" dirty="0" smtClean="0"/>
              <a:t>GIT Post pour </a:t>
            </a:r>
            <a:r>
              <a:rPr lang="fr-FR" dirty="0" err="1" smtClean="0"/>
              <a:t>accéler</a:t>
            </a:r>
            <a:r>
              <a:rPr lang="fr-FR" dirty="0" smtClean="0"/>
              <a:t> le transfert</a:t>
            </a:r>
          </a:p>
          <a:p>
            <a:pPr lvl="1"/>
            <a:r>
              <a:rPr lang="fr-FR" dirty="0" smtClean="0"/>
              <a:t>Intervention sur le </a:t>
            </a:r>
            <a:r>
              <a:rPr lang="fr-FR" dirty="0" err="1" smtClean="0"/>
              <a:t>httpd.conf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GIT 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httpd.conf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600" dirty="0" err="1" smtClean="0"/>
              <a:t>SetEnv</a:t>
            </a:r>
            <a:r>
              <a:rPr lang="fr-FR" sz="1600" dirty="0" smtClean="0"/>
              <a:t> GIT_PROJECT_ROOT /home/</a:t>
            </a:r>
            <a:r>
              <a:rPr lang="fr-FR" sz="1600" dirty="0" err="1" smtClean="0"/>
              <a:t>scm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err="1" smtClean="0"/>
              <a:t>SetEnv</a:t>
            </a:r>
            <a:r>
              <a:rPr lang="fr-FR" sz="1600" dirty="0" smtClean="0"/>
              <a:t> GIT_HTTP_EXPORT_ALL</a:t>
            </a:r>
            <a:br>
              <a:rPr lang="fr-FR" sz="1600" dirty="0" smtClean="0"/>
            </a:br>
            <a:r>
              <a:rPr lang="fr-FR" sz="1600" dirty="0" err="1" smtClean="0"/>
              <a:t>ScriptAlias</a:t>
            </a:r>
            <a:r>
              <a:rPr lang="fr-FR" sz="1600" dirty="0" smtClean="0"/>
              <a:t> /</a:t>
            </a:r>
            <a:r>
              <a:rPr lang="fr-FR" sz="1600" dirty="0" err="1" smtClean="0"/>
              <a:t>scm</a:t>
            </a:r>
            <a:r>
              <a:rPr lang="fr-FR" sz="1600" dirty="0" smtClean="0"/>
              <a:t>/ /</a:t>
            </a:r>
            <a:r>
              <a:rPr lang="fr-FR" sz="1600" dirty="0" err="1" smtClean="0"/>
              <a:t>usr/local/libexec/git-core/git-http-backend</a:t>
            </a:r>
            <a:r>
              <a:rPr lang="fr-FR" sz="1600" dirty="0" smtClean="0"/>
              <a:t>/</a:t>
            </a:r>
            <a:br>
              <a:rPr lang="fr-FR" sz="1600" dirty="0" smtClean="0"/>
            </a:br>
            <a:r>
              <a:rPr lang="fr-FR" sz="1600" dirty="0" err="1" smtClean="0"/>
              <a:t>Include</a:t>
            </a:r>
            <a:r>
              <a:rPr lang="fr-FR" sz="1600" dirty="0" smtClean="0"/>
              <a:t> </a:t>
            </a:r>
            <a:r>
              <a:rPr lang="fr-FR" sz="1600" dirty="0" err="1" smtClean="0"/>
              <a:t>conf/git-repo.conf</a:t>
            </a:r>
            <a:r>
              <a:rPr lang="fr-FR" sz="1600" dirty="0" smtClean="0"/>
              <a:t> </a:t>
            </a:r>
          </a:p>
          <a:p>
            <a:r>
              <a:rPr lang="fr-FR" dirty="0" err="1" smtClean="0"/>
              <a:t>git-http-backend</a:t>
            </a:r>
            <a:r>
              <a:rPr lang="fr-FR" dirty="0" smtClean="0"/>
              <a:t>: </a:t>
            </a:r>
            <a:r>
              <a:rPr lang="fr-FR" dirty="0" err="1" smtClean="0"/>
              <a:t>éxecutable</a:t>
            </a:r>
            <a:r>
              <a:rPr lang="fr-FR" dirty="0" smtClean="0"/>
              <a:t> qui prend le relais sur </a:t>
            </a:r>
            <a:r>
              <a:rPr lang="fr-FR" dirty="0" err="1" smtClean="0"/>
              <a:t>httpd</a:t>
            </a:r>
            <a:endParaRPr lang="fr-FR" dirty="0" smtClean="0"/>
          </a:p>
          <a:p>
            <a:r>
              <a:rPr lang="fr-FR" dirty="0" err="1" smtClean="0"/>
              <a:t>git-repo.conf</a:t>
            </a:r>
            <a:r>
              <a:rPr lang="fr-FR" dirty="0" smtClean="0"/>
              <a:t>: ajout d'un dépôt</a:t>
            </a:r>
            <a:br>
              <a:rPr lang="fr-FR" dirty="0" smtClean="0"/>
            </a:br>
            <a:r>
              <a:rPr lang="fr-FR" sz="1730" dirty="0" smtClean="0"/>
              <a:t>&lt;Location /</a:t>
            </a:r>
            <a:r>
              <a:rPr lang="fr-FR" sz="1730" dirty="0" err="1" smtClean="0"/>
              <a:t>scm/hosted/inria/PlantnetMobileRoot.git</a:t>
            </a:r>
            <a:r>
              <a:rPr lang="fr-FR" sz="1730" dirty="0" smtClean="0"/>
              <a:t>/&gt;</a:t>
            </a:r>
            <a:br>
              <a:rPr lang="fr-FR" sz="1730" dirty="0" smtClean="0"/>
            </a:br>
            <a:r>
              <a:rPr lang="fr-FR" sz="1730" dirty="0" smtClean="0"/>
              <a:t>		</a:t>
            </a:r>
            <a:r>
              <a:rPr lang="fr-FR" sz="1730" dirty="0" err="1" smtClean="0"/>
              <a:t>AuthType</a:t>
            </a:r>
            <a:r>
              <a:rPr lang="fr-FR" sz="1730" dirty="0" smtClean="0"/>
              <a:t> </a:t>
            </a:r>
            <a:r>
              <a:rPr lang="fr-FR" sz="1730" dirty="0" err="1" smtClean="0"/>
              <a:t>BasicAuthName</a:t>
            </a:r>
            <a:r>
              <a:rPr lang="fr-FR" sz="1730" dirty="0" smtClean="0"/>
              <a:t> "Git </a:t>
            </a:r>
            <a:r>
              <a:rPr lang="fr-FR" sz="1730" dirty="0" err="1" smtClean="0"/>
              <a:t>repository</a:t>
            </a:r>
            <a:r>
              <a:rPr lang="fr-FR" sz="1730" dirty="0" smtClean="0"/>
              <a:t>"</a:t>
            </a:r>
            <a:br>
              <a:rPr lang="fr-FR" sz="1730" dirty="0" smtClean="0"/>
            </a:br>
            <a:r>
              <a:rPr lang="fr-FR" sz="1730" dirty="0" smtClean="0"/>
              <a:t>		</a:t>
            </a:r>
            <a:r>
              <a:rPr lang="fr-FR" sz="1730" dirty="0" err="1" smtClean="0"/>
              <a:t>AuthUserFile</a:t>
            </a:r>
            <a:r>
              <a:rPr lang="fr-FR" sz="1730" dirty="0" smtClean="0"/>
              <a:t> /home/</a:t>
            </a:r>
            <a:r>
              <a:rPr lang="fr-FR" sz="1730" dirty="0" err="1" smtClean="0"/>
              <a:t>scm/hosted/inria/PlantnetMobileRoot.git/.scm-auth-file</a:t>
            </a:r>
            <a:r>
              <a:rPr lang="fr-FR" sz="1730" dirty="0" smtClean="0"/>
              <a:t/>
            </a:r>
            <a:br>
              <a:rPr lang="fr-FR" sz="1730" dirty="0" smtClean="0"/>
            </a:br>
            <a:r>
              <a:rPr lang="fr-FR" sz="1730" dirty="0" smtClean="0"/>
              <a:t>		</a:t>
            </a:r>
            <a:r>
              <a:rPr lang="fr-FR" sz="1730" dirty="0" err="1" smtClean="0"/>
              <a:t>Require</a:t>
            </a:r>
            <a:r>
              <a:rPr lang="fr-FR" sz="1730" dirty="0" smtClean="0"/>
              <a:t> </a:t>
            </a:r>
            <a:r>
              <a:rPr lang="fr-FR" sz="1730" dirty="0" err="1" smtClean="0"/>
              <a:t>valid-user</a:t>
            </a:r>
            <a:r>
              <a:rPr lang="fr-FR" sz="1730" dirty="0" smtClean="0"/>
              <a:t/>
            </a:r>
            <a:br>
              <a:rPr lang="fr-FR" sz="1730" dirty="0" smtClean="0"/>
            </a:br>
            <a:r>
              <a:rPr lang="fr-FR" sz="1730" dirty="0" smtClean="0"/>
              <a:t>&lt;/Location&gt;</a:t>
            </a:r>
          </a:p>
          <a:p>
            <a:r>
              <a:rPr lang="fr-FR" dirty="0" err="1" smtClean="0"/>
              <a:t>Scm-auth-file</a:t>
            </a:r>
            <a:r>
              <a:rPr lang="fr-FR" dirty="0" smtClean="0"/>
              <a:t>: idem </a:t>
            </a:r>
            <a:r>
              <a:rPr lang="fr-FR" dirty="0" err="1" smtClean="0"/>
              <a:t>svn-auth-file</a:t>
            </a:r>
            <a:endParaRPr lang="fr-FR" dirty="0" smtClean="0"/>
          </a:p>
          <a:p>
            <a:r>
              <a:rPr lang="fr-FR" dirty="0" smtClean="0"/>
              <a:t>Relancer le serveur à chaque ajout d'un dépôt</a:t>
            </a:r>
          </a:p>
          <a:p>
            <a:pPr lvl="1"/>
            <a:r>
              <a:rPr lang="fr-FR" dirty="0" err="1" smtClean="0"/>
              <a:t>apachectl</a:t>
            </a:r>
            <a:r>
              <a:rPr lang="fr-FR" dirty="0" smtClean="0"/>
              <a:t> –k </a:t>
            </a:r>
            <a:r>
              <a:rPr lang="fr-FR" dirty="0" err="1" smtClean="0"/>
              <a:t>graceful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/>
              <a:t>Git </a:t>
            </a:r>
            <a:r>
              <a:rPr lang="fr-FR" dirty="0" err="1" smtClean="0"/>
              <a:t>internal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951730"/>
            <a:ext cx="7632700" cy="53701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36600" y="6407150"/>
            <a:ext cx="50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Usage courant: IDE/cmd line. Usage précis: cmd line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GIT (4)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Création du dépôt</a:t>
            </a:r>
          </a:p>
          <a:p>
            <a:r>
              <a:rPr lang="fr-FR" dirty="0" smtClean="0"/>
              <a:t>Script </a:t>
            </a:r>
            <a:r>
              <a:rPr lang="fr-FR" dirty="0" err="1" smtClean="0"/>
              <a:t>create_git_repo.sh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600" dirty="0" smtClean="0"/>
              <a:t>#!/</a:t>
            </a:r>
            <a:r>
              <a:rPr lang="fr-FR" sz="1600" dirty="0" err="1" smtClean="0"/>
              <a:t>bin/bash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err="1" smtClean="0"/>
              <a:t>echo</a:t>
            </a:r>
            <a:r>
              <a:rPr lang="fr-FR" sz="1600" dirty="0" smtClean="0"/>
              <a:t> $1</a:t>
            </a:r>
            <a:br>
              <a:rPr lang="fr-FR" sz="1600" dirty="0" smtClean="0"/>
            </a:br>
            <a:r>
              <a:rPr lang="fr-FR" sz="1600" dirty="0" err="1" smtClean="0"/>
              <a:t>mkdir</a:t>
            </a:r>
            <a:r>
              <a:rPr lang="fr-FR" sz="1600" dirty="0" smtClean="0"/>
              <a:t> $1.git</a:t>
            </a:r>
            <a:br>
              <a:rPr lang="fr-FR" sz="1600" dirty="0" smtClean="0"/>
            </a:br>
            <a:r>
              <a:rPr lang="fr-FR" sz="1600" dirty="0" smtClean="0"/>
              <a:t>cd $1.git</a:t>
            </a:r>
            <a:br>
              <a:rPr lang="fr-FR" sz="1600" dirty="0" smtClean="0"/>
            </a:br>
            <a:r>
              <a:rPr lang="fr-FR" sz="1600" dirty="0" smtClean="0"/>
              <a:t>git </a:t>
            </a:r>
            <a:r>
              <a:rPr lang="fr-FR" sz="1600" dirty="0" err="1" smtClean="0"/>
              <a:t>--bare</a:t>
            </a:r>
            <a:r>
              <a:rPr lang="fr-FR" sz="1600" dirty="0" smtClean="0"/>
              <a:t> </a:t>
            </a:r>
            <a:r>
              <a:rPr lang="fr-FR" sz="1600" dirty="0" err="1" smtClean="0"/>
              <a:t>init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git </a:t>
            </a:r>
            <a:r>
              <a:rPr lang="fr-FR" sz="1600" dirty="0" err="1" smtClean="0"/>
              <a:t>--bare</a:t>
            </a:r>
            <a:r>
              <a:rPr lang="fr-FR" sz="1600" dirty="0" smtClean="0"/>
              <a:t> </a:t>
            </a:r>
            <a:r>
              <a:rPr lang="fr-FR" sz="1600" dirty="0" err="1" smtClean="0"/>
              <a:t>update-server-info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chmod -R </a:t>
            </a:r>
            <a:r>
              <a:rPr lang="fr-FR" sz="1600" dirty="0" err="1" smtClean="0"/>
              <a:t>a+rwX</a:t>
            </a:r>
            <a:r>
              <a:rPr lang="fr-FR" sz="1600" dirty="0" smtClean="0"/>
              <a:t> .</a:t>
            </a:r>
            <a:br>
              <a:rPr lang="fr-FR" sz="1600" dirty="0" smtClean="0"/>
            </a:br>
            <a:r>
              <a:rPr lang="fr-FR" sz="1600" dirty="0" err="1" smtClean="0"/>
              <a:t>mv</a:t>
            </a:r>
            <a:r>
              <a:rPr lang="fr-FR" sz="1600" dirty="0" smtClean="0"/>
              <a:t> </a:t>
            </a:r>
            <a:r>
              <a:rPr lang="fr-FR" sz="1600" dirty="0" err="1" smtClean="0"/>
              <a:t>hooks/post-update.sample</a:t>
            </a:r>
            <a:r>
              <a:rPr lang="fr-FR" sz="1600" dirty="0" smtClean="0"/>
              <a:t> </a:t>
            </a:r>
            <a:r>
              <a:rPr lang="fr-FR" sz="1600" dirty="0" err="1" smtClean="0"/>
              <a:t>hooks/post-update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err="1" smtClean="0"/>
              <a:t>echo</a:t>
            </a:r>
            <a:r>
              <a:rPr lang="fr-FR" sz="1600" dirty="0" smtClean="0"/>
              <a:t> "vi /</a:t>
            </a:r>
            <a:r>
              <a:rPr lang="fr-FR" sz="1600" dirty="0" err="1" smtClean="0"/>
              <a:t>etc/httpd/conf/git-repo.conf</a:t>
            </a:r>
            <a:r>
              <a:rPr lang="fr-FR" sz="1600" dirty="0" smtClean="0"/>
              <a:t>"</a:t>
            </a:r>
          </a:p>
          <a:p>
            <a:r>
              <a:rPr lang="fr-FR" dirty="0" err="1" smtClean="0"/>
              <a:t>post-update</a:t>
            </a:r>
            <a:r>
              <a:rPr lang="fr-FR" dirty="0" smtClean="0"/>
              <a:t> exécute </a:t>
            </a:r>
            <a:r>
              <a:rPr lang="fr-FR" dirty="0" err="1" smtClean="0"/>
              <a:t>update-server-info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GIT (5)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Autre configuration apache (pulls/</a:t>
            </a:r>
            <a:r>
              <a:rPr lang="fr-FR" dirty="0" err="1" smtClean="0"/>
              <a:t>pushes</a:t>
            </a:r>
            <a:r>
              <a:rPr lang="fr-FR" dirty="0" smtClean="0"/>
              <a:t> très lents) </a:t>
            </a:r>
            <a:br>
              <a:rPr lang="fr-FR" dirty="0" smtClean="0"/>
            </a:br>
            <a:r>
              <a:rPr lang="fr-FR" sz="1946" dirty="0" smtClean="0"/>
              <a:t>#</a:t>
            </a:r>
            <a:r>
              <a:rPr lang="fr-FR" sz="1946" dirty="0" err="1" smtClean="0"/>
              <a:t>ScriptAliasMatch</a:t>
            </a:r>
            <a:r>
              <a:rPr lang="fr-FR" sz="1946" dirty="0" smtClean="0"/>
              <a:t> \</a:t>
            </a:r>
            <a:br>
              <a:rPr lang="fr-FR" sz="1946" dirty="0" smtClean="0"/>
            </a:br>
            <a:r>
              <a:rPr lang="fr-FR" sz="1946" dirty="0" smtClean="0"/>
              <a:t>#        "(?x)^/</a:t>
            </a:r>
            <a:r>
              <a:rPr lang="fr-FR" sz="1946" dirty="0" err="1" smtClean="0"/>
              <a:t>scm</a:t>
            </a:r>
            <a:r>
              <a:rPr lang="fr-FR" sz="1946" dirty="0" smtClean="0"/>
              <a:t>/(.*/(HEAD | \</a:t>
            </a:r>
            <a:br>
              <a:rPr lang="fr-FR" sz="1946" dirty="0" smtClean="0"/>
            </a:br>
            <a:r>
              <a:rPr lang="fr-FR" sz="1946" dirty="0" smtClean="0"/>
              <a:t>#                        info/</a:t>
            </a:r>
            <a:r>
              <a:rPr lang="fr-FR" sz="1946" dirty="0" err="1" smtClean="0"/>
              <a:t>refs</a:t>
            </a:r>
            <a:r>
              <a:rPr lang="fr-FR" sz="1946" dirty="0" smtClean="0"/>
              <a:t> | \</a:t>
            </a:r>
            <a:br>
              <a:rPr lang="fr-FR" sz="1946" dirty="0" smtClean="0"/>
            </a:br>
            <a:r>
              <a:rPr lang="fr-FR" sz="1946" dirty="0" smtClean="0"/>
              <a:t>#                        </a:t>
            </a:r>
            <a:r>
              <a:rPr lang="fr-FR" sz="1946" dirty="0" err="1" smtClean="0"/>
              <a:t>objects</a:t>
            </a:r>
            <a:r>
              <a:rPr lang="fr-FR" sz="1946" dirty="0" smtClean="0"/>
              <a:t>/(info/[^/]+ | \</a:t>
            </a:r>
            <a:br>
              <a:rPr lang="fr-FR" sz="1946" dirty="0" smtClean="0"/>
            </a:br>
            <a:r>
              <a:rPr lang="fr-FR" sz="1946" dirty="0" smtClean="0"/>
              <a:t>#                                 [0-9a-f]{2}/[0-9a-f]{38} | \</a:t>
            </a:r>
            <a:br>
              <a:rPr lang="fr-FR" sz="1946" dirty="0" smtClean="0"/>
            </a:br>
            <a:r>
              <a:rPr lang="fr-FR" sz="1946" dirty="0" smtClean="0"/>
              <a:t>#                                 pack/pack-[0-9a-f]{40}\.(pack|idx)) | \</a:t>
            </a:r>
            <a:br>
              <a:rPr lang="fr-FR" sz="1946" dirty="0" smtClean="0"/>
            </a:br>
            <a:r>
              <a:rPr lang="fr-FR" sz="1946" dirty="0" smtClean="0"/>
              <a:t>#                        </a:t>
            </a:r>
            <a:r>
              <a:rPr lang="fr-FR" sz="1946" dirty="0" err="1" smtClean="0"/>
              <a:t>git-(upload|receive)-pack</a:t>
            </a:r>
            <a:r>
              <a:rPr lang="fr-FR" sz="1946" dirty="0" smtClean="0"/>
              <a:t>))$" \</a:t>
            </a:r>
            <a:br>
              <a:rPr lang="fr-FR" sz="1946" dirty="0" smtClean="0"/>
            </a:br>
            <a:r>
              <a:rPr lang="fr-FR" sz="1946" dirty="0" smtClean="0"/>
              <a:t>#        /usr/local/libexec/git-core/git-http-backend/$1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Authentification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Svn</a:t>
            </a:r>
            <a:r>
              <a:rPr lang="fr-FR" dirty="0" smtClean="0"/>
              <a:t> stocke le mot de passe </a:t>
            </a:r>
            <a:r>
              <a:rPr lang="fr-FR" dirty="0" err="1" smtClean="0">
                <a:sym typeface="Wingdings"/>
              </a:rPr>
              <a:t></a:t>
            </a:r>
            <a:endParaRPr lang="fr-FR" dirty="0" smtClean="0"/>
          </a:p>
          <a:p>
            <a:r>
              <a:rPr lang="fr-FR" dirty="0" smtClean="0"/>
              <a:t>Git ne stocke pas le mot de passe </a:t>
            </a:r>
            <a:r>
              <a:rPr lang="fr-FR" dirty="0" err="1" smtClean="0">
                <a:sym typeface="Wingdings"/>
              </a:rPr>
              <a:t></a:t>
            </a:r>
            <a:endParaRPr lang="fr-FR" dirty="0" smtClean="0"/>
          </a:p>
          <a:p>
            <a:r>
              <a:rPr lang="fr-FR" dirty="0" smtClean="0"/>
              <a:t>Le plus simple est de rajouter le mot de passe dans l'URL du dépôt:</a:t>
            </a:r>
          </a:p>
          <a:p>
            <a:pPr lvl="1"/>
            <a:r>
              <a:rPr lang="fr-FR" dirty="0" err="1" smtClean="0"/>
              <a:t>https://user:password@serveur/scm</a:t>
            </a:r>
            <a:r>
              <a:rPr lang="fr-FR" dirty="0" smtClean="0"/>
              <a:t>/…</a:t>
            </a:r>
          </a:p>
          <a:p>
            <a:pPr lvl="1"/>
            <a:r>
              <a:rPr lang="fr-FR" dirty="0" smtClean="0"/>
              <a:t>Evite de donner à chaque push le mot de passe</a:t>
            </a:r>
          </a:p>
          <a:p>
            <a:pPr lvl="1"/>
            <a:r>
              <a:rPr lang="fr-FR" dirty="0" smtClean="0"/>
              <a:t>Le mot de passe est en claire dans .git/config</a:t>
            </a:r>
          </a:p>
          <a:p>
            <a:pPr lvl="1"/>
            <a:r>
              <a:rPr lang="fr-FR" dirty="0" smtClean="0"/>
              <a:t>Mot de passe : liste de caractère a-zA-Z0-9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user:password</a:t>
            </a:r>
            <a:r>
              <a:rPr lang="fr-FR" dirty="0" smtClean="0"/>
              <a:t> est crypté en </a:t>
            </a:r>
            <a:r>
              <a:rPr lang="fr-FR" dirty="0" err="1" smtClean="0"/>
              <a:t>https</a:t>
            </a:r>
            <a:r>
              <a:rPr lang="fr-FR" dirty="0" smtClean="0"/>
              <a:t> (</a:t>
            </a:r>
            <a:r>
              <a:rPr lang="fr-FR" dirty="0" err="1" smtClean="0"/>
              <a:t>Authorization</a:t>
            </a:r>
            <a:r>
              <a:rPr lang="fr-FR" dirty="0" smtClean="0"/>
              <a:t>: Basic bGpveWV1eDpkZ2RnZGZnZA==)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Proxy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Unix: </a:t>
            </a:r>
          </a:p>
          <a:p>
            <a:pPr lvl="1"/>
            <a:r>
              <a:rPr lang="fr-FR" dirty="0" smtClean="0"/>
              <a:t>Export </a:t>
            </a:r>
            <a:r>
              <a:rPr lang="fr-FR" dirty="0" err="1" smtClean="0"/>
              <a:t>http_proxy</a:t>
            </a:r>
            <a:r>
              <a:rPr lang="fr-FR" dirty="0" smtClean="0"/>
              <a:t>=http://</a:t>
            </a:r>
            <a:r>
              <a:rPr lang="fr-FR" dirty="0" err="1" smtClean="0"/>
              <a:t>host:ip</a:t>
            </a:r>
            <a:r>
              <a:rPr lang="fr-FR" dirty="0" smtClean="0"/>
              <a:t>/</a:t>
            </a:r>
          </a:p>
          <a:p>
            <a:r>
              <a:rPr lang="fr-FR" dirty="0" smtClean="0"/>
              <a:t>$ git config --global  </a:t>
            </a:r>
            <a:r>
              <a:rPr lang="fr-FR" dirty="0" err="1" smtClean="0"/>
              <a:t>http.proxy</a:t>
            </a:r>
            <a:r>
              <a:rPr lang="fr-FR" dirty="0"/>
              <a:t> </a:t>
            </a:r>
            <a:r>
              <a:rPr lang="fr-FR" dirty="0" smtClean="0"/>
              <a:t>http://</a:t>
            </a:r>
            <a:r>
              <a:rPr lang="fr-FR" dirty="0" err="1" smtClean="0"/>
              <a:t>host:ip</a:t>
            </a:r>
            <a:r>
              <a:rPr lang="fr-FR" smtClean="0"/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53505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ProGit</a:t>
            </a:r>
            <a:r>
              <a:rPr lang="fr-FR" dirty="0" smtClean="0"/>
              <a:t> – Scott </a:t>
            </a:r>
            <a:r>
              <a:rPr lang="fr-FR" dirty="0" err="1" smtClean="0"/>
              <a:t>Chacon</a:t>
            </a:r>
            <a:r>
              <a:rPr lang="fr-FR" dirty="0" smtClean="0"/>
              <a:t> (2010)</a:t>
            </a:r>
          </a:p>
          <a:p>
            <a:r>
              <a:rPr lang="fr-FR" dirty="0" smtClean="0"/>
              <a:t>http://</a:t>
            </a:r>
            <a:r>
              <a:rPr lang="fr-FR" dirty="0" err="1" smtClean="0"/>
              <a:t>git-scm.com</a:t>
            </a:r>
            <a:r>
              <a:rPr lang="fr-FR" dirty="0" smtClean="0"/>
              <a:t>/documentation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Eclipse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$ git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file:///</a:t>
            </a:r>
            <a:r>
              <a:rPr lang="fr-FR" dirty="0" err="1" smtClean="0"/>
              <a:t>Users/ljoyeux/git/prj.git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$ git config </a:t>
            </a:r>
            <a:r>
              <a:rPr lang="fr-FR" dirty="0" err="1" smtClean="0"/>
              <a:t>--add</a:t>
            </a:r>
            <a:r>
              <a:rPr lang="fr-FR" dirty="0" smtClean="0"/>
              <a:t> </a:t>
            </a:r>
            <a:r>
              <a:rPr lang="fr-FR" dirty="0" err="1" smtClean="0"/>
              <a:t>branch.master.remote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endParaRPr lang="fr-FR" dirty="0" smtClean="0"/>
          </a:p>
          <a:p>
            <a:r>
              <a:rPr lang="fr-FR" dirty="0" smtClean="0"/>
              <a:t>$ git config </a:t>
            </a:r>
            <a:r>
              <a:rPr lang="fr-FR" dirty="0" err="1" smtClean="0"/>
              <a:t>--add</a:t>
            </a:r>
            <a:r>
              <a:rPr lang="fr-FR" dirty="0" smtClean="0"/>
              <a:t> </a:t>
            </a:r>
            <a:r>
              <a:rPr lang="fr-FR" dirty="0" err="1" smtClean="0"/>
              <a:t>branch.master.merge</a:t>
            </a:r>
            <a:r>
              <a:rPr lang="fr-FR" dirty="0" smtClean="0"/>
              <a:t> </a:t>
            </a:r>
            <a:r>
              <a:rPr lang="fr-FR" dirty="0" err="1" smtClean="0"/>
              <a:t>refs/heads/master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Eclipse /Team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49363"/>
            <a:ext cx="1917331" cy="41592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0" y="1475185"/>
            <a:ext cx="2306515" cy="28110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0" y="1789113"/>
            <a:ext cx="1752600" cy="54871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125" y="4638014"/>
            <a:ext cx="5873750" cy="1310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Préparation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0819" y="1417638"/>
            <a:ext cx="6940550" cy="452596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Installer git (</a:t>
            </a:r>
            <a:r>
              <a:rPr lang="fr-FR" sz="2400" dirty="0" err="1" smtClean="0"/>
              <a:t>windows</a:t>
            </a:r>
            <a:r>
              <a:rPr lang="fr-FR" sz="2400" dirty="0" smtClean="0"/>
              <a:t> -&gt; </a:t>
            </a:r>
            <a:r>
              <a:rPr lang="fr-FR" sz="2400" dirty="0" err="1" smtClean="0"/>
              <a:t>git-scm.com/download/win</a:t>
            </a:r>
            <a:r>
              <a:rPr lang="fr-FR" sz="2400" dirty="0" smtClean="0"/>
              <a:t>)</a:t>
            </a:r>
          </a:p>
          <a:p>
            <a:r>
              <a:rPr lang="fr-FR" sz="2400" dirty="0" smtClean="0"/>
              <a:t>Créer les dépôts de travail</a:t>
            </a:r>
          </a:p>
          <a:p>
            <a:r>
              <a:rPr lang="fr-FR" sz="2400" dirty="0" err="1" smtClean="0"/>
              <a:t>Commits</a:t>
            </a:r>
            <a:r>
              <a:rPr lang="fr-FR" sz="2400" dirty="0" smtClean="0"/>
              <a:t> sur le dépôts de travail</a:t>
            </a:r>
          </a:p>
          <a:p>
            <a:r>
              <a:rPr lang="fr-FR" sz="2400" dirty="0" smtClean="0"/>
              <a:t>Créer les dépôts </a:t>
            </a:r>
            <a:r>
              <a:rPr lang="fr-FR" sz="2400" dirty="0" err="1" smtClean="0"/>
              <a:t>bare</a:t>
            </a:r>
            <a:endParaRPr lang="fr-FR" sz="2400" dirty="0" smtClean="0"/>
          </a:p>
          <a:p>
            <a:r>
              <a:rPr lang="fr-FR" sz="2400" dirty="0" smtClean="0"/>
              <a:t>Configure </a:t>
            </a:r>
            <a:r>
              <a:rPr lang="fr-FR" sz="2400" dirty="0" err="1" smtClean="0"/>
              <a:t>remote</a:t>
            </a:r>
            <a:r>
              <a:rPr lang="fr-FR" sz="2400" dirty="0" smtClean="0"/>
              <a:t> dépôt de travail vers dépôt </a:t>
            </a:r>
            <a:r>
              <a:rPr lang="fr-FR" sz="2400" dirty="0" err="1" smtClean="0"/>
              <a:t>bare</a:t>
            </a:r>
            <a:endParaRPr lang="fr-FR" sz="2400" dirty="0" smtClean="0"/>
          </a:p>
          <a:p>
            <a:r>
              <a:rPr lang="fr-FR" sz="2400" dirty="0" smtClean="0"/>
              <a:t>Push</a:t>
            </a:r>
          </a:p>
          <a:p>
            <a:pPr>
              <a:buNone/>
            </a:pP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2895990" y="5499100"/>
            <a:ext cx="711200" cy="704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Dépôt travail 1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7281" y="4610100"/>
            <a:ext cx="711200" cy="704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Dépôt</a:t>
            </a:r>
          </a:p>
          <a:p>
            <a:pPr algn="ctr"/>
            <a:r>
              <a:rPr lang="fr-FR" sz="1200" dirty="0" err="1" smtClean="0"/>
              <a:t>bare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5417431" y="5499100"/>
            <a:ext cx="711200" cy="704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Dépôt travail 2</a:t>
            </a:r>
          </a:p>
          <a:p>
            <a:pPr algn="ctr"/>
            <a:endParaRPr lang="fr-FR" sz="1200" dirty="0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3607190" y="5314950"/>
            <a:ext cx="610091" cy="184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4928481" y="5314952"/>
            <a:ext cx="488951" cy="222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819400" y="617220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rgbClr val="FF0000"/>
                  </a:solidFill>
                </a:ln>
              </a:rPr>
              <a:t>① </a:t>
            </a:r>
            <a:r>
              <a:rPr lang="fr-FR" sz="1200" dirty="0" err="1" smtClean="0">
                <a:ln>
                  <a:solidFill>
                    <a:srgbClr val="FF0000"/>
                  </a:solidFill>
                </a:ln>
              </a:rPr>
              <a:t>commits</a:t>
            </a:r>
            <a:endParaRPr lang="fr-FR" sz="12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4" name="ZoneTexte 13"/>
          <p:cNvSpPr txBox="1"/>
          <p:nvPr/>
        </p:nvSpPr>
        <p:spPr>
          <a:xfrm rot="20548963">
            <a:off x="3496591" y="5176450"/>
            <a:ext cx="676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rgbClr val="FF0000"/>
                  </a:solidFill>
                </a:ln>
              </a:rPr>
              <a:t>② push</a:t>
            </a:r>
            <a:endParaRPr lang="fr-FR" sz="12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" name="ZoneTexte 14"/>
          <p:cNvSpPr txBox="1"/>
          <p:nvPr/>
        </p:nvSpPr>
        <p:spPr>
          <a:xfrm rot="1625536">
            <a:off x="4872309" y="5176452"/>
            <a:ext cx="712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rgbClr val="FF0000"/>
                  </a:solidFill>
                </a:ln>
              </a:rPr>
              <a:t>③ clone</a:t>
            </a:r>
            <a:endParaRPr lang="fr-FR" sz="12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283153" y="6203950"/>
            <a:ext cx="116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④ READY!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Dépôt local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checkout</a:t>
            </a:r>
            <a:r>
              <a:rPr lang="fr-FR" dirty="0" smtClean="0"/>
              <a:t> SVN est un clone sous GIT</a:t>
            </a:r>
          </a:p>
          <a:p>
            <a:pPr lvl="1"/>
            <a:r>
              <a:rPr lang="fr-FR" dirty="0" smtClean="0"/>
              <a:t>SVN ne conserve qu’une version (</a:t>
            </a:r>
            <a:r>
              <a:rPr lang="fr-FR" dirty="0" err="1" smtClean="0"/>
              <a:t>diff</a:t>
            </a:r>
            <a:r>
              <a:rPr lang="fr-FR" dirty="0" smtClean="0"/>
              <a:t> local/WC)</a:t>
            </a:r>
          </a:p>
          <a:p>
            <a:pPr lvl="1"/>
            <a:r>
              <a:rPr lang="fr-FR" dirty="0" smtClean="0"/>
              <a:t>L’historique est complet (pas besoin de faire un appel au serveur comme pour SVN)</a:t>
            </a:r>
          </a:p>
          <a:p>
            <a:pPr lvl="1"/>
            <a:r>
              <a:rPr lang="fr-FR" dirty="0" smtClean="0"/>
              <a:t>Le dépôt local peut être compressé (ratio 1/5 entre le dépôt et la WC).</a:t>
            </a:r>
          </a:p>
          <a:p>
            <a:pPr lvl="1"/>
            <a:r>
              <a:rPr lang="fr-FR" dirty="0" smtClean="0"/>
              <a:t>La méthodologie de travail est différente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63850"/>
            <a:ext cx="8229600" cy="1143000"/>
          </a:xfrm>
        </p:spPr>
        <p:txBody>
          <a:bodyPr/>
          <a:lstStyle/>
          <a:p>
            <a:r>
              <a:rPr lang="fr-FR" dirty="0" smtClean="0"/>
              <a:t>Opérations de </a:t>
            </a:r>
            <a:r>
              <a:rPr lang="fr-FR" dirty="0"/>
              <a:t>b</a:t>
            </a:r>
            <a:r>
              <a:rPr lang="fr-FR" dirty="0" smtClean="0"/>
              <a:t>ase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Clone / Synchronisation</a:t>
            </a:r>
            <a:endParaRPr lang="fr-FR" dirty="0"/>
          </a:p>
        </p:txBody>
      </p:sp>
      <p:sp>
        <p:nvSpPr>
          <p:cNvPr id="4" name="Cylindre 3"/>
          <p:cNvSpPr/>
          <p:nvPr/>
        </p:nvSpPr>
        <p:spPr>
          <a:xfrm>
            <a:off x="5435600" y="1600200"/>
            <a:ext cx="863600" cy="13970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ylindre 4"/>
          <p:cNvSpPr/>
          <p:nvPr/>
        </p:nvSpPr>
        <p:spPr>
          <a:xfrm>
            <a:off x="5435600" y="4729163"/>
            <a:ext cx="863600" cy="13970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courbée vers la gauche 11"/>
          <p:cNvSpPr/>
          <p:nvPr/>
        </p:nvSpPr>
        <p:spPr>
          <a:xfrm flipV="1">
            <a:off x="6477000" y="4919663"/>
            <a:ext cx="850900" cy="998537"/>
          </a:xfrm>
          <a:prstGeom prst="curvedLeftArrow">
            <a:avLst>
              <a:gd name="adj1" fmla="val 9100"/>
              <a:gd name="adj2" fmla="val 50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330251" y="53086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rot="5400000">
            <a:off x="4971256" y="3829050"/>
            <a:ext cx="13081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901637" y="3688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PULL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 rot="5400000">
            <a:off x="5645944" y="3829050"/>
            <a:ext cx="13081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508639" y="3688834"/>
            <a:ext cx="70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30" name="Cylindre 29"/>
          <p:cNvSpPr/>
          <p:nvPr/>
        </p:nvSpPr>
        <p:spPr>
          <a:xfrm>
            <a:off x="2159000" y="1600200"/>
            <a:ext cx="863600" cy="13970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/>
          <p:nvPr/>
        </p:nvCxnSpPr>
        <p:spPr>
          <a:xfrm rot="5400000">
            <a:off x="1923256" y="3981450"/>
            <a:ext cx="13081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1446502" y="3841234"/>
            <a:ext cx="81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CLONE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429000" y="22733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DISTANT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3429000" y="512393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LOCAL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684493" y="3841234"/>
            <a:ext cx="153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SVN: </a:t>
            </a:r>
            <a:r>
              <a:rPr lang="fr-FR" dirty="0" err="1" smtClean="0"/>
              <a:t>checkout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13629</TotalTime>
  <Words>2933</Words>
  <Application>Microsoft Macintosh PowerPoint</Application>
  <PresentationFormat>Présentation à l'écran (4:3)</PresentationFormat>
  <Paragraphs>590</Paragraphs>
  <Slides>67</Slides>
  <Notes>1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67</vt:i4>
      </vt:variant>
    </vt:vector>
  </HeadingPairs>
  <TitlesOfParts>
    <vt:vector size="68" baseType="lpstr">
      <vt:lpstr>Thème Office</vt:lpstr>
      <vt:lpstr>GIT</vt:lpstr>
      <vt:lpstr>Plan</vt:lpstr>
      <vt:lpstr>Introduction</vt:lpstr>
      <vt:lpstr>Comparaison</vt:lpstr>
      <vt:lpstr>Git front</vt:lpstr>
      <vt:lpstr>Git internal</vt:lpstr>
      <vt:lpstr>GIT</vt:lpstr>
      <vt:lpstr>Opérations de base</vt:lpstr>
      <vt:lpstr>Clone / Synchronisation</vt:lpstr>
      <vt:lpstr>Commit &amp; Push </vt:lpstr>
      <vt:lpstr>Versions</vt:lpstr>
      <vt:lpstr>Workflow</vt:lpstr>
      <vt:lpstr>Cas perso…</vt:lpstr>
      <vt:lpstr>Création dépôt local</vt:lpstr>
      <vt:lpstr>Ajout/commit de fichier</vt:lpstr>
      <vt:lpstr>Stage</vt:lpstr>
      <vt:lpstr>Diff</vt:lpstr>
      <vt:lpstr>Commit amend</vt:lpstr>
      <vt:lpstr>Répertoire</vt:lpstr>
      <vt:lpstr>Identifiants Commits et objets</vt:lpstr>
      <vt:lpstr>Références</vt:lpstr>
      <vt:lpstr>Navigation dans l'historique</vt:lpstr>
      <vt:lpstr>Log</vt:lpstr>
      <vt:lpstr>Navigation graphique</vt:lpstr>
      <vt:lpstr>Gestion des commits</vt:lpstr>
      <vt:lpstr>Revert</vt:lpstr>
      <vt:lpstr>Git reset</vt:lpstr>
      <vt:lpstr>Gestion de branches</vt:lpstr>
      <vt:lpstr>Exemple</vt:lpstr>
      <vt:lpstr>Tags</vt:lpstr>
      <vt:lpstr>Stash</vt:lpstr>
      <vt:lpstr>Merge / Cherry-pick / Rebase</vt:lpstr>
      <vt:lpstr>Merge</vt:lpstr>
      <vt:lpstr>Merge exemple</vt:lpstr>
      <vt:lpstr>Merge exemple </vt:lpstr>
      <vt:lpstr>Cherry-pick</vt:lpstr>
      <vt:lpstr>Rebase</vt:lpstr>
      <vt:lpstr>Rebase interactive</vt:lpstr>
      <vt:lpstr>Detached head</vt:lpstr>
      <vt:lpstr>Sous Projets</vt:lpstr>
      <vt:lpstr>Sous projets</vt:lpstr>
      <vt:lpstr>Ajout d'un sous projet</vt:lpstr>
      <vt:lpstr>Mise à jour des modules</vt:lpstr>
      <vt:lpstr>Dépôt</vt:lpstr>
      <vt:lpstr>Dépôt distant</vt:lpstr>
      <vt:lpstr>GIT &amp; SVN</vt:lpstr>
      <vt:lpstr>Divers</vt:lpstr>
      <vt:lpstr>Alias</vt:lpstr>
      <vt:lpstr>Recherche</vt:lpstr>
      <vt:lpstr>Git config</vt:lpstr>
      <vt:lpstr>Git panic: reflog</vt:lpstr>
      <vt:lpstr>Workflow</vt:lpstr>
      <vt:lpstr>Workflows</vt:lpstr>
      <vt:lpstr>Différents workflows</vt:lpstr>
      <vt:lpstr>Push≠Pull</vt:lpstr>
      <vt:lpstr>Serveur / admin</vt:lpstr>
      <vt:lpstr>Serveur GIT</vt:lpstr>
      <vt:lpstr>Serveur GIT (2)</vt:lpstr>
      <vt:lpstr>Serveur GIT (3)</vt:lpstr>
      <vt:lpstr>Serveur GIT (4)</vt:lpstr>
      <vt:lpstr>Serveur GIT (5)</vt:lpstr>
      <vt:lpstr>Authentification</vt:lpstr>
      <vt:lpstr>Proxy</vt:lpstr>
      <vt:lpstr>Bibliographie</vt:lpstr>
      <vt:lpstr>Eclipse</vt:lpstr>
      <vt:lpstr>Eclipse /Team</vt:lpstr>
      <vt:lpstr>Préparation</vt:lpstr>
    </vt:vector>
  </TitlesOfParts>
  <Company>DevLogic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Laurent Joyeux</dc:creator>
  <cp:lastModifiedBy>Laurent Joyeux</cp:lastModifiedBy>
  <cp:revision>204</cp:revision>
  <dcterms:created xsi:type="dcterms:W3CDTF">2016-09-15T09:17:17Z</dcterms:created>
  <dcterms:modified xsi:type="dcterms:W3CDTF">2016-09-15T09:30:04Z</dcterms:modified>
</cp:coreProperties>
</file>