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5"/>
  </p:notesMasterIdLst>
  <p:sldIdLst>
    <p:sldId id="258" r:id="rId4"/>
    <p:sldId id="259" r:id="rId5"/>
    <p:sldId id="260" r:id="rId6"/>
    <p:sldId id="261" r:id="rId7"/>
    <p:sldId id="262" r:id="rId8"/>
    <p:sldId id="263" r:id="rId9"/>
    <p:sldId id="264" r:id="rId10"/>
    <p:sldId id="256" r:id="rId11"/>
    <p:sldId id="269" r:id="rId12"/>
    <p:sldId id="265" r:id="rId13"/>
    <p:sldId id="267" r:id="rId14"/>
    <p:sldId id="268" r:id="rId15"/>
    <p:sldId id="270" r:id="rId16"/>
    <p:sldId id="271" r:id="rId17"/>
    <p:sldId id="272" r:id="rId18"/>
    <p:sldId id="273" r:id="rId19"/>
    <p:sldId id="277" r:id="rId20"/>
    <p:sldId id="274" r:id="rId21"/>
    <p:sldId id="275" r:id="rId22"/>
    <p:sldId id="276" r:id="rId23"/>
    <p:sldId id="27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CDCDCD"/>
    <a:srgbClr val="1F1A17"/>
    <a:srgbClr val="7F0019"/>
    <a:srgbClr val="D7B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246" y="9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3200" b="1" i="0" u="none" strike="noStrike" kern="1200" spc="600" baseline="0">
                <a:solidFill>
                  <a:schemeClr val="tx1">
                    <a:lumMod val="65000"/>
                    <a:lumOff val="3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  <a:cs typeface="+mn-cs"/>
              </a:defRPr>
            </a:pPr>
            <a:r>
              <a:rPr lang="zh-CN" altLang="en-US" sz="3200" b="1" spc="600" dirty="0" smtClean="0">
                <a:latin typeface="造字工房悦黑（非商用）纤细体" pitchFamily="50" charset="-122"/>
                <a:ea typeface="造字工房悦黑（非商用）纤细体" pitchFamily="50" charset="-122"/>
              </a:rPr>
              <a:t>极简主义</a:t>
            </a:r>
            <a:endParaRPr lang="zh-CN" altLang="en-US" sz="3200" b="1" spc="600" dirty="0">
              <a:latin typeface="造字工房悦黑（非商用）纤细体" pitchFamily="50" charset="-122"/>
              <a:ea typeface="造字工房悦黑（非商用）纤细体" pitchFamily="50" charset="-122"/>
            </a:endParaRPr>
          </a:p>
        </c:rich>
      </c:tx>
      <c:layout>
        <c:manualLayout>
          <c:xMode val="edge"/>
          <c:yMode val="edge"/>
          <c:x val="0.3953125"/>
          <c:y val="0.0066884665031591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Sheet1!$A$2:$A$6</c:f>
              <c:numCache>
                <c:formatCode>yyyy/m/d</c:formatCode>
                <c:ptCount val="5"/>
                <c:pt idx="0" c:formatCode="yyyy/m/d">
                  <c:v>37261</c:v>
                </c:pt>
                <c:pt idx="1" c:formatCode="yyyy/m/d">
                  <c:v>37262</c:v>
                </c:pt>
                <c:pt idx="2" c:formatCode="yyyy/m/d">
                  <c:v>37263</c:v>
                </c:pt>
                <c:pt idx="3" c:formatCode="yyyy/m/d">
                  <c:v>37264</c:v>
                </c:pt>
                <c:pt idx="4" c:formatCode="yyyy/m/d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chemeClr val="dk1">
                  <a:tint val="55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Sheet1!$A$2:$A$6</c:f>
              <c:numCache>
                <c:formatCode>yyyy/m/d</c:formatCode>
                <c:ptCount val="5"/>
                <c:pt idx="0" c:formatCode="yyyy/m/d">
                  <c:v>37261</c:v>
                </c:pt>
                <c:pt idx="1" c:formatCode="yyyy/m/d">
                  <c:v>37262</c:v>
                </c:pt>
                <c:pt idx="2" c:formatCode="yyyy/m/d">
                  <c:v>37263</c:v>
                </c:pt>
                <c:pt idx="3" c:formatCode="yyyy/m/d">
                  <c:v>37264</c:v>
                </c:pt>
                <c:pt idx="4" c:formatCode="yyyy/m/d">
                  <c:v>37265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5083600"/>
        <c:axId val="285084160"/>
      </c:radarChart>
      <c:catAx>
        <c:axId val="2850836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85084160"/>
        <c:crosses val="autoZero"/>
        <c:auto val="1"/>
        <c:lblAlgn val="ctr"/>
        <c:lblOffset val="100"/>
        <c:noMultiLvlLbl val="0"/>
      </c:catAx>
      <c:valAx>
        <c:axId val="28508416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85083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造字工房悦黑（非商用）纤细体" pitchFamily="50" charset="-122"/>
              <a:ea typeface="造字工房悦黑（非商用）纤细体" pitchFamily="50" charset="-122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A4B90-DB37-4566-9815-A42F26E17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91903-BE1B-46DE-8AE0-0E605713B82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F7ED-9AF0-4196-A96A-2BADACDDA8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5536-7221-471B-803F-7EC465EAE7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F7ED-9AF0-4196-A96A-2BADACDDA8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5536-7221-471B-803F-7EC465EAE7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F7ED-9AF0-4196-A96A-2BADACDDA8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5536-7221-471B-803F-7EC465EAE7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F7ED-9AF0-4196-A96A-2BADACDDA8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5536-7221-471B-803F-7EC465EAE7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F7ED-9AF0-4196-A96A-2BADACDDA8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5536-7221-471B-803F-7EC465EAE7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F7ED-9AF0-4196-A96A-2BADACDDA8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5536-7221-471B-803F-7EC465EAE7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F7ED-9AF0-4196-A96A-2BADACDDA8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5536-7221-471B-803F-7EC465EAE7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F7ED-9AF0-4196-A96A-2BADACDDA8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5536-7221-471B-803F-7EC465EAE7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F7ED-9AF0-4196-A96A-2BADACDDA8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5536-7221-471B-803F-7EC465EAE7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F7ED-9AF0-4196-A96A-2BADACDDA8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5536-7221-471B-803F-7EC465EAE7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F7ED-9AF0-4196-A96A-2BADACDDA8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5536-7221-471B-803F-7EC465EAE7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2F7ED-9AF0-4196-A96A-2BADACDDA8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55536-7221-471B-803F-7EC465EAE7B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hyperlink" Target="http://www.ypppt.com/gushi/" TargetMode="External"/><Relationship Id="rId7" Type="http://schemas.openxmlformats.org/officeDocument/2006/relationships/hyperlink" Target="http://www.ypppt.com/ziti/" TargetMode="External"/><Relationship Id="rId6" Type="http://schemas.openxmlformats.org/officeDocument/2006/relationships/hyperlink" Target="http://www.ypppt.com/jiaocheng/" TargetMode="External"/><Relationship Id="rId5" Type="http://schemas.openxmlformats.org/officeDocument/2006/relationships/hyperlink" Target="http://www.ypppt.com/sucai/" TargetMode="External"/><Relationship Id="rId4" Type="http://schemas.openxmlformats.org/officeDocument/2006/relationships/hyperlink" Target="http://www.ypppt.com/tubiao/" TargetMode="External"/><Relationship Id="rId3" Type="http://schemas.openxmlformats.org/officeDocument/2006/relationships/hyperlink" Target="http://www.ypppt.com/beijing/" TargetMode="External"/><Relationship Id="rId2" Type="http://schemas.openxmlformats.org/officeDocument/2006/relationships/hyperlink" Target="http://www.ypppt.com/jieri/" TargetMode="External"/><Relationship Id="rId10" Type="http://schemas.openxmlformats.org/officeDocument/2006/relationships/notesSlide" Target="../notesSlides/notesSlide1.xml"/><Relationship Id="rId1" Type="http://schemas.openxmlformats.org/officeDocument/2006/relationships/hyperlink" Target="http://www.ypppt.com/moban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 bwMode="auto">
          <a:xfrm>
            <a:off x="3921773" y="1117600"/>
            <a:ext cx="4311649" cy="43116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3076" name="文本框 2"/>
          <p:cNvSpPr txBox="1">
            <a:spLocks noChangeArrowheads="1"/>
          </p:cNvSpPr>
          <p:nvPr/>
        </p:nvSpPr>
        <p:spPr bwMode="auto">
          <a:xfrm>
            <a:off x="3186018" y="2545439"/>
            <a:ext cx="5783157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8800" spc="600" dirty="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Hello</a:t>
            </a:r>
            <a:endParaRPr lang="zh-CN" altLang="en-US" sz="8800" spc="600" dirty="0">
              <a:solidFill>
                <a:schemeClr val="bg1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07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096170" y="1803749"/>
            <a:ext cx="7999661" cy="1695450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造字工房悦黑（非商用）纤细体" pitchFamily="50" charset="-122"/>
              <a:ea typeface="造字工房悦黑（非商用）纤细体" pitchFamily="50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9344026" y="1032949"/>
            <a:ext cx="5695950" cy="1207201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-2847975" y="2808448"/>
            <a:ext cx="5695950" cy="1207201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262806" y="2353528"/>
            <a:ext cx="366638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极简无处不在</a:t>
            </a:r>
            <a:endParaRPr lang="zh-CN" alt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造字工房悦黑（非商用）纤细体" pitchFamily="50" charset="-122"/>
              <a:ea typeface="造字工房悦黑（非商用）纤细体" pitchFamily="50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214780" y="3767998"/>
            <a:ext cx="3714415" cy="689702"/>
            <a:chOff x="4214780" y="3825148"/>
            <a:chExt cx="3714415" cy="689702"/>
          </a:xfrm>
        </p:grpSpPr>
        <p:sp>
          <p:nvSpPr>
            <p:cNvPr id="20" name="圆角矩形 19"/>
            <p:cNvSpPr/>
            <p:nvPr/>
          </p:nvSpPr>
          <p:spPr>
            <a:xfrm>
              <a:off x="4214780" y="3825148"/>
              <a:ext cx="3714415" cy="689702"/>
            </a:xfrm>
            <a:prstGeom prst="round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208573" y="3977549"/>
              <a:ext cx="177484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 spc="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造字工房悦黑（非商用）纤细体" pitchFamily="50" charset="-122"/>
                  <a:ea typeface="造字工房悦黑（非商用）纤细体" pitchFamily="50" charset="-122"/>
                </a:rPr>
                <a:t>追求极致</a:t>
              </a:r>
              <a:endParaRPr lang="zh-CN" altLang="en-US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8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000"/>
                            </p:stCondLst>
                            <p:childTnLst>
                              <p:par>
                                <p:cTn id="2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34223" y="887024"/>
            <a:ext cx="172355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54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目录</a:t>
            </a:r>
            <a:endParaRPr lang="zh-CN" altLang="en-US" sz="5400" spc="600" dirty="0">
              <a:solidFill>
                <a:schemeClr val="tx1">
                  <a:lumMod val="85000"/>
                  <a:lumOff val="15000"/>
                </a:schemeClr>
              </a:solidFill>
              <a:latin typeface="造字工房悦黑（非商用）纤细体" pitchFamily="50" charset="-122"/>
              <a:ea typeface="造字工房悦黑（非商用）纤细体" pitchFamily="50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883334" y="2132715"/>
            <a:ext cx="4479615" cy="728503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造字工房悦黑（非商用）纤细体" pitchFamily="50" charset="-122"/>
              <a:ea typeface="造字工房悦黑（非商用）纤细体" pitchFamily="50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883334" y="3124903"/>
            <a:ext cx="4479615" cy="728503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造字工房悦黑（非商用）纤细体" pitchFamily="50" charset="-122"/>
              <a:ea typeface="造字工房悦黑（非商用）纤细体" pitchFamily="50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883334" y="4117091"/>
            <a:ext cx="4479615" cy="728503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造字工房悦黑（非商用）纤细体" pitchFamily="50" charset="-122"/>
              <a:ea typeface="造字工房悦黑（非商用）纤细体" pitchFamily="50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46909" y="2288753"/>
            <a:ext cx="2698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极简主义是什么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造字工房悦黑（非商用）纤细体" pitchFamily="50" charset="-122"/>
              <a:ea typeface="造字工房悦黑（非商用）纤细体" pitchFamily="50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26446" y="3227544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极简主义起源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造字工房悦黑（非商用）纤细体" pitchFamily="50" charset="-122"/>
              <a:ea typeface="造字工房悦黑（非商用）纤细体" pitchFamily="50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67374" y="4219732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极简主义应用领域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造字工房悦黑（非商用）纤细体" pitchFamily="50" charset="-122"/>
              <a:ea typeface="造字工房悦黑（非商用）纤细体" pitchFamily="5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3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3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3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56" presetClass="path" presetSubtype="0" accel="20000" decel="3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0.58216 -0.31852 " pathEditMode="fixed" rAng="0" ptsTypes="AA">
                                      <p:cBhvr>
                                        <p:cTn id="24" dur="9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02" y="-1592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6" presetClass="path" presetSubtype="0" accel="20000" decel="3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0.58854 -0.33357 " pathEditMode="fixed" rAng="0" ptsTypes="AA">
                                      <p:cBhvr>
                                        <p:cTn id="28" dur="9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27" y="-1669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6" presetClass="path" presetSubtype="0" accel="20000" decel="3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.59505 -0.34259 " pathEditMode="fixed" rAng="0" ptsTypes="AA">
                                      <p:cBhvr>
                                        <p:cTn id="32" dur="9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53" y="-17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2" grpId="0"/>
      <p:bldP spid="2" grpId="1"/>
      <p:bldP spid="3" grpId="0"/>
      <p:bldP spid="3" grpId="1"/>
      <p:bldP spid="8" grpId="0"/>
      <p:bldP spid="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783916" y="152400"/>
            <a:ext cx="2778684" cy="544656"/>
            <a:chOff x="-783916" y="152400"/>
            <a:chExt cx="2778684" cy="544656"/>
          </a:xfrm>
        </p:grpSpPr>
        <p:sp>
          <p:nvSpPr>
            <p:cNvPr id="6" name="圆角矩形 5"/>
            <p:cNvSpPr/>
            <p:nvPr/>
          </p:nvSpPr>
          <p:spPr>
            <a:xfrm>
              <a:off x="-783916" y="152400"/>
              <a:ext cx="2707965" cy="544656"/>
            </a:xfrm>
            <a:prstGeom prst="round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4738" y="258846"/>
              <a:ext cx="198003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造字工房悦黑（非商用）纤细体" pitchFamily="50" charset="-122"/>
                  <a:ea typeface="造字工房悦黑（非商用）纤细体" pitchFamily="50" charset="-122"/>
                </a:rPr>
                <a:t>极简主义是什么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2073146" y="1778759"/>
            <a:ext cx="8077545" cy="2966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        极简主义是什么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极简主义风格的居室设计极简主义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(Minimalism)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，并不是现今所称的简约主义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，作为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对抽象表现主义的反动而走向极至，以最原初的物自身或形式展示于观者面前为表现方式，意图消弥作者借着作品对观者意识的压迫性，极少化作品作为文本或符号形式出现时的暴力感，开放作品自身在艺术概念上的意像空间，让观者自主参与对作品的建构，最终成为作品在不特定限制下的作者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。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以简单到极致为追求，是一种设计风格，感官上简约整洁，品味和思想上更为优雅。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造字工房悦黑（非商用）纤细体" pitchFamily="50" charset="-122"/>
              <a:ea typeface="造字工房悦黑（非商用）纤细体" pitchFamily="5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48000" y="2877235"/>
            <a:ext cx="6096000" cy="88870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       极简主义第二次世界大战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之后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60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年代所兴起的一个艺术派系，又可称为“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Minimal 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Art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”。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-783916" y="152400"/>
            <a:ext cx="2707965" cy="544656"/>
            <a:chOff x="-783916" y="152400"/>
            <a:chExt cx="2707965" cy="544656"/>
          </a:xfrm>
        </p:grpSpPr>
        <p:sp>
          <p:nvSpPr>
            <p:cNvPr id="5" name="圆角矩形 4"/>
            <p:cNvSpPr/>
            <p:nvPr/>
          </p:nvSpPr>
          <p:spPr>
            <a:xfrm>
              <a:off x="-783916" y="152400"/>
              <a:ext cx="2707965" cy="544656"/>
            </a:xfrm>
            <a:prstGeom prst="round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42978" y="258846"/>
              <a:ext cx="172354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造字工房悦黑（非商用）纤细体" pitchFamily="50" charset="-122"/>
                  <a:ea typeface="造字工房悦黑（非商用）纤细体" pitchFamily="50" charset="-122"/>
                </a:rPr>
                <a:t>极简</a:t>
              </a: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造字工房悦黑（非商用）纤细体" pitchFamily="50" charset="-122"/>
                  <a:ea typeface="造字工房悦黑（非商用）纤细体" pitchFamily="50" charset="-122"/>
                </a:rPr>
                <a:t>主义</a:t>
              </a: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造字工房悦黑（非商用）纤细体" pitchFamily="50" charset="-122"/>
                  <a:ea typeface="造字工房悦黑（非商用）纤细体" pitchFamily="50" charset="-122"/>
                </a:rPr>
                <a:t>起源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/>
          <p:cNvGraphicFramePr/>
          <p:nvPr/>
        </p:nvGraphicFramePr>
        <p:xfrm>
          <a:off x="2032000" y="441960"/>
          <a:ext cx="8128000" cy="56963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-522664" y="152400"/>
            <a:ext cx="2718242" cy="544656"/>
            <a:chOff x="-522664" y="152400"/>
            <a:chExt cx="2718242" cy="544656"/>
          </a:xfrm>
        </p:grpSpPr>
        <p:sp>
          <p:nvSpPr>
            <p:cNvPr id="7" name="圆角矩形 6"/>
            <p:cNvSpPr/>
            <p:nvPr/>
          </p:nvSpPr>
          <p:spPr>
            <a:xfrm>
              <a:off x="-522664" y="152400"/>
              <a:ext cx="2707965" cy="544656"/>
            </a:xfrm>
            <a:prstGeom prst="round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-40933" y="258846"/>
              <a:ext cx="223651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造字工房悦黑（非商用）纤细体" pitchFamily="50" charset="-122"/>
                  <a:ea typeface="造字工房悦黑（非商用）纤细体" pitchFamily="50" charset="-122"/>
                </a:rPr>
                <a:t>极简</a:t>
              </a: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造字工房悦黑（非商用）纤细体" pitchFamily="50" charset="-122"/>
                  <a:ea typeface="造字工房悦黑（非商用）纤细体" pitchFamily="50" charset="-122"/>
                </a:rPr>
                <a:t>主义应用领域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2051095" y="1706903"/>
            <a:ext cx="8525239" cy="3371170"/>
            <a:chOff x="2051095" y="1706903"/>
            <a:chExt cx="8525239" cy="3371170"/>
          </a:xfrm>
        </p:grpSpPr>
        <p:sp>
          <p:nvSpPr>
            <p:cNvPr id="4" name="圆角矩形 3"/>
            <p:cNvSpPr/>
            <p:nvPr/>
          </p:nvSpPr>
          <p:spPr>
            <a:xfrm>
              <a:off x="2051095" y="1706903"/>
              <a:ext cx="6696439" cy="1542370"/>
            </a:xfrm>
            <a:prstGeom prst="round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2203495" y="1859303"/>
              <a:ext cx="6696439" cy="1542370"/>
            </a:xfrm>
            <a:prstGeom prst="round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2355895" y="2011703"/>
              <a:ext cx="6696439" cy="1542370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508295" y="2164103"/>
              <a:ext cx="6696439" cy="1542370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660695" y="2316503"/>
              <a:ext cx="6696439" cy="1542370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813095" y="2468903"/>
              <a:ext cx="6696439" cy="154237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965495" y="2621303"/>
              <a:ext cx="6696439" cy="154237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3117895" y="2773703"/>
              <a:ext cx="6696439" cy="1542370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3270295" y="2926103"/>
              <a:ext cx="6696439" cy="1542370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3422695" y="3078503"/>
              <a:ext cx="6696439" cy="1542370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3575095" y="3230903"/>
              <a:ext cx="6696439" cy="154237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3727495" y="3383303"/>
              <a:ext cx="6696439" cy="154237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3879895" y="3535703"/>
              <a:ext cx="6696439" cy="1542370"/>
            </a:xfrm>
            <a:prstGeom prst="round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4160435" y="2851108"/>
            <a:ext cx="44550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简约而不简单</a:t>
            </a:r>
            <a:endParaRPr lang="zh-CN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造字工房悦黑（非商用）纤细体" pitchFamily="50" charset="-122"/>
              <a:ea typeface="造字工房悦黑（非商用）纤细体" pitchFamily="5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3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167" r="60243"/>
          <a:stretch>
            <a:fillRect/>
          </a:stretch>
        </p:blipFill>
        <p:spPr>
          <a:xfrm>
            <a:off x="2794884" y="902462"/>
            <a:ext cx="5879216" cy="46982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386187" y="1258888"/>
            <a:ext cx="1292662" cy="35417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spc="600" dirty="0" smtClean="0">
                <a:latin typeface="造字工房悦黑（非商用）纤细体" pitchFamily="50" charset="-122"/>
                <a:ea typeface="造字工房悦黑（非商用）纤细体" pitchFamily="50" charset="-122"/>
              </a:rPr>
              <a:t>百 灵</a:t>
            </a:r>
            <a:endParaRPr lang="zh-CN" altLang="en-US" sz="4800" spc="600" dirty="0">
              <a:latin typeface="造字工房悦黑（非商用）纤细体" pitchFamily="50" charset="-122"/>
              <a:ea typeface="造字工房悦黑（非商用）纤细体" pitchFamily="5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186406" y="3029744"/>
            <a:ext cx="492443" cy="25336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20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——</a:t>
            </a:r>
            <a:r>
              <a:rPr lang="zh-CN" altLang="en-US" sz="20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德国工业设计</a:t>
            </a:r>
            <a:endParaRPr lang="zh-CN" altLang="en-US" sz="2000" spc="300" dirty="0">
              <a:solidFill>
                <a:schemeClr val="tx1">
                  <a:lumMod val="85000"/>
                  <a:lumOff val="15000"/>
                </a:schemeClr>
              </a:solidFill>
              <a:latin typeface="造字工房悦黑（非商用）纤细体" pitchFamily="50" charset="-122"/>
              <a:ea typeface="造字工房悦黑（非商用）纤细体" pitchFamily="5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22" r="27248" b="7505"/>
          <a:stretch>
            <a:fillRect/>
          </a:stretch>
        </p:blipFill>
        <p:spPr>
          <a:xfrm>
            <a:off x="957943" y="342139"/>
            <a:ext cx="5138057" cy="59265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8" r="3913"/>
          <a:stretch>
            <a:fillRect/>
          </a:stretch>
        </p:blipFill>
        <p:spPr>
          <a:xfrm>
            <a:off x="0" y="-36512"/>
            <a:ext cx="6858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" name="组合 1"/>
          <p:cNvGrpSpPr/>
          <p:nvPr/>
        </p:nvGrpSpPr>
        <p:grpSpPr>
          <a:xfrm>
            <a:off x="8748147" y="1581150"/>
            <a:ext cx="1131113" cy="2699963"/>
            <a:chOff x="8748147" y="1581150"/>
            <a:chExt cx="1131113" cy="2699963"/>
          </a:xfrm>
        </p:grpSpPr>
        <p:grpSp>
          <p:nvGrpSpPr>
            <p:cNvPr id="9" name="组合 13"/>
            <p:cNvGrpSpPr/>
            <p:nvPr/>
          </p:nvGrpSpPr>
          <p:grpSpPr bwMode="auto">
            <a:xfrm>
              <a:off x="8748147" y="1581150"/>
              <a:ext cx="1121867" cy="1164088"/>
              <a:chOff x="4732033" y="3180780"/>
              <a:chExt cx="590464" cy="612357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0" name="任意多边形 4"/>
              <p:cNvSpPr/>
              <p:nvPr/>
            </p:nvSpPr>
            <p:spPr bwMode="auto">
              <a:xfrm>
                <a:off x="4732033" y="3262768"/>
                <a:ext cx="107496" cy="530369"/>
              </a:xfrm>
              <a:custGeom>
                <a:avLst/>
                <a:gdLst>
                  <a:gd name="T0" fmla="*/ 188573 w 61278"/>
                  <a:gd name="T1" fmla="*/ 0 h 302336"/>
                  <a:gd name="T2" fmla="*/ 188573 w 61278"/>
                  <a:gd name="T3" fmla="*/ 930393 h 302336"/>
                  <a:gd name="T4" fmla="*/ 154003 w 61278"/>
                  <a:gd name="T5" fmla="*/ 930393 h 302336"/>
                  <a:gd name="T6" fmla="*/ 154003 w 61278"/>
                  <a:gd name="T7" fmla="*/ 88933 h 302336"/>
                  <a:gd name="T8" fmla="*/ 24942 w 61278"/>
                  <a:gd name="T9" fmla="*/ 227751 h 302336"/>
                  <a:gd name="T10" fmla="*/ 0 w 61278"/>
                  <a:gd name="T11" fmla="*/ 203893 h 302336"/>
                  <a:gd name="T12" fmla="*/ 188573 w 61278"/>
                  <a:gd name="T13" fmla="*/ 0 h 3023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1278" h="302336">
                    <a:moveTo>
                      <a:pt x="61278" y="0"/>
                    </a:moveTo>
                    <a:lnTo>
                      <a:pt x="61278" y="302336"/>
                    </a:lnTo>
                    <a:lnTo>
                      <a:pt x="50044" y="302336"/>
                    </a:lnTo>
                    <a:lnTo>
                      <a:pt x="50044" y="28899"/>
                    </a:lnTo>
                    <a:lnTo>
                      <a:pt x="8105" y="74009"/>
                    </a:lnTo>
                    <a:lnTo>
                      <a:pt x="0" y="66256"/>
                    </a:lnTo>
                    <a:lnTo>
                      <a:pt x="6127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>
                <a:off x="4886556" y="3180780"/>
                <a:ext cx="435941" cy="590387"/>
                <a:chOff x="4200249" y="3983888"/>
                <a:chExt cx="319958" cy="323486"/>
              </a:xfrm>
              <a:grpFill/>
            </p:grpSpPr>
            <p:sp>
              <p:nvSpPr>
                <p:cNvPr id="12" name="文本框 11"/>
                <p:cNvSpPr txBox="1"/>
                <p:nvPr/>
              </p:nvSpPr>
              <p:spPr>
                <a:xfrm>
                  <a:off x="4210117" y="3983888"/>
                  <a:ext cx="300222" cy="89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222" h="89851">
                      <a:moveTo>
                        <a:pt x="144494" y="0"/>
                      </a:moveTo>
                      <a:lnTo>
                        <a:pt x="155728" y="0"/>
                      </a:lnTo>
                      <a:lnTo>
                        <a:pt x="155728" y="37710"/>
                      </a:lnTo>
                      <a:lnTo>
                        <a:pt x="261490" y="37710"/>
                      </a:lnTo>
                      <a:cubicBezTo>
                        <a:pt x="272204" y="37965"/>
                        <a:pt x="281260" y="41674"/>
                        <a:pt x="288656" y="48837"/>
                      </a:cubicBezTo>
                      <a:cubicBezTo>
                        <a:pt x="296053" y="56000"/>
                        <a:pt x="299908" y="65087"/>
                        <a:pt x="300222" y="76098"/>
                      </a:cubicBezTo>
                      <a:lnTo>
                        <a:pt x="300222" y="89851"/>
                      </a:lnTo>
                      <a:lnTo>
                        <a:pt x="288988" y="89851"/>
                      </a:lnTo>
                      <a:lnTo>
                        <a:pt x="288988" y="76098"/>
                      </a:lnTo>
                      <a:cubicBezTo>
                        <a:pt x="288790" y="68163"/>
                        <a:pt x="286102" y="61639"/>
                        <a:pt x="280924" y="56526"/>
                      </a:cubicBezTo>
                      <a:cubicBezTo>
                        <a:pt x="275746" y="51412"/>
                        <a:pt x="269268" y="48767"/>
                        <a:pt x="261490" y="48591"/>
                      </a:cubicBezTo>
                      <a:lnTo>
                        <a:pt x="38732" y="48591"/>
                      </a:lnTo>
                      <a:cubicBezTo>
                        <a:pt x="30954" y="48767"/>
                        <a:pt x="24476" y="51412"/>
                        <a:pt x="19298" y="56526"/>
                      </a:cubicBezTo>
                      <a:cubicBezTo>
                        <a:pt x="14120" y="61639"/>
                        <a:pt x="11432" y="68163"/>
                        <a:pt x="11233" y="76098"/>
                      </a:cubicBezTo>
                      <a:lnTo>
                        <a:pt x="11233" y="89851"/>
                      </a:lnTo>
                      <a:lnTo>
                        <a:pt x="0" y="89851"/>
                      </a:lnTo>
                      <a:lnTo>
                        <a:pt x="0" y="76098"/>
                      </a:lnTo>
                      <a:cubicBezTo>
                        <a:pt x="269" y="65087"/>
                        <a:pt x="4037" y="56000"/>
                        <a:pt x="11301" y="48837"/>
                      </a:cubicBezTo>
                      <a:cubicBezTo>
                        <a:pt x="18566" y="41674"/>
                        <a:pt x="27709" y="37965"/>
                        <a:pt x="38732" y="37710"/>
                      </a:cubicBezTo>
                      <a:lnTo>
                        <a:pt x="144494" y="37710"/>
                      </a:lnTo>
                      <a:lnTo>
                        <a:pt x="14449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 sz="2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造字工房悦黑体验版纤细体" pitchFamily="50" charset="-122"/>
                    <a:ea typeface="造字工房悦黑体验版纤细体" pitchFamily="50" charset="-122"/>
                  </a:endParaRPr>
                </a:p>
              </p:txBody>
            </p:sp>
            <p:sp>
              <p:nvSpPr>
                <p:cNvPr id="13" name="文本框 12"/>
                <p:cNvSpPr txBox="1"/>
                <p:nvPr/>
              </p:nvSpPr>
              <p:spPr>
                <a:xfrm>
                  <a:off x="4200249" y="4099485"/>
                  <a:ext cx="319958" cy="207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958" h="207889">
                      <a:moveTo>
                        <a:pt x="304473" y="0"/>
                      </a:moveTo>
                      <a:lnTo>
                        <a:pt x="304473" y="11243"/>
                      </a:lnTo>
                      <a:lnTo>
                        <a:pt x="155728" y="14761"/>
                      </a:lnTo>
                      <a:lnTo>
                        <a:pt x="155728" y="94804"/>
                      </a:lnTo>
                      <a:lnTo>
                        <a:pt x="319958" y="94804"/>
                      </a:lnTo>
                      <a:lnTo>
                        <a:pt x="319958" y="106038"/>
                      </a:lnTo>
                      <a:lnTo>
                        <a:pt x="155728" y="106038"/>
                      </a:lnTo>
                      <a:lnTo>
                        <a:pt x="155728" y="169153"/>
                      </a:lnTo>
                      <a:cubicBezTo>
                        <a:pt x="155926" y="176932"/>
                        <a:pt x="158614" y="183411"/>
                        <a:pt x="163792" y="188589"/>
                      </a:cubicBezTo>
                      <a:cubicBezTo>
                        <a:pt x="168970" y="193768"/>
                        <a:pt x="175447" y="196457"/>
                        <a:pt x="183225" y="196655"/>
                      </a:cubicBezTo>
                      <a:lnTo>
                        <a:pt x="311852" y="196655"/>
                      </a:lnTo>
                      <a:lnTo>
                        <a:pt x="311852" y="207889"/>
                      </a:lnTo>
                      <a:lnTo>
                        <a:pt x="183225" y="207889"/>
                      </a:lnTo>
                      <a:cubicBezTo>
                        <a:pt x="172203" y="207619"/>
                        <a:pt x="163060" y="203851"/>
                        <a:pt x="155795" y="196586"/>
                      </a:cubicBezTo>
                      <a:cubicBezTo>
                        <a:pt x="148531" y="189321"/>
                        <a:pt x="144764" y="180176"/>
                        <a:pt x="144494" y="169153"/>
                      </a:cubicBezTo>
                      <a:lnTo>
                        <a:pt x="144494" y="106038"/>
                      </a:lnTo>
                      <a:lnTo>
                        <a:pt x="0" y="106038"/>
                      </a:lnTo>
                      <a:lnTo>
                        <a:pt x="0" y="94804"/>
                      </a:lnTo>
                      <a:lnTo>
                        <a:pt x="144494" y="94804"/>
                      </a:lnTo>
                      <a:lnTo>
                        <a:pt x="144494" y="14761"/>
                      </a:lnTo>
                      <a:lnTo>
                        <a:pt x="15133" y="17582"/>
                      </a:lnTo>
                      <a:lnTo>
                        <a:pt x="15133" y="6331"/>
                      </a:lnTo>
                      <a:lnTo>
                        <a:pt x="30447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 sz="2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造字工房悦黑体验版纤细体" pitchFamily="50" charset="-122"/>
                    <a:ea typeface="造字工房悦黑体验版纤细体" pitchFamily="50" charset="-122"/>
                  </a:endParaRPr>
                </a:p>
              </p:txBody>
            </p:sp>
          </p:grpSp>
        </p:grpSp>
        <p:sp>
          <p:nvSpPr>
            <p:cNvPr id="14" name="文本框 6"/>
            <p:cNvSpPr txBox="1">
              <a:spLocks noChangeArrowheads="1"/>
            </p:cNvSpPr>
            <p:nvPr/>
          </p:nvSpPr>
          <p:spPr bwMode="auto">
            <a:xfrm>
              <a:off x="8748147" y="2834563"/>
              <a:ext cx="1131113" cy="144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8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造字工房悦黑体验版纤细体" pitchFamily="50" charset="-122"/>
                  <a:ea typeface="造字工房悦黑体验版纤细体" pitchFamily="50" charset="-122"/>
                </a:rPr>
                <a:t>寂</a:t>
              </a:r>
              <a:endParaRPr lang="zh-CN" altLang="en-US" sz="88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体验版纤细体" pitchFamily="50" charset="-122"/>
                <a:ea typeface="造字工房悦黑体验版纤细体" pitchFamily="50" charset="-122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9959878" y="3219450"/>
            <a:ext cx="492443" cy="25336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20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——</a:t>
            </a:r>
            <a:r>
              <a:rPr lang="zh-CN" altLang="en-US" sz="20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日本极简之风</a:t>
            </a:r>
            <a:endParaRPr lang="zh-CN" altLang="en-US" sz="2000" spc="300" dirty="0">
              <a:solidFill>
                <a:schemeClr val="tx1">
                  <a:lumMod val="85000"/>
                  <a:lumOff val="15000"/>
                </a:schemeClr>
              </a:solidFill>
              <a:latin typeface="造字工房悦黑（非商用）纤细体" pitchFamily="50" charset="-122"/>
              <a:ea typeface="造字工房悦黑（非商用）纤细体" pitchFamily="5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6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3" r="10612" b="10301"/>
          <a:stretch>
            <a:fillRect/>
          </a:stretch>
        </p:blipFill>
        <p:spPr>
          <a:xfrm>
            <a:off x="0" y="0"/>
            <a:ext cx="9365818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文本框 7"/>
          <p:cNvSpPr txBox="1"/>
          <p:nvPr/>
        </p:nvSpPr>
        <p:spPr>
          <a:xfrm>
            <a:off x="10080188" y="858838"/>
            <a:ext cx="1292662" cy="41529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spc="600" dirty="0" smtClean="0">
                <a:latin typeface="造字工房悦黑（非商用）纤细体" pitchFamily="50" charset="-122"/>
                <a:ea typeface="造字工房悦黑（非商用）纤细体" pitchFamily="50" charset="-122"/>
              </a:rPr>
              <a:t>极简主义</a:t>
            </a:r>
            <a:endParaRPr lang="zh-CN" altLang="en-US" sz="4800" spc="600" dirty="0">
              <a:latin typeface="造字工房悦黑（非商用）纤细体" pitchFamily="50" charset="-122"/>
              <a:ea typeface="造字工房悦黑（非商用）纤细体" pitchFamily="5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918521" y="3409950"/>
            <a:ext cx="492443" cy="25336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20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——</a:t>
            </a:r>
            <a:r>
              <a:rPr lang="zh-CN" altLang="en-US" sz="20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室内设计</a:t>
            </a:r>
            <a:endParaRPr lang="zh-CN" altLang="en-US" sz="2000" spc="300" dirty="0">
              <a:solidFill>
                <a:schemeClr val="tx1">
                  <a:lumMod val="85000"/>
                  <a:lumOff val="15000"/>
                </a:schemeClr>
              </a:solidFill>
              <a:latin typeface="造字工房悦黑（非商用）纤细体" pitchFamily="50" charset="-122"/>
              <a:ea typeface="造字工房悦黑（非商用）纤细体" pitchFamily="5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813166" y="2579002"/>
            <a:ext cx="2929224" cy="1148444"/>
            <a:chOff x="4813166" y="2579002"/>
            <a:chExt cx="2929224" cy="1148444"/>
          </a:xfrm>
        </p:grpSpPr>
        <p:grpSp>
          <p:nvGrpSpPr>
            <p:cNvPr id="5" name="组合 4"/>
            <p:cNvGrpSpPr/>
            <p:nvPr/>
          </p:nvGrpSpPr>
          <p:grpSpPr>
            <a:xfrm>
              <a:off x="4813166" y="2579002"/>
              <a:ext cx="1224775" cy="1104900"/>
              <a:chOff x="4958309" y="2564488"/>
              <a:chExt cx="1224775" cy="1104900"/>
            </a:xfrm>
          </p:grpSpPr>
          <p:sp>
            <p:nvSpPr>
              <p:cNvPr id="11" name="任意多边形 10"/>
              <p:cNvSpPr/>
              <p:nvPr/>
            </p:nvSpPr>
            <p:spPr>
              <a:xfrm>
                <a:off x="4958309" y="2612345"/>
                <a:ext cx="884516" cy="953821"/>
              </a:xfrm>
              <a:custGeom>
                <a:avLst/>
                <a:gdLst/>
                <a:ahLst/>
                <a:cxnLst/>
                <a:rect l="l" t="t" r="r" b="b"/>
                <a:pathLst>
                  <a:path w="884516" h="953821">
                    <a:moveTo>
                      <a:pt x="48920" y="253707"/>
                    </a:moveTo>
                    <a:lnTo>
                      <a:pt x="81406" y="253707"/>
                    </a:lnTo>
                    <a:lnTo>
                      <a:pt x="81406" y="296549"/>
                    </a:lnTo>
                    <a:cubicBezTo>
                      <a:pt x="81090" y="418443"/>
                      <a:pt x="76393" y="532775"/>
                      <a:pt x="67313" y="639544"/>
                    </a:cubicBezTo>
                    <a:cubicBezTo>
                      <a:pt x="58233" y="746314"/>
                      <a:pt x="46666" y="844618"/>
                      <a:pt x="32613" y="934456"/>
                    </a:cubicBezTo>
                    <a:lnTo>
                      <a:pt x="0" y="929360"/>
                    </a:lnTo>
                    <a:cubicBezTo>
                      <a:pt x="14077" y="839480"/>
                      <a:pt x="25670" y="741516"/>
                      <a:pt x="34779" y="635468"/>
                    </a:cubicBezTo>
                    <a:cubicBezTo>
                      <a:pt x="43888" y="529420"/>
                      <a:pt x="48602" y="416447"/>
                      <a:pt x="48920" y="296549"/>
                    </a:cubicBezTo>
                    <a:close/>
                    <a:moveTo>
                      <a:pt x="305752" y="248606"/>
                    </a:moveTo>
                    <a:lnTo>
                      <a:pt x="337219" y="248606"/>
                    </a:lnTo>
                    <a:lnTo>
                      <a:pt x="337219" y="939552"/>
                    </a:lnTo>
                    <a:lnTo>
                      <a:pt x="305752" y="939552"/>
                    </a:lnTo>
                    <a:close/>
                    <a:moveTo>
                      <a:pt x="558380" y="89560"/>
                    </a:moveTo>
                    <a:cubicBezTo>
                      <a:pt x="555165" y="207852"/>
                      <a:pt x="548398" y="317923"/>
                      <a:pt x="538076" y="419773"/>
                    </a:cubicBezTo>
                    <a:lnTo>
                      <a:pt x="736736" y="684758"/>
                    </a:lnTo>
                    <a:cubicBezTo>
                      <a:pt x="762852" y="640573"/>
                      <a:pt x="785274" y="592120"/>
                      <a:pt x="804001" y="539399"/>
                    </a:cubicBezTo>
                    <a:cubicBezTo>
                      <a:pt x="822729" y="486677"/>
                      <a:pt x="836997" y="428797"/>
                      <a:pt x="846807" y="365756"/>
                    </a:cubicBezTo>
                    <a:lnTo>
                      <a:pt x="677624" y="365756"/>
                    </a:lnTo>
                    <a:lnTo>
                      <a:pt x="818270" y="89560"/>
                    </a:lnTo>
                    <a:close/>
                    <a:moveTo>
                      <a:pt x="422887" y="57074"/>
                    </a:moveTo>
                    <a:lnTo>
                      <a:pt x="872286" y="57074"/>
                    </a:lnTo>
                    <a:lnTo>
                      <a:pt x="731640" y="333270"/>
                    </a:lnTo>
                    <a:lnTo>
                      <a:pt x="884516" y="333270"/>
                    </a:lnTo>
                    <a:cubicBezTo>
                      <a:pt x="874112" y="409966"/>
                      <a:pt x="857975" y="479615"/>
                      <a:pt x="836105" y="542217"/>
                    </a:cubicBezTo>
                    <a:cubicBezTo>
                      <a:pt x="814236" y="604819"/>
                      <a:pt x="787907" y="661506"/>
                      <a:pt x="757119" y="712276"/>
                    </a:cubicBezTo>
                    <a:lnTo>
                      <a:pt x="760233" y="716415"/>
                    </a:lnTo>
                    <a:lnTo>
                      <a:pt x="741957" y="746076"/>
                    </a:lnTo>
                    <a:lnTo>
                      <a:pt x="738774" y="741832"/>
                    </a:lnTo>
                    <a:cubicBezTo>
                      <a:pt x="713720" y="779881"/>
                      <a:pt x="686881" y="815128"/>
                      <a:pt x="658259" y="847572"/>
                    </a:cubicBezTo>
                    <a:cubicBezTo>
                      <a:pt x="629638" y="880015"/>
                      <a:pt x="599742" y="910675"/>
                      <a:pt x="568572" y="939552"/>
                    </a:cubicBezTo>
                    <a:lnTo>
                      <a:pt x="545183" y="916111"/>
                    </a:lnTo>
                    <a:cubicBezTo>
                      <a:pt x="576901" y="887128"/>
                      <a:pt x="607419" y="855916"/>
                      <a:pt x="636736" y="822474"/>
                    </a:cubicBezTo>
                    <a:cubicBezTo>
                      <a:pt x="666053" y="789033"/>
                      <a:pt x="693271" y="752979"/>
                      <a:pt x="718391" y="714314"/>
                    </a:cubicBezTo>
                    <a:lnTo>
                      <a:pt x="533000" y="467674"/>
                    </a:lnTo>
                    <a:cubicBezTo>
                      <a:pt x="522775" y="558784"/>
                      <a:pt x="510121" y="644098"/>
                      <a:pt x="495039" y="723614"/>
                    </a:cubicBezTo>
                    <a:cubicBezTo>
                      <a:pt x="479956" y="803131"/>
                      <a:pt x="462705" y="877489"/>
                      <a:pt x="443285" y="946686"/>
                    </a:cubicBezTo>
                    <a:lnTo>
                      <a:pt x="412689" y="936495"/>
                    </a:lnTo>
                    <a:cubicBezTo>
                      <a:pt x="443540" y="826487"/>
                      <a:pt x="468781" y="701766"/>
                      <a:pt x="488414" y="562330"/>
                    </a:cubicBezTo>
                    <a:cubicBezTo>
                      <a:pt x="508046" y="422894"/>
                      <a:pt x="520539" y="265304"/>
                      <a:pt x="525894" y="89560"/>
                    </a:cubicBezTo>
                    <a:lnTo>
                      <a:pt x="422887" y="89560"/>
                    </a:lnTo>
                    <a:close/>
                    <a:moveTo>
                      <a:pt x="175298" y="0"/>
                    </a:moveTo>
                    <a:lnTo>
                      <a:pt x="207784" y="0"/>
                    </a:lnTo>
                    <a:lnTo>
                      <a:pt x="207784" y="151857"/>
                    </a:lnTo>
                    <a:lnTo>
                      <a:pt x="383113" y="151857"/>
                    </a:lnTo>
                    <a:lnTo>
                      <a:pt x="383113" y="184343"/>
                    </a:lnTo>
                    <a:lnTo>
                      <a:pt x="207784" y="184343"/>
                    </a:lnTo>
                    <a:lnTo>
                      <a:pt x="207784" y="953821"/>
                    </a:lnTo>
                    <a:lnTo>
                      <a:pt x="175298" y="953821"/>
                    </a:lnTo>
                    <a:lnTo>
                      <a:pt x="175298" y="184343"/>
                    </a:lnTo>
                    <a:lnTo>
                      <a:pt x="0" y="184343"/>
                    </a:lnTo>
                    <a:lnTo>
                      <a:pt x="0" y="151857"/>
                    </a:lnTo>
                    <a:lnTo>
                      <a:pt x="175298" y="15185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endParaRPr lang="zh-CN" altLang="en-US" sz="8000" dirty="0">
                  <a:latin typeface="造字工房悦黑体验版纤细体" pitchFamily="50" charset="-122"/>
                  <a:ea typeface="造字工房悦黑体验版纤细体" pitchFamily="50" charset="-122"/>
                </a:endParaRPr>
              </a:p>
            </p:txBody>
          </p:sp>
          <p:cxnSp>
            <p:nvCxnSpPr>
              <p:cNvPr id="24" name="直接连接符 23"/>
              <p:cNvCxnSpPr/>
              <p:nvPr/>
            </p:nvCxnSpPr>
            <p:spPr>
              <a:xfrm flipV="1">
                <a:off x="5504307" y="2564488"/>
                <a:ext cx="678777" cy="11049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文本框 11"/>
            <p:cNvSpPr txBox="1"/>
            <p:nvPr/>
          </p:nvSpPr>
          <p:spPr>
            <a:xfrm>
              <a:off x="6597668" y="2690706"/>
              <a:ext cx="902862" cy="939552"/>
            </a:xfrm>
            <a:custGeom>
              <a:avLst/>
              <a:gdLst/>
              <a:ahLst/>
              <a:cxnLst/>
              <a:rect l="l" t="t" r="r" b="b"/>
              <a:pathLst>
                <a:path w="902862" h="939552">
                  <a:moveTo>
                    <a:pt x="287298" y="456463"/>
                  </a:moveTo>
                  <a:cubicBezTo>
                    <a:pt x="270073" y="456888"/>
                    <a:pt x="255843" y="462668"/>
                    <a:pt x="244607" y="473803"/>
                  </a:cubicBezTo>
                  <a:cubicBezTo>
                    <a:pt x="233372" y="484938"/>
                    <a:pt x="227553" y="498878"/>
                    <a:pt x="227149" y="515623"/>
                  </a:cubicBezTo>
                  <a:lnTo>
                    <a:pt x="227149" y="614562"/>
                  </a:lnTo>
                  <a:lnTo>
                    <a:pt x="665521" y="614562"/>
                  </a:lnTo>
                  <a:lnTo>
                    <a:pt x="665521" y="515623"/>
                  </a:lnTo>
                  <a:cubicBezTo>
                    <a:pt x="665075" y="498878"/>
                    <a:pt x="659086" y="484938"/>
                    <a:pt x="647553" y="473803"/>
                  </a:cubicBezTo>
                  <a:cubicBezTo>
                    <a:pt x="636020" y="462668"/>
                    <a:pt x="621620" y="456888"/>
                    <a:pt x="604353" y="456463"/>
                  </a:cubicBezTo>
                  <a:close/>
                  <a:moveTo>
                    <a:pt x="287298" y="423977"/>
                  </a:moveTo>
                  <a:lnTo>
                    <a:pt x="604353" y="423977"/>
                  </a:lnTo>
                  <a:cubicBezTo>
                    <a:pt x="630556" y="424672"/>
                    <a:pt x="652537" y="433698"/>
                    <a:pt x="670295" y="451057"/>
                  </a:cubicBezTo>
                  <a:cubicBezTo>
                    <a:pt x="688054" y="468416"/>
                    <a:pt x="697291" y="489938"/>
                    <a:pt x="698008" y="515623"/>
                  </a:cubicBezTo>
                  <a:lnTo>
                    <a:pt x="698008" y="659438"/>
                  </a:lnTo>
                  <a:lnTo>
                    <a:pt x="665521" y="712161"/>
                  </a:lnTo>
                  <a:lnTo>
                    <a:pt x="665521" y="647049"/>
                  </a:lnTo>
                  <a:lnTo>
                    <a:pt x="227149" y="647049"/>
                  </a:lnTo>
                  <a:lnTo>
                    <a:pt x="227149" y="732735"/>
                  </a:lnTo>
                  <a:cubicBezTo>
                    <a:pt x="227553" y="749969"/>
                    <a:pt x="233372" y="764208"/>
                    <a:pt x="244607" y="775450"/>
                  </a:cubicBezTo>
                  <a:cubicBezTo>
                    <a:pt x="255843" y="786692"/>
                    <a:pt x="270073" y="792514"/>
                    <a:pt x="287298" y="792918"/>
                  </a:cubicBezTo>
                  <a:lnTo>
                    <a:pt x="604353" y="792918"/>
                  </a:lnTo>
                  <a:lnTo>
                    <a:pt x="617332" y="790366"/>
                  </a:lnTo>
                  <a:lnTo>
                    <a:pt x="595742" y="825404"/>
                  </a:lnTo>
                  <a:lnTo>
                    <a:pt x="287298" y="825404"/>
                  </a:lnTo>
                  <a:cubicBezTo>
                    <a:pt x="260691" y="824795"/>
                    <a:pt x="238753" y="815852"/>
                    <a:pt x="221483" y="798578"/>
                  </a:cubicBezTo>
                  <a:cubicBezTo>
                    <a:pt x="204213" y="781304"/>
                    <a:pt x="195273" y="759356"/>
                    <a:pt x="194663" y="732735"/>
                  </a:cubicBezTo>
                  <a:lnTo>
                    <a:pt x="194663" y="515623"/>
                  </a:lnTo>
                  <a:cubicBezTo>
                    <a:pt x="195273" y="489938"/>
                    <a:pt x="204213" y="468416"/>
                    <a:pt x="221483" y="451057"/>
                  </a:cubicBezTo>
                  <a:cubicBezTo>
                    <a:pt x="238753" y="433698"/>
                    <a:pt x="260691" y="424672"/>
                    <a:pt x="287298" y="423977"/>
                  </a:cubicBezTo>
                  <a:close/>
                  <a:moveTo>
                    <a:pt x="36691" y="409603"/>
                  </a:moveTo>
                  <a:lnTo>
                    <a:pt x="69177" y="409603"/>
                  </a:lnTo>
                  <a:lnTo>
                    <a:pt x="69177" y="939552"/>
                  </a:lnTo>
                  <a:lnTo>
                    <a:pt x="36691" y="939552"/>
                  </a:lnTo>
                  <a:close/>
                  <a:moveTo>
                    <a:pt x="155930" y="292503"/>
                  </a:moveTo>
                  <a:lnTo>
                    <a:pt x="746976" y="292503"/>
                  </a:lnTo>
                  <a:cubicBezTo>
                    <a:pt x="778383" y="293304"/>
                    <a:pt x="804541" y="304161"/>
                    <a:pt x="825452" y="325074"/>
                  </a:cubicBezTo>
                  <a:cubicBezTo>
                    <a:pt x="835907" y="335531"/>
                    <a:pt x="843848" y="347300"/>
                    <a:pt x="849276" y="360383"/>
                  </a:cubicBezTo>
                  <a:lnTo>
                    <a:pt x="857438" y="400702"/>
                  </a:lnTo>
                  <a:lnTo>
                    <a:pt x="826551" y="450828"/>
                  </a:lnTo>
                  <a:lnTo>
                    <a:pt x="826551" y="403487"/>
                  </a:lnTo>
                  <a:cubicBezTo>
                    <a:pt x="825977" y="380996"/>
                    <a:pt x="818199" y="362264"/>
                    <a:pt x="803217" y="347291"/>
                  </a:cubicBezTo>
                  <a:cubicBezTo>
                    <a:pt x="788234" y="332317"/>
                    <a:pt x="769490" y="324544"/>
                    <a:pt x="746984" y="323970"/>
                  </a:cubicBezTo>
                  <a:lnTo>
                    <a:pt x="155930" y="323970"/>
                  </a:lnTo>
                  <a:close/>
                  <a:moveTo>
                    <a:pt x="36691" y="279244"/>
                  </a:moveTo>
                  <a:lnTo>
                    <a:pt x="69177" y="279244"/>
                  </a:lnTo>
                  <a:lnTo>
                    <a:pt x="69177" y="382080"/>
                  </a:lnTo>
                  <a:lnTo>
                    <a:pt x="36691" y="382080"/>
                  </a:lnTo>
                  <a:close/>
                  <a:moveTo>
                    <a:pt x="582950" y="0"/>
                  </a:moveTo>
                  <a:lnTo>
                    <a:pt x="611494" y="17326"/>
                  </a:lnTo>
                  <a:lnTo>
                    <a:pt x="567658" y="90706"/>
                  </a:lnTo>
                  <a:lnTo>
                    <a:pt x="902862" y="90706"/>
                  </a:lnTo>
                  <a:lnTo>
                    <a:pt x="902862" y="123193"/>
                  </a:lnTo>
                  <a:lnTo>
                    <a:pt x="684758" y="123193"/>
                  </a:lnTo>
                  <a:lnTo>
                    <a:pt x="684758" y="244566"/>
                  </a:lnTo>
                  <a:lnTo>
                    <a:pt x="652272" y="244566"/>
                  </a:lnTo>
                  <a:lnTo>
                    <a:pt x="652272" y="123193"/>
                  </a:lnTo>
                  <a:lnTo>
                    <a:pt x="509549" y="123193"/>
                  </a:lnTo>
                  <a:close/>
                  <a:moveTo>
                    <a:pt x="73260" y="0"/>
                  </a:moveTo>
                  <a:lnTo>
                    <a:pt x="101839" y="17326"/>
                  </a:lnTo>
                  <a:lnTo>
                    <a:pt x="58010" y="90706"/>
                  </a:lnTo>
                  <a:lnTo>
                    <a:pt x="416779" y="90706"/>
                  </a:lnTo>
                  <a:lnTo>
                    <a:pt x="416779" y="123193"/>
                  </a:lnTo>
                  <a:lnTo>
                    <a:pt x="187401" y="123193"/>
                  </a:lnTo>
                  <a:lnTo>
                    <a:pt x="187401" y="244566"/>
                  </a:lnTo>
                  <a:lnTo>
                    <a:pt x="154915" y="244566"/>
                  </a:lnTo>
                  <a:lnTo>
                    <a:pt x="154915" y="123193"/>
                  </a:lnTo>
                  <a:lnTo>
                    <a:pt x="0" y="12319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/>
              <a:endParaRPr lang="zh-CN" altLang="en-US" sz="8000" dirty="0">
                <a:latin typeface="造字工房悦黑体验版纤细体" pitchFamily="50" charset="-122"/>
                <a:ea typeface="造字工房悦黑体验版纤细体" pitchFamily="50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7063613" y="2622546"/>
              <a:ext cx="678777" cy="11049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 bwMode="auto">
          <a:xfrm>
            <a:off x="3921773" y="1117600"/>
            <a:ext cx="4311649" cy="43116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3186018" y="2545439"/>
            <a:ext cx="5783157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8800" spc="600" dirty="0" smtClean="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Thanks</a:t>
            </a:r>
            <a:endParaRPr lang="zh-CN" altLang="en-US" sz="8800" spc="600" dirty="0">
              <a:solidFill>
                <a:schemeClr val="bg1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9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9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xit" presetSubtype="32" fill="hold" grpId="1" nodeType="afterEffect">
                                  <p:stCondLst>
                                    <p:cond delay="6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9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9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5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-1" fmla="*/ 0 w 576263"/>
              <a:gd name="connsiteY0-2" fmla="*/ 0 h 547688"/>
              <a:gd name="connsiteX1-3" fmla="*/ 566738 w 576263"/>
              <a:gd name="connsiteY1-4" fmla="*/ 547688 h 547688"/>
              <a:gd name="connsiteX2-5" fmla="*/ 576263 w 576263"/>
              <a:gd name="connsiteY2-6" fmla="*/ 0 h 547688"/>
              <a:gd name="connsiteX3-7" fmla="*/ 0 w 576263"/>
              <a:gd name="connsiteY3-8" fmla="*/ 0 h 547688"/>
              <a:gd name="connsiteX0-9" fmla="*/ 0 w 576263"/>
              <a:gd name="connsiteY0-10" fmla="*/ 0 h 571500"/>
              <a:gd name="connsiteX1-11" fmla="*/ 566738 w 576263"/>
              <a:gd name="connsiteY1-12" fmla="*/ 571500 h 571500"/>
              <a:gd name="connsiteX2-13" fmla="*/ 576263 w 576263"/>
              <a:gd name="connsiteY2-14" fmla="*/ 0 h 571500"/>
              <a:gd name="connsiteX3-15" fmla="*/ 0 w 576263"/>
              <a:gd name="connsiteY3-16" fmla="*/ 0 h 571500"/>
              <a:gd name="connsiteX0-17" fmla="*/ 0 w 576263"/>
              <a:gd name="connsiteY0-18" fmla="*/ 0 h 576263"/>
              <a:gd name="connsiteX1-19" fmla="*/ 571335 w 576263"/>
              <a:gd name="connsiteY1-20" fmla="*/ 576263 h 576263"/>
              <a:gd name="connsiteX2-21" fmla="*/ 576263 w 576263"/>
              <a:gd name="connsiteY2-22" fmla="*/ 0 h 576263"/>
              <a:gd name="connsiteX3-23" fmla="*/ 0 w 576263"/>
              <a:gd name="connsiteY3-24" fmla="*/ 0 h 576263"/>
              <a:gd name="connsiteX0-25" fmla="*/ 0 w 576448"/>
              <a:gd name="connsiteY0-26" fmla="*/ 0 h 576263"/>
              <a:gd name="connsiteX1-27" fmla="*/ 575933 w 576448"/>
              <a:gd name="connsiteY1-28" fmla="*/ 576263 h 576263"/>
              <a:gd name="connsiteX2-29" fmla="*/ 576263 w 576448"/>
              <a:gd name="connsiteY2-30" fmla="*/ 0 h 576263"/>
              <a:gd name="connsiteX3-31" fmla="*/ 0 w 576448"/>
              <a:gd name="connsiteY3-32" fmla="*/ 0 h 5762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2800" spc="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www.ypppt.com/jiaocheng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http://www.ypppt.com/ziti/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http://www.ypppt.com/gushi/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>
            <a:spLocks noChangeArrowheads="1"/>
          </p:cNvSpPr>
          <p:nvPr/>
        </p:nvSpPr>
        <p:spPr bwMode="auto">
          <a:xfrm>
            <a:off x="5067300" y="1360488"/>
            <a:ext cx="2087563" cy="376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3900" dirty="0">
                <a:latin typeface="造字工房悦黑体验版纤细体" pitchFamily="50" charset="-122"/>
                <a:ea typeface="造字工房悦黑体验版纤细体" pitchFamily="50" charset="-122"/>
              </a:rPr>
              <a:t>?</a:t>
            </a:r>
            <a:endParaRPr lang="zh-CN" altLang="en-US" sz="23900" dirty="0"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4568031" y="4648856"/>
            <a:ext cx="30940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 smtClean="0">
                <a:latin typeface="造字工房典黑（非商用）超细体" pitchFamily="50" charset="-122"/>
                <a:ea typeface="造字工房典黑（非商用）超细体" pitchFamily="50" charset="-122"/>
              </a:rPr>
              <a:t>极 简 是 什么</a:t>
            </a:r>
            <a:endParaRPr lang="zh-CN" altLang="en-US" dirty="0">
              <a:latin typeface="造字工房典黑（非商用）超细体" pitchFamily="50" charset="-122"/>
              <a:ea typeface="造字工房典黑（非商用）超细体" pitchFamily="5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 rot="2700000">
            <a:off x="2362201" y="2786287"/>
            <a:ext cx="1800225" cy="1800225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2700000">
            <a:off x="5200651" y="2786286"/>
            <a:ext cx="1800225" cy="1800225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2700000">
            <a:off x="8039101" y="2786286"/>
            <a:ext cx="1800225" cy="1800225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634978" y="664428"/>
            <a:ext cx="5018882" cy="1261433"/>
            <a:chOff x="3634978" y="664428"/>
            <a:chExt cx="5018882" cy="1261433"/>
          </a:xfrm>
        </p:grpSpPr>
        <p:sp>
          <p:nvSpPr>
            <p:cNvPr id="13" name="文本框 6"/>
            <p:cNvSpPr txBox="1">
              <a:spLocks noChangeArrowheads="1"/>
            </p:cNvSpPr>
            <p:nvPr/>
          </p:nvSpPr>
          <p:spPr bwMode="auto">
            <a:xfrm>
              <a:off x="4829969" y="664428"/>
              <a:ext cx="2628900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5400" spc="1300" dirty="0" smtClean="0">
                  <a:solidFill>
                    <a:schemeClr val="bg1"/>
                  </a:solidFill>
                  <a:latin typeface="造字工房悦黑体验版纤细体" pitchFamily="50" charset="-122"/>
                  <a:ea typeface="造字工房悦黑体验版纤细体" pitchFamily="50" charset="-122"/>
                </a:rPr>
                <a:t>极 简</a:t>
              </a:r>
              <a:endParaRPr lang="zh-CN" altLang="en-US" sz="5400" spc="1300" dirty="0">
                <a:solidFill>
                  <a:schemeClr val="bg1"/>
                </a:solidFill>
                <a:latin typeface="造字工房悦黑体验版纤细体" pitchFamily="50" charset="-122"/>
                <a:ea typeface="造字工房悦黑体验版纤细体" pitchFamily="50" charset="-122"/>
              </a:endParaRPr>
            </a:p>
          </p:txBody>
        </p:sp>
        <p:sp>
          <p:nvSpPr>
            <p:cNvPr id="18" name="文本框 6"/>
            <p:cNvSpPr txBox="1">
              <a:spLocks noChangeArrowheads="1"/>
            </p:cNvSpPr>
            <p:nvPr/>
          </p:nvSpPr>
          <p:spPr bwMode="auto">
            <a:xfrm>
              <a:off x="3634978" y="1525751"/>
              <a:ext cx="50188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spc="1300" dirty="0" smtClean="0">
                  <a:solidFill>
                    <a:schemeClr val="bg1"/>
                  </a:solidFill>
                  <a:latin typeface="造字工房悦黑体验版纤细体" pitchFamily="50" charset="-122"/>
                  <a:ea typeface="造字工房悦黑体验版纤细体" pitchFamily="50" charset="-122"/>
                </a:rPr>
                <a:t>Minimal Art</a:t>
              </a:r>
              <a:endParaRPr lang="zh-CN" altLang="en-US" sz="2000" spc="1300" dirty="0">
                <a:solidFill>
                  <a:schemeClr val="bg1"/>
                </a:solidFill>
                <a:latin typeface="造字工房悦黑体验版纤细体" pitchFamily="50" charset="-122"/>
                <a:ea typeface="造字工房悦黑体验版纤细体" pitchFamily="50" charset="-122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2271030" y="3394010"/>
            <a:ext cx="1982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>
                    <a:lumMod val="95000"/>
                  </a:schemeClr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极致追求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104717" y="3394010"/>
            <a:ext cx="1982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>
                    <a:lumMod val="95000"/>
                  </a:schemeClr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简约优雅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947930" y="3394010"/>
            <a:ext cx="1982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>
                    <a:lumMod val="95000"/>
                  </a:schemeClr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哲学思想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085040" y="5579550"/>
            <a:ext cx="2237920" cy="941388"/>
            <a:chOff x="9085040" y="5579550"/>
            <a:chExt cx="2237920" cy="941388"/>
          </a:xfrm>
        </p:grpSpPr>
        <p:sp>
          <p:nvSpPr>
            <p:cNvPr id="22" name="矩形 21"/>
            <p:cNvSpPr/>
            <p:nvPr/>
          </p:nvSpPr>
          <p:spPr>
            <a:xfrm>
              <a:off x="9121552" y="5732744"/>
              <a:ext cx="549275" cy="630238"/>
            </a:xfrm>
            <a:prstGeom prst="rect">
              <a:avLst/>
            </a:prstGeom>
            <a:solidFill>
              <a:srgbClr val="7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矩形 42"/>
            <p:cNvSpPr>
              <a:spLocks noChangeArrowheads="1"/>
            </p:cNvSpPr>
            <p:nvPr/>
          </p:nvSpPr>
          <p:spPr bwMode="auto">
            <a:xfrm>
              <a:off x="9670827" y="5716651"/>
              <a:ext cx="165213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zh-CN" altLang="en-US" sz="1200" dirty="0" smtClean="0">
                  <a:solidFill>
                    <a:schemeClr val="bg1"/>
                  </a:solidFill>
                  <a:latin typeface="造字工房尚雅（非商用）常规体" pitchFamily="50" charset="-122"/>
                  <a:ea typeface="造字工房尚雅（非商用）常规体" pitchFamily="50" charset="-122"/>
                  <a:cs typeface="Times New Roman" panose="02020603050405020304" pitchFamily="18" charset="0"/>
                </a:rPr>
                <a:t>第二次世界大战之后兴起的一个艺术派系</a:t>
              </a:r>
              <a:endParaRPr lang="en-US" altLang="zh-CN" sz="1200" dirty="0">
                <a:solidFill>
                  <a:schemeClr val="bg1"/>
                </a:solidFill>
                <a:latin typeface="造字工房尚雅（非商用）常规体" pitchFamily="50" charset="-122"/>
                <a:ea typeface="造字工房尚雅（非商用）常规体" pitchFamily="50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9689878" y="5732744"/>
              <a:ext cx="0" cy="61595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49"/>
            <p:cNvSpPr txBox="1">
              <a:spLocks noChangeArrowheads="1"/>
            </p:cNvSpPr>
            <p:nvPr/>
          </p:nvSpPr>
          <p:spPr bwMode="auto">
            <a:xfrm>
              <a:off x="9085040" y="5579550"/>
              <a:ext cx="612775" cy="941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zh-CN" altLang="en-US" sz="4800" dirty="0">
                  <a:solidFill>
                    <a:schemeClr val="bg1"/>
                  </a:solidFill>
                  <a:latin typeface="造字工房朗宋（非商用）常规体" pitchFamily="50" charset="-122"/>
                  <a:ea typeface="造字工房朗宋（非商用）常规体" pitchFamily="50" charset="-122"/>
                  <a:cs typeface="Times New Roman" panose="02020603050405020304" pitchFamily="18" charset="0"/>
                </a:rPr>
                <a:t>源</a:t>
              </a:r>
              <a:endParaRPr lang="zh-CN" altLang="en-US" sz="4800" dirty="0">
                <a:solidFill>
                  <a:schemeClr val="bg1"/>
                </a:solidFill>
                <a:latin typeface="造字工房朗宋（非商用）常规体" pitchFamily="50" charset="-122"/>
                <a:ea typeface="造字工房朗宋（非商用）常规体" pitchFamily="50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3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3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3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9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93"/>
          <p:cNvGrpSpPr/>
          <p:nvPr/>
        </p:nvGrpSpPr>
        <p:grpSpPr bwMode="auto">
          <a:xfrm>
            <a:off x="785695" y="714512"/>
            <a:ext cx="6511333" cy="5591037"/>
            <a:chOff x="4506912" y="419100"/>
            <a:chExt cx="3453607" cy="2965615"/>
          </a:xfrm>
        </p:grpSpPr>
        <p:sp>
          <p:nvSpPr>
            <p:cNvPr id="5" name="等腰三角形 4"/>
            <p:cNvSpPr/>
            <p:nvPr/>
          </p:nvSpPr>
          <p:spPr>
            <a:xfrm rot="10800000">
              <a:off x="4520033" y="419100"/>
              <a:ext cx="3440486" cy="2965615"/>
            </a:xfrm>
            <a:prstGeom prst="triangle">
              <a:avLst/>
            </a:prstGeom>
            <a:solidFill>
              <a:srgbClr val="0000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6" name="直接连接符 5"/>
            <p:cNvCxnSpPr>
              <a:stCxn id="5" idx="4"/>
            </p:cNvCxnSpPr>
            <p:nvPr/>
          </p:nvCxnSpPr>
          <p:spPr>
            <a:xfrm>
              <a:off x="4520033" y="419100"/>
              <a:ext cx="1720680" cy="876562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>
              <a:stCxn id="5" idx="2"/>
            </p:cNvCxnSpPr>
            <p:nvPr/>
          </p:nvCxnSpPr>
          <p:spPr>
            <a:xfrm flipH="1">
              <a:off x="6240714" y="419100"/>
              <a:ext cx="1719805" cy="8765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endCxn id="5" idx="0"/>
            </p:cNvCxnSpPr>
            <p:nvPr/>
          </p:nvCxnSpPr>
          <p:spPr>
            <a:xfrm flipH="1">
              <a:off x="6240714" y="1295662"/>
              <a:ext cx="0" cy="2089053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5" idx="2"/>
            </p:cNvCxnSpPr>
            <p:nvPr/>
          </p:nvCxnSpPr>
          <p:spPr>
            <a:xfrm flipH="1">
              <a:off x="6240714" y="419100"/>
              <a:ext cx="1719805" cy="1192369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5" idx="2"/>
            </p:cNvCxnSpPr>
            <p:nvPr/>
          </p:nvCxnSpPr>
          <p:spPr>
            <a:xfrm flipH="1">
              <a:off x="6240714" y="419100"/>
              <a:ext cx="1719805" cy="148280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5" idx="2"/>
            </p:cNvCxnSpPr>
            <p:nvPr/>
          </p:nvCxnSpPr>
          <p:spPr>
            <a:xfrm flipH="1">
              <a:off x="6240714" y="419100"/>
              <a:ext cx="1719805" cy="1798615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5" idx="2"/>
            </p:cNvCxnSpPr>
            <p:nvPr/>
          </p:nvCxnSpPr>
          <p:spPr>
            <a:xfrm flipH="1">
              <a:off x="6240714" y="419100"/>
              <a:ext cx="1719805" cy="211529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5" idx="2"/>
            </p:cNvCxnSpPr>
            <p:nvPr/>
          </p:nvCxnSpPr>
          <p:spPr>
            <a:xfrm flipH="1">
              <a:off x="6240714" y="419100"/>
              <a:ext cx="1719805" cy="250546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 flipV="1">
              <a:off x="4506912" y="419100"/>
              <a:ext cx="1719805" cy="876562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 flipV="1">
              <a:off x="4516534" y="419100"/>
              <a:ext cx="1985737" cy="711222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 flipV="1">
              <a:off x="4516534" y="419100"/>
              <a:ext cx="2316401" cy="584375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 flipV="1">
              <a:off x="4516534" y="419100"/>
              <a:ext cx="2595454" cy="419035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 flipV="1">
              <a:off x="4516534" y="419100"/>
              <a:ext cx="2925244" cy="266818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 flipV="1">
              <a:off x="4516534" y="419100"/>
              <a:ext cx="3179803" cy="13997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5" idx="0"/>
            </p:cNvCxnSpPr>
            <p:nvPr/>
          </p:nvCxnSpPr>
          <p:spPr>
            <a:xfrm flipH="1" flipV="1">
              <a:off x="5986154" y="1160066"/>
              <a:ext cx="254559" cy="2224649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5" idx="0"/>
            </p:cNvCxnSpPr>
            <p:nvPr/>
          </p:nvCxnSpPr>
          <p:spPr>
            <a:xfrm flipH="1" flipV="1">
              <a:off x="5732470" y="1060337"/>
              <a:ext cx="508244" cy="2324378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5" idx="0"/>
            </p:cNvCxnSpPr>
            <p:nvPr/>
          </p:nvCxnSpPr>
          <p:spPr>
            <a:xfrm flipH="1" flipV="1">
              <a:off x="5464789" y="905496"/>
              <a:ext cx="775925" cy="2479219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5" idx="0"/>
            </p:cNvCxnSpPr>
            <p:nvPr/>
          </p:nvCxnSpPr>
          <p:spPr>
            <a:xfrm flipH="1" flipV="1">
              <a:off x="5129751" y="750654"/>
              <a:ext cx="1110963" cy="2634061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5" idx="0"/>
            </p:cNvCxnSpPr>
            <p:nvPr/>
          </p:nvCxnSpPr>
          <p:spPr>
            <a:xfrm flipH="1" flipV="1">
              <a:off x="4782465" y="566943"/>
              <a:ext cx="1458248" cy="2817772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192"/>
            <p:cNvSpPr txBox="1">
              <a:spLocks noChangeArrowheads="1"/>
            </p:cNvSpPr>
            <p:nvPr/>
          </p:nvSpPr>
          <p:spPr bwMode="auto">
            <a:xfrm>
              <a:off x="6045973" y="1095780"/>
              <a:ext cx="456406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700">
                  <a:solidFill>
                    <a:schemeClr val="bg1"/>
                  </a:solidFill>
                  <a:latin typeface="站酷高端黑" pitchFamily="2" charset="-122"/>
                  <a:ea typeface="站酷高端黑" pitchFamily="2" charset="-122"/>
                </a:rPr>
                <a:t>2015</a:t>
              </a:r>
              <a:endParaRPr lang="zh-CN" altLang="en-US" sz="700">
                <a:solidFill>
                  <a:schemeClr val="bg1"/>
                </a:solidFill>
                <a:latin typeface="站酷高端黑" pitchFamily="2" charset="-122"/>
                <a:ea typeface="站酷高端黑" pitchFamily="2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6897688" y="4844366"/>
            <a:ext cx="4589462" cy="1200329"/>
            <a:chOff x="6611938" y="4325934"/>
            <a:chExt cx="4589462" cy="1200329"/>
          </a:xfrm>
        </p:grpSpPr>
        <p:cxnSp>
          <p:nvCxnSpPr>
            <p:cNvPr id="27" name="直接连接符 26"/>
            <p:cNvCxnSpPr/>
            <p:nvPr/>
          </p:nvCxnSpPr>
          <p:spPr bwMode="auto">
            <a:xfrm>
              <a:off x="6611938" y="4586284"/>
              <a:ext cx="77788" cy="0"/>
            </a:xfrm>
            <a:prstGeom prst="line">
              <a:avLst/>
            </a:prstGeom>
            <a:ln w="2159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02"/>
            <p:cNvSpPr txBox="1">
              <a:spLocks noChangeArrowheads="1"/>
            </p:cNvSpPr>
            <p:nvPr/>
          </p:nvSpPr>
          <p:spPr bwMode="auto">
            <a:xfrm>
              <a:off x="6756896" y="4325934"/>
              <a:ext cx="4444504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 dirty="0" smtClean="0">
                  <a:latin typeface="造字工房悦黑（非商用）纤细体" pitchFamily="50" charset="-122"/>
                  <a:ea typeface="造字工房悦黑（非商用）纤细体" pitchFamily="50" charset="-122"/>
                </a:rPr>
                <a:t>极简主义并不局限于艺术和设计，它是极简主义者（</a:t>
              </a:r>
              <a:r>
                <a:rPr lang="en-US" altLang="zh-CN" sz="1600" dirty="0" smtClean="0">
                  <a:latin typeface="造字工房悦黑（非商用）纤细体" pitchFamily="50" charset="-122"/>
                  <a:ea typeface="造字工房悦黑（非商用）纤细体" pitchFamily="50" charset="-122"/>
                </a:rPr>
                <a:t>Minimalist</a:t>
              </a:r>
              <a:r>
                <a:rPr lang="zh-CN" altLang="en-US" sz="1600" dirty="0" smtClean="0">
                  <a:latin typeface="造字工房悦黑（非商用）纤细体" pitchFamily="50" charset="-122"/>
                  <a:ea typeface="造字工房悦黑（非商用）纤细体" pitchFamily="50" charset="-122"/>
                </a:rPr>
                <a:t>）奉行的一种哲学思想，价值观以及生活方式</a:t>
              </a:r>
              <a:r>
                <a:rPr lang="en-US" altLang="zh-CN" sz="1600" dirty="0" smtClean="0">
                  <a:latin typeface="造字工房悦黑（非商用）纤细体" pitchFamily="50" charset="-122"/>
                  <a:ea typeface="造字工房悦黑（非商用）纤细体" pitchFamily="50" charset="-122"/>
                </a:rPr>
                <a:t>——</a:t>
              </a:r>
              <a:r>
                <a:rPr lang="zh-CN" altLang="en-US" sz="1600" dirty="0" smtClean="0">
                  <a:latin typeface="造字工房悦黑（非商用）纤细体" pitchFamily="50" charset="-122"/>
                  <a:ea typeface="造字工房悦黑（非商用）纤细体" pitchFamily="50" charset="-122"/>
                </a:rPr>
                <a:t>“极简主义”生活方式。</a:t>
              </a:r>
              <a:endParaRPr lang="zh-CN" altLang="zh-CN" sz="1600" dirty="0"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 bwMode="auto">
            <a:xfrm>
              <a:off x="6722136" y="4478334"/>
              <a:ext cx="0" cy="212725"/>
            </a:xfrm>
            <a:prstGeom prst="line">
              <a:avLst/>
            </a:prstGeom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4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6"/>
          <p:cNvSpPr txBox="1">
            <a:spLocks noChangeArrowheads="1"/>
          </p:cNvSpPr>
          <p:nvPr/>
        </p:nvSpPr>
        <p:spPr bwMode="auto">
          <a:xfrm>
            <a:off x="1119584" y="2252930"/>
            <a:ext cx="1015801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8000" b="1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EXAMPLE</a:t>
            </a:r>
            <a:endParaRPr lang="zh-CN" altLang="en-US" sz="8000" b="1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50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7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7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7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700" tmFilter="0,0; .5, 1; 1, 1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63"/>
          <a:stretch>
            <a:fillRect/>
          </a:stretch>
        </p:blipFill>
        <p:spPr>
          <a:xfrm>
            <a:off x="3376226" y="1354400"/>
            <a:ext cx="5439547" cy="414919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8401991" y="431070"/>
            <a:ext cx="3196708" cy="1200329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zh-CN" sz="7200" spc="8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+mn-ea"/>
              </a:rPr>
              <a:t>APPLE</a:t>
            </a:r>
            <a:endParaRPr lang="zh-CN" altLang="en-US" sz="7200" spc="8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B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470396" y="2772230"/>
            <a:ext cx="32657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spc="600" dirty="0" smtClean="0">
                <a:solidFill>
                  <a:srgbClr val="7F0019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SALE</a:t>
            </a:r>
            <a:endParaRPr lang="zh-CN" altLang="en-US" sz="8000" spc="600" dirty="0">
              <a:solidFill>
                <a:srgbClr val="7F0019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0779578" y="910772"/>
            <a:ext cx="0" cy="146685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1388272" y="421822"/>
            <a:ext cx="0" cy="146685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776149" y="537934"/>
            <a:ext cx="615553" cy="16954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800" dirty="0">
                <a:latin typeface="+mn-ea"/>
              </a:rPr>
              <a:t>无印良品</a:t>
            </a:r>
            <a:endParaRPr lang="zh-CN" altLang="en-US" sz="2800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6"/>
          <p:cNvSpPr txBox="1">
            <a:spLocks noChangeArrowheads="1"/>
          </p:cNvSpPr>
          <p:nvPr/>
        </p:nvSpPr>
        <p:spPr bwMode="auto">
          <a:xfrm>
            <a:off x="1024334" y="1852880"/>
            <a:ext cx="10158016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8000" b="1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JUST FOR</a:t>
            </a:r>
            <a:endParaRPr lang="en-US" altLang="zh-CN" sz="8000" b="1" spc="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8000" b="1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POWERPOINT </a:t>
            </a:r>
            <a:endParaRPr lang="zh-CN" altLang="en-US" sz="8000" b="1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882</Words>
  <Application>WPS 演示</Application>
  <PresentationFormat>宽屏</PresentationFormat>
  <Paragraphs>82</Paragraphs>
  <Slides>21</Slides>
  <Notes>1</Notes>
  <HiddenSlides>0</HiddenSlides>
  <MMClips>1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45" baseType="lpstr">
      <vt:lpstr>Arial</vt:lpstr>
      <vt:lpstr>宋体</vt:lpstr>
      <vt:lpstr>Wingdings</vt:lpstr>
      <vt:lpstr>Calibri</vt:lpstr>
      <vt:lpstr>张海山锐线体简</vt:lpstr>
      <vt:lpstr>造字工房悦黑体验版纤细体</vt:lpstr>
      <vt:lpstr>黑体</vt:lpstr>
      <vt:lpstr>造字工房典黑（非商用）超细体</vt:lpstr>
      <vt:lpstr>造字工房尚雅（非商用）常规体</vt:lpstr>
      <vt:lpstr>Times New Roman</vt:lpstr>
      <vt:lpstr>造字工房朗宋（非商用）常规体</vt:lpstr>
      <vt:lpstr>站酷高端黑</vt:lpstr>
      <vt:lpstr>造字工房悦黑（非商用）纤细体</vt:lpstr>
      <vt:lpstr>微软雅黑</vt:lpstr>
      <vt:lpstr>方正大黑_GBK</vt:lpstr>
      <vt:lpstr>等线</vt:lpstr>
      <vt:lpstr>Arial Unicode MS</vt:lpstr>
      <vt:lpstr>等线 Light</vt:lpstr>
      <vt:lpstr>Meiryo</vt:lpstr>
      <vt:lpstr>Yu Gothic UI</vt:lpstr>
      <vt:lpstr>Arial Narrow</vt:lpstr>
      <vt:lpstr>Calibri Light</vt:lpstr>
      <vt:lpstr>Office 主题​​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GooooooTrue</cp:lastModifiedBy>
  <cp:revision>55</cp:revision>
  <dcterms:created xsi:type="dcterms:W3CDTF">2016-01-09T02:49:00Z</dcterms:created>
  <dcterms:modified xsi:type="dcterms:W3CDTF">2021-04-19T01:35:47Z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2052-11.1.0.10214</vt:lpwstr>
  </property>
</Properties>
</file>