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7"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4"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4" Type="http://schemas.openxmlformats.org/officeDocument/2006/relationships/image" Target="../media/image3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17.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2016/12/12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2016/12/12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2016/12/12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2016/12/12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7.wmf"/><Relationship Id="rId5" Type="http://schemas.openxmlformats.org/officeDocument/2006/relationships/oleObject" Target="../embeddings/oleObject7.bin"/><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9.wmf"/><Relationship Id="rId5" Type="http://schemas.openxmlformats.org/officeDocument/2006/relationships/oleObject" Target="../embeddings/oleObject9.bin"/><Relationship Id="rId4" Type="http://schemas.openxmlformats.org/officeDocument/2006/relationships/image" Target="../media/image8.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oleObject" Target="../embeddings/oleObject16.bin"/><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15.wmf"/><Relationship Id="rId2" Type="http://schemas.openxmlformats.org/officeDocument/2006/relationships/slideLayout" Target="../slideLayouts/slideLayout2.xml"/><Relationship Id="rId16" Type="http://schemas.openxmlformats.org/officeDocument/2006/relationships/image" Target="../media/image17.wmf"/><Relationship Id="rId1" Type="http://schemas.openxmlformats.org/officeDocument/2006/relationships/vmlDrawing" Target="../drawings/vmlDrawing8.vml"/><Relationship Id="rId6" Type="http://schemas.openxmlformats.org/officeDocument/2006/relationships/image" Target="../media/image12.wmf"/><Relationship Id="rId11" Type="http://schemas.openxmlformats.org/officeDocument/2006/relationships/oleObject" Target="../embeddings/oleObject15.bin"/><Relationship Id="rId5" Type="http://schemas.openxmlformats.org/officeDocument/2006/relationships/oleObject" Target="../embeddings/oleObject12.bin"/><Relationship Id="rId15" Type="http://schemas.openxmlformats.org/officeDocument/2006/relationships/oleObject" Target="../embeddings/oleObject17.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14.bin"/><Relationship Id="rId14" Type="http://schemas.openxmlformats.org/officeDocument/2006/relationships/image" Target="../media/image16.wmf"/></Relationships>
</file>

<file path=ppt/slides/_rels/slide16.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9.wmf"/><Relationship Id="rId5" Type="http://schemas.openxmlformats.org/officeDocument/2006/relationships/oleObject" Target="../embeddings/oleObject19.bin"/><Relationship Id="rId4" Type="http://schemas.openxmlformats.org/officeDocument/2006/relationships/image" Target="../media/image18.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1.wmf"/></Relationships>
</file>

<file path=ppt/slides/_rels/slide18.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3.wmf"/><Relationship Id="rId5" Type="http://schemas.openxmlformats.org/officeDocument/2006/relationships/oleObject" Target="../embeddings/oleObject23.bin"/><Relationship Id="rId4" Type="http://schemas.openxmlformats.org/officeDocument/2006/relationships/image" Target="../media/image22.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5.wmf"/><Relationship Id="rId4" Type="http://schemas.openxmlformats.org/officeDocument/2006/relationships/oleObject" Target="../embeddings/oleObject25.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8.wmf"/><Relationship Id="rId5" Type="http://schemas.openxmlformats.org/officeDocument/2006/relationships/oleObject" Target="../embeddings/oleObject27.bin"/><Relationship Id="rId4" Type="http://schemas.openxmlformats.org/officeDocument/2006/relationships/image" Target="../media/image27.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1.wmf"/><Relationship Id="rId5" Type="http://schemas.openxmlformats.org/officeDocument/2006/relationships/oleObject" Target="../embeddings/oleObject30.bin"/><Relationship Id="rId4" Type="http://schemas.openxmlformats.org/officeDocument/2006/relationships/image" Target="../media/image30.wmf"/></Relationships>
</file>

<file path=ppt/slides/_rels/slide24.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3.wmf"/><Relationship Id="rId5" Type="http://schemas.openxmlformats.org/officeDocument/2006/relationships/oleObject" Target="../embeddings/oleObject32.bin"/><Relationship Id="rId4" Type="http://schemas.openxmlformats.org/officeDocument/2006/relationships/image" Target="../media/image32.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35.wmf"/></Relationships>
</file>

<file path=ppt/slides/_rels/slide26.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37.wmf"/><Relationship Id="rId5" Type="http://schemas.openxmlformats.org/officeDocument/2006/relationships/oleObject" Target="../embeddings/oleObject36.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38.bin"/></Relationships>
</file>

<file path=ppt/slides/_rels/slide27.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44.bin"/><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44.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1.wmf"/><Relationship Id="rId11" Type="http://schemas.openxmlformats.org/officeDocument/2006/relationships/oleObject" Target="../embeddings/oleObject43.bin"/><Relationship Id="rId5" Type="http://schemas.openxmlformats.org/officeDocument/2006/relationships/oleObject" Target="../embeddings/oleObject40.bin"/><Relationship Id="rId10" Type="http://schemas.openxmlformats.org/officeDocument/2006/relationships/image" Target="../media/image43.wmf"/><Relationship Id="rId4" Type="http://schemas.openxmlformats.org/officeDocument/2006/relationships/image" Target="../media/image40.wmf"/><Relationship Id="rId9" Type="http://schemas.openxmlformats.org/officeDocument/2006/relationships/oleObject" Target="../embeddings/oleObject42.bin"/><Relationship Id="rId14" Type="http://schemas.openxmlformats.org/officeDocument/2006/relationships/image" Target="../media/image45.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46.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p:cNvSpPr>
          <p:nvPr>
            <p:ph type="body" idx="4294967295"/>
          </p:nvPr>
        </p:nvSpPr>
        <p:spPr>
          <a:xfrm>
            <a:off x="468313" y="981075"/>
            <a:ext cx="8229600" cy="5173663"/>
          </a:xfrm>
        </p:spPr>
        <p:txBody>
          <a:bodyPr/>
          <a:lstStyle/>
          <a:p>
            <a:pPr eaLnBrk="1" hangingPunct="1">
              <a:lnSpc>
                <a:spcPct val="80000"/>
              </a:lnSpc>
              <a:buClr>
                <a:srgbClr val="376092"/>
              </a:buClr>
              <a:buSzPct val="75000"/>
              <a:buFont typeface="Wingdings" pitchFamily="2" charset="2"/>
              <a:buChar char="u"/>
            </a:pPr>
            <a:endParaRPr lang="zh-CN" altLang="en-US" sz="2400" dirty="0" smtClean="0"/>
          </a:p>
          <a:p>
            <a:pPr eaLnBrk="1" hangingPunct="1">
              <a:buClr>
                <a:srgbClr val="376092"/>
              </a:buClr>
              <a:buSzPct val="75000"/>
              <a:buFont typeface="Wingdings" pitchFamily="2" charset="2"/>
              <a:buChar char="u"/>
            </a:pPr>
            <a:r>
              <a:rPr lang="zh-CN" altLang="en-US" sz="2400" dirty="0" smtClean="0">
                <a:solidFill>
                  <a:srgbClr val="FF0000"/>
                </a:solidFill>
                <a:ea typeface="华文行楷" pitchFamily="2" charset="-122"/>
              </a:rPr>
              <a:t>模式识别</a:t>
            </a:r>
            <a:r>
              <a:rPr lang="zh-CN" altLang="en-US" sz="2400" dirty="0" smtClean="0">
                <a:solidFill>
                  <a:srgbClr val="FF0000"/>
                </a:solidFill>
              </a:rPr>
              <a:t>是研究用计算机自动识别事物的一门科学，其目的是用机器完成类似于人类智能通过视觉、听觉等感官去识别外界环境所进行的工作，它包括语音识别、图像识别等典型应用</a:t>
            </a:r>
            <a:r>
              <a:rPr lang="zh-CN" altLang="en-US" sz="2400" dirty="0" smtClean="0"/>
              <a:t>。</a:t>
            </a:r>
            <a:endParaRPr lang="zh-CN" altLang="en-US" sz="2400" dirty="0" smtClean="0"/>
          </a:p>
        </p:txBody>
      </p:sp>
      <p:sp>
        <p:nvSpPr>
          <p:cNvPr id="10243" name="Rectangle 2"/>
          <p:cNvSpPr>
            <a:spLocks noGrp="1" noChangeArrowheads="1"/>
          </p:cNvSpPr>
          <p:nvPr>
            <p:ph type="title" idx="4294967295"/>
          </p:nvPr>
        </p:nvSpPr>
        <p:spPr>
          <a:xfrm>
            <a:off x="468313" y="260350"/>
            <a:ext cx="3240087" cy="576263"/>
          </a:xfrm>
        </p:spPr>
        <p:txBody>
          <a:bodyPr>
            <a:normAutofit fontScale="90000"/>
          </a:bodyPr>
          <a:lstStyle/>
          <a:p>
            <a:pPr algn="l" eaLnBrk="1" hangingPunct="1"/>
            <a:r>
              <a:rPr lang="zh-CN" altLang="en-US" smtClean="0"/>
              <a:t>课程简介</a:t>
            </a:r>
          </a:p>
        </p:txBody>
      </p:sp>
    </p:spTree>
    <p:extLst>
      <p:ext uri="{BB962C8B-B14F-4D97-AF65-F5344CB8AC3E}">
        <p14:creationId xmlns:p14="http://schemas.microsoft.com/office/powerpoint/2010/main" val="40145432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142875" y="142875"/>
            <a:ext cx="3857625" cy="571500"/>
          </a:xfrm>
        </p:spPr>
        <p:txBody>
          <a:bodyPr>
            <a:normAutofit fontScale="90000"/>
          </a:bodyPr>
          <a:lstStyle/>
          <a:p>
            <a:r>
              <a:rPr lang="zh-CN" altLang="en-US" smtClean="0"/>
              <a:t>最大似然估计</a:t>
            </a:r>
          </a:p>
        </p:txBody>
      </p:sp>
      <p:graphicFrame>
        <p:nvGraphicFramePr>
          <p:cNvPr id="7170" name="Object 3"/>
          <p:cNvGraphicFramePr>
            <a:graphicFrameLocks noChangeAspect="1"/>
          </p:cNvGraphicFramePr>
          <p:nvPr/>
        </p:nvGraphicFramePr>
        <p:xfrm>
          <a:off x="539750" y="1895475"/>
          <a:ext cx="8137525" cy="2757488"/>
        </p:xfrm>
        <a:graphic>
          <a:graphicData uri="http://schemas.openxmlformats.org/presentationml/2006/ole">
            <mc:AlternateContent xmlns:mc="http://schemas.openxmlformats.org/markup-compatibility/2006">
              <mc:Choice xmlns:v="urn:schemas-microsoft-com:vml" Requires="v">
                <p:oleObj spid="_x0000_s5131" name="Equation" r:id="rId3" imgW="1714320" imgH="736560" progId="Equation.DSMT4">
                  <p:embed/>
                </p:oleObj>
              </mc:Choice>
              <mc:Fallback>
                <p:oleObj name="Equation" r:id="rId3" imgW="1714320" imgH="7365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895475"/>
                        <a:ext cx="8137525" cy="275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AutoShape 7"/>
          <p:cNvSpPr>
            <a:spLocks noChangeArrowheads="1"/>
          </p:cNvSpPr>
          <p:nvPr/>
        </p:nvSpPr>
        <p:spPr bwMode="auto">
          <a:xfrm>
            <a:off x="7929563" y="71438"/>
            <a:ext cx="1085850" cy="609600"/>
          </a:xfrm>
          <a:prstGeom prst="wedgeRectCallout">
            <a:avLst>
              <a:gd name="adj1" fmla="val -36958"/>
              <a:gd name="adj2" fmla="val 70051"/>
            </a:avLst>
          </a:prstGeom>
          <a:ln>
            <a:headEnd/>
            <a:tailEnd/>
          </a:ln>
        </p:spPr>
        <p:style>
          <a:lnRef idx="1">
            <a:schemeClr val="accent4"/>
          </a:lnRef>
          <a:fillRef idx="2">
            <a:schemeClr val="accent4"/>
          </a:fillRef>
          <a:effectRef idx="1">
            <a:schemeClr val="accent4"/>
          </a:effectRef>
          <a:fontRef idx="minor">
            <a:schemeClr val="dk1"/>
          </a:fontRef>
        </p:style>
        <p:txBody>
          <a:bodyPr/>
          <a:lstStyle/>
          <a:p>
            <a:pPr algn="ctr" fontAlgn="auto">
              <a:spcBef>
                <a:spcPts val="0"/>
              </a:spcBef>
              <a:spcAft>
                <a:spcPts val="0"/>
              </a:spcAft>
              <a:defRPr/>
            </a:pPr>
            <a:r>
              <a:rPr lang="zh-CN" altLang="en-US">
                <a:solidFill>
                  <a:schemeClr val="tx2"/>
                </a:solidFill>
              </a:rPr>
              <a:t>最大</a:t>
            </a:r>
            <a:r>
              <a:rPr lang="zh-CN" altLang="en-US">
                <a:solidFill>
                  <a:schemeClr val="tx2"/>
                </a:solidFill>
              </a:rPr>
              <a:t>似</a:t>
            </a:r>
            <a:r>
              <a:rPr lang="en-US" altLang="zh-CN">
                <a:solidFill>
                  <a:schemeClr val="tx2"/>
                </a:solidFill>
              </a:rPr>
              <a:t/>
            </a:r>
            <a:br>
              <a:rPr lang="en-US" altLang="zh-CN">
                <a:solidFill>
                  <a:schemeClr val="tx2"/>
                </a:solidFill>
              </a:rPr>
            </a:br>
            <a:r>
              <a:rPr lang="zh-CN" altLang="en-US">
                <a:solidFill>
                  <a:schemeClr val="tx2"/>
                </a:solidFill>
              </a:rPr>
              <a:t>然</a:t>
            </a:r>
            <a:r>
              <a:rPr lang="zh-CN" altLang="en-US" dirty="0">
                <a:solidFill>
                  <a:schemeClr val="tx2"/>
                </a:solidFill>
              </a:rPr>
              <a:t>估计</a:t>
            </a:r>
          </a:p>
        </p:txBody>
      </p:sp>
    </p:spTree>
    <p:extLst>
      <p:ext uri="{BB962C8B-B14F-4D97-AF65-F5344CB8AC3E}">
        <p14:creationId xmlns:p14="http://schemas.microsoft.com/office/powerpoint/2010/main" val="329312951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142875" y="142875"/>
            <a:ext cx="2643188" cy="571500"/>
          </a:xfrm>
        </p:spPr>
        <p:txBody>
          <a:bodyPr>
            <a:normAutofit fontScale="90000"/>
          </a:bodyPr>
          <a:lstStyle/>
          <a:p>
            <a:r>
              <a:rPr lang="zh-CN" altLang="en-US" smtClean="0"/>
              <a:t>计算方法</a:t>
            </a:r>
          </a:p>
        </p:txBody>
      </p:sp>
      <p:sp>
        <p:nvSpPr>
          <p:cNvPr id="1001475" name="Rectangle 3"/>
          <p:cNvSpPr>
            <a:spLocks noGrp="1" noChangeArrowheads="1"/>
          </p:cNvSpPr>
          <p:nvPr>
            <p:ph type="body" idx="1"/>
          </p:nvPr>
        </p:nvSpPr>
        <p:spPr>
          <a:xfrm>
            <a:off x="395288" y="1125538"/>
            <a:ext cx="8137525" cy="647700"/>
          </a:xfrm>
        </p:spPr>
        <p:txBody>
          <a:bodyPr rtlCol="0">
            <a:normAutofit/>
          </a:bodyPr>
          <a:lstStyle/>
          <a:p>
            <a:pPr fontAlgn="auto">
              <a:spcAft>
                <a:spcPts val="0"/>
              </a:spcAft>
              <a:defRPr/>
            </a:pPr>
            <a:r>
              <a:rPr lang="zh-CN" altLang="en-US" dirty="0" smtClean="0"/>
              <a:t>最大似然估计量使</a:t>
            </a:r>
            <a:r>
              <a:rPr lang="zh-CN" altLang="en-US" dirty="0" smtClean="0">
                <a:solidFill>
                  <a:srgbClr val="FF0000"/>
                </a:solidFill>
              </a:rPr>
              <a:t>似然函数</a:t>
            </a:r>
            <a:r>
              <a:rPr lang="zh-CN" altLang="en-US" b="1" dirty="0" smtClean="0">
                <a:solidFill>
                  <a:srgbClr val="FF0000"/>
                </a:solidFill>
              </a:rPr>
              <a:t>梯度</a:t>
            </a:r>
            <a:r>
              <a:rPr lang="zh-CN" altLang="en-US" dirty="0" smtClean="0">
                <a:solidFill>
                  <a:srgbClr val="FF0000"/>
                </a:solidFill>
              </a:rPr>
              <a:t>为</a:t>
            </a:r>
            <a:r>
              <a:rPr lang="en-US" altLang="zh-CN" dirty="0" smtClean="0">
                <a:solidFill>
                  <a:srgbClr val="FF0000"/>
                </a:solidFill>
              </a:rPr>
              <a:t>0 </a:t>
            </a:r>
            <a:r>
              <a:rPr lang="zh-CN" altLang="en-US" dirty="0" smtClean="0"/>
              <a:t>：</a:t>
            </a:r>
          </a:p>
        </p:txBody>
      </p:sp>
      <p:graphicFrame>
        <p:nvGraphicFramePr>
          <p:cNvPr id="9218" name="Object 4"/>
          <p:cNvGraphicFramePr>
            <a:graphicFrameLocks noChangeAspect="1"/>
          </p:cNvGraphicFramePr>
          <p:nvPr/>
        </p:nvGraphicFramePr>
        <p:xfrm>
          <a:off x="611188" y="1916113"/>
          <a:ext cx="8208962" cy="1546225"/>
        </p:xfrm>
        <a:graphic>
          <a:graphicData uri="http://schemas.openxmlformats.org/presentationml/2006/ole">
            <mc:AlternateContent xmlns:mc="http://schemas.openxmlformats.org/markup-compatibility/2006">
              <mc:Choice xmlns:v="urn:schemas-microsoft-com:vml" Requires="v">
                <p:oleObj spid="_x0000_s6162" name="Equation" r:id="rId3" imgW="2298600" imgH="431640" progId="Equation.DSMT4">
                  <p:embed/>
                </p:oleObj>
              </mc:Choice>
              <mc:Fallback>
                <p:oleObj name="Equation" r:id="rId3" imgW="2298600" imgH="431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916113"/>
                        <a:ext cx="8208962" cy="154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9" name="Object 6"/>
          <p:cNvGraphicFramePr>
            <a:graphicFrameLocks noChangeAspect="1"/>
          </p:cNvGraphicFramePr>
          <p:nvPr/>
        </p:nvGraphicFramePr>
        <p:xfrm>
          <a:off x="1619250" y="3860800"/>
          <a:ext cx="5976938" cy="2141538"/>
        </p:xfrm>
        <a:graphic>
          <a:graphicData uri="http://schemas.openxmlformats.org/presentationml/2006/ole">
            <mc:AlternateContent xmlns:mc="http://schemas.openxmlformats.org/markup-compatibility/2006">
              <mc:Choice xmlns:v="urn:schemas-microsoft-com:vml" Requires="v">
                <p:oleObj spid="_x0000_s6163" name="Equation" r:id="rId5" imgW="1422360" imgH="507960" progId="Equation.DSMT4">
                  <p:embed/>
                </p:oleObj>
              </mc:Choice>
              <mc:Fallback>
                <p:oleObj name="Equation" r:id="rId5" imgW="1422360" imgH="5079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3860800"/>
                        <a:ext cx="5976938" cy="214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AutoShape 7"/>
          <p:cNvSpPr>
            <a:spLocks noChangeArrowheads="1"/>
          </p:cNvSpPr>
          <p:nvPr/>
        </p:nvSpPr>
        <p:spPr bwMode="auto">
          <a:xfrm>
            <a:off x="7929563" y="71438"/>
            <a:ext cx="1085850" cy="609600"/>
          </a:xfrm>
          <a:prstGeom prst="wedgeRectCallout">
            <a:avLst>
              <a:gd name="adj1" fmla="val -36958"/>
              <a:gd name="adj2" fmla="val 70051"/>
            </a:avLst>
          </a:prstGeom>
          <a:ln>
            <a:headEnd/>
            <a:tailEnd/>
          </a:ln>
        </p:spPr>
        <p:style>
          <a:lnRef idx="1">
            <a:schemeClr val="accent4"/>
          </a:lnRef>
          <a:fillRef idx="2">
            <a:schemeClr val="accent4"/>
          </a:fillRef>
          <a:effectRef idx="1">
            <a:schemeClr val="accent4"/>
          </a:effectRef>
          <a:fontRef idx="minor">
            <a:schemeClr val="dk1"/>
          </a:fontRef>
        </p:style>
        <p:txBody>
          <a:bodyPr/>
          <a:lstStyle/>
          <a:p>
            <a:pPr algn="ctr" fontAlgn="auto">
              <a:spcBef>
                <a:spcPts val="0"/>
              </a:spcBef>
              <a:spcAft>
                <a:spcPts val="0"/>
              </a:spcAft>
              <a:defRPr/>
            </a:pPr>
            <a:r>
              <a:rPr lang="zh-CN" altLang="en-US">
                <a:solidFill>
                  <a:schemeClr val="tx2"/>
                </a:solidFill>
              </a:rPr>
              <a:t>最大</a:t>
            </a:r>
            <a:r>
              <a:rPr lang="zh-CN" altLang="en-US">
                <a:solidFill>
                  <a:schemeClr val="tx2"/>
                </a:solidFill>
              </a:rPr>
              <a:t>似</a:t>
            </a:r>
            <a:r>
              <a:rPr lang="en-US" altLang="zh-CN">
                <a:solidFill>
                  <a:schemeClr val="tx2"/>
                </a:solidFill>
              </a:rPr>
              <a:t/>
            </a:r>
            <a:br>
              <a:rPr lang="en-US" altLang="zh-CN">
                <a:solidFill>
                  <a:schemeClr val="tx2"/>
                </a:solidFill>
              </a:rPr>
            </a:br>
            <a:r>
              <a:rPr lang="zh-CN" altLang="en-US">
                <a:solidFill>
                  <a:schemeClr val="tx2"/>
                </a:solidFill>
              </a:rPr>
              <a:t>然</a:t>
            </a:r>
            <a:r>
              <a:rPr lang="zh-CN" altLang="en-US" dirty="0">
                <a:solidFill>
                  <a:schemeClr val="tx2"/>
                </a:solidFill>
              </a:rPr>
              <a:t>估计</a:t>
            </a:r>
          </a:p>
        </p:txBody>
      </p:sp>
    </p:spTree>
    <p:extLst>
      <p:ext uri="{BB962C8B-B14F-4D97-AF65-F5344CB8AC3E}">
        <p14:creationId xmlns:p14="http://schemas.microsoft.com/office/powerpoint/2010/main" val="152902485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50825" y="-46038"/>
            <a:ext cx="7777163" cy="1006476"/>
          </a:xfrm>
        </p:spPr>
        <p:txBody>
          <a:bodyPr/>
          <a:lstStyle/>
          <a:p>
            <a:r>
              <a:rPr lang="en-US" altLang="zh-CN" smtClean="0"/>
              <a:t>4.2 Fisher</a:t>
            </a:r>
            <a:r>
              <a:rPr lang="en-US" altLang="en-US" smtClean="0">
                <a:ea typeface="宋体" pitchFamily="2" charset="-122"/>
              </a:rPr>
              <a:t>线性判别</a:t>
            </a:r>
            <a:endParaRPr lang="zh-CN" altLang="en-US" smtClean="0"/>
          </a:p>
        </p:txBody>
      </p:sp>
      <p:sp>
        <p:nvSpPr>
          <p:cNvPr id="210957" name="Rectangle 13"/>
          <p:cNvSpPr>
            <a:spLocks noGrp="1" noChangeArrowheads="1"/>
          </p:cNvSpPr>
          <p:nvPr>
            <p:ph type="body" idx="1"/>
          </p:nvPr>
        </p:nvSpPr>
        <p:spPr>
          <a:xfrm>
            <a:off x="260350" y="928688"/>
            <a:ext cx="8623300" cy="5286375"/>
          </a:xfrm>
        </p:spPr>
        <p:txBody>
          <a:bodyPr rtlCol="0">
            <a:noAutofit/>
          </a:bodyPr>
          <a:lstStyle/>
          <a:p>
            <a:pPr fontAlgn="auto">
              <a:spcAft>
                <a:spcPts val="0"/>
              </a:spcAft>
              <a:defRPr/>
            </a:pPr>
            <a:r>
              <a:rPr lang="zh-CN" altLang="en-US" sz="3600" dirty="0"/>
              <a:t>线性判别函数</a:t>
            </a:r>
            <a:r>
              <a:rPr lang="en-US" altLang="zh-CN" sz="3600" dirty="0">
                <a:latin typeface="Times New Roman" pitchFamily="18" charset="0"/>
              </a:rPr>
              <a:t>y=</a:t>
            </a:r>
            <a:r>
              <a:rPr lang="en-US" altLang="zh-CN" sz="3600" i="1" dirty="0">
                <a:latin typeface="Times New Roman" pitchFamily="18" charset="0"/>
              </a:rPr>
              <a:t>g</a:t>
            </a:r>
            <a:r>
              <a:rPr lang="en-US" altLang="zh-CN" sz="3600" dirty="0">
                <a:latin typeface="Times New Roman" pitchFamily="18" charset="0"/>
              </a:rPr>
              <a:t>(</a:t>
            </a:r>
            <a:r>
              <a:rPr lang="en-US" altLang="zh-CN" sz="3600" b="1" dirty="0">
                <a:latin typeface="Times New Roman" pitchFamily="18" charset="0"/>
              </a:rPr>
              <a:t>x</a:t>
            </a:r>
            <a:r>
              <a:rPr lang="en-US" altLang="zh-CN" sz="3600" dirty="0">
                <a:latin typeface="Times New Roman" pitchFamily="18" charset="0"/>
              </a:rPr>
              <a:t>)=</a:t>
            </a:r>
            <a:r>
              <a:rPr lang="en-US" altLang="zh-CN" sz="3600" b="1" dirty="0" err="1">
                <a:latin typeface="Times New Roman" pitchFamily="18" charset="0"/>
              </a:rPr>
              <a:t>w</a:t>
            </a:r>
            <a:r>
              <a:rPr lang="en-US" altLang="zh-CN" sz="3600" baseline="30000" dirty="0" err="1">
                <a:latin typeface="Times New Roman" pitchFamily="18" charset="0"/>
              </a:rPr>
              <a:t>T</a:t>
            </a:r>
            <a:r>
              <a:rPr lang="en-US" altLang="zh-CN" sz="3600" b="1" dirty="0" err="1">
                <a:latin typeface="Times New Roman" pitchFamily="18" charset="0"/>
              </a:rPr>
              <a:t>x</a:t>
            </a:r>
            <a:r>
              <a:rPr lang="en-US" altLang="zh-CN" sz="3600" dirty="0"/>
              <a:t>:</a:t>
            </a:r>
          </a:p>
          <a:p>
            <a:pPr lvl="1" fontAlgn="auto">
              <a:spcAft>
                <a:spcPts val="0"/>
              </a:spcAft>
              <a:buSzPct val="75000"/>
              <a:buFont typeface="Arial" pitchFamily="34" charset="0"/>
              <a:buChar char="•"/>
              <a:defRPr/>
            </a:pPr>
            <a:r>
              <a:rPr lang="zh-CN" altLang="en-US" sz="3200" dirty="0"/>
              <a:t>样本向量</a:t>
            </a:r>
            <a:r>
              <a:rPr lang="en-US" altLang="zh-CN" sz="3200" b="1" dirty="0"/>
              <a:t>x</a:t>
            </a:r>
            <a:r>
              <a:rPr lang="zh-CN" altLang="en-US" sz="3200" dirty="0"/>
              <a:t>各分量的线性加权</a:t>
            </a:r>
          </a:p>
          <a:p>
            <a:pPr lvl="1" fontAlgn="auto">
              <a:spcAft>
                <a:spcPts val="0"/>
              </a:spcAft>
              <a:buSzPct val="75000"/>
              <a:buFont typeface="Arial" pitchFamily="34" charset="0"/>
              <a:buChar char="•"/>
              <a:defRPr/>
            </a:pPr>
            <a:r>
              <a:rPr lang="zh-CN" altLang="en-US" sz="3200" dirty="0"/>
              <a:t>样本向量</a:t>
            </a:r>
            <a:r>
              <a:rPr lang="en-US" altLang="zh-CN" sz="3200" b="1" dirty="0"/>
              <a:t>x</a:t>
            </a:r>
            <a:r>
              <a:rPr lang="zh-CN" altLang="en-US" sz="3200" dirty="0"/>
              <a:t>与权向量</a:t>
            </a:r>
            <a:r>
              <a:rPr lang="en-US" altLang="zh-CN" sz="3200" b="1" dirty="0"/>
              <a:t>w</a:t>
            </a:r>
            <a:r>
              <a:rPr lang="zh-CN" altLang="en-US" sz="3200" dirty="0"/>
              <a:t>的向量点积</a:t>
            </a:r>
          </a:p>
          <a:p>
            <a:pPr lvl="1" fontAlgn="auto">
              <a:spcAft>
                <a:spcPts val="0"/>
              </a:spcAft>
              <a:buSzPct val="75000"/>
              <a:buFont typeface="Arial" pitchFamily="34" charset="0"/>
              <a:buChar char="•"/>
              <a:defRPr/>
            </a:pPr>
            <a:r>
              <a:rPr lang="zh-CN" altLang="en-US" sz="3200" dirty="0"/>
              <a:t>如果</a:t>
            </a:r>
            <a:r>
              <a:rPr lang="en-US" altLang="zh-CN" dirty="0"/>
              <a:t>|| </a:t>
            </a:r>
            <a:r>
              <a:rPr lang="en-US" altLang="zh-CN" b="1" dirty="0"/>
              <a:t>w</a:t>
            </a:r>
            <a:r>
              <a:rPr lang="en-US" altLang="zh-CN" dirty="0"/>
              <a:t> ||=1</a:t>
            </a:r>
            <a:r>
              <a:rPr lang="zh-CN" altLang="en-US" sz="3200" dirty="0"/>
              <a:t>，则视作向量</a:t>
            </a:r>
            <a:r>
              <a:rPr lang="en-US" altLang="zh-CN" sz="3200" b="1" dirty="0"/>
              <a:t>x</a:t>
            </a:r>
            <a:r>
              <a:rPr lang="zh-CN" altLang="en-US" sz="3200" dirty="0" smtClean="0"/>
              <a:t>在</a:t>
            </a:r>
            <a:r>
              <a:rPr lang="en-US" altLang="zh-CN" sz="3200" b="1" dirty="0" smtClean="0"/>
              <a:t>w</a:t>
            </a:r>
            <a:r>
              <a:rPr lang="zh-CN" altLang="en-US" sz="3200" dirty="0" smtClean="0"/>
              <a:t>上的</a:t>
            </a:r>
            <a:r>
              <a:rPr lang="zh-CN" altLang="en-US" sz="3200" dirty="0"/>
              <a:t>投影 </a:t>
            </a:r>
          </a:p>
          <a:p>
            <a:pPr fontAlgn="auto">
              <a:spcAft>
                <a:spcPts val="0"/>
              </a:spcAft>
              <a:defRPr/>
            </a:pPr>
            <a:r>
              <a:rPr lang="en-US" altLang="zh-CN" sz="3600" dirty="0"/>
              <a:t>Fisher</a:t>
            </a:r>
            <a:r>
              <a:rPr lang="zh-CN" altLang="en-US" sz="3600" dirty="0"/>
              <a:t>准则的基本原理：找到一个</a:t>
            </a:r>
            <a:r>
              <a:rPr lang="zh-CN" altLang="en-US" sz="3600" dirty="0">
                <a:solidFill>
                  <a:srgbClr val="FF0000"/>
                </a:solidFill>
              </a:rPr>
              <a:t>最合适的投影轴</a:t>
            </a:r>
            <a:r>
              <a:rPr lang="zh-CN" altLang="en-US" sz="3600" dirty="0"/>
              <a:t>，使两类样本在该轴上投影之间的距离尽可能远，而每一类样本的投影尽可能紧凑，从而使分类效果为最佳。</a:t>
            </a:r>
          </a:p>
        </p:txBody>
      </p:sp>
    </p:spTree>
    <p:extLst>
      <p:ext uri="{BB962C8B-B14F-4D97-AF65-F5344CB8AC3E}">
        <p14:creationId xmlns:p14="http://schemas.microsoft.com/office/powerpoint/2010/main" val="159803439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142875" y="142875"/>
            <a:ext cx="4572000" cy="571500"/>
          </a:xfrm>
        </p:spPr>
        <p:txBody>
          <a:bodyPr rtlCol="0">
            <a:normAutofit fontScale="90000"/>
          </a:bodyPr>
          <a:lstStyle/>
          <a:p>
            <a:pPr fontAlgn="auto">
              <a:spcAft>
                <a:spcPts val="0"/>
              </a:spcAft>
              <a:defRPr/>
            </a:pPr>
            <a:r>
              <a:rPr lang="en-US" altLang="zh-CN">
                <a:latin typeface="+mj-ea"/>
              </a:rPr>
              <a:t>Fisher</a:t>
            </a:r>
            <a:r>
              <a:rPr lang="zh-CN" altLang="en-US">
                <a:latin typeface="+mj-ea"/>
              </a:rPr>
              <a:t>准则函数</a:t>
            </a:r>
          </a:p>
        </p:txBody>
      </p:sp>
      <p:sp>
        <p:nvSpPr>
          <p:cNvPr id="264197" name="Rectangle 5"/>
          <p:cNvSpPr>
            <a:spLocks noGrp="1" noChangeArrowheads="1"/>
          </p:cNvSpPr>
          <p:nvPr>
            <p:ph type="body" idx="1"/>
          </p:nvPr>
        </p:nvSpPr>
        <p:spPr>
          <a:xfrm>
            <a:off x="395288" y="1000125"/>
            <a:ext cx="8424862" cy="2333625"/>
          </a:xfrm>
        </p:spPr>
        <p:txBody>
          <a:bodyPr rtlCol="0">
            <a:normAutofit/>
          </a:bodyPr>
          <a:lstStyle/>
          <a:p>
            <a:pPr fontAlgn="auto">
              <a:spcAft>
                <a:spcPts val="0"/>
              </a:spcAft>
              <a:defRPr/>
            </a:pPr>
            <a:r>
              <a:rPr lang="zh-CN" altLang="en-US" dirty="0"/>
              <a:t>评价投影方向</a:t>
            </a:r>
            <a:r>
              <a:rPr lang="en-US" altLang="zh-CN" b="1" dirty="0">
                <a:latin typeface="Times New Roman" pitchFamily="18" charset="0"/>
              </a:rPr>
              <a:t>w</a:t>
            </a:r>
            <a:r>
              <a:rPr lang="zh-CN" altLang="en-US" dirty="0"/>
              <a:t>的原则，使原样本向量在该方向上的投影能兼顾</a:t>
            </a:r>
            <a:r>
              <a:rPr lang="zh-CN" altLang="en-US" dirty="0">
                <a:solidFill>
                  <a:schemeClr val="accent2"/>
                </a:solidFill>
              </a:rPr>
              <a:t>类间分布尽可能分开，类内尽可能密集</a:t>
            </a:r>
            <a:r>
              <a:rPr lang="zh-CN" altLang="en-US" dirty="0"/>
              <a:t>的要求</a:t>
            </a:r>
          </a:p>
          <a:p>
            <a:pPr fontAlgn="auto">
              <a:spcAft>
                <a:spcPts val="0"/>
              </a:spcAft>
              <a:defRPr/>
            </a:pPr>
            <a:r>
              <a:rPr lang="en-US" altLang="zh-CN" dirty="0"/>
              <a:t>Fisher</a:t>
            </a:r>
            <a:r>
              <a:rPr lang="zh-CN" altLang="en-US" dirty="0"/>
              <a:t>准则函数的定义：</a:t>
            </a:r>
          </a:p>
        </p:txBody>
      </p:sp>
      <p:sp>
        <p:nvSpPr>
          <p:cNvPr id="15366" name="Rectangle 6"/>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latin typeface="Calibri" pitchFamily="34" charset="0"/>
            </a:endParaRPr>
          </a:p>
        </p:txBody>
      </p:sp>
      <p:graphicFrame>
        <p:nvGraphicFramePr>
          <p:cNvPr id="15362" name="Object 2"/>
          <p:cNvGraphicFramePr>
            <a:graphicFrameLocks noChangeAspect="1"/>
          </p:cNvGraphicFramePr>
          <p:nvPr/>
        </p:nvGraphicFramePr>
        <p:xfrm>
          <a:off x="2278063" y="3292475"/>
          <a:ext cx="4092575" cy="1136650"/>
        </p:xfrm>
        <a:graphic>
          <a:graphicData uri="http://schemas.openxmlformats.org/presentationml/2006/ole">
            <mc:AlternateContent xmlns:mc="http://schemas.openxmlformats.org/markup-compatibility/2006">
              <mc:Choice xmlns:v="urn:schemas-microsoft-com:vml" Requires="v">
                <p:oleObj spid="_x0000_s7186" name="Equation" r:id="rId3" imgW="1650960" imgH="457200" progId="Equation.DSMT4">
                  <p:embed/>
                </p:oleObj>
              </mc:Choice>
              <mc:Fallback>
                <p:oleObj name="Equation" r:id="rId3" imgW="1650960" imgH="457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8063" y="3292475"/>
                        <a:ext cx="4092575" cy="1136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4200" name="Rectangle 8"/>
          <p:cNvSpPr>
            <a:spLocks noChangeArrowheads="1"/>
          </p:cNvSpPr>
          <p:nvPr/>
        </p:nvSpPr>
        <p:spPr bwMode="auto">
          <a:xfrm>
            <a:off x="395288" y="4540250"/>
            <a:ext cx="8424862" cy="503238"/>
          </a:xfrm>
          <a:prstGeom prst="rect">
            <a:avLst/>
          </a:prstGeom>
          <a:noFill/>
          <a:ln w="9525">
            <a:noFill/>
            <a:miter lim="800000"/>
            <a:headEnd/>
            <a:tailEnd/>
          </a:ln>
          <a:effectLst/>
        </p:spPr>
        <p:txBody>
          <a:bodyPr/>
          <a:lstStyle/>
          <a:p>
            <a:pPr marL="342900" indent="-342900" fontAlgn="auto">
              <a:lnSpc>
                <a:spcPct val="90000"/>
              </a:lnSpc>
              <a:spcBef>
                <a:spcPct val="20000"/>
              </a:spcBef>
              <a:spcAft>
                <a:spcPts val="0"/>
              </a:spcAft>
              <a:buClr>
                <a:schemeClr val="hlink"/>
              </a:buClr>
              <a:buSzPct val="60000"/>
              <a:buFont typeface="Wingdings" pitchFamily="2" charset="2"/>
              <a:buChar char="u"/>
              <a:defRPr/>
            </a:pPr>
            <a:r>
              <a:rPr lang="en-US" altLang="zh-CN" sz="3200" dirty="0">
                <a:latin typeface="+mn-ea"/>
                <a:ea typeface="+mn-ea"/>
              </a:rPr>
              <a:t>Fisher</a:t>
            </a:r>
            <a:r>
              <a:rPr lang="zh-CN" altLang="en-US" sz="3200" dirty="0">
                <a:latin typeface="+mn-ea"/>
                <a:ea typeface="+mn-ea"/>
              </a:rPr>
              <a:t>最佳投影方向的求解</a:t>
            </a:r>
          </a:p>
        </p:txBody>
      </p:sp>
      <p:graphicFrame>
        <p:nvGraphicFramePr>
          <p:cNvPr id="15363" name="Object 3"/>
          <p:cNvGraphicFramePr>
            <a:graphicFrameLocks noChangeAspect="1"/>
          </p:cNvGraphicFramePr>
          <p:nvPr/>
        </p:nvGraphicFramePr>
        <p:xfrm>
          <a:off x="2557463" y="5214938"/>
          <a:ext cx="3724275" cy="904875"/>
        </p:xfrm>
        <a:graphic>
          <a:graphicData uri="http://schemas.openxmlformats.org/presentationml/2006/ole">
            <mc:AlternateContent xmlns:mc="http://schemas.openxmlformats.org/markup-compatibility/2006">
              <mc:Choice xmlns:v="urn:schemas-microsoft-com:vml" Requires="v">
                <p:oleObj spid="_x0000_s7187" name="Equation" r:id="rId5" imgW="1257120" imgH="304560" progId="Equation.DSMT4">
                  <p:embed/>
                </p:oleObj>
              </mc:Choice>
              <mc:Fallback>
                <p:oleObj name="Equation" r:id="rId5" imgW="1257120" imgH="3045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7463" y="5214938"/>
                        <a:ext cx="3724275" cy="904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AutoShape 8"/>
          <p:cNvSpPr>
            <a:spLocks noChangeArrowheads="1"/>
          </p:cNvSpPr>
          <p:nvPr/>
        </p:nvSpPr>
        <p:spPr bwMode="auto">
          <a:xfrm>
            <a:off x="8001000" y="33338"/>
            <a:ext cx="1085850" cy="609600"/>
          </a:xfrm>
          <a:prstGeom prst="wedgeRectCallout">
            <a:avLst>
              <a:gd name="adj1" fmla="val -43750"/>
              <a:gd name="adj2" fmla="val 70000"/>
            </a:avLst>
          </a:prstGeom>
          <a:ln>
            <a:headEnd/>
            <a:tailEnd/>
          </a:ln>
        </p:spPr>
        <p:style>
          <a:lnRef idx="1">
            <a:schemeClr val="accent4"/>
          </a:lnRef>
          <a:fillRef idx="2">
            <a:schemeClr val="accent4"/>
          </a:fillRef>
          <a:effectRef idx="1">
            <a:schemeClr val="accent4"/>
          </a:effectRef>
          <a:fontRef idx="minor">
            <a:schemeClr val="dk1"/>
          </a:fontRef>
        </p:style>
        <p:txBody>
          <a:bodyPr/>
          <a:lstStyle/>
          <a:p>
            <a:pPr algn="ctr" fontAlgn="auto">
              <a:spcBef>
                <a:spcPts val="0"/>
              </a:spcBef>
              <a:spcAft>
                <a:spcPts val="0"/>
              </a:spcAft>
              <a:defRPr/>
            </a:pPr>
            <a:r>
              <a:rPr lang="en-US" altLang="zh-CN" sz="2800" dirty="0">
                <a:solidFill>
                  <a:schemeClr val="tx2"/>
                </a:solidFill>
                <a:latin typeface="Times New Roman" pitchFamily="18" charset="0"/>
                <a:cs typeface="Times New Roman" pitchFamily="18" charset="0"/>
              </a:rPr>
              <a:t>Fisher</a:t>
            </a:r>
            <a:endParaRPr lang="zh-CN" altLang="en-US" sz="2800"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196869495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142874" y="142875"/>
            <a:ext cx="7021413" cy="571500"/>
          </a:xfrm>
        </p:spPr>
        <p:txBody>
          <a:bodyPr rtlCol="0">
            <a:normAutofit fontScale="90000"/>
          </a:bodyPr>
          <a:lstStyle/>
          <a:p>
            <a:pPr fontAlgn="auto">
              <a:spcAft>
                <a:spcPts val="0"/>
              </a:spcAft>
              <a:defRPr/>
            </a:pPr>
            <a:r>
              <a:rPr lang="en-US" altLang="zh-CN" dirty="0">
                <a:latin typeface="+mj-ea"/>
              </a:rPr>
              <a:t>Fisher</a:t>
            </a:r>
            <a:r>
              <a:rPr lang="zh-CN" altLang="en-US" dirty="0">
                <a:latin typeface="+mj-ea"/>
              </a:rPr>
              <a:t>最佳投影方向的求解</a:t>
            </a:r>
          </a:p>
        </p:txBody>
      </p:sp>
      <p:sp>
        <p:nvSpPr>
          <p:cNvPr id="265221" name="Rectangle 5"/>
          <p:cNvSpPr>
            <a:spLocks noGrp="1" noChangeArrowheads="1"/>
          </p:cNvSpPr>
          <p:nvPr>
            <p:ph type="body" idx="1"/>
          </p:nvPr>
        </p:nvSpPr>
        <p:spPr>
          <a:xfrm>
            <a:off x="395288" y="1071563"/>
            <a:ext cx="8353425" cy="723900"/>
          </a:xfrm>
        </p:spPr>
        <p:txBody>
          <a:bodyPr rtlCol="0">
            <a:noAutofit/>
          </a:bodyPr>
          <a:lstStyle/>
          <a:p>
            <a:pPr fontAlgn="auto">
              <a:lnSpc>
                <a:spcPct val="90000"/>
              </a:lnSpc>
              <a:spcAft>
                <a:spcPts val="0"/>
              </a:spcAft>
              <a:defRPr/>
            </a:pPr>
            <a:r>
              <a:rPr lang="zh-CN" altLang="en-US" sz="3600" dirty="0"/>
              <a:t>采用拉格朗日乘子算法解决 </a:t>
            </a:r>
          </a:p>
        </p:txBody>
      </p:sp>
      <p:graphicFrame>
        <p:nvGraphicFramePr>
          <p:cNvPr id="16386" name="Object 2"/>
          <p:cNvGraphicFramePr>
            <a:graphicFrameLocks noChangeAspect="1"/>
          </p:cNvGraphicFramePr>
          <p:nvPr/>
        </p:nvGraphicFramePr>
        <p:xfrm>
          <a:off x="2051050" y="1795463"/>
          <a:ext cx="5113338" cy="1057275"/>
        </p:xfrm>
        <a:graphic>
          <a:graphicData uri="http://schemas.openxmlformats.org/presentationml/2006/ole">
            <mc:AlternateContent xmlns:mc="http://schemas.openxmlformats.org/markup-compatibility/2006">
              <mc:Choice xmlns:v="urn:schemas-microsoft-com:vml" Requires="v">
                <p:oleObj spid="_x0000_s8201" name="Equation" r:id="rId3" imgW="1180800" imgH="241200" progId="Equation.DSMT4">
                  <p:embed/>
                </p:oleObj>
              </mc:Choice>
              <mc:Fallback>
                <p:oleObj name="Equation" r:id="rId3" imgW="1180800" imgH="24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1795463"/>
                        <a:ext cx="5113338" cy="1057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5223" name="AutoShape 7"/>
          <p:cNvSpPr>
            <a:spLocks noChangeArrowheads="1"/>
          </p:cNvSpPr>
          <p:nvPr/>
        </p:nvSpPr>
        <p:spPr bwMode="auto">
          <a:xfrm>
            <a:off x="612775" y="3357563"/>
            <a:ext cx="8148638" cy="2673350"/>
          </a:xfrm>
          <a:prstGeom prst="wedgeRoundRectCallout">
            <a:avLst>
              <a:gd name="adj1" fmla="val -13782"/>
              <a:gd name="adj2" fmla="val -62292"/>
              <a:gd name="adj3" fmla="val 166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fontAlgn="auto">
              <a:spcBef>
                <a:spcPts val="0"/>
              </a:spcBef>
              <a:spcAft>
                <a:spcPts val="0"/>
              </a:spcAft>
              <a:defRPr/>
            </a:pPr>
            <a:r>
              <a:rPr lang="en-US" altLang="zh-CN" sz="2400" b="1" dirty="0"/>
              <a:t>m</a:t>
            </a:r>
            <a:r>
              <a:rPr lang="en-US" altLang="zh-CN" sz="2400" baseline="-25000" dirty="0"/>
              <a:t>1</a:t>
            </a:r>
            <a:r>
              <a:rPr lang="en-US" altLang="zh-CN" sz="2400" dirty="0"/>
              <a:t>-</a:t>
            </a:r>
            <a:r>
              <a:rPr lang="en-US" altLang="zh-CN" sz="2400" b="1" dirty="0"/>
              <a:t>m</a:t>
            </a:r>
            <a:r>
              <a:rPr lang="en-US" altLang="zh-CN" sz="2400" baseline="-25000" dirty="0"/>
              <a:t>2</a:t>
            </a:r>
            <a:r>
              <a:rPr lang="zh-CN" altLang="en-US" sz="2400" dirty="0"/>
              <a:t>是一向量，对与</a:t>
            </a:r>
            <a:r>
              <a:rPr lang="en-US" altLang="zh-CN" sz="2400" dirty="0"/>
              <a:t>(</a:t>
            </a:r>
            <a:r>
              <a:rPr lang="en-US" altLang="zh-CN" sz="2400" b="1" dirty="0"/>
              <a:t>m</a:t>
            </a:r>
            <a:r>
              <a:rPr lang="en-US" altLang="zh-CN" sz="2400" baseline="-25000" dirty="0"/>
              <a:t>1</a:t>
            </a:r>
            <a:r>
              <a:rPr lang="en-US" altLang="zh-CN" sz="2400" dirty="0"/>
              <a:t>-</a:t>
            </a:r>
            <a:r>
              <a:rPr lang="en-US" altLang="zh-CN" sz="2400" b="1" dirty="0"/>
              <a:t>m</a:t>
            </a:r>
            <a:r>
              <a:rPr lang="en-US" altLang="zh-CN" sz="2400" baseline="-25000" dirty="0"/>
              <a:t>2</a:t>
            </a:r>
            <a:r>
              <a:rPr lang="en-US" altLang="zh-CN" sz="2400" dirty="0"/>
              <a:t>)</a:t>
            </a:r>
            <a:r>
              <a:rPr lang="zh-CN" altLang="en-US" sz="2400" dirty="0"/>
              <a:t>平行的向量投影可使两均值点的距离最远。但是</a:t>
            </a:r>
            <a:r>
              <a:rPr lang="zh-CN" altLang="en-US" sz="2400" dirty="0"/>
              <a:t>如果从</a:t>
            </a:r>
            <a:r>
              <a:rPr lang="zh-CN" altLang="en-US" sz="2400" dirty="0"/>
              <a:t>使类间分得较开，同时又使类内密集程度较高这样一个综合指标来看，则</a:t>
            </a:r>
            <a:r>
              <a:rPr lang="zh-CN" altLang="en-US" sz="2400" dirty="0">
                <a:solidFill>
                  <a:srgbClr val="FF0066"/>
                </a:solidFill>
              </a:rPr>
              <a:t>需根据两类样本的分布离散程度对投影方向作相应的调整</a:t>
            </a:r>
            <a:r>
              <a:rPr lang="zh-CN" altLang="en-US" sz="2400" dirty="0"/>
              <a:t>，这就体现在对</a:t>
            </a:r>
            <a:r>
              <a:rPr lang="en-US" altLang="zh-CN" sz="2400" b="1" dirty="0"/>
              <a:t>m</a:t>
            </a:r>
            <a:r>
              <a:rPr lang="en-US" altLang="zh-CN" sz="2400" baseline="-25000" dirty="0"/>
              <a:t>1</a:t>
            </a:r>
            <a:r>
              <a:rPr lang="en-US" altLang="zh-CN" sz="2400" dirty="0"/>
              <a:t>-</a:t>
            </a:r>
            <a:r>
              <a:rPr lang="en-US" altLang="zh-CN" sz="2400" b="1" dirty="0"/>
              <a:t>m</a:t>
            </a:r>
            <a:r>
              <a:rPr lang="en-US" altLang="zh-CN" sz="2400" baseline="-25000" dirty="0"/>
              <a:t>2</a:t>
            </a:r>
            <a:r>
              <a:rPr lang="en-US" altLang="zh-CN" sz="2400" dirty="0"/>
              <a:t> </a:t>
            </a:r>
            <a:r>
              <a:rPr lang="zh-CN" altLang="en-US" sz="2400" dirty="0"/>
              <a:t>向量按</a:t>
            </a:r>
            <a:r>
              <a:rPr lang="en-US" altLang="zh-CN" sz="2400" dirty="0"/>
              <a:t>S</a:t>
            </a:r>
            <a:r>
              <a:rPr lang="en-US" altLang="zh-CN" sz="2400" baseline="-25000" dirty="0"/>
              <a:t>w</a:t>
            </a:r>
            <a:r>
              <a:rPr lang="en-US" altLang="zh-CN" sz="2400" baseline="30000" dirty="0"/>
              <a:t>-1</a:t>
            </a:r>
            <a:r>
              <a:rPr lang="zh-CN" altLang="en-US" sz="2400" dirty="0"/>
              <a:t>作一线性变换，从而使</a:t>
            </a:r>
            <a:r>
              <a:rPr lang="en-US" altLang="zh-CN" sz="2400" dirty="0"/>
              <a:t>Fisher</a:t>
            </a:r>
            <a:r>
              <a:rPr lang="zh-CN" altLang="en-US" sz="2400" dirty="0"/>
              <a:t>准则函数达到极值点</a:t>
            </a:r>
            <a:endParaRPr lang="zh-CN" altLang="en-US" sz="2800" dirty="0"/>
          </a:p>
        </p:txBody>
      </p:sp>
      <p:sp>
        <p:nvSpPr>
          <p:cNvPr id="6" name="AutoShape 8"/>
          <p:cNvSpPr>
            <a:spLocks noChangeArrowheads="1"/>
          </p:cNvSpPr>
          <p:nvPr/>
        </p:nvSpPr>
        <p:spPr bwMode="auto">
          <a:xfrm>
            <a:off x="8001000" y="33338"/>
            <a:ext cx="1085850" cy="609600"/>
          </a:xfrm>
          <a:prstGeom prst="wedgeRectCallout">
            <a:avLst>
              <a:gd name="adj1" fmla="val -43750"/>
              <a:gd name="adj2" fmla="val 70000"/>
            </a:avLst>
          </a:prstGeom>
          <a:ln>
            <a:headEnd/>
            <a:tailEnd/>
          </a:ln>
        </p:spPr>
        <p:style>
          <a:lnRef idx="1">
            <a:schemeClr val="accent4"/>
          </a:lnRef>
          <a:fillRef idx="2">
            <a:schemeClr val="accent4"/>
          </a:fillRef>
          <a:effectRef idx="1">
            <a:schemeClr val="accent4"/>
          </a:effectRef>
          <a:fontRef idx="minor">
            <a:schemeClr val="dk1"/>
          </a:fontRef>
        </p:style>
        <p:txBody>
          <a:bodyPr/>
          <a:lstStyle/>
          <a:p>
            <a:pPr algn="ctr" fontAlgn="auto">
              <a:spcBef>
                <a:spcPts val="0"/>
              </a:spcBef>
              <a:spcAft>
                <a:spcPts val="0"/>
              </a:spcAft>
              <a:defRPr/>
            </a:pPr>
            <a:r>
              <a:rPr lang="en-US" altLang="zh-CN" sz="2800" dirty="0">
                <a:solidFill>
                  <a:schemeClr val="tx2"/>
                </a:solidFill>
                <a:latin typeface="Times New Roman" pitchFamily="18" charset="0"/>
                <a:cs typeface="Times New Roman" pitchFamily="18" charset="0"/>
              </a:rPr>
              <a:t>Fisher</a:t>
            </a:r>
            <a:endParaRPr lang="zh-CN" altLang="en-US" sz="2800"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90469857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1" name="Rectangle 2"/>
          <p:cNvSpPr>
            <a:spLocks noGrp="1" noChangeArrowheads="1"/>
          </p:cNvSpPr>
          <p:nvPr>
            <p:ph type="title"/>
          </p:nvPr>
        </p:nvSpPr>
        <p:spPr>
          <a:xfrm>
            <a:off x="393700" y="44450"/>
            <a:ext cx="4178300" cy="823913"/>
          </a:xfrm>
        </p:spPr>
        <p:txBody>
          <a:bodyPr>
            <a:normAutofit fontScale="90000"/>
          </a:bodyPr>
          <a:lstStyle/>
          <a:p>
            <a:r>
              <a:rPr lang="en-US" altLang="zh-CN" smtClean="0"/>
              <a:t>Fisher</a:t>
            </a:r>
            <a:r>
              <a:rPr lang="zh-CN" altLang="en-US" smtClean="0"/>
              <a:t>公式的推导</a:t>
            </a:r>
          </a:p>
        </p:txBody>
      </p:sp>
      <p:graphicFrame>
        <p:nvGraphicFramePr>
          <p:cNvPr id="18434" name="Object 2"/>
          <p:cNvGraphicFramePr>
            <a:graphicFrameLocks noChangeAspect="1"/>
          </p:cNvGraphicFramePr>
          <p:nvPr/>
        </p:nvGraphicFramePr>
        <p:xfrm>
          <a:off x="460375" y="1101725"/>
          <a:ext cx="4092575" cy="1136650"/>
        </p:xfrm>
        <a:graphic>
          <a:graphicData uri="http://schemas.openxmlformats.org/presentationml/2006/ole">
            <mc:AlternateContent xmlns:mc="http://schemas.openxmlformats.org/markup-compatibility/2006">
              <mc:Choice xmlns:v="urn:schemas-microsoft-com:vml" Requires="v">
                <p:oleObj spid="_x0000_s9267" name="Equation" r:id="rId3" imgW="1650960" imgH="457200" progId="Equation.DSMT4">
                  <p:embed/>
                </p:oleObj>
              </mc:Choice>
              <mc:Fallback>
                <p:oleObj name="Equation" r:id="rId3" imgW="1650960" imgH="457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375" y="1101725"/>
                        <a:ext cx="4092575" cy="1136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5" name="Object 3"/>
          <p:cNvGraphicFramePr>
            <a:graphicFrameLocks noChangeAspect="1"/>
          </p:cNvGraphicFramePr>
          <p:nvPr/>
        </p:nvGraphicFramePr>
        <p:xfrm>
          <a:off x="5454650" y="1433513"/>
          <a:ext cx="2895600" cy="600075"/>
        </p:xfrm>
        <a:graphic>
          <a:graphicData uri="http://schemas.openxmlformats.org/presentationml/2006/ole">
            <mc:AlternateContent xmlns:mc="http://schemas.openxmlformats.org/markup-compatibility/2006">
              <mc:Choice xmlns:v="urn:schemas-microsoft-com:vml" Requires="v">
                <p:oleObj spid="_x0000_s9268" name="Equation" r:id="rId5" imgW="1168200" imgH="241200" progId="Equation.DSMT4">
                  <p:embed/>
                </p:oleObj>
              </mc:Choice>
              <mc:Fallback>
                <p:oleObj name="Equation" r:id="rId5" imgW="1168200" imgH="241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54650" y="1433513"/>
                        <a:ext cx="2895600"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6" name="Object 4"/>
          <p:cNvGraphicFramePr>
            <a:graphicFrameLocks noChangeAspect="1"/>
          </p:cNvGraphicFramePr>
          <p:nvPr/>
        </p:nvGraphicFramePr>
        <p:xfrm>
          <a:off x="207963" y="2357438"/>
          <a:ext cx="8655050" cy="600075"/>
        </p:xfrm>
        <a:graphic>
          <a:graphicData uri="http://schemas.openxmlformats.org/presentationml/2006/ole">
            <mc:AlternateContent xmlns:mc="http://schemas.openxmlformats.org/markup-compatibility/2006">
              <mc:Choice xmlns:v="urn:schemas-microsoft-com:vml" Requires="v">
                <p:oleObj spid="_x0000_s9269" name="Equation" r:id="rId7" imgW="3340080" imgH="241200" progId="Equation.DSMT4">
                  <p:embed/>
                </p:oleObj>
              </mc:Choice>
              <mc:Fallback>
                <p:oleObj name="Equation" r:id="rId7" imgW="3340080" imgH="241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7963" y="2357438"/>
                        <a:ext cx="8655050"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7" name="Object 5"/>
          <p:cNvGraphicFramePr>
            <a:graphicFrameLocks noChangeAspect="1"/>
          </p:cNvGraphicFramePr>
          <p:nvPr/>
        </p:nvGraphicFramePr>
        <p:xfrm>
          <a:off x="1071563" y="3143250"/>
          <a:ext cx="7500937" cy="979488"/>
        </p:xfrm>
        <a:graphic>
          <a:graphicData uri="http://schemas.openxmlformats.org/presentationml/2006/ole">
            <mc:AlternateContent xmlns:mc="http://schemas.openxmlformats.org/markup-compatibility/2006">
              <mc:Choice xmlns:v="urn:schemas-microsoft-com:vml" Requires="v">
                <p:oleObj spid="_x0000_s9270" name="Equation" r:id="rId9" imgW="2019240" imgH="393480" progId="Equation.DSMT4">
                  <p:embed/>
                </p:oleObj>
              </mc:Choice>
              <mc:Fallback>
                <p:oleObj name="Equation" r:id="rId9" imgW="2019240" imgH="3934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1563" y="3143250"/>
                        <a:ext cx="7500937" cy="979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8" name="Object 6"/>
          <p:cNvGraphicFramePr>
            <a:graphicFrameLocks noChangeAspect="1"/>
          </p:cNvGraphicFramePr>
          <p:nvPr/>
        </p:nvGraphicFramePr>
        <p:xfrm>
          <a:off x="738188" y="4149725"/>
          <a:ext cx="2235200" cy="600075"/>
        </p:xfrm>
        <a:graphic>
          <a:graphicData uri="http://schemas.openxmlformats.org/presentationml/2006/ole">
            <mc:AlternateContent xmlns:mc="http://schemas.openxmlformats.org/markup-compatibility/2006">
              <mc:Choice xmlns:v="urn:schemas-microsoft-com:vml" Requires="v">
                <p:oleObj spid="_x0000_s9271" name="Equation" r:id="rId11" imgW="901440" imgH="241200" progId="Equation.DSMT4">
                  <p:embed/>
                </p:oleObj>
              </mc:Choice>
              <mc:Fallback>
                <p:oleObj name="Equation" r:id="rId11" imgW="901440" imgH="2412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8188" y="4149725"/>
                        <a:ext cx="2235200"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9" name="Object 7"/>
          <p:cNvGraphicFramePr>
            <a:graphicFrameLocks noChangeAspect="1"/>
          </p:cNvGraphicFramePr>
          <p:nvPr/>
        </p:nvGraphicFramePr>
        <p:xfrm>
          <a:off x="3781425" y="4133850"/>
          <a:ext cx="5056188" cy="896938"/>
        </p:xfrm>
        <a:graphic>
          <a:graphicData uri="http://schemas.openxmlformats.org/presentationml/2006/ole">
            <mc:AlternateContent xmlns:mc="http://schemas.openxmlformats.org/markup-compatibility/2006">
              <mc:Choice xmlns:v="urn:schemas-microsoft-com:vml" Requires="v">
                <p:oleObj spid="_x0000_s9272" name="Equation" r:id="rId13" imgW="2730240" imgH="482400" progId="Equation.DSMT4">
                  <p:embed/>
                </p:oleObj>
              </mc:Choice>
              <mc:Fallback>
                <p:oleObj name="Equation" r:id="rId13" imgW="2730240" imgH="4824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81425" y="4133850"/>
                        <a:ext cx="5056188" cy="896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40" name="Object 8"/>
          <p:cNvGraphicFramePr>
            <a:graphicFrameLocks noChangeAspect="1"/>
          </p:cNvGraphicFramePr>
          <p:nvPr/>
        </p:nvGraphicFramePr>
        <p:xfrm>
          <a:off x="2125663" y="5219700"/>
          <a:ext cx="5418137" cy="882650"/>
        </p:xfrm>
        <a:graphic>
          <a:graphicData uri="http://schemas.openxmlformats.org/presentationml/2006/ole">
            <mc:AlternateContent xmlns:mc="http://schemas.openxmlformats.org/markup-compatibility/2006">
              <mc:Choice xmlns:v="urn:schemas-microsoft-com:vml" Requires="v">
                <p:oleObj spid="_x0000_s9273" name="Equation" r:id="rId15" imgW="2425680" imgH="393480" progId="Equation.DSMT4">
                  <p:embed/>
                </p:oleObj>
              </mc:Choice>
              <mc:Fallback>
                <p:oleObj name="Equation" r:id="rId15" imgW="2425680" imgH="39348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25663" y="5219700"/>
                        <a:ext cx="5418137" cy="88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AutoShape 8"/>
          <p:cNvSpPr>
            <a:spLocks noChangeArrowheads="1"/>
          </p:cNvSpPr>
          <p:nvPr/>
        </p:nvSpPr>
        <p:spPr bwMode="auto">
          <a:xfrm>
            <a:off x="8001000" y="33338"/>
            <a:ext cx="1085850" cy="609600"/>
          </a:xfrm>
          <a:prstGeom prst="wedgeRectCallout">
            <a:avLst>
              <a:gd name="adj1" fmla="val -43750"/>
              <a:gd name="adj2" fmla="val 70000"/>
            </a:avLst>
          </a:prstGeom>
          <a:ln>
            <a:headEnd/>
            <a:tailEnd/>
          </a:ln>
        </p:spPr>
        <p:style>
          <a:lnRef idx="1">
            <a:schemeClr val="accent4"/>
          </a:lnRef>
          <a:fillRef idx="2">
            <a:schemeClr val="accent4"/>
          </a:fillRef>
          <a:effectRef idx="1">
            <a:schemeClr val="accent4"/>
          </a:effectRef>
          <a:fontRef idx="minor">
            <a:schemeClr val="dk1"/>
          </a:fontRef>
        </p:style>
        <p:txBody>
          <a:bodyPr/>
          <a:lstStyle/>
          <a:p>
            <a:pPr algn="ctr" fontAlgn="auto">
              <a:spcBef>
                <a:spcPts val="0"/>
              </a:spcBef>
              <a:spcAft>
                <a:spcPts val="0"/>
              </a:spcAft>
              <a:defRPr/>
            </a:pPr>
            <a:r>
              <a:rPr lang="en-US" altLang="zh-CN" sz="2800" dirty="0">
                <a:solidFill>
                  <a:schemeClr val="tx2"/>
                </a:solidFill>
                <a:latin typeface="Times New Roman" pitchFamily="18" charset="0"/>
                <a:cs typeface="Times New Roman" pitchFamily="18" charset="0"/>
              </a:rPr>
              <a:t>Fisher</a:t>
            </a:r>
            <a:endParaRPr lang="zh-CN" altLang="en-US" sz="2800"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150197862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250825" y="25400"/>
            <a:ext cx="2749550" cy="760413"/>
          </a:xfrm>
        </p:spPr>
        <p:txBody>
          <a:bodyPr rtlCol="0">
            <a:normAutofit fontScale="90000"/>
          </a:bodyPr>
          <a:lstStyle/>
          <a:p>
            <a:pPr fontAlgn="auto">
              <a:spcAft>
                <a:spcPts val="0"/>
              </a:spcAft>
              <a:defRPr/>
            </a:pPr>
            <a:r>
              <a:rPr lang="zh-CN" altLang="en-US" dirty="0" smtClean="0">
                <a:latin typeface="+mj-ea"/>
              </a:rPr>
              <a:t>基本概念</a:t>
            </a:r>
          </a:p>
        </p:txBody>
      </p:sp>
      <p:sp>
        <p:nvSpPr>
          <p:cNvPr id="248835" name="Rectangle 3"/>
          <p:cNvSpPr>
            <a:spLocks noGrp="1" noChangeArrowheads="1"/>
          </p:cNvSpPr>
          <p:nvPr>
            <p:ph type="body" idx="1"/>
          </p:nvPr>
        </p:nvSpPr>
        <p:spPr>
          <a:xfrm>
            <a:off x="395288" y="977900"/>
            <a:ext cx="8353425" cy="2236788"/>
          </a:xfrm>
        </p:spPr>
        <p:txBody>
          <a:bodyPr rtlCol="0">
            <a:noAutofit/>
          </a:bodyPr>
          <a:lstStyle/>
          <a:p>
            <a:pPr fontAlgn="auto">
              <a:lnSpc>
                <a:spcPct val="90000"/>
              </a:lnSpc>
              <a:spcAft>
                <a:spcPts val="0"/>
              </a:spcAft>
              <a:defRPr/>
            </a:pPr>
            <a:r>
              <a:rPr lang="zh-CN" altLang="en-US" dirty="0" smtClean="0">
                <a:solidFill>
                  <a:schemeClr val="accent2"/>
                </a:solidFill>
                <a:ea typeface="楷体_GB2312" pitchFamily="49" charset="-122"/>
              </a:rPr>
              <a:t>感知器</a:t>
            </a:r>
            <a:r>
              <a:rPr lang="zh-CN" altLang="en-US" dirty="0" smtClean="0"/>
              <a:t>：</a:t>
            </a:r>
            <a:r>
              <a:rPr lang="en-US" altLang="zh-CN" dirty="0" err="1" smtClean="0">
                <a:solidFill>
                  <a:schemeClr val="accent2"/>
                </a:solidFill>
                <a:latin typeface="Times New Roman" pitchFamily="18" charset="0"/>
                <a:cs typeface="Times New Roman" pitchFamily="18" charset="0"/>
              </a:rPr>
              <a:t>Perceptron</a:t>
            </a:r>
            <a:r>
              <a:rPr lang="zh-CN" altLang="en-US" dirty="0" smtClean="0"/>
              <a:t>，</a:t>
            </a:r>
            <a:r>
              <a:rPr lang="en-US" altLang="zh-CN" dirty="0" smtClean="0">
                <a:latin typeface="Times New Roman" pitchFamily="18" charset="0"/>
                <a:cs typeface="Times New Roman" pitchFamily="18" charset="0"/>
              </a:rPr>
              <a:t>Rosenblatt</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50d/20</a:t>
            </a:r>
            <a:r>
              <a:rPr lang="en-US" altLang="zh-CN" sz="2800" baseline="30000" dirty="0" smtClean="0">
                <a:latin typeface="Times New Roman" pitchFamily="18" charset="0"/>
                <a:cs typeface="Times New Roman" pitchFamily="18" charset="0"/>
              </a:rPr>
              <a:t>th</a:t>
            </a:r>
            <a:r>
              <a:rPr lang="en-US" altLang="zh-CN" sz="2800" dirty="0" smtClean="0">
                <a:latin typeface="Times New Roman" pitchFamily="18" charset="0"/>
                <a:cs typeface="Times New Roman" pitchFamily="18" charset="0"/>
              </a:rPr>
              <a:t>c</a:t>
            </a:r>
          </a:p>
          <a:p>
            <a:pPr fontAlgn="auto">
              <a:lnSpc>
                <a:spcPct val="90000"/>
              </a:lnSpc>
              <a:spcAft>
                <a:spcPts val="0"/>
              </a:spcAft>
              <a:defRPr/>
            </a:pPr>
            <a:r>
              <a:rPr lang="zh-CN" altLang="en-US" dirty="0" smtClean="0">
                <a:solidFill>
                  <a:schemeClr val="accent2"/>
                </a:solidFill>
                <a:ea typeface="楷体_GB2312" pitchFamily="49" charset="-122"/>
              </a:rPr>
              <a:t>线性可分性</a:t>
            </a:r>
            <a:r>
              <a:rPr lang="zh-CN" altLang="en-US" dirty="0" smtClean="0"/>
              <a:t>：训练样本集中的两类样本在特征空间可以用一个线性分界面正确无误地分开。在线性可分条件下，对合适的</a:t>
            </a:r>
            <a:r>
              <a:rPr lang="en-US" altLang="zh-CN" dirty="0" smtClean="0"/>
              <a:t>(</a:t>
            </a:r>
            <a:r>
              <a:rPr lang="zh-CN" altLang="en-US" dirty="0" smtClean="0"/>
              <a:t>广义</a:t>
            </a:r>
            <a:r>
              <a:rPr lang="en-US" altLang="zh-CN" dirty="0" smtClean="0"/>
              <a:t>)</a:t>
            </a:r>
            <a:r>
              <a:rPr lang="zh-CN" altLang="en-US" dirty="0" smtClean="0"/>
              <a:t>权向量</a:t>
            </a:r>
            <a:r>
              <a:rPr lang="en-US" altLang="zh-CN" b="1" dirty="0" smtClean="0"/>
              <a:t>a</a:t>
            </a:r>
            <a:r>
              <a:rPr lang="zh-CN" altLang="en-US" dirty="0" smtClean="0"/>
              <a:t>应有：</a:t>
            </a:r>
          </a:p>
        </p:txBody>
      </p:sp>
      <p:sp>
        <p:nvSpPr>
          <p:cNvPr id="20487" name="Rectangle 5"/>
          <p:cNvSpPr>
            <a:spLocks noChangeArrowheads="1"/>
          </p:cNvSpPr>
          <p:nvPr/>
        </p:nvSpPr>
        <p:spPr bwMode="auto">
          <a:xfrm>
            <a:off x="0" y="3686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latin typeface="Calibri" pitchFamily="34" charset="0"/>
            </a:endParaRPr>
          </a:p>
        </p:txBody>
      </p:sp>
      <p:graphicFrame>
        <p:nvGraphicFramePr>
          <p:cNvPr id="20482" name="Object 4"/>
          <p:cNvGraphicFramePr>
            <a:graphicFrameLocks noChangeAspect="1"/>
          </p:cNvGraphicFramePr>
          <p:nvPr/>
        </p:nvGraphicFramePr>
        <p:xfrm>
          <a:off x="3076575" y="3011488"/>
          <a:ext cx="4138613" cy="1131887"/>
        </p:xfrm>
        <a:graphic>
          <a:graphicData uri="http://schemas.openxmlformats.org/presentationml/2006/ole">
            <mc:AlternateContent xmlns:mc="http://schemas.openxmlformats.org/markup-compatibility/2006">
              <mc:Choice xmlns:v="urn:schemas-microsoft-com:vml" Requires="v">
                <p:oleObj spid="_x0000_s10260" name="Equation" r:id="rId3" imgW="1485720" imgH="482400" progId="Equation.DSMT4">
                  <p:embed/>
                </p:oleObj>
              </mc:Choice>
              <mc:Fallback>
                <p:oleObj name="Equation" r:id="rId3" imgW="1485720" imgH="482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6575" y="3011488"/>
                        <a:ext cx="4138613" cy="1131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8838" name="Rectangle 6"/>
          <p:cNvSpPr>
            <a:spLocks noChangeArrowheads="1"/>
          </p:cNvSpPr>
          <p:nvPr/>
        </p:nvSpPr>
        <p:spPr bwMode="auto">
          <a:xfrm>
            <a:off x="395288" y="4281488"/>
            <a:ext cx="8353425" cy="576262"/>
          </a:xfrm>
          <a:prstGeom prst="rect">
            <a:avLst/>
          </a:prstGeom>
          <a:noFill/>
          <a:ln w="9525">
            <a:noFill/>
            <a:miter lim="800000"/>
            <a:headEnd/>
            <a:tailEnd/>
          </a:ln>
          <a:effectLst/>
        </p:spPr>
        <p:txBody>
          <a:bodyPr/>
          <a:lstStyle/>
          <a:p>
            <a:pPr marL="342900" indent="-342900" fontAlgn="auto">
              <a:lnSpc>
                <a:spcPct val="90000"/>
              </a:lnSpc>
              <a:spcBef>
                <a:spcPct val="20000"/>
              </a:spcBef>
              <a:spcAft>
                <a:spcPts val="0"/>
              </a:spcAft>
              <a:buClr>
                <a:schemeClr val="hlink"/>
              </a:buClr>
              <a:buSzPct val="60000"/>
              <a:buFont typeface="Wingdings" pitchFamily="2" charset="2"/>
              <a:buChar char="u"/>
              <a:defRPr/>
            </a:pPr>
            <a:r>
              <a:rPr lang="zh-CN" altLang="en-US" sz="2800" dirty="0">
                <a:solidFill>
                  <a:srgbClr val="FF0000"/>
                </a:solidFill>
                <a:latin typeface="+mn-lt"/>
                <a:ea typeface="+mn-ea"/>
              </a:rPr>
              <a:t>规范化</a:t>
            </a:r>
            <a:r>
              <a:rPr lang="zh-CN" altLang="en-US" sz="2800" dirty="0">
                <a:latin typeface="+mn-lt"/>
                <a:ea typeface="+mn-ea"/>
              </a:rPr>
              <a:t>样本向量</a:t>
            </a:r>
            <a:r>
              <a:rPr lang="zh-CN" altLang="en-US" sz="3200" dirty="0">
                <a:effectLst>
                  <a:outerShdw blurRad="38100" dist="38100" dir="2700000" algn="tl">
                    <a:srgbClr val="000000"/>
                  </a:outerShdw>
                </a:effectLst>
                <a:latin typeface="+mn-lt"/>
                <a:ea typeface="+mn-ea"/>
              </a:rPr>
              <a:t> </a:t>
            </a:r>
            <a:r>
              <a:rPr lang="zh-CN" altLang="en-US" sz="2800" dirty="0">
                <a:effectLst>
                  <a:outerShdw blurRad="38100" dist="38100" dir="2700000" algn="tl">
                    <a:srgbClr val="000000"/>
                  </a:outerShdw>
                </a:effectLst>
                <a:latin typeface="+mn-lt"/>
                <a:ea typeface="+mn-ea"/>
              </a:rPr>
              <a:t>：</a:t>
            </a:r>
            <a:r>
              <a:rPr lang="zh-CN" altLang="en-US" sz="2800" dirty="0">
                <a:latin typeface="+mn-lt"/>
                <a:ea typeface="+mn-ea"/>
              </a:rPr>
              <a:t>将第二类样本取其反向向量</a:t>
            </a:r>
            <a:r>
              <a:rPr lang="zh-CN" altLang="en-US" sz="3200" dirty="0">
                <a:latin typeface="+mn-lt"/>
                <a:ea typeface="+mn-ea"/>
              </a:rPr>
              <a:t> </a:t>
            </a:r>
          </a:p>
        </p:txBody>
      </p:sp>
      <p:sp>
        <p:nvSpPr>
          <p:cNvPr id="20489" name="Rectangle 8"/>
          <p:cNvSpPr>
            <a:spLocks noChangeArrowheads="1"/>
          </p:cNvSpPr>
          <p:nvPr/>
        </p:nvSpPr>
        <p:spPr bwMode="auto">
          <a:xfrm>
            <a:off x="0" y="3686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latin typeface="Calibri" pitchFamily="34" charset="0"/>
            </a:endParaRPr>
          </a:p>
        </p:txBody>
      </p:sp>
      <p:graphicFrame>
        <p:nvGraphicFramePr>
          <p:cNvPr id="20483" name="Object 7"/>
          <p:cNvGraphicFramePr>
            <a:graphicFrameLocks noChangeAspect="1"/>
          </p:cNvGraphicFramePr>
          <p:nvPr/>
        </p:nvGraphicFramePr>
        <p:xfrm>
          <a:off x="827088" y="5129213"/>
          <a:ext cx="2592387" cy="871537"/>
        </p:xfrm>
        <a:graphic>
          <a:graphicData uri="http://schemas.openxmlformats.org/presentationml/2006/ole">
            <mc:AlternateContent xmlns:mc="http://schemas.openxmlformats.org/markup-compatibility/2006">
              <mc:Choice xmlns:v="urn:schemas-microsoft-com:vml" Requires="v">
                <p:oleObj spid="_x0000_s10261" name="Equation" r:id="rId5" imgW="1422360" imgH="482400" progId="Equation.DSMT4">
                  <p:embed/>
                </p:oleObj>
              </mc:Choice>
              <mc:Fallback>
                <p:oleObj name="Equation" r:id="rId5" imgW="1422360" imgH="482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5129213"/>
                        <a:ext cx="2592387" cy="871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90" name="Rectangle 10"/>
          <p:cNvSpPr>
            <a:spLocks noChangeArrowheads="1"/>
          </p:cNvSpPr>
          <p:nvPr/>
        </p:nvSpPr>
        <p:spPr bwMode="auto">
          <a:xfrm>
            <a:off x="0" y="3803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latin typeface="Calibri" pitchFamily="34" charset="0"/>
            </a:endParaRPr>
          </a:p>
        </p:txBody>
      </p:sp>
      <p:graphicFrame>
        <p:nvGraphicFramePr>
          <p:cNvPr id="20484" name="Object 9"/>
          <p:cNvGraphicFramePr>
            <a:graphicFrameLocks noChangeAspect="1"/>
          </p:cNvGraphicFramePr>
          <p:nvPr/>
        </p:nvGraphicFramePr>
        <p:xfrm>
          <a:off x="5189538" y="5246688"/>
          <a:ext cx="3240087" cy="638175"/>
        </p:xfrm>
        <a:graphic>
          <a:graphicData uri="http://schemas.openxmlformats.org/presentationml/2006/ole">
            <mc:AlternateContent xmlns:mc="http://schemas.openxmlformats.org/markup-compatibility/2006">
              <mc:Choice xmlns:v="urn:schemas-microsoft-com:vml" Requires="v">
                <p:oleObj spid="_x0000_s10262" name="Equation" r:id="rId7" imgW="1244520" imgH="241200" progId="Equation.DSMT4">
                  <p:embed/>
                </p:oleObj>
              </mc:Choice>
              <mc:Fallback>
                <p:oleObj name="Equation" r:id="rId7" imgW="1244520" imgH="241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9538" y="5246688"/>
                        <a:ext cx="3240087"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91" name="AutoShape 11"/>
          <p:cNvSpPr>
            <a:spLocks noChangeArrowheads="1"/>
          </p:cNvSpPr>
          <p:nvPr/>
        </p:nvSpPr>
        <p:spPr bwMode="auto">
          <a:xfrm>
            <a:off x="3810000" y="5322888"/>
            <a:ext cx="976313" cy="485775"/>
          </a:xfrm>
          <a:prstGeom prst="rightArrow">
            <a:avLst>
              <a:gd name="adj1" fmla="val 50000"/>
              <a:gd name="adj2" fmla="val 5024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Calibri" pitchFamily="34" charset="0"/>
            </a:endParaRPr>
          </a:p>
        </p:txBody>
      </p:sp>
      <p:sp>
        <p:nvSpPr>
          <p:cNvPr id="12" name="AutoShape 8"/>
          <p:cNvSpPr>
            <a:spLocks noChangeArrowheads="1"/>
          </p:cNvSpPr>
          <p:nvPr/>
        </p:nvSpPr>
        <p:spPr bwMode="auto">
          <a:xfrm>
            <a:off x="7786688" y="33338"/>
            <a:ext cx="1300162" cy="609600"/>
          </a:xfrm>
          <a:prstGeom prst="wedgeRectCallout">
            <a:avLst>
              <a:gd name="adj1" fmla="val -43750"/>
              <a:gd name="adj2" fmla="val 70000"/>
            </a:avLst>
          </a:prstGeom>
          <a:ln>
            <a:headEnd/>
            <a:tailEnd/>
          </a:ln>
        </p:spPr>
        <p:style>
          <a:lnRef idx="1">
            <a:schemeClr val="accent4"/>
          </a:lnRef>
          <a:fillRef idx="2">
            <a:schemeClr val="accent4"/>
          </a:fillRef>
          <a:effectRef idx="1">
            <a:schemeClr val="accent4"/>
          </a:effectRef>
          <a:fontRef idx="minor">
            <a:schemeClr val="dk1"/>
          </a:fontRef>
        </p:style>
        <p:txBody>
          <a:bodyPr/>
          <a:lstStyle/>
          <a:p>
            <a:pPr algn="ctr" fontAlgn="auto">
              <a:spcBef>
                <a:spcPts val="0"/>
              </a:spcBef>
              <a:spcAft>
                <a:spcPts val="0"/>
              </a:spcAft>
              <a:defRPr/>
            </a:pPr>
            <a:r>
              <a:rPr lang="zh-CN" altLang="en-US" sz="2800" dirty="0">
                <a:solidFill>
                  <a:schemeClr val="tx2"/>
                </a:solidFill>
              </a:rPr>
              <a:t>感知器</a:t>
            </a:r>
            <a:endParaRPr lang="zh-CN" altLang="en-US" sz="2800" dirty="0">
              <a:solidFill>
                <a:schemeClr val="tx2"/>
              </a:solidFill>
            </a:endParaRPr>
          </a:p>
        </p:txBody>
      </p:sp>
    </p:spTree>
    <p:extLst>
      <p:ext uri="{BB962C8B-B14F-4D97-AF65-F5344CB8AC3E}">
        <p14:creationId xmlns:p14="http://schemas.microsoft.com/office/powerpoint/2010/main" val="114320526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灯片编号占位符 4"/>
          <p:cNvSpPr>
            <a:spLocks noGrp="1"/>
          </p:cNvSpPr>
          <p:nvPr>
            <p:ph type="sldNum" sz="quarter" idx="4294967295"/>
          </p:nvPr>
        </p:nvSpPr>
        <p:spPr>
          <a:xfrm>
            <a:off x="6732588" y="6381750"/>
            <a:ext cx="2063750" cy="304800"/>
          </a:xfrm>
        </p:spPr>
        <p:txBody>
          <a:bodyPr/>
          <a:lstStyle/>
          <a:p>
            <a:pPr>
              <a:defRPr/>
            </a:pPr>
            <a:fld id="{01EF6358-953C-4F3B-B478-8120CF236B18}" type="slidenum">
              <a:rPr lang="en-US" altLang="zh-CN"/>
              <a:pPr>
                <a:defRPr/>
              </a:pPr>
              <a:t>17</a:t>
            </a:fld>
            <a:endParaRPr lang="en-US" altLang="zh-CN"/>
          </a:p>
        </p:txBody>
      </p:sp>
      <p:sp>
        <p:nvSpPr>
          <p:cNvPr id="21508" name="Rectangle 2"/>
          <p:cNvSpPr>
            <a:spLocks noGrp="1" noChangeArrowheads="1"/>
          </p:cNvSpPr>
          <p:nvPr>
            <p:ph type="title"/>
          </p:nvPr>
        </p:nvSpPr>
        <p:spPr>
          <a:xfrm>
            <a:off x="179388" y="46038"/>
            <a:ext cx="4752975" cy="823912"/>
          </a:xfrm>
        </p:spPr>
        <p:txBody>
          <a:bodyPr/>
          <a:lstStyle/>
          <a:p>
            <a:r>
              <a:rPr lang="zh-CN" altLang="en-US" smtClean="0"/>
              <a:t>感知器准则函数</a:t>
            </a:r>
          </a:p>
        </p:txBody>
      </p:sp>
      <p:sp>
        <p:nvSpPr>
          <p:cNvPr id="252931" name="Rectangle 3"/>
          <p:cNvSpPr>
            <a:spLocks noGrp="1" noChangeArrowheads="1"/>
          </p:cNvSpPr>
          <p:nvPr>
            <p:ph type="body" idx="1"/>
          </p:nvPr>
        </p:nvSpPr>
        <p:spPr>
          <a:xfrm>
            <a:off x="395288" y="1125538"/>
            <a:ext cx="8353425" cy="2303462"/>
          </a:xfrm>
        </p:spPr>
        <p:txBody>
          <a:bodyPr rtlCol="0">
            <a:normAutofit/>
          </a:bodyPr>
          <a:lstStyle/>
          <a:p>
            <a:pPr fontAlgn="auto">
              <a:spcAft>
                <a:spcPts val="0"/>
              </a:spcAft>
              <a:defRPr/>
            </a:pPr>
            <a:r>
              <a:rPr lang="zh-CN" altLang="en-US" dirty="0" smtClean="0"/>
              <a:t>对于任何一个增广权向量</a:t>
            </a:r>
            <a:r>
              <a:rPr lang="en-US" altLang="zh-CN" b="1" dirty="0" smtClean="0"/>
              <a:t>a</a:t>
            </a:r>
            <a:r>
              <a:rPr lang="en-US" altLang="zh-CN" dirty="0" smtClean="0"/>
              <a:t> </a:t>
            </a:r>
            <a:r>
              <a:rPr lang="zh-CN" altLang="en-US" dirty="0" smtClean="0"/>
              <a:t>，</a:t>
            </a:r>
          </a:p>
          <a:p>
            <a:pPr lvl="1" fontAlgn="auto">
              <a:spcAft>
                <a:spcPts val="0"/>
              </a:spcAft>
              <a:defRPr/>
            </a:pPr>
            <a:r>
              <a:rPr lang="zh-CN" altLang="en-US" dirty="0" smtClean="0"/>
              <a:t>对样本</a:t>
            </a:r>
            <a:r>
              <a:rPr lang="en-US" altLang="zh-CN" b="1" dirty="0" smtClean="0"/>
              <a:t>y</a:t>
            </a:r>
            <a:r>
              <a:rPr lang="zh-CN" altLang="en-US" dirty="0" smtClean="0"/>
              <a:t>正确分类，则有：</a:t>
            </a:r>
            <a:r>
              <a:rPr lang="en-US" altLang="zh-CN" b="1" dirty="0" err="1" smtClean="0"/>
              <a:t>a</a:t>
            </a:r>
            <a:r>
              <a:rPr lang="en-US" altLang="zh-CN" i="1" baseline="30000" dirty="0" err="1" smtClean="0"/>
              <a:t>T</a:t>
            </a:r>
            <a:r>
              <a:rPr lang="en-US" altLang="zh-CN" b="1" dirty="0" err="1" smtClean="0"/>
              <a:t>y</a:t>
            </a:r>
            <a:r>
              <a:rPr lang="en-US" altLang="zh-CN" dirty="0" smtClean="0"/>
              <a:t>&gt;0 </a:t>
            </a:r>
          </a:p>
          <a:p>
            <a:pPr lvl="1" fontAlgn="auto">
              <a:spcAft>
                <a:spcPts val="0"/>
              </a:spcAft>
              <a:defRPr/>
            </a:pPr>
            <a:r>
              <a:rPr lang="zh-CN" altLang="en-US" dirty="0" smtClean="0"/>
              <a:t>对样本</a:t>
            </a:r>
            <a:r>
              <a:rPr lang="en-US" altLang="zh-CN" b="1" dirty="0" smtClean="0"/>
              <a:t>y</a:t>
            </a:r>
            <a:r>
              <a:rPr lang="zh-CN" altLang="en-US" dirty="0" smtClean="0"/>
              <a:t>错误分类，则有：</a:t>
            </a:r>
            <a:r>
              <a:rPr lang="en-US" altLang="zh-CN" b="1" dirty="0" err="1" smtClean="0"/>
              <a:t>a</a:t>
            </a:r>
            <a:r>
              <a:rPr lang="en-US" altLang="zh-CN" i="1" baseline="30000" dirty="0" err="1" smtClean="0"/>
              <a:t>T</a:t>
            </a:r>
            <a:r>
              <a:rPr lang="en-US" altLang="zh-CN" b="1" dirty="0" err="1" smtClean="0"/>
              <a:t>y</a:t>
            </a:r>
            <a:r>
              <a:rPr lang="en-US" altLang="zh-CN" dirty="0" smtClean="0"/>
              <a:t>&lt;0</a:t>
            </a:r>
          </a:p>
          <a:p>
            <a:pPr fontAlgn="auto">
              <a:spcAft>
                <a:spcPts val="0"/>
              </a:spcAft>
              <a:defRPr/>
            </a:pPr>
            <a:r>
              <a:rPr lang="zh-CN" altLang="en-US" dirty="0" smtClean="0"/>
              <a:t>定义一</a:t>
            </a:r>
            <a:r>
              <a:rPr lang="zh-CN" altLang="en-US" dirty="0" smtClean="0">
                <a:solidFill>
                  <a:srgbClr val="FF0000"/>
                </a:solidFill>
              </a:rPr>
              <a:t>准则函数</a:t>
            </a:r>
            <a:r>
              <a:rPr lang="en-US" altLang="zh-CN" i="1" dirty="0" smtClean="0"/>
              <a:t>J</a:t>
            </a:r>
            <a:r>
              <a:rPr lang="en-US" altLang="zh-CN" i="1" baseline="-25000" dirty="0" smtClean="0"/>
              <a:t>P</a:t>
            </a:r>
            <a:r>
              <a:rPr lang="en-US" altLang="zh-CN" dirty="0" smtClean="0"/>
              <a:t>(</a:t>
            </a:r>
            <a:r>
              <a:rPr lang="en-US" altLang="zh-CN" b="1" dirty="0" smtClean="0"/>
              <a:t>a</a:t>
            </a:r>
            <a:r>
              <a:rPr lang="en-US" altLang="zh-CN" dirty="0" smtClean="0"/>
              <a:t>) (</a:t>
            </a:r>
            <a:r>
              <a:rPr lang="zh-CN" altLang="en-US" dirty="0" smtClean="0"/>
              <a:t>感知准则函数</a:t>
            </a:r>
            <a:r>
              <a:rPr lang="en-US" altLang="zh-CN" dirty="0" smtClean="0"/>
              <a:t>)</a:t>
            </a:r>
            <a:r>
              <a:rPr lang="zh-CN" altLang="en-US" dirty="0" smtClean="0"/>
              <a:t>： </a:t>
            </a:r>
          </a:p>
        </p:txBody>
      </p:sp>
      <p:sp>
        <p:nvSpPr>
          <p:cNvPr id="21510" name="Rectangle 6"/>
          <p:cNvSpPr>
            <a:spLocks noChangeArrowheads="1"/>
          </p:cNvSpPr>
          <p:nvPr/>
        </p:nvSpPr>
        <p:spPr bwMode="auto">
          <a:xfrm>
            <a:off x="0" y="3246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latin typeface="Calibri" pitchFamily="34" charset="0"/>
            </a:endParaRPr>
          </a:p>
        </p:txBody>
      </p:sp>
      <p:graphicFrame>
        <p:nvGraphicFramePr>
          <p:cNvPr id="21506" name="Object 5"/>
          <p:cNvGraphicFramePr>
            <a:graphicFrameLocks noChangeAspect="1"/>
          </p:cNvGraphicFramePr>
          <p:nvPr/>
        </p:nvGraphicFramePr>
        <p:xfrm>
          <a:off x="971550" y="3500438"/>
          <a:ext cx="3529013" cy="1076325"/>
        </p:xfrm>
        <a:graphic>
          <a:graphicData uri="http://schemas.openxmlformats.org/presentationml/2006/ole">
            <mc:AlternateContent xmlns:mc="http://schemas.openxmlformats.org/markup-compatibility/2006">
              <mc:Choice xmlns:v="urn:schemas-microsoft-com:vml" Requires="v">
                <p:oleObj spid="_x0000_s11272" name="Equation" r:id="rId3" imgW="1193760" imgH="368280" progId="Equation.DSMT4">
                  <p:embed/>
                </p:oleObj>
              </mc:Choice>
              <mc:Fallback>
                <p:oleObj name="Equation" r:id="rId3" imgW="1193760" imgH="3682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500438"/>
                        <a:ext cx="3529013" cy="1076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41" name="AutoShape 7"/>
          <p:cNvSpPr>
            <a:spLocks/>
          </p:cNvSpPr>
          <p:nvPr/>
        </p:nvSpPr>
        <p:spPr bwMode="auto">
          <a:xfrm>
            <a:off x="6434138" y="3482975"/>
            <a:ext cx="2459037" cy="838200"/>
          </a:xfrm>
          <a:prstGeom prst="borderCallout2">
            <a:avLst>
              <a:gd name="adj1" fmla="val 13634"/>
              <a:gd name="adj2" fmla="val -3097"/>
              <a:gd name="adj3" fmla="val 8179"/>
              <a:gd name="adj4" fmla="val -43615"/>
              <a:gd name="adj5" fmla="val 91969"/>
              <a:gd name="adj6" fmla="val -129617"/>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fontAlgn="auto">
              <a:spcBef>
                <a:spcPts val="0"/>
              </a:spcBef>
              <a:spcAft>
                <a:spcPts val="0"/>
              </a:spcAft>
              <a:defRPr/>
            </a:pPr>
            <a:r>
              <a:rPr lang="zh-CN" altLang="en-US" sz="2400"/>
              <a:t>被错分类的规范化增广样本集</a:t>
            </a:r>
          </a:p>
        </p:txBody>
      </p:sp>
      <p:sp>
        <p:nvSpPr>
          <p:cNvPr id="21512" name="Rectangle 8"/>
          <p:cNvSpPr>
            <a:spLocks noChangeArrowheads="1"/>
          </p:cNvSpPr>
          <p:nvPr/>
        </p:nvSpPr>
        <p:spPr bwMode="auto">
          <a:xfrm>
            <a:off x="395288" y="4654550"/>
            <a:ext cx="8353425" cy="158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hlink"/>
              </a:buClr>
              <a:buSzPct val="60000"/>
              <a:buFont typeface="Wingdings" pitchFamily="2" charset="2"/>
              <a:buChar char="u"/>
            </a:pPr>
            <a:r>
              <a:rPr lang="zh-CN" altLang="en-US" sz="2800">
                <a:latin typeface="Calibri" pitchFamily="34" charset="0"/>
              </a:rPr>
              <a:t>恒有</a:t>
            </a:r>
            <a:r>
              <a:rPr lang="en-US" altLang="zh-CN" sz="2800" i="1">
                <a:latin typeface="Calibri" pitchFamily="34" charset="0"/>
              </a:rPr>
              <a:t>J</a:t>
            </a:r>
            <a:r>
              <a:rPr lang="en-US" altLang="zh-CN" sz="2800" i="1" baseline="-25000">
                <a:latin typeface="Calibri" pitchFamily="34" charset="0"/>
              </a:rPr>
              <a:t>P</a:t>
            </a:r>
            <a:r>
              <a:rPr lang="en-US" altLang="zh-CN" sz="2800">
                <a:latin typeface="Calibri" pitchFamily="34" charset="0"/>
              </a:rPr>
              <a:t>(</a:t>
            </a:r>
            <a:r>
              <a:rPr lang="en-US" altLang="zh-CN" sz="2800" b="1">
                <a:latin typeface="Calibri" pitchFamily="34" charset="0"/>
              </a:rPr>
              <a:t>a</a:t>
            </a:r>
            <a:r>
              <a:rPr lang="en-US" altLang="zh-CN" sz="2800">
                <a:latin typeface="Calibri" pitchFamily="34" charset="0"/>
              </a:rPr>
              <a:t>)≥0</a:t>
            </a:r>
            <a:r>
              <a:rPr lang="zh-CN" altLang="en-US" sz="2800">
                <a:latin typeface="Calibri" pitchFamily="34" charset="0"/>
              </a:rPr>
              <a:t>，且仅当</a:t>
            </a:r>
            <a:r>
              <a:rPr lang="en-US" altLang="zh-CN" sz="2800" b="1">
                <a:latin typeface="Calibri" pitchFamily="34" charset="0"/>
              </a:rPr>
              <a:t>a</a:t>
            </a:r>
            <a:r>
              <a:rPr lang="zh-CN" altLang="en-US" sz="2800">
                <a:latin typeface="Calibri" pitchFamily="34" charset="0"/>
              </a:rPr>
              <a:t>为解向量，</a:t>
            </a:r>
            <a:r>
              <a:rPr lang="en-US" altLang="zh-CN" sz="2800" i="1">
                <a:latin typeface="Calibri" pitchFamily="34" charset="0"/>
              </a:rPr>
              <a:t>Y</a:t>
            </a:r>
            <a:r>
              <a:rPr lang="en-US" altLang="zh-CN" sz="2800" i="1" baseline="30000">
                <a:latin typeface="Calibri" pitchFamily="34" charset="0"/>
              </a:rPr>
              <a:t>k</a:t>
            </a:r>
            <a:r>
              <a:rPr lang="zh-CN" altLang="en-US" sz="2800">
                <a:latin typeface="Calibri" pitchFamily="34" charset="0"/>
              </a:rPr>
              <a:t>为空集（不存在错分样本）时， </a:t>
            </a:r>
            <a:r>
              <a:rPr lang="en-US" altLang="zh-CN" sz="2800" i="1">
                <a:latin typeface="Calibri" pitchFamily="34" charset="0"/>
              </a:rPr>
              <a:t>J</a:t>
            </a:r>
            <a:r>
              <a:rPr lang="en-US" altLang="zh-CN" sz="2800" i="1" baseline="-25000">
                <a:latin typeface="Calibri" pitchFamily="34" charset="0"/>
              </a:rPr>
              <a:t>P</a:t>
            </a:r>
            <a:r>
              <a:rPr lang="en-US" altLang="zh-CN" sz="2800">
                <a:latin typeface="Calibri" pitchFamily="34" charset="0"/>
              </a:rPr>
              <a:t>(</a:t>
            </a:r>
            <a:r>
              <a:rPr lang="en-US" altLang="zh-CN" sz="2800" b="1">
                <a:latin typeface="Calibri" pitchFamily="34" charset="0"/>
              </a:rPr>
              <a:t>a</a:t>
            </a:r>
            <a:r>
              <a:rPr lang="en-US" altLang="zh-CN" sz="2800">
                <a:latin typeface="Calibri" pitchFamily="34" charset="0"/>
              </a:rPr>
              <a:t>)=0</a:t>
            </a:r>
            <a:r>
              <a:rPr lang="zh-CN" altLang="en-US" sz="2800">
                <a:latin typeface="Calibri" pitchFamily="34" charset="0"/>
              </a:rPr>
              <a:t>，即达到极小值。确定向量</a:t>
            </a:r>
            <a:r>
              <a:rPr lang="en-US" altLang="zh-CN" sz="2800" b="1">
                <a:latin typeface="Calibri" pitchFamily="34" charset="0"/>
              </a:rPr>
              <a:t>a</a:t>
            </a:r>
            <a:r>
              <a:rPr lang="zh-CN" altLang="en-US" sz="2800">
                <a:latin typeface="Calibri" pitchFamily="34" charset="0"/>
              </a:rPr>
              <a:t>的问题变为对</a:t>
            </a:r>
            <a:r>
              <a:rPr lang="en-US" altLang="zh-CN" sz="2800" i="1">
                <a:latin typeface="Calibri" pitchFamily="34" charset="0"/>
              </a:rPr>
              <a:t>J</a:t>
            </a:r>
            <a:r>
              <a:rPr lang="en-US" altLang="zh-CN" sz="2800" i="1" baseline="-25000">
                <a:latin typeface="Calibri" pitchFamily="34" charset="0"/>
              </a:rPr>
              <a:t>P</a:t>
            </a:r>
            <a:r>
              <a:rPr lang="en-US" altLang="zh-CN" sz="2800">
                <a:latin typeface="Calibri" pitchFamily="34" charset="0"/>
              </a:rPr>
              <a:t>(</a:t>
            </a:r>
            <a:r>
              <a:rPr lang="en-US" altLang="zh-CN" sz="2800" b="1">
                <a:latin typeface="Calibri" pitchFamily="34" charset="0"/>
              </a:rPr>
              <a:t>a</a:t>
            </a:r>
            <a:r>
              <a:rPr lang="en-US" altLang="zh-CN" sz="2800">
                <a:latin typeface="Calibri" pitchFamily="34" charset="0"/>
              </a:rPr>
              <a:t>)</a:t>
            </a:r>
            <a:r>
              <a:rPr lang="zh-CN" altLang="en-US" sz="2800">
                <a:latin typeface="Calibri" pitchFamily="34" charset="0"/>
              </a:rPr>
              <a:t>求极小值的问题。</a:t>
            </a:r>
          </a:p>
        </p:txBody>
      </p:sp>
      <p:sp>
        <p:nvSpPr>
          <p:cNvPr id="9" name="AutoShape 8"/>
          <p:cNvSpPr>
            <a:spLocks noChangeArrowheads="1"/>
          </p:cNvSpPr>
          <p:nvPr/>
        </p:nvSpPr>
        <p:spPr bwMode="auto">
          <a:xfrm>
            <a:off x="7786688" y="33338"/>
            <a:ext cx="1300162" cy="609600"/>
          </a:xfrm>
          <a:prstGeom prst="wedgeRectCallout">
            <a:avLst>
              <a:gd name="adj1" fmla="val -43750"/>
              <a:gd name="adj2" fmla="val 70000"/>
            </a:avLst>
          </a:prstGeom>
          <a:ln>
            <a:headEnd/>
            <a:tailEnd/>
          </a:ln>
        </p:spPr>
        <p:style>
          <a:lnRef idx="1">
            <a:schemeClr val="accent4"/>
          </a:lnRef>
          <a:fillRef idx="2">
            <a:schemeClr val="accent4"/>
          </a:fillRef>
          <a:effectRef idx="1">
            <a:schemeClr val="accent4"/>
          </a:effectRef>
          <a:fontRef idx="minor">
            <a:schemeClr val="dk1"/>
          </a:fontRef>
        </p:style>
        <p:txBody>
          <a:bodyPr/>
          <a:lstStyle/>
          <a:p>
            <a:pPr algn="ctr" fontAlgn="auto">
              <a:spcBef>
                <a:spcPts val="0"/>
              </a:spcBef>
              <a:spcAft>
                <a:spcPts val="0"/>
              </a:spcAft>
              <a:defRPr/>
            </a:pPr>
            <a:r>
              <a:rPr lang="zh-CN" altLang="en-US" sz="2800" dirty="0">
                <a:solidFill>
                  <a:schemeClr val="tx2"/>
                </a:solidFill>
              </a:rPr>
              <a:t>感知器</a:t>
            </a:r>
            <a:endParaRPr lang="zh-CN" altLang="en-US" sz="2800" dirty="0">
              <a:solidFill>
                <a:schemeClr val="tx2"/>
              </a:solidFill>
            </a:endParaRPr>
          </a:p>
        </p:txBody>
      </p:sp>
    </p:spTree>
    <p:extLst>
      <p:ext uri="{BB962C8B-B14F-4D97-AF65-F5344CB8AC3E}">
        <p14:creationId xmlns:p14="http://schemas.microsoft.com/office/powerpoint/2010/main" val="46733792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a:xfrm>
            <a:off x="393700" y="52388"/>
            <a:ext cx="4321175" cy="628650"/>
          </a:xfrm>
        </p:spPr>
        <p:txBody>
          <a:bodyPr>
            <a:normAutofit fontScale="90000"/>
          </a:bodyPr>
          <a:lstStyle/>
          <a:p>
            <a:r>
              <a:rPr lang="zh-CN" altLang="en-US" smtClean="0"/>
              <a:t>梯度下降算法</a:t>
            </a:r>
          </a:p>
        </p:txBody>
      </p:sp>
      <p:sp>
        <p:nvSpPr>
          <p:cNvPr id="253955" name="Rectangle 3"/>
          <p:cNvSpPr>
            <a:spLocks noGrp="1" noChangeArrowheads="1"/>
          </p:cNvSpPr>
          <p:nvPr>
            <p:ph type="body" idx="1"/>
          </p:nvPr>
        </p:nvSpPr>
        <p:spPr>
          <a:xfrm>
            <a:off x="395288" y="1071563"/>
            <a:ext cx="8378825" cy="1731962"/>
          </a:xfrm>
        </p:spPr>
        <p:txBody>
          <a:bodyPr rtlCol="0">
            <a:noAutofit/>
          </a:bodyPr>
          <a:lstStyle/>
          <a:p>
            <a:pPr fontAlgn="auto">
              <a:spcAft>
                <a:spcPts val="0"/>
              </a:spcAft>
              <a:defRPr/>
            </a:pPr>
            <a:r>
              <a:rPr lang="zh-CN" altLang="en-US" sz="3600" dirty="0" smtClean="0"/>
              <a:t>梯度下降算法：对</a:t>
            </a:r>
            <a:r>
              <a:rPr lang="en-US" altLang="zh-CN" sz="3600" dirty="0" smtClean="0"/>
              <a:t>(</a:t>
            </a:r>
            <a:r>
              <a:rPr lang="zh-CN" altLang="en-US" sz="3600" dirty="0" smtClean="0"/>
              <a:t>迭代</a:t>
            </a:r>
            <a:r>
              <a:rPr lang="en-US" altLang="zh-CN" sz="3600" dirty="0" smtClean="0"/>
              <a:t>)</a:t>
            </a:r>
            <a:r>
              <a:rPr lang="zh-CN" altLang="en-US" sz="3600" dirty="0" smtClean="0"/>
              <a:t>向量沿某函数的</a:t>
            </a:r>
            <a:r>
              <a:rPr lang="zh-CN" altLang="en-US" sz="3600" dirty="0" smtClean="0">
                <a:solidFill>
                  <a:srgbClr val="FF0066"/>
                </a:solidFill>
              </a:rPr>
              <a:t>负梯度方向</a:t>
            </a:r>
            <a:r>
              <a:rPr lang="zh-CN" altLang="en-US" sz="3600" dirty="0" smtClean="0"/>
              <a:t>修正，可较快到达该函数极小值。 </a:t>
            </a:r>
          </a:p>
        </p:txBody>
      </p:sp>
      <p:sp>
        <p:nvSpPr>
          <p:cNvPr id="22535" name="Rectangle 6"/>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latin typeface="Calibri" pitchFamily="34" charset="0"/>
            </a:endParaRPr>
          </a:p>
        </p:txBody>
      </p:sp>
      <p:graphicFrame>
        <p:nvGraphicFramePr>
          <p:cNvPr id="22530" name="Object 5"/>
          <p:cNvGraphicFramePr>
            <a:graphicFrameLocks noChangeAspect="1"/>
          </p:cNvGraphicFramePr>
          <p:nvPr/>
        </p:nvGraphicFramePr>
        <p:xfrm>
          <a:off x="1793875" y="2784475"/>
          <a:ext cx="5815013" cy="1358900"/>
        </p:xfrm>
        <a:graphic>
          <a:graphicData uri="http://schemas.openxmlformats.org/presentationml/2006/ole">
            <mc:AlternateContent xmlns:mc="http://schemas.openxmlformats.org/markup-compatibility/2006">
              <mc:Choice xmlns:v="urn:schemas-microsoft-com:vml" Requires="v">
                <p:oleObj spid="_x0000_s12308" name="Equation" r:id="rId3" imgW="1765080" imgH="457200" progId="Equation.DSMT4">
                  <p:embed/>
                </p:oleObj>
              </mc:Choice>
              <mc:Fallback>
                <p:oleObj name="Equation" r:id="rId3" imgW="1765080" imgH="457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75" y="2784475"/>
                        <a:ext cx="5815013" cy="1358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1" name="Object 22"/>
          <p:cNvGraphicFramePr>
            <a:graphicFrameLocks noChangeAspect="1"/>
          </p:cNvGraphicFramePr>
          <p:nvPr/>
        </p:nvGraphicFramePr>
        <p:xfrm>
          <a:off x="1727200" y="4379913"/>
          <a:ext cx="6130925" cy="977900"/>
        </p:xfrm>
        <a:graphic>
          <a:graphicData uri="http://schemas.openxmlformats.org/presentationml/2006/ole">
            <mc:AlternateContent xmlns:mc="http://schemas.openxmlformats.org/markup-compatibility/2006">
              <mc:Choice xmlns:v="urn:schemas-microsoft-com:vml" Requires="v">
                <p:oleObj spid="_x0000_s12309" name="Equation" r:id="rId5" imgW="2082600" imgH="368280" progId="Equation.DSMT4">
                  <p:embed/>
                </p:oleObj>
              </mc:Choice>
              <mc:Fallback>
                <p:oleObj name="Equation" r:id="rId5" imgW="2082600" imgH="3682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7200" y="4379913"/>
                        <a:ext cx="6130925" cy="97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AutoShape 8"/>
          <p:cNvSpPr>
            <a:spLocks noChangeArrowheads="1"/>
          </p:cNvSpPr>
          <p:nvPr/>
        </p:nvSpPr>
        <p:spPr bwMode="auto">
          <a:xfrm>
            <a:off x="7786688" y="33338"/>
            <a:ext cx="1300162" cy="609600"/>
          </a:xfrm>
          <a:prstGeom prst="wedgeRectCallout">
            <a:avLst>
              <a:gd name="adj1" fmla="val -43750"/>
              <a:gd name="adj2" fmla="val 70000"/>
            </a:avLst>
          </a:prstGeom>
          <a:ln>
            <a:headEnd/>
            <a:tailEnd/>
          </a:ln>
        </p:spPr>
        <p:style>
          <a:lnRef idx="1">
            <a:schemeClr val="accent4"/>
          </a:lnRef>
          <a:fillRef idx="2">
            <a:schemeClr val="accent4"/>
          </a:fillRef>
          <a:effectRef idx="1">
            <a:schemeClr val="accent4"/>
          </a:effectRef>
          <a:fontRef idx="minor">
            <a:schemeClr val="dk1"/>
          </a:fontRef>
        </p:style>
        <p:txBody>
          <a:bodyPr/>
          <a:lstStyle/>
          <a:p>
            <a:pPr algn="ctr" fontAlgn="auto">
              <a:spcBef>
                <a:spcPts val="0"/>
              </a:spcBef>
              <a:spcAft>
                <a:spcPts val="0"/>
              </a:spcAft>
              <a:defRPr/>
            </a:pPr>
            <a:r>
              <a:rPr lang="zh-CN" altLang="en-US" sz="2800" dirty="0">
                <a:solidFill>
                  <a:schemeClr val="tx2"/>
                </a:solidFill>
              </a:rPr>
              <a:t>感知器</a:t>
            </a:r>
            <a:endParaRPr lang="zh-CN" altLang="en-US" sz="2800" dirty="0">
              <a:solidFill>
                <a:schemeClr val="tx2"/>
              </a:solidFill>
            </a:endParaRPr>
          </a:p>
        </p:txBody>
      </p:sp>
      <p:graphicFrame>
        <p:nvGraphicFramePr>
          <p:cNvPr id="22532" name="Object 4"/>
          <p:cNvGraphicFramePr>
            <a:graphicFrameLocks noChangeAspect="1"/>
          </p:cNvGraphicFramePr>
          <p:nvPr/>
        </p:nvGraphicFramePr>
        <p:xfrm>
          <a:off x="2643188" y="5572125"/>
          <a:ext cx="4429125" cy="549275"/>
        </p:xfrm>
        <a:graphic>
          <a:graphicData uri="http://schemas.openxmlformats.org/presentationml/2006/ole">
            <mc:AlternateContent xmlns:mc="http://schemas.openxmlformats.org/markup-compatibility/2006">
              <mc:Choice xmlns:v="urn:schemas-microsoft-com:vml" Requires="v">
                <p:oleObj spid="_x0000_s12310" name="Equation" r:id="rId7" imgW="1663560" imgH="228600" progId="Equation.DSMT4">
                  <p:embed/>
                </p:oleObj>
              </mc:Choice>
              <mc:Fallback>
                <p:oleObj name="Equation" r:id="rId7" imgW="166356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43188" y="5572125"/>
                        <a:ext cx="4429125"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4681774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393700" y="76200"/>
            <a:ext cx="4749800" cy="638175"/>
          </a:xfrm>
        </p:spPr>
        <p:txBody>
          <a:bodyPr rtlCol="0">
            <a:normAutofit fontScale="90000"/>
          </a:bodyPr>
          <a:lstStyle/>
          <a:p>
            <a:pPr fontAlgn="auto">
              <a:spcAft>
                <a:spcPts val="0"/>
              </a:spcAft>
              <a:defRPr/>
            </a:pPr>
            <a:r>
              <a:rPr lang="zh-CN" altLang="en-US" dirty="0" smtClean="0">
                <a:latin typeface="+mn-ea"/>
                <a:ea typeface="+mn-ea"/>
              </a:rPr>
              <a:t>算法</a:t>
            </a:r>
            <a:r>
              <a:rPr lang="en-US" altLang="zh-CN" dirty="0" smtClean="0">
                <a:latin typeface="+mn-ea"/>
                <a:ea typeface="+mn-ea"/>
              </a:rPr>
              <a:t>(step by step)</a:t>
            </a:r>
          </a:p>
        </p:txBody>
      </p:sp>
      <p:sp>
        <p:nvSpPr>
          <p:cNvPr id="49155" name="Rectangle 5"/>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latin typeface="Calibri" pitchFamily="34" charset="0"/>
            </a:endParaRPr>
          </a:p>
        </p:txBody>
      </p:sp>
      <p:sp>
        <p:nvSpPr>
          <p:cNvPr id="41991" name="Text Box 8"/>
          <p:cNvSpPr txBox="1">
            <a:spLocks noChangeArrowheads="1"/>
          </p:cNvSpPr>
          <p:nvPr/>
        </p:nvSpPr>
        <p:spPr bwMode="auto">
          <a:xfrm>
            <a:off x="214313" y="1179513"/>
            <a:ext cx="5214937" cy="4524375"/>
          </a:xfrm>
          <a:prstGeom prst="rect">
            <a:avLst/>
          </a:prstGeom>
          <a:noFill/>
          <a:ln w="9525">
            <a:noFill/>
            <a:miter lim="800000"/>
            <a:headEnd/>
            <a:tailEnd/>
          </a:ln>
        </p:spPr>
        <p:txBody>
          <a:bodyPr>
            <a:spAutoFit/>
          </a:bodyPr>
          <a:lstStyle/>
          <a:p>
            <a:pPr marL="631825" indent="-631825" fontAlgn="auto">
              <a:spcBef>
                <a:spcPts val="0"/>
              </a:spcBef>
              <a:spcAft>
                <a:spcPts val="0"/>
              </a:spcAft>
              <a:defRPr/>
            </a:pPr>
            <a:r>
              <a:rPr lang="en-US" altLang="zh-CN" sz="3200" dirty="0">
                <a:latin typeface="+mn-ea"/>
                <a:ea typeface="+mn-ea"/>
              </a:rPr>
              <a:t>1. </a:t>
            </a:r>
            <a:r>
              <a:rPr lang="zh-CN" altLang="en-US" sz="3200" dirty="0">
                <a:solidFill>
                  <a:srgbClr val="FF0000"/>
                </a:solidFill>
                <a:latin typeface="+mn-ea"/>
                <a:ea typeface="+mn-ea"/>
              </a:rPr>
              <a:t>初值</a:t>
            </a:r>
            <a:r>
              <a:rPr lang="en-US" altLang="zh-CN" sz="3200" dirty="0">
                <a:latin typeface="+mn-ea"/>
                <a:ea typeface="+mn-ea"/>
              </a:rPr>
              <a:t>: </a:t>
            </a:r>
            <a:r>
              <a:rPr lang="zh-CN" altLang="en-US" sz="3200" dirty="0">
                <a:latin typeface="+mn-ea"/>
                <a:ea typeface="+mn-ea"/>
              </a:rPr>
              <a:t>任意给定一向量初始值</a:t>
            </a:r>
            <a:r>
              <a:rPr lang="en-US" altLang="zh-CN" sz="3200" b="1" dirty="0" err="1">
                <a:latin typeface="+mn-ea"/>
                <a:ea typeface="+mn-ea"/>
              </a:rPr>
              <a:t>a</a:t>
            </a:r>
            <a:r>
              <a:rPr lang="en-US" altLang="zh-CN" sz="3200" baseline="-25000" dirty="0" err="1">
                <a:latin typeface="+mn-ea"/>
                <a:ea typeface="+mn-ea"/>
              </a:rPr>
              <a:t>1</a:t>
            </a:r>
            <a:endParaRPr lang="en-US" altLang="zh-CN" sz="3200" baseline="-25000" dirty="0">
              <a:latin typeface="+mn-ea"/>
              <a:ea typeface="+mn-ea"/>
            </a:endParaRPr>
          </a:p>
          <a:p>
            <a:pPr marL="631825" indent="-631825" fontAlgn="auto">
              <a:spcBef>
                <a:spcPts val="0"/>
              </a:spcBef>
              <a:spcAft>
                <a:spcPts val="0"/>
              </a:spcAft>
              <a:defRPr/>
            </a:pPr>
            <a:r>
              <a:rPr lang="en-US" altLang="zh-CN" sz="3200" dirty="0">
                <a:latin typeface="+mn-ea"/>
                <a:ea typeface="+mn-ea"/>
              </a:rPr>
              <a:t>2. </a:t>
            </a:r>
            <a:r>
              <a:rPr lang="zh-CN" altLang="en-US" sz="3200" dirty="0">
                <a:solidFill>
                  <a:srgbClr val="FF0000"/>
                </a:solidFill>
                <a:latin typeface="+mn-ea"/>
                <a:ea typeface="+mn-ea"/>
              </a:rPr>
              <a:t>迭代</a:t>
            </a:r>
            <a:r>
              <a:rPr lang="en-US" altLang="zh-CN" sz="3200" dirty="0">
                <a:latin typeface="+mn-ea"/>
                <a:ea typeface="+mn-ea"/>
              </a:rPr>
              <a:t>: </a:t>
            </a:r>
            <a:r>
              <a:rPr lang="zh-CN" altLang="en-US" sz="3200" dirty="0">
                <a:latin typeface="+mn-ea"/>
                <a:ea typeface="+mn-ea"/>
              </a:rPr>
              <a:t>第</a:t>
            </a:r>
            <a:r>
              <a:rPr lang="en-US" altLang="zh-CN" sz="3200" i="1" dirty="0">
                <a:latin typeface="+mn-ea"/>
                <a:ea typeface="+mn-ea"/>
              </a:rPr>
              <a:t>k</a:t>
            </a:r>
            <a:r>
              <a:rPr lang="en-US" altLang="zh-CN" sz="3200" dirty="0">
                <a:latin typeface="+mn-ea"/>
                <a:ea typeface="+mn-ea"/>
              </a:rPr>
              <a:t>+1</a:t>
            </a:r>
            <a:r>
              <a:rPr lang="zh-CN" altLang="en-US" sz="3200" dirty="0">
                <a:latin typeface="+mn-ea"/>
                <a:ea typeface="+mn-ea"/>
              </a:rPr>
              <a:t>次迭代时的权向量</a:t>
            </a:r>
            <a:r>
              <a:rPr lang="en-US" altLang="zh-CN" sz="3200" b="1" dirty="0" err="1">
                <a:latin typeface="+mn-ea"/>
                <a:ea typeface="+mn-ea"/>
              </a:rPr>
              <a:t>a</a:t>
            </a:r>
            <a:r>
              <a:rPr lang="en-US" altLang="zh-CN" sz="3200" i="1" baseline="-25000" dirty="0" err="1">
                <a:latin typeface="+mn-ea"/>
                <a:ea typeface="+mn-ea"/>
              </a:rPr>
              <a:t>k</a:t>
            </a:r>
            <a:r>
              <a:rPr lang="en-US" altLang="zh-CN" sz="3200" baseline="-25000" dirty="0" err="1">
                <a:latin typeface="+mn-ea"/>
                <a:ea typeface="+mn-ea"/>
              </a:rPr>
              <a:t>+1</a:t>
            </a:r>
            <a:r>
              <a:rPr lang="zh-CN" altLang="en-US" sz="3200" dirty="0">
                <a:latin typeface="+mn-ea"/>
                <a:ea typeface="+mn-ea"/>
              </a:rPr>
              <a:t>等于</a:t>
            </a:r>
            <a:r>
              <a:rPr lang="zh-CN" altLang="en-US" sz="3200" dirty="0">
                <a:latin typeface="+mn-ea"/>
                <a:ea typeface="+mn-ea"/>
              </a:rPr>
              <a:t>第</a:t>
            </a:r>
            <a:r>
              <a:rPr lang="en-US" altLang="zh-CN" sz="3200" i="1" dirty="0">
                <a:latin typeface="+mn-ea"/>
                <a:ea typeface="+mn-ea"/>
              </a:rPr>
              <a:t>k</a:t>
            </a:r>
            <a:r>
              <a:rPr lang="zh-CN" altLang="en-US" sz="3200" dirty="0">
                <a:latin typeface="+mn-ea"/>
                <a:ea typeface="+mn-ea"/>
              </a:rPr>
              <a:t>次的权向量</a:t>
            </a:r>
            <a:r>
              <a:rPr lang="en-US" altLang="zh-CN" sz="3200" b="1" dirty="0" err="1">
                <a:latin typeface="+mn-ea"/>
                <a:ea typeface="+mn-ea"/>
              </a:rPr>
              <a:t>a</a:t>
            </a:r>
            <a:r>
              <a:rPr lang="en-US" altLang="zh-CN" sz="3200" i="1" baseline="-25000" dirty="0" err="1">
                <a:latin typeface="+mn-ea"/>
                <a:ea typeface="+mn-ea"/>
              </a:rPr>
              <a:t>k</a:t>
            </a:r>
            <a:r>
              <a:rPr lang="zh-CN" altLang="en-US" sz="3200" dirty="0">
                <a:latin typeface="+mn-ea"/>
                <a:ea typeface="+mn-ea"/>
              </a:rPr>
              <a:t>加上</a:t>
            </a:r>
            <a:r>
              <a:rPr lang="zh-CN" altLang="en-US" sz="3200" dirty="0">
                <a:latin typeface="+mn-ea"/>
                <a:ea typeface="+mn-ea"/>
              </a:rPr>
              <a:t>被错分类的所有样本之和与</a:t>
            </a:r>
            <a:r>
              <a:rPr lang="en-US" altLang="zh-CN" sz="3200" i="1" dirty="0" err="1">
                <a:latin typeface="+mn-ea"/>
                <a:ea typeface="+mn-ea"/>
              </a:rPr>
              <a:t>r</a:t>
            </a:r>
            <a:r>
              <a:rPr lang="en-US" altLang="zh-CN" sz="3200" i="1" baseline="-25000" dirty="0" err="1">
                <a:latin typeface="+mn-ea"/>
                <a:ea typeface="+mn-ea"/>
              </a:rPr>
              <a:t>k</a:t>
            </a:r>
            <a:r>
              <a:rPr lang="zh-CN" altLang="en-US" sz="3200" dirty="0">
                <a:latin typeface="+mn-ea"/>
                <a:ea typeface="+mn-ea"/>
              </a:rPr>
              <a:t>的乘积</a:t>
            </a:r>
          </a:p>
          <a:p>
            <a:pPr marL="631825" indent="-631825" fontAlgn="auto">
              <a:spcBef>
                <a:spcPts val="0"/>
              </a:spcBef>
              <a:spcAft>
                <a:spcPts val="0"/>
              </a:spcAft>
              <a:defRPr/>
            </a:pPr>
            <a:r>
              <a:rPr lang="en-US" altLang="zh-CN" sz="3200" dirty="0">
                <a:latin typeface="+mn-ea"/>
                <a:ea typeface="+mn-ea"/>
              </a:rPr>
              <a:t>3. </a:t>
            </a:r>
            <a:r>
              <a:rPr lang="zh-CN" altLang="en-US" sz="3200" dirty="0">
                <a:solidFill>
                  <a:srgbClr val="FF0000"/>
                </a:solidFill>
                <a:latin typeface="+mn-ea"/>
                <a:ea typeface="+mn-ea"/>
              </a:rPr>
              <a:t>终止</a:t>
            </a:r>
            <a:r>
              <a:rPr lang="en-US" altLang="zh-CN" sz="3200" dirty="0">
                <a:latin typeface="+mn-ea"/>
                <a:ea typeface="+mn-ea"/>
              </a:rPr>
              <a:t>: </a:t>
            </a:r>
            <a:r>
              <a:rPr lang="zh-CN" altLang="en-US" sz="3200" dirty="0">
                <a:latin typeface="+mn-ea"/>
                <a:ea typeface="+mn-ea"/>
              </a:rPr>
              <a:t>对所有样本正确分类</a:t>
            </a:r>
          </a:p>
        </p:txBody>
      </p:sp>
      <p:grpSp>
        <p:nvGrpSpPr>
          <p:cNvPr id="49157" name="Group 9"/>
          <p:cNvGrpSpPr>
            <a:grpSpLocks/>
          </p:cNvGrpSpPr>
          <p:nvPr/>
        </p:nvGrpSpPr>
        <p:grpSpPr bwMode="auto">
          <a:xfrm>
            <a:off x="5891213" y="1176338"/>
            <a:ext cx="2770187" cy="4968875"/>
            <a:chOff x="1882" y="754"/>
            <a:chExt cx="1424" cy="2858"/>
          </a:xfrm>
        </p:grpSpPr>
        <p:sp>
          <p:nvSpPr>
            <p:cNvPr id="41993" name="AutoShape 10"/>
            <p:cNvSpPr>
              <a:spLocks noChangeArrowheads="1"/>
            </p:cNvSpPr>
            <p:nvPr/>
          </p:nvSpPr>
          <p:spPr bwMode="auto">
            <a:xfrm>
              <a:off x="2054" y="754"/>
              <a:ext cx="1075" cy="57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fontAlgn="auto">
                <a:spcBef>
                  <a:spcPts val="0"/>
                </a:spcBef>
                <a:spcAft>
                  <a:spcPts val="0"/>
                </a:spcAft>
                <a:defRPr/>
              </a:pPr>
              <a:r>
                <a:rPr lang="zh-CN" altLang="en-US" dirty="0"/>
                <a:t>任意给定一向量</a:t>
              </a:r>
              <a:br>
                <a:rPr lang="zh-CN" altLang="en-US" dirty="0"/>
              </a:br>
              <a:r>
                <a:rPr lang="zh-CN" altLang="en-US" dirty="0"/>
                <a:t>初始值</a:t>
              </a:r>
              <a:r>
                <a:rPr lang="en-US" altLang="zh-CN" b="1" dirty="0" err="1"/>
                <a:t>a</a:t>
              </a:r>
              <a:r>
                <a:rPr lang="en-US" altLang="zh-CN" baseline="-25000" dirty="0" err="1"/>
                <a:t>1</a:t>
              </a:r>
              <a:endParaRPr lang="en-US" altLang="zh-CN" baseline="-25000" dirty="0"/>
            </a:p>
          </p:txBody>
        </p:sp>
        <p:sp>
          <p:nvSpPr>
            <p:cNvPr id="41994" name="Rectangle 11"/>
            <p:cNvSpPr>
              <a:spLocks noChangeArrowheads="1"/>
            </p:cNvSpPr>
            <p:nvPr/>
          </p:nvSpPr>
          <p:spPr bwMode="auto">
            <a:xfrm>
              <a:off x="1882" y="1434"/>
              <a:ext cx="1420" cy="60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fontAlgn="auto">
                <a:spcBef>
                  <a:spcPts val="0"/>
                </a:spcBef>
                <a:spcAft>
                  <a:spcPts val="0"/>
                </a:spcAft>
                <a:defRPr/>
              </a:pPr>
              <a:r>
                <a:rPr lang="en-US" altLang="zh-CN" b="1" dirty="0" err="1"/>
                <a:t>a</a:t>
              </a:r>
              <a:r>
                <a:rPr lang="en-US" altLang="zh-CN" i="1" baseline="-25000" dirty="0" err="1"/>
                <a:t>k</a:t>
              </a:r>
              <a:r>
                <a:rPr lang="en-US" altLang="zh-CN" baseline="-25000" dirty="0" err="1"/>
                <a:t>+1</a:t>
              </a:r>
              <a:r>
                <a:rPr lang="en-US" altLang="zh-CN" dirty="0"/>
                <a:t>= </a:t>
              </a:r>
              <a:r>
                <a:rPr lang="en-US" altLang="zh-CN" b="1" dirty="0" err="1"/>
                <a:t>a</a:t>
              </a:r>
              <a:r>
                <a:rPr lang="en-US" altLang="zh-CN" i="1" baseline="-25000" dirty="0" err="1"/>
                <a:t>k</a:t>
              </a:r>
              <a:r>
                <a:rPr lang="en-US" altLang="zh-CN" dirty="0"/>
                <a:t>+ </a:t>
              </a:r>
              <a:r>
                <a:rPr lang="en-US" altLang="zh-CN" i="1" dirty="0" err="1"/>
                <a:t>r</a:t>
              </a:r>
              <a:r>
                <a:rPr lang="en-US" altLang="zh-CN" i="1" baseline="-25000" dirty="0" err="1"/>
                <a:t>k</a:t>
              </a:r>
              <a:r>
                <a:rPr lang="en-US" altLang="zh-CN" dirty="0" err="1"/>
                <a:t>×Sum</a:t>
              </a:r>
              <a:r>
                <a:rPr lang="en-US" altLang="zh-CN" dirty="0"/>
                <a:t/>
              </a:r>
              <a:br>
                <a:rPr lang="en-US" altLang="zh-CN" dirty="0"/>
              </a:br>
              <a:r>
                <a:rPr lang="en-US" altLang="zh-CN" dirty="0"/>
                <a:t>(</a:t>
              </a:r>
              <a:r>
                <a:rPr lang="zh-CN" altLang="en-US" dirty="0"/>
                <a:t>被错分类的所有样本</a:t>
              </a:r>
              <a:r>
                <a:rPr lang="en-US" altLang="zh-CN" dirty="0"/>
                <a:t>)</a:t>
              </a:r>
            </a:p>
          </p:txBody>
        </p:sp>
        <p:sp>
          <p:nvSpPr>
            <p:cNvPr id="41995" name="AutoShape 12"/>
            <p:cNvSpPr>
              <a:spLocks noChangeArrowheads="1"/>
            </p:cNvSpPr>
            <p:nvPr/>
          </p:nvSpPr>
          <p:spPr bwMode="auto">
            <a:xfrm>
              <a:off x="2064" y="2205"/>
              <a:ext cx="1056" cy="706"/>
            </a:xfrm>
            <a:prstGeom prst="flowChartDecision">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fontAlgn="auto">
                <a:spcBef>
                  <a:spcPts val="0"/>
                </a:spcBef>
                <a:spcAft>
                  <a:spcPts val="0"/>
                </a:spcAft>
                <a:defRPr/>
              </a:pPr>
              <a:r>
                <a:rPr lang="zh-CN" altLang="en-US"/>
                <a:t>所有样本</a:t>
              </a:r>
              <a:br>
                <a:rPr lang="zh-CN" altLang="en-US"/>
              </a:br>
              <a:r>
                <a:rPr lang="zh-CN" altLang="en-US"/>
                <a:t>正确分类</a:t>
              </a:r>
            </a:p>
          </p:txBody>
        </p:sp>
        <p:sp>
          <p:nvSpPr>
            <p:cNvPr id="41996" name="AutoShape 13"/>
            <p:cNvSpPr>
              <a:spLocks noChangeArrowheads="1"/>
            </p:cNvSpPr>
            <p:nvPr/>
          </p:nvSpPr>
          <p:spPr bwMode="auto">
            <a:xfrm>
              <a:off x="2161" y="3068"/>
              <a:ext cx="862" cy="544"/>
            </a:xfrm>
            <a:prstGeom prst="flowChartTerminator">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fontAlgn="auto">
                <a:spcBef>
                  <a:spcPts val="0"/>
                </a:spcBef>
                <a:spcAft>
                  <a:spcPts val="0"/>
                </a:spcAft>
                <a:defRPr/>
              </a:pPr>
              <a:r>
                <a:rPr lang="zh-CN" altLang="en-US" sz="1600"/>
                <a:t>得到合理的</a:t>
              </a:r>
              <a:r>
                <a:rPr lang="en-US" altLang="zh-CN" sz="1600" b="1"/>
                <a:t>a</a:t>
              </a:r>
              <a:r>
                <a:rPr lang="en-US" altLang="zh-CN" sz="1600"/>
                <a:t/>
              </a:r>
              <a:br>
                <a:rPr lang="en-US" altLang="zh-CN" sz="1600"/>
              </a:br>
              <a:r>
                <a:rPr lang="zh-CN" altLang="en-US" sz="1600"/>
                <a:t>完成</a:t>
              </a:r>
              <a:br>
                <a:rPr lang="zh-CN" altLang="en-US" sz="1600"/>
              </a:br>
              <a:r>
                <a:rPr lang="zh-CN" altLang="en-US" sz="1600"/>
                <a:t>分类器设计</a:t>
              </a:r>
              <a:endParaRPr lang="zh-CN" altLang="en-US" sz="1600" b="1"/>
            </a:p>
          </p:txBody>
        </p:sp>
        <p:sp>
          <p:nvSpPr>
            <p:cNvPr id="49163" name="Text Box 14"/>
            <p:cNvSpPr txBox="1">
              <a:spLocks noChangeArrowheads="1"/>
            </p:cNvSpPr>
            <p:nvPr/>
          </p:nvSpPr>
          <p:spPr bwMode="auto">
            <a:xfrm>
              <a:off x="3152" y="2568"/>
              <a:ext cx="154"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1400"/>
                <a:t>N</a:t>
              </a:r>
            </a:p>
          </p:txBody>
        </p:sp>
        <p:sp>
          <p:nvSpPr>
            <p:cNvPr id="49164" name="Text Box 15"/>
            <p:cNvSpPr txBox="1">
              <a:spLocks noChangeArrowheads="1"/>
            </p:cNvSpPr>
            <p:nvPr/>
          </p:nvSpPr>
          <p:spPr bwMode="auto">
            <a:xfrm>
              <a:off x="2604" y="2875"/>
              <a:ext cx="14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1400"/>
                <a:t>Y</a:t>
              </a:r>
            </a:p>
          </p:txBody>
        </p:sp>
        <p:cxnSp>
          <p:nvCxnSpPr>
            <p:cNvPr id="41999" name="AutoShape 16"/>
            <p:cNvCxnSpPr>
              <a:cxnSpLocks noChangeShapeType="1"/>
              <a:stCxn id="41993" idx="2"/>
              <a:endCxn id="41994" idx="0"/>
            </p:cNvCxnSpPr>
            <p:nvPr/>
          </p:nvCxnSpPr>
          <p:spPr bwMode="auto">
            <a:xfrm>
              <a:off x="2592" y="1330"/>
              <a:ext cx="0" cy="104"/>
            </a:xfrm>
            <a:prstGeom prst="straightConnector1">
              <a:avLst/>
            </a:prstGeom>
            <a:ln>
              <a:headEnd/>
              <a:tailEnd type="triangle" w="med" len="med"/>
            </a:ln>
          </p:spPr>
          <p:style>
            <a:lnRef idx="1">
              <a:schemeClr val="accent1"/>
            </a:lnRef>
            <a:fillRef idx="2">
              <a:schemeClr val="accent1"/>
            </a:fillRef>
            <a:effectRef idx="1">
              <a:schemeClr val="accent1"/>
            </a:effectRef>
            <a:fontRef idx="minor">
              <a:schemeClr val="dk1"/>
            </a:fontRef>
          </p:style>
        </p:cxnSp>
        <p:cxnSp>
          <p:nvCxnSpPr>
            <p:cNvPr id="42000" name="AutoShape 17"/>
            <p:cNvCxnSpPr>
              <a:cxnSpLocks noChangeShapeType="1"/>
              <a:stCxn id="41994" idx="2"/>
              <a:endCxn id="41995" idx="0"/>
            </p:cNvCxnSpPr>
            <p:nvPr/>
          </p:nvCxnSpPr>
          <p:spPr bwMode="auto">
            <a:xfrm>
              <a:off x="2592" y="2036"/>
              <a:ext cx="0" cy="169"/>
            </a:xfrm>
            <a:prstGeom prst="straightConnector1">
              <a:avLst/>
            </a:prstGeom>
            <a:ln>
              <a:headEnd/>
              <a:tailEnd type="triangle" w="med" len="med"/>
            </a:ln>
          </p:spPr>
          <p:style>
            <a:lnRef idx="1">
              <a:schemeClr val="accent1"/>
            </a:lnRef>
            <a:fillRef idx="2">
              <a:schemeClr val="accent1"/>
            </a:fillRef>
            <a:effectRef idx="1">
              <a:schemeClr val="accent1"/>
            </a:effectRef>
            <a:fontRef idx="minor">
              <a:schemeClr val="dk1"/>
            </a:fontRef>
          </p:style>
        </p:cxnSp>
        <p:cxnSp>
          <p:nvCxnSpPr>
            <p:cNvPr id="42001" name="AutoShape 18"/>
            <p:cNvCxnSpPr>
              <a:cxnSpLocks noChangeShapeType="1"/>
              <a:stCxn id="41995" idx="2"/>
              <a:endCxn id="41996" idx="0"/>
            </p:cNvCxnSpPr>
            <p:nvPr/>
          </p:nvCxnSpPr>
          <p:spPr bwMode="auto">
            <a:xfrm>
              <a:off x="2592" y="2911"/>
              <a:ext cx="0" cy="157"/>
            </a:xfrm>
            <a:prstGeom prst="straightConnector1">
              <a:avLst/>
            </a:prstGeom>
            <a:ln>
              <a:headEnd/>
              <a:tailEnd type="triangle" w="med" len="med"/>
            </a:ln>
          </p:spPr>
          <p:style>
            <a:lnRef idx="1">
              <a:schemeClr val="accent1"/>
            </a:lnRef>
            <a:fillRef idx="2">
              <a:schemeClr val="accent1"/>
            </a:fillRef>
            <a:effectRef idx="1">
              <a:schemeClr val="accent1"/>
            </a:effectRef>
            <a:fontRef idx="minor">
              <a:schemeClr val="dk1"/>
            </a:fontRef>
          </p:style>
        </p:cxnSp>
        <p:cxnSp>
          <p:nvCxnSpPr>
            <p:cNvPr id="42002" name="AutoShape 19"/>
            <p:cNvCxnSpPr>
              <a:cxnSpLocks noChangeShapeType="1"/>
              <a:stCxn id="41995" idx="3"/>
              <a:endCxn id="41994" idx="3"/>
            </p:cNvCxnSpPr>
            <p:nvPr/>
          </p:nvCxnSpPr>
          <p:spPr bwMode="auto">
            <a:xfrm flipV="1">
              <a:off x="3120" y="1735"/>
              <a:ext cx="182" cy="824"/>
            </a:xfrm>
            <a:prstGeom prst="bentConnector3">
              <a:avLst>
                <a:gd name="adj1" fmla="val 179120"/>
              </a:avLst>
            </a:prstGeom>
            <a:ln>
              <a:headEnd/>
              <a:tailEnd type="triangle" w="med" len="med"/>
            </a:ln>
          </p:spPr>
          <p:style>
            <a:lnRef idx="1">
              <a:schemeClr val="accent1"/>
            </a:lnRef>
            <a:fillRef idx="2">
              <a:schemeClr val="accent1"/>
            </a:fillRef>
            <a:effectRef idx="1">
              <a:schemeClr val="accent1"/>
            </a:effectRef>
            <a:fontRef idx="minor">
              <a:schemeClr val="dk1"/>
            </a:fontRef>
          </p:style>
        </p:cxnSp>
      </p:grpSp>
      <p:sp>
        <p:nvSpPr>
          <p:cNvPr id="16" name="AutoShape 8"/>
          <p:cNvSpPr>
            <a:spLocks noChangeArrowheads="1"/>
          </p:cNvSpPr>
          <p:nvPr/>
        </p:nvSpPr>
        <p:spPr bwMode="auto">
          <a:xfrm>
            <a:off x="7786688" y="33338"/>
            <a:ext cx="1300162" cy="609600"/>
          </a:xfrm>
          <a:prstGeom prst="wedgeRectCallout">
            <a:avLst>
              <a:gd name="adj1" fmla="val -43750"/>
              <a:gd name="adj2" fmla="val 70000"/>
            </a:avLst>
          </a:prstGeom>
          <a:ln>
            <a:headEnd/>
            <a:tailEnd/>
          </a:ln>
        </p:spPr>
        <p:style>
          <a:lnRef idx="1">
            <a:schemeClr val="accent4"/>
          </a:lnRef>
          <a:fillRef idx="2">
            <a:schemeClr val="accent4"/>
          </a:fillRef>
          <a:effectRef idx="1">
            <a:schemeClr val="accent4"/>
          </a:effectRef>
          <a:fontRef idx="minor">
            <a:schemeClr val="dk1"/>
          </a:fontRef>
        </p:style>
        <p:txBody>
          <a:bodyPr/>
          <a:lstStyle/>
          <a:p>
            <a:pPr algn="ctr" fontAlgn="auto">
              <a:spcBef>
                <a:spcPts val="0"/>
              </a:spcBef>
              <a:spcAft>
                <a:spcPts val="0"/>
              </a:spcAft>
              <a:defRPr/>
            </a:pPr>
            <a:r>
              <a:rPr lang="zh-CN" altLang="en-US" sz="2800" dirty="0">
                <a:solidFill>
                  <a:schemeClr val="tx2"/>
                </a:solidFill>
              </a:rPr>
              <a:t>感知器</a:t>
            </a:r>
            <a:endParaRPr lang="zh-CN" altLang="en-US" sz="2800" dirty="0">
              <a:solidFill>
                <a:schemeClr val="tx2"/>
              </a:solidFill>
            </a:endParaRPr>
          </a:p>
        </p:txBody>
      </p:sp>
    </p:spTree>
    <p:extLst>
      <p:ext uri="{BB962C8B-B14F-4D97-AF65-F5344CB8AC3E}">
        <p14:creationId xmlns:p14="http://schemas.microsoft.com/office/powerpoint/2010/main" val="189942840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42875" y="142875"/>
            <a:ext cx="7500938" cy="571500"/>
          </a:xfrm>
        </p:spPr>
        <p:txBody>
          <a:bodyPr>
            <a:normAutofit fontScale="90000"/>
          </a:bodyPr>
          <a:lstStyle/>
          <a:p>
            <a:pPr eaLnBrk="1" hangingPunct="1"/>
            <a:r>
              <a:rPr lang="en-US" altLang="zh-CN" smtClean="0"/>
              <a:t>1.2 </a:t>
            </a:r>
            <a:r>
              <a:rPr lang="zh-CN" altLang="en-US" smtClean="0"/>
              <a:t>模式识别系统</a:t>
            </a:r>
          </a:p>
        </p:txBody>
      </p:sp>
      <p:sp>
        <p:nvSpPr>
          <p:cNvPr id="31747" name="Rectangle 3"/>
          <p:cNvSpPr>
            <a:spLocks noChangeArrowheads="1"/>
          </p:cNvSpPr>
          <p:nvPr/>
        </p:nvSpPr>
        <p:spPr bwMode="auto">
          <a:xfrm>
            <a:off x="1311275" y="2205038"/>
            <a:ext cx="1512888" cy="914400"/>
          </a:xfrm>
          <a:prstGeom prst="rect">
            <a:avLst/>
          </a:prstGeom>
          <a:solidFill>
            <a:schemeClr val="accent1"/>
          </a:solidFill>
          <a:ln w="9525">
            <a:solidFill>
              <a:schemeClr val="tx1"/>
            </a:solidFill>
            <a:miter lim="800000"/>
            <a:headEnd/>
            <a:tailEnd/>
          </a:ln>
        </p:spPr>
        <p:txBody>
          <a:bodyPr wrap="none" anchor="ctr"/>
          <a:lstStyle/>
          <a:p>
            <a:pPr algn="ctr"/>
            <a:r>
              <a:rPr lang="zh-CN" altLang="en-US" sz="2400" dirty="0">
                <a:latin typeface="Calibri" pitchFamily="34" charset="0"/>
              </a:rPr>
              <a:t>数据获取</a:t>
            </a:r>
          </a:p>
        </p:txBody>
      </p:sp>
      <p:sp>
        <p:nvSpPr>
          <p:cNvPr id="31748" name="Rectangle 4"/>
          <p:cNvSpPr>
            <a:spLocks noChangeArrowheads="1"/>
          </p:cNvSpPr>
          <p:nvPr/>
        </p:nvSpPr>
        <p:spPr bwMode="auto">
          <a:xfrm>
            <a:off x="3435350" y="2205038"/>
            <a:ext cx="1512888" cy="914400"/>
          </a:xfrm>
          <a:prstGeom prst="rect">
            <a:avLst/>
          </a:prstGeom>
          <a:solidFill>
            <a:schemeClr val="accent1"/>
          </a:solidFill>
          <a:ln w="9525">
            <a:solidFill>
              <a:schemeClr val="tx1"/>
            </a:solidFill>
            <a:miter lim="800000"/>
            <a:headEnd/>
            <a:tailEnd/>
          </a:ln>
        </p:spPr>
        <p:txBody>
          <a:bodyPr wrap="none" anchor="ctr"/>
          <a:lstStyle/>
          <a:p>
            <a:pPr algn="ctr"/>
            <a:r>
              <a:rPr lang="zh-CN" altLang="en-US" sz="2400">
                <a:latin typeface="Calibri" pitchFamily="34" charset="0"/>
              </a:rPr>
              <a:t>预处理</a:t>
            </a:r>
          </a:p>
        </p:txBody>
      </p:sp>
      <p:sp>
        <p:nvSpPr>
          <p:cNvPr id="31749" name="Rectangle 5"/>
          <p:cNvSpPr>
            <a:spLocks noChangeArrowheads="1"/>
          </p:cNvSpPr>
          <p:nvPr/>
        </p:nvSpPr>
        <p:spPr bwMode="auto">
          <a:xfrm>
            <a:off x="5559425" y="2205038"/>
            <a:ext cx="1800225" cy="914400"/>
          </a:xfrm>
          <a:prstGeom prst="rect">
            <a:avLst/>
          </a:prstGeom>
          <a:solidFill>
            <a:schemeClr val="accent1"/>
          </a:solidFill>
          <a:ln w="9525">
            <a:solidFill>
              <a:schemeClr val="tx1"/>
            </a:solidFill>
            <a:miter lim="800000"/>
            <a:headEnd/>
            <a:tailEnd/>
          </a:ln>
        </p:spPr>
        <p:txBody>
          <a:bodyPr wrap="none" anchor="ctr"/>
          <a:lstStyle/>
          <a:p>
            <a:pPr algn="ctr"/>
            <a:r>
              <a:rPr lang="zh-CN" altLang="en-US" sz="2400">
                <a:latin typeface="Calibri" pitchFamily="34" charset="0"/>
              </a:rPr>
              <a:t>特征提取</a:t>
            </a:r>
            <a:br>
              <a:rPr lang="zh-CN" altLang="en-US" sz="2400">
                <a:latin typeface="Calibri" pitchFamily="34" charset="0"/>
              </a:rPr>
            </a:br>
            <a:r>
              <a:rPr lang="zh-CN" altLang="en-US" sz="2400">
                <a:latin typeface="Calibri" pitchFamily="34" charset="0"/>
              </a:rPr>
              <a:t>与选择</a:t>
            </a:r>
          </a:p>
        </p:txBody>
      </p:sp>
      <p:sp>
        <p:nvSpPr>
          <p:cNvPr id="31750" name="Rectangle 6"/>
          <p:cNvSpPr>
            <a:spLocks noChangeArrowheads="1"/>
          </p:cNvSpPr>
          <p:nvPr/>
        </p:nvSpPr>
        <p:spPr bwMode="auto">
          <a:xfrm>
            <a:off x="2051050" y="4294188"/>
            <a:ext cx="1512888" cy="914400"/>
          </a:xfrm>
          <a:prstGeom prst="rect">
            <a:avLst/>
          </a:prstGeom>
          <a:solidFill>
            <a:schemeClr val="accent1"/>
          </a:solidFill>
          <a:ln w="9525">
            <a:solidFill>
              <a:schemeClr val="tx1"/>
            </a:solidFill>
            <a:miter lim="800000"/>
            <a:headEnd/>
            <a:tailEnd/>
          </a:ln>
        </p:spPr>
        <p:txBody>
          <a:bodyPr wrap="none" anchor="ctr"/>
          <a:lstStyle/>
          <a:p>
            <a:pPr algn="ctr"/>
            <a:r>
              <a:rPr lang="zh-CN" altLang="en-US" sz="2400">
                <a:latin typeface="Calibri" pitchFamily="34" charset="0"/>
              </a:rPr>
              <a:t>分类决策</a:t>
            </a:r>
          </a:p>
        </p:txBody>
      </p:sp>
      <p:sp>
        <p:nvSpPr>
          <p:cNvPr id="31751" name="Rectangle 7"/>
          <p:cNvSpPr>
            <a:spLocks noChangeArrowheads="1"/>
          </p:cNvSpPr>
          <p:nvPr/>
        </p:nvSpPr>
        <p:spPr bwMode="auto">
          <a:xfrm>
            <a:off x="5076825" y="4294188"/>
            <a:ext cx="1512888" cy="914400"/>
          </a:xfrm>
          <a:prstGeom prst="rect">
            <a:avLst/>
          </a:prstGeom>
          <a:solidFill>
            <a:schemeClr val="accent1"/>
          </a:solidFill>
          <a:ln w="9525">
            <a:solidFill>
              <a:schemeClr val="tx1"/>
            </a:solidFill>
            <a:miter lim="800000"/>
            <a:headEnd/>
            <a:tailEnd/>
          </a:ln>
        </p:spPr>
        <p:txBody>
          <a:bodyPr wrap="none" anchor="ctr"/>
          <a:lstStyle/>
          <a:p>
            <a:pPr algn="ctr"/>
            <a:r>
              <a:rPr lang="zh-CN" altLang="en-US" sz="2400">
                <a:latin typeface="Calibri" pitchFamily="34" charset="0"/>
              </a:rPr>
              <a:t>分类器</a:t>
            </a:r>
            <a:br>
              <a:rPr lang="zh-CN" altLang="en-US" sz="2400">
                <a:latin typeface="Calibri" pitchFamily="34" charset="0"/>
              </a:rPr>
            </a:br>
            <a:r>
              <a:rPr lang="zh-CN" altLang="en-US" sz="2400">
                <a:latin typeface="Calibri" pitchFamily="34" charset="0"/>
              </a:rPr>
              <a:t>设计</a:t>
            </a:r>
          </a:p>
        </p:txBody>
      </p:sp>
      <p:cxnSp>
        <p:nvCxnSpPr>
          <p:cNvPr id="31752" name="AutoShape 8"/>
          <p:cNvCxnSpPr>
            <a:cxnSpLocks noChangeShapeType="1"/>
            <a:stCxn id="31748" idx="3"/>
            <a:endCxn id="31749" idx="1"/>
          </p:cNvCxnSpPr>
          <p:nvPr/>
        </p:nvCxnSpPr>
        <p:spPr bwMode="auto">
          <a:xfrm>
            <a:off x="4948238" y="2662238"/>
            <a:ext cx="611187" cy="0"/>
          </a:xfrm>
          <a:prstGeom prst="straightConnector1">
            <a:avLst/>
          </a:prstGeom>
          <a:noFill/>
          <a:ln w="9525">
            <a:solidFill>
              <a:srgbClr val="FF9900"/>
            </a:solidFill>
            <a:round/>
            <a:headEnd/>
            <a:tailEnd type="triangle" w="med" len="med"/>
          </a:ln>
          <a:extLst>
            <a:ext uri="{909E8E84-426E-40DD-AFC4-6F175D3DCCD1}">
              <a14:hiddenFill xmlns:a14="http://schemas.microsoft.com/office/drawing/2010/main">
                <a:noFill/>
              </a14:hiddenFill>
            </a:ext>
          </a:extLst>
        </p:spPr>
      </p:cxnSp>
      <p:cxnSp>
        <p:nvCxnSpPr>
          <p:cNvPr id="31753" name="AutoShape 9"/>
          <p:cNvCxnSpPr>
            <a:cxnSpLocks noChangeShapeType="1"/>
            <a:stCxn id="31747" idx="3"/>
            <a:endCxn id="31748" idx="1"/>
          </p:cNvCxnSpPr>
          <p:nvPr/>
        </p:nvCxnSpPr>
        <p:spPr bwMode="auto">
          <a:xfrm>
            <a:off x="2824163" y="2662238"/>
            <a:ext cx="611187" cy="0"/>
          </a:xfrm>
          <a:prstGeom prst="straightConnector1">
            <a:avLst/>
          </a:prstGeom>
          <a:noFill/>
          <a:ln w="9525">
            <a:solidFill>
              <a:srgbClr val="FF9900"/>
            </a:solidFill>
            <a:round/>
            <a:headEnd/>
            <a:tailEnd type="triangle" w="med" len="med"/>
          </a:ln>
          <a:extLst>
            <a:ext uri="{909E8E84-426E-40DD-AFC4-6F175D3DCCD1}">
              <a14:hiddenFill xmlns:a14="http://schemas.microsoft.com/office/drawing/2010/main">
                <a:noFill/>
              </a14:hiddenFill>
            </a:ext>
          </a:extLst>
        </p:spPr>
      </p:cxnSp>
      <p:cxnSp>
        <p:nvCxnSpPr>
          <p:cNvPr id="31754" name="AutoShape 10"/>
          <p:cNvCxnSpPr>
            <a:cxnSpLocks noChangeShapeType="1"/>
            <a:stCxn id="31749" idx="3"/>
            <a:endCxn id="31751" idx="0"/>
          </p:cNvCxnSpPr>
          <p:nvPr/>
        </p:nvCxnSpPr>
        <p:spPr bwMode="auto">
          <a:xfrm flipH="1">
            <a:off x="5834063" y="2662238"/>
            <a:ext cx="1525587" cy="1631950"/>
          </a:xfrm>
          <a:prstGeom prst="bentConnector4">
            <a:avLst>
              <a:gd name="adj1" fmla="val -14986"/>
              <a:gd name="adj2" fmla="val 64009"/>
            </a:avLst>
          </a:prstGeom>
          <a:noFill/>
          <a:ln w="9525">
            <a:solidFill>
              <a:srgbClr val="FF9900"/>
            </a:solidFill>
            <a:miter lim="800000"/>
            <a:headEnd/>
            <a:tailEnd type="triangle" w="med" len="med"/>
          </a:ln>
          <a:extLst>
            <a:ext uri="{909E8E84-426E-40DD-AFC4-6F175D3DCCD1}">
              <a14:hiddenFill xmlns:a14="http://schemas.microsoft.com/office/drawing/2010/main">
                <a:noFill/>
              </a14:hiddenFill>
            </a:ext>
          </a:extLst>
        </p:spPr>
      </p:cxnSp>
      <p:cxnSp>
        <p:nvCxnSpPr>
          <p:cNvPr id="31755" name="AutoShape 11"/>
          <p:cNvCxnSpPr>
            <a:cxnSpLocks noChangeShapeType="1"/>
            <a:stCxn id="31749" idx="3"/>
            <a:endCxn id="31750" idx="0"/>
          </p:cNvCxnSpPr>
          <p:nvPr/>
        </p:nvCxnSpPr>
        <p:spPr bwMode="auto">
          <a:xfrm flipH="1">
            <a:off x="2808288" y="2662238"/>
            <a:ext cx="4551362" cy="1631950"/>
          </a:xfrm>
          <a:prstGeom prst="bentConnector4">
            <a:avLst>
              <a:gd name="adj1" fmla="val -5023"/>
              <a:gd name="adj2" fmla="val 64009"/>
            </a:avLst>
          </a:prstGeom>
          <a:noFill/>
          <a:ln w="9525">
            <a:solidFill>
              <a:srgbClr val="FF9900"/>
            </a:solidFill>
            <a:miter lim="800000"/>
            <a:headEnd/>
            <a:tailEnd type="triangle" w="med" len="med"/>
          </a:ln>
          <a:extLst>
            <a:ext uri="{909E8E84-426E-40DD-AFC4-6F175D3DCCD1}">
              <a14:hiddenFill xmlns:a14="http://schemas.microsoft.com/office/drawing/2010/main">
                <a:noFill/>
              </a14:hiddenFill>
            </a:ext>
          </a:extLst>
        </p:spPr>
      </p:cxnSp>
      <p:sp>
        <p:nvSpPr>
          <p:cNvPr id="31756" name="Text Box 12"/>
          <p:cNvSpPr txBox="1">
            <a:spLocks noChangeArrowheads="1"/>
          </p:cNvSpPr>
          <p:nvPr/>
        </p:nvSpPr>
        <p:spPr bwMode="auto">
          <a:xfrm>
            <a:off x="2392363" y="1773238"/>
            <a:ext cx="13160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solidFill>
                  <a:srgbClr val="FF0000"/>
                </a:solidFill>
                <a:latin typeface="Calibri" pitchFamily="34" charset="0"/>
              </a:rPr>
              <a:t>信号空间</a:t>
            </a:r>
          </a:p>
        </p:txBody>
      </p:sp>
      <p:sp>
        <p:nvSpPr>
          <p:cNvPr id="31757" name="Text Box 13"/>
          <p:cNvSpPr txBox="1">
            <a:spLocks noChangeArrowheads="1"/>
          </p:cNvSpPr>
          <p:nvPr/>
        </p:nvSpPr>
        <p:spPr bwMode="auto">
          <a:xfrm>
            <a:off x="7308850" y="1838325"/>
            <a:ext cx="13160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solidFill>
                  <a:srgbClr val="FF0000"/>
                </a:solidFill>
                <a:latin typeface="Calibri" pitchFamily="34" charset="0"/>
              </a:rPr>
              <a:t>特征空间</a:t>
            </a:r>
          </a:p>
        </p:txBody>
      </p:sp>
      <p:cxnSp>
        <p:nvCxnSpPr>
          <p:cNvPr id="31758" name="AutoShape 8"/>
          <p:cNvCxnSpPr>
            <a:cxnSpLocks noChangeShapeType="1"/>
            <a:stCxn id="31751" idx="1"/>
            <a:endCxn id="31750" idx="3"/>
          </p:cNvCxnSpPr>
          <p:nvPr/>
        </p:nvCxnSpPr>
        <p:spPr bwMode="auto">
          <a:xfrm rot="10800000">
            <a:off x="3563938" y="4751388"/>
            <a:ext cx="1512887" cy="1587"/>
          </a:xfrm>
          <a:prstGeom prst="straightConnector1">
            <a:avLst/>
          </a:prstGeom>
          <a:noFill/>
          <a:ln w="9525">
            <a:solidFill>
              <a:srgbClr val="FF9900"/>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8314789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42875" y="142875"/>
            <a:ext cx="4786313" cy="571500"/>
          </a:xfrm>
        </p:spPr>
        <p:txBody>
          <a:bodyPr>
            <a:normAutofit fontScale="90000"/>
          </a:bodyPr>
          <a:lstStyle/>
          <a:p>
            <a:r>
              <a:rPr lang="zh-CN" altLang="en-US" smtClean="0"/>
              <a:t>感知器方法例解 </a:t>
            </a:r>
          </a:p>
        </p:txBody>
      </p:sp>
      <p:sp>
        <p:nvSpPr>
          <p:cNvPr id="254979" name="Rectangle 3"/>
          <p:cNvSpPr>
            <a:spLocks noGrp="1" noChangeArrowheads="1"/>
          </p:cNvSpPr>
          <p:nvPr>
            <p:ph type="body" idx="1"/>
          </p:nvPr>
        </p:nvSpPr>
        <p:spPr>
          <a:xfrm>
            <a:off x="285750" y="1214438"/>
            <a:ext cx="4464050" cy="4110037"/>
          </a:xfrm>
        </p:spPr>
        <p:txBody>
          <a:bodyPr rtlCol="0">
            <a:normAutofit lnSpcReduction="10000"/>
          </a:bodyPr>
          <a:lstStyle/>
          <a:p>
            <a:pPr fontAlgn="auto">
              <a:spcAft>
                <a:spcPts val="0"/>
              </a:spcAft>
              <a:defRPr/>
            </a:pPr>
            <a:r>
              <a:rPr lang="zh-CN" altLang="en-US" sz="2800" dirty="0" smtClean="0">
                <a:solidFill>
                  <a:srgbClr val="FF0066"/>
                </a:solidFill>
              </a:rPr>
              <a:t>固定增量法</a:t>
            </a:r>
            <a:r>
              <a:rPr lang="zh-CN" altLang="en-US" sz="2800" dirty="0" smtClean="0"/>
              <a:t>与</a:t>
            </a:r>
            <a:r>
              <a:rPr lang="zh-CN" altLang="en-US" sz="2800" dirty="0" smtClean="0">
                <a:solidFill>
                  <a:srgbClr val="FF0066"/>
                </a:solidFill>
              </a:rPr>
              <a:t>可变增量法</a:t>
            </a:r>
          </a:p>
          <a:p>
            <a:pPr fontAlgn="auto">
              <a:spcAft>
                <a:spcPts val="0"/>
              </a:spcAft>
              <a:defRPr/>
            </a:pPr>
            <a:r>
              <a:rPr lang="zh-CN" altLang="en-US" sz="2800" dirty="0" smtClean="0">
                <a:solidFill>
                  <a:srgbClr val="FF0066"/>
                </a:solidFill>
              </a:rPr>
              <a:t>批量样本修正法</a:t>
            </a:r>
            <a:r>
              <a:rPr lang="zh-CN" altLang="en-US" sz="2800" dirty="0" smtClean="0"/>
              <a:t>与</a:t>
            </a:r>
            <a:r>
              <a:rPr lang="zh-CN" altLang="en-US" sz="2800" dirty="0" smtClean="0">
                <a:solidFill>
                  <a:srgbClr val="FF0066"/>
                </a:solidFill>
              </a:rPr>
              <a:t>单样本修正法</a:t>
            </a:r>
          </a:p>
          <a:p>
            <a:pPr lvl="1" fontAlgn="auto">
              <a:spcAft>
                <a:spcPts val="0"/>
              </a:spcAft>
              <a:defRPr/>
            </a:pPr>
            <a:r>
              <a:rPr lang="zh-CN" altLang="en-US" sz="2400" dirty="0" smtClean="0"/>
              <a:t>单样本修正法：样本集视为不断重复出现的序列，逐个样本检查，修正权向量</a:t>
            </a:r>
          </a:p>
          <a:p>
            <a:pPr lvl="1" fontAlgn="auto">
              <a:spcAft>
                <a:spcPts val="0"/>
              </a:spcAft>
              <a:defRPr/>
            </a:pPr>
            <a:r>
              <a:rPr lang="zh-CN" altLang="en-US" sz="2400" dirty="0" smtClean="0"/>
              <a:t>批量样本修正法：样本成批或全部检查后，修正权向量</a:t>
            </a:r>
          </a:p>
        </p:txBody>
      </p:sp>
      <p:pic>
        <p:nvPicPr>
          <p:cNvPr id="2355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0" y="1120775"/>
            <a:ext cx="3386138" cy="502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8"/>
          <p:cNvSpPr>
            <a:spLocks noChangeArrowheads="1"/>
          </p:cNvSpPr>
          <p:nvPr/>
        </p:nvSpPr>
        <p:spPr bwMode="auto">
          <a:xfrm>
            <a:off x="7786688" y="33338"/>
            <a:ext cx="1300162" cy="609600"/>
          </a:xfrm>
          <a:prstGeom prst="wedgeRectCallout">
            <a:avLst>
              <a:gd name="adj1" fmla="val -43750"/>
              <a:gd name="adj2" fmla="val 70000"/>
            </a:avLst>
          </a:prstGeom>
          <a:ln>
            <a:headEnd/>
            <a:tailEnd/>
          </a:ln>
        </p:spPr>
        <p:style>
          <a:lnRef idx="1">
            <a:schemeClr val="accent4"/>
          </a:lnRef>
          <a:fillRef idx="2">
            <a:schemeClr val="accent4"/>
          </a:fillRef>
          <a:effectRef idx="1">
            <a:schemeClr val="accent4"/>
          </a:effectRef>
          <a:fontRef idx="minor">
            <a:schemeClr val="dk1"/>
          </a:fontRef>
        </p:style>
        <p:txBody>
          <a:bodyPr/>
          <a:lstStyle/>
          <a:p>
            <a:pPr algn="ctr" fontAlgn="auto">
              <a:spcBef>
                <a:spcPts val="0"/>
              </a:spcBef>
              <a:spcAft>
                <a:spcPts val="0"/>
              </a:spcAft>
              <a:defRPr/>
            </a:pPr>
            <a:r>
              <a:rPr lang="zh-CN" altLang="en-US" sz="2800" dirty="0">
                <a:solidFill>
                  <a:schemeClr val="tx2"/>
                </a:solidFill>
              </a:rPr>
              <a:t>感知器</a:t>
            </a:r>
            <a:endParaRPr lang="zh-CN" altLang="en-US" sz="2800" dirty="0">
              <a:solidFill>
                <a:schemeClr val="tx2"/>
              </a:solidFill>
            </a:endParaRPr>
          </a:p>
        </p:txBody>
      </p:sp>
      <p:graphicFrame>
        <p:nvGraphicFramePr>
          <p:cNvPr id="23554" name="Object 22"/>
          <p:cNvGraphicFramePr>
            <a:graphicFrameLocks noChangeAspect="1"/>
          </p:cNvGraphicFramePr>
          <p:nvPr/>
        </p:nvGraphicFramePr>
        <p:xfrm>
          <a:off x="827088" y="5073650"/>
          <a:ext cx="3559175" cy="1069975"/>
        </p:xfrm>
        <a:graphic>
          <a:graphicData uri="http://schemas.openxmlformats.org/presentationml/2006/ole">
            <mc:AlternateContent xmlns:mc="http://schemas.openxmlformats.org/markup-compatibility/2006">
              <mc:Choice xmlns:v="urn:schemas-microsoft-com:vml" Requires="v">
                <p:oleObj spid="_x0000_s13320" name="Equation" r:id="rId4" imgW="1104840" imgH="368280" progId="Equation.DSMT4">
                  <p:embed/>
                </p:oleObj>
              </mc:Choice>
              <mc:Fallback>
                <p:oleObj name="Equation" r:id="rId4" imgW="1104840" imgH="3682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5073650"/>
                        <a:ext cx="3559175" cy="1069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2902365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42875" y="142875"/>
            <a:ext cx="4500563" cy="571500"/>
          </a:xfrm>
        </p:spPr>
        <p:txBody>
          <a:bodyPr>
            <a:normAutofit fontScale="90000"/>
          </a:bodyPr>
          <a:lstStyle/>
          <a:p>
            <a:r>
              <a:rPr lang="zh-CN" altLang="en-US" smtClean="0"/>
              <a:t>感知器方法小结</a:t>
            </a:r>
          </a:p>
        </p:txBody>
      </p:sp>
      <p:sp>
        <p:nvSpPr>
          <p:cNvPr id="256003" name="Rectangle 3"/>
          <p:cNvSpPr>
            <a:spLocks noGrp="1" noChangeArrowheads="1"/>
          </p:cNvSpPr>
          <p:nvPr>
            <p:ph type="body" idx="1"/>
          </p:nvPr>
        </p:nvSpPr>
        <p:spPr>
          <a:xfrm>
            <a:off x="357188" y="1000125"/>
            <a:ext cx="8429625" cy="5214938"/>
          </a:xfrm>
        </p:spPr>
        <p:txBody>
          <a:bodyPr rtlCol="0">
            <a:normAutofit/>
          </a:bodyPr>
          <a:lstStyle/>
          <a:p>
            <a:pPr fontAlgn="auto">
              <a:spcAft>
                <a:spcPts val="0"/>
              </a:spcAft>
              <a:defRPr/>
            </a:pPr>
            <a:r>
              <a:rPr lang="zh-CN" altLang="en-US" dirty="0" smtClean="0"/>
              <a:t>感知准则函数方法的思路是：先随意找一个初始向量</a:t>
            </a:r>
            <a:r>
              <a:rPr lang="en-US" altLang="zh-CN" b="1" dirty="0" err="1" smtClean="0"/>
              <a:t>a</a:t>
            </a:r>
            <a:r>
              <a:rPr lang="en-US" altLang="zh-CN" baseline="-25000" dirty="0" err="1" smtClean="0"/>
              <a:t>1</a:t>
            </a:r>
            <a:r>
              <a:rPr lang="zh-CN" altLang="en-US" dirty="0" smtClean="0"/>
              <a:t>，然后用训练样本集中的每个样本来计算。若发现一个</a:t>
            </a:r>
            <a:r>
              <a:rPr lang="en-US" altLang="zh-CN" b="1" dirty="0" smtClean="0"/>
              <a:t>y</a:t>
            </a:r>
            <a:r>
              <a:rPr lang="zh-CN" altLang="en-US" dirty="0" smtClean="0"/>
              <a:t>出现</a:t>
            </a:r>
            <a:r>
              <a:rPr lang="en-US" altLang="zh-CN" b="1" dirty="0" err="1" smtClean="0"/>
              <a:t>a</a:t>
            </a:r>
            <a:r>
              <a:rPr lang="en-US" altLang="zh-CN" baseline="30000" dirty="0" err="1" smtClean="0"/>
              <a:t>T</a:t>
            </a:r>
            <a:r>
              <a:rPr lang="en-US" altLang="zh-CN" b="1" dirty="0" err="1" smtClean="0"/>
              <a:t>y</a:t>
            </a:r>
            <a:r>
              <a:rPr lang="en-US" altLang="zh-CN" dirty="0" smtClean="0"/>
              <a:t>&lt;0</a:t>
            </a:r>
            <a:r>
              <a:rPr lang="zh-CN" altLang="en-US" dirty="0" smtClean="0"/>
              <a:t>，则只要</a:t>
            </a:r>
            <a:r>
              <a:rPr lang="en-US" altLang="zh-CN" b="1" dirty="0" err="1" smtClean="0"/>
              <a:t>a</a:t>
            </a:r>
            <a:r>
              <a:rPr lang="en-US" altLang="zh-CN" i="1" baseline="-25000" dirty="0" err="1" smtClean="0"/>
              <a:t>k</a:t>
            </a:r>
            <a:r>
              <a:rPr lang="en-US" altLang="zh-CN" baseline="-25000" dirty="0" err="1" smtClean="0"/>
              <a:t>+1</a:t>
            </a:r>
            <a:r>
              <a:rPr lang="en-US" altLang="zh-CN" dirty="0" smtClean="0"/>
              <a:t> = </a:t>
            </a:r>
            <a:r>
              <a:rPr lang="en-US" altLang="zh-CN" b="1" dirty="0" err="1" smtClean="0"/>
              <a:t>a</a:t>
            </a:r>
            <a:r>
              <a:rPr lang="en-US" altLang="zh-CN" i="1" baseline="-25000" dirty="0" err="1" smtClean="0"/>
              <a:t>k</a:t>
            </a:r>
            <a:r>
              <a:rPr lang="en-US" altLang="zh-CN" dirty="0" smtClean="0"/>
              <a:t> + </a:t>
            </a:r>
            <a:r>
              <a:rPr lang="en-US" altLang="zh-CN" i="1" dirty="0" err="1" smtClean="0"/>
              <a:t>r</a:t>
            </a:r>
            <a:r>
              <a:rPr lang="en-US" altLang="zh-CN" baseline="-25000" dirty="0" err="1" smtClean="0"/>
              <a:t>k</a:t>
            </a:r>
            <a:r>
              <a:rPr lang="en-US" altLang="zh-CN" b="1" dirty="0" err="1" smtClean="0"/>
              <a:t>y</a:t>
            </a:r>
            <a:r>
              <a:rPr lang="zh-CN" altLang="en-US" dirty="0" smtClean="0"/>
              <a:t>，</a:t>
            </a:r>
            <a:r>
              <a:rPr lang="en-US" altLang="zh-CN" i="1" dirty="0" err="1" smtClean="0"/>
              <a:t>r</a:t>
            </a:r>
            <a:r>
              <a:rPr lang="en-US" altLang="zh-CN" baseline="-25000" dirty="0" err="1" smtClean="0"/>
              <a:t>k</a:t>
            </a:r>
            <a:r>
              <a:rPr lang="zh-CN" altLang="en-US" dirty="0" smtClean="0"/>
              <a:t>为正</a:t>
            </a:r>
            <a:r>
              <a:rPr lang="en-US" altLang="zh-CN" dirty="0" smtClean="0"/>
              <a:t>(</a:t>
            </a:r>
            <a:r>
              <a:rPr lang="zh-CN" altLang="en-US" dirty="0" smtClean="0"/>
              <a:t>步长系数</a:t>
            </a:r>
            <a:r>
              <a:rPr lang="en-US" altLang="zh-CN" dirty="0" smtClean="0"/>
              <a:t>)</a:t>
            </a:r>
            <a:r>
              <a:rPr lang="zh-CN" altLang="en-US" dirty="0" smtClean="0"/>
              <a:t>，则必有</a:t>
            </a:r>
            <a:r>
              <a:rPr lang="en-US" altLang="zh-CN" b="1" dirty="0" err="1" smtClean="0"/>
              <a:t>a</a:t>
            </a:r>
            <a:r>
              <a:rPr lang="en-US" altLang="zh-CN" i="1" baseline="-25000" dirty="0" err="1" smtClean="0"/>
              <a:t>k</a:t>
            </a:r>
            <a:r>
              <a:rPr lang="en-US" altLang="zh-CN" baseline="-25000" dirty="0" err="1" smtClean="0"/>
              <a:t>+1</a:t>
            </a:r>
            <a:r>
              <a:rPr lang="en-US" altLang="zh-CN" baseline="30000" dirty="0" err="1" smtClean="0"/>
              <a:t>T</a:t>
            </a:r>
            <a:r>
              <a:rPr lang="en-US" altLang="zh-CN" b="1" dirty="0" err="1" smtClean="0"/>
              <a:t>y</a:t>
            </a:r>
            <a:r>
              <a:rPr lang="en-US" altLang="zh-CN" dirty="0" smtClean="0"/>
              <a:t> = </a:t>
            </a:r>
            <a:r>
              <a:rPr lang="en-US" altLang="zh-CN" b="1" dirty="0" err="1" smtClean="0"/>
              <a:t>a</a:t>
            </a:r>
            <a:r>
              <a:rPr lang="en-US" altLang="zh-CN" i="1" baseline="-25000" dirty="0" err="1" smtClean="0"/>
              <a:t>k</a:t>
            </a:r>
            <a:r>
              <a:rPr lang="en-US" altLang="zh-CN" baseline="30000" dirty="0" err="1" smtClean="0"/>
              <a:t>T</a:t>
            </a:r>
            <a:r>
              <a:rPr lang="en-US" altLang="zh-CN" b="1" dirty="0" err="1" smtClean="0"/>
              <a:t>y</a:t>
            </a:r>
            <a:r>
              <a:rPr lang="en-US" altLang="zh-CN" dirty="0" smtClean="0"/>
              <a:t> + </a:t>
            </a:r>
            <a:r>
              <a:rPr lang="en-US" altLang="zh-CN" i="1" dirty="0" err="1" smtClean="0"/>
              <a:t>r</a:t>
            </a:r>
            <a:r>
              <a:rPr lang="en-US" altLang="zh-CN" baseline="-25000" dirty="0" err="1" smtClean="0"/>
              <a:t>k</a:t>
            </a:r>
            <a:r>
              <a:rPr lang="en-US" altLang="zh-CN" b="1" dirty="0" err="1" smtClean="0"/>
              <a:t>y</a:t>
            </a:r>
            <a:r>
              <a:rPr lang="en-US" altLang="zh-CN" baseline="30000" dirty="0" err="1" smtClean="0"/>
              <a:t>T</a:t>
            </a:r>
            <a:r>
              <a:rPr lang="en-US" altLang="zh-CN" b="1" dirty="0" err="1" smtClean="0"/>
              <a:t>y</a:t>
            </a:r>
            <a:r>
              <a:rPr lang="zh-CN" altLang="en-US" dirty="0" smtClean="0"/>
              <a:t>，就有趋势做到使</a:t>
            </a:r>
            <a:r>
              <a:rPr lang="en-US" altLang="zh-CN" b="1" dirty="0" err="1" smtClean="0"/>
              <a:t>a</a:t>
            </a:r>
            <a:r>
              <a:rPr lang="en-US" altLang="zh-CN" i="1" baseline="-25000" dirty="0" err="1" smtClean="0"/>
              <a:t>k</a:t>
            </a:r>
            <a:r>
              <a:rPr lang="en-US" altLang="zh-CN" baseline="-25000" dirty="0" err="1" smtClean="0"/>
              <a:t>+1</a:t>
            </a:r>
            <a:r>
              <a:rPr lang="en-US" altLang="zh-CN" baseline="30000" dirty="0" err="1" smtClean="0"/>
              <a:t>T</a:t>
            </a:r>
            <a:r>
              <a:rPr lang="en-US" altLang="zh-CN" b="1" dirty="0" err="1" smtClean="0"/>
              <a:t>y</a:t>
            </a:r>
            <a:r>
              <a:rPr lang="en-US" altLang="zh-CN" dirty="0" smtClean="0"/>
              <a:t> &gt;0</a:t>
            </a:r>
            <a:r>
              <a:rPr lang="zh-CN" altLang="en-US" dirty="0" smtClean="0"/>
              <a:t>。当然，修改后的</a:t>
            </a:r>
            <a:r>
              <a:rPr lang="en-US" altLang="zh-CN" b="1" dirty="0" err="1" smtClean="0"/>
              <a:t>a</a:t>
            </a:r>
            <a:r>
              <a:rPr lang="en-US" altLang="zh-CN" i="1" baseline="-25000" dirty="0" err="1" smtClean="0"/>
              <a:t>k</a:t>
            </a:r>
            <a:r>
              <a:rPr lang="en-US" altLang="zh-CN" baseline="-25000" dirty="0" err="1" smtClean="0"/>
              <a:t>+1</a:t>
            </a:r>
            <a:r>
              <a:rPr lang="zh-CN" altLang="en-US" dirty="0" smtClean="0"/>
              <a:t>还可以使某些</a:t>
            </a:r>
            <a:r>
              <a:rPr lang="en-US" altLang="zh-CN" b="1" dirty="0" smtClean="0"/>
              <a:t>y</a:t>
            </a:r>
            <a:r>
              <a:rPr lang="zh-CN" altLang="en-US" dirty="0" smtClean="0"/>
              <a:t>出现</a:t>
            </a:r>
            <a:r>
              <a:rPr lang="en-US" altLang="zh-CN" b="1" dirty="0" err="1" smtClean="0"/>
              <a:t>a</a:t>
            </a:r>
            <a:r>
              <a:rPr lang="en-US" altLang="zh-CN" i="1" baseline="-25000" dirty="0" err="1" smtClean="0"/>
              <a:t>k</a:t>
            </a:r>
            <a:r>
              <a:rPr lang="en-US" altLang="zh-CN" baseline="-25000" dirty="0" err="1" smtClean="0"/>
              <a:t>+1</a:t>
            </a:r>
            <a:r>
              <a:rPr lang="en-US" altLang="zh-CN" baseline="30000" dirty="0" err="1" smtClean="0"/>
              <a:t>T</a:t>
            </a:r>
            <a:r>
              <a:rPr lang="en-US" altLang="zh-CN" b="1" dirty="0" err="1" smtClean="0"/>
              <a:t>y</a:t>
            </a:r>
            <a:r>
              <a:rPr lang="en-US" altLang="zh-CN" dirty="0" smtClean="0"/>
              <a:t> &lt;0</a:t>
            </a:r>
            <a:r>
              <a:rPr lang="zh-CN" altLang="en-US" dirty="0" smtClean="0"/>
              <a:t>的情况，理论证明，</a:t>
            </a:r>
            <a:r>
              <a:rPr lang="zh-CN" altLang="en-US" dirty="0" smtClean="0">
                <a:solidFill>
                  <a:srgbClr val="FF0066"/>
                </a:solidFill>
              </a:rPr>
              <a:t>只要训练样本集线性可分，无论</a:t>
            </a:r>
            <a:r>
              <a:rPr lang="en-US" altLang="zh-CN" b="1" dirty="0" err="1" smtClean="0">
                <a:solidFill>
                  <a:srgbClr val="FF0066"/>
                </a:solidFill>
              </a:rPr>
              <a:t>a</a:t>
            </a:r>
            <a:r>
              <a:rPr lang="en-US" altLang="zh-CN" baseline="-25000" dirty="0" err="1" smtClean="0">
                <a:solidFill>
                  <a:srgbClr val="FF0066"/>
                </a:solidFill>
              </a:rPr>
              <a:t>1</a:t>
            </a:r>
            <a:r>
              <a:rPr lang="zh-CN" altLang="en-US" dirty="0" smtClean="0">
                <a:solidFill>
                  <a:srgbClr val="FF0066"/>
                </a:solidFill>
              </a:rPr>
              <a:t>的初值是什么，经过有限次叠代，都可收敛</a:t>
            </a:r>
            <a:r>
              <a:rPr lang="zh-CN" altLang="en-US" dirty="0" smtClean="0"/>
              <a:t>。 </a:t>
            </a:r>
          </a:p>
        </p:txBody>
      </p:sp>
      <p:sp>
        <p:nvSpPr>
          <p:cNvPr id="4" name="AutoShape 8"/>
          <p:cNvSpPr>
            <a:spLocks noChangeArrowheads="1"/>
          </p:cNvSpPr>
          <p:nvPr/>
        </p:nvSpPr>
        <p:spPr bwMode="auto">
          <a:xfrm>
            <a:off x="7786688" y="33338"/>
            <a:ext cx="1300162" cy="609600"/>
          </a:xfrm>
          <a:prstGeom prst="wedgeRectCallout">
            <a:avLst>
              <a:gd name="adj1" fmla="val -43750"/>
              <a:gd name="adj2" fmla="val 70000"/>
            </a:avLst>
          </a:prstGeom>
          <a:ln>
            <a:headEnd/>
            <a:tailEnd/>
          </a:ln>
        </p:spPr>
        <p:style>
          <a:lnRef idx="1">
            <a:schemeClr val="accent4"/>
          </a:lnRef>
          <a:fillRef idx="2">
            <a:schemeClr val="accent4"/>
          </a:fillRef>
          <a:effectRef idx="1">
            <a:schemeClr val="accent4"/>
          </a:effectRef>
          <a:fontRef idx="minor">
            <a:schemeClr val="dk1"/>
          </a:fontRef>
        </p:style>
        <p:txBody>
          <a:bodyPr/>
          <a:lstStyle/>
          <a:p>
            <a:pPr algn="ctr" fontAlgn="auto">
              <a:spcBef>
                <a:spcPts val="0"/>
              </a:spcBef>
              <a:spcAft>
                <a:spcPts val="0"/>
              </a:spcAft>
              <a:defRPr/>
            </a:pPr>
            <a:r>
              <a:rPr lang="zh-CN" altLang="en-US" sz="2800" dirty="0">
                <a:solidFill>
                  <a:schemeClr val="tx2"/>
                </a:solidFill>
              </a:rPr>
              <a:t>感知器</a:t>
            </a:r>
            <a:endParaRPr lang="zh-CN" altLang="en-US" sz="2800" dirty="0">
              <a:solidFill>
                <a:schemeClr val="tx2"/>
              </a:solidFill>
            </a:endParaRPr>
          </a:p>
        </p:txBody>
      </p:sp>
    </p:spTree>
    <p:extLst>
      <p:ext uri="{BB962C8B-B14F-4D97-AF65-F5344CB8AC3E}">
        <p14:creationId xmlns:p14="http://schemas.microsoft.com/office/powerpoint/2010/main" val="49366257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250824" y="53975"/>
            <a:ext cx="6769447" cy="657225"/>
          </a:xfrm>
        </p:spPr>
        <p:txBody>
          <a:bodyPr rtlCol="0">
            <a:normAutofit fontScale="90000"/>
          </a:bodyPr>
          <a:lstStyle/>
          <a:p>
            <a:pPr fontAlgn="auto">
              <a:spcAft>
                <a:spcPts val="0"/>
              </a:spcAft>
              <a:defRPr/>
            </a:pPr>
            <a:r>
              <a:rPr lang="en-US" altLang="zh-CN" dirty="0" smtClean="0">
                <a:latin typeface="+mn-ea"/>
                <a:ea typeface="+mn-ea"/>
              </a:rPr>
              <a:t>4</a:t>
            </a:r>
            <a:r>
              <a:rPr lang="en-US" altLang="en-US" dirty="0" smtClean="0">
                <a:latin typeface="+mn-ea"/>
                <a:ea typeface="+mn-ea"/>
              </a:rPr>
              <a:t>.</a:t>
            </a:r>
            <a:r>
              <a:rPr lang="en-US" altLang="zh-CN" dirty="0" smtClean="0">
                <a:latin typeface="+mn-ea"/>
                <a:ea typeface="+mn-ea"/>
              </a:rPr>
              <a:t>4 </a:t>
            </a:r>
            <a:r>
              <a:rPr lang="zh-CN" altLang="en-US" dirty="0" smtClean="0">
                <a:latin typeface="+mn-ea"/>
                <a:ea typeface="+mn-ea"/>
              </a:rPr>
              <a:t>最小平方误差准则</a:t>
            </a:r>
          </a:p>
        </p:txBody>
      </p:sp>
      <p:sp>
        <p:nvSpPr>
          <p:cNvPr id="268291" name="Rectangle 3"/>
          <p:cNvSpPr>
            <a:spLocks noGrp="1" noChangeArrowheads="1"/>
          </p:cNvSpPr>
          <p:nvPr>
            <p:ph type="body" idx="1"/>
          </p:nvPr>
        </p:nvSpPr>
        <p:spPr>
          <a:xfrm>
            <a:off x="395288" y="981075"/>
            <a:ext cx="8353425" cy="1871663"/>
          </a:xfrm>
        </p:spPr>
        <p:txBody>
          <a:bodyPr rtlCol="0">
            <a:normAutofit/>
          </a:bodyPr>
          <a:lstStyle/>
          <a:p>
            <a:pPr fontAlgn="auto">
              <a:lnSpc>
                <a:spcPct val="90000"/>
              </a:lnSpc>
              <a:spcAft>
                <a:spcPts val="0"/>
              </a:spcAft>
              <a:defRPr/>
            </a:pPr>
            <a:r>
              <a:rPr lang="zh-CN" altLang="en-US" sz="2400" dirty="0" smtClean="0"/>
              <a:t>规范化增广</a:t>
            </a:r>
            <a:r>
              <a:rPr lang="zh-CN" altLang="en-US" sz="2400" dirty="0" smtClean="0">
                <a:solidFill>
                  <a:schemeClr val="accent2"/>
                </a:solidFill>
              </a:rPr>
              <a:t>样本向量</a:t>
            </a:r>
            <a:r>
              <a:rPr lang="en-US" altLang="zh-CN" sz="2400" b="1" dirty="0" err="1" smtClean="0"/>
              <a:t>y</a:t>
            </a:r>
            <a:r>
              <a:rPr lang="en-US" altLang="zh-CN" sz="2400" baseline="-25000" dirty="0" err="1" smtClean="0"/>
              <a:t>i</a:t>
            </a:r>
            <a:r>
              <a:rPr lang="zh-CN" altLang="en-US" sz="2400" dirty="0" smtClean="0"/>
              <a:t>，</a:t>
            </a:r>
            <a:r>
              <a:rPr lang="zh-CN" altLang="en-US" sz="2800" dirty="0" smtClean="0"/>
              <a:t>增广</a:t>
            </a:r>
            <a:r>
              <a:rPr lang="zh-CN" altLang="en-US" sz="2800" dirty="0" smtClean="0">
                <a:solidFill>
                  <a:schemeClr val="accent2"/>
                </a:solidFill>
              </a:rPr>
              <a:t>权向量</a:t>
            </a:r>
            <a:r>
              <a:rPr lang="en-US" altLang="zh-CN" sz="2800" b="1" dirty="0" smtClean="0"/>
              <a:t>a</a:t>
            </a:r>
            <a:r>
              <a:rPr lang="zh-CN" altLang="en-US" sz="2800" dirty="0" smtClean="0"/>
              <a:t>，正确分类要求： </a:t>
            </a:r>
            <a:r>
              <a:rPr lang="en-US" altLang="zh-CN" sz="2800" b="1" dirty="0" err="1" smtClean="0"/>
              <a:t>a</a:t>
            </a:r>
            <a:r>
              <a:rPr lang="en-US" altLang="zh-CN" sz="2800" baseline="30000" dirty="0" err="1" smtClean="0"/>
              <a:t>T</a:t>
            </a:r>
            <a:r>
              <a:rPr lang="en-US" altLang="zh-CN" sz="2800" b="1" dirty="0" err="1" smtClean="0"/>
              <a:t>y</a:t>
            </a:r>
            <a:r>
              <a:rPr lang="en-US" altLang="zh-CN" sz="2800" baseline="-25000" dirty="0" err="1" smtClean="0"/>
              <a:t>i</a:t>
            </a:r>
            <a:r>
              <a:rPr lang="en-US" altLang="zh-CN" sz="2800" b="1" dirty="0" smtClean="0"/>
              <a:t>&gt;</a:t>
            </a:r>
            <a:r>
              <a:rPr lang="en-US" altLang="zh-CN" sz="2800" dirty="0" smtClean="0"/>
              <a:t>0, </a:t>
            </a:r>
            <a:r>
              <a:rPr lang="en-US" altLang="zh-CN" sz="2800" dirty="0" err="1" smtClean="0"/>
              <a:t>i</a:t>
            </a:r>
            <a:r>
              <a:rPr lang="en-US" altLang="zh-CN" sz="2800" dirty="0" smtClean="0"/>
              <a:t>=1,</a:t>
            </a:r>
            <a:r>
              <a:rPr lang="en-US" altLang="zh-CN" sz="2800" dirty="0" smtClean="0">
                <a:latin typeface="Arial"/>
              </a:rPr>
              <a:t>…</a:t>
            </a:r>
            <a:r>
              <a:rPr lang="en-US" altLang="zh-CN" sz="2800" dirty="0" smtClean="0"/>
              <a:t>,N</a:t>
            </a:r>
          </a:p>
          <a:p>
            <a:pPr fontAlgn="auto">
              <a:lnSpc>
                <a:spcPct val="90000"/>
              </a:lnSpc>
              <a:spcAft>
                <a:spcPts val="0"/>
              </a:spcAft>
              <a:defRPr/>
            </a:pPr>
            <a:r>
              <a:rPr lang="zh-CN" altLang="en-US" sz="2400" dirty="0" smtClean="0"/>
              <a:t>线性分类器设计</a:t>
            </a:r>
            <a:r>
              <a:rPr lang="zh-CN" altLang="en-US" dirty="0" smtClean="0">
                <a:sym typeface="Wingdings" pitchFamily="2" charset="2"/>
              </a:rPr>
              <a:t></a:t>
            </a:r>
            <a:r>
              <a:rPr lang="zh-CN" altLang="en-US" sz="2400" dirty="0" smtClean="0">
                <a:sym typeface="Wingdings" pitchFamily="2" charset="2"/>
              </a:rPr>
              <a:t>求一组</a:t>
            </a:r>
            <a:r>
              <a:rPr lang="en-US" altLang="zh-CN" sz="2400" dirty="0" smtClean="0">
                <a:sym typeface="Wingdings" pitchFamily="2" charset="2"/>
              </a:rPr>
              <a:t>N</a:t>
            </a:r>
            <a:r>
              <a:rPr lang="zh-CN" altLang="en-US" sz="2400" dirty="0" smtClean="0">
                <a:sym typeface="Wingdings" pitchFamily="2" charset="2"/>
              </a:rPr>
              <a:t>个线性不等式的解</a:t>
            </a:r>
            <a:r>
              <a:rPr lang="en-US" altLang="zh-CN" sz="2400" b="1" dirty="0" smtClean="0">
                <a:solidFill>
                  <a:srgbClr val="FF0000"/>
                </a:solidFill>
              </a:rPr>
              <a:t>a*</a:t>
            </a:r>
            <a:endParaRPr lang="zh-CN" altLang="en-US" sz="2400" dirty="0" smtClean="0">
              <a:solidFill>
                <a:srgbClr val="FF0000"/>
              </a:solidFill>
              <a:sym typeface="Wingdings" pitchFamily="2" charset="2"/>
            </a:endParaRPr>
          </a:p>
          <a:p>
            <a:pPr fontAlgn="auto">
              <a:lnSpc>
                <a:spcPct val="90000"/>
              </a:lnSpc>
              <a:spcAft>
                <a:spcPts val="0"/>
              </a:spcAft>
              <a:defRPr/>
            </a:pPr>
            <a:r>
              <a:rPr lang="zh-CN" altLang="en-US" sz="2400" dirty="0" smtClean="0">
                <a:sym typeface="Wingdings" pitchFamily="2" charset="2"/>
              </a:rPr>
              <a:t>样本集</a:t>
            </a:r>
            <a:r>
              <a:rPr lang="zh-CN" altLang="en-US" sz="2400" dirty="0" smtClean="0"/>
              <a:t>增广矩阵</a:t>
            </a:r>
            <a:r>
              <a:rPr lang="en-US" altLang="zh-CN" sz="2400" b="1" dirty="0" smtClean="0"/>
              <a:t>Y</a:t>
            </a:r>
            <a:r>
              <a:rPr lang="zh-CN" altLang="en-US" sz="2400" dirty="0" smtClean="0"/>
              <a:t>及</a:t>
            </a:r>
            <a:r>
              <a:rPr lang="zh-CN" altLang="en-US" sz="2400" dirty="0" smtClean="0">
                <a:sym typeface="Wingdings" pitchFamily="2" charset="2"/>
              </a:rPr>
              <a:t>一组</a:t>
            </a:r>
            <a:r>
              <a:rPr lang="en-US" altLang="zh-CN" sz="2400" dirty="0" smtClean="0">
                <a:sym typeface="Wingdings" pitchFamily="2" charset="2"/>
              </a:rPr>
              <a:t>N</a:t>
            </a:r>
            <a:r>
              <a:rPr lang="zh-CN" altLang="en-US" sz="2400" dirty="0" smtClean="0">
                <a:sym typeface="Wingdings" pitchFamily="2" charset="2"/>
              </a:rPr>
              <a:t>个线性不等式的的</a:t>
            </a:r>
            <a:r>
              <a:rPr lang="zh-CN" altLang="en-US" sz="2400" dirty="0" smtClean="0">
                <a:solidFill>
                  <a:schemeClr val="accent2"/>
                </a:solidFill>
              </a:rPr>
              <a:t>矩阵表示</a:t>
            </a:r>
            <a:r>
              <a:rPr lang="zh-CN" altLang="en-US" sz="2400" dirty="0" smtClean="0"/>
              <a:t>：</a:t>
            </a:r>
          </a:p>
        </p:txBody>
      </p:sp>
      <p:graphicFrame>
        <p:nvGraphicFramePr>
          <p:cNvPr id="24578" name="Object 4"/>
          <p:cNvGraphicFramePr>
            <a:graphicFrameLocks noChangeAspect="1"/>
          </p:cNvGraphicFramePr>
          <p:nvPr/>
        </p:nvGraphicFramePr>
        <p:xfrm>
          <a:off x="1187450" y="2852738"/>
          <a:ext cx="4097338" cy="1655762"/>
        </p:xfrm>
        <a:graphic>
          <a:graphicData uri="http://schemas.openxmlformats.org/presentationml/2006/ole">
            <mc:AlternateContent xmlns:mc="http://schemas.openxmlformats.org/markup-compatibility/2006">
              <mc:Choice xmlns:v="urn:schemas-microsoft-com:vml" Requires="v">
                <p:oleObj spid="_x0000_s14356" name="Equation" r:id="rId3" imgW="2095200" imgH="939600" progId="Equation.DSMT4">
                  <p:embed/>
                </p:oleObj>
              </mc:Choice>
              <mc:Fallback>
                <p:oleObj name="Equation" r:id="rId3" imgW="2095200" imgH="939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852738"/>
                        <a:ext cx="4097338" cy="1655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79" name="Object 5"/>
          <p:cNvGraphicFramePr>
            <a:graphicFrameLocks noChangeAspect="1"/>
          </p:cNvGraphicFramePr>
          <p:nvPr/>
        </p:nvGraphicFramePr>
        <p:xfrm>
          <a:off x="6084888" y="3284538"/>
          <a:ext cx="1800225" cy="668337"/>
        </p:xfrm>
        <a:graphic>
          <a:graphicData uri="http://schemas.openxmlformats.org/presentationml/2006/ole">
            <mc:AlternateContent xmlns:mc="http://schemas.openxmlformats.org/markup-compatibility/2006">
              <mc:Choice xmlns:v="urn:schemas-microsoft-com:vml" Requires="v">
                <p:oleObj spid="_x0000_s14357" name="Equation" r:id="rId5" imgW="431640" imgH="177480" progId="Equation.DSMT4">
                  <p:embed/>
                </p:oleObj>
              </mc:Choice>
              <mc:Fallback>
                <p:oleObj name="Equation" r:id="rId5" imgW="431640" imgH="177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4888" y="3284538"/>
                        <a:ext cx="1800225" cy="668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3" name="Rectangle 6"/>
          <p:cNvSpPr>
            <a:spLocks noChangeArrowheads="1"/>
          </p:cNvSpPr>
          <p:nvPr/>
        </p:nvSpPr>
        <p:spPr bwMode="auto">
          <a:xfrm>
            <a:off x="395288" y="4508500"/>
            <a:ext cx="6748462"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hlink"/>
              </a:buClr>
              <a:buSzPct val="60000"/>
              <a:buFont typeface="Wingdings" pitchFamily="2" charset="2"/>
              <a:buChar char="u"/>
            </a:pPr>
            <a:r>
              <a:rPr lang="zh-CN" altLang="en-US" sz="2400">
                <a:solidFill>
                  <a:srgbClr val="FF0066"/>
                </a:solidFill>
                <a:latin typeface="Calibri" pitchFamily="34" charset="0"/>
              </a:rPr>
              <a:t>引入余量</a:t>
            </a:r>
            <a:r>
              <a:rPr lang="en-US" altLang="zh-CN" sz="2400">
                <a:latin typeface="Calibri" pitchFamily="34" charset="0"/>
              </a:rPr>
              <a:t>(</a:t>
            </a:r>
            <a:r>
              <a:rPr lang="zh-CN" altLang="en-US" sz="2400">
                <a:solidFill>
                  <a:schemeClr val="accent2"/>
                </a:solidFill>
                <a:latin typeface="Calibri" pitchFamily="34" charset="0"/>
              </a:rPr>
              <a:t>目标向量</a:t>
            </a:r>
            <a:r>
              <a:rPr lang="en-US" altLang="zh-CN" sz="2400">
                <a:latin typeface="Calibri" pitchFamily="34" charset="0"/>
              </a:rPr>
              <a:t>) </a:t>
            </a:r>
            <a:r>
              <a:rPr lang="en-US" altLang="zh-CN" sz="2400" b="1">
                <a:latin typeface="Calibri" pitchFamily="34" charset="0"/>
              </a:rPr>
              <a:t>b</a:t>
            </a:r>
            <a:r>
              <a:rPr lang="en-US" altLang="zh-CN" sz="2400">
                <a:latin typeface="Calibri" pitchFamily="34" charset="0"/>
              </a:rPr>
              <a:t>=[</a:t>
            </a:r>
            <a:r>
              <a:rPr lang="en-US" altLang="zh-CN" sz="2400" i="1">
                <a:latin typeface="Calibri" pitchFamily="34" charset="0"/>
              </a:rPr>
              <a:t>b</a:t>
            </a:r>
            <a:r>
              <a:rPr lang="en-US" altLang="zh-CN" sz="2400" baseline="-25000">
                <a:latin typeface="Calibri" pitchFamily="34" charset="0"/>
              </a:rPr>
              <a:t>1</a:t>
            </a:r>
            <a:r>
              <a:rPr lang="en-US" altLang="zh-CN" sz="2400">
                <a:latin typeface="Calibri" pitchFamily="34" charset="0"/>
              </a:rPr>
              <a:t>, </a:t>
            </a:r>
            <a:r>
              <a:rPr lang="en-US" altLang="zh-CN" sz="2400" i="1">
                <a:latin typeface="Calibri" pitchFamily="34" charset="0"/>
              </a:rPr>
              <a:t>b</a:t>
            </a:r>
            <a:r>
              <a:rPr lang="en-US" altLang="zh-CN" sz="2400" baseline="-25000">
                <a:latin typeface="Calibri" pitchFamily="34" charset="0"/>
              </a:rPr>
              <a:t>2</a:t>
            </a:r>
            <a:r>
              <a:rPr lang="en-US" altLang="zh-CN" sz="2400">
                <a:latin typeface="Calibri" pitchFamily="34" charset="0"/>
              </a:rPr>
              <a:t>, </a:t>
            </a:r>
            <a:r>
              <a:rPr lang="en-US" altLang="zh-CN" sz="2400" i="1"/>
              <a:t>…</a:t>
            </a:r>
            <a:r>
              <a:rPr lang="en-US" altLang="zh-CN" sz="2400">
                <a:latin typeface="Calibri" pitchFamily="34" charset="0"/>
              </a:rPr>
              <a:t>, </a:t>
            </a:r>
            <a:r>
              <a:rPr lang="en-US" altLang="zh-CN" sz="2400" i="1">
                <a:latin typeface="Calibri" pitchFamily="34" charset="0"/>
              </a:rPr>
              <a:t>b</a:t>
            </a:r>
            <a:r>
              <a:rPr lang="en-US" altLang="zh-CN" sz="2400" baseline="-25000">
                <a:latin typeface="Calibri" pitchFamily="34" charset="0"/>
              </a:rPr>
              <a:t>N</a:t>
            </a:r>
            <a:r>
              <a:rPr lang="en-US" altLang="zh-CN" sz="2400">
                <a:latin typeface="Calibri" pitchFamily="34" charset="0"/>
              </a:rPr>
              <a:t>]</a:t>
            </a:r>
            <a:r>
              <a:rPr lang="en-US" altLang="zh-CN" sz="2400" baseline="30000">
                <a:latin typeface="Calibri" pitchFamily="34" charset="0"/>
              </a:rPr>
              <a:t>T</a:t>
            </a:r>
            <a:r>
              <a:rPr lang="zh-CN" altLang="en-US" sz="2400">
                <a:latin typeface="Calibri" pitchFamily="34" charset="0"/>
              </a:rPr>
              <a:t>， </a:t>
            </a:r>
            <a:r>
              <a:rPr lang="en-US" altLang="zh-CN" sz="2400" i="1">
                <a:latin typeface="Calibri" pitchFamily="34" charset="0"/>
              </a:rPr>
              <a:t>b</a:t>
            </a:r>
            <a:r>
              <a:rPr lang="en-US" altLang="zh-CN" sz="2400" baseline="-25000">
                <a:latin typeface="Calibri" pitchFamily="34" charset="0"/>
              </a:rPr>
              <a:t>i</a:t>
            </a:r>
            <a:r>
              <a:rPr lang="zh-CN" altLang="en-US" sz="2400">
                <a:latin typeface="Calibri" pitchFamily="34" charset="0"/>
              </a:rPr>
              <a:t>为任意给定正常数， </a:t>
            </a:r>
            <a:r>
              <a:rPr lang="en-US" altLang="zh-CN" sz="2800" b="1">
                <a:latin typeface="Calibri" pitchFamily="34" charset="0"/>
              </a:rPr>
              <a:t>a</a:t>
            </a:r>
            <a:r>
              <a:rPr lang="en-US" altLang="zh-CN" sz="2800" baseline="30000">
                <a:latin typeface="Calibri" pitchFamily="34" charset="0"/>
              </a:rPr>
              <a:t>T</a:t>
            </a:r>
            <a:r>
              <a:rPr lang="en-US" altLang="zh-CN" sz="2800" b="1">
                <a:latin typeface="Calibri" pitchFamily="34" charset="0"/>
              </a:rPr>
              <a:t>y</a:t>
            </a:r>
            <a:r>
              <a:rPr lang="en-US" altLang="zh-CN" sz="2800" baseline="-25000">
                <a:latin typeface="Calibri" pitchFamily="34" charset="0"/>
              </a:rPr>
              <a:t>i</a:t>
            </a:r>
            <a:r>
              <a:rPr lang="en-US" altLang="zh-CN" sz="2800" b="1">
                <a:latin typeface="Calibri" pitchFamily="34" charset="0"/>
              </a:rPr>
              <a:t> = </a:t>
            </a:r>
            <a:r>
              <a:rPr lang="en-US" altLang="zh-CN" sz="2400" i="1">
                <a:latin typeface="Calibri" pitchFamily="34" charset="0"/>
              </a:rPr>
              <a:t>b</a:t>
            </a:r>
            <a:r>
              <a:rPr lang="en-US" altLang="zh-CN" sz="2400" baseline="-25000">
                <a:latin typeface="Calibri" pitchFamily="34" charset="0"/>
              </a:rPr>
              <a:t>i</a:t>
            </a:r>
            <a:r>
              <a:rPr lang="en-US" altLang="zh-CN" sz="2800" b="1">
                <a:latin typeface="Calibri" pitchFamily="34" charset="0"/>
              </a:rPr>
              <a:t> &gt;</a:t>
            </a:r>
            <a:r>
              <a:rPr lang="en-US" altLang="zh-CN" sz="2800">
                <a:latin typeface="Calibri" pitchFamily="34" charset="0"/>
              </a:rPr>
              <a:t>0</a:t>
            </a:r>
          </a:p>
          <a:p>
            <a:pPr marL="342900" indent="-342900">
              <a:spcBef>
                <a:spcPct val="20000"/>
              </a:spcBef>
              <a:buClr>
                <a:schemeClr val="hlink"/>
              </a:buClr>
              <a:buSzPct val="60000"/>
              <a:buFont typeface="Wingdings" pitchFamily="2" charset="2"/>
              <a:buChar char="u"/>
            </a:pPr>
            <a:r>
              <a:rPr lang="en-US" altLang="zh-CN" sz="2400">
                <a:latin typeface="Calibri" pitchFamily="34" charset="0"/>
                <a:sym typeface="Wingdings" pitchFamily="2" charset="2"/>
              </a:rPr>
              <a:t>N</a:t>
            </a:r>
            <a:r>
              <a:rPr lang="zh-CN" altLang="en-US" sz="2400">
                <a:latin typeface="Calibri" pitchFamily="34" charset="0"/>
                <a:sym typeface="Wingdings" pitchFamily="2" charset="2"/>
              </a:rPr>
              <a:t>个线性方程的的</a:t>
            </a:r>
            <a:r>
              <a:rPr lang="zh-CN" altLang="en-US" sz="2400">
                <a:latin typeface="Calibri" pitchFamily="34" charset="0"/>
              </a:rPr>
              <a:t>矩阵表示：</a:t>
            </a:r>
          </a:p>
        </p:txBody>
      </p:sp>
      <p:graphicFrame>
        <p:nvGraphicFramePr>
          <p:cNvPr id="24580" name="Object 7"/>
          <p:cNvGraphicFramePr>
            <a:graphicFrameLocks noChangeAspect="1"/>
          </p:cNvGraphicFramePr>
          <p:nvPr/>
        </p:nvGraphicFramePr>
        <p:xfrm>
          <a:off x="6210300" y="5094288"/>
          <a:ext cx="2295525" cy="620712"/>
        </p:xfrm>
        <a:graphic>
          <a:graphicData uri="http://schemas.openxmlformats.org/presentationml/2006/ole">
            <mc:AlternateContent xmlns:mc="http://schemas.openxmlformats.org/markup-compatibility/2006">
              <mc:Choice xmlns:v="urn:schemas-microsoft-com:vml" Requires="v">
                <p:oleObj spid="_x0000_s14358" name="Equation" r:id="rId7" imgW="444240" imgH="164880" progId="Equation.DSMT4">
                  <p:embed/>
                </p:oleObj>
              </mc:Choice>
              <mc:Fallback>
                <p:oleObj name="Equation" r:id="rId7" imgW="444240" imgH="1648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10300" y="5094288"/>
                        <a:ext cx="2295525" cy="620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5643563" y="5786438"/>
            <a:ext cx="3006725" cy="400050"/>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fontAlgn="auto">
              <a:spcBef>
                <a:spcPts val="0"/>
              </a:spcBef>
              <a:spcAft>
                <a:spcPts val="0"/>
              </a:spcAft>
              <a:defRPr/>
            </a:pPr>
            <a:r>
              <a:rPr lang="zh-CN" altLang="en-US" sz="2000" dirty="0"/>
              <a:t>矛盾方程组，没有精确解</a:t>
            </a:r>
            <a:endParaRPr lang="zh-CN" altLang="en-US" sz="2000" dirty="0"/>
          </a:p>
        </p:txBody>
      </p:sp>
    </p:spTree>
    <p:extLst>
      <p:ext uri="{BB962C8B-B14F-4D97-AF65-F5344CB8AC3E}">
        <p14:creationId xmlns:p14="http://schemas.microsoft.com/office/powerpoint/2010/main" val="203737851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142875" y="142875"/>
            <a:ext cx="7500938" cy="571500"/>
          </a:xfrm>
        </p:spPr>
        <p:txBody>
          <a:bodyPr>
            <a:normAutofit fontScale="90000"/>
          </a:bodyPr>
          <a:lstStyle/>
          <a:p>
            <a:r>
              <a:rPr lang="zh-CN" altLang="en-US" smtClean="0"/>
              <a:t>平方误差准则函数</a:t>
            </a:r>
          </a:p>
        </p:txBody>
      </p:sp>
      <p:sp>
        <p:nvSpPr>
          <p:cNvPr id="274435" name="Rectangle 3"/>
          <p:cNvSpPr>
            <a:spLocks noGrp="1" noChangeArrowheads="1"/>
          </p:cNvSpPr>
          <p:nvPr>
            <p:ph type="body" idx="1"/>
          </p:nvPr>
        </p:nvSpPr>
        <p:spPr>
          <a:xfrm>
            <a:off x="395288" y="1000125"/>
            <a:ext cx="5248275" cy="1008063"/>
          </a:xfrm>
        </p:spPr>
        <p:txBody>
          <a:bodyPr rtlCol="0">
            <a:noAutofit/>
          </a:bodyPr>
          <a:lstStyle/>
          <a:p>
            <a:pPr fontAlgn="auto">
              <a:spcAft>
                <a:spcPts val="0"/>
              </a:spcAft>
              <a:defRPr/>
            </a:pPr>
            <a:r>
              <a:rPr lang="zh-CN" altLang="en-US" sz="2800" dirty="0" smtClean="0"/>
              <a:t>定义</a:t>
            </a:r>
            <a:r>
              <a:rPr lang="zh-CN" altLang="en-US" sz="2800" dirty="0" smtClean="0">
                <a:solidFill>
                  <a:schemeClr val="accent2"/>
                </a:solidFill>
                <a:ea typeface="楷体_GB2312" pitchFamily="49" charset="-122"/>
              </a:rPr>
              <a:t>误差向量</a:t>
            </a:r>
            <a:r>
              <a:rPr lang="zh-CN" altLang="en-US" sz="2800" dirty="0" smtClean="0">
                <a:solidFill>
                  <a:schemeClr val="accent2"/>
                </a:solidFill>
              </a:rPr>
              <a:t> </a:t>
            </a:r>
            <a:r>
              <a:rPr lang="en-US" altLang="zh-CN" sz="2800" b="1" dirty="0" smtClean="0"/>
              <a:t>e</a:t>
            </a:r>
            <a:r>
              <a:rPr lang="en-US" altLang="zh-CN" sz="2800" dirty="0" smtClean="0"/>
              <a:t>=</a:t>
            </a:r>
            <a:r>
              <a:rPr lang="en-US" altLang="zh-CN" sz="2800" i="1" dirty="0" err="1" smtClean="0"/>
              <a:t>Y</a:t>
            </a:r>
            <a:r>
              <a:rPr lang="en-US" altLang="zh-CN" sz="2800" b="1" dirty="0" err="1" smtClean="0"/>
              <a:t>a</a:t>
            </a:r>
            <a:r>
              <a:rPr lang="en-US" altLang="zh-CN" sz="2800" dirty="0" smtClean="0"/>
              <a:t>-</a:t>
            </a:r>
            <a:r>
              <a:rPr lang="en-US" altLang="zh-CN" sz="2800" b="1" dirty="0" smtClean="0"/>
              <a:t>b</a:t>
            </a:r>
            <a:r>
              <a:rPr lang="zh-CN" altLang="en-US" sz="2800" dirty="0" smtClean="0"/>
              <a:t>：</a:t>
            </a:r>
          </a:p>
          <a:p>
            <a:pPr fontAlgn="auto">
              <a:spcAft>
                <a:spcPts val="0"/>
              </a:spcAft>
              <a:defRPr/>
            </a:pPr>
            <a:r>
              <a:rPr lang="zh-CN" altLang="en-US" sz="2800" dirty="0" smtClean="0"/>
              <a:t>定义</a:t>
            </a:r>
            <a:r>
              <a:rPr lang="zh-CN" altLang="en-US" sz="2800" dirty="0" smtClean="0">
                <a:solidFill>
                  <a:schemeClr val="accent2"/>
                </a:solidFill>
                <a:ea typeface="楷体_GB2312" pitchFamily="49" charset="-122"/>
              </a:rPr>
              <a:t>平方误差准则函数</a:t>
            </a:r>
            <a:r>
              <a:rPr lang="en-US" altLang="zh-CN" sz="2800" i="1" dirty="0" smtClean="0"/>
              <a:t>J</a:t>
            </a:r>
            <a:r>
              <a:rPr lang="en-US" altLang="zh-CN" sz="2800" i="1" baseline="-25000" dirty="0" smtClean="0"/>
              <a:t>s</a:t>
            </a:r>
            <a:r>
              <a:rPr lang="en-US" altLang="zh-CN" sz="2800" dirty="0" smtClean="0"/>
              <a:t>(</a:t>
            </a:r>
            <a:r>
              <a:rPr lang="en-US" altLang="zh-CN" sz="2800" b="1" dirty="0" smtClean="0"/>
              <a:t>a</a:t>
            </a:r>
            <a:r>
              <a:rPr lang="en-US" altLang="zh-CN" sz="2800" dirty="0" smtClean="0"/>
              <a:t>):</a:t>
            </a:r>
          </a:p>
        </p:txBody>
      </p:sp>
      <p:graphicFrame>
        <p:nvGraphicFramePr>
          <p:cNvPr id="25602" name="Object 5"/>
          <p:cNvGraphicFramePr>
            <a:graphicFrameLocks noChangeAspect="1"/>
          </p:cNvGraphicFramePr>
          <p:nvPr/>
        </p:nvGraphicFramePr>
        <p:xfrm>
          <a:off x="1692275" y="1989138"/>
          <a:ext cx="6389688" cy="1008062"/>
        </p:xfrm>
        <a:graphic>
          <a:graphicData uri="http://schemas.openxmlformats.org/presentationml/2006/ole">
            <mc:AlternateContent xmlns:mc="http://schemas.openxmlformats.org/markup-compatibility/2006">
              <mc:Choice xmlns:v="urn:schemas-microsoft-com:vml" Requires="v">
                <p:oleObj spid="_x0000_s15374" name="Equation" r:id="rId3" imgW="2463480" imgH="431640" progId="Equation.DSMT4">
                  <p:embed/>
                </p:oleObj>
              </mc:Choice>
              <mc:Fallback>
                <p:oleObj name="Equation" r:id="rId3" imgW="2463480" imgH="431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989138"/>
                        <a:ext cx="6389688" cy="1008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6" name="Rectangle 6"/>
          <p:cNvSpPr>
            <a:spLocks noChangeArrowheads="1"/>
          </p:cNvSpPr>
          <p:nvPr/>
        </p:nvSpPr>
        <p:spPr bwMode="auto">
          <a:xfrm>
            <a:off x="395288" y="3027363"/>
            <a:ext cx="5545137"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hlink"/>
              </a:buClr>
              <a:buSzPct val="60000"/>
              <a:buFont typeface="Wingdings" pitchFamily="2" charset="2"/>
              <a:buChar char="u"/>
            </a:pPr>
            <a:r>
              <a:rPr lang="zh-CN" altLang="en-US" sz="2800">
                <a:latin typeface="Calibri" pitchFamily="34" charset="0"/>
              </a:rPr>
              <a:t>最小二乘近似解（</a:t>
            </a:r>
            <a:r>
              <a:rPr lang="en-US" altLang="zh-CN" sz="2800">
                <a:solidFill>
                  <a:schemeClr val="accent2"/>
                </a:solidFill>
                <a:latin typeface="Calibri" pitchFamily="34" charset="0"/>
              </a:rPr>
              <a:t>MSE</a:t>
            </a:r>
            <a:r>
              <a:rPr lang="zh-CN" altLang="en-US" sz="2800">
                <a:solidFill>
                  <a:schemeClr val="accent2"/>
                </a:solidFill>
                <a:latin typeface="Calibri" pitchFamily="34" charset="0"/>
              </a:rPr>
              <a:t>解</a:t>
            </a:r>
            <a:r>
              <a:rPr lang="zh-CN" altLang="en-US" sz="2800">
                <a:latin typeface="Calibri" pitchFamily="34" charset="0"/>
              </a:rPr>
              <a:t>）：</a:t>
            </a:r>
          </a:p>
        </p:txBody>
      </p:sp>
      <p:graphicFrame>
        <p:nvGraphicFramePr>
          <p:cNvPr id="25603" name="Object 7"/>
          <p:cNvGraphicFramePr>
            <a:graphicFrameLocks noChangeAspect="1"/>
          </p:cNvGraphicFramePr>
          <p:nvPr/>
        </p:nvGraphicFramePr>
        <p:xfrm>
          <a:off x="3241675" y="3846513"/>
          <a:ext cx="2901950" cy="796925"/>
        </p:xfrm>
        <a:graphic>
          <a:graphicData uri="http://schemas.openxmlformats.org/presentationml/2006/ole">
            <mc:AlternateContent xmlns:mc="http://schemas.openxmlformats.org/markup-compatibility/2006">
              <mc:Choice xmlns:v="urn:schemas-microsoft-com:vml" Requires="v">
                <p:oleObj spid="_x0000_s15375" name="Equation" r:id="rId5" imgW="1117440" imgH="304560" progId="Equation.DSMT4">
                  <p:embed/>
                </p:oleObj>
              </mc:Choice>
              <mc:Fallback>
                <p:oleObj name="Equation" r:id="rId5" imgW="1117440" imgH="3045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1675" y="3846513"/>
                        <a:ext cx="2901950" cy="796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4" name="AutoShape 8"/>
          <p:cNvSpPr>
            <a:spLocks noChangeArrowheads="1"/>
          </p:cNvSpPr>
          <p:nvPr/>
        </p:nvSpPr>
        <p:spPr bwMode="auto">
          <a:xfrm>
            <a:off x="928688" y="5214938"/>
            <a:ext cx="7500937" cy="928687"/>
          </a:xfrm>
          <a:prstGeom prst="wedgeRoundRectCallout">
            <a:avLst>
              <a:gd name="adj1" fmla="val -16960"/>
              <a:gd name="adj2" fmla="val -99475"/>
              <a:gd name="adj3" fmla="val 16667"/>
            </a:avLst>
          </a:prstGeom>
          <a:ln>
            <a:headEnd/>
            <a:tailEnd/>
          </a:ln>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r>
              <a:rPr lang="en-US" altLang="en-US" sz="2400"/>
              <a:t>MSE方法的思想：对每个样本，设定一个</a:t>
            </a:r>
            <a:r>
              <a:rPr lang="en-US" altLang="en-US" sz="2400">
                <a:latin typeface="Arial" charset="0"/>
              </a:rPr>
              <a:t>“</a:t>
            </a:r>
            <a:r>
              <a:rPr lang="en-US" altLang="en-US" sz="2400"/>
              <a:t>理想</a:t>
            </a:r>
            <a:r>
              <a:rPr lang="en-US" altLang="en-US" sz="2400">
                <a:latin typeface="Arial" charset="0"/>
              </a:rPr>
              <a:t>”</a:t>
            </a:r>
            <a:r>
              <a:rPr lang="en-US" altLang="en-US" sz="2400"/>
              <a:t>的判别函数输出值，以最小平方误差为准则求最优权向量</a:t>
            </a:r>
          </a:p>
        </p:txBody>
      </p:sp>
      <p:sp>
        <p:nvSpPr>
          <p:cNvPr id="8" name="AutoShape 8"/>
          <p:cNvSpPr>
            <a:spLocks noChangeArrowheads="1"/>
          </p:cNvSpPr>
          <p:nvPr/>
        </p:nvSpPr>
        <p:spPr bwMode="auto">
          <a:xfrm>
            <a:off x="8215313" y="33338"/>
            <a:ext cx="871537" cy="609600"/>
          </a:xfrm>
          <a:prstGeom prst="wedgeRectCallout">
            <a:avLst>
              <a:gd name="adj1" fmla="val -43750"/>
              <a:gd name="adj2" fmla="val 70000"/>
            </a:avLst>
          </a:prstGeom>
          <a:ln>
            <a:headEnd/>
            <a:tailEnd/>
          </a:ln>
        </p:spPr>
        <p:style>
          <a:lnRef idx="1">
            <a:schemeClr val="accent4"/>
          </a:lnRef>
          <a:fillRef idx="2">
            <a:schemeClr val="accent4"/>
          </a:fillRef>
          <a:effectRef idx="1">
            <a:schemeClr val="accent4"/>
          </a:effectRef>
          <a:fontRef idx="minor">
            <a:schemeClr val="dk1"/>
          </a:fontRef>
        </p:style>
        <p:txBody>
          <a:bodyPr/>
          <a:lstStyle/>
          <a:p>
            <a:pPr algn="ctr" fontAlgn="auto">
              <a:spcBef>
                <a:spcPts val="0"/>
              </a:spcBef>
              <a:spcAft>
                <a:spcPts val="0"/>
              </a:spcAft>
              <a:defRPr/>
            </a:pPr>
            <a:r>
              <a:rPr lang="en-US" altLang="zh-CN" sz="2800" dirty="0">
                <a:solidFill>
                  <a:schemeClr val="tx2"/>
                </a:solidFill>
              </a:rPr>
              <a:t>MSE</a:t>
            </a:r>
            <a:endParaRPr lang="zh-CN" altLang="en-US" sz="2800" dirty="0">
              <a:solidFill>
                <a:schemeClr val="tx2"/>
              </a:solidFill>
            </a:endParaRPr>
          </a:p>
        </p:txBody>
      </p:sp>
    </p:spTree>
    <p:extLst>
      <p:ext uri="{BB962C8B-B14F-4D97-AF65-F5344CB8AC3E}">
        <p14:creationId xmlns:p14="http://schemas.microsoft.com/office/powerpoint/2010/main" val="2417568783"/>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p:cNvSpPr>
            <a:spLocks noGrp="1" noChangeArrowheads="1"/>
          </p:cNvSpPr>
          <p:nvPr>
            <p:ph type="title"/>
          </p:nvPr>
        </p:nvSpPr>
        <p:spPr>
          <a:xfrm>
            <a:off x="611560" y="321324"/>
            <a:ext cx="5357813" cy="571500"/>
          </a:xfrm>
        </p:spPr>
        <p:txBody>
          <a:bodyPr>
            <a:normAutofit fontScale="90000"/>
          </a:bodyPr>
          <a:lstStyle/>
          <a:p>
            <a:r>
              <a:rPr lang="en-US" altLang="zh-CN" dirty="0" smtClean="0"/>
              <a:t>MSE</a:t>
            </a:r>
            <a:r>
              <a:rPr lang="zh-CN" altLang="en-US" dirty="0" smtClean="0"/>
              <a:t>准则函数的伪逆解</a:t>
            </a:r>
          </a:p>
        </p:txBody>
      </p:sp>
      <p:graphicFrame>
        <p:nvGraphicFramePr>
          <p:cNvPr id="26626" name="Object 5"/>
          <p:cNvGraphicFramePr>
            <a:graphicFrameLocks noChangeAspect="1"/>
          </p:cNvGraphicFramePr>
          <p:nvPr/>
        </p:nvGraphicFramePr>
        <p:xfrm>
          <a:off x="539750" y="1289050"/>
          <a:ext cx="8137525" cy="1254125"/>
        </p:xfrm>
        <a:graphic>
          <a:graphicData uri="http://schemas.openxmlformats.org/presentationml/2006/ole">
            <mc:AlternateContent xmlns:mc="http://schemas.openxmlformats.org/markup-compatibility/2006">
              <mc:Choice xmlns:v="urn:schemas-microsoft-com:vml" Requires="v">
                <p:oleObj spid="_x0000_s16401" name="Equation" r:id="rId3" imgW="2527200" imgH="431640" progId="Equation.DSMT4">
                  <p:embed/>
                </p:oleObj>
              </mc:Choice>
              <mc:Fallback>
                <p:oleObj name="Equation" r:id="rId3" imgW="2527200" imgH="431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289050"/>
                        <a:ext cx="8137525" cy="1254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7" name="Object 6"/>
          <p:cNvGraphicFramePr>
            <a:graphicFrameLocks noChangeAspect="1"/>
          </p:cNvGraphicFramePr>
          <p:nvPr/>
        </p:nvGraphicFramePr>
        <p:xfrm>
          <a:off x="1511300" y="2840038"/>
          <a:ext cx="6013450" cy="730250"/>
        </p:xfrm>
        <a:graphic>
          <a:graphicData uri="http://schemas.openxmlformats.org/presentationml/2006/ole">
            <mc:AlternateContent xmlns:mc="http://schemas.openxmlformats.org/markup-compatibility/2006">
              <mc:Choice xmlns:v="urn:schemas-microsoft-com:vml" Requires="v">
                <p:oleObj spid="_x0000_s16402" name="Equation" r:id="rId5" imgW="1790640" imgH="241200" progId="Equation.DSMT4">
                  <p:embed/>
                </p:oleObj>
              </mc:Choice>
              <mc:Fallback>
                <p:oleObj name="Equation" r:id="rId5" imgW="1790640" imgH="241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1300" y="2840038"/>
                        <a:ext cx="6013450"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8" name="Object 7"/>
          <p:cNvGraphicFramePr>
            <a:graphicFrameLocks noChangeAspect="1"/>
          </p:cNvGraphicFramePr>
          <p:nvPr/>
        </p:nvGraphicFramePr>
        <p:xfrm>
          <a:off x="1447800" y="3716338"/>
          <a:ext cx="6292850" cy="885825"/>
        </p:xfrm>
        <a:graphic>
          <a:graphicData uri="http://schemas.openxmlformats.org/presentationml/2006/ole">
            <mc:AlternateContent xmlns:mc="http://schemas.openxmlformats.org/markup-compatibility/2006">
              <mc:Choice xmlns:v="urn:schemas-microsoft-com:vml" Requires="v">
                <p:oleObj spid="_x0000_s16403" name="Equation" r:id="rId7" imgW="1460160" imgH="228600" progId="Equation.DSMT4">
                  <p:embed/>
                </p:oleObj>
              </mc:Choice>
              <mc:Fallback>
                <p:oleObj name="Equation" r:id="rId7" imgW="146016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3716338"/>
                        <a:ext cx="6292850"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5464" name="AutoShape 8"/>
          <p:cNvSpPr>
            <a:spLocks/>
          </p:cNvSpPr>
          <p:nvPr/>
        </p:nvSpPr>
        <p:spPr bwMode="auto">
          <a:xfrm>
            <a:off x="4067175" y="5334000"/>
            <a:ext cx="1547813" cy="863600"/>
          </a:xfrm>
          <a:prstGeom prst="borderCallout2">
            <a:avLst>
              <a:gd name="adj1" fmla="val 13236"/>
              <a:gd name="adj2" fmla="val 104921"/>
              <a:gd name="adj3" fmla="val 13236"/>
              <a:gd name="adj4" fmla="val 143486"/>
              <a:gd name="adj5" fmla="val -104412"/>
              <a:gd name="adj6" fmla="val 158051"/>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gn="ctr" fontAlgn="auto">
              <a:spcBef>
                <a:spcPts val="0"/>
              </a:spcBef>
              <a:spcAft>
                <a:spcPts val="0"/>
              </a:spcAft>
              <a:defRPr/>
            </a:pPr>
            <a:r>
              <a:rPr lang="en-US" altLang="zh-CN" sz="2400" i="1">
                <a:solidFill>
                  <a:schemeClr val="tx2"/>
                </a:solidFill>
              </a:rPr>
              <a:t>Y</a:t>
            </a:r>
            <a:r>
              <a:rPr lang="zh-CN" altLang="en-US" sz="2400">
                <a:solidFill>
                  <a:schemeClr val="tx2"/>
                </a:solidFill>
              </a:rPr>
              <a:t>的</a:t>
            </a:r>
            <a:br>
              <a:rPr lang="zh-CN" altLang="en-US" sz="2400">
                <a:solidFill>
                  <a:schemeClr val="tx2"/>
                </a:solidFill>
              </a:rPr>
            </a:br>
            <a:r>
              <a:rPr lang="zh-CN" altLang="en-US" sz="2400">
                <a:solidFill>
                  <a:schemeClr val="tx2"/>
                </a:solidFill>
              </a:rPr>
              <a:t>伪逆矩阵</a:t>
            </a:r>
          </a:p>
        </p:txBody>
      </p:sp>
      <p:sp>
        <p:nvSpPr>
          <p:cNvPr id="7" name="AutoShape 8"/>
          <p:cNvSpPr>
            <a:spLocks noChangeArrowheads="1"/>
          </p:cNvSpPr>
          <p:nvPr/>
        </p:nvSpPr>
        <p:spPr bwMode="auto">
          <a:xfrm>
            <a:off x="8215313" y="33338"/>
            <a:ext cx="871537" cy="609600"/>
          </a:xfrm>
          <a:prstGeom prst="wedgeRectCallout">
            <a:avLst>
              <a:gd name="adj1" fmla="val -43750"/>
              <a:gd name="adj2" fmla="val 70000"/>
            </a:avLst>
          </a:prstGeom>
          <a:ln>
            <a:headEnd/>
            <a:tailEnd/>
          </a:ln>
        </p:spPr>
        <p:style>
          <a:lnRef idx="1">
            <a:schemeClr val="accent4"/>
          </a:lnRef>
          <a:fillRef idx="2">
            <a:schemeClr val="accent4"/>
          </a:fillRef>
          <a:effectRef idx="1">
            <a:schemeClr val="accent4"/>
          </a:effectRef>
          <a:fontRef idx="minor">
            <a:schemeClr val="dk1"/>
          </a:fontRef>
        </p:style>
        <p:txBody>
          <a:bodyPr/>
          <a:lstStyle/>
          <a:p>
            <a:pPr algn="ctr" fontAlgn="auto">
              <a:spcBef>
                <a:spcPts val="0"/>
              </a:spcBef>
              <a:spcAft>
                <a:spcPts val="0"/>
              </a:spcAft>
              <a:defRPr/>
            </a:pPr>
            <a:r>
              <a:rPr lang="en-US" altLang="zh-CN" sz="2800" dirty="0">
                <a:solidFill>
                  <a:schemeClr val="tx2"/>
                </a:solidFill>
              </a:rPr>
              <a:t>MSE</a:t>
            </a:r>
            <a:endParaRPr lang="zh-CN" altLang="en-US" sz="2800" dirty="0">
              <a:solidFill>
                <a:schemeClr val="tx2"/>
              </a:solidFill>
            </a:endParaRPr>
          </a:p>
        </p:txBody>
      </p:sp>
    </p:spTree>
    <p:extLst>
      <p:ext uri="{BB962C8B-B14F-4D97-AF65-F5344CB8AC3E}">
        <p14:creationId xmlns:p14="http://schemas.microsoft.com/office/powerpoint/2010/main" val="1548008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42875" y="142875"/>
            <a:ext cx="7500938" cy="571500"/>
          </a:xfrm>
        </p:spPr>
        <p:txBody>
          <a:bodyPr>
            <a:normAutofit fontScale="90000"/>
          </a:bodyPr>
          <a:lstStyle/>
          <a:p>
            <a:pPr eaLnBrk="1" hangingPunct="1"/>
            <a:r>
              <a:rPr lang="en-US" altLang="zh-CN" smtClean="0"/>
              <a:t>6</a:t>
            </a:r>
            <a:r>
              <a:rPr lang="en-US" altLang="en-US" smtClean="0">
                <a:ea typeface="宋体" pitchFamily="2" charset="-122"/>
              </a:rPr>
              <a:t>.</a:t>
            </a:r>
            <a:r>
              <a:rPr lang="en-US" altLang="zh-CN" smtClean="0"/>
              <a:t>3 </a:t>
            </a:r>
            <a:r>
              <a:rPr lang="zh-CN" altLang="en-US" smtClean="0"/>
              <a:t>特征提取与</a:t>
            </a:r>
            <a:r>
              <a:rPr lang="en-US" altLang="zh-CN" smtClean="0"/>
              <a:t>K-L</a:t>
            </a:r>
            <a:r>
              <a:rPr lang="zh-CN" altLang="en-US" smtClean="0"/>
              <a:t>变换</a:t>
            </a:r>
          </a:p>
        </p:txBody>
      </p:sp>
      <p:sp>
        <p:nvSpPr>
          <p:cNvPr id="833539" name="Rectangle 3"/>
          <p:cNvSpPr>
            <a:spLocks noGrp="1" noChangeArrowheads="1"/>
          </p:cNvSpPr>
          <p:nvPr>
            <p:ph type="body" idx="1"/>
          </p:nvPr>
        </p:nvSpPr>
        <p:spPr>
          <a:xfrm>
            <a:off x="357188" y="1000125"/>
            <a:ext cx="8429625" cy="5214938"/>
          </a:xfrm>
        </p:spPr>
        <p:txBody>
          <a:bodyPr rtlCol="0">
            <a:normAutofit/>
          </a:bodyPr>
          <a:lstStyle/>
          <a:p>
            <a:pPr eaLnBrk="1" fontAlgn="auto" hangingPunct="1">
              <a:spcAft>
                <a:spcPts val="0"/>
              </a:spcAft>
              <a:defRPr/>
            </a:pPr>
            <a:r>
              <a:rPr lang="zh-CN" altLang="zh-CN" dirty="0">
                <a:ea typeface="华文行楷" pitchFamily="2" charset="-122"/>
              </a:rPr>
              <a:t>特征提取</a:t>
            </a:r>
            <a:r>
              <a:rPr lang="zh-CN" altLang="zh-CN" dirty="0"/>
              <a:t>：</a:t>
            </a:r>
            <a:r>
              <a:rPr lang="zh-CN" altLang="en-US" dirty="0"/>
              <a:t>用映射（或变换）的方法把原始特征变换为较少的新特征</a:t>
            </a:r>
            <a:endParaRPr lang="zh-CN" altLang="en-US" dirty="0">
              <a:latin typeface="Times New Roman" pitchFamily="18" charset="0"/>
            </a:endParaRPr>
          </a:p>
          <a:p>
            <a:pPr eaLnBrk="1" fontAlgn="auto" hangingPunct="1">
              <a:spcAft>
                <a:spcPts val="0"/>
              </a:spcAft>
              <a:defRPr/>
            </a:pPr>
            <a:r>
              <a:rPr lang="en-US" altLang="zh-CN" dirty="0">
                <a:latin typeface="Times New Roman" pitchFamily="18" charset="0"/>
              </a:rPr>
              <a:t>PCA (Principle Component Analysis)</a:t>
            </a:r>
            <a:r>
              <a:rPr lang="zh-CN" altLang="en-US" dirty="0"/>
              <a:t>方法：</a:t>
            </a:r>
            <a:br>
              <a:rPr lang="zh-CN" altLang="en-US" dirty="0"/>
            </a:br>
            <a:r>
              <a:rPr lang="zh-CN" altLang="en-US" dirty="0"/>
              <a:t>进行特征降维变换，不能完全地表示原有的对象，能量总会有损失。希望找到一种能量最为集中的的变换方法使损失最小。</a:t>
            </a:r>
          </a:p>
          <a:p>
            <a:pPr eaLnBrk="1" fontAlgn="auto" hangingPunct="1">
              <a:spcAft>
                <a:spcPts val="0"/>
              </a:spcAft>
              <a:defRPr/>
            </a:pPr>
            <a:r>
              <a:rPr lang="en-US" altLang="zh-CN" dirty="0"/>
              <a:t>K-L (</a:t>
            </a:r>
            <a:r>
              <a:rPr lang="en-US" altLang="zh-CN" dirty="0" err="1"/>
              <a:t>Karhunen-Loeve</a:t>
            </a:r>
            <a:r>
              <a:rPr lang="en-US" altLang="zh-CN" dirty="0"/>
              <a:t>)</a:t>
            </a:r>
            <a:r>
              <a:rPr lang="zh-CN" altLang="en-US" dirty="0"/>
              <a:t>变换：最优正交线性变换，相应的特征提取方法被称为</a:t>
            </a:r>
            <a:r>
              <a:rPr lang="en-US" altLang="zh-CN" dirty="0"/>
              <a:t>PCA</a:t>
            </a:r>
            <a:r>
              <a:rPr lang="zh-CN" altLang="en-US" dirty="0"/>
              <a:t>方法</a:t>
            </a:r>
          </a:p>
        </p:txBody>
      </p:sp>
      <p:graphicFrame>
        <p:nvGraphicFramePr>
          <p:cNvPr id="9218" name="Object 2"/>
          <p:cNvGraphicFramePr>
            <a:graphicFrameLocks noChangeAspect="1"/>
          </p:cNvGraphicFramePr>
          <p:nvPr/>
        </p:nvGraphicFramePr>
        <p:xfrm>
          <a:off x="5584825" y="1571625"/>
          <a:ext cx="3344863" cy="555625"/>
        </p:xfrm>
        <a:graphic>
          <a:graphicData uri="http://schemas.openxmlformats.org/presentationml/2006/ole">
            <mc:AlternateContent xmlns:mc="http://schemas.openxmlformats.org/markup-compatibility/2006">
              <mc:Choice xmlns:v="urn:schemas-microsoft-com:vml" Requires="v">
                <p:oleObj spid="_x0000_s17414" name="Equation" r:id="rId3" imgW="1320480" imgH="304560" progId="Equation.DSMT4">
                  <p:embed/>
                </p:oleObj>
              </mc:Choice>
              <mc:Fallback>
                <p:oleObj name="Equation" r:id="rId3" imgW="1320480" imgH="3045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4825" y="1571625"/>
                        <a:ext cx="3344863"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1933435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2"/>
          <p:cNvSpPr>
            <a:spLocks noGrp="1" noChangeArrowheads="1"/>
          </p:cNvSpPr>
          <p:nvPr>
            <p:ph type="title"/>
          </p:nvPr>
        </p:nvSpPr>
        <p:spPr>
          <a:xfrm>
            <a:off x="142875" y="142875"/>
            <a:ext cx="7500938" cy="571500"/>
          </a:xfrm>
        </p:spPr>
        <p:txBody>
          <a:bodyPr>
            <a:normAutofit fontScale="90000"/>
          </a:bodyPr>
          <a:lstStyle/>
          <a:p>
            <a:pPr eaLnBrk="1" hangingPunct="1"/>
            <a:r>
              <a:rPr lang="en-US" altLang="zh-CN" smtClean="0"/>
              <a:t>K-L</a:t>
            </a:r>
            <a:r>
              <a:rPr lang="zh-CN" altLang="en-US" smtClean="0"/>
              <a:t>变换</a:t>
            </a:r>
          </a:p>
        </p:txBody>
      </p:sp>
      <p:sp>
        <p:nvSpPr>
          <p:cNvPr id="834563" name="Rectangle 3"/>
          <p:cNvSpPr>
            <a:spLocks noGrp="1" noChangeArrowheads="1"/>
          </p:cNvSpPr>
          <p:nvPr>
            <p:ph type="body" idx="1"/>
          </p:nvPr>
        </p:nvSpPr>
        <p:spPr>
          <a:xfrm>
            <a:off x="395288" y="1125538"/>
            <a:ext cx="8424862" cy="863600"/>
          </a:xfrm>
        </p:spPr>
        <p:txBody>
          <a:bodyPr rtlCol="0">
            <a:normAutofit/>
          </a:bodyPr>
          <a:lstStyle/>
          <a:p>
            <a:pPr eaLnBrk="1" fontAlgn="auto" hangingPunct="1">
              <a:lnSpc>
                <a:spcPct val="90000"/>
              </a:lnSpc>
              <a:spcAft>
                <a:spcPts val="0"/>
              </a:spcAft>
              <a:defRPr/>
            </a:pPr>
            <a:r>
              <a:rPr lang="zh-CN" altLang="en-US" sz="2800"/>
              <a:t>离散</a:t>
            </a:r>
            <a:r>
              <a:rPr lang="en-US" altLang="zh-CN" sz="2800"/>
              <a:t>K-L</a:t>
            </a:r>
            <a:r>
              <a:rPr lang="zh-CN" altLang="en-US" sz="2800"/>
              <a:t>变换：对向量</a:t>
            </a:r>
            <a:r>
              <a:rPr lang="en-US" altLang="zh-CN" sz="2800" b="1">
                <a:latin typeface="Times New Roman" pitchFamily="18" charset="0"/>
              </a:rPr>
              <a:t>x</a:t>
            </a:r>
            <a:r>
              <a:rPr lang="zh-CN" altLang="en-US" sz="2800">
                <a:latin typeface="Times New Roman" pitchFamily="18" charset="0"/>
              </a:rPr>
              <a:t>用确定的完备正交归一向量系</a:t>
            </a:r>
            <a:r>
              <a:rPr lang="en-US" altLang="zh-CN" sz="2800" b="1">
                <a:latin typeface="Times New Roman" pitchFamily="18" charset="0"/>
              </a:rPr>
              <a:t>u</a:t>
            </a:r>
            <a:r>
              <a:rPr lang="en-US" altLang="zh-CN" sz="2400" baseline="-25000">
                <a:latin typeface="Times New Roman" pitchFamily="18" charset="0"/>
              </a:rPr>
              <a:t>j</a:t>
            </a:r>
            <a:r>
              <a:rPr lang="zh-CN" altLang="en-US" sz="2800">
                <a:latin typeface="Times New Roman" pitchFamily="18" charset="0"/>
              </a:rPr>
              <a:t>展开</a:t>
            </a:r>
          </a:p>
        </p:txBody>
      </p:sp>
      <p:graphicFrame>
        <p:nvGraphicFramePr>
          <p:cNvPr id="10242" name="Object 2"/>
          <p:cNvGraphicFramePr>
            <a:graphicFrameLocks noChangeAspect="1"/>
          </p:cNvGraphicFramePr>
          <p:nvPr/>
        </p:nvGraphicFramePr>
        <p:xfrm>
          <a:off x="2700338" y="1989138"/>
          <a:ext cx="3311525" cy="1411287"/>
        </p:xfrm>
        <a:graphic>
          <a:graphicData uri="http://schemas.openxmlformats.org/presentationml/2006/ole">
            <mc:AlternateContent xmlns:mc="http://schemas.openxmlformats.org/markup-compatibility/2006">
              <mc:Choice xmlns:v="urn:schemas-microsoft-com:vml" Requires="v">
                <p:oleObj spid="_x0000_s18446" name="Equation" r:id="rId3" imgW="749160" imgH="444240" progId="Equation.DSMT4">
                  <p:embed/>
                </p:oleObj>
              </mc:Choice>
              <mc:Fallback>
                <p:oleObj name="Equation" r:id="rId3" imgW="749160" imgH="4442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1989138"/>
                        <a:ext cx="3311525" cy="1411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3"/>
          <p:cNvGraphicFramePr>
            <a:graphicFrameLocks noChangeAspect="1"/>
          </p:cNvGraphicFramePr>
          <p:nvPr/>
        </p:nvGraphicFramePr>
        <p:xfrm>
          <a:off x="2700338" y="3641725"/>
          <a:ext cx="3022600" cy="866775"/>
        </p:xfrm>
        <a:graphic>
          <a:graphicData uri="http://schemas.openxmlformats.org/presentationml/2006/ole">
            <mc:AlternateContent xmlns:mc="http://schemas.openxmlformats.org/markup-compatibility/2006">
              <mc:Choice xmlns:v="urn:schemas-microsoft-com:vml" Requires="v">
                <p:oleObj spid="_x0000_s18447" name="Equation" r:id="rId5" imgW="634680" imgH="253800" progId="Equation.DSMT4">
                  <p:embed/>
                </p:oleObj>
              </mc:Choice>
              <mc:Fallback>
                <p:oleObj name="Equation" r:id="rId5" imgW="634680" imgH="253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3641725"/>
                        <a:ext cx="3022600" cy="866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4"/>
          <p:cNvGraphicFramePr>
            <a:graphicFrameLocks noChangeAspect="1"/>
          </p:cNvGraphicFramePr>
          <p:nvPr/>
        </p:nvGraphicFramePr>
        <p:xfrm>
          <a:off x="5364163" y="4941888"/>
          <a:ext cx="2881312" cy="896937"/>
        </p:xfrm>
        <a:graphic>
          <a:graphicData uri="http://schemas.openxmlformats.org/presentationml/2006/ole">
            <mc:AlternateContent xmlns:mc="http://schemas.openxmlformats.org/markup-compatibility/2006">
              <mc:Choice xmlns:v="urn:schemas-microsoft-com:vml" Requires="v">
                <p:oleObj spid="_x0000_s18448" name="Equation" r:id="rId7" imgW="583920" imgH="253800" progId="Equation.DSMT4">
                  <p:embed/>
                </p:oleObj>
              </mc:Choice>
              <mc:Fallback>
                <p:oleObj name="Equation" r:id="rId7" imgW="583920" imgH="2538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4163" y="4941888"/>
                        <a:ext cx="2881312" cy="896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5" name="Object 5"/>
          <p:cNvGraphicFramePr>
            <a:graphicFrameLocks noChangeAspect="1"/>
          </p:cNvGraphicFramePr>
          <p:nvPr/>
        </p:nvGraphicFramePr>
        <p:xfrm>
          <a:off x="1547813" y="5084763"/>
          <a:ext cx="2736850" cy="812800"/>
        </p:xfrm>
        <a:graphic>
          <a:graphicData uri="http://schemas.openxmlformats.org/presentationml/2006/ole">
            <mc:AlternateContent xmlns:mc="http://schemas.openxmlformats.org/markup-compatibility/2006">
              <mc:Choice xmlns:v="urn:schemas-microsoft-com:vml" Requires="v">
                <p:oleObj spid="_x0000_s18449" name="Equation" r:id="rId9" imgW="431640" imgH="177480" progId="Equation.DSMT4">
                  <p:embed/>
                </p:oleObj>
              </mc:Choice>
              <mc:Fallback>
                <p:oleObj name="Equation" r:id="rId9" imgW="431640" imgH="1774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813" y="5084763"/>
                        <a:ext cx="2736850"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AutoShape 8"/>
          <p:cNvSpPr>
            <a:spLocks noChangeArrowheads="1"/>
          </p:cNvSpPr>
          <p:nvPr/>
        </p:nvSpPr>
        <p:spPr bwMode="auto">
          <a:xfrm>
            <a:off x="8286750" y="33338"/>
            <a:ext cx="800100" cy="609600"/>
          </a:xfrm>
          <a:prstGeom prst="wedgeRectCallout">
            <a:avLst>
              <a:gd name="adj1" fmla="val -43750"/>
              <a:gd name="adj2" fmla="val 70000"/>
            </a:avLst>
          </a:prstGeom>
          <a:ln>
            <a:headEnd/>
            <a:tailEnd/>
          </a:ln>
        </p:spPr>
        <p:style>
          <a:lnRef idx="1">
            <a:schemeClr val="accent4"/>
          </a:lnRef>
          <a:fillRef idx="2">
            <a:schemeClr val="accent4"/>
          </a:fillRef>
          <a:effectRef idx="1">
            <a:schemeClr val="accent4"/>
          </a:effectRef>
          <a:fontRef idx="minor">
            <a:schemeClr val="dk1"/>
          </a:fontRef>
        </p:style>
        <p:txBody>
          <a:bodyPr/>
          <a:lstStyle/>
          <a:p>
            <a:pPr algn="ctr" fontAlgn="auto">
              <a:spcBef>
                <a:spcPts val="0"/>
              </a:spcBef>
              <a:spcAft>
                <a:spcPts val="0"/>
              </a:spcAft>
              <a:defRPr/>
            </a:pPr>
            <a:r>
              <a:rPr lang="zh-CN" altLang="en-US" dirty="0">
                <a:solidFill>
                  <a:schemeClr val="tx2"/>
                </a:solidFill>
              </a:rPr>
              <a:t>特征</a:t>
            </a:r>
            <a:br>
              <a:rPr lang="zh-CN" altLang="en-US" dirty="0">
                <a:solidFill>
                  <a:schemeClr val="tx2"/>
                </a:solidFill>
              </a:rPr>
            </a:br>
            <a:r>
              <a:rPr lang="zh-CN" altLang="en-US" dirty="0">
                <a:solidFill>
                  <a:schemeClr val="tx2"/>
                </a:solidFill>
              </a:rPr>
              <a:t>提取</a:t>
            </a:r>
          </a:p>
        </p:txBody>
      </p:sp>
    </p:spTree>
    <p:extLst>
      <p:ext uri="{BB962C8B-B14F-4D97-AF65-F5344CB8AC3E}">
        <p14:creationId xmlns:p14="http://schemas.microsoft.com/office/powerpoint/2010/main" val="164707469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p:cNvSpPr>
            <a:spLocks noGrp="1" noChangeArrowheads="1"/>
          </p:cNvSpPr>
          <p:nvPr>
            <p:ph type="title"/>
          </p:nvPr>
        </p:nvSpPr>
        <p:spPr>
          <a:xfrm>
            <a:off x="142875" y="142875"/>
            <a:ext cx="6661373" cy="571500"/>
          </a:xfrm>
        </p:spPr>
        <p:txBody>
          <a:bodyPr rtlCol="0">
            <a:normAutofit fontScale="90000"/>
          </a:bodyPr>
          <a:lstStyle/>
          <a:p>
            <a:pPr eaLnBrk="1" fontAlgn="auto" hangingPunct="1">
              <a:spcAft>
                <a:spcPts val="0"/>
              </a:spcAft>
              <a:defRPr/>
            </a:pPr>
            <a:r>
              <a:rPr lang="en-US" altLang="en-US" dirty="0" err="1">
                <a:latin typeface="+mj-ea"/>
              </a:rPr>
              <a:t>离散K-L变换</a:t>
            </a:r>
            <a:r>
              <a:rPr lang="zh-CN" altLang="en-US" dirty="0">
                <a:latin typeface="+mj-ea"/>
              </a:rPr>
              <a:t>的均方误差</a:t>
            </a:r>
          </a:p>
        </p:txBody>
      </p:sp>
      <p:sp>
        <p:nvSpPr>
          <p:cNvPr id="835587" name="Rectangle 3"/>
          <p:cNvSpPr>
            <a:spLocks noGrp="1" noChangeArrowheads="1"/>
          </p:cNvSpPr>
          <p:nvPr>
            <p:ph type="body" idx="1"/>
          </p:nvPr>
        </p:nvSpPr>
        <p:spPr>
          <a:xfrm>
            <a:off x="395288" y="1125538"/>
            <a:ext cx="3671887" cy="863600"/>
          </a:xfrm>
        </p:spPr>
        <p:txBody>
          <a:bodyPr rtlCol="0">
            <a:normAutofit/>
          </a:bodyPr>
          <a:lstStyle/>
          <a:p>
            <a:pPr eaLnBrk="1" fontAlgn="auto" hangingPunct="1">
              <a:spcAft>
                <a:spcPts val="0"/>
              </a:spcAft>
              <a:defRPr/>
            </a:pPr>
            <a:r>
              <a:rPr lang="zh-CN" altLang="en-US" sz="2800"/>
              <a:t>用有限项估计</a:t>
            </a:r>
            <a:r>
              <a:rPr lang="en-US" altLang="zh-CN" sz="3600" b="1">
                <a:latin typeface="Times New Roman" pitchFamily="18" charset="0"/>
              </a:rPr>
              <a:t>x</a:t>
            </a:r>
            <a:r>
              <a:rPr lang="en-US" altLang="zh-CN" sz="2800"/>
              <a:t> </a:t>
            </a:r>
            <a:r>
              <a:rPr lang="zh-CN" altLang="en-US" sz="2800"/>
              <a:t>：</a:t>
            </a:r>
          </a:p>
        </p:txBody>
      </p:sp>
      <p:graphicFrame>
        <p:nvGraphicFramePr>
          <p:cNvPr id="11266" name="Object 2"/>
          <p:cNvGraphicFramePr>
            <a:graphicFrameLocks noChangeAspect="1"/>
          </p:cNvGraphicFramePr>
          <p:nvPr/>
        </p:nvGraphicFramePr>
        <p:xfrm>
          <a:off x="4211638" y="1052513"/>
          <a:ext cx="2346325" cy="1001712"/>
        </p:xfrm>
        <a:graphic>
          <a:graphicData uri="http://schemas.openxmlformats.org/presentationml/2006/ole">
            <mc:AlternateContent xmlns:mc="http://schemas.openxmlformats.org/markup-compatibility/2006">
              <mc:Choice xmlns:v="urn:schemas-microsoft-com:vml" Requires="v">
                <p:oleObj spid="_x0000_s19470" name="Equation" r:id="rId3" imgW="749160" imgH="444240" progId="Equation.DSMT4">
                  <p:embed/>
                </p:oleObj>
              </mc:Choice>
              <mc:Fallback>
                <p:oleObj name="Equation" r:id="rId3" imgW="749160" imgH="4442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1052513"/>
                        <a:ext cx="2346325" cy="1001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4" name="Rectangle 6"/>
          <p:cNvSpPr>
            <a:spLocks noChangeArrowheads="1"/>
          </p:cNvSpPr>
          <p:nvPr/>
        </p:nvSpPr>
        <p:spPr bwMode="auto">
          <a:xfrm>
            <a:off x="395288" y="2205038"/>
            <a:ext cx="374491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Clr>
                <a:schemeClr val="hlink"/>
              </a:buClr>
              <a:buSzPct val="60000"/>
              <a:buFont typeface="Wingdings" pitchFamily="2" charset="2"/>
              <a:buChar char="u"/>
            </a:pPr>
            <a:r>
              <a:rPr lang="zh-CN" altLang="en-US" sz="2800">
                <a:solidFill>
                  <a:schemeClr val="accent2"/>
                </a:solidFill>
                <a:latin typeface="Calibri" pitchFamily="34" charset="0"/>
              </a:rPr>
              <a:t>该估计的均方误差：</a:t>
            </a:r>
          </a:p>
        </p:txBody>
      </p:sp>
      <p:graphicFrame>
        <p:nvGraphicFramePr>
          <p:cNvPr id="11267" name="Object 3"/>
          <p:cNvGraphicFramePr>
            <a:graphicFrameLocks noChangeAspect="1"/>
          </p:cNvGraphicFramePr>
          <p:nvPr/>
        </p:nvGraphicFramePr>
        <p:xfrm>
          <a:off x="4500563" y="2133600"/>
          <a:ext cx="4494212" cy="628650"/>
        </p:xfrm>
        <a:graphic>
          <a:graphicData uri="http://schemas.openxmlformats.org/presentationml/2006/ole">
            <mc:AlternateContent xmlns:mc="http://schemas.openxmlformats.org/markup-compatibility/2006">
              <mc:Choice xmlns:v="urn:schemas-microsoft-com:vml" Requires="v">
                <p:oleObj spid="_x0000_s19471" name="Equation" r:id="rId5" imgW="1434960" imgH="279360" progId="Equation.DSMT4">
                  <p:embed/>
                </p:oleObj>
              </mc:Choice>
              <mc:Fallback>
                <p:oleObj name="Equation" r:id="rId5" imgW="1434960" imgH="2793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0563" y="2133600"/>
                        <a:ext cx="4494212"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8" name="Object 4"/>
          <p:cNvGraphicFramePr>
            <a:graphicFrameLocks noChangeAspect="1"/>
          </p:cNvGraphicFramePr>
          <p:nvPr/>
        </p:nvGraphicFramePr>
        <p:xfrm>
          <a:off x="1835150" y="3068638"/>
          <a:ext cx="6119813" cy="976312"/>
        </p:xfrm>
        <a:graphic>
          <a:graphicData uri="http://schemas.openxmlformats.org/presentationml/2006/ole">
            <mc:AlternateContent xmlns:mc="http://schemas.openxmlformats.org/markup-compatibility/2006">
              <mc:Choice xmlns:v="urn:schemas-microsoft-com:vml" Requires="v">
                <p:oleObj spid="_x0000_s19472" name="Equation" r:id="rId7" imgW="2171520" imgH="482400" progId="Equation.DSMT4">
                  <p:embed/>
                </p:oleObj>
              </mc:Choice>
              <mc:Fallback>
                <p:oleObj name="Equation" r:id="rId7" imgW="2171520" imgH="4824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3068638"/>
                        <a:ext cx="6119813" cy="976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9" name="Object 5"/>
          <p:cNvGraphicFramePr>
            <a:graphicFrameLocks noChangeAspect="1"/>
          </p:cNvGraphicFramePr>
          <p:nvPr/>
        </p:nvGraphicFramePr>
        <p:xfrm>
          <a:off x="1908175" y="4362450"/>
          <a:ext cx="5903913" cy="650875"/>
        </p:xfrm>
        <a:graphic>
          <a:graphicData uri="http://schemas.openxmlformats.org/presentationml/2006/ole">
            <mc:AlternateContent xmlns:mc="http://schemas.openxmlformats.org/markup-compatibility/2006">
              <mc:Choice xmlns:v="urn:schemas-microsoft-com:vml" Requires="v">
                <p:oleObj spid="_x0000_s19473" name="Equation" r:id="rId9" imgW="1815840" imgH="279360" progId="Equation.DSMT4">
                  <p:embed/>
                </p:oleObj>
              </mc:Choice>
              <mc:Fallback>
                <p:oleObj name="Equation" r:id="rId9" imgW="1815840" imgH="27936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8175" y="4362450"/>
                        <a:ext cx="5903913"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0" name="Object 6"/>
          <p:cNvGraphicFramePr>
            <a:graphicFrameLocks noChangeAspect="1"/>
          </p:cNvGraphicFramePr>
          <p:nvPr/>
        </p:nvGraphicFramePr>
        <p:xfrm>
          <a:off x="1763713" y="5229225"/>
          <a:ext cx="6118225" cy="889000"/>
        </p:xfrm>
        <a:graphic>
          <a:graphicData uri="http://schemas.openxmlformats.org/presentationml/2006/ole">
            <mc:AlternateContent xmlns:mc="http://schemas.openxmlformats.org/markup-compatibility/2006">
              <mc:Choice xmlns:v="urn:schemas-microsoft-com:vml" Requires="v">
                <p:oleObj spid="_x0000_s19474" name="Equation" r:id="rId11" imgW="2197080" imgH="444240" progId="Equation.DSMT4">
                  <p:embed/>
                </p:oleObj>
              </mc:Choice>
              <mc:Fallback>
                <p:oleObj name="Equation" r:id="rId11" imgW="2197080" imgH="44424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63713" y="5229225"/>
                        <a:ext cx="6118225"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1" name="Object 7"/>
          <p:cNvGraphicFramePr>
            <a:graphicFrameLocks noChangeAspect="1"/>
          </p:cNvGraphicFramePr>
          <p:nvPr/>
        </p:nvGraphicFramePr>
        <p:xfrm>
          <a:off x="6953250" y="1268413"/>
          <a:ext cx="1939925" cy="604837"/>
        </p:xfrm>
        <a:graphic>
          <a:graphicData uri="http://schemas.openxmlformats.org/presentationml/2006/ole">
            <mc:AlternateContent xmlns:mc="http://schemas.openxmlformats.org/markup-compatibility/2006">
              <mc:Choice xmlns:v="urn:schemas-microsoft-com:vml" Requires="v">
                <p:oleObj spid="_x0000_s19475" name="Equation" r:id="rId13" imgW="583920" imgH="253800" progId="Equation.DSMT4">
                  <p:embed/>
                </p:oleObj>
              </mc:Choice>
              <mc:Fallback>
                <p:oleObj name="Equation" r:id="rId13" imgW="583920" imgH="2538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53250" y="1268413"/>
                        <a:ext cx="1939925" cy="604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AutoShape 8"/>
          <p:cNvSpPr>
            <a:spLocks noChangeArrowheads="1"/>
          </p:cNvSpPr>
          <p:nvPr/>
        </p:nvSpPr>
        <p:spPr bwMode="auto">
          <a:xfrm>
            <a:off x="8286750" y="33338"/>
            <a:ext cx="800100" cy="609600"/>
          </a:xfrm>
          <a:prstGeom prst="wedgeRectCallout">
            <a:avLst>
              <a:gd name="adj1" fmla="val -43750"/>
              <a:gd name="adj2" fmla="val 70000"/>
            </a:avLst>
          </a:prstGeom>
          <a:ln>
            <a:headEnd/>
            <a:tailEnd/>
          </a:ln>
        </p:spPr>
        <p:style>
          <a:lnRef idx="1">
            <a:schemeClr val="accent4"/>
          </a:lnRef>
          <a:fillRef idx="2">
            <a:schemeClr val="accent4"/>
          </a:fillRef>
          <a:effectRef idx="1">
            <a:schemeClr val="accent4"/>
          </a:effectRef>
          <a:fontRef idx="minor">
            <a:schemeClr val="dk1"/>
          </a:fontRef>
        </p:style>
        <p:txBody>
          <a:bodyPr/>
          <a:lstStyle/>
          <a:p>
            <a:pPr algn="ctr" fontAlgn="auto">
              <a:spcBef>
                <a:spcPts val="0"/>
              </a:spcBef>
              <a:spcAft>
                <a:spcPts val="0"/>
              </a:spcAft>
              <a:defRPr/>
            </a:pPr>
            <a:r>
              <a:rPr lang="zh-CN" altLang="en-US" dirty="0">
                <a:solidFill>
                  <a:schemeClr val="tx2"/>
                </a:solidFill>
              </a:rPr>
              <a:t>特征</a:t>
            </a:r>
            <a:br>
              <a:rPr lang="zh-CN" altLang="en-US" dirty="0">
                <a:solidFill>
                  <a:schemeClr val="tx2"/>
                </a:solidFill>
              </a:rPr>
            </a:br>
            <a:r>
              <a:rPr lang="zh-CN" altLang="en-US" dirty="0">
                <a:solidFill>
                  <a:schemeClr val="tx2"/>
                </a:solidFill>
              </a:rPr>
              <a:t>提取</a:t>
            </a:r>
          </a:p>
        </p:txBody>
      </p:sp>
    </p:spTree>
    <p:extLst>
      <p:ext uri="{BB962C8B-B14F-4D97-AF65-F5344CB8AC3E}">
        <p14:creationId xmlns:p14="http://schemas.microsoft.com/office/powerpoint/2010/main" val="88665935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393700" y="74613"/>
            <a:ext cx="4249738" cy="762000"/>
          </a:xfrm>
        </p:spPr>
        <p:txBody>
          <a:bodyPr/>
          <a:lstStyle/>
          <a:p>
            <a:pPr eaLnBrk="1" hangingPunct="1"/>
            <a:r>
              <a:rPr lang="en-US" altLang="zh-CN" sz="4400" smtClean="0"/>
              <a:t>K-L</a:t>
            </a:r>
            <a:r>
              <a:rPr lang="zh-CN" altLang="en-US" sz="4400" smtClean="0"/>
              <a:t>变换的性质</a:t>
            </a:r>
          </a:p>
        </p:txBody>
      </p:sp>
      <p:graphicFrame>
        <p:nvGraphicFramePr>
          <p:cNvPr id="15362" name="Object 2"/>
          <p:cNvGraphicFramePr>
            <a:graphicFrameLocks noChangeAspect="1"/>
          </p:cNvGraphicFramePr>
          <p:nvPr/>
        </p:nvGraphicFramePr>
        <p:xfrm>
          <a:off x="1633538" y="3573463"/>
          <a:ext cx="6164262" cy="2392362"/>
        </p:xfrm>
        <a:graphic>
          <a:graphicData uri="http://schemas.openxmlformats.org/presentationml/2006/ole">
            <mc:AlternateContent xmlns:mc="http://schemas.openxmlformats.org/markup-compatibility/2006">
              <mc:Choice xmlns:v="urn:schemas-microsoft-com:vml" Requires="v">
                <p:oleObj spid="_x0000_s20484" name="Equation" r:id="rId3" imgW="1739880" imgH="939600" progId="Equation.DSMT4">
                  <p:embed/>
                </p:oleObj>
              </mc:Choice>
              <mc:Fallback>
                <p:oleObj name="Equation" r:id="rId3" imgW="1739880" imgH="939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3538" y="3573463"/>
                        <a:ext cx="6164262" cy="2392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49925" name="Rectangle 5"/>
          <p:cNvSpPr>
            <a:spLocks noGrp="1" noChangeArrowheads="1"/>
          </p:cNvSpPr>
          <p:nvPr>
            <p:ph type="body" idx="1"/>
          </p:nvPr>
        </p:nvSpPr>
        <p:spPr>
          <a:xfrm>
            <a:off x="395288" y="1071563"/>
            <a:ext cx="8353425" cy="2519362"/>
          </a:xfrm>
        </p:spPr>
        <p:txBody>
          <a:bodyPr rtlCol="0">
            <a:normAutofit fontScale="92500"/>
          </a:bodyPr>
          <a:lstStyle/>
          <a:p>
            <a:pPr eaLnBrk="1" fontAlgn="auto" hangingPunct="1">
              <a:spcAft>
                <a:spcPts val="0"/>
              </a:spcAft>
              <a:defRPr/>
            </a:pPr>
            <a:r>
              <a:rPr lang="en-US" altLang="zh-CN" sz="3600" dirty="0"/>
              <a:t>K-L</a:t>
            </a:r>
            <a:r>
              <a:rPr lang="zh-CN" altLang="en-US" sz="3600" dirty="0" smtClean="0"/>
              <a:t>坐标系将相关函数矩阵</a:t>
            </a:r>
            <a:r>
              <a:rPr lang="zh-CN" altLang="el-GR" sz="3600" dirty="0" smtClean="0">
                <a:latin typeface="宋体" pitchFamily="2" charset="-122"/>
              </a:rPr>
              <a:t>对角化</a:t>
            </a:r>
            <a:r>
              <a:rPr lang="zh-CN" altLang="el-GR" sz="3600" dirty="0">
                <a:latin typeface="宋体" pitchFamily="2" charset="-122"/>
              </a:rPr>
              <a:t>，即</a:t>
            </a:r>
            <a:r>
              <a:rPr lang="zh-CN" altLang="el-GR" sz="3600" dirty="0">
                <a:solidFill>
                  <a:schemeClr val="accent2"/>
                </a:solidFill>
                <a:latin typeface="宋体" pitchFamily="2" charset="-122"/>
              </a:rPr>
              <a:t>通过</a:t>
            </a:r>
            <a:r>
              <a:rPr lang="en-US" altLang="zh-CN" sz="3600" dirty="0">
                <a:solidFill>
                  <a:schemeClr val="accent2"/>
                </a:solidFill>
              </a:rPr>
              <a:t>K-L</a:t>
            </a:r>
            <a:r>
              <a:rPr lang="zh-CN" altLang="en-US" sz="3600" dirty="0">
                <a:solidFill>
                  <a:schemeClr val="accent2"/>
                </a:solidFill>
              </a:rPr>
              <a:t>变换消除原有向量</a:t>
            </a:r>
            <a:r>
              <a:rPr lang="en-US" altLang="zh-CN" sz="3600" b="1" dirty="0">
                <a:solidFill>
                  <a:schemeClr val="accent2"/>
                </a:solidFill>
              </a:rPr>
              <a:t>x</a:t>
            </a:r>
            <a:r>
              <a:rPr lang="zh-CN" altLang="en-US" sz="3600" dirty="0">
                <a:solidFill>
                  <a:schemeClr val="accent2"/>
                </a:solidFill>
              </a:rPr>
              <a:t>的各分量间的相关性</a:t>
            </a:r>
            <a:r>
              <a:rPr lang="zh-CN" altLang="en-US" sz="3600" dirty="0"/>
              <a:t>，从而有可能去掉那些带有较少信息的分量以达到降低特征维数的</a:t>
            </a:r>
            <a:r>
              <a:rPr lang="zh-CN" altLang="en-US" sz="3600" dirty="0" smtClean="0"/>
              <a:t>目的。</a:t>
            </a:r>
            <a:endParaRPr lang="el-GR" altLang="zh-CN" sz="3600" dirty="0"/>
          </a:p>
          <a:p>
            <a:pPr eaLnBrk="1" fontAlgn="auto" hangingPunct="1">
              <a:spcAft>
                <a:spcPts val="0"/>
              </a:spcAft>
              <a:defRPr/>
            </a:pPr>
            <a:endParaRPr lang="en-US" altLang="zh-CN" sz="4400" dirty="0"/>
          </a:p>
        </p:txBody>
      </p:sp>
      <p:sp>
        <p:nvSpPr>
          <p:cNvPr id="8" name="AutoShape 8"/>
          <p:cNvSpPr>
            <a:spLocks noChangeArrowheads="1"/>
          </p:cNvSpPr>
          <p:nvPr/>
        </p:nvSpPr>
        <p:spPr bwMode="auto">
          <a:xfrm>
            <a:off x="8286750" y="33338"/>
            <a:ext cx="800100" cy="609600"/>
          </a:xfrm>
          <a:prstGeom prst="wedgeRectCallout">
            <a:avLst>
              <a:gd name="adj1" fmla="val -43750"/>
              <a:gd name="adj2" fmla="val 70000"/>
            </a:avLst>
          </a:prstGeom>
          <a:ln>
            <a:headEnd/>
            <a:tailEnd/>
          </a:ln>
        </p:spPr>
        <p:style>
          <a:lnRef idx="1">
            <a:schemeClr val="accent4"/>
          </a:lnRef>
          <a:fillRef idx="2">
            <a:schemeClr val="accent4"/>
          </a:fillRef>
          <a:effectRef idx="1">
            <a:schemeClr val="accent4"/>
          </a:effectRef>
          <a:fontRef idx="minor">
            <a:schemeClr val="dk1"/>
          </a:fontRef>
        </p:style>
        <p:txBody>
          <a:bodyPr/>
          <a:lstStyle/>
          <a:p>
            <a:pPr algn="ctr" fontAlgn="auto">
              <a:spcBef>
                <a:spcPts val="0"/>
              </a:spcBef>
              <a:spcAft>
                <a:spcPts val="0"/>
              </a:spcAft>
              <a:defRPr/>
            </a:pPr>
            <a:r>
              <a:rPr lang="zh-CN" altLang="en-US" dirty="0">
                <a:solidFill>
                  <a:schemeClr val="tx2"/>
                </a:solidFill>
              </a:rPr>
              <a:t>特征</a:t>
            </a:r>
            <a:br>
              <a:rPr lang="zh-CN" altLang="en-US" dirty="0">
                <a:solidFill>
                  <a:schemeClr val="tx2"/>
                </a:solidFill>
              </a:rPr>
            </a:br>
            <a:r>
              <a:rPr lang="zh-CN" altLang="en-US" dirty="0">
                <a:solidFill>
                  <a:schemeClr val="tx2"/>
                </a:solidFill>
              </a:rPr>
              <a:t>提取</a:t>
            </a:r>
          </a:p>
        </p:txBody>
      </p:sp>
    </p:spTree>
    <p:extLst>
      <p:ext uri="{BB962C8B-B14F-4D97-AF65-F5344CB8AC3E}">
        <p14:creationId xmlns:p14="http://schemas.microsoft.com/office/powerpoint/2010/main" val="279361148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遗传算法</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遗传算法的流程</a:t>
            </a:r>
            <a:endParaRPr lang="zh-CN" altLang="en-US" dirty="0"/>
          </a:p>
        </p:txBody>
      </p:sp>
    </p:spTree>
    <p:extLst>
      <p:ext uri="{BB962C8B-B14F-4D97-AF65-F5344CB8AC3E}">
        <p14:creationId xmlns:p14="http://schemas.microsoft.com/office/powerpoint/2010/main" val="385953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93700" y="76200"/>
            <a:ext cx="7707313" cy="762000"/>
          </a:xfrm>
        </p:spPr>
        <p:txBody>
          <a:bodyPr/>
          <a:lstStyle/>
          <a:p>
            <a:pPr eaLnBrk="1" hangingPunct="1"/>
            <a:r>
              <a:rPr lang="en-US" altLang="zh-CN" sz="4400" smtClean="0"/>
              <a:t>1.5 </a:t>
            </a:r>
            <a:r>
              <a:rPr lang="zh-CN" altLang="en-US" sz="4400" smtClean="0"/>
              <a:t>有关模式识别的若干问题</a:t>
            </a:r>
          </a:p>
        </p:txBody>
      </p:sp>
      <p:sp>
        <p:nvSpPr>
          <p:cNvPr id="939011" name="Rectangle 3"/>
          <p:cNvSpPr>
            <a:spLocks noGrp="1" noChangeArrowheads="1"/>
          </p:cNvSpPr>
          <p:nvPr>
            <p:ph type="body" idx="1"/>
          </p:nvPr>
        </p:nvSpPr>
        <p:spPr>
          <a:xfrm>
            <a:off x="357188" y="1000125"/>
            <a:ext cx="8429625" cy="5214938"/>
          </a:xfrm>
        </p:spPr>
        <p:txBody>
          <a:bodyPr rtlCol="0">
            <a:normAutofit/>
          </a:bodyPr>
          <a:lstStyle/>
          <a:p>
            <a:pPr eaLnBrk="1" fontAlgn="auto" hangingPunct="1">
              <a:spcAft>
                <a:spcPts val="0"/>
              </a:spcAft>
              <a:defRPr/>
            </a:pPr>
            <a:r>
              <a:rPr lang="zh-CN" altLang="en-US" sz="2800" dirty="0"/>
              <a:t>模式类的紧致性：</a:t>
            </a:r>
          </a:p>
          <a:p>
            <a:pPr lvl="1" eaLnBrk="1" fontAlgn="auto" hangingPunct="1">
              <a:spcAft>
                <a:spcPts val="0"/>
              </a:spcAft>
              <a:defRPr/>
            </a:pPr>
            <a:r>
              <a:rPr lang="zh-CN" altLang="en-US" sz="2400" dirty="0"/>
              <a:t>集合中任意两个内点可以用光滑线连接，在该连线上的点也属于这个集合。</a:t>
            </a:r>
          </a:p>
          <a:p>
            <a:pPr lvl="1" eaLnBrk="1" fontAlgn="auto" hangingPunct="1">
              <a:spcAft>
                <a:spcPts val="0"/>
              </a:spcAft>
              <a:defRPr/>
            </a:pPr>
            <a:r>
              <a:rPr lang="zh-CN" altLang="en-US" sz="2400" dirty="0"/>
              <a:t>每个内点都有一个足够大的邻域，在该邻域中只包含同一集合中的点</a:t>
            </a:r>
            <a:r>
              <a:rPr lang="zh-CN" altLang="en-US" sz="2400" dirty="0" smtClean="0"/>
              <a:t>。</a:t>
            </a:r>
            <a:endParaRPr lang="zh-CN" altLang="en-US" sz="2400" dirty="0"/>
          </a:p>
          <a:p>
            <a:pPr eaLnBrk="1" fontAlgn="auto" hangingPunct="1">
              <a:spcAft>
                <a:spcPts val="0"/>
              </a:spcAft>
              <a:defRPr/>
            </a:pPr>
            <a:r>
              <a:rPr lang="zh-CN" altLang="en-US" sz="2800" dirty="0"/>
              <a:t>假若每个模式类都满足紧致性假设，则解决模式识别间题就不会碰到什么原则上的困难。但对于很多实际问题这个假设是不成立的</a:t>
            </a:r>
            <a:r>
              <a:rPr lang="zh-CN" altLang="en-US" sz="2800" dirty="0" smtClean="0"/>
              <a:t>。</a:t>
            </a:r>
            <a:endParaRPr lang="en-US" altLang="zh-CN" sz="2800" dirty="0" smtClean="0"/>
          </a:p>
          <a:p>
            <a:pPr lvl="1" eaLnBrk="1" fontAlgn="auto" hangingPunct="1">
              <a:spcAft>
                <a:spcPts val="0"/>
              </a:spcAft>
              <a:defRPr/>
            </a:pPr>
            <a:r>
              <a:rPr lang="zh-CN" altLang="en-US" sz="2400" dirty="0" smtClean="0"/>
              <a:t>假设临界点的数量与总的点数相比很少。</a:t>
            </a:r>
            <a:endParaRPr lang="zh-CN" altLang="en-US" sz="2400" dirty="0"/>
          </a:p>
          <a:p>
            <a:pPr lvl="1" eaLnBrk="1" fontAlgn="auto" hangingPunct="1">
              <a:spcAft>
                <a:spcPts val="0"/>
              </a:spcAft>
              <a:defRPr/>
            </a:pPr>
            <a:r>
              <a:rPr lang="zh-CN" altLang="en-US" sz="2400" dirty="0"/>
              <a:t>只耍各个模式类是可分的，总存在这样一个空间，使变换到这个空间中的集合满足紧致性要求。</a:t>
            </a:r>
          </a:p>
        </p:txBody>
      </p:sp>
    </p:spTree>
    <p:extLst>
      <p:ext uri="{BB962C8B-B14F-4D97-AF65-F5344CB8AC3E}">
        <p14:creationId xmlns:p14="http://schemas.microsoft.com/office/powerpoint/2010/main" val="252835532"/>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93700" y="33338"/>
            <a:ext cx="3606800" cy="701675"/>
          </a:xfrm>
        </p:spPr>
        <p:txBody>
          <a:bodyPr>
            <a:normAutofit fontScale="90000"/>
          </a:bodyPr>
          <a:lstStyle/>
          <a:p>
            <a:r>
              <a:rPr lang="en-US" altLang="zh-CN" smtClean="0"/>
              <a:t>2. </a:t>
            </a:r>
            <a:r>
              <a:rPr lang="zh-CN" altLang="en-US" smtClean="0"/>
              <a:t>神经元模型</a:t>
            </a:r>
          </a:p>
        </p:txBody>
      </p:sp>
      <p:sp>
        <p:nvSpPr>
          <p:cNvPr id="715779" name="Rectangle 3"/>
          <p:cNvSpPr>
            <a:spLocks noGrp="1" noChangeArrowheads="1"/>
          </p:cNvSpPr>
          <p:nvPr>
            <p:ph type="body" idx="1"/>
          </p:nvPr>
        </p:nvSpPr>
        <p:spPr>
          <a:xfrm>
            <a:off x="250825" y="1125538"/>
            <a:ext cx="8353425" cy="719137"/>
          </a:xfrm>
        </p:spPr>
        <p:txBody>
          <a:bodyPr rtlCol="0">
            <a:normAutofit/>
          </a:bodyPr>
          <a:lstStyle/>
          <a:p>
            <a:pPr fontAlgn="auto">
              <a:spcAft>
                <a:spcPts val="0"/>
              </a:spcAft>
              <a:defRPr/>
            </a:pPr>
            <a:r>
              <a:rPr lang="en-US" altLang="zh-CN" dirty="0">
                <a:solidFill>
                  <a:schemeClr val="accent2"/>
                </a:solidFill>
                <a:latin typeface="Times New Roman" pitchFamily="18" charset="0"/>
              </a:rPr>
              <a:t>Neuron Model</a:t>
            </a:r>
            <a:r>
              <a:rPr lang="zh-CN" altLang="en-US" dirty="0"/>
              <a:t>： </a:t>
            </a:r>
            <a:r>
              <a:rPr lang="zh-CN" altLang="en-US" dirty="0">
                <a:solidFill>
                  <a:srgbClr val="FF9900"/>
                </a:solidFill>
              </a:rPr>
              <a:t>多输入，单输出，带偏置</a:t>
            </a:r>
          </a:p>
        </p:txBody>
      </p:sp>
      <p:pic>
        <p:nvPicPr>
          <p:cNvPr id="38916"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0" y="2093913"/>
            <a:ext cx="3959225" cy="333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5788" name="Rectangle 12"/>
          <p:cNvSpPr>
            <a:spLocks noChangeArrowheads="1"/>
          </p:cNvSpPr>
          <p:nvPr/>
        </p:nvSpPr>
        <p:spPr bwMode="auto">
          <a:xfrm>
            <a:off x="180975" y="1916113"/>
            <a:ext cx="4535488" cy="37433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marL="609600" indent="-609600" fontAlgn="auto">
              <a:lnSpc>
                <a:spcPct val="80000"/>
              </a:lnSpc>
              <a:spcBef>
                <a:spcPct val="20000"/>
              </a:spcBef>
              <a:spcAft>
                <a:spcPts val="0"/>
              </a:spcAft>
              <a:buClr>
                <a:schemeClr val="hlink"/>
              </a:buClr>
              <a:buFont typeface="Wingdings" pitchFamily="2" charset="2"/>
              <a:buAutoNum type="arabicPeriod"/>
              <a:defRPr/>
            </a:pPr>
            <a:r>
              <a:rPr lang="en-US" altLang="zh-CN" sz="3200" i="1">
                <a:solidFill>
                  <a:schemeClr val="accent2"/>
                </a:solidFill>
              </a:rPr>
              <a:t>R</a:t>
            </a:r>
            <a:r>
              <a:rPr lang="zh-CN" altLang="en-US" sz="3200">
                <a:solidFill>
                  <a:schemeClr val="accent2"/>
                </a:solidFill>
              </a:rPr>
              <a:t>个输入</a:t>
            </a:r>
            <a:r>
              <a:rPr lang="en-US" altLang="zh-CN" sz="3200" i="1">
                <a:solidFill>
                  <a:schemeClr val="accent2"/>
                </a:solidFill>
              </a:rPr>
              <a:t>p</a:t>
            </a:r>
            <a:r>
              <a:rPr lang="en-US" altLang="zh-CN" sz="2800" baseline="-25000">
                <a:solidFill>
                  <a:schemeClr val="accent2"/>
                </a:solidFill>
              </a:rPr>
              <a:t>i</a:t>
            </a:r>
            <a:r>
              <a:rPr lang="en-US" altLang="zh-CN" sz="3200">
                <a:solidFill>
                  <a:schemeClr val="accent2"/>
                </a:solidFill>
              </a:rPr>
              <a:t>∈</a:t>
            </a:r>
            <a:r>
              <a:rPr lang="en-US" altLang="zh-CN" sz="3200" b="1" i="1">
                <a:solidFill>
                  <a:schemeClr val="accent2"/>
                </a:solidFill>
              </a:rPr>
              <a:t>R</a:t>
            </a:r>
            <a:r>
              <a:rPr lang="zh-CN" altLang="en-US" sz="3200">
                <a:solidFill>
                  <a:schemeClr val="accent2"/>
                </a:solidFill>
              </a:rPr>
              <a:t>，即</a:t>
            </a:r>
            <a:br>
              <a:rPr lang="zh-CN" altLang="en-US" sz="3200">
                <a:solidFill>
                  <a:schemeClr val="accent2"/>
                </a:solidFill>
              </a:rPr>
            </a:br>
            <a:r>
              <a:rPr lang="en-US" altLang="zh-CN" sz="3200" i="1">
                <a:solidFill>
                  <a:schemeClr val="accent2"/>
                </a:solidFill>
              </a:rPr>
              <a:t>R</a:t>
            </a:r>
            <a:r>
              <a:rPr lang="zh-CN" altLang="en-US" sz="3200">
                <a:solidFill>
                  <a:schemeClr val="accent2"/>
                </a:solidFill>
              </a:rPr>
              <a:t>维输入矢量</a:t>
            </a:r>
            <a:r>
              <a:rPr lang="en-US" altLang="zh-CN" sz="3200" b="1">
                <a:solidFill>
                  <a:schemeClr val="accent2"/>
                </a:solidFill>
              </a:rPr>
              <a:t>p</a:t>
            </a:r>
          </a:p>
          <a:p>
            <a:pPr marL="609600" indent="-609600" fontAlgn="auto">
              <a:lnSpc>
                <a:spcPct val="80000"/>
              </a:lnSpc>
              <a:spcBef>
                <a:spcPct val="20000"/>
              </a:spcBef>
              <a:spcAft>
                <a:spcPts val="0"/>
              </a:spcAft>
              <a:buClr>
                <a:schemeClr val="hlink"/>
              </a:buClr>
              <a:buFont typeface="Wingdings" pitchFamily="2" charset="2"/>
              <a:buAutoNum type="arabicPeriod"/>
              <a:defRPr/>
            </a:pPr>
            <a:r>
              <a:rPr lang="en-US" altLang="zh-CN" sz="3200">
                <a:solidFill>
                  <a:schemeClr val="accent2"/>
                </a:solidFill>
                <a:latin typeface="Times New Roman" pitchFamily="18" charset="0"/>
              </a:rPr>
              <a:t>n: net input, </a:t>
            </a:r>
            <a:r>
              <a:rPr lang="en-US" altLang="zh-CN" sz="3200" i="1">
                <a:solidFill>
                  <a:schemeClr val="accent2"/>
                </a:solidFill>
                <a:latin typeface="Times New Roman" pitchFamily="18" charset="0"/>
              </a:rPr>
              <a:t>n</a:t>
            </a:r>
            <a:r>
              <a:rPr lang="en-US" altLang="zh-CN" sz="3200">
                <a:solidFill>
                  <a:schemeClr val="accent2"/>
                </a:solidFill>
                <a:latin typeface="Times New Roman" pitchFamily="18" charset="0"/>
              </a:rPr>
              <a:t>=</a:t>
            </a:r>
            <a:r>
              <a:rPr lang="en-US" altLang="zh-CN" sz="3200" b="1">
                <a:solidFill>
                  <a:schemeClr val="accent2"/>
                </a:solidFill>
                <a:latin typeface="Times New Roman" pitchFamily="18" charset="0"/>
              </a:rPr>
              <a:t>wp</a:t>
            </a:r>
            <a:r>
              <a:rPr lang="en-US" altLang="zh-CN" sz="3200">
                <a:solidFill>
                  <a:schemeClr val="accent2"/>
                </a:solidFill>
                <a:latin typeface="Times New Roman" pitchFamily="18" charset="0"/>
              </a:rPr>
              <a:t>+</a:t>
            </a:r>
            <a:r>
              <a:rPr lang="en-US" altLang="zh-CN" sz="3200" i="1">
                <a:solidFill>
                  <a:schemeClr val="accent2"/>
                </a:solidFill>
                <a:latin typeface="Times New Roman" pitchFamily="18" charset="0"/>
              </a:rPr>
              <a:t>b</a:t>
            </a:r>
            <a:r>
              <a:rPr lang="zh-CN" altLang="en-US" sz="3200">
                <a:solidFill>
                  <a:schemeClr val="accent2"/>
                </a:solidFill>
                <a:latin typeface="Times New Roman" pitchFamily="18" charset="0"/>
              </a:rPr>
              <a:t>。</a:t>
            </a:r>
          </a:p>
          <a:p>
            <a:pPr marL="984250" lvl="1" indent="-533400" fontAlgn="auto">
              <a:lnSpc>
                <a:spcPct val="80000"/>
              </a:lnSpc>
              <a:spcBef>
                <a:spcPct val="20000"/>
              </a:spcBef>
              <a:spcAft>
                <a:spcPts val="0"/>
              </a:spcAft>
              <a:buClr>
                <a:schemeClr val="folHlink"/>
              </a:buClr>
              <a:buFont typeface="Wingdings" pitchFamily="2" charset="2"/>
              <a:buChar char="ü"/>
              <a:defRPr/>
            </a:pPr>
            <a:r>
              <a:rPr lang="en-US" altLang="zh-CN" sz="2800">
                <a:solidFill>
                  <a:schemeClr val="accent2"/>
                </a:solidFill>
              </a:rPr>
              <a:t>R</a:t>
            </a:r>
            <a:r>
              <a:rPr lang="zh-CN" altLang="en-US" sz="2800">
                <a:solidFill>
                  <a:schemeClr val="accent2"/>
                </a:solidFill>
              </a:rPr>
              <a:t>个</a:t>
            </a:r>
            <a:r>
              <a:rPr lang="zh-CN" altLang="en-US" sz="2800">
                <a:solidFill>
                  <a:schemeClr val="accent2"/>
                </a:solidFill>
                <a:ea typeface="华文行楷" pitchFamily="2" charset="-122"/>
              </a:rPr>
              <a:t>权值</a:t>
            </a:r>
            <a:r>
              <a:rPr lang="en-US" altLang="zh-CN" sz="2800" i="1">
                <a:solidFill>
                  <a:schemeClr val="accent2"/>
                </a:solidFill>
              </a:rPr>
              <a:t>w</a:t>
            </a:r>
            <a:r>
              <a:rPr lang="en-US" altLang="zh-CN" sz="2400" baseline="-25000">
                <a:solidFill>
                  <a:schemeClr val="accent2"/>
                </a:solidFill>
              </a:rPr>
              <a:t>i</a:t>
            </a:r>
            <a:r>
              <a:rPr lang="en-US" altLang="zh-CN" sz="2800">
                <a:solidFill>
                  <a:schemeClr val="accent2"/>
                </a:solidFill>
              </a:rPr>
              <a:t>∈</a:t>
            </a:r>
            <a:r>
              <a:rPr lang="en-US" altLang="zh-CN" sz="2800" b="1" i="1">
                <a:solidFill>
                  <a:schemeClr val="accent2"/>
                </a:solidFill>
              </a:rPr>
              <a:t>R</a:t>
            </a:r>
            <a:r>
              <a:rPr lang="zh-CN" altLang="en-US" sz="2800">
                <a:solidFill>
                  <a:schemeClr val="accent2"/>
                </a:solidFill>
              </a:rPr>
              <a:t>，即</a:t>
            </a:r>
            <a:br>
              <a:rPr lang="zh-CN" altLang="en-US" sz="2800">
                <a:solidFill>
                  <a:schemeClr val="accent2"/>
                </a:solidFill>
              </a:rPr>
            </a:br>
            <a:r>
              <a:rPr lang="en-US" altLang="zh-CN" sz="2800" i="1">
                <a:solidFill>
                  <a:schemeClr val="accent2"/>
                </a:solidFill>
              </a:rPr>
              <a:t>R</a:t>
            </a:r>
            <a:r>
              <a:rPr lang="zh-CN" altLang="en-US" sz="2800">
                <a:solidFill>
                  <a:schemeClr val="accent2"/>
                </a:solidFill>
              </a:rPr>
              <a:t>维</a:t>
            </a:r>
            <a:r>
              <a:rPr lang="zh-CN" altLang="en-US" sz="2800">
                <a:solidFill>
                  <a:schemeClr val="accent2"/>
                </a:solidFill>
                <a:ea typeface="华文行楷" pitchFamily="2" charset="-122"/>
              </a:rPr>
              <a:t>权矢量</a:t>
            </a:r>
            <a:r>
              <a:rPr lang="en-US" altLang="zh-CN" sz="2800" b="1">
                <a:solidFill>
                  <a:schemeClr val="accent2"/>
                </a:solidFill>
              </a:rPr>
              <a:t>w</a:t>
            </a:r>
          </a:p>
          <a:p>
            <a:pPr marL="984250" lvl="1" indent="-533400" fontAlgn="auto">
              <a:lnSpc>
                <a:spcPct val="80000"/>
              </a:lnSpc>
              <a:spcBef>
                <a:spcPct val="20000"/>
              </a:spcBef>
              <a:spcAft>
                <a:spcPts val="0"/>
              </a:spcAft>
              <a:buClr>
                <a:schemeClr val="folHlink"/>
              </a:buClr>
              <a:buFont typeface="Wingdings" pitchFamily="2" charset="2"/>
              <a:buChar char="ü"/>
              <a:defRPr/>
            </a:pPr>
            <a:r>
              <a:rPr lang="zh-CN" altLang="en-US" sz="2800">
                <a:solidFill>
                  <a:schemeClr val="accent2"/>
                </a:solidFill>
                <a:ea typeface="华文行楷" pitchFamily="2" charset="-122"/>
              </a:rPr>
              <a:t>阈值</a:t>
            </a:r>
            <a:r>
              <a:rPr lang="en-US" altLang="zh-CN" sz="2800" i="1">
                <a:solidFill>
                  <a:schemeClr val="accent2"/>
                </a:solidFill>
              </a:rPr>
              <a:t>b</a:t>
            </a:r>
          </a:p>
          <a:p>
            <a:pPr marL="609600" indent="-609600" fontAlgn="auto">
              <a:lnSpc>
                <a:spcPct val="80000"/>
              </a:lnSpc>
              <a:spcBef>
                <a:spcPct val="20000"/>
              </a:spcBef>
              <a:spcAft>
                <a:spcPts val="0"/>
              </a:spcAft>
              <a:buClr>
                <a:schemeClr val="hlink"/>
              </a:buClr>
              <a:buFont typeface="Wingdings" pitchFamily="2" charset="2"/>
              <a:buAutoNum type="arabicPeriod"/>
              <a:defRPr/>
            </a:pPr>
            <a:r>
              <a:rPr lang="zh-CN" altLang="en-US" sz="3200">
                <a:solidFill>
                  <a:schemeClr val="accent2"/>
                </a:solidFill>
              </a:rPr>
              <a:t>输出</a:t>
            </a:r>
            <a:r>
              <a:rPr lang="en-US" altLang="zh-CN" sz="3200" i="1">
                <a:solidFill>
                  <a:schemeClr val="accent2"/>
                </a:solidFill>
                <a:latin typeface="Times New Roman" pitchFamily="18" charset="0"/>
              </a:rPr>
              <a:t>a</a:t>
            </a:r>
            <a:r>
              <a:rPr lang="en-US" altLang="zh-CN" sz="3200">
                <a:solidFill>
                  <a:schemeClr val="accent2"/>
                </a:solidFill>
                <a:latin typeface="Times New Roman" pitchFamily="18" charset="0"/>
              </a:rPr>
              <a:t>=</a:t>
            </a:r>
            <a:r>
              <a:rPr lang="en-US" altLang="zh-CN" sz="3200" i="1">
                <a:solidFill>
                  <a:schemeClr val="accent2"/>
                </a:solidFill>
                <a:latin typeface="Times New Roman" pitchFamily="18" charset="0"/>
              </a:rPr>
              <a:t>f</a:t>
            </a:r>
            <a:r>
              <a:rPr lang="en-US" altLang="zh-CN" sz="3200">
                <a:solidFill>
                  <a:schemeClr val="accent2"/>
                </a:solidFill>
                <a:latin typeface="Times New Roman" pitchFamily="18" charset="0"/>
              </a:rPr>
              <a:t>(</a:t>
            </a:r>
            <a:r>
              <a:rPr lang="en-US" altLang="zh-CN" sz="3200" i="1">
                <a:solidFill>
                  <a:schemeClr val="accent2"/>
                </a:solidFill>
                <a:latin typeface="Times New Roman" pitchFamily="18" charset="0"/>
              </a:rPr>
              <a:t>n</a:t>
            </a:r>
            <a:r>
              <a:rPr lang="en-US" altLang="zh-CN" sz="3200">
                <a:solidFill>
                  <a:schemeClr val="accent2"/>
                </a:solidFill>
                <a:latin typeface="Times New Roman" pitchFamily="18" charset="0"/>
              </a:rPr>
              <a:t>),  </a:t>
            </a:r>
            <a:r>
              <a:rPr lang="en-US" altLang="zh-CN" sz="3200" i="1">
                <a:solidFill>
                  <a:schemeClr val="accent2"/>
                </a:solidFill>
                <a:latin typeface="Times New Roman" pitchFamily="18" charset="0"/>
              </a:rPr>
              <a:t>f</a:t>
            </a:r>
            <a:r>
              <a:rPr lang="en-US" altLang="zh-CN" sz="3200">
                <a:solidFill>
                  <a:schemeClr val="accent2"/>
                </a:solidFill>
                <a:latin typeface="Times New Roman" pitchFamily="18" charset="0"/>
              </a:rPr>
              <a:t>: transfer function</a:t>
            </a:r>
          </a:p>
        </p:txBody>
      </p:sp>
      <p:sp>
        <p:nvSpPr>
          <p:cNvPr id="9" name="AutoShape 8"/>
          <p:cNvSpPr>
            <a:spLocks noChangeArrowheads="1"/>
          </p:cNvSpPr>
          <p:nvPr/>
        </p:nvSpPr>
        <p:spPr bwMode="auto">
          <a:xfrm>
            <a:off x="7715250" y="104775"/>
            <a:ext cx="1371600" cy="466725"/>
          </a:xfrm>
          <a:prstGeom prst="wedgeRectCallout">
            <a:avLst>
              <a:gd name="adj1" fmla="val -32639"/>
              <a:gd name="adj2" fmla="val 90408"/>
            </a:avLst>
          </a:prstGeom>
          <a:ln>
            <a:headEnd/>
            <a:tailEnd/>
          </a:ln>
        </p:spPr>
        <p:style>
          <a:lnRef idx="1">
            <a:schemeClr val="accent4"/>
          </a:lnRef>
          <a:fillRef idx="2">
            <a:schemeClr val="accent4"/>
          </a:fillRef>
          <a:effectRef idx="1">
            <a:schemeClr val="accent4"/>
          </a:effectRef>
          <a:fontRef idx="minor">
            <a:schemeClr val="dk1"/>
          </a:fontRef>
        </p:style>
        <p:txBody>
          <a:bodyPr/>
          <a:lstStyle/>
          <a:p>
            <a:pPr algn="ctr" fontAlgn="auto">
              <a:spcBef>
                <a:spcPts val="0"/>
              </a:spcBef>
              <a:spcAft>
                <a:spcPts val="0"/>
              </a:spcAft>
              <a:defRPr/>
            </a:pPr>
            <a:r>
              <a:rPr lang="zh-CN" altLang="en-US" sz="2800" dirty="0">
                <a:solidFill>
                  <a:schemeClr val="tx2"/>
                </a:solidFill>
              </a:rPr>
              <a:t>神经元</a:t>
            </a:r>
            <a:endParaRPr lang="zh-CN" altLang="en-US" sz="2800" dirty="0">
              <a:solidFill>
                <a:schemeClr val="tx2"/>
              </a:solidFill>
            </a:endParaRPr>
          </a:p>
        </p:txBody>
      </p:sp>
    </p:spTree>
    <p:extLst>
      <p:ext uri="{BB962C8B-B14F-4D97-AF65-F5344CB8AC3E}">
        <p14:creationId xmlns:p14="http://schemas.microsoft.com/office/powerpoint/2010/main" val="312463892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42875" y="142875"/>
            <a:ext cx="7500938" cy="571500"/>
          </a:xfrm>
        </p:spPr>
        <p:txBody>
          <a:bodyPr>
            <a:normAutofit fontScale="90000"/>
          </a:bodyPr>
          <a:lstStyle/>
          <a:p>
            <a:pPr eaLnBrk="1" hangingPunct="1"/>
            <a:r>
              <a:rPr lang="zh-CN" altLang="en-US" smtClean="0"/>
              <a:t>有关模式识别的若干问题</a:t>
            </a:r>
          </a:p>
        </p:txBody>
      </p:sp>
      <p:sp>
        <p:nvSpPr>
          <p:cNvPr id="940035" name="Rectangle 3"/>
          <p:cNvSpPr>
            <a:spLocks noGrp="1" noChangeArrowheads="1"/>
          </p:cNvSpPr>
          <p:nvPr>
            <p:ph type="body" idx="1"/>
          </p:nvPr>
        </p:nvSpPr>
        <p:spPr>
          <a:xfrm>
            <a:off x="357188" y="1000125"/>
            <a:ext cx="8429625" cy="5214938"/>
          </a:xfrm>
        </p:spPr>
        <p:txBody>
          <a:bodyPr rtlCol="0">
            <a:normAutofit/>
          </a:bodyPr>
          <a:lstStyle/>
          <a:p>
            <a:pPr eaLnBrk="1" fontAlgn="auto" hangingPunct="1">
              <a:lnSpc>
                <a:spcPct val="90000"/>
              </a:lnSpc>
              <a:spcAft>
                <a:spcPts val="0"/>
              </a:spcAft>
              <a:defRPr/>
            </a:pPr>
            <a:r>
              <a:rPr lang="zh-CN" altLang="en-US" sz="2800" b="1">
                <a:ea typeface="华文行楷" pitchFamily="2" charset="-122"/>
              </a:rPr>
              <a:t>相似</a:t>
            </a:r>
            <a:r>
              <a:rPr lang="zh-CN" altLang="en-US" sz="2800"/>
              <a:t>与</a:t>
            </a:r>
            <a:r>
              <a:rPr lang="zh-CN" altLang="en-US" sz="2800" b="1">
                <a:ea typeface="华文行楷" pitchFamily="2" charset="-122"/>
              </a:rPr>
              <a:t>分类</a:t>
            </a:r>
            <a:r>
              <a:rPr lang="zh-CN" altLang="en-US" sz="2800"/>
              <a:t>：相似与分类问题远不像集合表达那样简单明了。集合的概念可用来表现已经分好的类，但对于怎样分类和归类则缺乏指导意义。</a:t>
            </a:r>
          </a:p>
          <a:p>
            <a:pPr eaLnBrk="1" fontAlgn="auto" hangingPunct="1">
              <a:lnSpc>
                <a:spcPct val="90000"/>
              </a:lnSpc>
              <a:spcAft>
                <a:spcPts val="0"/>
              </a:spcAft>
              <a:defRPr/>
            </a:pPr>
            <a:r>
              <a:rPr lang="zh-CN" altLang="en-US" sz="2800" b="1">
                <a:ea typeface="华文行楷" pitchFamily="2" charset="-122"/>
              </a:rPr>
              <a:t>相似性度量</a:t>
            </a:r>
            <a:r>
              <a:rPr lang="zh-CN" altLang="en-US" sz="2800"/>
              <a:t>：样本</a:t>
            </a:r>
            <a:r>
              <a:rPr lang="en-US" altLang="zh-CN" sz="2800" b="1">
                <a:latin typeface="Times New Roman" pitchFamily="18" charset="0"/>
              </a:rPr>
              <a:t>x</a:t>
            </a:r>
            <a:r>
              <a:rPr lang="en-US" altLang="zh-CN" sz="2800" b="1" baseline="-25000">
                <a:latin typeface="Times New Roman" pitchFamily="18" charset="0"/>
              </a:rPr>
              <a:t>i</a:t>
            </a:r>
            <a:r>
              <a:rPr lang="zh-CN" altLang="en-US" sz="2800">
                <a:latin typeface="Times New Roman" pitchFamily="18" charset="0"/>
              </a:rPr>
              <a:t>和 </a:t>
            </a:r>
            <a:r>
              <a:rPr lang="en-US" altLang="zh-CN" sz="2800" b="1">
                <a:latin typeface="Times New Roman" pitchFamily="18" charset="0"/>
              </a:rPr>
              <a:t>x</a:t>
            </a:r>
            <a:r>
              <a:rPr lang="en-US" altLang="zh-CN" sz="2800" b="1" baseline="-25000">
                <a:latin typeface="Times New Roman" pitchFamily="18" charset="0"/>
              </a:rPr>
              <a:t>j</a:t>
            </a:r>
            <a:r>
              <a:rPr lang="zh-CN" altLang="en-US" sz="2800"/>
              <a:t>是</a:t>
            </a:r>
            <a:r>
              <a:rPr lang="en-US" altLang="zh-CN" sz="2800"/>
              <a:t>R</a:t>
            </a:r>
            <a:r>
              <a:rPr lang="en-US" altLang="zh-CN" sz="2800" baseline="30000"/>
              <a:t>n</a:t>
            </a:r>
            <a:r>
              <a:rPr lang="zh-CN" altLang="en-US" sz="2800"/>
              <a:t>空间中两个点，它们间的某种距离的函数</a:t>
            </a:r>
            <a:r>
              <a:rPr lang="el-GR" altLang="zh-CN" sz="2800">
                <a:latin typeface="宋体" charset="-122"/>
              </a:rPr>
              <a:t> s</a:t>
            </a:r>
            <a:r>
              <a:rPr lang="en-US" altLang="zh-CN" sz="2800">
                <a:latin typeface="宋体" charset="-122"/>
              </a:rPr>
              <a:t>(</a:t>
            </a:r>
            <a:r>
              <a:rPr lang="en-US" altLang="zh-CN" sz="2800" b="1">
                <a:latin typeface="Times New Roman" pitchFamily="18" charset="0"/>
              </a:rPr>
              <a:t>x</a:t>
            </a:r>
            <a:r>
              <a:rPr lang="en-US" altLang="zh-CN" sz="2800" b="1" baseline="-25000">
                <a:latin typeface="Times New Roman" pitchFamily="18" charset="0"/>
              </a:rPr>
              <a:t>i</a:t>
            </a:r>
            <a:r>
              <a:rPr lang="en-US" altLang="zh-CN" sz="2800">
                <a:latin typeface="Times New Roman" pitchFamily="18" charset="0"/>
              </a:rPr>
              <a:t>, </a:t>
            </a:r>
            <a:r>
              <a:rPr lang="en-US" altLang="zh-CN" sz="2800" b="1">
                <a:latin typeface="Times New Roman" pitchFamily="18" charset="0"/>
              </a:rPr>
              <a:t>x</a:t>
            </a:r>
            <a:r>
              <a:rPr lang="en-US" altLang="zh-CN" sz="2800" baseline="-25000">
                <a:latin typeface="Times New Roman" pitchFamily="18" charset="0"/>
              </a:rPr>
              <a:t>j</a:t>
            </a:r>
            <a:r>
              <a:rPr lang="en-US" altLang="zh-CN" sz="2800">
                <a:latin typeface="宋体" charset="-122"/>
              </a:rPr>
              <a:t>)</a:t>
            </a:r>
            <a:r>
              <a:rPr lang="zh-CN" altLang="en-US" sz="2800">
                <a:latin typeface="宋体" charset="-122"/>
              </a:rPr>
              <a:t>。</a:t>
            </a:r>
          </a:p>
          <a:p>
            <a:pPr lvl="1" eaLnBrk="1" fontAlgn="auto" hangingPunct="1">
              <a:lnSpc>
                <a:spcPct val="90000"/>
              </a:lnSpc>
              <a:spcAft>
                <a:spcPts val="0"/>
              </a:spcAft>
              <a:defRPr/>
            </a:pPr>
            <a:r>
              <a:rPr lang="zh-CN" altLang="en-US" sz="2400"/>
              <a:t>距离</a:t>
            </a:r>
            <a:r>
              <a:rPr lang="en-US" altLang="zh-CN" sz="2400"/>
              <a:t>: </a:t>
            </a:r>
            <a:r>
              <a:rPr lang="en-US" altLang="zh-CN" sz="2400">
                <a:latin typeface="宋体" charset="-122"/>
              </a:rPr>
              <a:t>d(</a:t>
            </a:r>
            <a:r>
              <a:rPr lang="en-US" altLang="zh-CN" sz="2400" b="1">
                <a:latin typeface="Times New Roman" pitchFamily="18" charset="0"/>
              </a:rPr>
              <a:t>x</a:t>
            </a:r>
            <a:r>
              <a:rPr lang="en-US" altLang="zh-CN" sz="2400" baseline="-25000">
                <a:latin typeface="Times New Roman" pitchFamily="18" charset="0"/>
              </a:rPr>
              <a:t>i</a:t>
            </a:r>
            <a:r>
              <a:rPr lang="en-US" altLang="zh-CN" sz="2400">
                <a:latin typeface="Times New Roman" pitchFamily="18" charset="0"/>
              </a:rPr>
              <a:t>, </a:t>
            </a:r>
            <a:r>
              <a:rPr lang="en-US" altLang="zh-CN" sz="2400" b="1">
                <a:latin typeface="Times New Roman" pitchFamily="18" charset="0"/>
              </a:rPr>
              <a:t>x</a:t>
            </a:r>
            <a:r>
              <a:rPr lang="en-US" altLang="zh-CN" sz="2400" baseline="-25000">
                <a:latin typeface="Times New Roman" pitchFamily="18" charset="0"/>
              </a:rPr>
              <a:t>j</a:t>
            </a:r>
            <a:r>
              <a:rPr lang="en-US" altLang="zh-CN" sz="2400">
                <a:latin typeface="宋体" charset="-122"/>
              </a:rPr>
              <a:t>)=[(</a:t>
            </a:r>
            <a:r>
              <a:rPr lang="en-US" altLang="zh-CN" sz="2400" b="1">
                <a:latin typeface="Times New Roman" pitchFamily="18" charset="0"/>
              </a:rPr>
              <a:t>x</a:t>
            </a:r>
            <a:r>
              <a:rPr lang="en-US" altLang="zh-CN" sz="2400" baseline="-25000">
                <a:latin typeface="Times New Roman" pitchFamily="18" charset="0"/>
              </a:rPr>
              <a:t>i </a:t>
            </a:r>
            <a:r>
              <a:rPr lang="en-US" altLang="zh-CN" sz="2400">
                <a:latin typeface="Times New Roman" pitchFamily="18" charset="0"/>
              </a:rPr>
              <a:t>- </a:t>
            </a:r>
            <a:r>
              <a:rPr lang="en-US" altLang="zh-CN" sz="2400" b="1">
                <a:latin typeface="Times New Roman" pitchFamily="18" charset="0"/>
              </a:rPr>
              <a:t>x</a:t>
            </a:r>
            <a:r>
              <a:rPr lang="en-US" altLang="zh-CN" sz="2400" baseline="-25000">
                <a:latin typeface="Times New Roman" pitchFamily="18" charset="0"/>
              </a:rPr>
              <a:t>j</a:t>
            </a:r>
            <a:r>
              <a:rPr lang="en-US" altLang="zh-CN" sz="2400">
                <a:latin typeface="宋体" charset="-122"/>
              </a:rPr>
              <a:t>)</a:t>
            </a:r>
            <a:r>
              <a:rPr lang="en-US" altLang="zh-CN" sz="2400" baseline="30000">
                <a:latin typeface="宋体" charset="-122"/>
              </a:rPr>
              <a:t>T</a:t>
            </a:r>
            <a:r>
              <a:rPr lang="en-US" altLang="zh-CN" sz="2400">
                <a:latin typeface="宋体" charset="-122"/>
              </a:rPr>
              <a:t>.(</a:t>
            </a:r>
            <a:r>
              <a:rPr lang="en-US" altLang="zh-CN" sz="2400" b="1">
                <a:latin typeface="Times New Roman" pitchFamily="18" charset="0"/>
              </a:rPr>
              <a:t>x</a:t>
            </a:r>
            <a:r>
              <a:rPr lang="en-US" altLang="zh-CN" sz="2400" baseline="-25000">
                <a:latin typeface="Times New Roman" pitchFamily="18" charset="0"/>
              </a:rPr>
              <a:t>i </a:t>
            </a:r>
            <a:r>
              <a:rPr lang="en-US" altLang="zh-CN" sz="2400">
                <a:latin typeface="Times New Roman" pitchFamily="18" charset="0"/>
              </a:rPr>
              <a:t>- </a:t>
            </a:r>
            <a:r>
              <a:rPr lang="en-US" altLang="zh-CN" sz="2400" b="1">
                <a:latin typeface="Times New Roman" pitchFamily="18" charset="0"/>
              </a:rPr>
              <a:t>x</a:t>
            </a:r>
            <a:r>
              <a:rPr lang="en-US" altLang="zh-CN" sz="2400" baseline="-25000">
                <a:latin typeface="Times New Roman" pitchFamily="18" charset="0"/>
              </a:rPr>
              <a:t>j</a:t>
            </a:r>
            <a:r>
              <a:rPr lang="en-US" altLang="zh-CN" sz="2400">
                <a:latin typeface="宋体" charset="-122"/>
              </a:rPr>
              <a:t>)]</a:t>
            </a:r>
            <a:r>
              <a:rPr lang="en-US" altLang="zh-CN" sz="2400" baseline="30000">
                <a:latin typeface="宋体" charset="-122"/>
              </a:rPr>
              <a:t>1/2</a:t>
            </a:r>
          </a:p>
          <a:p>
            <a:pPr lvl="1" eaLnBrk="1" fontAlgn="auto" hangingPunct="1">
              <a:lnSpc>
                <a:spcPct val="90000"/>
              </a:lnSpc>
              <a:spcAft>
                <a:spcPts val="0"/>
              </a:spcAft>
              <a:defRPr/>
            </a:pPr>
            <a:r>
              <a:rPr lang="zh-CN" altLang="en-US" sz="2400"/>
              <a:t>相似性度量</a:t>
            </a:r>
            <a:r>
              <a:rPr lang="en-US" altLang="zh-CN" sz="2400"/>
              <a:t>1: </a:t>
            </a:r>
            <a:r>
              <a:rPr lang="el-GR" altLang="zh-CN" sz="2400">
                <a:latin typeface="宋体" charset="-122"/>
              </a:rPr>
              <a:t>s</a:t>
            </a:r>
            <a:r>
              <a:rPr lang="en-US" altLang="zh-CN" sz="2400">
                <a:latin typeface="宋体" charset="-122"/>
              </a:rPr>
              <a:t>(</a:t>
            </a:r>
            <a:r>
              <a:rPr lang="en-US" altLang="zh-CN" sz="2400">
                <a:latin typeface="Times New Roman" pitchFamily="18" charset="0"/>
              </a:rPr>
              <a:t>x</a:t>
            </a:r>
            <a:r>
              <a:rPr lang="en-US" altLang="zh-CN" sz="2400" baseline="-25000">
                <a:latin typeface="Times New Roman" pitchFamily="18" charset="0"/>
              </a:rPr>
              <a:t>i</a:t>
            </a:r>
            <a:r>
              <a:rPr lang="en-US" altLang="zh-CN" sz="2400">
                <a:latin typeface="Times New Roman" pitchFamily="18" charset="0"/>
              </a:rPr>
              <a:t>, x</a:t>
            </a:r>
            <a:r>
              <a:rPr lang="en-US" altLang="zh-CN" sz="2400" baseline="-25000">
                <a:latin typeface="Times New Roman" pitchFamily="18" charset="0"/>
              </a:rPr>
              <a:t>j</a:t>
            </a:r>
            <a:r>
              <a:rPr lang="en-US" altLang="zh-CN" sz="2400">
                <a:latin typeface="宋体" charset="-122"/>
              </a:rPr>
              <a:t>)=f(d(</a:t>
            </a:r>
            <a:r>
              <a:rPr lang="en-US" altLang="zh-CN" sz="2400">
                <a:latin typeface="Times New Roman" pitchFamily="18" charset="0"/>
              </a:rPr>
              <a:t>x</a:t>
            </a:r>
            <a:r>
              <a:rPr lang="en-US" altLang="zh-CN" sz="2400" baseline="-25000">
                <a:latin typeface="Times New Roman" pitchFamily="18" charset="0"/>
              </a:rPr>
              <a:t>i</a:t>
            </a:r>
            <a:r>
              <a:rPr lang="en-US" altLang="zh-CN" sz="2400">
                <a:latin typeface="Times New Roman" pitchFamily="18" charset="0"/>
              </a:rPr>
              <a:t>, x</a:t>
            </a:r>
            <a:r>
              <a:rPr lang="en-US" altLang="zh-CN" sz="2400" baseline="-25000">
                <a:latin typeface="Times New Roman" pitchFamily="18" charset="0"/>
              </a:rPr>
              <a:t>j</a:t>
            </a:r>
            <a:r>
              <a:rPr lang="en-US" altLang="zh-CN" sz="2400">
                <a:latin typeface="宋体" charset="-122"/>
              </a:rPr>
              <a:t>))</a:t>
            </a:r>
          </a:p>
          <a:p>
            <a:pPr lvl="1" eaLnBrk="1" fontAlgn="auto" hangingPunct="1">
              <a:lnSpc>
                <a:spcPct val="90000"/>
              </a:lnSpc>
              <a:spcAft>
                <a:spcPts val="0"/>
              </a:spcAft>
              <a:defRPr/>
            </a:pPr>
            <a:r>
              <a:rPr lang="zh-CN" altLang="en-US" sz="2400"/>
              <a:t>相似性度量</a:t>
            </a:r>
            <a:r>
              <a:rPr lang="en-US" altLang="zh-CN" sz="2400"/>
              <a:t>2: </a:t>
            </a:r>
            <a:r>
              <a:rPr lang="el-GR" altLang="zh-CN" sz="2400">
                <a:latin typeface="宋体" charset="-122"/>
              </a:rPr>
              <a:t>s</a:t>
            </a:r>
            <a:r>
              <a:rPr lang="en-US" altLang="zh-CN" sz="2400">
                <a:latin typeface="宋体" charset="-122"/>
              </a:rPr>
              <a:t>(</a:t>
            </a:r>
            <a:r>
              <a:rPr lang="en-US" altLang="zh-CN" sz="2400">
                <a:latin typeface="Times New Roman" pitchFamily="18" charset="0"/>
              </a:rPr>
              <a:t>x</a:t>
            </a:r>
            <a:r>
              <a:rPr lang="en-US" altLang="zh-CN" sz="2400" baseline="-25000">
                <a:latin typeface="Times New Roman" pitchFamily="18" charset="0"/>
              </a:rPr>
              <a:t>i</a:t>
            </a:r>
            <a:r>
              <a:rPr lang="en-US" altLang="zh-CN" sz="2400">
                <a:latin typeface="Times New Roman" pitchFamily="18" charset="0"/>
              </a:rPr>
              <a:t>, x</a:t>
            </a:r>
            <a:r>
              <a:rPr lang="en-US" altLang="zh-CN" sz="2400" baseline="-25000">
                <a:latin typeface="Times New Roman" pitchFamily="18" charset="0"/>
              </a:rPr>
              <a:t>j</a:t>
            </a:r>
            <a:r>
              <a:rPr lang="en-US" altLang="zh-CN" sz="2400">
                <a:latin typeface="宋体" charset="-122"/>
              </a:rPr>
              <a:t>)=cos(&lt;</a:t>
            </a:r>
            <a:r>
              <a:rPr lang="en-US" altLang="zh-CN" sz="2400">
                <a:latin typeface="Times New Roman" pitchFamily="18" charset="0"/>
              </a:rPr>
              <a:t>x</a:t>
            </a:r>
            <a:r>
              <a:rPr lang="en-US" altLang="zh-CN" sz="2400" baseline="-25000">
                <a:latin typeface="Times New Roman" pitchFamily="18" charset="0"/>
              </a:rPr>
              <a:t>i</a:t>
            </a:r>
            <a:r>
              <a:rPr lang="en-US" altLang="zh-CN" sz="2400">
                <a:latin typeface="Times New Roman" pitchFamily="18" charset="0"/>
              </a:rPr>
              <a:t>, x</a:t>
            </a:r>
            <a:r>
              <a:rPr lang="en-US" altLang="zh-CN" sz="2400" baseline="-25000">
                <a:latin typeface="Times New Roman" pitchFamily="18" charset="0"/>
              </a:rPr>
              <a:t>j</a:t>
            </a:r>
            <a:r>
              <a:rPr lang="en-US" altLang="zh-CN" sz="2400">
                <a:latin typeface="宋体" charset="-122"/>
              </a:rPr>
              <a:t>&gt;)</a:t>
            </a:r>
          </a:p>
          <a:p>
            <a:pPr eaLnBrk="1" fontAlgn="auto" hangingPunct="1">
              <a:lnSpc>
                <a:spcPct val="90000"/>
              </a:lnSpc>
              <a:spcAft>
                <a:spcPts val="0"/>
              </a:spcAft>
              <a:defRPr/>
            </a:pPr>
            <a:r>
              <a:rPr lang="zh-CN" altLang="en-US" sz="2800" b="1">
                <a:ea typeface="华文行楷" pitchFamily="2" charset="-122"/>
              </a:rPr>
              <a:t>分类</a:t>
            </a:r>
            <a:r>
              <a:rPr lang="zh-CN" altLang="en-US" sz="2800"/>
              <a:t>都是带有主观性的行为，常缺乏纯客观的分类标准。</a:t>
            </a:r>
          </a:p>
          <a:p>
            <a:pPr eaLnBrk="1" fontAlgn="auto" hangingPunct="1">
              <a:lnSpc>
                <a:spcPct val="90000"/>
              </a:lnSpc>
              <a:spcAft>
                <a:spcPts val="0"/>
              </a:spcAft>
              <a:defRPr/>
            </a:pPr>
            <a:r>
              <a:rPr lang="zh-CN" altLang="en-US" sz="2800"/>
              <a:t>靠哪些特征决定相似并进行分类，取决于行为的目的和方法。</a:t>
            </a:r>
          </a:p>
        </p:txBody>
      </p:sp>
    </p:spTree>
    <p:extLst>
      <p:ext uri="{BB962C8B-B14F-4D97-AF65-F5344CB8AC3E}">
        <p14:creationId xmlns:p14="http://schemas.microsoft.com/office/powerpoint/2010/main" val="246099486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42874" y="142875"/>
            <a:ext cx="6373341" cy="571500"/>
          </a:xfrm>
        </p:spPr>
        <p:txBody>
          <a:bodyPr>
            <a:normAutofit fontScale="90000"/>
          </a:bodyPr>
          <a:lstStyle/>
          <a:p>
            <a:r>
              <a:rPr lang="zh-CN" altLang="en-US" dirty="0" smtClean="0"/>
              <a:t>后验概率</a:t>
            </a:r>
            <a:r>
              <a:rPr lang="en-US" altLang="zh-CN" i="1" dirty="0" smtClean="0">
                <a:latin typeface="Times New Roman" pitchFamily="18" charset="0"/>
              </a:rPr>
              <a:t>P </a:t>
            </a:r>
            <a:r>
              <a:rPr lang="en-US" altLang="zh-CN" dirty="0" smtClean="0">
                <a:latin typeface="Times New Roman" pitchFamily="18" charset="0"/>
              </a:rPr>
              <a:t>(</a:t>
            </a:r>
            <a:r>
              <a:rPr lang="en-US" altLang="zh-CN" dirty="0" err="1" smtClean="0">
                <a:latin typeface="Times New Roman" pitchFamily="18" charset="0"/>
              </a:rPr>
              <a:t>ω</a:t>
            </a:r>
            <a:r>
              <a:rPr lang="en-US" altLang="zh-CN" baseline="-25000" dirty="0" err="1" smtClean="0">
                <a:latin typeface="Times New Roman" pitchFamily="18" charset="0"/>
              </a:rPr>
              <a:t>i</a:t>
            </a:r>
            <a:r>
              <a:rPr lang="en-US" altLang="zh-CN" dirty="0" smtClean="0">
                <a:latin typeface="Times New Roman" pitchFamily="18" charset="0"/>
              </a:rPr>
              <a:t>| </a:t>
            </a:r>
            <a:r>
              <a:rPr lang="en-US" altLang="zh-CN" b="1" dirty="0" smtClean="0">
                <a:latin typeface="Times New Roman" pitchFamily="18" charset="0"/>
              </a:rPr>
              <a:t>x</a:t>
            </a:r>
            <a:r>
              <a:rPr lang="en-US" altLang="zh-CN" dirty="0" smtClean="0">
                <a:latin typeface="Times New Roman" pitchFamily="18" charset="0"/>
              </a:rPr>
              <a:t>)</a:t>
            </a:r>
            <a:r>
              <a:rPr lang="zh-CN" altLang="en-US" dirty="0" smtClean="0"/>
              <a:t>的计算</a:t>
            </a:r>
          </a:p>
        </p:txBody>
      </p:sp>
      <p:sp>
        <p:nvSpPr>
          <p:cNvPr id="939011" name="Rectangle 3"/>
          <p:cNvSpPr>
            <a:spLocks noGrp="1" noChangeArrowheads="1"/>
          </p:cNvSpPr>
          <p:nvPr>
            <p:ph type="body" idx="1"/>
          </p:nvPr>
        </p:nvSpPr>
        <p:spPr>
          <a:xfrm>
            <a:off x="285750" y="928688"/>
            <a:ext cx="8572500" cy="1428750"/>
          </a:xfrm>
        </p:spPr>
        <p:txBody>
          <a:bodyPr rtlCol="0">
            <a:normAutofit fontScale="92500" lnSpcReduction="10000"/>
          </a:bodyPr>
          <a:lstStyle/>
          <a:p>
            <a:pPr fontAlgn="auto">
              <a:spcAft>
                <a:spcPts val="0"/>
              </a:spcAft>
              <a:defRPr/>
            </a:pPr>
            <a:r>
              <a:rPr lang="en-US" altLang="zh-CN" dirty="0" err="1">
                <a:solidFill>
                  <a:srgbClr val="FF0000"/>
                </a:solidFill>
                <a:latin typeface="楷体_GB2312" pitchFamily="49" charset="-122"/>
                <a:ea typeface="楷体_GB2312" pitchFamily="49" charset="-122"/>
              </a:rPr>
              <a:t>Bayes</a:t>
            </a:r>
            <a:r>
              <a:rPr lang="zh-CN" altLang="en-US" dirty="0">
                <a:solidFill>
                  <a:srgbClr val="FF0000"/>
                </a:solidFill>
                <a:latin typeface="楷体_GB2312" pitchFamily="49" charset="-122"/>
                <a:ea typeface="楷体_GB2312" pitchFamily="49" charset="-122"/>
              </a:rPr>
              <a:t>公式</a:t>
            </a:r>
            <a:r>
              <a:rPr lang="zh-CN" altLang="en-US" dirty="0"/>
              <a:t>： 假设已知</a:t>
            </a:r>
            <a:r>
              <a:rPr lang="zh-CN" altLang="en-US" dirty="0">
                <a:solidFill>
                  <a:srgbClr val="FF0000"/>
                </a:solidFill>
              </a:rPr>
              <a:t>先验概率</a:t>
            </a:r>
            <a:r>
              <a:rPr lang="en-US" altLang="zh-CN" i="1" dirty="0">
                <a:latin typeface="Times New Roman" pitchFamily="18" charset="0"/>
              </a:rPr>
              <a:t>P</a:t>
            </a:r>
            <a:r>
              <a:rPr lang="en-US" altLang="zh-CN" dirty="0">
                <a:latin typeface="Times New Roman" pitchFamily="18" charset="0"/>
              </a:rPr>
              <a:t>(</a:t>
            </a:r>
            <a:r>
              <a:rPr lang="el-GR" altLang="zh-CN" dirty="0">
                <a:latin typeface="Times New Roman" pitchFamily="18" charset="0"/>
              </a:rPr>
              <a:t>ω</a:t>
            </a:r>
            <a:r>
              <a:rPr lang="el-GR" altLang="zh-CN" sz="2400" baseline="-25000" dirty="0">
                <a:latin typeface="Times New Roman" pitchFamily="18" charset="0"/>
              </a:rPr>
              <a:t>i</a:t>
            </a:r>
            <a:r>
              <a:rPr lang="en-US" altLang="zh-CN" dirty="0">
                <a:latin typeface="Times New Roman" pitchFamily="18" charset="0"/>
              </a:rPr>
              <a:t>)</a:t>
            </a:r>
            <a:r>
              <a:rPr lang="zh-CN" altLang="en-US" dirty="0"/>
              <a:t>和观测值</a:t>
            </a:r>
            <a:r>
              <a:rPr lang="zh-CN" altLang="en-US" dirty="0" smtClean="0"/>
              <a:t>的</a:t>
            </a:r>
            <a:r>
              <a:rPr lang="zh-CN" altLang="en-US" dirty="0" smtClean="0">
                <a:solidFill>
                  <a:schemeClr val="accent2"/>
                </a:solidFill>
              </a:rPr>
              <a:t>类条件概率密度函数</a:t>
            </a:r>
            <a:r>
              <a:rPr lang="en-US" altLang="zh-CN" i="1" dirty="0" smtClean="0">
                <a:latin typeface="Times New Roman" pitchFamily="18" charset="0"/>
              </a:rPr>
              <a:t>p</a:t>
            </a:r>
            <a:r>
              <a:rPr lang="en-US" altLang="zh-CN" dirty="0" smtClean="0">
                <a:latin typeface="Times New Roman" pitchFamily="18" charset="0"/>
              </a:rPr>
              <a:t>(</a:t>
            </a:r>
            <a:r>
              <a:rPr lang="en-US" altLang="zh-CN" b="1" dirty="0" smtClean="0">
                <a:latin typeface="Times New Roman" pitchFamily="18" charset="0"/>
              </a:rPr>
              <a:t>x</a:t>
            </a:r>
            <a:r>
              <a:rPr lang="en-US" altLang="zh-CN" dirty="0" smtClean="0">
                <a:latin typeface="Times New Roman" pitchFamily="18" charset="0"/>
              </a:rPr>
              <a:t>|</a:t>
            </a:r>
            <a:r>
              <a:rPr lang="el-GR" altLang="zh-CN" dirty="0">
                <a:latin typeface="Times New Roman" pitchFamily="18" charset="0"/>
              </a:rPr>
              <a:t>ω</a:t>
            </a:r>
            <a:r>
              <a:rPr lang="el-GR" altLang="zh-CN" sz="2400" baseline="-25000" dirty="0">
                <a:latin typeface="Times New Roman" pitchFamily="18" charset="0"/>
              </a:rPr>
              <a:t>i</a:t>
            </a:r>
            <a:r>
              <a:rPr lang="en-US" altLang="zh-CN" dirty="0">
                <a:latin typeface="Times New Roman" pitchFamily="18" charset="0"/>
              </a:rPr>
              <a:t>)</a:t>
            </a:r>
            <a:r>
              <a:rPr lang="zh-CN" altLang="en-US" dirty="0"/>
              <a:t>，</a:t>
            </a:r>
            <a:r>
              <a:rPr lang="en-US" altLang="zh-CN" i="1" dirty="0" err="1" smtClean="0">
                <a:latin typeface="Times New Roman" pitchFamily="18" charset="0"/>
              </a:rPr>
              <a:t>i</a:t>
            </a:r>
            <a:r>
              <a:rPr lang="en-US" altLang="zh-CN" dirty="0" smtClean="0">
                <a:latin typeface="Times New Roman" pitchFamily="18" charset="0"/>
              </a:rPr>
              <a:t>=1,2</a:t>
            </a:r>
            <a:r>
              <a:rPr lang="zh-CN" altLang="en-US" dirty="0" smtClean="0">
                <a:latin typeface="Times New Roman" pitchFamily="18" charset="0"/>
              </a:rPr>
              <a:t>。</a:t>
            </a:r>
            <a:r>
              <a:rPr lang="en-US" altLang="zh-CN" dirty="0" smtClean="0">
                <a:latin typeface="Times New Roman" pitchFamily="18" charset="0"/>
              </a:rPr>
              <a:t/>
            </a:r>
            <a:br>
              <a:rPr lang="en-US" altLang="zh-CN" dirty="0" smtClean="0">
                <a:latin typeface="Times New Roman" pitchFamily="18" charset="0"/>
              </a:rPr>
            </a:br>
            <a:r>
              <a:rPr lang="zh-CN" altLang="en-US" dirty="0" smtClean="0">
                <a:latin typeface="Times New Roman" pitchFamily="18" charset="0"/>
              </a:rPr>
              <a:t>计算后验概率：</a:t>
            </a:r>
            <a:endParaRPr lang="en-US" altLang="zh-CN" dirty="0"/>
          </a:p>
        </p:txBody>
      </p:sp>
      <p:graphicFrame>
        <p:nvGraphicFramePr>
          <p:cNvPr id="4098" name="Object 2"/>
          <p:cNvGraphicFramePr>
            <a:graphicFrameLocks noChangeAspect="1"/>
          </p:cNvGraphicFramePr>
          <p:nvPr/>
        </p:nvGraphicFramePr>
        <p:xfrm>
          <a:off x="1857375" y="2454275"/>
          <a:ext cx="6129338" cy="3422650"/>
        </p:xfrm>
        <a:graphic>
          <a:graphicData uri="http://schemas.openxmlformats.org/presentationml/2006/ole">
            <mc:AlternateContent xmlns:mc="http://schemas.openxmlformats.org/markup-compatibility/2006">
              <mc:Choice xmlns:v="urn:schemas-microsoft-com:vml" Requires="v">
                <p:oleObj spid="_x0000_s2065" name="Equation" r:id="rId3" imgW="1777680" imgH="990360" progId="Equation.DSMT4">
                  <p:embed/>
                </p:oleObj>
              </mc:Choice>
              <mc:Fallback>
                <p:oleObj name="Equation" r:id="rId3" imgW="1777680" imgH="9903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2454275"/>
                        <a:ext cx="6129338" cy="342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AutoShape 6"/>
          <p:cNvSpPr>
            <a:spLocks noChangeArrowheads="1"/>
          </p:cNvSpPr>
          <p:nvPr/>
        </p:nvSpPr>
        <p:spPr bwMode="auto">
          <a:xfrm>
            <a:off x="7715250" y="71438"/>
            <a:ext cx="1346200" cy="609600"/>
          </a:xfrm>
          <a:prstGeom prst="wedgeRectCallout">
            <a:avLst>
              <a:gd name="adj1" fmla="val -13681"/>
              <a:gd name="adj2" fmla="val 70051"/>
            </a:avLst>
          </a:prstGeom>
          <a:ln>
            <a:headEnd/>
            <a:tailEnd/>
          </a:ln>
        </p:spPr>
        <p:style>
          <a:lnRef idx="1">
            <a:schemeClr val="accent4"/>
          </a:lnRef>
          <a:fillRef idx="2">
            <a:schemeClr val="accent4"/>
          </a:fillRef>
          <a:effectRef idx="1">
            <a:schemeClr val="accent4"/>
          </a:effectRef>
          <a:fontRef idx="minor">
            <a:schemeClr val="dk1"/>
          </a:fontRef>
        </p:style>
        <p:txBody>
          <a:bodyPr/>
          <a:lstStyle/>
          <a:p>
            <a:pPr algn="ctr" fontAlgn="auto">
              <a:spcBef>
                <a:spcPts val="0"/>
              </a:spcBef>
              <a:spcAft>
                <a:spcPts val="0"/>
              </a:spcAft>
              <a:defRPr/>
            </a:pPr>
            <a:r>
              <a:rPr lang="zh-CN" altLang="en-US" dirty="0">
                <a:solidFill>
                  <a:schemeClr val="tx2"/>
                </a:solidFill>
              </a:rPr>
              <a:t>最小错误率决策</a:t>
            </a:r>
          </a:p>
        </p:txBody>
      </p:sp>
    </p:spTree>
    <p:extLst>
      <p:ext uri="{BB962C8B-B14F-4D97-AF65-F5344CB8AC3E}">
        <p14:creationId xmlns:p14="http://schemas.microsoft.com/office/powerpoint/2010/main" val="369980665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51520" y="260648"/>
            <a:ext cx="5689327" cy="623887"/>
          </a:xfrm>
        </p:spPr>
        <p:txBody>
          <a:bodyPr>
            <a:normAutofit fontScale="90000"/>
          </a:bodyPr>
          <a:lstStyle/>
          <a:p>
            <a:r>
              <a:rPr lang="zh-CN" altLang="en-US" dirty="0" smtClean="0"/>
              <a:t>最小风险决策的计算</a:t>
            </a:r>
          </a:p>
        </p:txBody>
      </p:sp>
      <p:sp>
        <p:nvSpPr>
          <p:cNvPr id="956419" name="Rectangle 3"/>
          <p:cNvSpPr>
            <a:spLocks noGrp="1" noChangeArrowheads="1"/>
          </p:cNvSpPr>
          <p:nvPr>
            <p:ph type="body" idx="1"/>
          </p:nvPr>
        </p:nvSpPr>
        <p:spPr>
          <a:xfrm>
            <a:off x="395288" y="1125538"/>
            <a:ext cx="8353425" cy="2303462"/>
          </a:xfrm>
        </p:spPr>
        <p:style>
          <a:lnRef idx="1">
            <a:schemeClr val="accent1"/>
          </a:lnRef>
          <a:fillRef idx="2">
            <a:schemeClr val="accent1"/>
          </a:fillRef>
          <a:effectRef idx="1">
            <a:schemeClr val="accent1"/>
          </a:effectRef>
          <a:fontRef idx="minor">
            <a:schemeClr val="dk1"/>
          </a:fontRef>
        </p:style>
        <p:txBody>
          <a:bodyPr rtlCol="0">
            <a:normAutofit/>
          </a:bodyPr>
          <a:lstStyle/>
          <a:p>
            <a:pPr marL="609600" indent="-609600" fontAlgn="auto">
              <a:lnSpc>
                <a:spcPct val="90000"/>
              </a:lnSpc>
              <a:spcAft>
                <a:spcPts val="0"/>
              </a:spcAft>
              <a:defRPr/>
            </a:pPr>
            <a:r>
              <a:rPr lang="zh-CN" altLang="en-US" dirty="0"/>
              <a:t>根据</a:t>
            </a:r>
            <a:r>
              <a:rPr lang="en-US" altLang="zh-CN" dirty="0" err="1"/>
              <a:t>Bayes</a:t>
            </a:r>
            <a:r>
              <a:rPr lang="zh-CN" altLang="en-US" dirty="0"/>
              <a:t>公式计算</a:t>
            </a:r>
            <a:r>
              <a:rPr lang="zh-CN" altLang="en-US" dirty="0">
                <a:solidFill>
                  <a:schemeClr val="accent2"/>
                </a:solidFill>
                <a:latin typeface="Times New Roman" pitchFamily="18" charset="0"/>
              </a:rPr>
              <a:t>后验</a:t>
            </a:r>
            <a:r>
              <a:rPr lang="zh-CN" altLang="en-US" dirty="0">
                <a:solidFill>
                  <a:schemeClr val="accent2"/>
                </a:solidFill>
              </a:rPr>
              <a:t>概率</a:t>
            </a:r>
            <a:r>
              <a:rPr lang="en-US" altLang="zh-CN" sz="2800" i="1" dirty="0">
                <a:latin typeface="Times New Roman" pitchFamily="18" charset="0"/>
              </a:rPr>
              <a:t>P</a:t>
            </a:r>
            <a:r>
              <a:rPr lang="en-US" altLang="zh-CN" sz="2800" dirty="0">
                <a:latin typeface="Times New Roman" pitchFamily="18" charset="0"/>
              </a:rPr>
              <a:t>(</a:t>
            </a:r>
            <a:r>
              <a:rPr lang="el-GR" altLang="zh-CN" sz="2800" dirty="0">
                <a:latin typeface="Times New Roman" pitchFamily="18" charset="0"/>
              </a:rPr>
              <a:t>ω</a:t>
            </a:r>
            <a:r>
              <a:rPr lang="en-US" altLang="zh-CN" sz="2000" i="1" baseline="-25000" dirty="0" err="1">
                <a:latin typeface="Times New Roman" pitchFamily="18" charset="0"/>
              </a:rPr>
              <a:t>j</a:t>
            </a:r>
            <a:r>
              <a:rPr lang="en-US" altLang="zh-CN" sz="2800" dirty="0" err="1">
                <a:latin typeface="Times New Roman" pitchFamily="18" charset="0"/>
              </a:rPr>
              <a:t>|</a:t>
            </a:r>
            <a:r>
              <a:rPr lang="en-US" altLang="zh-CN" sz="2800" b="1" dirty="0" err="1">
                <a:latin typeface="Times New Roman" pitchFamily="18" charset="0"/>
              </a:rPr>
              <a:t>x</a:t>
            </a:r>
            <a:r>
              <a:rPr lang="en-US" altLang="zh-CN" sz="2800" dirty="0">
                <a:latin typeface="Times New Roman" pitchFamily="18" charset="0"/>
              </a:rPr>
              <a:t>)</a:t>
            </a:r>
            <a:endParaRPr lang="en-US" altLang="zh-CN" dirty="0"/>
          </a:p>
          <a:p>
            <a:pPr marL="609600" indent="-609600" fontAlgn="auto">
              <a:lnSpc>
                <a:spcPct val="90000"/>
              </a:lnSpc>
              <a:spcAft>
                <a:spcPts val="0"/>
              </a:spcAft>
              <a:defRPr/>
            </a:pPr>
            <a:r>
              <a:rPr lang="zh-CN" altLang="en-US" dirty="0"/>
              <a:t>根据</a:t>
            </a:r>
            <a:r>
              <a:rPr lang="zh-CN" altLang="en-US" dirty="0">
                <a:latin typeface="Times New Roman" pitchFamily="18" charset="0"/>
              </a:rPr>
              <a:t>后验</a:t>
            </a:r>
            <a:r>
              <a:rPr lang="zh-CN" altLang="en-US" dirty="0"/>
              <a:t>概率及给定的</a:t>
            </a:r>
            <a:r>
              <a:rPr lang="zh-CN" altLang="en-US" dirty="0">
                <a:solidFill>
                  <a:schemeClr val="accent2"/>
                </a:solidFill>
              </a:rPr>
              <a:t>损失矩阵</a:t>
            </a:r>
            <a:r>
              <a:rPr lang="zh-CN" altLang="en-US" dirty="0"/>
              <a:t>，算出每个决策的</a:t>
            </a:r>
            <a:r>
              <a:rPr lang="zh-CN" altLang="en-US" dirty="0">
                <a:solidFill>
                  <a:schemeClr val="accent2"/>
                </a:solidFill>
              </a:rPr>
              <a:t>条件风险</a:t>
            </a:r>
            <a:r>
              <a:rPr lang="en-US" altLang="zh-CN" sz="2800" i="1" dirty="0">
                <a:latin typeface="Times New Roman" pitchFamily="18" charset="0"/>
              </a:rPr>
              <a:t>R</a:t>
            </a:r>
            <a:r>
              <a:rPr lang="en-US" altLang="zh-CN" sz="2800" dirty="0">
                <a:latin typeface="Times New Roman" pitchFamily="18" charset="0"/>
              </a:rPr>
              <a:t>(</a:t>
            </a:r>
            <a:r>
              <a:rPr lang="el-GR" altLang="zh-CN" sz="2800" dirty="0">
                <a:latin typeface="宋体" charset="-122"/>
              </a:rPr>
              <a:t>α</a:t>
            </a:r>
            <a:r>
              <a:rPr lang="en-US" altLang="zh-CN" sz="2000" i="1" baseline="-25000" dirty="0" err="1" smtClean="0">
                <a:latin typeface="Times New Roman" pitchFamily="18" charset="0"/>
              </a:rPr>
              <a:t>i</a:t>
            </a:r>
            <a:r>
              <a:rPr lang="en-US" altLang="zh-CN" sz="2000" i="1" baseline="-25000" dirty="0" smtClean="0">
                <a:latin typeface="Times New Roman" pitchFamily="18" charset="0"/>
              </a:rPr>
              <a:t> </a:t>
            </a:r>
            <a:r>
              <a:rPr lang="en-US" altLang="zh-CN" sz="2800" dirty="0" smtClean="0">
                <a:latin typeface="Times New Roman" pitchFamily="18" charset="0"/>
              </a:rPr>
              <a:t>| </a:t>
            </a:r>
            <a:r>
              <a:rPr lang="en-US" altLang="zh-CN" sz="2800" b="1" dirty="0" smtClean="0">
                <a:latin typeface="Times New Roman" pitchFamily="18" charset="0"/>
              </a:rPr>
              <a:t>x</a:t>
            </a:r>
            <a:r>
              <a:rPr lang="en-US" altLang="zh-CN" sz="2800" dirty="0">
                <a:latin typeface="Times New Roman" pitchFamily="18" charset="0"/>
              </a:rPr>
              <a:t>)</a:t>
            </a:r>
            <a:endParaRPr lang="en-US" altLang="zh-CN" dirty="0"/>
          </a:p>
          <a:p>
            <a:pPr marL="609600" indent="-609600" fontAlgn="auto">
              <a:lnSpc>
                <a:spcPct val="90000"/>
              </a:lnSpc>
              <a:spcAft>
                <a:spcPts val="0"/>
              </a:spcAft>
              <a:defRPr/>
            </a:pPr>
            <a:r>
              <a:rPr lang="zh-CN" altLang="en-US" dirty="0"/>
              <a:t>按最小的条件风险进行决策。</a:t>
            </a:r>
          </a:p>
        </p:txBody>
      </p:sp>
      <p:sp>
        <p:nvSpPr>
          <p:cNvPr id="956421" name="Rectangle 5"/>
          <p:cNvSpPr>
            <a:spLocks noChangeArrowheads="1"/>
          </p:cNvSpPr>
          <p:nvPr/>
        </p:nvSpPr>
        <p:spPr bwMode="auto">
          <a:xfrm>
            <a:off x="428625" y="3857625"/>
            <a:ext cx="8358188" cy="1643063"/>
          </a:xfrm>
          <a:prstGeom prst="rect">
            <a:avLst/>
          </a:prstGeom>
          <a:ln/>
        </p:spPr>
        <p:style>
          <a:lnRef idx="1">
            <a:schemeClr val="accent4"/>
          </a:lnRef>
          <a:fillRef idx="2">
            <a:schemeClr val="accent4"/>
          </a:fillRef>
          <a:effectRef idx="1">
            <a:schemeClr val="accent4"/>
          </a:effectRef>
          <a:fontRef idx="minor">
            <a:schemeClr val="dk1"/>
          </a:fontRef>
        </p:style>
        <p:txBody>
          <a:bodyPr>
            <a:normAutofit/>
          </a:bodyPr>
          <a:lstStyle/>
          <a:p>
            <a:pPr marL="609600" indent="-609600" fontAlgn="auto">
              <a:lnSpc>
                <a:spcPct val="90000"/>
              </a:lnSpc>
              <a:spcBef>
                <a:spcPct val="20000"/>
              </a:spcBef>
              <a:spcAft>
                <a:spcPts val="0"/>
              </a:spcAft>
              <a:buClr>
                <a:schemeClr val="accent1">
                  <a:lumMod val="75000"/>
                </a:schemeClr>
              </a:buClr>
              <a:buSzPct val="75000"/>
              <a:buFont typeface="Wingdings" pitchFamily="2" charset="2"/>
              <a:buChar char="u"/>
              <a:defRPr/>
            </a:pPr>
            <a:r>
              <a:rPr lang="zh-CN" altLang="en-US" sz="3200" dirty="0"/>
              <a:t>损失矩阵在某些特殊问题，存在简单的解析表达式。</a:t>
            </a:r>
          </a:p>
          <a:p>
            <a:pPr marL="609600" indent="-609600" fontAlgn="auto">
              <a:lnSpc>
                <a:spcPct val="90000"/>
              </a:lnSpc>
              <a:spcBef>
                <a:spcPct val="20000"/>
              </a:spcBef>
              <a:spcAft>
                <a:spcPts val="0"/>
              </a:spcAft>
              <a:buClr>
                <a:schemeClr val="accent1">
                  <a:lumMod val="75000"/>
                </a:schemeClr>
              </a:buClr>
              <a:buSzPct val="75000"/>
              <a:buFont typeface="Wingdings" pitchFamily="2" charset="2"/>
              <a:buChar char="u"/>
              <a:defRPr/>
            </a:pPr>
            <a:r>
              <a:rPr lang="zh-CN" altLang="en-US" sz="3200" dirty="0"/>
              <a:t>实际问题中得到合适的损失矩阵不容易。</a:t>
            </a:r>
          </a:p>
        </p:txBody>
      </p:sp>
      <p:sp>
        <p:nvSpPr>
          <p:cNvPr id="8" name="AutoShape 7"/>
          <p:cNvSpPr>
            <a:spLocks noChangeArrowheads="1"/>
          </p:cNvSpPr>
          <p:nvPr/>
        </p:nvSpPr>
        <p:spPr bwMode="auto">
          <a:xfrm>
            <a:off x="7929563" y="71438"/>
            <a:ext cx="1130300" cy="609600"/>
          </a:xfrm>
          <a:prstGeom prst="wedgeRectCallout">
            <a:avLst>
              <a:gd name="adj1" fmla="val -25843"/>
              <a:gd name="adj2" fmla="val 70051"/>
            </a:avLst>
          </a:prstGeom>
          <a:ln>
            <a:headEnd/>
            <a:tailEnd/>
          </a:ln>
        </p:spPr>
        <p:style>
          <a:lnRef idx="1">
            <a:schemeClr val="accent4"/>
          </a:lnRef>
          <a:fillRef idx="2">
            <a:schemeClr val="accent4"/>
          </a:fillRef>
          <a:effectRef idx="1">
            <a:schemeClr val="accent4"/>
          </a:effectRef>
          <a:fontRef idx="minor">
            <a:schemeClr val="dk1"/>
          </a:fontRef>
        </p:style>
        <p:txBody>
          <a:bodyPr/>
          <a:lstStyle/>
          <a:p>
            <a:pPr algn="ctr" fontAlgn="auto">
              <a:spcBef>
                <a:spcPts val="0"/>
              </a:spcBef>
              <a:spcAft>
                <a:spcPts val="0"/>
              </a:spcAft>
              <a:defRPr/>
            </a:pPr>
            <a:r>
              <a:rPr lang="zh-CN" altLang="en-US" dirty="0">
                <a:solidFill>
                  <a:schemeClr val="tx2"/>
                </a:solidFill>
              </a:rPr>
              <a:t>最小风险</a:t>
            </a:r>
            <a:br>
              <a:rPr lang="zh-CN" altLang="en-US" dirty="0">
                <a:solidFill>
                  <a:schemeClr val="tx2"/>
                </a:solidFill>
              </a:rPr>
            </a:br>
            <a:r>
              <a:rPr lang="zh-CN" altLang="en-US" dirty="0">
                <a:solidFill>
                  <a:schemeClr val="tx2"/>
                </a:solidFill>
              </a:rPr>
              <a:t>决策</a:t>
            </a:r>
          </a:p>
        </p:txBody>
      </p:sp>
    </p:spTree>
    <p:extLst>
      <p:ext uri="{BB962C8B-B14F-4D97-AF65-F5344CB8AC3E}">
        <p14:creationId xmlns:p14="http://schemas.microsoft.com/office/powerpoint/2010/main" val="171812142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163513" y="71438"/>
            <a:ext cx="7194550" cy="571500"/>
          </a:xfrm>
        </p:spPr>
        <p:txBody>
          <a:bodyPr/>
          <a:lstStyle/>
          <a:p>
            <a:r>
              <a:rPr lang="zh-CN" altLang="en-US" sz="2800" smtClean="0"/>
              <a:t>先验概率、类条件概率密度函数和后验概率</a:t>
            </a:r>
          </a:p>
        </p:txBody>
      </p:sp>
      <p:sp>
        <p:nvSpPr>
          <p:cNvPr id="988163" name="Rectangle 3"/>
          <p:cNvSpPr>
            <a:spLocks noGrp="1" noChangeArrowheads="1"/>
          </p:cNvSpPr>
          <p:nvPr>
            <p:ph type="body" idx="1"/>
          </p:nvPr>
        </p:nvSpPr>
        <p:spPr>
          <a:xfrm>
            <a:off x="71438" y="571500"/>
            <a:ext cx="8929687" cy="5572125"/>
          </a:xfrm>
        </p:spPr>
        <p:txBody>
          <a:bodyPr rtlCol="0">
            <a:noAutofit/>
          </a:bodyPr>
          <a:lstStyle/>
          <a:p>
            <a:pPr marL="266700" indent="-266700" fontAlgn="auto">
              <a:lnSpc>
                <a:spcPct val="85000"/>
              </a:lnSpc>
              <a:spcAft>
                <a:spcPts val="0"/>
              </a:spcAft>
              <a:defRPr/>
            </a:pPr>
            <a:r>
              <a:rPr lang="zh-CN" altLang="en-US" sz="2400" b="1" dirty="0" smtClean="0"/>
              <a:t>先验概率</a:t>
            </a:r>
            <a:r>
              <a:rPr lang="zh-CN" altLang="en-US" sz="2400" dirty="0"/>
              <a:t>：</a:t>
            </a:r>
            <a:r>
              <a:rPr lang="zh-CN" altLang="en-US" sz="2400" dirty="0">
                <a:solidFill>
                  <a:srgbClr val="FF0000"/>
                </a:solidFill>
              </a:rPr>
              <a:t>根据大量统计确定某类事物出现的比例</a:t>
            </a:r>
            <a:r>
              <a:rPr lang="zh-CN" altLang="en-US" sz="2400" dirty="0"/>
              <a:t>，如在我国大学中，一个学生是男生的先验概率为</a:t>
            </a:r>
            <a:r>
              <a:rPr lang="en-US" altLang="zh-CN" sz="2400" dirty="0"/>
              <a:t>0.7</a:t>
            </a:r>
            <a:r>
              <a:rPr lang="zh-CN" altLang="en-US" sz="2400" dirty="0"/>
              <a:t>，而为女生的概率是</a:t>
            </a:r>
            <a:r>
              <a:rPr lang="en-US" altLang="zh-CN" sz="2400" dirty="0"/>
              <a:t>0.3</a:t>
            </a:r>
            <a:r>
              <a:rPr lang="zh-CN" altLang="en-US" sz="2400" dirty="0"/>
              <a:t>，这两类概率是互相制约的</a:t>
            </a:r>
            <a:r>
              <a:rPr lang="zh-CN" altLang="en-US" sz="2400" dirty="0" smtClean="0"/>
              <a:t>，它们的总和</a:t>
            </a:r>
            <a:r>
              <a:rPr lang="zh-CN" altLang="en-US" sz="2400" dirty="0"/>
              <a:t>为</a:t>
            </a:r>
            <a:r>
              <a:rPr lang="en-US" altLang="zh-CN" sz="2400" dirty="0" smtClean="0"/>
              <a:t>1</a:t>
            </a:r>
            <a:r>
              <a:rPr lang="zh-CN" altLang="en-US" sz="2400" dirty="0" smtClean="0"/>
              <a:t>。</a:t>
            </a:r>
            <a:endParaRPr lang="zh-CN" altLang="en-US" sz="2400" dirty="0"/>
          </a:p>
          <a:p>
            <a:pPr marL="266700" indent="-266700" fontAlgn="auto">
              <a:lnSpc>
                <a:spcPct val="85000"/>
              </a:lnSpc>
              <a:spcAft>
                <a:spcPts val="0"/>
              </a:spcAft>
              <a:defRPr/>
            </a:pPr>
            <a:r>
              <a:rPr lang="zh-CN" altLang="en-US" sz="2400" b="1" dirty="0"/>
              <a:t>类条件概率密度函数</a:t>
            </a:r>
            <a:r>
              <a:rPr lang="zh-CN" altLang="en-US" sz="2400" dirty="0"/>
              <a:t>：</a:t>
            </a:r>
            <a:r>
              <a:rPr lang="zh-CN" altLang="en-US" sz="2400" dirty="0">
                <a:solidFill>
                  <a:srgbClr val="FF0000"/>
                </a:solidFill>
              </a:rPr>
              <a:t>同一类事物的</a:t>
            </a:r>
            <a:r>
              <a:rPr lang="zh-CN" altLang="en-US" sz="2400" dirty="0">
                <a:solidFill>
                  <a:schemeClr val="accent4"/>
                </a:solidFill>
              </a:rPr>
              <a:t>各个属性</a:t>
            </a:r>
            <a:r>
              <a:rPr lang="zh-CN" altLang="en-US" sz="2400" dirty="0">
                <a:solidFill>
                  <a:srgbClr val="FF0000"/>
                </a:solidFill>
              </a:rPr>
              <a:t>都有一定的变化范围，</a:t>
            </a:r>
            <a:r>
              <a:rPr lang="zh-CN" altLang="en-US" sz="2400" dirty="0" smtClean="0">
                <a:solidFill>
                  <a:srgbClr val="FF0000"/>
                </a:solidFill>
              </a:rPr>
              <a:t>在其变化范围</a:t>
            </a:r>
            <a:r>
              <a:rPr lang="zh-CN" altLang="en-US" sz="2400" dirty="0">
                <a:solidFill>
                  <a:srgbClr val="FF0000"/>
                </a:solidFill>
              </a:rPr>
              <a:t>内的分布概率用一种函数形式表示，则称为类条件概率密度函数。</a:t>
            </a:r>
            <a:r>
              <a:rPr lang="zh-CN" altLang="en-US" sz="2400" dirty="0"/>
              <a:t>这种分布密度只对同一类事物而言，与其它类事物没有关系。为了</a:t>
            </a:r>
            <a:r>
              <a:rPr lang="zh-CN" altLang="en-US" sz="2400" dirty="0">
                <a:solidFill>
                  <a:schemeClr val="hlink"/>
                </a:solidFill>
              </a:rPr>
              <a:t>强调是同一类事物内部</a:t>
            </a:r>
            <a:r>
              <a:rPr lang="zh-CN" altLang="en-US" sz="2400" dirty="0"/>
              <a:t>，因此这种分布</a:t>
            </a:r>
            <a:r>
              <a:rPr lang="zh-CN" altLang="en-US" sz="2400" dirty="0" smtClean="0"/>
              <a:t>密度函数表示</a:t>
            </a:r>
            <a:r>
              <a:rPr lang="zh-CN" altLang="en-US" sz="2400" dirty="0"/>
              <a:t>成</a:t>
            </a:r>
            <a:r>
              <a:rPr lang="zh-CN" altLang="en-US" sz="2400" dirty="0">
                <a:solidFill>
                  <a:schemeClr val="hlink"/>
                </a:solidFill>
              </a:rPr>
              <a:t>条件概率</a:t>
            </a:r>
            <a:r>
              <a:rPr lang="zh-CN" altLang="en-US" sz="2400" dirty="0"/>
              <a:t>的形式。例如</a:t>
            </a:r>
            <a:r>
              <a:rPr lang="en-US" altLang="zh-CN" sz="2400" b="1" i="1" dirty="0"/>
              <a:t>x</a:t>
            </a:r>
            <a:r>
              <a:rPr lang="zh-CN" altLang="en-US" sz="2400" dirty="0"/>
              <a:t>表示某一个学生</a:t>
            </a:r>
            <a:r>
              <a:rPr lang="zh-CN" altLang="en-US" sz="2400" dirty="0" smtClean="0"/>
              <a:t>的身高，则男生身高的</a:t>
            </a:r>
            <a:r>
              <a:rPr lang="zh-CN" altLang="en-US" sz="2400" dirty="0"/>
              <a:t>概率密度表示成</a:t>
            </a:r>
            <a:r>
              <a:rPr lang="en-US" altLang="zh-CN" sz="2400" i="1" dirty="0"/>
              <a:t>P</a:t>
            </a:r>
            <a:r>
              <a:rPr lang="en-US" altLang="zh-CN" sz="2400" dirty="0"/>
              <a:t>(</a:t>
            </a:r>
            <a:r>
              <a:rPr lang="en-US" altLang="zh-CN" sz="2400" b="1" dirty="0"/>
              <a:t>x</a:t>
            </a:r>
            <a:r>
              <a:rPr lang="en-US" altLang="zh-CN" sz="2400" dirty="0"/>
              <a:t>|</a:t>
            </a:r>
            <a:r>
              <a:rPr lang="zh-CN" altLang="en-US" sz="2400" dirty="0"/>
              <a:t>男生</a:t>
            </a:r>
            <a:r>
              <a:rPr lang="en-US" altLang="zh-CN" sz="2400" dirty="0"/>
              <a:t>)</a:t>
            </a:r>
            <a:r>
              <a:rPr lang="zh-CN" altLang="en-US" sz="2400" dirty="0"/>
              <a:t>，</a:t>
            </a:r>
            <a:r>
              <a:rPr lang="zh-CN" altLang="en-US" sz="2400" dirty="0" smtClean="0"/>
              <a:t>女生身高表示</a:t>
            </a:r>
            <a:r>
              <a:rPr lang="zh-CN" altLang="en-US" sz="2400" dirty="0"/>
              <a:t>成</a:t>
            </a:r>
            <a:r>
              <a:rPr lang="en-US" altLang="zh-CN" sz="2400" i="1" dirty="0"/>
              <a:t>P</a:t>
            </a:r>
            <a:r>
              <a:rPr lang="en-US" altLang="zh-CN" sz="2400" dirty="0"/>
              <a:t>(</a:t>
            </a:r>
            <a:r>
              <a:rPr lang="en-US" altLang="zh-CN" sz="2400" b="1" dirty="0"/>
              <a:t>x</a:t>
            </a:r>
            <a:r>
              <a:rPr lang="en-US" altLang="zh-CN" sz="2400" dirty="0"/>
              <a:t>|</a:t>
            </a:r>
            <a:r>
              <a:rPr lang="zh-CN" altLang="en-US" sz="2400" dirty="0"/>
              <a:t>女生</a:t>
            </a:r>
            <a:r>
              <a:rPr lang="en-US" altLang="zh-CN" sz="2400" dirty="0"/>
              <a:t>)</a:t>
            </a:r>
            <a:r>
              <a:rPr lang="zh-CN" altLang="en-US" sz="2400" dirty="0"/>
              <a:t>，这两者之间没有任何</a:t>
            </a:r>
            <a:r>
              <a:rPr lang="zh-CN" altLang="en-US" sz="2400" dirty="0" smtClean="0"/>
              <a:t>关系。</a:t>
            </a:r>
            <a:endParaRPr lang="zh-CN" altLang="en-US" sz="2400" dirty="0"/>
          </a:p>
          <a:p>
            <a:pPr marL="266700" indent="-266700" fontAlgn="auto">
              <a:lnSpc>
                <a:spcPct val="85000"/>
              </a:lnSpc>
              <a:spcAft>
                <a:spcPts val="0"/>
              </a:spcAft>
              <a:defRPr/>
            </a:pPr>
            <a:r>
              <a:rPr lang="zh-CN" altLang="en-US" sz="2400" b="1" dirty="0"/>
              <a:t>后验概率</a:t>
            </a:r>
            <a:r>
              <a:rPr lang="zh-CN" altLang="en-US" sz="2400" dirty="0"/>
              <a:t>：</a:t>
            </a:r>
            <a:r>
              <a:rPr lang="zh-CN" altLang="en-US" sz="2400" dirty="0">
                <a:solidFill>
                  <a:srgbClr val="FF0000"/>
                </a:solidFill>
              </a:rPr>
              <a:t>一个具体事物属于某种类别的概率</a:t>
            </a:r>
            <a:r>
              <a:rPr lang="zh-CN" altLang="en-US" sz="2400" dirty="0"/>
              <a:t>，例如一个学生用特征向量</a:t>
            </a:r>
            <a:r>
              <a:rPr lang="en-US" altLang="zh-CN" sz="2400" b="1" dirty="0"/>
              <a:t>x</a:t>
            </a:r>
            <a:r>
              <a:rPr lang="zh-CN" altLang="en-US" sz="2400" dirty="0"/>
              <a:t>表示，它是男性或女性的概率表示成</a:t>
            </a:r>
            <a:r>
              <a:rPr lang="en-US" altLang="zh-CN" sz="2400" i="1" dirty="0">
                <a:solidFill>
                  <a:schemeClr val="hlink"/>
                </a:solidFill>
              </a:rPr>
              <a:t>P</a:t>
            </a:r>
            <a:r>
              <a:rPr lang="en-US" altLang="zh-CN" sz="2400" dirty="0">
                <a:solidFill>
                  <a:schemeClr val="hlink"/>
                </a:solidFill>
              </a:rPr>
              <a:t>(</a:t>
            </a:r>
            <a:r>
              <a:rPr lang="zh-CN" altLang="en-US" sz="2400" dirty="0">
                <a:solidFill>
                  <a:schemeClr val="hlink"/>
                </a:solidFill>
              </a:rPr>
              <a:t>男生</a:t>
            </a:r>
            <a:r>
              <a:rPr lang="en-US" altLang="zh-CN" sz="2400" dirty="0">
                <a:solidFill>
                  <a:schemeClr val="hlink"/>
                </a:solidFill>
              </a:rPr>
              <a:t>|</a:t>
            </a:r>
            <a:r>
              <a:rPr lang="en-US" altLang="zh-CN" sz="2400" b="1" dirty="0">
                <a:solidFill>
                  <a:schemeClr val="hlink"/>
                </a:solidFill>
              </a:rPr>
              <a:t>x</a:t>
            </a:r>
            <a:r>
              <a:rPr lang="en-US" altLang="zh-CN" sz="2400" dirty="0">
                <a:solidFill>
                  <a:schemeClr val="hlink"/>
                </a:solidFill>
              </a:rPr>
              <a:t>)</a:t>
            </a:r>
            <a:r>
              <a:rPr lang="zh-CN" altLang="en-US" sz="2400" dirty="0"/>
              <a:t>和</a:t>
            </a:r>
            <a:r>
              <a:rPr lang="en-US" altLang="zh-CN" sz="2400" i="1" dirty="0">
                <a:solidFill>
                  <a:schemeClr val="hlink"/>
                </a:solidFill>
              </a:rPr>
              <a:t>P</a:t>
            </a:r>
            <a:r>
              <a:rPr lang="en-US" altLang="zh-CN" sz="2400" dirty="0">
                <a:solidFill>
                  <a:schemeClr val="hlink"/>
                </a:solidFill>
              </a:rPr>
              <a:t>(</a:t>
            </a:r>
            <a:r>
              <a:rPr lang="zh-CN" altLang="en-US" sz="2400" dirty="0">
                <a:solidFill>
                  <a:schemeClr val="hlink"/>
                </a:solidFill>
              </a:rPr>
              <a:t>女生</a:t>
            </a:r>
            <a:r>
              <a:rPr lang="en-US" altLang="zh-CN" sz="2400" dirty="0">
                <a:solidFill>
                  <a:schemeClr val="hlink"/>
                </a:solidFill>
              </a:rPr>
              <a:t>|</a:t>
            </a:r>
            <a:r>
              <a:rPr lang="en-US" altLang="zh-CN" sz="2400" b="1" dirty="0">
                <a:solidFill>
                  <a:schemeClr val="hlink"/>
                </a:solidFill>
              </a:rPr>
              <a:t>x</a:t>
            </a:r>
            <a:r>
              <a:rPr lang="en-US" altLang="zh-CN" sz="2400" dirty="0">
                <a:solidFill>
                  <a:schemeClr val="hlink"/>
                </a:solidFill>
              </a:rPr>
              <a:t>)</a:t>
            </a:r>
            <a:r>
              <a:rPr lang="zh-CN" altLang="en-US" sz="2400" dirty="0"/>
              <a:t>，这就是后验概率。由于一个学生只可能为两个性别之一，因此有</a:t>
            </a:r>
            <a:r>
              <a:rPr lang="en-US" altLang="zh-CN" sz="2400" dirty="0"/>
              <a:t>P(</a:t>
            </a:r>
            <a:r>
              <a:rPr lang="zh-CN" altLang="en-US" sz="2400" dirty="0"/>
              <a:t>男生</a:t>
            </a:r>
            <a:r>
              <a:rPr lang="en-US" altLang="zh-CN" sz="2400" dirty="0"/>
              <a:t>|</a:t>
            </a:r>
            <a:r>
              <a:rPr lang="en-US" altLang="zh-CN" sz="2400" b="1" i="1" dirty="0"/>
              <a:t>x</a:t>
            </a:r>
            <a:r>
              <a:rPr lang="en-US" altLang="zh-CN" sz="2400" dirty="0"/>
              <a:t>)+P(</a:t>
            </a:r>
            <a:r>
              <a:rPr lang="zh-CN" altLang="en-US" sz="2400" dirty="0"/>
              <a:t>女生</a:t>
            </a:r>
            <a:r>
              <a:rPr lang="en-US" altLang="zh-CN" sz="2400" dirty="0"/>
              <a:t>|</a:t>
            </a:r>
            <a:r>
              <a:rPr lang="en-US" altLang="zh-CN" sz="2400" b="1" i="1" dirty="0"/>
              <a:t>x</a:t>
            </a:r>
            <a:r>
              <a:rPr lang="en-US" altLang="zh-CN" sz="2400" dirty="0"/>
              <a:t>)=1</a:t>
            </a:r>
            <a:r>
              <a:rPr lang="zh-CN" altLang="en-US" sz="2400" dirty="0"/>
              <a:t>的约束，这一点是与类分布密度函数不同的。后验概率与先验概率也不同，</a:t>
            </a:r>
            <a:r>
              <a:rPr lang="zh-CN" altLang="en-US" sz="2400" dirty="0">
                <a:solidFill>
                  <a:schemeClr val="hlink"/>
                </a:solidFill>
              </a:rPr>
              <a:t>后验概率涉及一个具体事物，而先验概率是泛指一类事物</a:t>
            </a:r>
            <a:r>
              <a:rPr lang="zh-CN" altLang="en-US" sz="2400" dirty="0"/>
              <a:t>，因此</a:t>
            </a:r>
            <a:r>
              <a:rPr lang="en-US" altLang="zh-CN" sz="2400" i="1" dirty="0"/>
              <a:t>P</a:t>
            </a:r>
            <a:r>
              <a:rPr lang="en-US" altLang="zh-CN" sz="2400" dirty="0"/>
              <a:t>(</a:t>
            </a:r>
            <a:r>
              <a:rPr lang="zh-CN" altLang="en-US" sz="2400" dirty="0"/>
              <a:t>男生</a:t>
            </a:r>
            <a:r>
              <a:rPr lang="en-US" altLang="zh-CN" sz="2400" dirty="0"/>
              <a:t>|</a:t>
            </a:r>
            <a:r>
              <a:rPr lang="en-US" altLang="zh-CN" sz="2400" b="1" dirty="0"/>
              <a:t>x</a:t>
            </a:r>
            <a:r>
              <a:rPr lang="en-US" altLang="zh-CN" sz="2400" dirty="0"/>
              <a:t>)</a:t>
            </a:r>
            <a:r>
              <a:rPr lang="zh-CN" altLang="en-US" sz="2400" dirty="0"/>
              <a:t>和</a:t>
            </a:r>
            <a:r>
              <a:rPr lang="en-US" altLang="zh-CN" sz="2400" i="1" dirty="0"/>
              <a:t>P</a:t>
            </a:r>
            <a:r>
              <a:rPr lang="en-US" altLang="zh-CN" sz="2400" dirty="0"/>
              <a:t>(</a:t>
            </a:r>
            <a:r>
              <a:rPr lang="zh-CN" altLang="en-US" sz="2400" dirty="0"/>
              <a:t>男生</a:t>
            </a:r>
            <a:r>
              <a:rPr lang="en-US" altLang="zh-CN" sz="2400" dirty="0"/>
              <a:t>)</a:t>
            </a:r>
            <a:r>
              <a:rPr lang="zh-CN" altLang="en-US" sz="2400" dirty="0"/>
              <a:t>是两个不同的概念。</a:t>
            </a:r>
            <a:r>
              <a:rPr lang="zh-CN" altLang="en-US" sz="2000" dirty="0"/>
              <a:t> </a:t>
            </a:r>
          </a:p>
        </p:txBody>
      </p:sp>
      <p:graphicFrame>
        <p:nvGraphicFramePr>
          <p:cNvPr id="32770" name="Object 2"/>
          <p:cNvGraphicFramePr>
            <a:graphicFrameLocks noChangeAspect="1"/>
          </p:cNvGraphicFramePr>
          <p:nvPr/>
        </p:nvGraphicFramePr>
        <p:xfrm>
          <a:off x="4098925" y="5643563"/>
          <a:ext cx="3324225" cy="1076325"/>
        </p:xfrm>
        <a:graphic>
          <a:graphicData uri="http://schemas.openxmlformats.org/presentationml/2006/ole">
            <mc:AlternateContent xmlns:mc="http://schemas.openxmlformats.org/markup-compatibility/2006">
              <mc:Choice xmlns:v="urn:schemas-microsoft-com:vml" Requires="v">
                <p:oleObj spid="_x0000_s3086" name="Equation" r:id="rId3" imgW="1815840" imgH="558720" progId="Equation.DSMT4">
                  <p:embed/>
                </p:oleObj>
              </mc:Choice>
              <mc:Fallback>
                <p:oleObj name="Equation" r:id="rId3" imgW="1815840" imgH="5587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8925" y="5643563"/>
                        <a:ext cx="3324225"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9619707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42875" y="142875"/>
            <a:ext cx="5072063" cy="571500"/>
          </a:xfrm>
        </p:spPr>
        <p:txBody>
          <a:bodyPr>
            <a:normAutofit fontScale="90000"/>
          </a:bodyPr>
          <a:lstStyle/>
          <a:p>
            <a:r>
              <a:rPr lang="en-US" altLang="zh-CN" smtClean="0"/>
              <a:t>3.2.1 </a:t>
            </a:r>
            <a:r>
              <a:rPr lang="zh-CN" altLang="en-US" smtClean="0"/>
              <a:t>最大似然估计</a:t>
            </a:r>
          </a:p>
        </p:txBody>
      </p:sp>
      <p:sp>
        <p:nvSpPr>
          <p:cNvPr id="997379" name="Rectangle 3"/>
          <p:cNvSpPr>
            <a:spLocks noGrp="1" noChangeArrowheads="1"/>
          </p:cNvSpPr>
          <p:nvPr>
            <p:ph type="body" idx="1"/>
          </p:nvPr>
        </p:nvSpPr>
        <p:spPr>
          <a:xfrm>
            <a:off x="357188" y="1000125"/>
            <a:ext cx="8429625" cy="5214938"/>
          </a:xfrm>
        </p:spPr>
        <p:txBody>
          <a:bodyPr rtlCol="0">
            <a:normAutofit/>
          </a:bodyPr>
          <a:lstStyle/>
          <a:p>
            <a:pPr fontAlgn="auto">
              <a:spcAft>
                <a:spcPts val="0"/>
              </a:spcAft>
              <a:defRPr/>
            </a:pPr>
            <a:r>
              <a:rPr lang="en-US" altLang="zh-CN" dirty="0" smtClean="0"/>
              <a:t>Maximum Likelihood (ML)</a:t>
            </a:r>
            <a:r>
              <a:rPr lang="zh-CN" altLang="en-US" dirty="0" smtClean="0"/>
              <a:t>估计</a:t>
            </a:r>
          </a:p>
          <a:p>
            <a:pPr lvl="1" fontAlgn="auto">
              <a:spcAft>
                <a:spcPts val="0"/>
              </a:spcAft>
              <a:defRPr/>
            </a:pPr>
            <a:r>
              <a:rPr lang="zh-CN" altLang="en-US" dirty="0" smtClean="0"/>
              <a:t>估计的</a:t>
            </a:r>
            <a:r>
              <a:rPr lang="zh-CN" altLang="en-US" dirty="0" smtClean="0">
                <a:solidFill>
                  <a:srgbClr val="FF0000"/>
                </a:solidFill>
              </a:rPr>
              <a:t>参数</a:t>
            </a:r>
            <a:r>
              <a:rPr lang="el-GR" altLang="zh-CN" i="1" dirty="0" smtClean="0">
                <a:solidFill>
                  <a:srgbClr val="FF0000"/>
                </a:solidFill>
                <a:latin typeface="宋体" pitchFamily="2" charset="-122"/>
              </a:rPr>
              <a:t>θ</a:t>
            </a:r>
            <a:r>
              <a:rPr lang="zh-CN" altLang="el-GR" dirty="0" smtClean="0">
                <a:solidFill>
                  <a:srgbClr val="FF0000"/>
                </a:solidFill>
                <a:latin typeface="宋体" pitchFamily="2" charset="-122"/>
              </a:rPr>
              <a:t>是确定而未知的</a:t>
            </a:r>
            <a:r>
              <a:rPr lang="zh-CN" altLang="en-US" dirty="0" smtClean="0"/>
              <a:t>，</a:t>
            </a:r>
            <a:r>
              <a:rPr lang="en-US" altLang="zh-CN" dirty="0" err="1" smtClean="0"/>
              <a:t>Bayes</a:t>
            </a:r>
            <a:r>
              <a:rPr lang="zh-CN" altLang="en-US" dirty="0" smtClean="0"/>
              <a:t>估计方法则视</a:t>
            </a:r>
            <a:r>
              <a:rPr lang="el-GR" altLang="zh-CN" i="1" dirty="0" smtClean="0">
                <a:latin typeface="宋体" pitchFamily="2" charset="-122"/>
              </a:rPr>
              <a:t>θ</a:t>
            </a:r>
            <a:r>
              <a:rPr lang="zh-CN" altLang="en-US" dirty="0" smtClean="0"/>
              <a:t>为随机变量。</a:t>
            </a:r>
          </a:p>
          <a:p>
            <a:pPr lvl="1" fontAlgn="auto">
              <a:spcAft>
                <a:spcPts val="0"/>
              </a:spcAft>
              <a:defRPr/>
            </a:pPr>
            <a:r>
              <a:rPr lang="zh-CN" altLang="en-US" dirty="0" smtClean="0">
                <a:solidFill>
                  <a:srgbClr val="FF0000"/>
                </a:solidFill>
              </a:rPr>
              <a:t>样本集可按类别分开</a:t>
            </a:r>
            <a:r>
              <a:rPr lang="zh-CN" altLang="en-US" dirty="0" smtClean="0"/>
              <a:t>，不同类别的密度函数的参数分别用各类的样本集来训练。</a:t>
            </a:r>
          </a:p>
          <a:p>
            <a:pPr lvl="1" fontAlgn="auto">
              <a:spcAft>
                <a:spcPts val="0"/>
              </a:spcAft>
              <a:defRPr/>
            </a:pPr>
            <a:r>
              <a:rPr lang="zh-CN" altLang="en-US" dirty="0" smtClean="0"/>
              <a:t>概率密度函数的形式已知，参数未知，为了描述概率密度函数</a:t>
            </a:r>
            <a:r>
              <a:rPr lang="en-US" altLang="zh-CN" i="1" dirty="0" smtClean="0">
                <a:latin typeface="Times New Roman" pitchFamily="18" charset="0"/>
              </a:rPr>
              <a:t>p</a:t>
            </a:r>
            <a:r>
              <a:rPr lang="en-US" altLang="zh-CN" dirty="0" smtClean="0">
                <a:latin typeface="Times New Roman" pitchFamily="18" charset="0"/>
              </a:rPr>
              <a:t>(</a:t>
            </a:r>
            <a:r>
              <a:rPr lang="en-US" altLang="zh-CN" i="1" dirty="0" smtClean="0">
                <a:latin typeface="Times New Roman" pitchFamily="18" charset="0"/>
              </a:rPr>
              <a:t>x|</a:t>
            </a:r>
            <a:r>
              <a:rPr lang="el-GR" altLang="zh-CN" i="1" dirty="0" smtClean="0">
                <a:latin typeface="Times New Roman" pitchFamily="18" charset="0"/>
              </a:rPr>
              <a:t>ω</a:t>
            </a:r>
            <a:r>
              <a:rPr lang="el-GR" altLang="zh-CN" sz="2400" i="1" baseline="-25000" dirty="0" smtClean="0">
                <a:latin typeface="Times New Roman" pitchFamily="18" charset="0"/>
              </a:rPr>
              <a:t>i</a:t>
            </a:r>
            <a:r>
              <a:rPr lang="en-US" altLang="zh-CN" dirty="0" smtClean="0">
                <a:latin typeface="Times New Roman" pitchFamily="18" charset="0"/>
              </a:rPr>
              <a:t>)</a:t>
            </a:r>
            <a:r>
              <a:rPr lang="zh-CN" altLang="en-US" dirty="0" smtClean="0"/>
              <a:t>与参数</a:t>
            </a:r>
            <a:r>
              <a:rPr lang="el-GR" altLang="zh-CN" i="1" dirty="0" smtClean="0">
                <a:latin typeface="宋体" pitchFamily="2" charset="-122"/>
              </a:rPr>
              <a:t>θ</a:t>
            </a:r>
            <a:r>
              <a:rPr lang="zh-CN" altLang="en-US" dirty="0" smtClean="0"/>
              <a:t>的依赖关系，用</a:t>
            </a:r>
            <a:r>
              <a:rPr lang="en-US" altLang="zh-CN" i="1" dirty="0" smtClean="0">
                <a:solidFill>
                  <a:srgbClr val="FF0000"/>
                </a:solidFill>
                <a:latin typeface="Times New Roman" pitchFamily="18" charset="0"/>
              </a:rPr>
              <a:t>p</a:t>
            </a:r>
            <a:r>
              <a:rPr lang="en-US" altLang="zh-CN" dirty="0" smtClean="0">
                <a:solidFill>
                  <a:srgbClr val="FF0000"/>
                </a:solidFill>
                <a:latin typeface="Times New Roman" pitchFamily="18" charset="0"/>
              </a:rPr>
              <a:t>(</a:t>
            </a:r>
            <a:r>
              <a:rPr lang="en-US" altLang="zh-CN" i="1" dirty="0" smtClean="0">
                <a:solidFill>
                  <a:srgbClr val="FF0000"/>
                </a:solidFill>
                <a:latin typeface="Times New Roman" pitchFamily="18" charset="0"/>
              </a:rPr>
              <a:t>x|</a:t>
            </a:r>
            <a:r>
              <a:rPr lang="el-GR" altLang="zh-CN" i="1" dirty="0" smtClean="0">
                <a:solidFill>
                  <a:srgbClr val="FF0000"/>
                </a:solidFill>
                <a:latin typeface="Times New Roman" pitchFamily="18" charset="0"/>
              </a:rPr>
              <a:t>ω</a:t>
            </a:r>
            <a:r>
              <a:rPr lang="el-GR" altLang="zh-CN" sz="2400" i="1" baseline="-25000" dirty="0" smtClean="0">
                <a:solidFill>
                  <a:srgbClr val="FF0000"/>
                </a:solidFill>
                <a:latin typeface="Times New Roman" pitchFamily="18" charset="0"/>
              </a:rPr>
              <a:t>i</a:t>
            </a:r>
            <a:r>
              <a:rPr lang="en-US" altLang="zh-CN" i="1" dirty="0" smtClean="0">
                <a:solidFill>
                  <a:srgbClr val="FF0000"/>
                </a:solidFill>
                <a:latin typeface="Times New Roman" pitchFamily="18" charset="0"/>
              </a:rPr>
              <a:t>,</a:t>
            </a:r>
            <a:r>
              <a:rPr lang="el-GR" altLang="zh-CN" i="1" dirty="0" smtClean="0">
                <a:solidFill>
                  <a:srgbClr val="FF0000"/>
                </a:solidFill>
                <a:latin typeface="Times New Roman" pitchFamily="18" charset="0"/>
              </a:rPr>
              <a:t>θ</a:t>
            </a:r>
            <a:r>
              <a:rPr lang="en-US" altLang="zh-CN" dirty="0" smtClean="0">
                <a:solidFill>
                  <a:srgbClr val="FF0000"/>
                </a:solidFill>
                <a:latin typeface="Times New Roman" pitchFamily="18" charset="0"/>
              </a:rPr>
              <a:t>)</a:t>
            </a:r>
            <a:r>
              <a:rPr lang="zh-CN" altLang="en-US" dirty="0" smtClean="0"/>
              <a:t>表示。</a:t>
            </a:r>
          </a:p>
          <a:p>
            <a:pPr fontAlgn="auto">
              <a:spcAft>
                <a:spcPts val="0"/>
              </a:spcAft>
              <a:defRPr/>
            </a:pPr>
            <a:r>
              <a:rPr lang="zh-CN" altLang="en-US" dirty="0" smtClean="0"/>
              <a:t>独立地按概率密度</a:t>
            </a:r>
            <a:r>
              <a:rPr lang="en-US" altLang="zh-CN" i="1" dirty="0" smtClean="0">
                <a:latin typeface="Times New Roman" pitchFamily="18" charset="0"/>
              </a:rPr>
              <a:t>p</a:t>
            </a:r>
            <a:r>
              <a:rPr lang="en-US" altLang="zh-CN" dirty="0" smtClean="0">
                <a:latin typeface="Times New Roman" pitchFamily="18" charset="0"/>
              </a:rPr>
              <a:t>(</a:t>
            </a:r>
            <a:r>
              <a:rPr lang="en-US" altLang="zh-CN" i="1" dirty="0" smtClean="0">
                <a:latin typeface="Times New Roman" pitchFamily="18" charset="0"/>
              </a:rPr>
              <a:t>x|</a:t>
            </a:r>
            <a:r>
              <a:rPr lang="el-GR" altLang="zh-CN" i="1" dirty="0" smtClean="0">
                <a:latin typeface="Times New Roman" pitchFamily="18" charset="0"/>
              </a:rPr>
              <a:t>θ</a:t>
            </a:r>
            <a:r>
              <a:rPr lang="en-US" altLang="zh-CN" dirty="0" smtClean="0">
                <a:latin typeface="Times New Roman" pitchFamily="18" charset="0"/>
              </a:rPr>
              <a:t>)</a:t>
            </a:r>
            <a:r>
              <a:rPr lang="zh-CN" altLang="en-US" dirty="0" smtClean="0"/>
              <a:t>抽取样本集</a:t>
            </a:r>
            <a:br>
              <a:rPr lang="zh-CN" altLang="en-US" dirty="0" smtClean="0"/>
            </a:br>
            <a:r>
              <a:rPr lang="en-US" altLang="zh-CN" i="1" dirty="0" smtClean="0">
                <a:latin typeface="Times New Roman" pitchFamily="18" charset="0"/>
              </a:rPr>
              <a:t>K=</a:t>
            </a:r>
            <a:r>
              <a:rPr lang="en-US" altLang="zh-CN" dirty="0" smtClean="0">
                <a:latin typeface="Times New Roman" pitchFamily="18" charset="0"/>
              </a:rPr>
              <a:t>{</a:t>
            </a:r>
            <a:r>
              <a:rPr lang="en-US" altLang="zh-CN" i="1" dirty="0" err="1" smtClean="0">
                <a:latin typeface="Times New Roman" pitchFamily="18" charset="0"/>
              </a:rPr>
              <a:t>x</a:t>
            </a:r>
            <a:r>
              <a:rPr lang="en-US" altLang="zh-CN" sz="2800" baseline="-25000" dirty="0" err="1" smtClean="0">
                <a:latin typeface="Times New Roman" pitchFamily="18" charset="0"/>
              </a:rPr>
              <a:t>1</a:t>
            </a:r>
            <a:r>
              <a:rPr lang="en-US" altLang="zh-CN" dirty="0" smtClean="0">
                <a:latin typeface="Times New Roman" pitchFamily="18" charset="0"/>
              </a:rPr>
              <a:t>, </a:t>
            </a:r>
            <a:r>
              <a:rPr lang="en-US" altLang="zh-CN" i="1" dirty="0" err="1" smtClean="0">
                <a:latin typeface="Times New Roman" pitchFamily="18" charset="0"/>
              </a:rPr>
              <a:t>x</a:t>
            </a:r>
            <a:r>
              <a:rPr lang="en-US" altLang="zh-CN" sz="2800" baseline="-25000" dirty="0" err="1" smtClean="0">
                <a:latin typeface="Times New Roman" pitchFamily="18" charset="0"/>
              </a:rPr>
              <a:t>2</a:t>
            </a:r>
            <a:r>
              <a:rPr lang="en-US" altLang="zh-CN" sz="2800" baseline="-25000" dirty="0" smtClean="0">
                <a:latin typeface="Times New Roman" pitchFamily="18" charset="0"/>
              </a:rPr>
              <a:t> </a:t>
            </a:r>
            <a:r>
              <a:rPr lang="en-US" altLang="zh-CN" dirty="0" smtClean="0">
                <a:latin typeface="Times New Roman" pitchFamily="18" charset="0"/>
              </a:rPr>
              <a:t>,…, </a:t>
            </a:r>
            <a:r>
              <a:rPr lang="en-US" altLang="zh-CN" i="1" dirty="0" err="1" smtClean="0">
                <a:latin typeface="Times New Roman" pitchFamily="18" charset="0"/>
              </a:rPr>
              <a:t>x</a:t>
            </a:r>
            <a:r>
              <a:rPr lang="en-US" altLang="zh-CN" sz="2800" i="1" baseline="-25000" dirty="0" err="1" smtClean="0">
                <a:latin typeface="Times New Roman" pitchFamily="18" charset="0"/>
              </a:rPr>
              <a:t>N</a:t>
            </a:r>
            <a:r>
              <a:rPr lang="en-US" altLang="zh-CN" dirty="0" smtClean="0">
                <a:latin typeface="Times New Roman" pitchFamily="18" charset="0"/>
              </a:rPr>
              <a:t>}</a:t>
            </a:r>
            <a:r>
              <a:rPr lang="zh-CN" altLang="en-US" dirty="0" smtClean="0"/>
              <a:t>，用</a:t>
            </a:r>
            <a:r>
              <a:rPr lang="en-US" altLang="zh-CN" i="1" dirty="0" smtClean="0"/>
              <a:t>K</a:t>
            </a:r>
            <a:r>
              <a:rPr lang="zh-CN" altLang="en-US" dirty="0" smtClean="0"/>
              <a:t>估计未知参数</a:t>
            </a:r>
            <a:r>
              <a:rPr lang="el-GR" altLang="zh-CN" i="1" dirty="0" smtClean="0">
                <a:latin typeface="宋体" pitchFamily="2" charset="-122"/>
              </a:rPr>
              <a:t>θ</a:t>
            </a:r>
            <a:endParaRPr lang="en-US" altLang="zh-CN" i="1" dirty="0" smtClean="0">
              <a:latin typeface="宋体" pitchFamily="2" charset="-122"/>
            </a:endParaRPr>
          </a:p>
        </p:txBody>
      </p:sp>
    </p:spTree>
    <p:extLst>
      <p:ext uri="{BB962C8B-B14F-4D97-AF65-F5344CB8AC3E}">
        <p14:creationId xmlns:p14="http://schemas.microsoft.com/office/powerpoint/2010/main" val="309132858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142875" y="142875"/>
            <a:ext cx="3357563" cy="571500"/>
          </a:xfrm>
        </p:spPr>
        <p:txBody>
          <a:bodyPr>
            <a:normAutofit fontScale="90000"/>
          </a:bodyPr>
          <a:lstStyle/>
          <a:p>
            <a:r>
              <a:rPr lang="zh-CN" altLang="en-US" smtClean="0"/>
              <a:t>似然函数</a:t>
            </a:r>
          </a:p>
        </p:txBody>
      </p:sp>
      <p:sp>
        <p:nvSpPr>
          <p:cNvPr id="998403" name="Rectangle 3"/>
          <p:cNvSpPr>
            <a:spLocks noGrp="1" noChangeArrowheads="1"/>
          </p:cNvSpPr>
          <p:nvPr>
            <p:ph type="body" idx="1"/>
          </p:nvPr>
        </p:nvSpPr>
        <p:spPr>
          <a:xfrm>
            <a:off x="395288" y="1125538"/>
            <a:ext cx="2592387" cy="647700"/>
          </a:xfrm>
        </p:spPr>
        <p:txBody>
          <a:bodyPr rtlCol="0">
            <a:normAutofit/>
          </a:bodyPr>
          <a:lstStyle/>
          <a:p>
            <a:pPr fontAlgn="auto">
              <a:spcAft>
                <a:spcPts val="0"/>
              </a:spcAft>
              <a:defRPr/>
            </a:pPr>
            <a:r>
              <a:rPr lang="zh-CN" altLang="en-US" smtClean="0"/>
              <a:t>似然函数：</a:t>
            </a:r>
          </a:p>
        </p:txBody>
      </p:sp>
      <p:graphicFrame>
        <p:nvGraphicFramePr>
          <p:cNvPr id="6146" name="Object 4"/>
          <p:cNvGraphicFramePr>
            <a:graphicFrameLocks noChangeAspect="1"/>
          </p:cNvGraphicFramePr>
          <p:nvPr/>
        </p:nvGraphicFramePr>
        <p:xfrm>
          <a:off x="1619250" y="1844675"/>
          <a:ext cx="6873875" cy="2095500"/>
        </p:xfrm>
        <a:graphic>
          <a:graphicData uri="http://schemas.openxmlformats.org/presentationml/2006/ole">
            <mc:AlternateContent xmlns:mc="http://schemas.openxmlformats.org/markup-compatibility/2006">
              <mc:Choice xmlns:v="urn:schemas-microsoft-com:vml" Requires="v">
                <p:oleObj spid="_x0000_s4120" name="Equation" r:id="rId3" imgW="2171520" imgH="660240" progId="Equation.DSMT4">
                  <p:embed/>
                </p:oleObj>
              </mc:Choice>
              <mc:Fallback>
                <p:oleObj name="Equation" r:id="rId3" imgW="2171520" imgH="6602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844675"/>
                        <a:ext cx="6873875"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98405" name="Rectangle 5"/>
          <p:cNvSpPr>
            <a:spLocks noChangeArrowheads="1"/>
          </p:cNvSpPr>
          <p:nvPr/>
        </p:nvSpPr>
        <p:spPr bwMode="auto">
          <a:xfrm>
            <a:off x="395288" y="4005263"/>
            <a:ext cx="6264275" cy="719137"/>
          </a:xfrm>
          <a:prstGeom prst="rect">
            <a:avLst/>
          </a:prstGeom>
        </p:spPr>
        <p:txBody>
          <a:bodyPr>
            <a:normAutofit/>
          </a:bodyPr>
          <a:lstStyle/>
          <a:p>
            <a:pPr marL="342900" indent="-342900" fontAlgn="auto">
              <a:spcBef>
                <a:spcPct val="20000"/>
              </a:spcBef>
              <a:spcAft>
                <a:spcPts val="0"/>
              </a:spcAft>
              <a:buClr>
                <a:schemeClr val="accent1">
                  <a:lumMod val="75000"/>
                </a:schemeClr>
              </a:buClr>
              <a:buSzPct val="75000"/>
              <a:buFont typeface="Wingdings" pitchFamily="2" charset="2"/>
              <a:buChar char="u"/>
              <a:defRPr/>
            </a:pPr>
            <a:r>
              <a:rPr lang="zh-CN" altLang="en-US" sz="3200">
                <a:latin typeface="+mn-lt"/>
                <a:ea typeface="+mn-ea"/>
              </a:rPr>
              <a:t>对数</a:t>
            </a:r>
            <a:r>
              <a:rPr lang="en-US" altLang="zh-CN" sz="3200">
                <a:latin typeface="+mn-lt"/>
                <a:ea typeface="+mn-ea"/>
              </a:rPr>
              <a:t>(loglarized)</a:t>
            </a:r>
            <a:r>
              <a:rPr lang="zh-CN" altLang="en-US" sz="3200">
                <a:latin typeface="+mn-lt"/>
                <a:ea typeface="+mn-ea"/>
              </a:rPr>
              <a:t>似然函数：</a:t>
            </a:r>
          </a:p>
        </p:txBody>
      </p:sp>
      <p:graphicFrame>
        <p:nvGraphicFramePr>
          <p:cNvPr id="6147" name="Object 6"/>
          <p:cNvGraphicFramePr>
            <a:graphicFrameLocks noChangeAspect="1"/>
          </p:cNvGraphicFramePr>
          <p:nvPr/>
        </p:nvGraphicFramePr>
        <p:xfrm>
          <a:off x="2339975" y="4652963"/>
          <a:ext cx="4300538" cy="1370012"/>
        </p:xfrm>
        <a:graphic>
          <a:graphicData uri="http://schemas.openxmlformats.org/presentationml/2006/ole">
            <mc:AlternateContent xmlns:mc="http://schemas.openxmlformats.org/markup-compatibility/2006">
              <mc:Choice xmlns:v="urn:schemas-microsoft-com:vml" Requires="v">
                <p:oleObj spid="_x0000_s4121" name="Equation" r:id="rId5" imgW="1358640" imgH="431640" progId="Equation.DSMT4">
                  <p:embed/>
                </p:oleObj>
              </mc:Choice>
              <mc:Fallback>
                <p:oleObj name="Equation" r:id="rId5" imgW="1358640" imgH="431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4652963"/>
                        <a:ext cx="4300538" cy="1370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98407" name="AutoShape 7"/>
          <p:cNvSpPr>
            <a:spLocks noChangeArrowheads="1"/>
          </p:cNvSpPr>
          <p:nvPr/>
        </p:nvSpPr>
        <p:spPr bwMode="auto">
          <a:xfrm>
            <a:off x="7929563" y="71438"/>
            <a:ext cx="1085850" cy="609600"/>
          </a:xfrm>
          <a:prstGeom prst="wedgeRectCallout">
            <a:avLst>
              <a:gd name="adj1" fmla="val -36958"/>
              <a:gd name="adj2" fmla="val 70051"/>
            </a:avLst>
          </a:prstGeom>
          <a:ln>
            <a:headEnd/>
            <a:tailEnd/>
          </a:ln>
        </p:spPr>
        <p:style>
          <a:lnRef idx="1">
            <a:schemeClr val="accent4"/>
          </a:lnRef>
          <a:fillRef idx="2">
            <a:schemeClr val="accent4"/>
          </a:fillRef>
          <a:effectRef idx="1">
            <a:schemeClr val="accent4"/>
          </a:effectRef>
          <a:fontRef idx="minor">
            <a:schemeClr val="dk1"/>
          </a:fontRef>
        </p:style>
        <p:txBody>
          <a:bodyPr/>
          <a:lstStyle/>
          <a:p>
            <a:pPr algn="ctr" fontAlgn="auto">
              <a:spcBef>
                <a:spcPts val="0"/>
              </a:spcBef>
              <a:spcAft>
                <a:spcPts val="0"/>
              </a:spcAft>
              <a:defRPr/>
            </a:pPr>
            <a:r>
              <a:rPr lang="zh-CN" altLang="en-US">
                <a:solidFill>
                  <a:schemeClr val="tx2"/>
                </a:solidFill>
              </a:rPr>
              <a:t>最大</a:t>
            </a:r>
            <a:r>
              <a:rPr lang="zh-CN" altLang="en-US">
                <a:solidFill>
                  <a:schemeClr val="tx2"/>
                </a:solidFill>
              </a:rPr>
              <a:t>似</a:t>
            </a:r>
            <a:r>
              <a:rPr lang="en-US" altLang="zh-CN">
                <a:solidFill>
                  <a:schemeClr val="tx2"/>
                </a:solidFill>
              </a:rPr>
              <a:t/>
            </a:r>
            <a:br>
              <a:rPr lang="en-US" altLang="zh-CN">
                <a:solidFill>
                  <a:schemeClr val="tx2"/>
                </a:solidFill>
              </a:rPr>
            </a:br>
            <a:r>
              <a:rPr lang="zh-CN" altLang="en-US">
                <a:solidFill>
                  <a:schemeClr val="tx2"/>
                </a:solidFill>
              </a:rPr>
              <a:t>然</a:t>
            </a:r>
            <a:r>
              <a:rPr lang="zh-CN" altLang="en-US" dirty="0">
                <a:solidFill>
                  <a:schemeClr val="tx2"/>
                </a:solidFill>
              </a:rPr>
              <a:t>估计</a:t>
            </a:r>
          </a:p>
        </p:txBody>
      </p:sp>
    </p:spTree>
    <p:extLst>
      <p:ext uri="{BB962C8B-B14F-4D97-AF65-F5344CB8AC3E}">
        <p14:creationId xmlns:p14="http://schemas.microsoft.com/office/powerpoint/2010/main" val="3067315255"/>
      </p:ext>
    </p:extLst>
  </p:cSld>
  <p:clrMapOvr>
    <a:masterClrMapping/>
  </p:clrMapOvr>
  <p:transition/>
</p:sld>
</file>

<file path=ppt/theme/theme1.xml><?xml version="1.0" encoding="utf-8"?>
<a:theme xmlns:a="http://schemas.openxmlformats.org/drawingml/2006/main" name="Office 主题">
  <a:themeElements>
    <a:clrScheme name="Office">
      <a:dk1>
        <a:sysClr val="windowText" lastClr="000000"/>
      </a:dk1>
      <a:lt1>
        <a:sysClr val="window" lastClr="A8CEA8"/>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1816</Words>
  <Application>Microsoft Office PowerPoint</Application>
  <PresentationFormat>全屏显示(4:3)</PresentationFormat>
  <Paragraphs>149</Paragraphs>
  <Slides>30</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32" baseType="lpstr">
      <vt:lpstr>Office 主题</vt:lpstr>
      <vt:lpstr>Equation</vt:lpstr>
      <vt:lpstr>课程简介</vt:lpstr>
      <vt:lpstr>1.2 模式识别系统</vt:lpstr>
      <vt:lpstr>1.5 有关模式识别的若干问题</vt:lpstr>
      <vt:lpstr>有关模式识别的若干问题</vt:lpstr>
      <vt:lpstr>后验概率P (ωi| x)的计算</vt:lpstr>
      <vt:lpstr>最小风险决策的计算</vt:lpstr>
      <vt:lpstr>先验概率、类条件概率密度函数和后验概率</vt:lpstr>
      <vt:lpstr>3.2.1 最大似然估计</vt:lpstr>
      <vt:lpstr>似然函数</vt:lpstr>
      <vt:lpstr>最大似然估计</vt:lpstr>
      <vt:lpstr>计算方法</vt:lpstr>
      <vt:lpstr>4.2 Fisher线性判别</vt:lpstr>
      <vt:lpstr>Fisher准则函数</vt:lpstr>
      <vt:lpstr>Fisher最佳投影方向的求解</vt:lpstr>
      <vt:lpstr>Fisher公式的推导</vt:lpstr>
      <vt:lpstr>基本概念</vt:lpstr>
      <vt:lpstr>感知器准则函数</vt:lpstr>
      <vt:lpstr>梯度下降算法</vt:lpstr>
      <vt:lpstr>算法(step by step)</vt:lpstr>
      <vt:lpstr>感知器方法例解 </vt:lpstr>
      <vt:lpstr>感知器方法小结</vt:lpstr>
      <vt:lpstr>4.4 最小平方误差准则</vt:lpstr>
      <vt:lpstr>平方误差准则函数</vt:lpstr>
      <vt:lpstr>MSE准则函数的伪逆解</vt:lpstr>
      <vt:lpstr>6.3 特征提取与K-L变换</vt:lpstr>
      <vt:lpstr>K-L变换</vt:lpstr>
      <vt:lpstr>离散K-L变换的均方误差</vt:lpstr>
      <vt:lpstr>K-L变换的性质</vt:lpstr>
      <vt:lpstr>遗传算法</vt:lpstr>
      <vt:lpstr>2. 神经元模型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 模式识别系统</dc:title>
  <dc:creator>Pengqiuyue</dc:creator>
  <cp:lastModifiedBy>Pengqiuyue</cp:lastModifiedBy>
  <cp:revision>18</cp:revision>
  <dcterms:created xsi:type="dcterms:W3CDTF">2016-12-12T11:29:22Z</dcterms:created>
  <dcterms:modified xsi:type="dcterms:W3CDTF">2016-12-12T12:11:41Z</dcterms:modified>
</cp:coreProperties>
</file>