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4"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9" r:id="rId19"/>
    <p:sldId id="290" r:id="rId20"/>
    <p:sldId id="291" r:id="rId21"/>
    <p:sldId id="292" r:id="rId22"/>
    <p:sldId id="293"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ob%20application%20letter.do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857232"/>
            <a:ext cx="7858180" cy="1357322"/>
          </a:xfrm>
        </p:spPr>
        <p:txBody>
          <a:bodyPr>
            <a:normAutofit/>
          </a:bodyPr>
          <a:lstStyle/>
          <a:p>
            <a:r>
              <a:rPr lang="en-US" sz="4800" b="1" dirty="0" smtClean="0"/>
              <a:t>Note  Writing</a:t>
            </a:r>
            <a:endParaRPr lang="zh-CN" altLang="en-US" sz="4800" dirty="0"/>
          </a:p>
        </p:txBody>
      </p:sp>
      <p:sp>
        <p:nvSpPr>
          <p:cNvPr id="3" name="副标题 2"/>
          <p:cNvSpPr>
            <a:spLocks noGrp="1"/>
          </p:cNvSpPr>
          <p:nvPr>
            <p:ph type="subTitle" idx="1"/>
          </p:nvPr>
        </p:nvSpPr>
        <p:spPr/>
        <p:txBody>
          <a:bodyPr/>
          <a:lstStyle/>
          <a:p>
            <a:endParaRPr lang="zh-CN" altLang="en-US" dirty="0"/>
          </a:p>
        </p:txBody>
      </p:sp>
      <p:pic>
        <p:nvPicPr>
          <p:cNvPr id="39938" name="Picture 2" descr="http://p4.so.qhmsg.com/bdr/_240_/t019a73213073ffad59.jpg"/>
          <p:cNvPicPr>
            <a:picLocks noChangeAspect="1" noChangeArrowheads="1"/>
          </p:cNvPicPr>
          <p:nvPr/>
        </p:nvPicPr>
        <p:blipFill>
          <a:blip r:embed="rId1"/>
          <a:srcRect/>
          <a:stretch>
            <a:fillRect/>
          </a:stretch>
        </p:blipFill>
        <p:spPr bwMode="auto">
          <a:xfrm>
            <a:off x="2214546" y="2500306"/>
            <a:ext cx="4406810" cy="335757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eaLnBrk="1" hangingPunct="1">
              <a:defRPr/>
            </a:pPr>
            <a:r>
              <a:rPr lang="en-US" altLang="zh-CN" smtClean="0"/>
              <a:t>Possible answer</a:t>
            </a:r>
            <a:endParaRPr lang="en-US" altLang="zh-CN" smtClean="0"/>
          </a:p>
        </p:txBody>
      </p:sp>
      <p:sp>
        <p:nvSpPr>
          <p:cNvPr id="24579"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800" smtClean="0"/>
              <a:t>                                                 </a:t>
            </a:r>
            <a:r>
              <a:rPr lang="en-US" altLang="zh-CN" sz="2800" b="1" smtClean="0"/>
              <a:t>Oct .10</a:t>
            </a:r>
            <a:endParaRPr lang="en-US" altLang="zh-CN" sz="2800" b="1" smtClean="0"/>
          </a:p>
          <a:p>
            <a:pPr eaLnBrk="1" hangingPunct="1">
              <a:buFont typeface="Wingdings" panose="05000000000000000000" pitchFamily="2" charset="2"/>
              <a:buNone/>
            </a:pPr>
            <a:r>
              <a:rPr lang="en-US" altLang="zh-CN" sz="2800" b="1" smtClean="0"/>
              <a:t>Dear Lucy,</a:t>
            </a:r>
            <a:endParaRPr lang="en-US" altLang="zh-CN" sz="2800" b="1" smtClean="0"/>
          </a:p>
          <a:p>
            <a:pPr eaLnBrk="1" hangingPunct="1">
              <a:buFont typeface="Wingdings" panose="05000000000000000000" pitchFamily="2" charset="2"/>
              <a:buNone/>
            </a:pPr>
            <a:r>
              <a:rPr lang="en-US" altLang="zh-CN" sz="2800" b="1" smtClean="0"/>
              <a:t>    Thank you so much for inviting me to attend this Friday’s gathering. I will definitely join you there. Shall I prepare some fruit for you ? I am looking forward to seeing you then.</a:t>
            </a:r>
            <a:endParaRPr lang="en-US" altLang="zh-CN" sz="2800" b="1" smtClean="0"/>
          </a:p>
          <a:p>
            <a:pPr eaLnBrk="1" hangingPunct="1">
              <a:buFont typeface="Wingdings" panose="05000000000000000000" pitchFamily="2" charset="2"/>
              <a:buNone/>
            </a:pPr>
            <a:r>
              <a:rPr lang="en-US" altLang="zh-CN" sz="2800" b="1" smtClean="0"/>
              <a:t>                                         Yours,</a:t>
            </a:r>
            <a:endParaRPr lang="en-US" altLang="zh-CN" sz="2800" b="1" smtClean="0"/>
          </a:p>
          <a:p>
            <a:pPr eaLnBrk="1" hangingPunct="1">
              <a:buFont typeface="Wingdings" panose="05000000000000000000" pitchFamily="2" charset="2"/>
              <a:buNone/>
            </a:pPr>
            <a:r>
              <a:rPr lang="en-US" altLang="zh-CN" sz="2800" b="1" smtClean="0"/>
              <a:t>                                           Irene</a:t>
            </a:r>
            <a:endParaRPr lang="en-US" altLang="zh-CN" sz="2800" b="1"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normAutofit fontScale="90000"/>
          </a:bodyPr>
          <a:lstStyle/>
          <a:p>
            <a:pPr eaLnBrk="1" hangingPunct="1">
              <a:defRPr/>
            </a:pPr>
            <a:r>
              <a:rPr lang="en-US" altLang="zh-CN" sz="4000" smtClean="0"/>
              <a:t>the semantic structure for a note of sending an invitation </a:t>
            </a:r>
            <a:endParaRPr lang="en-US" altLang="zh-CN" sz="4000" smtClean="0"/>
          </a:p>
        </p:txBody>
      </p:sp>
      <p:sp>
        <p:nvSpPr>
          <p:cNvPr id="363523" name="Rectangle 3"/>
          <p:cNvSpPr>
            <a:spLocks noGrp="1" noChangeArrowheads="1"/>
          </p:cNvSpPr>
          <p:nvPr>
            <p:ph type="body" idx="1"/>
          </p:nvPr>
        </p:nvSpPr>
        <p:spPr/>
        <p:txBody>
          <a:bodyPr/>
          <a:lstStyle/>
          <a:p>
            <a:pPr eaLnBrk="1" hangingPunct="1"/>
            <a:r>
              <a:rPr lang="en-US" altLang="zh-CN" b="1" smtClean="0"/>
              <a:t>heading^ salutation ^ the purpose ^ the </a:t>
            </a:r>
            <a:endParaRPr lang="en-US" altLang="zh-CN" b="1" smtClean="0"/>
          </a:p>
          <a:p>
            <a:pPr eaLnBrk="1" hangingPunct="1">
              <a:buFont typeface="Wingdings" panose="05000000000000000000" pitchFamily="2" charset="2"/>
              <a:buNone/>
            </a:pPr>
            <a:r>
              <a:rPr lang="en-US" altLang="zh-CN" b="1" smtClean="0"/>
              <a:t>   specific information about the invitation </a:t>
            </a:r>
            <a:endParaRPr lang="en-US" altLang="zh-CN" b="1" smtClean="0"/>
          </a:p>
          <a:p>
            <a:pPr eaLnBrk="1" hangingPunct="1">
              <a:buFont typeface="Wingdings" panose="05000000000000000000" pitchFamily="2" charset="2"/>
              <a:buNone/>
            </a:pPr>
            <a:r>
              <a:rPr lang="en-US" altLang="zh-CN" b="1" smtClean="0"/>
              <a:t>   (time, place) ^ asking for consideration ^ </a:t>
            </a:r>
            <a:endParaRPr lang="en-US" altLang="zh-CN" b="1" smtClean="0"/>
          </a:p>
          <a:p>
            <a:pPr eaLnBrk="1" hangingPunct="1">
              <a:buFont typeface="Wingdings" panose="05000000000000000000" pitchFamily="2" charset="2"/>
              <a:buNone/>
            </a:pPr>
            <a:r>
              <a:rPr lang="en-US" altLang="zh-CN" b="1" smtClean="0"/>
              <a:t>    closing form^ signature</a:t>
            </a:r>
            <a:r>
              <a:rPr lang="en-US" altLang="zh-CN" smtClean="0"/>
              <a:t> </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3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52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352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352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3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eaLnBrk="1" hangingPunct="1">
              <a:defRPr/>
            </a:pPr>
            <a:endParaRPr lang="zh-CN" altLang="zh-CN" smtClean="0"/>
          </a:p>
        </p:txBody>
      </p:sp>
      <p:sp>
        <p:nvSpPr>
          <p:cNvPr id="26627" name="Rectangle 3"/>
          <p:cNvSpPr>
            <a:spLocks noGrp="1" noChangeArrowheads="1"/>
          </p:cNvSpPr>
          <p:nvPr>
            <p:ph type="body" idx="1"/>
          </p:nvPr>
        </p:nvSpPr>
        <p:spPr>
          <a:xfrm>
            <a:off x="684213" y="1196975"/>
            <a:ext cx="7772400" cy="4114800"/>
          </a:xfrm>
        </p:spPr>
        <p:txBody>
          <a:bodyPr/>
          <a:lstStyle/>
          <a:p>
            <a:pPr eaLnBrk="1" hangingPunct="1">
              <a:lnSpc>
                <a:spcPct val="90000"/>
              </a:lnSpc>
              <a:buFont typeface="Wingdings" panose="05000000000000000000" pitchFamily="2" charset="2"/>
              <a:buNone/>
            </a:pPr>
            <a:r>
              <a:rPr lang="en-US" altLang="zh-CN" sz="2400" i="1" smtClean="0"/>
              <a:t>                                                    Oct .11</a:t>
            </a:r>
            <a:endParaRPr lang="en-US" altLang="zh-CN" sz="2400" i="1" smtClean="0"/>
          </a:p>
          <a:p>
            <a:pPr eaLnBrk="1" hangingPunct="1">
              <a:lnSpc>
                <a:spcPct val="90000"/>
              </a:lnSpc>
              <a:buFont typeface="Wingdings" panose="05000000000000000000" pitchFamily="2" charset="2"/>
              <a:buNone/>
            </a:pPr>
            <a:r>
              <a:rPr lang="en-US" altLang="zh-CN" sz="2400" i="1" smtClean="0"/>
              <a:t>    </a:t>
            </a:r>
            <a:r>
              <a:rPr lang="en-US" altLang="zh-CN" sz="2400" b="1" i="1" smtClean="0"/>
              <a:t>Dear Rucy,</a:t>
            </a:r>
            <a:endParaRPr lang="en-US" altLang="zh-CN" sz="2400" b="1" i="1" smtClean="0"/>
          </a:p>
          <a:p>
            <a:pPr eaLnBrk="1" hangingPunct="1">
              <a:lnSpc>
                <a:spcPct val="90000"/>
              </a:lnSpc>
              <a:buFont typeface="Wingdings" panose="05000000000000000000" pitchFamily="2" charset="2"/>
              <a:buNone/>
            </a:pPr>
            <a:r>
              <a:rPr lang="en-US" altLang="zh-CN" sz="2400" b="1" i="1" smtClean="0"/>
              <a:t>      I’d like to invite you to attend an English evening party to celebrate the new Rabbit Year. The party will be held on this Friday at 7:00 p.m. in No.1 Exhibition Hall on our campus. All the other teachers of the English department are invited. We are looking forward to meeting you there.</a:t>
            </a:r>
            <a:endParaRPr lang="en-US" altLang="zh-CN" sz="2400" b="1" i="1" smtClean="0"/>
          </a:p>
          <a:p>
            <a:pPr eaLnBrk="1" hangingPunct="1">
              <a:lnSpc>
                <a:spcPct val="90000"/>
              </a:lnSpc>
              <a:buFont typeface="Wingdings" panose="05000000000000000000" pitchFamily="2" charset="2"/>
              <a:buNone/>
            </a:pPr>
            <a:r>
              <a:rPr lang="en-US" altLang="zh-CN" sz="2400" b="1" i="1" smtClean="0"/>
              <a:t>                                                   Yours,</a:t>
            </a:r>
            <a:endParaRPr lang="en-US" altLang="zh-CN" sz="2400" b="1" i="1" smtClean="0"/>
          </a:p>
          <a:p>
            <a:pPr eaLnBrk="1" hangingPunct="1">
              <a:lnSpc>
                <a:spcPct val="90000"/>
              </a:lnSpc>
              <a:buFont typeface="Wingdings" panose="05000000000000000000" pitchFamily="2" charset="2"/>
              <a:buNone/>
            </a:pPr>
            <a:r>
              <a:rPr lang="en-US" altLang="zh-CN" sz="2400" b="1" i="1" smtClean="0"/>
              <a:t>                                                      Irene</a:t>
            </a:r>
            <a:endParaRPr lang="en-US" altLang="zh-CN" sz="2400" b="1" i="1" smtClean="0"/>
          </a:p>
          <a:p>
            <a:pPr eaLnBrk="1" hangingPunct="1">
              <a:lnSpc>
                <a:spcPct val="90000"/>
              </a:lnSpc>
              <a:buFont typeface="Wingdings" panose="05000000000000000000" pitchFamily="2" charset="2"/>
              <a:buNone/>
            </a:pPr>
            <a:r>
              <a:rPr lang="en-US" altLang="zh-CN" sz="2400" b="1" i="1" smtClean="0"/>
              <a:t>                                             </a:t>
            </a:r>
            <a:endParaRPr lang="en-US" altLang="zh-CN" sz="2400" b="1" i="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normAutofit fontScale="90000"/>
          </a:bodyPr>
          <a:lstStyle/>
          <a:p>
            <a:pPr eaLnBrk="1" hangingPunct="1">
              <a:defRPr/>
            </a:pPr>
            <a:r>
              <a:rPr lang="en-US" altLang="zh-CN" sz="4000" smtClean="0"/>
              <a:t>the semantic structure for a note of declining an invitation </a:t>
            </a:r>
            <a:endParaRPr lang="en-US" altLang="zh-CN" sz="4000" smtClean="0"/>
          </a:p>
        </p:txBody>
      </p:sp>
      <p:sp>
        <p:nvSpPr>
          <p:cNvPr id="365571" name="Rectangle 3"/>
          <p:cNvSpPr>
            <a:spLocks noGrp="1" noChangeArrowheads="1"/>
          </p:cNvSpPr>
          <p:nvPr>
            <p:ph type="body" idx="1"/>
          </p:nvPr>
        </p:nvSpPr>
        <p:spPr/>
        <p:txBody>
          <a:bodyPr/>
          <a:lstStyle/>
          <a:p>
            <a:pPr eaLnBrk="1" hangingPunct="1"/>
            <a:r>
              <a:rPr lang="en-US" altLang="zh-CN" b="1" smtClean="0"/>
              <a:t>heading ^ salutation ^ showing thanks ^ </a:t>
            </a:r>
            <a:endParaRPr lang="en-US" altLang="zh-CN" b="1" smtClean="0"/>
          </a:p>
          <a:p>
            <a:pPr eaLnBrk="1" hangingPunct="1">
              <a:buFont typeface="Wingdings" panose="05000000000000000000" pitchFamily="2" charset="2"/>
              <a:buNone/>
            </a:pPr>
            <a:r>
              <a:rPr lang="en-US" altLang="zh-CN" b="1" smtClean="0"/>
              <a:t>   regret for not accepting the invitation </a:t>
            </a:r>
            <a:endParaRPr lang="en-US" altLang="zh-CN" b="1" smtClean="0"/>
          </a:p>
          <a:p>
            <a:pPr eaLnBrk="1" hangingPunct="1">
              <a:buFont typeface="Wingdings" panose="05000000000000000000" pitchFamily="2" charset="2"/>
              <a:buNone/>
            </a:pPr>
            <a:r>
              <a:rPr lang="en-US" altLang="zh-CN" b="1" smtClean="0"/>
              <a:t>   (purpose) ^ the reason ^ your good </a:t>
            </a:r>
            <a:endParaRPr lang="en-US" altLang="zh-CN" b="1" smtClean="0"/>
          </a:p>
          <a:p>
            <a:pPr eaLnBrk="1" hangingPunct="1">
              <a:buFont typeface="Wingdings" panose="05000000000000000000" pitchFamily="2" charset="2"/>
              <a:buNone/>
            </a:pPr>
            <a:r>
              <a:rPr lang="en-US" altLang="zh-CN" b="1" smtClean="0"/>
              <a:t>    wishes ^ closing form ^ signature</a:t>
            </a:r>
            <a:r>
              <a:rPr lang="en-US" altLang="zh-CN" smtClean="0"/>
              <a:t> </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557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557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55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55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pPr eaLnBrk="1" hangingPunct="1">
              <a:defRPr/>
            </a:pPr>
            <a:endParaRPr lang="zh-CN" altLang="zh-CN" smtClean="0"/>
          </a:p>
        </p:txBody>
      </p:sp>
      <p:sp>
        <p:nvSpPr>
          <p:cNvPr id="28675" name="Rectangle 3"/>
          <p:cNvSpPr>
            <a:spLocks noGrp="1" noChangeArrowheads="1"/>
          </p:cNvSpPr>
          <p:nvPr>
            <p:ph type="body" idx="1"/>
          </p:nvPr>
        </p:nvSpPr>
        <p:spPr>
          <a:xfrm>
            <a:off x="755650" y="1412875"/>
            <a:ext cx="7772400" cy="4114800"/>
          </a:xfrm>
        </p:spPr>
        <p:txBody>
          <a:bodyPr/>
          <a:lstStyle/>
          <a:p>
            <a:pPr eaLnBrk="1" hangingPunct="1">
              <a:lnSpc>
                <a:spcPct val="80000"/>
              </a:lnSpc>
              <a:buFont typeface="Wingdings" panose="05000000000000000000" pitchFamily="2" charset="2"/>
              <a:buNone/>
            </a:pPr>
            <a:r>
              <a:rPr lang="en-US" altLang="zh-CN" sz="2000" smtClean="0"/>
              <a:t>                                                                                    </a:t>
            </a:r>
            <a:r>
              <a:rPr lang="en-US" altLang="zh-CN" sz="2400" b="1" smtClean="0"/>
              <a:t>Sept.25</a:t>
            </a:r>
            <a:endParaRPr lang="en-US" altLang="zh-CN" sz="2400" b="1" smtClean="0"/>
          </a:p>
          <a:p>
            <a:pPr eaLnBrk="1" hangingPunct="1">
              <a:lnSpc>
                <a:spcPct val="80000"/>
              </a:lnSpc>
              <a:buFont typeface="Wingdings" panose="05000000000000000000" pitchFamily="2" charset="2"/>
              <a:buNone/>
            </a:pPr>
            <a:r>
              <a:rPr lang="en-US" altLang="zh-CN" sz="2400" b="1" smtClean="0"/>
              <a:t>   Dear Lucy,</a:t>
            </a:r>
            <a:endParaRPr lang="en-US" altLang="zh-CN" sz="2400" b="1" smtClean="0"/>
          </a:p>
          <a:p>
            <a:pPr eaLnBrk="1" hangingPunct="1">
              <a:lnSpc>
                <a:spcPct val="80000"/>
              </a:lnSpc>
              <a:buFont typeface="Wingdings" panose="05000000000000000000" pitchFamily="2" charset="2"/>
              <a:buNone/>
            </a:pPr>
            <a:r>
              <a:rPr lang="en-US" altLang="zh-CN" sz="2400" b="1" smtClean="0"/>
              <a:t>        Thank you very much indeed for inviting us to a barbeque in your house this weekend. But I’m so sorry that Joe and I won’t be able to make it .That’s the day Joe’s sister is arriving from Canada and we are meeting her at the airport. I’ll miss seeing your old friends that we haven’t seen for several months.  Please tell everyone that we said “hello” and we were sorry to miss the gathering.</a:t>
            </a:r>
            <a:endParaRPr lang="en-US" altLang="zh-CN" sz="2400" b="1" smtClean="0"/>
          </a:p>
          <a:p>
            <a:pPr eaLnBrk="1" hangingPunct="1">
              <a:lnSpc>
                <a:spcPct val="80000"/>
              </a:lnSpc>
              <a:buFont typeface="Wingdings" panose="05000000000000000000" pitchFamily="2" charset="2"/>
              <a:buNone/>
            </a:pPr>
            <a:r>
              <a:rPr lang="en-US" altLang="zh-CN" sz="2400" b="1" smtClean="0"/>
              <a:t>                                                         Yours,</a:t>
            </a:r>
            <a:endParaRPr lang="en-US" altLang="zh-CN" sz="2400" b="1" smtClean="0"/>
          </a:p>
          <a:p>
            <a:pPr eaLnBrk="1" hangingPunct="1">
              <a:lnSpc>
                <a:spcPct val="80000"/>
              </a:lnSpc>
              <a:buFont typeface="Wingdings" panose="05000000000000000000" pitchFamily="2" charset="2"/>
              <a:buNone/>
            </a:pPr>
            <a:r>
              <a:rPr lang="en-US" altLang="zh-CN" sz="2400" b="1" smtClean="0"/>
              <a:t>                                                            Ada</a:t>
            </a:r>
            <a:endParaRPr lang="en-US" altLang="zh-CN" sz="2400" b="1"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normAutofit fontScale="90000"/>
          </a:bodyPr>
          <a:lstStyle/>
          <a:p>
            <a:pPr eaLnBrk="1" hangingPunct="1">
              <a:defRPr/>
            </a:pPr>
            <a:r>
              <a:rPr lang="en-US" altLang="zh-CN" sz="4000" smtClean="0"/>
              <a:t>The semantic structure for a note of canceling an appointment </a:t>
            </a:r>
            <a:endParaRPr lang="en-US" altLang="zh-CN" sz="4000" smtClean="0"/>
          </a:p>
        </p:txBody>
      </p:sp>
      <p:sp>
        <p:nvSpPr>
          <p:cNvPr id="372739"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b="1" smtClean="0"/>
              <a:t>   </a:t>
            </a:r>
            <a:endParaRPr lang="en-US" altLang="zh-CN" b="1" smtClean="0"/>
          </a:p>
          <a:p>
            <a:pPr eaLnBrk="1" hangingPunct="1">
              <a:buFont typeface="Wingdings" panose="05000000000000000000" pitchFamily="2" charset="2"/>
              <a:buNone/>
            </a:pPr>
            <a:r>
              <a:rPr lang="en-US" altLang="zh-CN" b="1" smtClean="0"/>
              <a:t>   heading ^ salutation ^ purpose (having to </a:t>
            </a:r>
            <a:endParaRPr lang="en-US" altLang="zh-CN" b="1" smtClean="0"/>
          </a:p>
          <a:p>
            <a:pPr eaLnBrk="1" hangingPunct="1">
              <a:buFont typeface="Wingdings" panose="05000000000000000000" pitchFamily="2" charset="2"/>
              <a:buNone/>
            </a:pPr>
            <a:r>
              <a:rPr lang="en-US" altLang="zh-CN" b="1" smtClean="0"/>
              <a:t>    cancel the appointment) ^ the reason to </a:t>
            </a:r>
            <a:endParaRPr lang="en-US" altLang="zh-CN" b="1" smtClean="0"/>
          </a:p>
          <a:p>
            <a:pPr eaLnBrk="1" hangingPunct="1">
              <a:buFont typeface="Wingdings" panose="05000000000000000000" pitchFamily="2" charset="2"/>
              <a:buNone/>
            </a:pPr>
            <a:r>
              <a:rPr lang="en-US" altLang="zh-CN" b="1" smtClean="0"/>
              <a:t>    cancel the appointment ^ suggesting  another appointment) ^ closing from ^ signature.</a:t>
            </a:r>
            <a:endParaRPr lang="en-US"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27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27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273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27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pPr eaLnBrk="1" hangingPunct="1">
              <a:defRPr/>
            </a:pPr>
            <a:endParaRPr lang="zh-CN" altLang="zh-CN" smtClean="0"/>
          </a:p>
        </p:txBody>
      </p:sp>
      <p:sp>
        <p:nvSpPr>
          <p:cNvPr id="30723" name="Rectangle 3"/>
          <p:cNvSpPr>
            <a:spLocks noGrp="1" noChangeArrowheads="1"/>
          </p:cNvSpPr>
          <p:nvPr>
            <p:ph type="body" idx="1"/>
          </p:nvPr>
        </p:nvSpPr>
        <p:spPr/>
        <p:txBody>
          <a:bodyPr/>
          <a:lstStyle/>
          <a:p>
            <a:pPr eaLnBrk="1" hangingPunct="1">
              <a:lnSpc>
                <a:spcPct val="90000"/>
              </a:lnSpc>
            </a:pPr>
            <a:r>
              <a:rPr lang="en-US" altLang="zh-CN" sz="2400" i="1" smtClean="0"/>
              <a:t>                                                       March 19, 2013</a:t>
            </a:r>
            <a:endParaRPr lang="en-US" altLang="zh-CN" sz="2400" i="1" smtClean="0"/>
          </a:p>
          <a:p>
            <a:pPr eaLnBrk="1" hangingPunct="1">
              <a:lnSpc>
                <a:spcPct val="90000"/>
              </a:lnSpc>
            </a:pPr>
            <a:r>
              <a:rPr lang="en-US" altLang="zh-CN" sz="2400" i="1" smtClean="0"/>
              <a:t>Dear Mr. Chen, </a:t>
            </a:r>
            <a:endParaRPr lang="en-US" altLang="zh-CN" sz="2400" i="1" smtClean="0"/>
          </a:p>
          <a:p>
            <a:pPr eaLnBrk="1" hangingPunct="1">
              <a:lnSpc>
                <a:spcPct val="90000"/>
              </a:lnSpc>
            </a:pPr>
            <a:r>
              <a:rPr lang="en-US" altLang="zh-CN" sz="2400" i="1" smtClean="0"/>
              <a:t>      I am sorry but I will have to cancel my appointment with you this Saturday afternoon. I apologize and hope it won’’t cause you too much inconvenience, because I will have to attend a meeting in Hangzhou. I am wondering if we could fix another time. What about 3:00p.m on this Friday in your office? I am looking forward to your reply.</a:t>
            </a:r>
            <a:endParaRPr lang="en-US" altLang="zh-CN" sz="2400" i="1" smtClean="0"/>
          </a:p>
          <a:p>
            <a:pPr eaLnBrk="1" hangingPunct="1">
              <a:lnSpc>
                <a:spcPct val="90000"/>
              </a:lnSpc>
            </a:pPr>
            <a:r>
              <a:rPr lang="en-US" altLang="zh-CN" sz="2400" i="1" smtClean="0"/>
              <a:t>                                     Yours sincerely,</a:t>
            </a:r>
            <a:endParaRPr lang="en-US" altLang="zh-CN" sz="2400" i="1" smtClean="0"/>
          </a:p>
          <a:p>
            <a:pPr eaLnBrk="1" hangingPunct="1">
              <a:lnSpc>
                <a:spcPct val="90000"/>
              </a:lnSpc>
            </a:pPr>
            <a:r>
              <a:rPr lang="en-US" altLang="zh-CN" sz="2400" i="1" smtClean="0"/>
              <a:t>                                        Jun Chen  </a:t>
            </a:r>
            <a:endParaRPr lang="en-US" altLang="zh-CN" sz="2400" i="1"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eaLnBrk="1" hangingPunct="1">
              <a:defRPr/>
            </a:pPr>
            <a:r>
              <a:rPr lang="zh-CN" altLang="en-US" sz="4000" b="1" smtClean="0"/>
              <a:t>语类（</a:t>
            </a:r>
            <a:r>
              <a:rPr lang="en-US" altLang="zh-CN" sz="4000" b="1" smtClean="0"/>
              <a:t>2</a:t>
            </a:r>
            <a:r>
              <a:rPr lang="zh-CN" altLang="en-US" sz="4000" b="1" smtClean="0"/>
              <a:t>）</a:t>
            </a:r>
            <a:r>
              <a:rPr lang="en-US" altLang="zh-CN" sz="4000" b="1" smtClean="0"/>
              <a:t>Job application letter</a:t>
            </a:r>
            <a:r>
              <a:rPr lang="en-US" altLang="zh-CN" sz="4000" smtClean="0"/>
              <a:t>  </a:t>
            </a:r>
            <a:endParaRPr lang="en-US" altLang="zh-CN" sz="4000" smtClean="0"/>
          </a:p>
        </p:txBody>
      </p:sp>
      <p:sp>
        <p:nvSpPr>
          <p:cNvPr id="342019" name="Rectangle 3"/>
          <p:cNvSpPr>
            <a:spLocks noGrp="1" noChangeArrowheads="1"/>
          </p:cNvSpPr>
          <p:nvPr>
            <p:ph type="body" idx="1"/>
          </p:nvPr>
        </p:nvSpPr>
        <p:spPr>
          <a:xfrm>
            <a:off x="684213" y="1700213"/>
            <a:ext cx="7772400" cy="4114800"/>
          </a:xfrm>
        </p:spPr>
        <p:txBody>
          <a:bodyPr/>
          <a:lstStyle/>
          <a:p>
            <a:pPr eaLnBrk="1" hangingPunct="1">
              <a:lnSpc>
                <a:spcPct val="90000"/>
              </a:lnSpc>
            </a:pPr>
            <a:r>
              <a:rPr lang="en-US" altLang="zh-CN" sz="2800" b="1" smtClean="0"/>
              <a:t>Why do you write a job application letter?</a:t>
            </a:r>
            <a:endParaRPr lang="en-US" altLang="zh-CN" sz="2800" b="1" smtClean="0"/>
          </a:p>
          <a:p>
            <a:pPr eaLnBrk="1" hangingPunct="1">
              <a:lnSpc>
                <a:spcPct val="90000"/>
              </a:lnSpc>
            </a:pPr>
            <a:r>
              <a:rPr lang="en-US" altLang="zh-CN" sz="2800" b="1" smtClean="0"/>
              <a:t>What is the relationship between the writer and the reader? </a:t>
            </a:r>
            <a:endParaRPr lang="en-US" altLang="zh-CN" sz="2800" b="1" smtClean="0"/>
          </a:p>
          <a:p>
            <a:pPr eaLnBrk="1" hangingPunct="1">
              <a:lnSpc>
                <a:spcPct val="90000"/>
              </a:lnSpc>
            </a:pPr>
            <a:r>
              <a:rPr lang="en-US" altLang="zh-CN" sz="2800" b="1" smtClean="0"/>
              <a:t>Is it to be read or to be spoken?</a:t>
            </a:r>
            <a:endParaRPr lang="en-US" altLang="zh-CN" sz="2800" b="1" smtClean="0"/>
          </a:p>
          <a:p>
            <a:pPr eaLnBrk="1" hangingPunct="1">
              <a:lnSpc>
                <a:spcPct val="90000"/>
              </a:lnSpc>
            </a:pPr>
            <a:r>
              <a:rPr lang="en-US" altLang="zh-CN" sz="2800" b="1" smtClean="0"/>
              <a:t>What contents are necessary to realize the writing purpose? What is the semantic structure for this genre?</a:t>
            </a:r>
            <a:endParaRPr lang="en-US" altLang="zh-CN" sz="2800" b="1" smtClean="0"/>
          </a:p>
          <a:p>
            <a:pPr eaLnBrk="1" hangingPunct="1">
              <a:lnSpc>
                <a:spcPct val="90000"/>
              </a:lnSpc>
            </a:pPr>
            <a:r>
              <a:rPr lang="en-US" altLang="zh-CN" sz="2800" b="1" smtClean="0"/>
              <a:t>In which order should we organize the contents?</a:t>
            </a:r>
            <a:endParaRPr lang="en-US" altLang="zh-CN" sz="2800" b="1" smtClean="0"/>
          </a:p>
          <a:p>
            <a:pPr eaLnBrk="1" hangingPunct="1">
              <a:lnSpc>
                <a:spcPct val="90000"/>
              </a:lnSpc>
            </a:pPr>
            <a:r>
              <a:rPr lang="en-US" altLang="zh-CN" sz="2800" b="1" smtClean="0"/>
              <a:t>What are the language features?</a:t>
            </a:r>
            <a:endParaRPr lang="en-US" altLang="zh-CN" sz="2800" b="1" smtClean="0"/>
          </a:p>
          <a:p>
            <a:pPr eaLnBrk="1" hangingPunct="1">
              <a:lnSpc>
                <a:spcPct val="90000"/>
              </a:lnSpc>
            </a:pPr>
            <a:endParaRPr lang="en-US" altLang="zh-CN" sz="28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20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20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20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20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20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201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2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pPr eaLnBrk="1" hangingPunct="1">
              <a:defRPr/>
            </a:pPr>
            <a:endParaRPr lang="zh-CN" altLang="zh-CN" smtClean="0"/>
          </a:p>
        </p:txBody>
      </p:sp>
      <p:sp>
        <p:nvSpPr>
          <p:cNvPr id="33795" name="Rectangle 3"/>
          <p:cNvSpPr>
            <a:spLocks noGrp="1" noChangeArrowheads="1"/>
          </p:cNvSpPr>
          <p:nvPr>
            <p:ph type="body" idx="1"/>
          </p:nvPr>
        </p:nvSpPr>
        <p:spPr>
          <a:xfrm>
            <a:off x="684213" y="1268413"/>
            <a:ext cx="7772400" cy="4114800"/>
          </a:xfrm>
        </p:spPr>
        <p:txBody>
          <a:bodyPr/>
          <a:lstStyle/>
          <a:p>
            <a:pPr eaLnBrk="1" hangingPunct="1"/>
            <a:r>
              <a:rPr lang="en-US" altLang="zh-CN" b="1" smtClean="0"/>
              <a:t>Purpose: to find a job</a:t>
            </a:r>
            <a:endParaRPr lang="en-US" altLang="zh-CN" b="1" smtClean="0"/>
          </a:p>
          <a:p>
            <a:pPr eaLnBrk="1" hangingPunct="1"/>
            <a:r>
              <a:rPr lang="en-US" altLang="zh-CN" b="1" smtClean="0"/>
              <a:t>The two participants: mostly not known </a:t>
            </a:r>
            <a:endParaRPr lang="en-US" altLang="zh-CN" b="1" smtClean="0"/>
          </a:p>
          <a:p>
            <a:pPr eaLnBrk="1" hangingPunct="1"/>
            <a:r>
              <a:rPr lang="en-US" altLang="zh-CN" b="1" smtClean="0"/>
              <a:t>Written to be read in the form of a letter</a:t>
            </a:r>
            <a:endParaRPr lang="en-US" altLang="zh-CN" b="1" smtClean="0"/>
          </a:p>
          <a:p>
            <a:pPr eaLnBrk="1" hangingPunct="1"/>
            <a:r>
              <a:rPr lang="en-US" altLang="zh-CN" b="1" smtClean="0"/>
              <a:t>Heading ( when and where you live)</a:t>
            </a:r>
            <a:endParaRPr lang="en-US" altLang="zh-CN" b="1" smtClean="0"/>
          </a:p>
          <a:p>
            <a:pPr eaLnBrk="1" hangingPunct="1"/>
            <a:r>
              <a:rPr lang="en-US" altLang="zh-CN" b="1" smtClean="0"/>
              <a:t>Inside address: let the reader be sure whether the letter is to him or her again.</a:t>
            </a:r>
            <a:endParaRPr lang="en-US" altLang="zh-CN" b="1" smtClean="0"/>
          </a:p>
          <a:p>
            <a:pPr eaLnBrk="1" hangingPunct="1"/>
            <a:r>
              <a:rPr lang="en-US" altLang="zh-CN" b="1" smtClean="0"/>
              <a:t>Salutation: to whom</a:t>
            </a:r>
            <a:endParaRPr lang="en-US" altLang="zh-CN" b="1" smtClean="0"/>
          </a:p>
          <a:p>
            <a:pPr eaLnBrk="1" hangingPunct="1"/>
            <a:endParaRPr lang="en-US" altLang="zh-CN" b="1"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pPr eaLnBrk="1" hangingPunct="1">
              <a:defRPr/>
            </a:pPr>
            <a:r>
              <a:rPr lang="en-US" altLang="zh-CN" smtClean="0"/>
              <a:t>body</a:t>
            </a:r>
            <a:endParaRPr lang="en-US" altLang="zh-CN" smtClean="0"/>
          </a:p>
        </p:txBody>
      </p:sp>
      <p:sp>
        <p:nvSpPr>
          <p:cNvPr id="375811" name="Rectangle 3"/>
          <p:cNvSpPr>
            <a:spLocks noGrp="1" noChangeArrowheads="1"/>
          </p:cNvSpPr>
          <p:nvPr>
            <p:ph type="body" idx="1"/>
          </p:nvPr>
        </p:nvSpPr>
        <p:spPr/>
        <p:txBody>
          <a:bodyPr/>
          <a:lstStyle/>
          <a:p>
            <a:pPr eaLnBrk="1" hangingPunct="1"/>
            <a:r>
              <a:rPr lang="en-US" altLang="zh-CN" b="1" smtClean="0"/>
              <a:t>who you are;</a:t>
            </a:r>
            <a:endParaRPr lang="en-US" altLang="zh-CN" b="1" smtClean="0"/>
          </a:p>
          <a:p>
            <a:pPr eaLnBrk="1" hangingPunct="1"/>
            <a:r>
              <a:rPr lang="en-US" altLang="zh-CN" b="1" smtClean="0"/>
              <a:t> why you write this letter</a:t>
            </a:r>
            <a:endParaRPr lang="en-US" altLang="zh-CN" b="1" smtClean="0"/>
          </a:p>
          <a:p>
            <a:pPr eaLnBrk="1" hangingPunct="1"/>
            <a:r>
              <a:rPr lang="en-US" altLang="zh-CN" b="1" smtClean="0"/>
              <a:t> education background </a:t>
            </a:r>
            <a:endParaRPr lang="en-US" altLang="zh-CN" b="1" smtClean="0"/>
          </a:p>
          <a:p>
            <a:pPr eaLnBrk="1" hangingPunct="1"/>
            <a:r>
              <a:rPr lang="en-US" altLang="zh-CN" b="1" smtClean="0"/>
              <a:t>  working experiences</a:t>
            </a:r>
            <a:endParaRPr lang="en-US" altLang="zh-CN" b="1" smtClean="0"/>
          </a:p>
          <a:p>
            <a:pPr eaLnBrk="1" hangingPunct="1"/>
            <a:r>
              <a:rPr lang="en-US" altLang="zh-CN" b="1" smtClean="0"/>
              <a:t>  your expectation</a:t>
            </a:r>
            <a:endParaRPr lang="en-US" altLang="zh-CN" b="1" smtClean="0"/>
          </a:p>
          <a:p>
            <a:pPr eaLnBrk="1" hangingPunct="1"/>
            <a:r>
              <a:rPr lang="en-US" altLang="zh-CN" b="1" smtClean="0"/>
              <a:t> your contacting information</a:t>
            </a:r>
            <a:endParaRPr lang="en-US" altLang="zh-CN" b="1" smtClean="0"/>
          </a:p>
          <a:p>
            <a:pPr eaLnBrk="1" hangingPunct="1">
              <a:buFont typeface="Wingdings" panose="05000000000000000000" pitchFamily="2" charset="2"/>
              <a:buNone/>
            </a:pPr>
            <a:endParaRPr lang="en-US" altLang="zh-CN" b="1" smtClean="0"/>
          </a:p>
          <a:p>
            <a:pPr eaLnBrk="1" hangingPunct="1"/>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58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58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58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58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58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58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827088" y="404813"/>
            <a:ext cx="7772400" cy="1143000"/>
          </a:xfrm>
        </p:spPr>
        <p:txBody>
          <a:bodyPr>
            <a:normAutofit fontScale="90000"/>
          </a:bodyPr>
          <a:lstStyle/>
          <a:p>
            <a:pPr eaLnBrk="1" hangingPunct="1">
              <a:defRPr/>
            </a:pPr>
            <a:r>
              <a:rPr lang="en-US" altLang="zh-CN" sz="4000" b="1" smtClean="0"/>
              <a:t>Case analysis: </a:t>
            </a:r>
            <a:r>
              <a:rPr lang="zh-CN" altLang="en-US" sz="4000" b="1" smtClean="0"/>
              <a:t>语类（</a:t>
            </a:r>
            <a:r>
              <a:rPr lang="en-US" altLang="zh-CN" sz="4000" b="1" smtClean="0"/>
              <a:t>1</a:t>
            </a:r>
            <a:r>
              <a:rPr lang="zh-CN" altLang="en-US" sz="4000" b="1" smtClean="0"/>
              <a:t>）</a:t>
            </a:r>
            <a:r>
              <a:rPr lang="en-US" altLang="zh-CN" sz="4000" b="1" smtClean="0"/>
              <a:t>note writing</a:t>
            </a:r>
            <a:endParaRPr lang="en-US" altLang="zh-CN" sz="4000" b="1" smtClean="0"/>
          </a:p>
        </p:txBody>
      </p:sp>
      <p:sp>
        <p:nvSpPr>
          <p:cNvPr id="340995" name="Rectangle 3"/>
          <p:cNvSpPr>
            <a:spLocks noGrp="1" noChangeArrowheads="1"/>
          </p:cNvSpPr>
          <p:nvPr>
            <p:ph type="body" idx="1"/>
          </p:nvPr>
        </p:nvSpPr>
        <p:spPr>
          <a:xfrm>
            <a:off x="827088" y="1700213"/>
            <a:ext cx="7631112" cy="4395787"/>
          </a:xfrm>
        </p:spPr>
        <p:txBody>
          <a:bodyPr/>
          <a:lstStyle/>
          <a:p>
            <a:pPr eaLnBrk="1" hangingPunct="1">
              <a:lnSpc>
                <a:spcPct val="90000"/>
              </a:lnSpc>
            </a:pPr>
            <a:r>
              <a:rPr lang="en-US" altLang="zh-CN" b="1" smtClean="0"/>
              <a:t>Purpose: </a:t>
            </a:r>
            <a:endParaRPr lang="en-US" altLang="zh-CN" b="1" smtClean="0"/>
          </a:p>
          <a:p>
            <a:pPr eaLnBrk="1" hangingPunct="1">
              <a:lnSpc>
                <a:spcPct val="90000"/>
              </a:lnSpc>
            </a:pPr>
            <a:r>
              <a:rPr lang="en-US" altLang="zh-CN" b="1" smtClean="0"/>
              <a:t>deliver a brief or short message to the reader</a:t>
            </a:r>
            <a:endParaRPr lang="en-US" altLang="zh-CN" b="1" smtClean="0"/>
          </a:p>
          <a:p>
            <a:pPr eaLnBrk="1" hangingPunct="1">
              <a:lnSpc>
                <a:spcPct val="90000"/>
              </a:lnSpc>
            </a:pPr>
            <a:r>
              <a:rPr lang="en-US" altLang="zh-CN" b="1" smtClean="0"/>
              <a:t>The two participants: </a:t>
            </a:r>
            <a:endParaRPr lang="en-US" altLang="zh-CN" b="1" smtClean="0"/>
          </a:p>
          <a:p>
            <a:pPr eaLnBrk="1" hangingPunct="1">
              <a:lnSpc>
                <a:spcPct val="90000"/>
              </a:lnSpc>
            </a:pPr>
            <a:r>
              <a:rPr lang="en-US" altLang="zh-CN" b="1" smtClean="0"/>
              <a:t>known to each other</a:t>
            </a:r>
            <a:endParaRPr lang="en-US" altLang="zh-CN" b="1" smtClean="0"/>
          </a:p>
          <a:p>
            <a:pPr eaLnBrk="1" hangingPunct="1">
              <a:lnSpc>
                <a:spcPct val="90000"/>
              </a:lnSpc>
            </a:pPr>
            <a:r>
              <a:rPr lang="en-US" altLang="zh-CN" b="1" smtClean="0"/>
              <a:t>Mode:</a:t>
            </a:r>
            <a:endParaRPr lang="en-US" altLang="zh-CN" b="1" smtClean="0"/>
          </a:p>
          <a:p>
            <a:pPr eaLnBrk="1" hangingPunct="1">
              <a:lnSpc>
                <a:spcPct val="90000"/>
              </a:lnSpc>
            </a:pPr>
            <a:r>
              <a:rPr lang="en-US" altLang="zh-CN" b="1" smtClean="0"/>
              <a:t> to be read in the form of a letter, not to be spoken in public</a:t>
            </a:r>
            <a:endParaRPr lang="en-US" altLang="zh-CN" b="1" smtClean="0"/>
          </a:p>
          <a:p>
            <a:pPr eaLnBrk="1" hangingPunct="1">
              <a:lnSpc>
                <a:spcPct val="90000"/>
              </a:lnSpc>
              <a:buFont typeface="Wingdings" panose="05000000000000000000" pitchFamily="2" charset="2"/>
              <a:buNone/>
            </a:pPr>
            <a:endParaRPr lang="en-US"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099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099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0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eaLnBrk="1" hangingPunct="1">
              <a:defRPr/>
            </a:pPr>
            <a:endParaRPr lang="zh-CN" altLang="zh-CN" smtClean="0"/>
          </a:p>
        </p:txBody>
      </p:sp>
      <p:sp>
        <p:nvSpPr>
          <p:cNvPr id="35843" name="Rectangle 3"/>
          <p:cNvSpPr>
            <a:spLocks noGrp="1" noChangeArrowheads="1"/>
          </p:cNvSpPr>
          <p:nvPr>
            <p:ph type="body" idx="1"/>
          </p:nvPr>
        </p:nvSpPr>
        <p:spPr/>
        <p:txBody>
          <a:bodyPr/>
          <a:lstStyle/>
          <a:p>
            <a:pPr eaLnBrk="1" hangingPunct="1"/>
            <a:r>
              <a:rPr lang="en-US" altLang="zh-CN" smtClean="0"/>
              <a:t>Complimentary close</a:t>
            </a:r>
            <a:endParaRPr lang="en-US" altLang="zh-CN" smtClean="0"/>
          </a:p>
          <a:p>
            <a:pPr eaLnBrk="1" hangingPunct="1"/>
            <a:r>
              <a:rPr lang="en-US" altLang="zh-CN" smtClean="0"/>
              <a:t>Signature</a:t>
            </a:r>
            <a:endParaRPr lang="en-US" altLang="zh-CN" smtClean="0"/>
          </a:p>
          <a:p>
            <a:pPr eaLnBrk="1" hangingPunct="1">
              <a:buFont typeface="Wingdings" panose="05000000000000000000" pitchFamily="2" charset="2"/>
              <a:buNone/>
            </a:pPr>
            <a:endParaRPr lang="en-US" altLang="zh-CN"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normAutofit fontScale="90000"/>
          </a:bodyPr>
          <a:lstStyle/>
          <a:p>
            <a:pPr eaLnBrk="1" hangingPunct="1">
              <a:defRPr/>
            </a:pPr>
            <a:r>
              <a:rPr lang="en-US" altLang="zh-CN" sz="4000" smtClean="0"/>
              <a:t>The semantic structure of a job application letter</a:t>
            </a:r>
            <a:endParaRPr lang="en-US" altLang="zh-CN" sz="4000" smtClean="0"/>
          </a:p>
        </p:txBody>
      </p:sp>
      <p:sp>
        <p:nvSpPr>
          <p:cNvPr id="36867" name="Rectangle 3"/>
          <p:cNvSpPr>
            <a:spLocks noGrp="1" noChangeArrowheads="1"/>
          </p:cNvSpPr>
          <p:nvPr>
            <p:ph type="body" idx="1"/>
          </p:nvPr>
        </p:nvSpPr>
        <p:spPr/>
        <p:txBody>
          <a:bodyPr/>
          <a:lstStyle/>
          <a:p>
            <a:pPr eaLnBrk="1" hangingPunct="1"/>
            <a:r>
              <a:rPr lang="en-US" altLang="zh-CN" b="1" smtClean="0"/>
              <a:t>Heading ^ inside address ^ salutation ^ purpose ^ the writer’s personal information ^ qualifications for the job ^ asking for consideration ^ expressing thanks ^ complimentary close ^ name of the writer.</a:t>
            </a:r>
            <a:endParaRPr lang="en-US" altLang="zh-CN" b="1" smtClean="0"/>
          </a:p>
          <a:p>
            <a:pPr eaLnBrk="1" hangingPunct="1"/>
            <a:r>
              <a:rPr lang="en-US" altLang="zh-CN" b="1" smtClean="0"/>
              <a:t> </a:t>
            </a:r>
            <a:r>
              <a:rPr lang="en-US" altLang="zh-CN" b="1" smtClean="0">
                <a:hlinkClick r:id="rId1" action="ppaction://hlinkfile"/>
              </a:rPr>
              <a:t>job application letter.doc</a:t>
            </a:r>
            <a:endParaRPr lang="en-US" altLang="zh-CN" b="1"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defRPr/>
            </a:pPr>
            <a:endParaRPr lang="zh-CN" altLang="zh-CN" smtClean="0"/>
          </a:p>
        </p:txBody>
      </p:sp>
      <p:sp>
        <p:nvSpPr>
          <p:cNvPr id="400387" name="Rectangle 3"/>
          <p:cNvSpPr>
            <a:spLocks noGrp="1" noChangeArrowheads="1"/>
          </p:cNvSpPr>
          <p:nvPr>
            <p:ph type="body" idx="1"/>
          </p:nvPr>
        </p:nvSpPr>
        <p:spPr>
          <a:xfrm>
            <a:off x="684213" y="1341438"/>
            <a:ext cx="7772400" cy="4114800"/>
          </a:xfrm>
        </p:spPr>
        <p:txBody>
          <a:bodyPr/>
          <a:lstStyle/>
          <a:p>
            <a:pPr eaLnBrk="1" hangingPunct="1"/>
            <a:r>
              <a:rPr lang="en-US" altLang="zh-CN" b="1" dirty="0" smtClean="0"/>
              <a:t>The  recognizable semantic structure and the order of contents in a note will be:</a:t>
            </a:r>
            <a:endParaRPr lang="en-US" altLang="zh-CN" b="1" dirty="0" smtClean="0"/>
          </a:p>
          <a:p>
            <a:pPr eaLnBrk="1" hangingPunct="1">
              <a:buFont typeface="Wingdings" panose="05000000000000000000" pitchFamily="2" charset="2"/>
              <a:buNone/>
            </a:pPr>
            <a:r>
              <a:rPr lang="en-US" altLang="zh-CN" b="1" dirty="0" smtClean="0"/>
              <a:t>     </a:t>
            </a:r>
            <a:r>
              <a:rPr lang="en-US" altLang="zh-CN" b="1" dirty="0" smtClean="0">
                <a:solidFill>
                  <a:schemeClr val="folHlink"/>
                </a:solidFill>
              </a:rPr>
              <a:t>Heading^ salutation^ the purpose of writing this note^ closing form^  signature </a:t>
            </a:r>
            <a:endParaRPr lang="en-US" altLang="zh-CN" b="1" dirty="0" smtClean="0">
              <a:solidFill>
                <a:schemeClr val="folHlink"/>
              </a:solidFill>
            </a:endParaRPr>
          </a:p>
          <a:p>
            <a:pPr eaLnBrk="1" hangingPunct="1"/>
            <a:r>
              <a:rPr lang="en-US" altLang="zh-CN" b="1" dirty="0" smtClean="0"/>
              <a:t>Language feature: simple words; concise; clear; declarative sentences</a:t>
            </a:r>
            <a:r>
              <a:rPr lang="zh-CN" altLang="en-US" b="1" dirty="0" smtClean="0"/>
              <a:t>（陈述句）</a:t>
            </a:r>
            <a:r>
              <a:rPr lang="en-US" altLang="zh-CN" b="1" dirty="0" smtClean="0"/>
              <a:t>; active voices etc.</a:t>
            </a:r>
            <a:endParaRPr lang="en-US" altLang="zh-CN" b="1" dirty="0" smtClean="0"/>
          </a:p>
          <a:p>
            <a:pPr eaLnBrk="1" hangingPunct="1"/>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0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0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eaLnBrk="1" hangingPunct="1">
              <a:defRPr/>
            </a:pPr>
            <a:r>
              <a:rPr lang="en-US" altLang="zh-CN" sz="3600" b="1" smtClean="0"/>
              <a:t>The functions</a:t>
            </a:r>
            <a:r>
              <a:rPr lang="en-US" altLang="zh-CN" sz="3600" smtClean="0"/>
              <a:t> </a:t>
            </a:r>
            <a:endParaRPr lang="en-US" altLang="zh-CN" sz="3600" smtClean="0"/>
          </a:p>
        </p:txBody>
      </p:sp>
      <p:sp>
        <p:nvSpPr>
          <p:cNvPr id="347139" name="Rectangle 3"/>
          <p:cNvSpPr>
            <a:spLocks noGrp="1" noChangeArrowheads="1"/>
          </p:cNvSpPr>
          <p:nvPr>
            <p:ph type="body" idx="1"/>
          </p:nvPr>
        </p:nvSpPr>
        <p:spPr/>
        <p:txBody>
          <a:bodyPr/>
          <a:lstStyle/>
          <a:p>
            <a:pPr eaLnBrk="1" hangingPunct="1"/>
            <a:r>
              <a:rPr lang="en-US" altLang="zh-CN" b="1" smtClean="0"/>
              <a:t>Heading: when</a:t>
            </a:r>
            <a:r>
              <a:rPr lang="en-US" altLang="zh-CN" b="1" smtClean="0">
                <a:solidFill>
                  <a:schemeClr val="folHlink"/>
                </a:solidFill>
              </a:rPr>
              <a:t>  </a:t>
            </a:r>
            <a:r>
              <a:rPr lang="en-US" altLang="zh-CN" b="1" smtClean="0"/>
              <a:t> </a:t>
            </a:r>
            <a:endParaRPr lang="en-US" altLang="zh-CN" b="1" smtClean="0"/>
          </a:p>
          <a:p>
            <a:pPr eaLnBrk="1" hangingPunct="1"/>
            <a:r>
              <a:rPr lang="en-US" altLang="zh-CN" b="1" smtClean="0"/>
              <a:t>Salutation: to whom</a:t>
            </a:r>
            <a:endParaRPr lang="en-US" altLang="zh-CN" b="1" smtClean="0"/>
          </a:p>
          <a:p>
            <a:pPr eaLnBrk="1" hangingPunct="1"/>
            <a:r>
              <a:rPr lang="en-US" altLang="zh-CN" b="1" smtClean="0"/>
              <a:t>Body: why </a:t>
            </a:r>
            <a:endParaRPr lang="en-US" altLang="zh-CN" b="1" smtClean="0"/>
          </a:p>
          <a:p>
            <a:pPr eaLnBrk="1" hangingPunct="1"/>
            <a:r>
              <a:rPr lang="en-US" altLang="zh-CN" b="1" smtClean="0"/>
              <a:t>Closing form: showing politeness</a:t>
            </a:r>
            <a:endParaRPr lang="en-US" altLang="zh-CN" b="1" smtClean="0"/>
          </a:p>
          <a:p>
            <a:pPr eaLnBrk="1" hangingPunct="1"/>
            <a:r>
              <a:rPr lang="en-US" altLang="zh-CN" b="1" smtClean="0"/>
              <a:t>Signature: who </a:t>
            </a:r>
            <a:endParaRPr lang="en-US" altLang="zh-CN" b="1" smtClean="0"/>
          </a:p>
          <a:p>
            <a:pPr eaLnBrk="1" hangingPunct="1">
              <a:buFont typeface="Wingdings" panose="05000000000000000000" pitchFamily="2" charset="2"/>
              <a:buNone/>
            </a:pPr>
            <a:endParaRPr lang="en-US"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7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71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713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713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713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7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eaLnBrk="1" hangingPunct="1">
              <a:defRPr/>
            </a:pPr>
            <a:r>
              <a:rPr lang="en-US" altLang="zh-CN" smtClean="0"/>
              <a:t>A note of asking for absence</a:t>
            </a:r>
            <a:endParaRPr lang="en-US" altLang="zh-CN" smtClean="0"/>
          </a:p>
        </p:txBody>
      </p:sp>
      <p:sp>
        <p:nvSpPr>
          <p:cNvPr id="19459"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2000" smtClean="0"/>
              <a:t>                                                                                   March 15 </a:t>
            </a:r>
            <a:r>
              <a:rPr lang="en-US" altLang="zh-CN" sz="2000" smtClean="0">
                <a:solidFill>
                  <a:srgbClr val="C00000"/>
                </a:solidFill>
              </a:rPr>
              <a:t>(heading)</a:t>
            </a:r>
            <a:endParaRPr lang="en-US" altLang="zh-CN" sz="2000" smtClean="0">
              <a:solidFill>
                <a:srgbClr val="C00000"/>
              </a:solidFill>
            </a:endParaRPr>
          </a:p>
          <a:p>
            <a:pPr algn="just" eaLnBrk="1" hangingPunct="1">
              <a:buFont typeface="Wingdings" panose="05000000000000000000" pitchFamily="2" charset="2"/>
              <a:buNone/>
            </a:pPr>
            <a:r>
              <a:rPr lang="en-US" altLang="zh-CN" sz="2000" smtClean="0"/>
              <a:t>                                                                     </a:t>
            </a:r>
            <a:endParaRPr lang="en-US" altLang="zh-CN" sz="2000" smtClean="0"/>
          </a:p>
          <a:p>
            <a:pPr algn="just" eaLnBrk="1" hangingPunct="1">
              <a:buFont typeface="Wingdings" panose="05000000000000000000" pitchFamily="2" charset="2"/>
              <a:buNone/>
            </a:pPr>
            <a:r>
              <a:rPr lang="en-US" altLang="zh-CN" sz="2000" smtClean="0"/>
              <a:t>   Dear Mr. Zhao, </a:t>
            </a:r>
            <a:r>
              <a:rPr lang="en-US" altLang="zh-CN" sz="2000" smtClean="0">
                <a:solidFill>
                  <a:srgbClr val="C00000"/>
                </a:solidFill>
              </a:rPr>
              <a:t>(salutation ) </a:t>
            </a:r>
            <a:endParaRPr lang="en-US" altLang="zh-CN" sz="2000" smtClean="0">
              <a:solidFill>
                <a:srgbClr val="C00000"/>
              </a:solidFill>
            </a:endParaRPr>
          </a:p>
          <a:p>
            <a:pPr algn="just" eaLnBrk="1" hangingPunct="1">
              <a:buFont typeface="Wingdings" panose="05000000000000000000" pitchFamily="2" charset="2"/>
              <a:buNone/>
            </a:pPr>
            <a:r>
              <a:rPr lang="en-US" altLang="zh-CN" sz="2000" smtClean="0"/>
              <a:t>		</a:t>
            </a:r>
            <a:r>
              <a:rPr lang="en-US" altLang="zh-CN" sz="2000" smtClean="0">
                <a:solidFill>
                  <a:schemeClr val="hlink"/>
                </a:solidFill>
              </a:rPr>
              <a:t> </a:t>
            </a:r>
            <a:r>
              <a:rPr lang="en-US" altLang="zh-CN" sz="2000" smtClean="0"/>
              <a:t>I would like to request a 2 days’ leave of absence </a:t>
            </a:r>
            <a:r>
              <a:rPr lang="en-US" altLang="zh-CN" sz="2000" smtClean="0">
                <a:solidFill>
                  <a:srgbClr val="C00000"/>
                </a:solidFill>
              </a:rPr>
              <a:t>(the purpose) </a:t>
            </a:r>
            <a:r>
              <a:rPr lang="en-US" altLang="zh-CN" sz="2000" smtClean="0"/>
              <a:t>from June 17 to June 18 </a:t>
            </a:r>
            <a:r>
              <a:rPr lang="en-US" altLang="zh-CN" sz="2000" smtClean="0">
                <a:solidFill>
                  <a:srgbClr val="C00000"/>
                </a:solidFill>
              </a:rPr>
              <a:t>(specific demands)</a:t>
            </a:r>
            <a:r>
              <a:rPr lang="en-US" altLang="zh-CN" sz="2000" smtClean="0"/>
              <a:t>. I have just been informed that my grandmother is very ill and I would like to go home to see her </a:t>
            </a:r>
            <a:r>
              <a:rPr lang="en-US" altLang="zh-CN" sz="2000" smtClean="0">
                <a:solidFill>
                  <a:srgbClr val="C00000"/>
                </a:solidFill>
              </a:rPr>
              <a:t>(reason)</a:t>
            </a:r>
            <a:r>
              <a:rPr lang="en-US" altLang="zh-CN" sz="2000" smtClean="0"/>
              <a:t>. Thank you for your consideration of my request. </a:t>
            </a:r>
            <a:r>
              <a:rPr lang="en-US" altLang="zh-CN" sz="2000" smtClean="0">
                <a:solidFill>
                  <a:srgbClr val="C00000"/>
                </a:solidFill>
              </a:rPr>
              <a:t>(showing thanks and consideration)</a:t>
            </a:r>
            <a:endParaRPr lang="en-US" altLang="zh-CN" sz="2000" smtClean="0">
              <a:solidFill>
                <a:srgbClr val="C00000"/>
              </a:solidFill>
            </a:endParaRPr>
          </a:p>
          <a:p>
            <a:pPr algn="just" eaLnBrk="1" hangingPunct="1">
              <a:buFont typeface="Wingdings" panose="05000000000000000000" pitchFamily="2" charset="2"/>
              <a:buNone/>
            </a:pPr>
            <a:endParaRPr lang="en-US" altLang="zh-CN" sz="2000" smtClean="0">
              <a:solidFill>
                <a:srgbClr val="C00000"/>
              </a:solidFill>
            </a:endParaRPr>
          </a:p>
          <a:p>
            <a:pPr algn="just" eaLnBrk="1" hangingPunct="1">
              <a:buFont typeface="Wingdings" panose="05000000000000000000" pitchFamily="2" charset="2"/>
              <a:buNone/>
            </a:pPr>
            <a:r>
              <a:rPr lang="en-US" altLang="zh-CN" sz="2000" smtClean="0"/>
              <a:t>                                                     Sincerely, </a:t>
            </a:r>
            <a:r>
              <a:rPr lang="en-US" altLang="zh-CN" sz="2000" smtClean="0">
                <a:solidFill>
                  <a:srgbClr val="C00000"/>
                </a:solidFill>
              </a:rPr>
              <a:t>(closing form )</a:t>
            </a:r>
            <a:endParaRPr lang="en-US" altLang="zh-CN" sz="2000" smtClean="0">
              <a:solidFill>
                <a:srgbClr val="C00000"/>
              </a:solidFill>
            </a:endParaRPr>
          </a:p>
          <a:p>
            <a:pPr algn="just" eaLnBrk="1" hangingPunct="1">
              <a:buFont typeface="Wingdings" panose="05000000000000000000" pitchFamily="2" charset="2"/>
              <a:buNone/>
            </a:pPr>
            <a:r>
              <a:rPr lang="en-US" altLang="zh-CN" sz="2000" smtClean="0"/>
              <a:t>                                                     Li Ping </a:t>
            </a:r>
            <a:r>
              <a:rPr lang="en-US" altLang="zh-CN" sz="2000" smtClean="0">
                <a:solidFill>
                  <a:srgbClr val="C00000"/>
                </a:solidFill>
              </a:rPr>
              <a:t>(signature)</a:t>
            </a:r>
            <a:endParaRPr lang="en-US" altLang="zh-CN" sz="2000" smtClean="0">
              <a:solidFill>
                <a:srgbClr val="C00000"/>
              </a:solidFill>
            </a:endParaRPr>
          </a:p>
          <a:p>
            <a:pPr eaLnBrk="1" hangingPunct="1"/>
            <a:endParaRPr lang="en-US" altLang="zh-CN"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normAutofit fontScale="90000"/>
          </a:bodyPr>
          <a:lstStyle/>
          <a:p>
            <a:pPr eaLnBrk="1" hangingPunct="1">
              <a:defRPr/>
            </a:pPr>
            <a:r>
              <a:rPr lang="en-US" altLang="zh-CN" sz="4000" smtClean="0"/>
              <a:t>The semantic structure of a note of asking for absence</a:t>
            </a:r>
            <a:endParaRPr lang="en-US" altLang="zh-CN" sz="4000" smtClean="0"/>
          </a:p>
        </p:txBody>
      </p:sp>
      <p:sp>
        <p:nvSpPr>
          <p:cNvPr id="20483" name="Rectangle 3"/>
          <p:cNvSpPr>
            <a:spLocks noGrp="1" noChangeArrowheads="1"/>
          </p:cNvSpPr>
          <p:nvPr>
            <p:ph type="body" idx="1"/>
          </p:nvPr>
        </p:nvSpPr>
        <p:spPr/>
        <p:txBody>
          <a:bodyPr/>
          <a:lstStyle/>
          <a:p>
            <a:pPr eaLnBrk="1" hangingPunct="1"/>
            <a:r>
              <a:rPr lang="en-US" altLang="zh-CN" smtClean="0"/>
              <a:t>Heading ^ salutation ^ purpose^ specific </a:t>
            </a:r>
            <a:endParaRPr lang="en-US" altLang="zh-CN" smtClean="0"/>
          </a:p>
          <a:p>
            <a:pPr eaLnBrk="1" hangingPunct="1"/>
            <a:endParaRPr lang="en-US" altLang="zh-CN" smtClean="0"/>
          </a:p>
          <a:p>
            <a:pPr eaLnBrk="1" hangingPunct="1">
              <a:buFont typeface="Wingdings" panose="05000000000000000000" pitchFamily="2" charset="2"/>
              <a:buNone/>
            </a:pPr>
            <a:r>
              <a:rPr lang="en-US" altLang="zh-CN" smtClean="0"/>
              <a:t>   demands ^ reason ^ showing thanks and </a:t>
            </a: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r>
              <a:rPr lang="en-US" altLang="zh-CN" smtClean="0"/>
              <a:t>    consideration ^ closing form ^ signature</a:t>
            </a:r>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pPr eaLnBrk="1" hangingPunct="1">
              <a:defRPr/>
            </a:pPr>
            <a:r>
              <a:rPr lang="en-US" altLang="zh-CN" smtClean="0"/>
              <a:t>practice</a:t>
            </a:r>
            <a:endParaRPr lang="en-US" altLang="zh-CN" smtClean="0"/>
          </a:p>
        </p:txBody>
      </p:sp>
      <p:sp>
        <p:nvSpPr>
          <p:cNvPr id="21507" name="Rectangle 3"/>
          <p:cNvSpPr>
            <a:spLocks noGrp="1" noChangeArrowheads="1"/>
          </p:cNvSpPr>
          <p:nvPr>
            <p:ph type="body" idx="1"/>
          </p:nvPr>
        </p:nvSpPr>
        <p:spPr/>
        <p:txBody>
          <a:bodyPr/>
          <a:lstStyle/>
          <a:p>
            <a:pPr eaLnBrk="1" hangingPunct="1"/>
            <a:r>
              <a:rPr lang="en-US" altLang="zh-CN" smtClean="0"/>
              <a:t>Write a note to your teacher Mr. Li ,asking </a:t>
            </a:r>
            <a:endParaRPr lang="en-US" altLang="zh-CN" smtClean="0"/>
          </a:p>
          <a:p>
            <a:pPr eaLnBrk="1" hangingPunct="1"/>
            <a:endParaRPr lang="en-US" altLang="zh-CN" smtClean="0"/>
          </a:p>
          <a:p>
            <a:pPr eaLnBrk="1" hangingPunct="1"/>
            <a:endParaRPr lang="en-US" altLang="zh-CN" smtClean="0"/>
          </a:p>
          <a:p>
            <a:pPr eaLnBrk="1" hangingPunct="1">
              <a:buFont typeface="Wingdings" panose="05000000000000000000" pitchFamily="2" charset="2"/>
              <a:buNone/>
            </a:pPr>
            <a:r>
              <a:rPr lang="en-US" altLang="zh-CN" smtClean="0"/>
              <a:t>   for a  two-day’s absence from class.</a:t>
            </a:r>
            <a:endParaRPr lang="en-US" altLang="zh-CN"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eaLnBrk="1" hangingPunct="1">
              <a:defRPr/>
            </a:pPr>
            <a:r>
              <a:rPr lang="en-US" altLang="zh-CN" smtClean="0"/>
              <a:t>A possible sample</a:t>
            </a:r>
            <a:endParaRPr lang="en-US" altLang="zh-CN" smtClean="0"/>
          </a:p>
        </p:txBody>
      </p:sp>
      <p:sp>
        <p:nvSpPr>
          <p:cNvPr id="22531" name="Rectangle 3"/>
          <p:cNvSpPr>
            <a:spLocks noGrp="1" noChangeArrowheads="1"/>
          </p:cNvSpPr>
          <p:nvPr>
            <p:ph type="body" idx="1"/>
          </p:nvPr>
        </p:nvSpPr>
        <p:spPr>
          <a:xfrm>
            <a:off x="827088" y="1773238"/>
            <a:ext cx="7772400" cy="4114800"/>
          </a:xfrm>
        </p:spPr>
        <p:txBody>
          <a:bodyPr/>
          <a:lstStyle/>
          <a:p>
            <a:pPr eaLnBrk="1" hangingPunct="1">
              <a:lnSpc>
                <a:spcPct val="90000"/>
              </a:lnSpc>
              <a:buFont typeface="Wingdings" panose="05000000000000000000" pitchFamily="2" charset="2"/>
              <a:buNone/>
            </a:pPr>
            <a:r>
              <a:rPr lang="en-US" altLang="zh-CN" sz="2800" smtClean="0"/>
              <a:t>                                                  </a:t>
            </a:r>
            <a:r>
              <a:rPr lang="en-US" altLang="zh-CN" sz="2800" b="1" smtClean="0"/>
              <a:t>Sept.20</a:t>
            </a:r>
            <a:endParaRPr lang="en-US" altLang="zh-CN" sz="2800" b="1" smtClean="0"/>
          </a:p>
          <a:p>
            <a:pPr eaLnBrk="1" hangingPunct="1">
              <a:lnSpc>
                <a:spcPct val="90000"/>
              </a:lnSpc>
              <a:buFont typeface="Wingdings" panose="05000000000000000000" pitchFamily="2" charset="2"/>
              <a:buNone/>
            </a:pPr>
            <a:r>
              <a:rPr lang="en-US" altLang="zh-CN" sz="2800" b="1" smtClean="0"/>
              <a:t>Dear Mr. Li,</a:t>
            </a:r>
            <a:endParaRPr lang="en-US" altLang="zh-CN" sz="2800" b="1" smtClean="0"/>
          </a:p>
          <a:p>
            <a:pPr eaLnBrk="1" hangingPunct="1">
              <a:lnSpc>
                <a:spcPct val="90000"/>
              </a:lnSpc>
              <a:buFont typeface="Wingdings" panose="05000000000000000000" pitchFamily="2" charset="2"/>
              <a:buNone/>
            </a:pPr>
            <a:r>
              <a:rPr lang="en-US" altLang="zh-CN" sz="2800" b="1" smtClean="0"/>
              <a:t>    I am writing the note to ask you for a two- day’s leave of absence from Oct. 9 to Oct. 10 , for I have to attend my sister’s wedding ceremony. Thank you very much for your concern of my request.</a:t>
            </a:r>
            <a:endParaRPr lang="en-US" altLang="zh-CN" sz="2800" b="1" smtClean="0"/>
          </a:p>
          <a:p>
            <a:pPr eaLnBrk="1" hangingPunct="1">
              <a:lnSpc>
                <a:spcPct val="90000"/>
              </a:lnSpc>
              <a:buFont typeface="Wingdings" panose="05000000000000000000" pitchFamily="2" charset="2"/>
              <a:buNone/>
            </a:pPr>
            <a:r>
              <a:rPr lang="en-US" altLang="zh-CN" sz="2800" b="1" smtClean="0"/>
              <a:t>                                             Sincerely,</a:t>
            </a:r>
            <a:endParaRPr lang="en-US" altLang="zh-CN" sz="2800" b="1" smtClean="0"/>
          </a:p>
          <a:p>
            <a:pPr eaLnBrk="1" hangingPunct="1">
              <a:lnSpc>
                <a:spcPct val="90000"/>
              </a:lnSpc>
              <a:buFont typeface="Wingdings" panose="05000000000000000000" pitchFamily="2" charset="2"/>
              <a:buNone/>
            </a:pPr>
            <a:r>
              <a:rPr lang="en-US" altLang="zh-CN" sz="2800" b="1" smtClean="0"/>
              <a:t>                                                Irene </a:t>
            </a:r>
            <a:endParaRPr lang="en-US" altLang="zh-CN" sz="2800" b="1"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eaLnBrk="1" hangingPunct="1">
              <a:defRPr/>
            </a:pPr>
            <a:r>
              <a:rPr lang="en-US" altLang="zh-CN" smtClean="0"/>
              <a:t>Situation 2</a:t>
            </a:r>
            <a:endParaRPr lang="en-US" altLang="zh-CN" smtClean="0"/>
          </a:p>
        </p:txBody>
      </p:sp>
      <p:sp>
        <p:nvSpPr>
          <p:cNvPr id="356355" name="Rectangle 3"/>
          <p:cNvSpPr>
            <a:spLocks noGrp="1" noChangeArrowheads="1"/>
          </p:cNvSpPr>
          <p:nvPr>
            <p:ph type="body" idx="1"/>
          </p:nvPr>
        </p:nvSpPr>
        <p:spPr>
          <a:xfrm>
            <a:off x="755650" y="2060575"/>
            <a:ext cx="7772400" cy="4114800"/>
          </a:xfrm>
        </p:spPr>
        <p:txBody>
          <a:bodyPr/>
          <a:lstStyle/>
          <a:p>
            <a:pPr eaLnBrk="1" hangingPunct="1">
              <a:lnSpc>
                <a:spcPct val="80000"/>
              </a:lnSpc>
              <a:buFont typeface="Wingdings" panose="05000000000000000000" pitchFamily="2" charset="2"/>
              <a:buNone/>
            </a:pPr>
            <a:endParaRPr lang="en-US" altLang="zh-CN" sz="2000" smtClean="0"/>
          </a:p>
          <a:p>
            <a:pPr eaLnBrk="1" hangingPunct="1">
              <a:lnSpc>
                <a:spcPct val="80000"/>
              </a:lnSpc>
            </a:pPr>
            <a:r>
              <a:rPr lang="en-US" altLang="zh-CN" sz="2800" b="1" smtClean="0"/>
              <a:t>Your colleague Lucy has informed you of the gathering this Friday evening to celebrate her promotion in her company. Write her a note accepting the invitation</a:t>
            </a:r>
            <a:r>
              <a:rPr lang="en-US" altLang="zh-CN" sz="2800" smtClean="0"/>
              <a:t>. </a:t>
            </a:r>
            <a:endParaRPr lang="en-US" altLang="zh-CN" sz="2800" smtClean="0"/>
          </a:p>
          <a:p>
            <a:pPr eaLnBrk="1" hangingPunct="1">
              <a:lnSpc>
                <a:spcPct val="80000"/>
              </a:lnSpc>
              <a:buFont typeface="Wingdings" panose="05000000000000000000" pitchFamily="2" charset="2"/>
              <a:buNone/>
            </a:pPr>
            <a:endParaRPr lang="en-US" altLang="zh-CN" sz="2800" smtClean="0"/>
          </a:p>
          <a:p>
            <a:pPr eaLnBrk="1" hangingPunct="1">
              <a:lnSpc>
                <a:spcPct val="80000"/>
              </a:lnSpc>
            </a:pPr>
            <a:r>
              <a:rPr lang="en-US" altLang="zh-CN" sz="2800" b="1" smtClean="0"/>
              <a:t>heading ^ salutation ^ showing thanks ^ acceptance of the invitation (purpose) ^ offering some help (optional with close friends) ^ closing form ^ signature</a:t>
            </a:r>
            <a:r>
              <a:rPr lang="en-US" altLang="zh-CN" sz="2800" smtClean="0"/>
              <a:t> </a:t>
            </a:r>
            <a:endParaRPr lang="en-US" altLang="zh-CN" sz="2800" smtClean="0"/>
          </a:p>
          <a:p>
            <a:pPr eaLnBrk="1" hangingPunct="1">
              <a:lnSpc>
                <a:spcPct val="80000"/>
              </a:lnSpc>
              <a:buFont typeface="Wingdings" panose="05000000000000000000" pitchFamily="2" charset="2"/>
              <a:buNone/>
            </a:pPr>
            <a:r>
              <a:rPr lang="en-US" altLang="zh-CN" sz="2000" smtClean="0"/>
              <a:t> </a:t>
            </a:r>
            <a:endParaRPr lang="en-US" altLang="zh-CN" sz="2000" smtClean="0"/>
          </a:p>
          <a:p>
            <a:pPr eaLnBrk="1" hangingPunct="1">
              <a:lnSpc>
                <a:spcPct val="80000"/>
              </a:lnSpc>
              <a:buFont typeface="Wingdings" panose="05000000000000000000" pitchFamily="2" charset="2"/>
              <a:buNone/>
            </a:pPr>
            <a:endParaRPr lang="en-US" altLang="zh-CN"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3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3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6001</Words>
  <Application>WPS 演示</Application>
  <PresentationFormat>全屏显示(4:3)</PresentationFormat>
  <Paragraphs>154</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宋体</vt:lpstr>
      <vt:lpstr>Wingdings</vt:lpstr>
      <vt:lpstr>Calibri</vt:lpstr>
      <vt:lpstr>微软雅黑</vt:lpstr>
      <vt:lpstr>Arial Unicode MS</vt:lpstr>
      <vt:lpstr>Office 主题</vt:lpstr>
      <vt:lpstr>Note  Writing</vt:lpstr>
      <vt:lpstr>Case analysis: 语类（1）note writing</vt:lpstr>
      <vt:lpstr>PowerPoint 演示文稿</vt:lpstr>
      <vt:lpstr>The functions </vt:lpstr>
      <vt:lpstr>A note of asking for absence</vt:lpstr>
      <vt:lpstr>The semantic structure of a note of asking for absence</vt:lpstr>
      <vt:lpstr>practice</vt:lpstr>
      <vt:lpstr>A possible sample</vt:lpstr>
      <vt:lpstr>Situation 2</vt:lpstr>
      <vt:lpstr>Possible answer</vt:lpstr>
      <vt:lpstr>the semantic structure for a note of sending an invitation </vt:lpstr>
      <vt:lpstr>PowerPoint 演示文稿</vt:lpstr>
      <vt:lpstr>the semantic structure for a note of declining an invitation </vt:lpstr>
      <vt:lpstr>PowerPoint 演示文稿</vt:lpstr>
      <vt:lpstr>The semantic structure for a note of canceling an appointment </vt:lpstr>
      <vt:lpstr>PowerPoint 演示文稿</vt:lpstr>
      <vt:lpstr>语类（2）Job application letter  </vt:lpstr>
      <vt:lpstr>PowerPoint 演示文稿</vt:lpstr>
      <vt:lpstr>body</vt:lpstr>
      <vt:lpstr>PowerPoint 演示文稿</vt:lpstr>
      <vt:lpstr>The semantic structure of a job application letter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acts of kindness  赠人玫瑰，手有余香 </dc:title>
  <dc:creator/>
  <cp:lastModifiedBy>Mimi</cp:lastModifiedBy>
  <cp:revision>20</cp:revision>
  <dcterms:created xsi:type="dcterms:W3CDTF">2019-11-19T04:37:00Z</dcterms:created>
  <dcterms:modified xsi:type="dcterms:W3CDTF">2020-04-26T13:38:46Z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