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8" r:id="rId5"/>
    <p:sldId id="261" r:id="rId6"/>
    <p:sldId id="262" r:id="rId7"/>
    <p:sldId id="339" r:id="rId8"/>
    <p:sldId id="263" r:id="rId9"/>
    <p:sldId id="288" r:id="rId10"/>
    <p:sldId id="287" r:id="rId11"/>
    <p:sldId id="257" r:id="rId12"/>
    <p:sldId id="264" r:id="rId13"/>
    <p:sldId id="282" r:id="rId14"/>
    <p:sldId id="265" r:id="rId15"/>
    <p:sldId id="269" r:id="rId16"/>
    <p:sldId id="270" r:id="rId17"/>
    <p:sldId id="315" r:id="rId18"/>
    <p:sldId id="316" r:id="rId19"/>
    <p:sldId id="317" r:id="rId20"/>
    <p:sldId id="318" r:id="rId21"/>
    <p:sldId id="319" r:id="rId22"/>
    <p:sldId id="267" r:id="rId23"/>
    <p:sldId id="268" r:id="rId24"/>
    <p:sldId id="266" r:id="rId25"/>
    <p:sldId id="260" r:id="rId26"/>
    <p:sldId id="281" r:id="rId27"/>
    <p:sldId id="283" r:id="rId28"/>
    <p:sldId id="271" r:id="rId29"/>
    <p:sldId id="272" r:id="rId30"/>
    <p:sldId id="285" r:id="rId31"/>
    <p:sldId id="312" r:id="rId32"/>
    <p:sldId id="313" r:id="rId33"/>
    <p:sldId id="314" r:id="rId34"/>
    <p:sldId id="273" r:id="rId35"/>
    <p:sldId id="274" r:id="rId36"/>
    <p:sldId id="275" r:id="rId37"/>
    <p:sldId id="276" r:id="rId38"/>
    <p:sldId id="277" r:id="rId39"/>
    <p:sldId id="278" r:id="rId40"/>
    <p:sldId id="284"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114"/>
      </p:cViewPr>
      <p:guideLst>
        <p:guide orient="horz" pos="2160"/>
        <p:guide pos="28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标题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F34E1A08-E58B-4D54-BFFA-2F0F90E497EC}" type="datetimeFigureOut">
              <a:rPr lang="zh-CN" altLang="en-US" smtClean="0"/>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7" name="直接连接符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椭圆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椭圆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灯片编号占位符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4EAB490-7C07-48FF-90E8-FBCB50FFCF43}" type="slidenum">
              <a:rPr lang="zh-CN" altLang="en-US" smtClean="0"/>
            </a:fld>
            <a:endParaRPr lang="zh-CN" altLang="en-US"/>
          </a:p>
        </p:txBody>
      </p:sp>
      <p:sp>
        <p:nvSpPr>
          <p:cNvPr id="8" name="标题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34E1A08-E58B-4D54-BFFA-2F0F90E497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EAB490-7C07-48FF-90E8-FBCB50FFCF43}"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接连接符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椭圆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6915912" y="3009901"/>
            <a:ext cx="457200" cy="441325"/>
          </a:xfrm>
        </p:spPr>
        <p:txBody>
          <a:bodyPr/>
          <a:lstStyle/>
          <a:p>
            <a:fld id="{44EAB490-7C07-48FF-90E8-FBCB50FFCF43}" type="slidenum">
              <a:rPr lang="zh-CN" altLang="en-US" smtClean="0"/>
            </a:fld>
            <a:endParaRPr lang="zh-CN" altLang="en-US"/>
          </a:p>
        </p:txBody>
      </p:sp>
      <p:sp>
        <p:nvSpPr>
          <p:cNvPr id="3" name="竖排文字占位符 2"/>
          <p:cNvSpPr>
            <a:spLocks noGrp="1"/>
          </p:cNvSpPr>
          <p:nvPr>
            <p:ph type="body" orient="vert" idx="1"/>
          </p:nvPr>
        </p:nvSpPr>
        <p:spPr>
          <a:xfrm>
            <a:off x="304800" y="304800"/>
            <a:ext cx="6553200" cy="5821366"/>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34E1A08-E58B-4D54-BFFA-2F0F90E497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2" name="竖排标题 1"/>
          <p:cNvSpPr>
            <a:spLocks noGrp="1"/>
          </p:cNvSpPr>
          <p:nvPr>
            <p:ph type="title" orient="vert"/>
          </p:nvPr>
        </p:nvSpPr>
        <p:spPr>
          <a:xfrm>
            <a:off x="7391400" y="304801"/>
            <a:ext cx="1447800" cy="5851525"/>
          </a:xfrm>
        </p:spPr>
        <p:txBody>
          <a:bodyPr vert="eaVert"/>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3">
                    <a:shade val="75000"/>
                  </a:schemeClr>
                </a:solidFill>
              </a:defRPr>
            </a:lvl1p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F34E1A08-E58B-4D54-BFFA-2F0F90E497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4361688" y="1026372"/>
            <a:ext cx="457200" cy="441325"/>
          </a:xfrm>
        </p:spPr>
        <p:txBody>
          <a:bodyPr/>
          <a:lstStyle/>
          <a:p>
            <a:fld id="{44EAB490-7C07-48FF-90E8-FBCB50FFCF43}" type="slidenum">
              <a:rPr lang="zh-CN" altLang="en-US" smtClean="0"/>
            </a:fld>
            <a:endParaRPr lang="zh-CN" altLang="en-US"/>
          </a:p>
        </p:txBody>
      </p:sp>
      <p:sp>
        <p:nvSpPr>
          <p:cNvPr id="8" name="内容占位符 7"/>
          <p:cNvSpPr>
            <a:spLocks noGrp="1"/>
          </p:cNvSpPr>
          <p:nvPr>
            <p:ph sz="quarter" idx="1"/>
          </p:nvPr>
        </p:nvSpPr>
        <p:spPr>
          <a:xfrm>
            <a:off x="301752" y="1527048"/>
            <a:ext cx="8503920" cy="4572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页脚占位符 4"/>
          <p:cNvSpPr>
            <a:spLocks noGrp="1"/>
          </p:cNvSpPr>
          <p:nvPr>
            <p:ph type="ftr" sz="quarter" idx="11"/>
          </p:nvPr>
        </p:nvSpPr>
        <p:spPr/>
        <p:txBody>
          <a:bodyPr/>
          <a:lstStyle/>
          <a:p>
            <a:endParaRPr lang="zh-CN" altLang="en-US"/>
          </a:p>
        </p:txBody>
      </p:sp>
      <p:sp>
        <p:nvSpPr>
          <p:cNvPr id="4" name="日期占位符 3"/>
          <p:cNvSpPr>
            <a:spLocks noGrp="1"/>
          </p:cNvSpPr>
          <p:nvPr>
            <p:ph type="dt" sz="half" idx="10"/>
          </p:nvPr>
        </p:nvSpPr>
        <p:spPr/>
        <p:txBody>
          <a:bodyPr/>
          <a:lstStyle/>
          <a:p>
            <a:fld id="{F34E1A08-E58B-4D54-BFFA-2F0F90E497EC}" type="datetimeFigureOut">
              <a:rPr lang="zh-CN" altLang="en-US" smtClean="0"/>
            </a:fld>
            <a:endParaRPr lang="zh-CN" altLang="en-US"/>
          </a:p>
        </p:txBody>
      </p:sp>
      <p:sp>
        <p:nvSpPr>
          <p:cNvPr id="8" name="直接连接符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椭圆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4EAB490-7C07-48FF-90E8-FBCB50FFCF43}" type="slidenum">
              <a:rPr lang="zh-CN" altLang="en-US" smtClean="0"/>
            </a:fld>
            <a:endParaRPr lang="zh-CN" altLang="en-US"/>
          </a:p>
        </p:txBody>
      </p:sp>
      <p:sp>
        <p:nvSpPr>
          <p:cNvPr id="2" name="标题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758952"/>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a:xfrm>
            <a:off x="5791200" y="6409944"/>
            <a:ext cx="3044952" cy="365760"/>
          </a:xfrm>
        </p:spPr>
        <p:txBody>
          <a:bodyPr/>
          <a:lstStyle/>
          <a:p>
            <a:fld id="{F34E1A08-E58B-4D54-BFFA-2F0F90E497E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EAB490-7C07-48FF-90E8-FBCB50FFCF43}" type="slidenum">
              <a:rPr lang="zh-CN" altLang="en-US" smtClean="0"/>
            </a:fld>
            <a:endParaRPr lang="zh-CN" altLang="en-US"/>
          </a:p>
        </p:txBody>
      </p:sp>
      <p:sp>
        <p:nvSpPr>
          <p:cNvPr id="8" name="直接连接符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内容占位符 9"/>
          <p:cNvSpPr>
            <a:spLocks noGrp="1"/>
          </p:cNvSpPr>
          <p:nvPr>
            <p:ph sz="half" idx="1"/>
          </p:nvPr>
        </p:nvSpPr>
        <p:spPr>
          <a:xfrm>
            <a:off x="301752" y="1371600"/>
            <a:ext cx="4038600" cy="4681728"/>
          </a:xfrm>
        </p:spPr>
        <p:txBody>
          <a:bodyPr/>
          <a:lstStyle>
            <a:lvl1pPr>
              <a:defRPr sz="2500"/>
            </a:lvl1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2" name="内容占位符 11"/>
          <p:cNvSpPr>
            <a:spLocks noGrp="1"/>
          </p:cNvSpPr>
          <p:nvPr>
            <p:ph sz="half" idx="2"/>
          </p:nvPr>
        </p:nvSpPr>
        <p:spPr>
          <a:xfrm>
            <a:off x="4800600" y="1371600"/>
            <a:ext cx="4038600" cy="4681728"/>
          </a:xfrm>
        </p:spPr>
        <p:txBody>
          <a:bodyPr/>
          <a:lstStyle>
            <a:lvl1pPr>
              <a:defRPr sz="2500"/>
            </a:lvl1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1">
        <a:schemeClr val="bg2"/>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7" name="日期占位符 6"/>
          <p:cNvSpPr>
            <a:spLocks noGrp="1"/>
          </p:cNvSpPr>
          <p:nvPr>
            <p:ph type="dt" sz="half" idx="10"/>
          </p:nvPr>
        </p:nvSpPr>
        <p:spPr/>
        <p:txBody>
          <a:bodyPr/>
          <a:lstStyle/>
          <a:p>
            <a:fld id="{F34E1A08-E58B-4D54-BFFA-2F0F90E497EC}" type="datetimeFigureOut">
              <a:rPr lang="zh-CN" altLang="en-US" smtClean="0"/>
            </a:fld>
            <a:endParaRPr lang="zh-CN" altLang="en-US"/>
          </a:p>
        </p:txBody>
      </p:sp>
      <p:sp>
        <p:nvSpPr>
          <p:cNvPr id="8" name="页脚占位符 7"/>
          <p:cNvSpPr>
            <a:spLocks noGrp="1"/>
          </p:cNvSpPr>
          <p:nvPr>
            <p:ph type="ftr" sz="quarter" idx="11"/>
          </p:nvPr>
        </p:nvSpPr>
        <p:spPr>
          <a:xfrm>
            <a:off x="304800" y="6409944"/>
            <a:ext cx="3581400" cy="365760"/>
          </a:xfrm>
        </p:spPr>
        <p:txBody>
          <a:bodyPr/>
          <a:lstStyle/>
          <a:p>
            <a:endParaRPr lang="zh-CN" altLang="en-US"/>
          </a:p>
        </p:txBody>
      </p:sp>
      <p:sp>
        <p:nvSpPr>
          <p:cNvPr id="15" name="直接连接符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内容占位符 23"/>
          <p:cNvSpPr>
            <a:spLocks noGrp="1"/>
          </p:cNvSpPr>
          <p:nvPr>
            <p:ph sz="quarter" idx="2"/>
          </p:nvPr>
        </p:nvSpPr>
        <p:spPr>
          <a:xfrm>
            <a:off x="301752" y="2471383"/>
            <a:ext cx="4041648" cy="3818404"/>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6" name="内容占位符 25"/>
          <p:cNvSpPr>
            <a:spLocks noGrp="1"/>
          </p:cNvSpPr>
          <p:nvPr>
            <p:ph sz="quarter" idx="4"/>
          </p:nvPr>
        </p:nvSpPr>
        <p:spPr>
          <a:xfrm>
            <a:off x="4800600" y="2471383"/>
            <a:ext cx="4038600" cy="3822192"/>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椭圆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椭圆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灯片编号占位符 8"/>
          <p:cNvSpPr>
            <a:spLocks noGrp="1"/>
          </p:cNvSpPr>
          <p:nvPr>
            <p:ph type="sldNum" sz="quarter" idx="12"/>
          </p:nvPr>
        </p:nvSpPr>
        <p:spPr>
          <a:xfrm>
            <a:off x="4343400" y="1042416"/>
            <a:ext cx="457200" cy="441325"/>
          </a:xfrm>
        </p:spPr>
        <p:txBody>
          <a:bodyPr/>
          <a:lstStyle>
            <a:lvl1pPr algn="ctr">
              <a:defRPr/>
            </a:lvl1pPr>
          </a:lstStyle>
          <a:p>
            <a:fld id="{44EAB490-7C07-48FF-90E8-FBCB50FFCF43}" type="slidenum">
              <a:rPr lang="zh-CN" altLang="en-US" smtClean="0"/>
            </a:fld>
            <a:endParaRPr lang="zh-CN" altLang="en-US"/>
          </a:p>
        </p:txBody>
      </p:sp>
      <p:sp>
        <p:nvSpPr>
          <p:cNvPr id="23" name="标题 22"/>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F34E1A08-E58B-4D54-BFFA-2F0F90E497E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4343400" y="1036020"/>
            <a:ext cx="457200" cy="441325"/>
          </a:xfrm>
        </p:spPr>
        <p:txBody>
          <a:bodyPr/>
          <a:lstStyle/>
          <a:p>
            <a:fld id="{44EAB490-7C07-48FF-90E8-FBCB50FFCF4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占位符 1"/>
          <p:cNvSpPr>
            <a:spLocks noGrp="1"/>
          </p:cNvSpPr>
          <p:nvPr>
            <p:ph type="dt" sz="half" idx="10"/>
          </p:nvPr>
        </p:nvSpPr>
        <p:spPr/>
        <p:txBody>
          <a:bodyPr/>
          <a:lstStyle/>
          <a:p>
            <a:fld id="{F34E1A08-E58B-4D54-BFFA-2F0F90E497E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4EAB490-7C07-48FF-90E8-FBCB50FFCF4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接连接符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内容占位符 19"/>
          <p:cNvSpPr>
            <a:spLocks noGrp="1"/>
          </p:cNvSpPr>
          <p:nvPr>
            <p:ph sz="quarter" idx="1"/>
          </p:nvPr>
        </p:nvSpPr>
        <p:spPr>
          <a:xfrm>
            <a:off x="3124200" y="685800"/>
            <a:ext cx="5638800" cy="54102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椭圆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4EAB490-7C07-48FF-90E8-FBCB50FFCF43}" type="slidenum">
              <a:rPr lang="zh-CN" altLang="en-US" smtClean="0"/>
            </a:fld>
            <a:endParaRPr lang="zh-CN" altLang="en-US"/>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p:txBody>
          <a:bodyPr/>
          <a:lstStyle/>
          <a:p>
            <a:fld id="{F34E1A08-E58B-4D54-BFFA-2F0F90E497EC}" type="datetimeFigureOut">
              <a:rPr lang="zh-CN" altLang="en-US" smtClean="0"/>
            </a:fld>
            <a:endParaRPr lang="zh-CN" altLang="en-US"/>
          </a:p>
        </p:txBody>
      </p:sp>
      <p:sp>
        <p:nvSpPr>
          <p:cNvPr id="6" name="页脚占位符 5"/>
          <p:cNvSpPr>
            <a:spLocks noGrp="1"/>
          </p:cNvSpPr>
          <p:nvPr>
            <p:ph type="ftr" sz="quarter" idx="11"/>
          </p:nvPr>
        </p:nvSpPr>
        <p:spPr>
          <a:xfrm>
            <a:off x="301752" y="6410848"/>
            <a:ext cx="3383280" cy="365760"/>
          </a:xfrm>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1" name="直接连接符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椭圆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椭圆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p>
            <a:fld id="{44EAB490-7C07-48FF-90E8-FBCB50FFCF43}" type="slidenum">
              <a:rPr lang="zh-CN" altLang="en-US" smtClean="0"/>
            </a:fld>
            <a:endParaRPr lang="zh-CN" altLang="en-US"/>
          </a:p>
        </p:txBody>
      </p:sp>
      <p:sp>
        <p:nvSpPr>
          <p:cNvPr id="2" name="标题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000375" y="609600"/>
            <a:ext cx="5867400" cy="4267200"/>
          </a:xfrm>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a:xfrm>
            <a:off x="5788152" y="6404984"/>
            <a:ext cx="3044952" cy="365760"/>
          </a:xfrm>
        </p:spPr>
        <p:txBody>
          <a:bodyPr/>
          <a:lstStyle/>
          <a:p>
            <a:fld id="{F34E1A08-E58B-4D54-BFFA-2F0F90E497EC}" type="datetimeFigureOut">
              <a:rPr lang="zh-CN" altLang="en-US" smtClean="0"/>
            </a:fld>
            <a:endParaRPr lang="zh-CN" altLang="en-US"/>
          </a:p>
        </p:txBody>
      </p:sp>
      <p:sp>
        <p:nvSpPr>
          <p:cNvPr id="6" name="页脚占位符 5"/>
          <p:cNvSpPr>
            <a:spLocks noGrp="1"/>
          </p:cNvSpPr>
          <p:nvPr>
            <p:ph type="ftr" sz="quarter" idx="11"/>
          </p:nvPr>
        </p:nvSpPr>
        <p:spPr>
          <a:xfrm>
            <a:off x="301752" y="6410848"/>
            <a:ext cx="3584448" cy="365760"/>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占位符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34E1A08-E58B-4D54-BFFA-2F0F90E497EC}" type="datetimeFigureOut">
              <a:rPr lang="zh-CN" altLang="en-US" smtClean="0"/>
            </a:fld>
            <a:endParaRPr lang="zh-CN" altLang="en-US"/>
          </a:p>
        </p:txBody>
      </p:sp>
      <p:sp>
        <p:nvSpPr>
          <p:cNvPr id="3" name="页脚占位符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zh-CN" altLang="en-US"/>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接连接符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椭圆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4EAB490-7C07-48FF-90E8-FBCB50FFCF43}" type="slidenum">
              <a:rPr lang="zh-CN" altLang="en-US" smtClean="0"/>
            </a:fld>
            <a:endParaRPr lang="zh-CN" altLang="en-US"/>
          </a:p>
        </p:txBody>
      </p:sp>
      <p:sp>
        <p:nvSpPr>
          <p:cNvPr id="22" name="标题占位符 21"/>
          <p:cNvSpPr>
            <a:spLocks noGrp="1"/>
          </p:cNvSpPr>
          <p:nvPr>
            <p:ph type="title"/>
          </p:nvPr>
        </p:nvSpPr>
        <p:spPr>
          <a:xfrm>
            <a:off x="301752" y="228600"/>
            <a:ext cx="8534400" cy="758952"/>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panose="05020102010507070707"/>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panose="05000000000000000000"/>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panose="05000000000000000000"/>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wx@hdu.edu.c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23928" y="3645024"/>
            <a:ext cx="4752528" cy="2232248"/>
          </a:xfrm>
        </p:spPr>
        <p:txBody>
          <a:bodyPr>
            <a:normAutofit/>
          </a:bodyPr>
          <a:lstStyle/>
          <a:p>
            <a:r>
              <a:rPr lang="en-US" altLang="zh-CN" sz="2800" i="1" dirty="0"/>
              <a:t>self-recommendation,</a:t>
            </a:r>
            <a:r>
              <a:rPr lang="en-US" altLang="zh-CN" sz="2800" i="1" dirty="0">
                <a:solidFill>
                  <a:srgbClr val="FFC000"/>
                </a:solidFill>
              </a:rPr>
              <a:t> </a:t>
            </a:r>
            <a:endParaRPr lang="en-US" altLang="zh-CN" sz="2800" i="1" dirty="0" smtClean="0">
              <a:solidFill>
                <a:srgbClr val="FFC000"/>
              </a:solidFill>
            </a:endParaRPr>
          </a:p>
          <a:p>
            <a:r>
              <a:rPr lang="en-US" altLang="zh-CN" sz="2800" i="1" dirty="0"/>
              <a:t>r</a:t>
            </a:r>
            <a:r>
              <a:rPr lang="en-US" altLang="zh-CN" sz="2800" i="1" dirty="0" smtClean="0"/>
              <a:t>ecommendation</a:t>
            </a:r>
            <a:endParaRPr lang="en-US" altLang="zh-CN" sz="2800" i="1" dirty="0" smtClean="0"/>
          </a:p>
          <a:p>
            <a:r>
              <a:rPr lang="en-US" altLang="zh-CN" sz="2800" i="1" dirty="0" smtClean="0">
                <a:solidFill>
                  <a:srgbClr val="FFC000"/>
                </a:solidFill>
              </a:rPr>
              <a:t> </a:t>
            </a:r>
            <a:r>
              <a:rPr lang="en-US" altLang="zh-CN" sz="2800" i="1" dirty="0"/>
              <a:t>and</a:t>
            </a:r>
            <a:r>
              <a:rPr lang="en-US" altLang="zh-CN" sz="2800" i="1" dirty="0">
                <a:solidFill>
                  <a:srgbClr val="FFC000"/>
                </a:solidFill>
              </a:rPr>
              <a:t> </a:t>
            </a:r>
            <a:r>
              <a:rPr lang="en-US" altLang="zh-CN" sz="2800" i="1" dirty="0"/>
              <a:t>resume</a:t>
            </a:r>
            <a:r>
              <a:rPr lang="en-US" altLang="zh-CN" sz="2800" i="1" dirty="0">
                <a:solidFill>
                  <a:srgbClr val="FFC000"/>
                </a:solidFill>
              </a:rPr>
              <a:t> </a:t>
            </a:r>
            <a:endParaRPr lang="zh-CN" altLang="en-US" sz="2800" i="1" dirty="0">
              <a:solidFill>
                <a:srgbClr val="FFC000"/>
              </a:solidFill>
            </a:endParaRPr>
          </a:p>
        </p:txBody>
      </p:sp>
      <p:sp>
        <p:nvSpPr>
          <p:cNvPr id="2" name="标题 1"/>
          <p:cNvSpPr>
            <a:spLocks noGrp="1"/>
          </p:cNvSpPr>
          <p:nvPr>
            <p:ph type="ctrTitle"/>
          </p:nvPr>
        </p:nvSpPr>
        <p:spPr>
          <a:xfrm>
            <a:off x="-468560" y="260648"/>
            <a:ext cx="7920880" cy="2808312"/>
          </a:xfrm>
        </p:spPr>
        <p:txBody>
          <a:bodyPr/>
          <a:lstStyle/>
          <a:p>
            <a:r>
              <a:rPr lang="en-US" altLang="zh-CN" sz="4800" dirty="0" smtClean="0">
                <a:solidFill>
                  <a:schemeClr val="accent5">
                    <a:lumMod val="75000"/>
                  </a:schemeClr>
                </a:solidFill>
              </a:rPr>
              <a:t>              </a:t>
            </a:r>
            <a:r>
              <a:rPr lang="en-US" altLang="zh-CN" sz="4800" dirty="0" smtClean="0">
                <a:solidFill>
                  <a:srgbClr val="7030A0"/>
                </a:solidFill>
              </a:rPr>
              <a:t>Letters</a:t>
            </a:r>
            <a:br>
              <a:rPr lang="en-US" altLang="zh-CN" sz="4800" dirty="0" smtClean="0">
                <a:solidFill>
                  <a:schemeClr val="accent5">
                    <a:lumMod val="75000"/>
                  </a:schemeClr>
                </a:solidFill>
              </a:rPr>
            </a:br>
            <a:br>
              <a:rPr lang="en-US" altLang="zh-CN" sz="4800" dirty="0" smtClean="0">
                <a:solidFill>
                  <a:schemeClr val="accent5">
                    <a:lumMod val="75000"/>
                  </a:schemeClr>
                </a:solidFill>
              </a:rPr>
            </a:br>
            <a:endParaRPr lang="zh-CN" altLang="en-US" sz="28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Letters of Recommendation</a:t>
            </a:r>
            <a:endParaRPr lang="zh-CN" altLang="en-US" dirty="0"/>
          </a:p>
        </p:txBody>
      </p:sp>
      <p:sp>
        <p:nvSpPr>
          <p:cNvPr id="3" name="内容占位符 2"/>
          <p:cNvSpPr>
            <a:spLocks noGrp="1"/>
          </p:cNvSpPr>
          <p:nvPr>
            <p:ph sz="quarter" idx="1"/>
          </p:nvPr>
        </p:nvSpPr>
        <p:spPr/>
        <p:txBody>
          <a:bodyPr/>
          <a:lstStyle/>
          <a:p>
            <a:r>
              <a:rPr lang="en-US" altLang="zh-CN" i="1" dirty="0">
                <a:solidFill>
                  <a:srgbClr val="00B050"/>
                </a:solidFill>
              </a:rPr>
              <a:t>A letter of recommendation </a:t>
            </a:r>
            <a:r>
              <a:rPr lang="en-US" altLang="zh-CN" dirty="0"/>
              <a:t>is usually written by someone who  is </a:t>
            </a:r>
            <a:r>
              <a:rPr lang="en-US" altLang="zh-CN" dirty="0">
                <a:solidFill>
                  <a:srgbClr val="FF3399"/>
                </a:solidFill>
              </a:rPr>
              <a:t>in a superior position</a:t>
            </a:r>
            <a:r>
              <a:rPr lang="en-US" altLang="zh-CN" dirty="0"/>
              <a:t>, has </a:t>
            </a:r>
            <a:r>
              <a:rPr lang="en-US" altLang="zh-CN" dirty="0">
                <a:solidFill>
                  <a:srgbClr val="FF3399"/>
                </a:solidFill>
              </a:rPr>
              <a:t>personal contact</a:t>
            </a:r>
            <a:r>
              <a:rPr lang="en-US" altLang="zh-CN" dirty="0"/>
              <a:t> with the applicant and thus is able to evaluate the applicant in terms of </a:t>
            </a:r>
            <a:r>
              <a:rPr lang="en-US" altLang="zh-CN" dirty="0">
                <a:solidFill>
                  <a:srgbClr val="0070C0"/>
                </a:solidFill>
              </a:rPr>
              <a:t>academic ability</a:t>
            </a:r>
            <a:r>
              <a:rPr lang="en-US" altLang="zh-CN" dirty="0"/>
              <a:t>, </a:t>
            </a:r>
            <a:r>
              <a:rPr lang="en-US" altLang="zh-CN" dirty="0">
                <a:solidFill>
                  <a:srgbClr val="0070C0"/>
                </a:solidFill>
              </a:rPr>
              <a:t>work performance</a:t>
            </a:r>
            <a:r>
              <a:rPr lang="en-US" altLang="zh-CN" dirty="0"/>
              <a:t>, and </a:t>
            </a:r>
            <a:r>
              <a:rPr lang="en-US" altLang="zh-CN" dirty="0">
                <a:solidFill>
                  <a:srgbClr val="0070C0"/>
                </a:solidFill>
              </a:rPr>
              <a:t>personal qualities</a:t>
            </a:r>
            <a:r>
              <a:rPr lang="en-US" altLang="zh-CN" dirty="0"/>
              <a:t>.</a:t>
            </a:r>
            <a:endParaRPr lang="en-US" altLang="zh-CN" dirty="0"/>
          </a:p>
          <a:p>
            <a:endParaRPr lang="en-US" altLang="zh-CN" dirty="0" smtClean="0"/>
          </a:p>
          <a:p>
            <a:r>
              <a:rPr lang="en-US" altLang="zh-CN" dirty="0" smtClean="0"/>
              <a:t>In considering enrolling or hiring an applicant, </a:t>
            </a:r>
            <a:r>
              <a:rPr lang="en-US" altLang="zh-CN" dirty="0" smtClean="0">
                <a:solidFill>
                  <a:srgbClr val="663300"/>
                </a:solidFill>
              </a:rPr>
              <a:t>two or more recommendations </a:t>
            </a:r>
            <a:r>
              <a:rPr lang="en-US" altLang="zh-CN" dirty="0" smtClean="0"/>
              <a:t>from different persons are usually required.</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8640"/>
            <a:ext cx="8534400" cy="1118992"/>
          </a:xfrm>
        </p:spPr>
        <p:txBody>
          <a:bodyPr>
            <a:normAutofit fontScale="90000"/>
          </a:bodyPr>
          <a:lstStyle/>
          <a:p>
            <a:pPr marL="274320" lvl="0" indent="-274320">
              <a:spcBef>
                <a:spcPct val="20000"/>
              </a:spcBef>
            </a:pPr>
            <a:r>
              <a:rPr lang="en-US" altLang="zh-CN" sz="3600" dirty="0">
                <a:solidFill>
                  <a:srgbClr val="0070C0"/>
                </a:solidFill>
                <a:cs typeface="+mn-cs"/>
              </a:rPr>
              <a:t>Guidelines</a:t>
            </a:r>
            <a:r>
              <a:rPr lang="en-US" altLang="zh-CN" sz="3600" dirty="0">
                <a:solidFill>
                  <a:prstClr val="black"/>
                </a:solidFill>
                <a:cs typeface="+mn-cs"/>
              </a:rPr>
              <a:t> for a letter of recommendation</a:t>
            </a:r>
            <a:br>
              <a:rPr lang="zh-CN" altLang="en-US" sz="2700" dirty="0">
                <a:solidFill>
                  <a:prstClr val="black"/>
                </a:solidFill>
                <a:cs typeface="+mn-cs"/>
              </a:rPr>
            </a:br>
            <a:endParaRPr lang="zh-CN" altLang="en-US" dirty="0"/>
          </a:p>
        </p:txBody>
      </p:sp>
      <p:sp>
        <p:nvSpPr>
          <p:cNvPr id="3" name="内容占位符 2"/>
          <p:cNvSpPr>
            <a:spLocks noGrp="1"/>
          </p:cNvSpPr>
          <p:nvPr>
            <p:ph sz="quarter" idx="1"/>
          </p:nvPr>
        </p:nvSpPr>
        <p:spPr>
          <a:xfrm>
            <a:off x="251520" y="1412776"/>
            <a:ext cx="8503920" cy="4998296"/>
          </a:xfrm>
        </p:spPr>
        <p:txBody>
          <a:bodyPr>
            <a:noAutofit/>
          </a:bodyPr>
          <a:lstStyle/>
          <a:p>
            <a:r>
              <a:rPr lang="en-US" altLang="zh-CN" sz="2800" dirty="0" smtClean="0"/>
              <a:t>1</a:t>
            </a:r>
            <a:r>
              <a:rPr lang="en-US" altLang="zh-CN" sz="2800" dirty="0" smtClean="0">
                <a:solidFill>
                  <a:srgbClr val="002060"/>
                </a:solidFill>
              </a:rPr>
              <a:t>. three  parts</a:t>
            </a:r>
            <a:r>
              <a:rPr lang="en-US" altLang="zh-CN" sz="2800" dirty="0" smtClean="0"/>
              <a:t>: opening, body and conclusion.</a:t>
            </a:r>
            <a:endParaRPr lang="en-US" altLang="zh-CN" sz="2800" dirty="0" smtClean="0"/>
          </a:p>
          <a:p>
            <a:r>
              <a:rPr lang="en-US" altLang="zh-CN" sz="2800" dirty="0" smtClean="0"/>
              <a:t>2. </a:t>
            </a:r>
            <a:r>
              <a:rPr lang="en-US" altLang="zh-CN" sz="2800" dirty="0" smtClean="0">
                <a:solidFill>
                  <a:srgbClr val="002060"/>
                </a:solidFill>
              </a:rPr>
              <a:t>the opening</a:t>
            </a:r>
            <a:r>
              <a:rPr lang="en-US" altLang="zh-CN" sz="2800" dirty="0" smtClean="0"/>
              <a:t>: stating  </a:t>
            </a:r>
            <a:r>
              <a:rPr lang="en-US" altLang="zh-CN" sz="2800" dirty="0" smtClean="0">
                <a:solidFill>
                  <a:srgbClr val="C00000"/>
                </a:solidFill>
              </a:rPr>
              <a:t>support</a:t>
            </a:r>
            <a:r>
              <a:rPr lang="en-US" altLang="zh-CN" sz="2800" dirty="0" smtClean="0"/>
              <a:t> for the applicant and mentioning the </a:t>
            </a:r>
            <a:r>
              <a:rPr lang="en-US" altLang="zh-CN" sz="2800" dirty="0" smtClean="0">
                <a:solidFill>
                  <a:srgbClr val="C00000"/>
                </a:solidFill>
              </a:rPr>
              <a:t>relationship</a:t>
            </a:r>
            <a:r>
              <a:rPr lang="en-US" altLang="zh-CN" sz="2800" dirty="0" smtClean="0"/>
              <a:t> between the writer and the applicant.</a:t>
            </a:r>
            <a:endParaRPr lang="en-US" altLang="zh-CN" sz="2800" dirty="0" smtClean="0"/>
          </a:p>
          <a:p>
            <a:r>
              <a:rPr lang="en-US" altLang="zh-CN" sz="2800" dirty="0" smtClean="0"/>
              <a:t>3. </a:t>
            </a:r>
            <a:r>
              <a:rPr lang="en-US" altLang="zh-CN" sz="2800" dirty="0" smtClean="0">
                <a:solidFill>
                  <a:srgbClr val="002060"/>
                </a:solidFill>
              </a:rPr>
              <a:t>the body</a:t>
            </a:r>
            <a:r>
              <a:rPr lang="en-US" altLang="zh-CN" sz="2800" dirty="0" smtClean="0"/>
              <a:t>: discussing the applicant’s </a:t>
            </a:r>
            <a:r>
              <a:rPr lang="en-US" altLang="zh-CN" sz="2800" dirty="0" smtClean="0">
                <a:solidFill>
                  <a:srgbClr val="C00000"/>
                </a:solidFill>
              </a:rPr>
              <a:t>qualities </a:t>
            </a:r>
            <a:r>
              <a:rPr lang="en-US" altLang="zh-CN" sz="2800" dirty="0" smtClean="0"/>
              <a:t>in terms of </a:t>
            </a:r>
            <a:r>
              <a:rPr lang="en-US" altLang="zh-CN" sz="2800" dirty="0" smtClean="0">
                <a:solidFill>
                  <a:schemeClr val="accent6">
                    <a:lumMod val="50000"/>
                  </a:schemeClr>
                </a:solidFill>
              </a:rPr>
              <a:t>academic experience, work performance, personality, special talents, potential</a:t>
            </a:r>
            <a:r>
              <a:rPr lang="en-US" altLang="zh-CN" sz="2800" dirty="0" smtClean="0"/>
              <a:t>, etc.</a:t>
            </a:r>
            <a:endParaRPr lang="en-US" altLang="zh-CN" sz="2800" dirty="0" smtClean="0"/>
          </a:p>
          <a:p>
            <a:r>
              <a:rPr lang="en-US" altLang="zh-CN" sz="2800" dirty="0" smtClean="0"/>
              <a:t>4. </a:t>
            </a:r>
            <a:r>
              <a:rPr lang="en-US" altLang="zh-CN" sz="2800" dirty="0" smtClean="0">
                <a:solidFill>
                  <a:srgbClr val="002060"/>
                </a:solidFill>
              </a:rPr>
              <a:t>the conclusion</a:t>
            </a:r>
            <a:r>
              <a:rPr lang="en-US" altLang="zh-CN" sz="2800" dirty="0" smtClean="0"/>
              <a:t>: supplying </a:t>
            </a:r>
            <a:r>
              <a:rPr lang="en-US" altLang="zh-CN" sz="2800" dirty="0" smtClean="0">
                <a:solidFill>
                  <a:srgbClr val="C00000"/>
                </a:solidFill>
              </a:rPr>
              <a:t>additional information</a:t>
            </a:r>
            <a:r>
              <a:rPr lang="en-US" altLang="zh-CN" sz="2800" dirty="0" smtClean="0"/>
              <a:t>, </a:t>
            </a:r>
            <a:r>
              <a:rPr lang="en-US" altLang="zh-CN" sz="2800" dirty="0" smtClean="0">
                <a:solidFill>
                  <a:srgbClr val="C00000"/>
                </a:solidFill>
              </a:rPr>
              <a:t>reasserting the support </a:t>
            </a:r>
            <a:r>
              <a:rPr lang="en-US" altLang="zh-CN" sz="2800" dirty="0" smtClean="0"/>
              <a:t>and expressing </a:t>
            </a:r>
            <a:r>
              <a:rPr lang="en-US" altLang="zh-CN" sz="2800" dirty="0" smtClean="0">
                <a:solidFill>
                  <a:srgbClr val="C00000"/>
                </a:solidFill>
              </a:rPr>
              <a:t>the willingness for any further assistance </a:t>
            </a:r>
            <a:r>
              <a:rPr lang="en-US" altLang="zh-CN" sz="2800" dirty="0" smtClean="0"/>
              <a:t>if necessary.</a:t>
            </a:r>
            <a:endParaRPr lang="en-US" altLang="zh-CN"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lvl="0">
              <a:buClr>
                <a:srgbClr val="D16349"/>
              </a:buClr>
            </a:pPr>
            <a:r>
              <a:rPr lang="en-US" altLang="zh-CN" sz="3600" dirty="0" smtClean="0">
                <a:solidFill>
                  <a:srgbClr val="00B050"/>
                </a:solidFill>
              </a:rPr>
              <a:t>language</a:t>
            </a:r>
            <a:r>
              <a:rPr lang="en-US" altLang="zh-CN" sz="3600" dirty="0">
                <a:solidFill>
                  <a:srgbClr val="00B050"/>
                </a:solidFill>
              </a:rPr>
              <a:t>: </a:t>
            </a:r>
            <a:r>
              <a:rPr lang="en-US" altLang="zh-CN" sz="3600" dirty="0">
                <a:solidFill>
                  <a:prstClr val="black"/>
                </a:solidFill>
              </a:rPr>
              <a:t>formal or semi-formal</a:t>
            </a:r>
            <a:endParaRPr lang="en-US" altLang="zh-CN" sz="3600" dirty="0">
              <a:solidFill>
                <a:prstClr val="black"/>
              </a:solidFill>
            </a:endParaRPr>
          </a:p>
          <a:p>
            <a:pPr lvl="0">
              <a:buClr>
                <a:srgbClr val="D16349"/>
              </a:buClr>
            </a:pPr>
            <a:r>
              <a:rPr lang="en-US" altLang="zh-CN" sz="3600" dirty="0" smtClean="0">
                <a:solidFill>
                  <a:srgbClr val="00B050"/>
                </a:solidFill>
              </a:rPr>
              <a:t>diction</a:t>
            </a:r>
            <a:r>
              <a:rPr lang="en-US" altLang="zh-CN" sz="3600" dirty="0">
                <a:solidFill>
                  <a:srgbClr val="00B050"/>
                </a:solidFill>
              </a:rPr>
              <a:t>: </a:t>
            </a:r>
            <a:r>
              <a:rPr lang="en-US" altLang="zh-CN" sz="3600" dirty="0">
                <a:solidFill>
                  <a:prstClr val="black"/>
                </a:solidFill>
              </a:rPr>
              <a:t>assertive but not exaggerating</a:t>
            </a:r>
            <a:endParaRPr lang="en-US" altLang="zh-CN" sz="3600" dirty="0">
              <a:solidFill>
                <a:prstClr val="black"/>
              </a:solidFill>
            </a:endParaRPr>
          </a:p>
          <a:p>
            <a:pPr lvl="0">
              <a:buClr>
                <a:srgbClr val="D16349"/>
              </a:buClr>
            </a:pPr>
            <a:r>
              <a:rPr lang="en-US" altLang="zh-CN" sz="3600" dirty="0">
                <a:solidFill>
                  <a:prstClr val="black"/>
                </a:solidFill>
              </a:rPr>
              <a:t> </a:t>
            </a:r>
            <a:r>
              <a:rPr lang="en-US" altLang="zh-CN" sz="3600" dirty="0" smtClean="0">
                <a:solidFill>
                  <a:srgbClr val="00B050"/>
                </a:solidFill>
              </a:rPr>
              <a:t>tone</a:t>
            </a:r>
            <a:r>
              <a:rPr lang="en-US" altLang="zh-CN" sz="3600" dirty="0">
                <a:solidFill>
                  <a:srgbClr val="00B050"/>
                </a:solidFill>
              </a:rPr>
              <a:t>: </a:t>
            </a:r>
            <a:r>
              <a:rPr lang="en-US" altLang="zh-CN" sz="3600" dirty="0">
                <a:solidFill>
                  <a:prstClr val="black"/>
                </a:solidFill>
              </a:rPr>
              <a:t>balanced and serious</a:t>
            </a:r>
            <a:endParaRPr lang="zh-CN" altLang="en-US" sz="3600" dirty="0">
              <a:solidFill>
                <a:prstClr val="black"/>
              </a:solidFill>
            </a:endParaRPr>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 on pages 19 &amp;20.</a:t>
            </a:r>
            <a:endParaRPr lang="zh-CN" altLang="en-US" dirty="0"/>
          </a:p>
        </p:txBody>
      </p:sp>
      <p:sp>
        <p:nvSpPr>
          <p:cNvPr id="3" name="内容占位符 2"/>
          <p:cNvSpPr>
            <a:spLocks noGrp="1"/>
          </p:cNvSpPr>
          <p:nvPr>
            <p:ph sz="quarter" idx="1"/>
          </p:nvPr>
        </p:nvSpPr>
        <p:spPr/>
        <p:txBody>
          <a:bodyPr/>
          <a:lstStyle/>
          <a:p>
            <a:r>
              <a:rPr lang="en-US" altLang="zh-CN" dirty="0" smtClean="0"/>
              <a:t>1. He demonstrated diligence and creativity in teaching Journalism.</a:t>
            </a:r>
            <a:endParaRPr lang="en-US" altLang="zh-CN" dirty="0" smtClean="0"/>
          </a:p>
          <a:p>
            <a:r>
              <a:rPr lang="en-US" altLang="zh-CN" dirty="0" smtClean="0"/>
              <a:t>2. His wide range of knowledge made his course international, and mostly satisfy the students in their learning across culture.</a:t>
            </a:r>
            <a:endParaRPr lang="en-US" altLang="zh-CN" dirty="0" smtClean="0"/>
          </a:p>
          <a:p>
            <a:r>
              <a:rPr lang="en-US" altLang="zh-CN" dirty="0" smtClean="0"/>
              <a:t>3. I am confident that he will be successful in any future endeavor.</a:t>
            </a:r>
            <a:endParaRPr lang="en-US" altLang="zh-CN" dirty="0" smtClean="0"/>
          </a:p>
          <a:p>
            <a:r>
              <a:rPr lang="en-US" altLang="zh-CN" dirty="0" smtClean="0"/>
              <a:t>4. He is the right person for international work. I offer him my </a:t>
            </a:r>
            <a:r>
              <a:rPr lang="en-US" altLang="zh-CN" smtClean="0"/>
              <a:t>full support.</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6768" y="3110"/>
            <a:ext cx="9053264" cy="6336704"/>
          </a:xfrm>
        </p:spPr>
        <p:txBody>
          <a:bodyPr>
            <a:noAutofit/>
          </a:bodyPr>
          <a:lstStyle/>
          <a:p>
            <a:pPr lvl="0">
              <a:buClr>
                <a:srgbClr val="D16349"/>
              </a:buClr>
            </a:pPr>
            <a:r>
              <a:rPr lang="en-US" altLang="zh-CN" sz="2400" dirty="0">
                <a:solidFill>
                  <a:srgbClr val="FF0000"/>
                </a:solidFill>
              </a:rPr>
              <a:t>1. </a:t>
            </a:r>
            <a:r>
              <a:rPr lang="en-US" altLang="zh-CN" sz="2400" dirty="0">
                <a:solidFill>
                  <a:prstClr val="black"/>
                </a:solidFill>
              </a:rPr>
              <a:t>During the course of his employment, Allen proved himself to be an able employee, a hard worker, and a talented writer.</a:t>
            </a:r>
            <a:endParaRPr lang="en-US" altLang="zh-CN" sz="2400" dirty="0">
              <a:solidFill>
                <a:prstClr val="black"/>
              </a:solidFill>
            </a:endParaRPr>
          </a:p>
          <a:p>
            <a:pPr lvl="0">
              <a:buClr>
                <a:srgbClr val="D16349"/>
              </a:buClr>
            </a:pPr>
            <a:r>
              <a:rPr lang="en-US" altLang="zh-CN" sz="2400" dirty="0">
                <a:solidFill>
                  <a:srgbClr val="FF0000"/>
                </a:solidFill>
              </a:rPr>
              <a:t>2. </a:t>
            </a:r>
            <a:r>
              <a:rPr lang="en-US" altLang="zh-CN" sz="2400" dirty="0">
                <a:solidFill>
                  <a:prstClr val="black"/>
                </a:solidFill>
              </a:rPr>
              <a:t>I was quite impressed by Allen’s ability to complete all work on time. His research was always thorough. </a:t>
            </a:r>
            <a:endParaRPr lang="en-US" altLang="zh-CN" sz="2400" dirty="0">
              <a:solidFill>
                <a:prstClr val="black"/>
              </a:solidFill>
            </a:endParaRPr>
          </a:p>
          <a:p>
            <a:pPr lvl="0">
              <a:buClr>
                <a:srgbClr val="D16349"/>
              </a:buClr>
            </a:pPr>
            <a:r>
              <a:rPr lang="en-US" altLang="zh-CN" sz="2400" dirty="0">
                <a:solidFill>
                  <a:srgbClr val="FF0000"/>
                </a:solidFill>
              </a:rPr>
              <a:t>3. </a:t>
            </a:r>
            <a:r>
              <a:rPr lang="en-US" altLang="zh-CN" sz="2400" dirty="0" smtClean="0"/>
              <a:t>What’s more, </a:t>
            </a:r>
            <a:r>
              <a:rPr lang="en-US" altLang="zh-CN" sz="2400" dirty="0" smtClean="0">
                <a:solidFill>
                  <a:prstClr val="black"/>
                </a:solidFill>
              </a:rPr>
              <a:t>his </a:t>
            </a:r>
            <a:r>
              <a:rPr lang="en-US" altLang="zh-CN" sz="2400" dirty="0">
                <a:solidFill>
                  <a:prstClr val="black"/>
                </a:solidFill>
              </a:rPr>
              <a:t>writing is clear, concise and evocative</a:t>
            </a:r>
            <a:r>
              <a:rPr lang="en-US" altLang="zh-CN" sz="2400" dirty="0" smtClean="0">
                <a:solidFill>
                  <a:prstClr val="black"/>
                </a:solidFill>
              </a:rPr>
              <a:t>.</a:t>
            </a:r>
            <a:endParaRPr lang="en-US" altLang="zh-CN" sz="2400" dirty="0" smtClean="0">
              <a:solidFill>
                <a:srgbClr val="FF0000"/>
              </a:solidFill>
            </a:endParaRPr>
          </a:p>
          <a:p>
            <a:r>
              <a:rPr lang="en-US" altLang="zh-CN" sz="2400" dirty="0" smtClean="0">
                <a:solidFill>
                  <a:srgbClr val="FF0000"/>
                </a:solidFill>
              </a:rPr>
              <a:t>4. </a:t>
            </a:r>
            <a:r>
              <a:rPr lang="en-US" altLang="zh-CN" sz="2400" dirty="0" smtClean="0"/>
              <a:t>To Whom it may concern,</a:t>
            </a:r>
            <a:endParaRPr lang="en-US" altLang="zh-CN" sz="2400" dirty="0" smtClean="0"/>
          </a:p>
          <a:p>
            <a:pPr lvl="0">
              <a:buClr>
                <a:srgbClr val="D16349"/>
              </a:buClr>
            </a:pPr>
            <a:r>
              <a:rPr lang="en-US" altLang="zh-CN" sz="2400" dirty="0">
                <a:solidFill>
                  <a:srgbClr val="FF0000"/>
                </a:solidFill>
              </a:rPr>
              <a:t>5. </a:t>
            </a:r>
            <a:r>
              <a:rPr lang="en-US" altLang="zh-CN" sz="2400" dirty="0">
                <a:solidFill>
                  <a:prstClr val="black"/>
                </a:solidFill>
              </a:rPr>
              <a:t>His responsibility included conducting research and interviews, fact checking, and writing brief front-of-the –book pieces, in addition to some clerical duties.</a:t>
            </a:r>
            <a:endParaRPr lang="en-US" altLang="zh-CN" sz="2400" dirty="0">
              <a:solidFill>
                <a:prstClr val="black"/>
              </a:solidFill>
            </a:endParaRPr>
          </a:p>
          <a:p>
            <a:pPr lvl="0">
              <a:buClr>
                <a:srgbClr val="D16349"/>
              </a:buClr>
            </a:pPr>
            <a:r>
              <a:rPr lang="en-US" altLang="zh-CN" sz="2400" dirty="0">
                <a:solidFill>
                  <a:srgbClr val="FF0000"/>
                </a:solidFill>
              </a:rPr>
              <a:t>6. </a:t>
            </a:r>
            <a:r>
              <a:rPr lang="en-US" altLang="zh-CN" sz="2400" dirty="0">
                <a:solidFill>
                  <a:prstClr val="black"/>
                </a:solidFill>
              </a:rPr>
              <a:t>I certainly believe that he has what it takes to make a wonderful editor someday, and I am sad to see him leave. I strongly recommend Allen for any mid-level editorial position in publishing.</a:t>
            </a:r>
            <a:endParaRPr lang="en-US" altLang="zh-CN" sz="2400" dirty="0">
              <a:solidFill>
                <a:prstClr val="black"/>
              </a:solidFill>
            </a:endParaRPr>
          </a:p>
          <a:p>
            <a:pPr lvl="0">
              <a:buClr>
                <a:srgbClr val="D16349"/>
              </a:buClr>
            </a:pPr>
            <a:r>
              <a:rPr lang="en-US" altLang="zh-CN" sz="2400" dirty="0">
                <a:solidFill>
                  <a:srgbClr val="FF0000"/>
                </a:solidFill>
              </a:rPr>
              <a:t>7. </a:t>
            </a:r>
            <a:r>
              <a:rPr lang="en-US" altLang="zh-CN" sz="2400" dirty="0">
                <a:solidFill>
                  <a:prstClr val="black"/>
                </a:solidFill>
              </a:rPr>
              <a:t>Sincerely</a:t>
            </a:r>
            <a:r>
              <a:rPr lang="en-US" altLang="zh-CN" sz="2400" dirty="0" smtClean="0">
                <a:solidFill>
                  <a:prstClr val="black"/>
                </a:solidFill>
              </a:rPr>
              <a:t>,</a:t>
            </a:r>
            <a:endParaRPr lang="en-US" altLang="zh-CN" sz="2400" dirty="0" smtClean="0"/>
          </a:p>
          <a:p>
            <a:r>
              <a:rPr lang="en-US" altLang="zh-CN" sz="2400" dirty="0" smtClean="0">
                <a:solidFill>
                  <a:srgbClr val="FF0000"/>
                </a:solidFill>
              </a:rPr>
              <a:t>8.</a:t>
            </a:r>
            <a:r>
              <a:rPr lang="en-US" altLang="zh-CN" sz="2400" dirty="0" smtClean="0"/>
              <a:t>Allen worked under my supervision as editorial assistant  from Aug. 2007, until April 5 , 2013.</a:t>
            </a:r>
            <a:endParaRPr lang="en-US" altLang="zh-CN" sz="2400" dirty="0" smtClean="0"/>
          </a:p>
          <a:p>
            <a:r>
              <a:rPr lang="en-US" altLang="zh-CN" sz="2400" dirty="0" smtClean="0">
                <a:solidFill>
                  <a:srgbClr val="FF0000"/>
                </a:solidFill>
              </a:rPr>
              <a:t>9. </a:t>
            </a:r>
            <a:r>
              <a:rPr lang="en-US" altLang="zh-CN" sz="2400" dirty="0" smtClean="0"/>
              <a:t>James Masterson</a:t>
            </a:r>
            <a:endParaRPr lang="zh-CN" alt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C00000"/>
                </a:solidFill>
              </a:rPr>
              <a:t>4-8-5-2-3-1-6-7-9</a:t>
            </a:r>
            <a:endParaRPr lang="zh-CN" altLang="en-US" dirty="0">
              <a:solidFill>
                <a:srgbClr val="C00000"/>
              </a:solidFill>
            </a:endParaRPr>
          </a:p>
        </p:txBody>
      </p:sp>
      <p:sp>
        <p:nvSpPr>
          <p:cNvPr id="3" name="内容占位符 2"/>
          <p:cNvSpPr>
            <a:spLocks noGrp="1"/>
          </p:cNvSpPr>
          <p:nvPr>
            <p:ph sz="quarter" idx="1"/>
          </p:nvPr>
        </p:nvSpPr>
        <p:spPr>
          <a:xfrm>
            <a:off x="301752" y="980728"/>
            <a:ext cx="8503920" cy="5544616"/>
          </a:xfrm>
        </p:spPr>
        <p:txBody>
          <a:bodyPr>
            <a:normAutofit fontScale="85000" lnSpcReduction="20000"/>
          </a:bodyPr>
          <a:lstStyle/>
          <a:p>
            <a:r>
              <a:rPr lang="en-US" altLang="zh-CN" dirty="0" smtClean="0"/>
              <a:t>To Whom it may concern,</a:t>
            </a:r>
            <a:endParaRPr lang="en-US" altLang="zh-CN" dirty="0" smtClean="0"/>
          </a:p>
          <a:p>
            <a:r>
              <a:rPr lang="en-US" altLang="zh-CN" dirty="0" smtClean="0"/>
              <a:t>Allen worked under my supervision as editorial assistant from Aug. 2007, until April 5 , 2013.</a:t>
            </a:r>
            <a:endParaRPr lang="en-US" altLang="zh-CN" dirty="0" smtClean="0"/>
          </a:p>
          <a:p>
            <a:r>
              <a:rPr lang="en-US" altLang="zh-CN" dirty="0" smtClean="0"/>
              <a:t>His responsibility included conducting research and interviews, fact checking, and writing brief front-of-the –book pieces, in addition to some clerical duties.</a:t>
            </a:r>
            <a:endParaRPr lang="en-US" altLang="zh-CN" dirty="0" smtClean="0"/>
          </a:p>
          <a:p>
            <a:r>
              <a:rPr lang="en-US" altLang="zh-CN" dirty="0" smtClean="0"/>
              <a:t>I was quite impressed by Allen’s ability to complete all work on time. His research was always thorough. </a:t>
            </a:r>
            <a:endParaRPr lang="en-US" altLang="zh-CN" dirty="0" smtClean="0"/>
          </a:p>
          <a:p>
            <a:r>
              <a:rPr lang="en-US" altLang="zh-CN" dirty="0" smtClean="0"/>
              <a:t>What’s more, his writing is clear, concise and evocative.</a:t>
            </a:r>
            <a:endParaRPr lang="en-US" altLang="zh-CN" dirty="0" smtClean="0"/>
          </a:p>
          <a:p>
            <a:r>
              <a:rPr lang="en-US" altLang="zh-CN" dirty="0"/>
              <a:t>During the course of his employment, Allen proved himself to be an able employee, a hard worker, and a talented writer</a:t>
            </a:r>
            <a:r>
              <a:rPr lang="en-US" altLang="zh-CN" dirty="0" smtClean="0"/>
              <a:t>.</a:t>
            </a:r>
            <a:endParaRPr lang="en-US" altLang="zh-CN" dirty="0" smtClean="0"/>
          </a:p>
          <a:p>
            <a:r>
              <a:rPr lang="en-US" altLang="zh-CN" dirty="0" smtClean="0"/>
              <a:t>I certainly believe that he has what it takes to make a wonderful editor someday, and I am sad to see him leave. I strongly recommend Allen for any mid-level editorial position in publishing.</a:t>
            </a:r>
            <a:endParaRPr lang="en-US" altLang="zh-CN" dirty="0" smtClean="0"/>
          </a:p>
          <a:p>
            <a:r>
              <a:rPr lang="en-US" altLang="zh-CN" dirty="0" smtClean="0"/>
              <a:t>Sincerely,</a:t>
            </a:r>
            <a:endParaRPr lang="en-US" altLang="zh-CN" dirty="0" smtClean="0"/>
          </a:p>
          <a:p>
            <a:r>
              <a:rPr lang="en-US" altLang="zh-CN" dirty="0" smtClean="0"/>
              <a:t>James Masterson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Letter of Recommendation (Formal)</a:t>
            </a:r>
            <a:endParaRPr lang="en-US" altLang="zh-CN"/>
          </a:p>
        </p:txBody>
      </p:sp>
      <p:sp>
        <p:nvSpPr>
          <p:cNvPr id="3" name="内容占位符 2"/>
          <p:cNvSpPr>
            <a:spLocks noGrp="1"/>
          </p:cNvSpPr>
          <p:nvPr>
            <p:ph sz="quarter" idx="1"/>
          </p:nvPr>
        </p:nvSpPr>
        <p:spPr/>
        <p:txBody>
          <a:bodyPr>
            <a:normAutofit lnSpcReduction="10000"/>
          </a:bodyPr>
          <a:p>
            <a:r>
              <a:rPr lang="en-US" altLang="zh-CN"/>
              <a:t>                                       </a:t>
            </a:r>
            <a:r>
              <a:rPr lang="zh-CN" altLang="en-US"/>
              <a:t>Foreign Language Department</a:t>
            </a:r>
            <a:endParaRPr lang="zh-CN" altLang="en-US"/>
          </a:p>
          <a:p>
            <a:r>
              <a:rPr lang="zh-CN" altLang="en-US"/>
              <a:t>                                       Leshan Teachers College</a:t>
            </a:r>
            <a:endParaRPr lang="zh-CN" altLang="en-US"/>
          </a:p>
          <a:p>
            <a:r>
              <a:rPr lang="zh-CN" altLang="en-US"/>
              <a:t>                                        Leshan, Sichuan 614004</a:t>
            </a:r>
            <a:endParaRPr lang="zh-CN" altLang="en-US"/>
          </a:p>
          <a:p>
            <a:r>
              <a:rPr lang="zh-CN" altLang="en-US"/>
              <a:t>                                        June 25, 2008</a:t>
            </a:r>
            <a:endParaRPr lang="zh-CN" altLang="en-US"/>
          </a:p>
          <a:p>
            <a:r>
              <a:rPr lang="zh-CN" altLang="en-US"/>
              <a:t>To whom it may concern,</a:t>
            </a:r>
            <a:endParaRPr lang="zh-CN" altLang="en-US"/>
          </a:p>
          <a:p>
            <a:r>
              <a:rPr lang="zh-CN" altLang="en-US"/>
              <a:t>       Mr. Jason Rekate has worked as a lecture in my department, the Foreign Languages Department, for two years. </a:t>
            </a:r>
            <a:r>
              <a:rPr lang="zh-CN" altLang="en-US">
                <a:solidFill>
                  <a:srgbClr val="FF0000"/>
                </a:solidFill>
              </a:rPr>
              <a:t>In my position as his supervisor and dean of the department</a:t>
            </a:r>
            <a:r>
              <a:rPr lang="zh-CN" altLang="en-US"/>
              <a:t>, I had the opportunity to observe his work and good adjustment to life in China.</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quarter" idx="1"/>
          </p:nvPr>
        </p:nvSpPr>
        <p:spPr/>
        <p:txBody>
          <a:bodyPr>
            <a:normAutofit fontScale="90000"/>
          </a:bodyPr>
          <a:p>
            <a:r>
              <a:rPr lang="en-US" altLang="zh-CN"/>
              <a:t>      </a:t>
            </a:r>
            <a:r>
              <a:rPr lang="en-US" altLang="zh-CN" sz="3200"/>
              <a:t> </a:t>
            </a:r>
            <a:r>
              <a:rPr lang="zh-CN" altLang="en-US" sz="2700">
                <a:solidFill>
                  <a:srgbClr val="FF0000"/>
                </a:solidFill>
              </a:rPr>
              <a:t>He demonstrated diligence and creativity in teaching </a:t>
            </a:r>
            <a:r>
              <a:rPr lang="zh-CN" altLang="en-US" sz="2700"/>
              <a:t>Journalism, American Ways of Life, and Tourist English. </a:t>
            </a:r>
            <a:r>
              <a:rPr lang="zh-CN" altLang="en-US" sz="2700">
                <a:solidFill>
                  <a:srgbClr val="FF0000"/>
                </a:solidFill>
              </a:rPr>
              <a:t>His wide range of knowledge made his course international</a:t>
            </a:r>
            <a:r>
              <a:rPr lang="zh-CN" altLang="en-US" sz="2700"/>
              <a:t>, and mostly satisfy the students in their learning across cultures. He has also taught two post-graduate courses for our school. I attended most of the these courses and found that</a:t>
            </a:r>
            <a:r>
              <a:rPr lang="zh-CN" altLang="en-US" sz="2700">
                <a:solidFill>
                  <a:srgbClr val="FF0000"/>
                </a:solidFill>
              </a:rPr>
              <a:t> he had scholarly views on many topics.</a:t>
            </a:r>
            <a:r>
              <a:rPr lang="zh-CN" altLang="en-US" sz="2700"/>
              <a:t> In a six-week Teacher Training course, he successfully helped the English teachers from some secondary schools with different approaches in language teaching. </a:t>
            </a:r>
            <a:endParaRPr lang="zh-CN" altLang="en-US" sz="2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quarter" idx="1"/>
          </p:nvPr>
        </p:nvSpPr>
        <p:spPr/>
        <p:txBody>
          <a:bodyPr>
            <a:normAutofit/>
          </a:bodyPr>
          <a:p>
            <a:r>
              <a:rPr lang="zh-CN" altLang="en-US">
                <a:solidFill>
                  <a:srgbClr val="FF0000"/>
                </a:solidFill>
              </a:rPr>
              <a:t>His classes were lively</a:t>
            </a:r>
            <a:r>
              <a:rPr lang="zh-CN" altLang="en-US"/>
              <a:t>, and he was respected by both the students and his colleagues for his being responsible in doing everything. Mr Rekate </a:t>
            </a:r>
            <a:r>
              <a:rPr lang="zh-CN" altLang="en-US">
                <a:solidFill>
                  <a:srgbClr val="FF0000"/>
                </a:solidFill>
              </a:rPr>
              <a:t>is also diligent in study</a:t>
            </a:r>
            <a:r>
              <a:rPr lang="zh-CN" altLang="en-US"/>
              <a:t>. In order to make his Tourist English course more practical, he traveled a lot and gathered materials from the local tourist agencies. This has greatly helped the Department in its educational reforms to make the students more capable in serving the development of local economy. </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quarter" idx="1"/>
          </p:nvPr>
        </p:nvSpPr>
        <p:spPr/>
        <p:txBody>
          <a:bodyPr>
            <a:normAutofit fontScale="90000"/>
          </a:bodyPr>
          <a:p>
            <a:r>
              <a:rPr lang="zh-CN" altLang="en-US" sz="2800">
                <a:solidFill>
                  <a:srgbClr val="FF0000"/>
                </a:solidFill>
                <a:sym typeface="+mn-ea"/>
              </a:rPr>
              <a:t>He has great interest in cross-cultural communication</a:t>
            </a:r>
            <a:r>
              <a:rPr lang="zh-CN" altLang="en-US" sz="2800">
                <a:sym typeface="+mn-ea"/>
              </a:rPr>
              <a:t>, and for this spared no efforts in learning the Chinese language and customs by joining the students and teachers in many activities after school. Because he has learned so much about China in a short time, </a:t>
            </a:r>
            <a:r>
              <a:rPr lang="zh-CN" altLang="en-US" sz="2800">
                <a:solidFill>
                  <a:srgbClr val="FF0000"/>
                </a:solidFill>
                <a:sym typeface="+mn-ea"/>
              </a:rPr>
              <a:t>he was praised as a “know-how” of China</a:t>
            </a:r>
            <a:r>
              <a:rPr lang="zh-CN" altLang="en-US" sz="2800">
                <a:sym typeface="+mn-ea"/>
              </a:rPr>
              <a:t>.</a:t>
            </a:r>
            <a:endParaRPr lang="zh-CN" altLang="en-US" sz="2800">
              <a:sym typeface="+mn-ea"/>
            </a:endParaRPr>
          </a:p>
          <a:p>
            <a:endParaRPr lang="zh-CN" altLang="en-US" sz="2800"/>
          </a:p>
          <a:p>
            <a:r>
              <a:rPr lang="zh-CN" altLang="en-US" sz="2800"/>
              <a:t>    Mr. Rekate is an easy-going man. </a:t>
            </a:r>
            <a:r>
              <a:rPr lang="zh-CN" altLang="en-US" sz="2800">
                <a:solidFill>
                  <a:srgbClr val="FF0000"/>
                </a:solidFill>
              </a:rPr>
              <a:t>He is thoughtful and always ready to help others</a:t>
            </a:r>
            <a:r>
              <a:rPr lang="zh-CN" altLang="en-US" sz="2800"/>
              <a:t>. He volunteered to give a one-week special lecture in a summer vacation. He has made a lot of Chinese friends, and </a:t>
            </a:r>
            <a:r>
              <a:rPr lang="zh-CN" altLang="en-US" sz="2800">
                <a:solidFill>
                  <a:srgbClr val="FF0000"/>
                </a:solidFill>
              </a:rPr>
              <a:t> </a:t>
            </a:r>
            <a:r>
              <a:rPr lang="zh-CN" altLang="en-US" sz="2800"/>
              <a:t> with the faculty.</a:t>
            </a:r>
            <a:endParaRPr lang="zh-CN"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normAutofit/>
          </a:bodyPr>
          <a:lstStyle/>
          <a:p>
            <a:pPr marL="0" indent="0">
              <a:buNone/>
            </a:pPr>
            <a:r>
              <a:rPr lang="en-US" altLang="zh-CN" sz="3200" i="1" dirty="0" smtClean="0">
                <a:solidFill>
                  <a:srgbClr val="7030A0"/>
                </a:solidFill>
              </a:rPr>
              <a:t>Letters of self-recommendation and recommendation and resumes </a:t>
            </a:r>
            <a:r>
              <a:rPr lang="en-US" altLang="zh-CN" sz="3200" dirty="0" smtClean="0"/>
              <a:t>are </a:t>
            </a:r>
            <a:r>
              <a:rPr lang="en-US" altLang="zh-CN" sz="3200" dirty="0" smtClean="0">
                <a:solidFill>
                  <a:srgbClr val="FF3399"/>
                </a:solidFill>
              </a:rPr>
              <a:t>important documents </a:t>
            </a:r>
            <a:r>
              <a:rPr lang="en-US" altLang="zh-CN" sz="3200" dirty="0" smtClean="0"/>
              <a:t>needed </a:t>
            </a:r>
            <a:r>
              <a:rPr lang="en-US" altLang="zh-CN" sz="3200" dirty="0" smtClean="0">
                <a:solidFill>
                  <a:srgbClr val="0070C0"/>
                </a:solidFill>
              </a:rPr>
              <a:t>to win admission into a university or a position in an organization.</a:t>
            </a:r>
            <a:endParaRPr lang="zh-CN" altLang="en-US" sz="3200" dirty="0">
              <a:solidFill>
                <a:srgbClr val="0070C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quarter" idx="1"/>
          </p:nvPr>
        </p:nvSpPr>
        <p:spPr/>
        <p:txBody>
          <a:bodyPr>
            <a:normAutofit lnSpcReduction="10000"/>
          </a:bodyPr>
          <a:p>
            <a:r>
              <a:rPr lang="en-US" altLang="zh-CN"/>
              <a:t>        </a:t>
            </a:r>
            <a:r>
              <a:rPr lang="zh-CN" altLang="en-US"/>
              <a:t> For his accomplishments, Mr. Rekate is welcomed by the students and school board. </a:t>
            </a:r>
            <a:r>
              <a:rPr lang="zh-CN" altLang="en-US">
                <a:solidFill>
                  <a:srgbClr val="FF0000"/>
                </a:solidFill>
              </a:rPr>
              <a:t>I am confident that he will be successful in any future endeavor.</a:t>
            </a:r>
            <a:r>
              <a:rPr lang="zh-CN" altLang="en-US"/>
              <a:t> I also believe that he is the right person for his international work, and </a:t>
            </a:r>
            <a:r>
              <a:rPr lang="zh-CN" altLang="en-US">
                <a:solidFill>
                  <a:srgbClr val="FF0000"/>
                </a:solidFill>
              </a:rPr>
              <a:t>will be an excellent ambassador of peace and friendship</a:t>
            </a:r>
            <a:r>
              <a:rPr lang="zh-CN" altLang="en-US"/>
              <a:t> in any foreign country. </a:t>
            </a:r>
            <a:r>
              <a:rPr lang="zh-CN" altLang="en-US">
                <a:solidFill>
                  <a:srgbClr val="FF0000"/>
                </a:solidFill>
              </a:rPr>
              <a:t>I offer him my full support</a:t>
            </a:r>
            <a:r>
              <a:rPr lang="zh-CN" altLang="en-US"/>
              <a:t>.</a:t>
            </a:r>
            <a:endParaRPr lang="zh-CN" altLang="en-US"/>
          </a:p>
          <a:p>
            <a:r>
              <a:rPr lang="zh-CN" altLang="en-US"/>
              <a:t>                                                   Sincerely</a:t>
            </a:r>
            <a:endParaRPr lang="zh-CN" altLang="en-US"/>
          </a:p>
          <a:p>
            <a:r>
              <a:rPr lang="zh-CN" altLang="en-US"/>
              <a:t>                                                   Shuai Peitian</a:t>
            </a:r>
            <a:endParaRPr lang="zh-CN" altLang="en-US"/>
          </a:p>
          <a:p>
            <a:r>
              <a:rPr lang="zh-CN" altLang="en-US"/>
              <a:t>                        Dean of Foreign Languages Department</a:t>
            </a:r>
            <a:endParaRPr lang="zh-CN" altLang="en-US"/>
          </a:p>
          <a:p>
            <a:r>
              <a:rPr lang="zh-CN" altLang="en-US"/>
              <a:t>                        Leshan Teachers College</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Useful expressions</a:t>
            </a:r>
            <a:endParaRPr lang="zh-CN" altLang="en-US" dirty="0"/>
          </a:p>
        </p:txBody>
      </p:sp>
      <p:sp>
        <p:nvSpPr>
          <p:cNvPr id="3" name="内容占位符 2"/>
          <p:cNvSpPr>
            <a:spLocks noGrp="1"/>
          </p:cNvSpPr>
          <p:nvPr>
            <p:ph sz="quarter" idx="1"/>
          </p:nvPr>
        </p:nvSpPr>
        <p:spPr/>
        <p:txBody>
          <a:bodyPr/>
          <a:lstStyle/>
          <a:p>
            <a:r>
              <a:rPr lang="en-US" altLang="zh-CN" dirty="0" smtClean="0">
                <a:solidFill>
                  <a:srgbClr val="7030A0"/>
                </a:solidFill>
              </a:rPr>
              <a:t>Beginning: </a:t>
            </a:r>
            <a:endParaRPr lang="en-US" altLang="zh-CN" dirty="0" smtClean="0">
              <a:solidFill>
                <a:srgbClr val="7030A0"/>
              </a:solidFill>
            </a:endParaRPr>
          </a:p>
          <a:p>
            <a:r>
              <a:rPr lang="en-US" altLang="zh-CN" dirty="0" smtClean="0"/>
              <a:t>I am glad to have been asked to write …</a:t>
            </a:r>
            <a:endParaRPr lang="en-US" altLang="zh-CN" dirty="0" smtClean="0"/>
          </a:p>
          <a:p>
            <a:r>
              <a:rPr lang="en-US" altLang="zh-CN" dirty="0" smtClean="0"/>
              <a:t>I’m writing to recommend…</a:t>
            </a:r>
            <a:endParaRPr lang="en-US" altLang="zh-CN" dirty="0" smtClean="0"/>
          </a:p>
          <a:p>
            <a:r>
              <a:rPr lang="zh-CN" altLang="en-US" dirty="0"/>
              <a:t>这</a:t>
            </a:r>
            <a:r>
              <a:rPr lang="zh-CN" altLang="en-US" dirty="0" smtClean="0"/>
              <a:t>是我的荣幸向您介绍</a:t>
            </a:r>
            <a:r>
              <a:rPr lang="en-US" altLang="zh-CN" dirty="0" smtClean="0"/>
              <a:t>……</a:t>
            </a:r>
            <a:endParaRPr lang="en-US" altLang="zh-CN" dirty="0" smtClean="0"/>
          </a:p>
          <a:p>
            <a:r>
              <a:rPr lang="en-US" altLang="zh-CN" dirty="0" smtClean="0"/>
              <a:t>It’s my privilege to recommend to you …</a:t>
            </a:r>
            <a:endParaRPr lang="en-US" altLang="zh-CN" dirty="0" smtClean="0"/>
          </a:p>
          <a:p>
            <a:endParaRPr lang="en-US" altLang="zh-CN" dirty="0"/>
          </a:p>
          <a:p>
            <a:r>
              <a:rPr lang="en-US" altLang="zh-CN" dirty="0" smtClean="0">
                <a:solidFill>
                  <a:srgbClr val="7030A0"/>
                </a:solidFill>
              </a:rPr>
              <a:t>Body: </a:t>
            </a:r>
            <a:endParaRPr lang="en-US" altLang="zh-CN" dirty="0" smtClean="0">
              <a:solidFill>
                <a:srgbClr val="7030A0"/>
              </a:solidFill>
            </a:endParaRPr>
          </a:p>
          <a:p>
            <a:r>
              <a:rPr lang="en-US" altLang="zh-CN" dirty="0" smtClean="0"/>
              <a:t>I’m quite impressed  by…</a:t>
            </a:r>
            <a:endParaRPr lang="en-US" altLang="zh-CN" dirty="0" smtClean="0"/>
          </a:p>
          <a:p>
            <a:r>
              <a:rPr lang="en-US" altLang="zh-CN" dirty="0" smtClean="0"/>
              <a:t>I believe…</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solidFill>
                  <a:srgbClr val="7030A0"/>
                </a:solidFill>
              </a:rPr>
              <a:t>Conclusion: </a:t>
            </a:r>
            <a:endParaRPr lang="en-US" altLang="zh-CN" dirty="0" smtClean="0">
              <a:solidFill>
                <a:srgbClr val="7030A0"/>
              </a:solidFill>
            </a:endParaRPr>
          </a:p>
          <a:p>
            <a:r>
              <a:rPr lang="en-US" altLang="zh-CN" dirty="0" smtClean="0"/>
              <a:t>1. </a:t>
            </a:r>
            <a:r>
              <a:rPr lang="zh-CN" altLang="en-US" dirty="0" smtClean="0"/>
              <a:t>如有任何问题，都请不要犹豫，直接与我联系。</a:t>
            </a:r>
            <a:endParaRPr lang="en-US" altLang="zh-CN" dirty="0" smtClean="0"/>
          </a:p>
          <a:p>
            <a:r>
              <a:rPr lang="en-US" altLang="zh-CN" dirty="0" smtClean="0">
                <a:solidFill>
                  <a:srgbClr val="002060"/>
                </a:solidFill>
              </a:rPr>
              <a:t>Please don’t hesitate to contact me if you have any questions.</a:t>
            </a:r>
            <a:endParaRPr lang="en-US" altLang="zh-CN" dirty="0" smtClean="0">
              <a:solidFill>
                <a:srgbClr val="002060"/>
              </a:solidFill>
            </a:endParaRPr>
          </a:p>
          <a:p>
            <a:r>
              <a:rPr lang="en-US" altLang="zh-CN" dirty="0" smtClean="0"/>
              <a:t>2. </a:t>
            </a:r>
            <a:r>
              <a:rPr lang="zh-CN" altLang="en-US" dirty="0" smtClean="0"/>
              <a:t>这对他来说是一个长久期盼的难得机会。</a:t>
            </a:r>
            <a:endParaRPr lang="en-US" altLang="zh-CN" dirty="0" smtClean="0"/>
          </a:p>
          <a:p>
            <a:r>
              <a:rPr lang="en-US" altLang="zh-CN" dirty="0" smtClean="0">
                <a:solidFill>
                  <a:srgbClr val="002060"/>
                </a:solidFill>
              </a:rPr>
              <a:t>It would be a rare opportunity for which he has been yearning/longing.</a:t>
            </a:r>
            <a:endParaRPr lang="en-US" altLang="zh-CN" dirty="0" smtClean="0">
              <a:solidFill>
                <a:srgbClr val="002060"/>
              </a:solidFill>
            </a:endParaRPr>
          </a:p>
          <a:p>
            <a:r>
              <a:rPr lang="en-US" altLang="zh-CN" dirty="0" smtClean="0"/>
              <a:t>3. </a:t>
            </a:r>
            <a:r>
              <a:rPr lang="zh-CN" altLang="en-US" dirty="0" smtClean="0"/>
              <a:t>我相信她正是你们所需要的</a:t>
            </a:r>
            <a:r>
              <a:rPr lang="en-US" altLang="zh-CN" dirty="0" smtClean="0"/>
              <a:t>.</a:t>
            </a:r>
            <a:endParaRPr lang="en-US" altLang="zh-CN" dirty="0" smtClean="0"/>
          </a:p>
          <a:p>
            <a:r>
              <a:rPr lang="en-US" altLang="zh-CN" dirty="0" smtClean="0">
                <a:solidFill>
                  <a:srgbClr val="002060"/>
                </a:solidFill>
              </a:rPr>
              <a:t>I believe that she  is the right person you need.</a:t>
            </a:r>
            <a:endParaRPr lang="zh-CN" altLang="en-US"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8534400" cy="1046984"/>
          </a:xfrm>
        </p:spPr>
        <p:txBody>
          <a:bodyPr>
            <a:normAutofit fontScale="90000"/>
          </a:bodyPr>
          <a:lstStyle/>
          <a:p>
            <a:pPr marL="274320" lvl="0" indent="-274320">
              <a:spcBef>
                <a:spcPct val="20000"/>
              </a:spcBef>
            </a:pPr>
            <a:r>
              <a:rPr lang="en-US" altLang="zh-CN" sz="3600" dirty="0">
                <a:solidFill>
                  <a:prstClr val="black"/>
                </a:solidFill>
                <a:cs typeface="+mn-cs"/>
              </a:rPr>
              <a:t>practice</a:t>
            </a:r>
            <a:br>
              <a:rPr lang="zh-CN" altLang="en-US" sz="2700" dirty="0">
                <a:solidFill>
                  <a:prstClr val="black"/>
                </a:solidFill>
                <a:cs typeface="+mn-cs"/>
              </a:rPr>
            </a:br>
            <a:endParaRPr lang="zh-CN" altLang="en-US" dirty="0"/>
          </a:p>
        </p:txBody>
      </p:sp>
      <p:sp>
        <p:nvSpPr>
          <p:cNvPr id="3" name="内容占位符 2"/>
          <p:cNvSpPr>
            <a:spLocks noGrp="1"/>
          </p:cNvSpPr>
          <p:nvPr>
            <p:ph sz="quarter" idx="1"/>
          </p:nvPr>
        </p:nvSpPr>
        <p:spPr/>
        <p:txBody>
          <a:bodyPr/>
          <a:lstStyle/>
          <a:p>
            <a:r>
              <a:rPr lang="en-US" altLang="zh-CN" dirty="0" smtClean="0"/>
              <a:t>the applicant: </a:t>
            </a:r>
            <a:r>
              <a:rPr lang="zh-CN" altLang="en-US" dirty="0" smtClean="0"/>
              <a:t>林立</a:t>
            </a:r>
            <a:endParaRPr lang="en-US" altLang="zh-CN" dirty="0" smtClean="0"/>
          </a:p>
          <a:p>
            <a:r>
              <a:rPr lang="en-US" altLang="zh-CN" dirty="0" smtClean="0"/>
              <a:t>referrer: </a:t>
            </a:r>
            <a:r>
              <a:rPr lang="zh-CN" altLang="en-US" dirty="0" smtClean="0"/>
              <a:t>林立本科时期的会计学和金融学老师张英</a:t>
            </a:r>
            <a:endParaRPr lang="en-US" altLang="zh-CN" dirty="0" smtClean="0"/>
          </a:p>
          <a:p>
            <a:r>
              <a:rPr lang="zh-CN" altLang="en-US" dirty="0" smtClean="0"/>
              <a:t>毕业院校：厦门大学</a:t>
            </a:r>
            <a:endParaRPr lang="en-US" altLang="zh-CN" dirty="0" smtClean="0"/>
          </a:p>
          <a:p>
            <a:r>
              <a:rPr lang="zh-CN" altLang="en-US" dirty="0" smtClean="0"/>
              <a:t>申请院校及专业：伦敦商学院</a:t>
            </a:r>
            <a:r>
              <a:rPr lang="en-US" altLang="zh-CN" dirty="0" smtClean="0"/>
              <a:t>MBA</a:t>
            </a:r>
            <a:endParaRPr lang="en-US" altLang="zh-CN" dirty="0" smtClean="0"/>
          </a:p>
          <a:p>
            <a:r>
              <a:rPr lang="zh-CN" altLang="en-US" dirty="0" smtClean="0"/>
              <a:t>林立的学业成绩：全优</a:t>
            </a:r>
            <a:endParaRPr lang="en-US" altLang="zh-CN" dirty="0" smtClean="0"/>
          </a:p>
          <a:p>
            <a:r>
              <a:rPr lang="zh-CN" altLang="en-US" dirty="0" smtClean="0"/>
              <a:t>荣誉：优秀毕业生</a:t>
            </a:r>
            <a:endParaRPr lang="en-US" altLang="zh-CN" dirty="0" smtClean="0"/>
          </a:p>
          <a:p>
            <a:r>
              <a:rPr lang="zh-CN" altLang="en-US" dirty="0" smtClean="0"/>
              <a:t>社会活动：成功组织过学院的辩论赛</a:t>
            </a:r>
            <a:endParaRPr lang="en-US" altLang="zh-CN" dirty="0" smtClean="0"/>
          </a:p>
          <a:p>
            <a:r>
              <a:rPr lang="zh-CN" altLang="en-US" dirty="0" smtClean="0"/>
              <a:t>个性：随和，外向，乐于助人</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Resume/Curriculum Vitae</a:t>
            </a:r>
            <a:endParaRPr lang="zh-CN" altLang="en-US" dirty="0"/>
          </a:p>
        </p:txBody>
      </p:sp>
      <p:sp>
        <p:nvSpPr>
          <p:cNvPr id="3" name="内容占位符 2"/>
          <p:cNvSpPr>
            <a:spLocks noGrp="1"/>
          </p:cNvSpPr>
          <p:nvPr>
            <p:ph sz="quarter" idx="1"/>
          </p:nvPr>
        </p:nvSpPr>
        <p:spPr/>
        <p:txBody>
          <a:bodyPr/>
          <a:lstStyle/>
          <a:p>
            <a:r>
              <a:rPr lang="en-US" altLang="zh-CN" dirty="0" smtClean="0"/>
              <a:t>A </a:t>
            </a:r>
            <a:r>
              <a:rPr lang="en-US" altLang="zh-CN" i="1" dirty="0" smtClean="0">
                <a:solidFill>
                  <a:srgbClr val="00B050"/>
                </a:solidFill>
              </a:rPr>
              <a:t>curriculum vitae</a:t>
            </a:r>
            <a:r>
              <a:rPr lang="en-US" altLang="zh-CN" dirty="0" smtClean="0"/>
              <a:t>, also known as a </a:t>
            </a:r>
            <a:r>
              <a:rPr lang="en-US" altLang="zh-CN" i="1" dirty="0" smtClean="0"/>
              <a:t>resume </a:t>
            </a:r>
            <a:r>
              <a:rPr lang="en-US" altLang="zh-CN" dirty="0" smtClean="0"/>
              <a:t>in American English, is a document that gives </a:t>
            </a:r>
            <a:r>
              <a:rPr lang="en-US" altLang="zh-CN" dirty="0" smtClean="0">
                <a:solidFill>
                  <a:srgbClr val="FF3399"/>
                </a:solidFill>
              </a:rPr>
              <a:t>a brief account </a:t>
            </a:r>
            <a:r>
              <a:rPr lang="en-US" altLang="zh-CN" dirty="0" smtClean="0"/>
              <a:t>of a person’s basic </a:t>
            </a:r>
            <a:r>
              <a:rPr lang="en-US" altLang="zh-CN" dirty="0" smtClean="0">
                <a:solidFill>
                  <a:srgbClr val="0070C0"/>
                </a:solidFill>
              </a:rPr>
              <a:t>personal facts, education, and professional background.</a:t>
            </a:r>
            <a:endParaRPr lang="en-US" altLang="zh-CN" dirty="0" smtClean="0">
              <a:solidFill>
                <a:srgbClr val="0070C0"/>
              </a:solidFill>
            </a:endParaRPr>
          </a:p>
          <a:p>
            <a:endParaRPr lang="en-US" altLang="zh-CN" dirty="0">
              <a:solidFill>
                <a:srgbClr val="0070C0"/>
              </a:solidFill>
            </a:endParaRPr>
          </a:p>
          <a:p>
            <a:endParaRPr lang="en-US" altLang="zh-CN" dirty="0" smtClean="0">
              <a:solidFill>
                <a:srgbClr val="0070C0"/>
              </a:solidFill>
            </a:endParaRPr>
          </a:p>
          <a:p>
            <a:r>
              <a:rPr lang="en-US" altLang="zh-CN" dirty="0" smtClean="0"/>
              <a:t>Different versions of CV to meet different purposes.</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70C0"/>
                </a:solidFill>
              </a:rPr>
              <a:t>guidelines</a:t>
            </a:r>
            <a:endParaRPr lang="zh-CN" altLang="en-US" dirty="0">
              <a:solidFill>
                <a:srgbClr val="0070C0"/>
              </a:solidFill>
            </a:endParaRPr>
          </a:p>
        </p:txBody>
      </p:sp>
      <p:sp>
        <p:nvSpPr>
          <p:cNvPr id="3" name="内容占位符 2"/>
          <p:cNvSpPr>
            <a:spLocks noGrp="1"/>
          </p:cNvSpPr>
          <p:nvPr>
            <p:ph sz="quarter" idx="1"/>
          </p:nvPr>
        </p:nvSpPr>
        <p:spPr/>
        <p:txBody>
          <a:bodyPr>
            <a:normAutofit lnSpcReduction="10000"/>
          </a:bodyPr>
          <a:lstStyle/>
          <a:p>
            <a:pPr marL="0" indent="0">
              <a:buNone/>
            </a:pPr>
            <a:r>
              <a:rPr lang="en-US" altLang="zh-CN" dirty="0" smtClean="0">
                <a:solidFill>
                  <a:srgbClr val="7030A0"/>
                </a:solidFill>
              </a:rPr>
              <a:t>A CV includes the following headings:</a:t>
            </a:r>
            <a:endParaRPr lang="en-US" altLang="zh-CN" dirty="0" smtClean="0">
              <a:solidFill>
                <a:srgbClr val="7030A0"/>
              </a:solidFill>
            </a:endParaRPr>
          </a:p>
          <a:p>
            <a:pPr marL="0" indent="0">
              <a:buNone/>
            </a:pPr>
            <a:r>
              <a:rPr lang="en-US" altLang="zh-CN" dirty="0" smtClean="0">
                <a:solidFill>
                  <a:srgbClr val="C00000"/>
                </a:solidFill>
              </a:rPr>
              <a:t>Personal facts:</a:t>
            </a:r>
            <a:endParaRPr lang="en-US" altLang="zh-CN" dirty="0" smtClean="0">
              <a:solidFill>
                <a:srgbClr val="C00000"/>
              </a:solidFill>
            </a:endParaRPr>
          </a:p>
          <a:p>
            <a:pPr marL="0" indent="0">
              <a:buNone/>
            </a:pPr>
            <a:r>
              <a:rPr lang="en-US" altLang="zh-CN" dirty="0" smtClean="0"/>
              <a:t>Name, address, telephone number, email, date of birth,</a:t>
            </a:r>
            <a:endParaRPr lang="en-US" altLang="zh-CN" dirty="0" smtClean="0"/>
          </a:p>
          <a:p>
            <a:pPr marL="0" indent="0">
              <a:buNone/>
            </a:pPr>
            <a:r>
              <a:rPr lang="en-US" altLang="zh-CN" dirty="0" smtClean="0"/>
              <a:t>Nationality, marital status, current  employment and position, etc.</a:t>
            </a:r>
            <a:endParaRPr lang="en-US" altLang="zh-CN" dirty="0" smtClean="0"/>
          </a:p>
          <a:p>
            <a:pPr marL="0" indent="0">
              <a:buNone/>
            </a:pPr>
            <a:r>
              <a:rPr lang="en-US" altLang="zh-CN" dirty="0" smtClean="0">
                <a:solidFill>
                  <a:srgbClr val="C00000"/>
                </a:solidFill>
              </a:rPr>
              <a:t>Education and qualification: </a:t>
            </a:r>
            <a:endParaRPr lang="en-US" altLang="zh-CN" dirty="0" smtClean="0">
              <a:solidFill>
                <a:srgbClr val="C00000"/>
              </a:solidFill>
            </a:endParaRPr>
          </a:p>
          <a:p>
            <a:pPr marL="0" indent="0">
              <a:buNone/>
            </a:pPr>
            <a:r>
              <a:rPr lang="en-US" altLang="zh-CN" dirty="0" smtClean="0"/>
              <a:t>Start from secondary school until the completion of education, mention any degrees, diplomas, certificates or qualifications obtained and any other education received.</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r>
              <a:rPr lang="en-US" altLang="zh-CN" dirty="0" smtClean="0">
                <a:solidFill>
                  <a:srgbClr val="C00000"/>
                </a:solidFill>
              </a:rPr>
              <a:t>Employment: </a:t>
            </a:r>
            <a:endParaRPr lang="en-US" altLang="zh-CN" dirty="0" smtClean="0">
              <a:solidFill>
                <a:srgbClr val="C00000"/>
              </a:solidFill>
            </a:endParaRPr>
          </a:p>
          <a:p>
            <a:r>
              <a:rPr lang="en-US" altLang="zh-CN" dirty="0" smtClean="0"/>
              <a:t>A list of employment and employees, including full-time and part-time jobs.</a:t>
            </a:r>
            <a:endParaRPr lang="en-US" altLang="zh-CN" dirty="0" smtClean="0"/>
          </a:p>
          <a:p>
            <a:r>
              <a:rPr lang="en-US" altLang="zh-CN" dirty="0" smtClean="0">
                <a:solidFill>
                  <a:srgbClr val="C00000"/>
                </a:solidFill>
              </a:rPr>
              <a:t>Interest: </a:t>
            </a:r>
            <a:endParaRPr lang="en-US" altLang="zh-CN" dirty="0" smtClean="0">
              <a:solidFill>
                <a:srgbClr val="C00000"/>
              </a:solidFill>
            </a:endParaRPr>
          </a:p>
          <a:p>
            <a:r>
              <a:rPr lang="en-US" altLang="zh-CN" dirty="0" smtClean="0"/>
              <a:t>Any special interests or talents worth mentioning.</a:t>
            </a:r>
            <a:endParaRPr lang="en-US" altLang="zh-CN" dirty="0" smtClean="0"/>
          </a:p>
          <a:p>
            <a:r>
              <a:rPr lang="en-US" altLang="zh-CN" dirty="0" smtClean="0">
                <a:solidFill>
                  <a:srgbClr val="C00000"/>
                </a:solidFill>
              </a:rPr>
              <a:t>Other necessary facts </a:t>
            </a:r>
            <a:endParaRPr lang="en-US" altLang="zh-CN" dirty="0" smtClean="0">
              <a:solidFill>
                <a:srgbClr val="C00000"/>
              </a:solidFill>
            </a:endParaRPr>
          </a:p>
          <a:p>
            <a:r>
              <a:rPr lang="en-US" altLang="zh-CN" dirty="0" smtClean="0"/>
              <a:t>Those that may be unique for a particular position.</a:t>
            </a:r>
            <a:endParaRPr lang="en-US" altLang="zh-CN" dirty="0" smtClean="0"/>
          </a:p>
          <a:p>
            <a:r>
              <a:rPr lang="en-US" altLang="zh-CN" dirty="0" smtClean="0">
                <a:solidFill>
                  <a:srgbClr val="C00000"/>
                </a:solidFill>
              </a:rPr>
              <a:t>References:</a:t>
            </a:r>
            <a:endParaRPr lang="en-US" altLang="zh-CN" dirty="0" smtClean="0">
              <a:solidFill>
                <a:srgbClr val="C00000"/>
              </a:solidFill>
            </a:endParaRPr>
          </a:p>
          <a:p>
            <a:r>
              <a:rPr lang="en-US" altLang="zh-CN" dirty="0" smtClean="0"/>
              <a:t>The name and address of two persons to whom the relevant authorities can refer for further information.</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685800"/>
            <a:ext cx="8686800" cy="5638800"/>
          </a:xfrm>
        </p:spPr>
        <p:txBody>
          <a:bodyPr rtlCol="0">
            <a:normAutofit fontScale="77500" lnSpcReduction="20000"/>
          </a:bodyPr>
          <a:lstStyle/>
          <a:p>
            <a:pPr eaLnBrk="1" fontAlgn="auto" hangingPunct="1">
              <a:spcAft>
                <a:spcPts val="0"/>
              </a:spcAft>
              <a:buFont typeface="Arial" panose="020B0604020202020204" pitchFamily="34" charset="0"/>
              <a:buChar char="•"/>
              <a:defRPr/>
            </a:pPr>
            <a:r>
              <a:rPr lang="en-US" dirty="0" smtClean="0"/>
              <a:t>II: Resume</a:t>
            </a:r>
            <a:endParaRPr lang="zh-CN" altLang="en-US" dirty="0" smtClean="0"/>
          </a:p>
          <a:p>
            <a:pPr eaLnBrk="1" fontAlgn="auto" hangingPunct="1">
              <a:spcAft>
                <a:spcPts val="0"/>
              </a:spcAft>
              <a:buFont typeface="Arial" panose="020B0604020202020204" pitchFamily="34" charset="0"/>
              <a:buChar char="•"/>
              <a:defRPr/>
            </a:pPr>
            <a:r>
              <a:rPr lang="en-US" dirty="0" smtClean="0"/>
              <a:t>Exercise Three: Fill in the blanks with the words and expressions given. Change the form where necessary.</a:t>
            </a:r>
            <a:endParaRPr lang="zh-CN" altLang="en-US" dirty="0" smtClean="0"/>
          </a:p>
          <a:p>
            <a:pPr eaLnBrk="1" fontAlgn="auto" hangingPunct="1">
              <a:spcAft>
                <a:spcPts val="0"/>
              </a:spcAft>
              <a:buFont typeface="Arial" panose="020B0604020202020204" pitchFamily="34" charset="0"/>
              <a:buChar char="•"/>
              <a:defRPr/>
            </a:pPr>
            <a:r>
              <a:rPr lang="en-US" dirty="0" smtClean="0"/>
              <a:t>RESUME</a:t>
            </a:r>
            <a:endParaRPr lang="zh-CN" altLang="en-US" dirty="0" smtClean="0"/>
          </a:p>
          <a:p>
            <a:pPr eaLnBrk="1" fontAlgn="auto" hangingPunct="1">
              <a:spcAft>
                <a:spcPts val="0"/>
              </a:spcAft>
              <a:buFont typeface="Arial" panose="020B0604020202020204" pitchFamily="34" charset="0"/>
              <a:buChar char="•"/>
              <a:defRPr/>
            </a:pPr>
            <a:r>
              <a:rPr lang="en-US" dirty="0" smtClean="0"/>
              <a:t>(1)___________</a:t>
            </a:r>
            <a:endParaRPr lang="zh-CN" altLang="en-US" dirty="0" smtClean="0"/>
          </a:p>
          <a:p>
            <a:pPr eaLnBrk="1" fontAlgn="auto" hangingPunct="1">
              <a:spcAft>
                <a:spcPts val="0"/>
              </a:spcAft>
              <a:buFont typeface="Arial" panose="020B0604020202020204" pitchFamily="34" charset="0"/>
              <a:buChar char="•"/>
              <a:defRPr/>
            </a:pPr>
            <a:r>
              <a:rPr lang="en-US" dirty="0" smtClean="0"/>
              <a:t>Name: Wu Xing                                  Sex: Male</a:t>
            </a:r>
            <a:endParaRPr lang="zh-CN" altLang="en-US" dirty="0" smtClean="0"/>
          </a:p>
          <a:p>
            <a:pPr eaLnBrk="1" fontAlgn="auto" hangingPunct="1">
              <a:spcAft>
                <a:spcPts val="0"/>
              </a:spcAft>
              <a:buFont typeface="Arial" panose="020B0604020202020204" pitchFamily="34" charset="0"/>
              <a:buChar char="•"/>
              <a:defRPr/>
            </a:pPr>
            <a:r>
              <a:rPr lang="en-US" dirty="0" smtClean="0"/>
              <a:t>Major: Business Management         Degree: (2) ______________</a:t>
            </a:r>
            <a:endParaRPr lang="zh-CN" altLang="en-US" dirty="0" smtClean="0"/>
          </a:p>
          <a:p>
            <a:pPr eaLnBrk="1" fontAlgn="auto" hangingPunct="1">
              <a:spcAft>
                <a:spcPts val="0"/>
              </a:spcAft>
              <a:buFont typeface="Arial" panose="020B0604020202020204" pitchFamily="34" charset="0"/>
              <a:buChar char="•"/>
              <a:defRPr/>
            </a:pPr>
            <a:r>
              <a:rPr lang="en-US" dirty="0" smtClean="0"/>
              <a:t>Cell Phone: 13847389032                E-mail: </a:t>
            </a:r>
            <a:r>
              <a:rPr lang="en-US" u="sng" dirty="0" smtClean="0">
                <a:hlinkClick r:id="rId1"/>
              </a:rPr>
              <a:t>wx@hdu.edu.cn</a:t>
            </a:r>
            <a:endParaRPr lang="zh-CN" altLang="en-US" dirty="0" smtClean="0"/>
          </a:p>
          <a:p>
            <a:pPr eaLnBrk="1" fontAlgn="auto" hangingPunct="1">
              <a:spcAft>
                <a:spcPts val="0"/>
              </a:spcAft>
              <a:buFont typeface="Arial" panose="020B0604020202020204" pitchFamily="34" charset="0"/>
              <a:buChar char="•"/>
              <a:defRPr/>
            </a:pPr>
            <a:r>
              <a:rPr lang="en-US" dirty="0" smtClean="0"/>
              <a:t>Mailing Address: No. 2 Street, 18 Apt. 403, </a:t>
            </a:r>
            <a:r>
              <a:rPr lang="en-US" dirty="0" err="1" smtClean="0"/>
              <a:t>Jianggan</a:t>
            </a:r>
            <a:r>
              <a:rPr lang="en-US" dirty="0" smtClean="0"/>
              <a:t> </a:t>
            </a:r>
            <a:r>
              <a:rPr lang="en-US" dirty="0" err="1" smtClean="0"/>
              <a:t>Dictrict</a:t>
            </a:r>
            <a:r>
              <a:rPr lang="en-US" dirty="0" smtClean="0"/>
              <a:t>, Hangzhou 310018 P.R.C</a:t>
            </a:r>
            <a:endParaRPr lang="zh-CN" altLang="en-US" dirty="0" smtClean="0"/>
          </a:p>
          <a:p>
            <a:pPr eaLnBrk="1" fontAlgn="auto" hangingPunct="1">
              <a:spcAft>
                <a:spcPts val="0"/>
              </a:spcAft>
              <a:buFont typeface="Arial" panose="020B0604020202020204" pitchFamily="34" charset="0"/>
              <a:buChar char="•"/>
              <a:defRPr/>
            </a:pPr>
            <a:r>
              <a:rPr lang="en-US" dirty="0" smtClean="0"/>
              <a:t>(3) ____________: Sales</a:t>
            </a:r>
            <a:endParaRPr lang="zh-CN" altLang="en-US" dirty="0" smtClean="0"/>
          </a:p>
          <a:p>
            <a:pPr eaLnBrk="1" fontAlgn="auto" hangingPunct="1">
              <a:spcAft>
                <a:spcPts val="0"/>
              </a:spcAft>
              <a:buFont typeface="Arial" panose="020B0604020202020204" pitchFamily="34" charset="0"/>
              <a:buChar char="•"/>
              <a:defRPr/>
            </a:pPr>
            <a:r>
              <a:rPr lang="en-US" dirty="0" smtClean="0"/>
              <a:t>(4) ____________</a:t>
            </a:r>
            <a:endParaRPr lang="zh-CN" altLang="en-US" dirty="0" smtClean="0"/>
          </a:p>
          <a:p>
            <a:pPr eaLnBrk="1" fontAlgn="auto" hangingPunct="1">
              <a:spcAft>
                <a:spcPts val="0"/>
              </a:spcAft>
              <a:buFont typeface="Arial" panose="020B0604020202020204" pitchFamily="34" charset="0"/>
              <a:buChar char="•"/>
              <a:defRPr/>
            </a:pPr>
            <a:r>
              <a:rPr lang="en-US" dirty="0" smtClean="0"/>
              <a:t>Sept. 2013-July, 2017   Student of Hangzhou </a:t>
            </a:r>
            <a:r>
              <a:rPr lang="en-US" dirty="0" err="1" smtClean="0"/>
              <a:t>Dianzi</a:t>
            </a:r>
            <a:r>
              <a:rPr lang="en-US" dirty="0" smtClean="0"/>
              <a:t> University</a:t>
            </a:r>
            <a:endParaRPr lang="zh-CN" altLang="en-US" dirty="0" smtClean="0"/>
          </a:p>
          <a:p>
            <a:pPr eaLnBrk="1" fontAlgn="auto" hangingPunct="1">
              <a:spcAft>
                <a:spcPts val="0"/>
              </a:spcAft>
              <a:buFont typeface="Arial" panose="020B0604020202020204" pitchFamily="34" charset="0"/>
              <a:buChar char="•"/>
              <a:defRPr/>
            </a:pPr>
            <a:r>
              <a:rPr lang="en-US" dirty="0" smtClean="0"/>
              <a:t>July 2010-June 2013  Student of Hangzhou No. 4 Middle School</a:t>
            </a:r>
            <a:endParaRPr lang="zh-CN" altLang="en-US" dirty="0" smtClean="0"/>
          </a:p>
          <a:p>
            <a:pPr eaLnBrk="1" fontAlgn="auto" hangingPunct="1">
              <a:spcAft>
                <a:spcPts val="0"/>
              </a:spcAft>
              <a:buFont typeface="Arial" panose="020B0604020202020204" pitchFamily="34" charset="0"/>
              <a:buChar char="•"/>
              <a:defRPr/>
            </a:pPr>
            <a:r>
              <a:rPr lang="en-US" dirty="0" smtClean="0"/>
              <a:t>(5) ______________</a:t>
            </a:r>
            <a:endParaRPr lang="zh-CN" altLang="en-US" dirty="0" smtClean="0"/>
          </a:p>
          <a:p>
            <a:pPr eaLnBrk="1" fontAlgn="auto" hangingPunct="1">
              <a:spcAft>
                <a:spcPts val="0"/>
              </a:spcAft>
              <a:buFont typeface="Arial" panose="020B0604020202020204" pitchFamily="34" charset="0"/>
              <a:buChar char="•"/>
              <a:defRPr/>
            </a:pPr>
            <a:r>
              <a:rPr lang="en-US" altLang="zh-CN" dirty="0" smtClean="0">
                <a:solidFill>
                  <a:srgbClr val="C00000"/>
                </a:solidFill>
              </a:rPr>
              <a:t>1. Personal Data     2. Bachelor      3. Objective          4. Education</a:t>
            </a:r>
            <a:endParaRPr lang="en-US" altLang="zh-CN" dirty="0" smtClean="0">
              <a:solidFill>
                <a:srgbClr val="C00000"/>
              </a:solidFill>
            </a:endParaRPr>
          </a:p>
          <a:p>
            <a:pPr eaLnBrk="1" fontAlgn="auto" hangingPunct="1">
              <a:spcAft>
                <a:spcPts val="0"/>
              </a:spcAft>
              <a:buFont typeface="Arial" panose="020B0604020202020204" pitchFamily="34" charset="0"/>
              <a:buChar char="•"/>
              <a:defRPr/>
            </a:pPr>
            <a:r>
              <a:rPr lang="en-US" altLang="zh-CN" dirty="0" smtClean="0">
                <a:solidFill>
                  <a:srgbClr val="C00000"/>
                </a:solidFill>
              </a:rPr>
              <a:t>5. Experience</a:t>
            </a:r>
            <a:endParaRPr lang="zh-CN" altLang="en-US" dirty="0" smtClean="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 calcmode="lin" valueType="num">
                                      <p:cBhvr additive="base">
                                        <p:cTn id="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4" end="14"/>
                                            </p:txEl>
                                          </p:spTgt>
                                        </p:tgtEl>
                                        <p:attrNameLst>
                                          <p:attrName>style.visibility</p:attrName>
                                        </p:attrNameLst>
                                      </p:cBhvr>
                                      <p:to>
                                        <p:strVal val="visible"/>
                                      </p:to>
                                    </p:set>
                                    <p:anim calcmode="lin" valueType="num">
                                      <p:cBhvr additive="base">
                                        <p:cTn id="1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57200"/>
            <a:ext cx="8229600" cy="6172200"/>
          </a:xfrm>
        </p:spPr>
        <p:txBody>
          <a:bodyPr rtlCol="0">
            <a:normAutofit fontScale="70000" lnSpcReduction="20000"/>
          </a:bodyPr>
          <a:lstStyle/>
          <a:p>
            <a:pPr eaLnBrk="1" fontAlgn="auto" hangingPunct="1">
              <a:spcAft>
                <a:spcPts val="0"/>
              </a:spcAft>
              <a:buFont typeface="Arial" panose="020B0604020202020204" pitchFamily="34" charset="0"/>
              <a:buChar char="•"/>
              <a:defRPr/>
            </a:pPr>
            <a:r>
              <a:rPr lang="en-US" dirty="0" smtClean="0"/>
              <a:t>December, 2016-present: Management Intern  </a:t>
            </a:r>
            <a:endParaRPr lang="zh-CN" altLang="en-US" dirty="0" smtClean="0"/>
          </a:p>
          <a:p>
            <a:pPr eaLnBrk="1" fontAlgn="auto" hangingPunct="1">
              <a:spcAft>
                <a:spcPts val="0"/>
              </a:spcAft>
              <a:buFont typeface="Arial" panose="020B0604020202020204" pitchFamily="34" charset="0"/>
              <a:buChar char="•"/>
              <a:defRPr/>
            </a:pPr>
            <a:r>
              <a:rPr lang="en-US" dirty="0" smtClean="0"/>
              <a:t>                                            </a:t>
            </a:r>
            <a:r>
              <a:rPr lang="en-US" dirty="0" err="1" smtClean="0"/>
              <a:t>Da</a:t>
            </a:r>
            <a:r>
              <a:rPr lang="en-US" dirty="0" smtClean="0"/>
              <a:t> </a:t>
            </a:r>
            <a:r>
              <a:rPr lang="en-US" dirty="0" err="1" smtClean="0"/>
              <a:t>Hua</a:t>
            </a:r>
            <a:r>
              <a:rPr lang="en-US" dirty="0" smtClean="0"/>
              <a:t> Hotel, Hangzhou</a:t>
            </a:r>
            <a:endParaRPr lang="zh-CN" altLang="en-US" dirty="0" smtClean="0"/>
          </a:p>
          <a:p>
            <a:pPr eaLnBrk="1" fontAlgn="auto" hangingPunct="1">
              <a:spcAft>
                <a:spcPts val="0"/>
              </a:spcAft>
              <a:buFont typeface="Arial" panose="020B0604020202020204" pitchFamily="34" charset="0"/>
              <a:buChar char="•"/>
              <a:defRPr/>
            </a:pPr>
            <a:r>
              <a:rPr lang="en-US" dirty="0" smtClean="0"/>
              <a:t>2015-2017:  Responsible for the maintaining of the Network for the English Department</a:t>
            </a:r>
            <a:endParaRPr lang="zh-CN" altLang="en-US" dirty="0" smtClean="0"/>
          </a:p>
          <a:p>
            <a:pPr eaLnBrk="1" fontAlgn="auto" hangingPunct="1">
              <a:spcAft>
                <a:spcPts val="0"/>
              </a:spcAft>
              <a:buFont typeface="Arial" panose="020B0604020202020204" pitchFamily="34" charset="0"/>
              <a:buChar char="•"/>
              <a:defRPr/>
            </a:pPr>
            <a:r>
              <a:rPr lang="en-US" dirty="0" smtClean="0"/>
              <a:t>2014-2015 :  Part-time job as an editor for my school’s newspaper. </a:t>
            </a:r>
            <a:endParaRPr lang="zh-CN" altLang="en-US" dirty="0" smtClean="0"/>
          </a:p>
          <a:p>
            <a:pPr eaLnBrk="1" fontAlgn="auto" hangingPunct="1">
              <a:spcAft>
                <a:spcPts val="0"/>
              </a:spcAft>
              <a:buFont typeface="Arial" panose="020B0604020202020204" pitchFamily="34" charset="0"/>
              <a:buChar char="•"/>
              <a:defRPr/>
            </a:pPr>
            <a:r>
              <a:rPr lang="en-US" b="1" dirty="0" smtClean="0"/>
              <a:t>Activities: </a:t>
            </a:r>
            <a:endParaRPr lang="zh-CN" altLang="en-US" dirty="0" smtClean="0"/>
          </a:p>
          <a:p>
            <a:pPr eaLnBrk="1" fontAlgn="auto" hangingPunct="1">
              <a:spcAft>
                <a:spcPts val="0"/>
              </a:spcAft>
              <a:buFont typeface="Arial" panose="020B0604020202020204" pitchFamily="34" charset="0"/>
              <a:buChar char="•"/>
              <a:defRPr/>
            </a:pPr>
            <a:r>
              <a:rPr lang="en-US" dirty="0" smtClean="0"/>
              <a:t>Vice President of Students Union, Hangzhou </a:t>
            </a:r>
            <a:r>
              <a:rPr lang="en-US" dirty="0" err="1" smtClean="0"/>
              <a:t>Dianzi</a:t>
            </a:r>
            <a:r>
              <a:rPr lang="en-US" dirty="0" smtClean="0"/>
              <a:t> University</a:t>
            </a:r>
            <a:endParaRPr lang="zh-CN" altLang="en-US" dirty="0" smtClean="0"/>
          </a:p>
          <a:p>
            <a:pPr eaLnBrk="1" fontAlgn="auto" hangingPunct="1">
              <a:spcAft>
                <a:spcPts val="0"/>
              </a:spcAft>
              <a:buFont typeface="Arial" panose="020B0604020202020204" pitchFamily="34" charset="0"/>
              <a:buChar char="•"/>
              <a:defRPr/>
            </a:pPr>
            <a:r>
              <a:rPr lang="en-US" dirty="0" smtClean="0"/>
              <a:t>Chinese Volunteer Association, active member</a:t>
            </a:r>
            <a:endParaRPr lang="zh-CN" altLang="en-US" dirty="0" smtClean="0"/>
          </a:p>
          <a:p>
            <a:pPr eaLnBrk="1" fontAlgn="auto" hangingPunct="1">
              <a:spcAft>
                <a:spcPts val="0"/>
              </a:spcAft>
              <a:buFont typeface="Arial" panose="020B0604020202020204" pitchFamily="34" charset="0"/>
              <a:buChar char="•"/>
              <a:defRPr/>
            </a:pPr>
            <a:r>
              <a:rPr lang="en-US" dirty="0" smtClean="0"/>
              <a:t>(6) _____________</a:t>
            </a:r>
            <a:endParaRPr lang="zh-CN" altLang="en-US" dirty="0" smtClean="0"/>
          </a:p>
          <a:p>
            <a:pPr eaLnBrk="1" fontAlgn="auto" hangingPunct="1">
              <a:spcAft>
                <a:spcPts val="0"/>
              </a:spcAft>
              <a:buFont typeface="Arial" panose="020B0604020202020204" pitchFamily="34" charset="0"/>
              <a:buChar char="•"/>
              <a:defRPr/>
            </a:pPr>
            <a:r>
              <a:rPr lang="en-US" dirty="0" smtClean="0"/>
              <a:t>Excellent graduate student of Hangzhou </a:t>
            </a:r>
            <a:r>
              <a:rPr lang="en-US" dirty="0" err="1" smtClean="0"/>
              <a:t>Dianzi</a:t>
            </a:r>
            <a:r>
              <a:rPr lang="en-US" dirty="0" smtClean="0"/>
              <a:t> University in 2017</a:t>
            </a:r>
            <a:endParaRPr lang="zh-CN" altLang="en-US" dirty="0" smtClean="0"/>
          </a:p>
          <a:p>
            <a:pPr eaLnBrk="1" fontAlgn="auto" hangingPunct="1">
              <a:spcAft>
                <a:spcPts val="0"/>
              </a:spcAft>
              <a:buFont typeface="Arial" panose="020B0604020202020204" pitchFamily="34" charset="0"/>
              <a:buChar char="•"/>
              <a:defRPr/>
            </a:pPr>
            <a:r>
              <a:rPr lang="en-US" dirty="0" smtClean="0"/>
              <a:t>The first-class (7) _________ of Hangzhou </a:t>
            </a:r>
            <a:r>
              <a:rPr lang="en-US" dirty="0" err="1" smtClean="0"/>
              <a:t>Dianzi</a:t>
            </a:r>
            <a:r>
              <a:rPr lang="en-US" dirty="0" smtClean="0"/>
              <a:t> University in 2014, 2015</a:t>
            </a:r>
            <a:endParaRPr lang="zh-CN" altLang="en-US" dirty="0" smtClean="0"/>
          </a:p>
          <a:p>
            <a:pPr eaLnBrk="1" fontAlgn="auto" hangingPunct="1">
              <a:spcAft>
                <a:spcPts val="0"/>
              </a:spcAft>
              <a:buFont typeface="Arial" panose="020B0604020202020204" pitchFamily="34" charset="0"/>
              <a:buChar char="•"/>
              <a:defRPr/>
            </a:pPr>
            <a:r>
              <a:rPr lang="en-US" b="1" dirty="0" smtClean="0"/>
              <a:t>Skills:</a:t>
            </a:r>
            <a:endParaRPr lang="zh-CN" altLang="en-US" dirty="0" smtClean="0"/>
          </a:p>
          <a:p>
            <a:pPr eaLnBrk="1" fontAlgn="auto" hangingPunct="1">
              <a:spcAft>
                <a:spcPts val="0"/>
              </a:spcAft>
              <a:buFont typeface="Arial" panose="020B0604020202020204" pitchFamily="34" charset="0"/>
              <a:buChar char="•"/>
              <a:defRPr/>
            </a:pPr>
            <a:r>
              <a:rPr lang="en-US" dirty="0" smtClean="0"/>
              <a:t>High (8) _____________ in computer networking and office software</a:t>
            </a:r>
            <a:endParaRPr lang="zh-CN" altLang="en-US" dirty="0" smtClean="0"/>
          </a:p>
          <a:p>
            <a:pPr eaLnBrk="1" fontAlgn="auto" hangingPunct="1">
              <a:spcAft>
                <a:spcPts val="0"/>
              </a:spcAft>
              <a:buFont typeface="Arial" panose="020B0604020202020204" pitchFamily="34" charset="0"/>
              <a:buChar char="•"/>
              <a:defRPr/>
            </a:pPr>
            <a:r>
              <a:rPr lang="en-US" dirty="0" smtClean="0"/>
              <a:t>Fluent in English with the College English Test Band Six Certificate</a:t>
            </a:r>
            <a:endParaRPr lang="zh-CN" altLang="en-US" dirty="0" smtClean="0"/>
          </a:p>
          <a:p>
            <a:pPr eaLnBrk="1" fontAlgn="auto" hangingPunct="1">
              <a:spcAft>
                <a:spcPts val="0"/>
              </a:spcAft>
              <a:buFont typeface="Arial" panose="020B0604020202020204" pitchFamily="34" charset="0"/>
              <a:buChar char="•"/>
              <a:defRPr/>
            </a:pPr>
            <a:r>
              <a:rPr lang="en-US" b="1" dirty="0" smtClean="0"/>
              <a:t>Self-evaluation:</a:t>
            </a:r>
            <a:endParaRPr lang="zh-CN" altLang="en-US" dirty="0" smtClean="0"/>
          </a:p>
          <a:p>
            <a:pPr eaLnBrk="1" fontAlgn="auto" hangingPunct="1">
              <a:spcAft>
                <a:spcPts val="0"/>
              </a:spcAft>
              <a:buFont typeface="Arial" panose="020B0604020202020204" pitchFamily="34" charset="0"/>
              <a:buChar char="•"/>
              <a:defRPr/>
            </a:pPr>
            <a:r>
              <a:rPr lang="en-US" dirty="0" smtClean="0"/>
              <a:t>Honest; energetic; pleasant personality with initiative and drive; prepared to work hard</a:t>
            </a:r>
            <a:endParaRPr lang="zh-CN" altLang="en-US" dirty="0" smtClean="0"/>
          </a:p>
          <a:p>
            <a:pPr eaLnBrk="1" fontAlgn="auto" hangingPunct="1">
              <a:spcAft>
                <a:spcPts val="0"/>
              </a:spcAft>
              <a:buFont typeface="Arial" panose="020B0604020202020204" pitchFamily="34" charset="0"/>
              <a:buChar char="•"/>
              <a:defRPr/>
            </a:pPr>
            <a:r>
              <a:rPr lang="en-US" dirty="0" smtClean="0"/>
              <a:t>(9)_____________</a:t>
            </a:r>
            <a:endParaRPr lang="zh-CN" altLang="en-US" dirty="0" smtClean="0"/>
          </a:p>
          <a:p>
            <a:pPr eaLnBrk="1" fontAlgn="auto" hangingPunct="1">
              <a:spcAft>
                <a:spcPts val="0"/>
              </a:spcAft>
              <a:buFont typeface="Arial" panose="020B0604020202020204" pitchFamily="34" charset="0"/>
              <a:buChar char="•"/>
              <a:defRPr/>
            </a:pPr>
            <a:r>
              <a:rPr lang="en-US" dirty="0" smtClean="0"/>
              <a:t>References available upon request.</a:t>
            </a:r>
            <a:endParaRPr lang="en-US" dirty="0" smtClean="0"/>
          </a:p>
          <a:p>
            <a:pPr eaLnBrk="1" fontAlgn="auto" hangingPunct="1">
              <a:spcAft>
                <a:spcPts val="0"/>
              </a:spcAft>
              <a:buFont typeface="Arial" panose="020B0604020202020204" pitchFamily="34" charset="0"/>
              <a:buChar char="•"/>
              <a:defRPr/>
            </a:pPr>
            <a:r>
              <a:rPr lang="en-US" altLang="zh-CN" dirty="0" smtClean="0">
                <a:solidFill>
                  <a:srgbClr val="C00000"/>
                </a:solidFill>
              </a:rPr>
              <a:t>6. Awards      7. scholarship       8. proficiency      9. References</a:t>
            </a:r>
            <a:endParaRPr lang="zh-CN" altLang="en-US" dirty="0" smtClean="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7" end="17"/>
                                            </p:txEl>
                                          </p:spTgt>
                                        </p:tgtEl>
                                        <p:attrNameLst>
                                          <p:attrName>style.visibility</p:attrName>
                                        </p:attrNameLst>
                                      </p:cBhvr>
                                      <p:to>
                                        <p:strVal val="visible"/>
                                      </p:to>
                                    </p:set>
                                    <p:anim calcmode="lin" valueType="num">
                                      <p:cBhvr additive="base">
                                        <p:cTn id="7"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ym typeface="+mn-ea"/>
              </a:rPr>
              <a:t>More examples on pages 11-19.</a:t>
            </a:r>
            <a:br>
              <a:rPr lang="zh-CN" altLang="en-US" dirty="0"/>
            </a:br>
            <a:endParaRPr lang="zh-CN" altLang="en-US"/>
          </a:p>
        </p:txBody>
      </p:sp>
      <p:sp>
        <p:nvSpPr>
          <p:cNvPr id="3" name="内容占位符 2"/>
          <p:cNvSpPr>
            <a:spLocks noGrp="1"/>
          </p:cNvSpPr>
          <p:nvPr>
            <p:ph sz="quarter" idx="1"/>
          </p:nvPr>
        </p:nvSpPr>
        <p:spPr/>
        <p:txBody>
          <a:bodyPr/>
          <a:lstStyle/>
          <a:p>
            <a:r>
              <a:rPr lang="en-US" altLang="zh-CN" dirty="0"/>
              <a:t>                                         Resume</a:t>
            </a:r>
            <a:endParaRPr lang="en-US" altLang="zh-CN" dirty="0"/>
          </a:p>
          <a:p>
            <a:r>
              <a:rPr lang="en-US" altLang="zh-CN" dirty="0"/>
              <a:t>Michael Gotting</a:t>
            </a:r>
            <a:endParaRPr lang="en-US" altLang="zh-CN" dirty="0"/>
          </a:p>
          <a:p>
            <a:r>
              <a:rPr lang="en-US" altLang="zh-CN" dirty="0"/>
              <a:t>1599 Diagonal Street</a:t>
            </a:r>
            <a:endParaRPr lang="en-US" altLang="zh-CN" dirty="0"/>
          </a:p>
          <a:p>
            <a:r>
              <a:rPr lang="en-US" altLang="zh-CN" dirty="0"/>
              <a:t> Mankato, MN56001</a:t>
            </a:r>
            <a:endParaRPr lang="en-US" altLang="zh-CN" dirty="0"/>
          </a:p>
          <a:p>
            <a:r>
              <a:rPr lang="en-US" altLang="zh-CN" dirty="0"/>
              <a:t>(507) 345-835</a:t>
            </a:r>
            <a:endParaRPr lang="en-US" altLang="zh-CN" dirty="0"/>
          </a:p>
          <a:p>
            <a:endParaRPr lang="en-US" altLang="zh-CN" dirty="0"/>
          </a:p>
          <a:p>
            <a:r>
              <a:rPr lang="en-US" altLang="zh-CN" dirty="0"/>
              <a:t>Position Desired    I would like to work for your        	     	                           company as a writer</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2">
                    <a:lumMod val="75000"/>
                  </a:schemeClr>
                </a:solidFill>
              </a:rPr>
              <a:t>Letters of Self-Recommendation</a:t>
            </a:r>
            <a:endParaRPr lang="zh-CN" altLang="en-US" dirty="0">
              <a:solidFill>
                <a:schemeClr val="bg2">
                  <a:lumMod val="75000"/>
                </a:schemeClr>
              </a:solidFill>
            </a:endParaRPr>
          </a:p>
        </p:txBody>
      </p:sp>
      <p:sp>
        <p:nvSpPr>
          <p:cNvPr id="3" name="内容占位符 2"/>
          <p:cNvSpPr>
            <a:spLocks noGrp="1"/>
          </p:cNvSpPr>
          <p:nvPr>
            <p:ph sz="quarter" idx="1"/>
          </p:nvPr>
        </p:nvSpPr>
        <p:spPr/>
        <p:txBody>
          <a:bodyPr/>
          <a:lstStyle/>
          <a:p>
            <a:pPr marL="0" indent="0">
              <a:buNone/>
            </a:pPr>
            <a:r>
              <a:rPr lang="en-US" altLang="zh-CN" sz="3200" i="1" dirty="0" smtClean="0">
                <a:solidFill>
                  <a:srgbClr val="00B050"/>
                </a:solidFill>
              </a:rPr>
              <a:t>A letter of self-recommendation </a:t>
            </a:r>
            <a:r>
              <a:rPr lang="en-US" altLang="zh-CN" dirty="0" smtClean="0"/>
              <a:t>is written by </a:t>
            </a:r>
            <a:r>
              <a:rPr lang="en-US" altLang="zh-CN" dirty="0" smtClean="0">
                <a:solidFill>
                  <a:srgbClr val="FF3399"/>
                </a:solidFill>
              </a:rPr>
              <a:t>the applicant himself/herself </a:t>
            </a:r>
            <a:r>
              <a:rPr lang="en-US" altLang="zh-CN" dirty="0" smtClean="0"/>
              <a:t>to </a:t>
            </a:r>
            <a:r>
              <a:rPr lang="en-US" altLang="zh-CN" dirty="0" smtClean="0">
                <a:solidFill>
                  <a:srgbClr val="FF3399"/>
                </a:solidFill>
              </a:rPr>
              <a:t>highlight</a:t>
            </a:r>
            <a:r>
              <a:rPr lang="en-US" altLang="zh-CN" dirty="0" smtClean="0"/>
              <a:t> his/her own </a:t>
            </a:r>
            <a:r>
              <a:rPr lang="en-US" altLang="zh-CN" dirty="0" smtClean="0">
                <a:solidFill>
                  <a:srgbClr val="FF3399"/>
                </a:solidFill>
              </a:rPr>
              <a:t>advantages</a:t>
            </a:r>
            <a:r>
              <a:rPr lang="en-US" altLang="zh-CN" dirty="0" smtClean="0"/>
              <a:t> to a certain major or position.</a:t>
            </a:r>
            <a:endParaRPr lang="en-US" altLang="zh-CN" dirty="0" smtClean="0"/>
          </a:p>
          <a:p>
            <a:pPr marL="0" indent="0">
              <a:buNone/>
            </a:pPr>
            <a:endParaRPr lang="en-US" altLang="zh-CN" dirty="0" smtClean="0"/>
          </a:p>
          <a:p>
            <a:pPr marL="0" indent="0">
              <a:buNone/>
            </a:pPr>
            <a:r>
              <a:rPr lang="en-US" altLang="zh-CN" dirty="0" smtClean="0"/>
              <a:t>Remember </a:t>
            </a:r>
            <a:r>
              <a:rPr lang="en-US" altLang="zh-CN" dirty="0" smtClean="0">
                <a:solidFill>
                  <a:srgbClr val="7030A0"/>
                </a:solidFill>
              </a:rPr>
              <a:t>not to exaggerate or boast.</a:t>
            </a:r>
            <a:endParaRPr lang="en-US" altLang="zh-CN" dirty="0" smtClean="0">
              <a:solidFill>
                <a:srgbClr val="7030A0"/>
              </a:solidFill>
            </a:endParaRPr>
          </a:p>
          <a:p>
            <a:pPr marL="0" indent="0">
              <a:buNone/>
            </a:pPr>
            <a:endParaRPr lang="en-US" altLang="zh-CN" dirty="0" smtClean="0">
              <a:solidFill>
                <a:srgbClr val="7030A0"/>
              </a:solidFill>
            </a:endParaRPr>
          </a:p>
          <a:p>
            <a:pPr marL="0" indent="0">
              <a:buNone/>
            </a:pPr>
            <a:r>
              <a:rPr lang="en-US" altLang="zh-CN" dirty="0"/>
              <a:t> </a:t>
            </a:r>
            <a:r>
              <a:rPr lang="en-US" altLang="zh-CN" dirty="0" smtClean="0"/>
              <a:t>A letter of self-recommendation is actually is </a:t>
            </a:r>
            <a:r>
              <a:rPr lang="en-US" altLang="zh-CN" dirty="0" smtClean="0">
                <a:solidFill>
                  <a:srgbClr val="00B050"/>
                </a:solidFill>
              </a:rPr>
              <a:t>a letter of application</a:t>
            </a:r>
            <a:r>
              <a:rPr lang="en-US" altLang="zh-CN" dirty="0" smtClean="0"/>
              <a:t>, which is also called </a:t>
            </a:r>
            <a:r>
              <a:rPr lang="en-US" altLang="zh-CN" dirty="0" smtClean="0">
                <a:solidFill>
                  <a:srgbClr val="00B050"/>
                </a:solidFill>
              </a:rPr>
              <a:t>a cover letter </a:t>
            </a:r>
            <a:r>
              <a:rPr lang="en-US" altLang="zh-CN" dirty="0" smtClean="0"/>
              <a:t>if it is accompanied by a CV.</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quarter" idx="1"/>
          </p:nvPr>
        </p:nvSpPr>
        <p:spPr/>
        <p:txBody>
          <a:bodyPr/>
          <a:p>
            <a:r>
              <a:rPr lang="en-US" altLang="zh-CN"/>
              <a:t>Education</a:t>
            </a:r>
            <a:endParaRPr lang="en-US" altLang="zh-CN"/>
          </a:p>
          <a:p>
            <a:endParaRPr lang="en-US" altLang="zh-CN"/>
          </a:p>
          <a:p>
            <a:r>
              <a:rPr lang="en-US" altLang="zh-CN"/>
              <a:t>2001-2004   I studied at the University of Minnesota       	                in Minneapolis, MN.</a:t>
            </a:r>
            <a:endParaRPr lang="en-US" altLang="zh-CN"/>
          </a:p>
          <a:p>
            <a:r>
              <a:rPr lang="en-US" altLang="zh-CN"/>
              <a:t>                        I earned my BA in English there.</a:t>
            </a:r>
            <a:endParaRPr lang="en-US" altLang="zh-CN"/>
          </a:p>
          <a:p>
            <a:r>
              <a:rPr lang="en-US" altLang="zh-CN"/>
              <a:t>2004-present I did my graduate study at Cambridge 	     	                in Boston, Massachusetts.</a:t>
            </a:r>
            <a:endParaRPr lang="en-US" altLang="zh-CN"/>
          </a:p>
          <a:p>
            <a:r>
              <a:rPr lang="en-US" altLang="zh-CN"/>
              <a:t>                       I earned my MA in English there.</a:t>
            </a:r>
            <a:endParaRPr lang="en-US" altLang="zh-CN"/>
          </a:p>
          <a:p>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quarter" idx="1"/>
          </p:nvPr>
        </p:nvSpPr>
        <p:spPr/>
        <p:txBody>
          <a:bodyPr/>
          <a:p>
            <a:r>
              <a:rPr lang="en-US" altLang="zh-CN"/>
              <a:t>Experience</a:t>
            </a:r>
            <a:endParaRPr lang="en-US" altLang="zh-CN"/>
          </a:p>
          <a:p>
            <a:endParaRPr lang="en-US" altLang="zh-CN"/>
          </a:p>
          <a:p>
            <a:r>
              <a:rPr lang="en-US" altLang="zh-CN"/>
              <a:t>2001-2004  I wrote a weekly news column for my 	  	              school's newspaper. I won three awards 	   	              for journalism there.</a:t>
            </a:r>
            <a:endParaRPr lang="en-US" altLang="zh-CN"/>
          </a:p>
          <a:p>
            <a:r>
              <a:rPr lang="en-US" altLang="zh-CN"/>
              <a:t>2004-present  In graduate school, I was the editor of 	                 the literary magazine in Cambridge. I 	                	                 also wrote many articles for the 	   	  	                 magazine.</a:t>
            </a:r>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quarter" idx="1"/>
          </p:nvPr>
        </p:nvSpPr>
        <p:spPr/>
        <p:txBody>
          <a:bodyPr/>
          <a:p>
            <a:r>
              <a:rPr lang="en-US" altLang="zh-CN"/>
              <a:t>References</a:t>
            </a:r>
            <a:endParaRPr lang="en-US" altLang="zh-CN"/>
          </a:p>
          <a:p>
            <a:endParaRPr lang="en-US" altLang="zh-CN"/>
          </a:p>
          <a:p>
            <a:r>
              <a:rPr lang="en-US" altLang="zh-CN"/>
              <a:t>Academic        Cambridge University</a:t>
            </a:r>
            <a:endParaRPr lang="en-US" altLang="zh-CN"/>
          </a:p>
          <a:p>
            <a:r>
              <a:rPr lang="en-US" altLang="zh-CN"/>
              <a:t>Professional   Joe Bob Briggs, my old boss</a:t>
            </a:r>
            <a:endParaRPr lang="en-US" altLang="zh-CN"/>
          </a:p>
          <a:p>
            <a:r>
              <a:rPr lang="en-US" altLang="zh-CN"/>
              <a:t>Personal          Trixie Firecracker, a close personal 	 	                  friend</a:t>
            </a: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1162"/>
          </a:xfrm>
        </p:spPr>
        <p:txBody>
          <a:bodyPr rtlCol="0">
            <a:normAutofit fontScale="90000"/>
          </a:bodyPr>
          <a:lstStyle/>
          <a:p>
            <a:pPr algn="l" eaLnBrk="1" fontAlgn="auto" hangingPunct="1">
              <a:spcAft>
                <a:spcPts val="0"/>
              </a:spcAft>
              <a:defRPr/>
            </a:pPr>
            <a:r>
              <a:rPr lang="zh-CN" altLang="en-US" b="1" dirty="0" smtClean="0"/>
              <a:t>简历的主要三种格式</a:t>
            </a:r>
            <a:endParaRPr lang="zh-CN" altLang="en-US" b="1" dirty="0" smtClean="0"/>
          </a:p>
        </p:txBody>
      </p:sp>
      <p:sp>
        <p:nvSpPr>
          <p:cNvPr id="5123" name="内容占位符 2"/>
          <p:cNvSpPr>
            <a:spLocks noGrp="1"/>
          </p:cNvSpPr>
          <p:nvPr>
            <p:ph idx="1"/>
          </p:nvPr>
        </p:nvSpPr>
        <p:spPr>
          <a:xfrm>
            <a:off x="457200" y="914400"/>
            <a:ext cx="8229600" cy="5211763"/>
          </a:xfrm>
        </p:spPr>
        <p:txBody>
          <a:bodyPr/>
          <a:lstStyle/>
          <a:p>
            <a:pPr eaLnBrk="1" hangingPunct="1"/>
            <a:r>
              <a:rPr lang="en-US" altLang="zh-CN" smtClean="0"/>
              <a:t>                           Resume</a:t>
            </a:r>
            <a:endParaRPr lang="en-US" altLang="zh-CN" smtClean="0"/>
          </a:p>
          <a:p>
            <a:pPr eaLnBrk="1" hangingPunct="1"/>
            <a:r>
              <a:rPr lang="en-US" altLang="zh-CN" sz="2000" b="1" smtClean="0"/>
              <a:t>Name</a:t>
            </a:r>
            <a:endParaRPr lang="en-US" altLang="zh-CN" sz="2000" b="1" smtClean="0"/>
          </a:p>
          <a:p>
            <a:pPr eaLnBrk="1" hangingPunct="1"/>
            <a:r>
              <a:rPr lang="en-US" altLang="zh-CN" sz="2000" b="1" smtClean="0"/>
              <a:t>Address</a:t>
            </a:r>
            <a:endParaRPr lang="en-US" altLang="zh-CN" sz="2000" b="1" smtClean="0"/>
          </a:p>
          <a:p>
            <a:pPr eaLnBrk="1" hangingPunct="1"/>
            <a:r>
              <a:rPr lang="en-US" altLang="zh-CN" sz="2000" b="1" smtClean="0"/>
              <a:t>Telephone Number</a:t>
            </a:r>
            <a:endParaRPr lang="en-US" altLang="zh-CN" sz="2000" b="1" smtClean="0"/>
          </a:p>
          <a:p>
            <a:pPr eaLnBrk="1" hangingPunct="1"/>
            <a:r>
              <a:rPr lang="en-US" altLang="zh-CN" smtClean="0"/>
              <a:t>                            Education</a:t>
            </a:r>
            <a:endParaRPr lang="en-US" altLang="zh-CN" smtClean="0"/>
          </a:p>
          <a:p>
            <a:pPr eaLnBrk="1" hangingPunct="1">
              <a:buFont typeface="Arial" panose="020B0604020202020204" pitchFamily="34" charset="0"/>
              <a:buNone/>
            </a:pPr>
            <a:r>
              <a:rPr lang="en-US" altLang="zh-CN" smtClean="0"/>
              <a:t>_______________________________________ </a:t>
            </a:r>
            <a:endParaRPr lang="en-US" altLang="zh-CN" smtClean="0"/>
          </a:p>
          <a:p>
            <a:pPr eaLnBrk="1" hangingPunct="1">
              <a:buFont typeface="Arial" panose="020B0604020202020204" pitchFamily="34" charset="0"/>
              <a:buNone/>
            </a:pPr>
            <a:r>
              <a:rPr lang="en-US" altLang="zh-CN" smtClean="0"/>
              <a:t>                                Experiences</a:t>
            </a:r>
            <a:endParaRPr lang="en-US" altLang="zh-CN" smtClean="0"/>
          </a:p>
          <a:p>
            <a:pPr eaLnBrk="1" hangingPunct="1">
              <a:buFont typeface="Arial" panose="020B0604020202020204" pitchFamily="34" charset="0"/>
              <a:buNone/>
            </a:pPr>
            <a:r>
              <a:rPr lang="en-US" altLang="zh-CN" smtClean="0"/>
              <a:t>_______________________________________</a:t>
            </a:r>
            <a:endParaRPr lang="en-US" altLang="zh-CN" smtClean="0"/>
          </a:p>
          <a:p>
            <a:pPr eaLnBrk="1" hangingPunct="1">
              <a:buFont typeface="Arial" panose="020B0604020202020204" pitchFamily="34" charset="0"/>
              <a:buNone/>
            </a:pPr>
            <a:r>
              <a:rPr lang="en-US" altLang="zh-CN" smtClean="0"/>
              <a:t>                                Personal Data           </a:t>
            </a:r>
            <a:endParaRPr lang="zh-CN"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81000" y="228600"/>
            <a:ext cx="8229600" cy="609600"/>
          </a:xfrm>
        </p:spPr>
        <p:txBody>
          <a:bodyPr/>
          <a:lstStyle/>
          <a:p>
            <a:pPr algn="l" eaLnBrk="1" hangingPunct="1"/>
            <a:r>
              <a:rPr lang="zh-CN" altLang="en-US" sz="2800" b="1" smtClean="0"/>
              <a:t>格式</a:t>
            </a:r>
            <a:r>
              <a:rPr lang="en-US" altLang="zh-CN" sz="2800" b="1" smtClean="0"/>
              <a:t>2</a:t>
            </a:r>
            <a:endParaRPr lang="zh-CN" altLang="en-US" sz="2800" b="1" smtClean="0"/>
          </a:p>
        </p:txBody>
      </p:sp>
      <p:sp>
        <p:nvSpPr>
          <p:cNvPr id="3" name="内容占位符 2"/>
          <p:cNvSpPr>
            <a:spLocks noGrp="1"/>
          </p:cNvSpPr>
          <p:nvPr>
            <p:ph idx="1"/>
          </p:nvPr>
        </p:nvSpPr>
        <p:spPr>
          <a:xfrm>
            <a:off x="457200" y="838200"/>
            <a:ext cx="8229600" cy="5287963"/>
          </a:xfrm>
        </p:spPr>
        <p:txBody>
          <a:bodyPr rtlCol="0">
            <a:normAutofit fontScale="92500"/>
          </a:bodyPr>
          <a:lstStyle/>
          <a:p>
            <a:pPr eaLnBrk="1" fontAlgn="auto" hangingPunct="1">
              <a:spcAft>
                <a:spcPts val="0"/>
              </a:spcAft>
              <a:buFont typeface="Arial" panose="020B0604020202020204" pitchFamily="34" charset="0"/>
              <a:buChar char="•"/>
              <a:defRPr/>
            </a:pPr>
            <a:r>
              <a:rPr lang="en-US" altLang="zh-CN" dirty="0" smtClean="0"/>
              <a:t>                         RESUME</a:t>
            </a:r>
            <a:endParaRPr lang="en-US" altLang="zh-CN" dirty="0" smtClean="0"/>
          </a:p>
          <a:p>
            <a:pPr eaLnBrk="1" fontAlgn="auto" hangingPunct="1">
              <a:spcAft>
                <a:spcPts val="0"/>
              </a:spcAft>
              <a:buFont typeface="Arial" panose="020B0604020202020204" pitchFamily="34" charset="0"/>
              <a:buChar char="•"/>
              <a:defRPr/>
            </a:pPr>
            <a:r>
              <a:rPr lang="en-US" altLang="zh-CN" sz="2000" b="1" dirty="0" smtClean="0"/>
              <a:t>Name</a:t>
            </a:r>
            <a:endParaRPr lang="en-US" altLang="zh-CN" sz="2000" b="1" dirty="0" smtClean="0"/>
          </a:p>
          <a:p>
            <a:pPr eaLnBrk="1" fontAlgn="auto" hangingPunct="1">
              <a:spcAft>
                <a:spcPts val="0"/>
              </a:spcAft>
              <a:buFont typeface="Arial" panose="020B0604020202020204" pitchFamily="34" charset="0"/>
              <a:buChar char="•"/>
              <a:defRPr/>
            </a:pPr>
            <a:r>
              <a:rPr lang="en-US" altLang="zh-CN" sz="2000" b="1" dirty="0" smtClean="0"/>
              <a:t>Address</a:t>
            </a:r>
            <a:endParaRPr lang="en-US" altLang="zh-CN" sz="2000" b="1" dirty="0" smtClean="0"/>
          </a:p>
          <a:p>
            <a:pPr eaLnBrk="1" fontAlgn="auto" hangingPunct="1">
              <a:spcAft>
                <a:spcPts val="0"/>
              </a:spcAft>
              <a:buFont typeface="Arial" panose="020B0604020202020204" pitchFamily="34" charset="0"/>
              <a:buChar char="•"/>
              <a:defRPr/>
            </a:pPr>
            <a:r>
              <a:rPr lang="en-US" altLang="zh-CN" sz="2000" b="1" dirty="0" smtClean="0"/>
              <a:t>Telephone Number</a:t>
            </a:r>
            <a:endParaRPr lang="en-US" altLang="zh-CN" sz="2000" b="1" dirty="0" smtClean="0"/>
          </a:p>
          <a:p>
            <a:pPr eaLnBrk="1" fontAlgn="auto" hangingPunct="1">
              <a:spcAft>
                <a:spcPts val="0"/>
              </a:spcAft>
              <a:buFont typeface="Arial" panose="020B0604020202020204" pitchFamily="34" charset="0"/>
              <a:buChar char="•"/>
              <a:defRPr/>
            </a:pPr>
            <a:r>
              <a:rPr lang="en-US" altLang="zh-CN" dirty="0" smtClean="0"/>
              <a:t>Objective:</a:t>
            </a:r>
            <a:endParaRPr lang="en-US" altLang="zh-CN" dirty="0" smtClean="0"/>
          </a:p>
          <a:p>
            <a:pPr eaLnBrk="1" fontAlgn="auto" hangingPunct="1">
              <a:spcAft>
                <a:spcPts val="0"/>
              </a:spcAft>
              <a:buFont typeface="Arial" panose="020B0604020202020204" pitchFamily="34" charset="0"/>
              <a:buNone/>
              <a:defRPr/>
            </a:pPr>
            <a:r>
              <a:rPr lang="en-US" altLang="zh-CN" dirty="0" smtClean="0"/>
              <a:t>    _____________________________________</a:t>
            </a:r>
            <a:endParaRPr lang="en-US" altLang="zh-CN" dirty="0" smtClean="0"/>
          </a:p>
          <a:p>
            <a:pPr eaLnBrk="1" fontAlgn="auto" hangingPunct="1">
              <a:spcAft>
                <a:spcPts val="0"/>
              </a:spcAft>
              <a:buFont typeface="Arial" panose="020B0604020202020204" pitchFamily="34" charset="0"/>
              <a:buNone/>
              <a:defRPr/>
            </a:pPr>
            <a:r>
              <a:rPr lang="en-US" altLang="zh-CN" dirty="0" smtClean="0"/>
              <a:t>    Experiences:</a:t>
            </a:r>
            <a:endParaRPr lang="en-US" altLang="zh-CN" dirty="0" smtClean="0"/>
          </a:p>
          <a:p>
            <a:pPr eaLnBrk="1" fontAlgn="auto" hangingPunct="1">
              <a:spcAft>
                <a:spcPts val="0"/>
              </a:spcAft>
              <a:buFont typeface="Arial" panose="020B0604020202020204" pitchFamily="34" charset="0"/>
              <a:buNone/>
              <a:defRPr/>
            </a:pPr>
            <a:r>
              <a:rPr lang="en-US" altLang="zh-CN" dirty="0" smtClean="0"/>
              <a:t>    _____________________________________</a:t>
            </a:r>
            <a:endParaRPr lang="en-US" altLang="zh-CN" dirty="0" smtClean="0"/>
          </a:p>
          <a:p>
            <a:pPr eaLnBrk="1" fontAlgn="auto" hangingPunct="1">
              <a:spcAft>
                <a:spcPts val="0"/>
              </a:spcAft>
              <a:buFont typeface="Arial" panose="020B0604020202020204" pitchFamily="34" charset="0"/>
              <a:buNone/>
              <a:defRPr/>
            </a:pPr>
            <a:r>
              <a:rPr lang="en-US" altLang="zh-CN" dirty="0" smtClean="0"/>
              <a:t>    Education:</a:t>
            </a:r>
            <a:endParaRPr lang="en-US" altLang="zh-CN" dirty="0" smtClean="0"/>
          </a:p>
          <a:p>
            <a:pPr eaLnBrk="1" fontAlgn="auto" hangingPunct="1">
              <a:spcAft>
                <a:spcPts val="0"/>
              </a:spcAft>
              <a:buFont typeface="Arial" panose="020B0604020202020204" pitchFamily="34" charset="0"/>
              <a:buNone/>
              <a:defRPr/>
            </a:pPr>
            <a:r>
              <a:rPr lang="en-US" altLang="zh-CN" dirty="0" smtClean="0"/>
              <a:t>    _____________________________________</a:t>
            </a:r>
            <a:endParaRPr lang="en-US" altLang="zh-CN" dirty="0" smtClean="0"/>
          </a:p>
          <a:p>
            <a:pPr eaLnBrk="1" fontAlgn="auto" hangingPunct="1">
              <a:spcAft>
                <a:spcPts val="0"/>
              </a:spcAft>
              <a:buFont typeface="Arial" panose="020B0604020202020204" pitchFamily="34" charset="0"/>
              <a:buNone/>
              <a:defRPr/>
            </a:pPr>
            <a:r>
              <a:rPr lang="en-US" altLang="zh-CN" dirty="0" smtClean="0"/>
              <a:t>    Personal Data:</a:t>
            </a:r>
            <a:endParaRPr lang="en-US" altLang="zh-CN" dirty="0" smtClean="0"/>
          </a:p>
          <a:p>
            <a:pPr eaLnBrk="1" fontAlgn="auto" hangingPunct="1">
              <a:spcAft>
                <a:spcPts val="0"/>
              </a:spcAft>
              <a:buFont typeface="Arial" panose="020B0604020202020204" pitchFamily="34" charset="0"/>
              <a:buNone/>
              <a:defRPr/>
            </a:pPr>
            <a:r>
              <a:rPr lang="en-US" altLang="zh-CN" dirty="0" smtClean="0"/>
              <a:t>    _____________________________________</a:t>
            </a:r>
            <a:endParaRPr lang="en-US" altLang="zh-CN" dirty="0" smtClean="0"/>
          </a:p>
          <a:p>
            <a:pPr eaLnBrk="1" fontAlgn="auto" hangingPunct="1">
              <a:spcAft>
                <a:spcPts val="0"/>
              </a:spcAft>
              <a:buFont typeface="Arial" panose="020B0604020202020204" pitchFamily="34" charset="0"/>
              <a:buChar char="•"/>
              <a:defRPr/>
            </a:pPr>
            <a:endParaRPr lang="zh-CN" alt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457200" y="274638"/>
            <a:ext cx="8229600" cy="639762"/>
          </a:xfrm>
        </p:spPr>
        <p:txBody>
          <a:bodyPr/>
          <a:lstStyle/>
          <a:p>
            <a:pPr algn="l" eaLnBrk="1" hangingPunct="1"/>
            <a:r>
              <a:rPr lang="zh-CN" altLang="en-US" sz="2800" b="1" smtClean="0"/>
              <a:t>格式</a:t>
            </a:r>
            <a:r>
              <a:rPr lang="en-US" altLang="zh-CN" sz="2800" b="1" smtClean="0"/>
              <a:t>3</a:t>
            </a:r>
            <a:endParaRPr lang="zh-CN" altLang="en-US" sz="2800" b="1" smtClean="0"/>
          </a:p>
        </p:txBody>
      </p:sp>
      <p:sp>
        <p:nvSpPr>
          <p:cNvPr id="3" name="内容占位符 2"/>
          <p:cNvSpPr>
            <a:spLocks noGrp="1"/>
          </p:cNvSpPr>
          <p:nvPr>
            <p:ph idx="1"/>
          </p:nvPr>
        </p:nvSpPr>
        <p:spPr>
          <a:xfrm>
            <a:off x="457200" y="990600"/>
            <a:ext cx="8229600" cy="5135563"/>
          </a:xfrm>
        </p:spPr>
        <p:txBody>
          <a:bodyPr rtlCol="0">
            <a:normAutofit fontScale="92500"/>
          </a:bodyPr>
          <a:lstStyle/>
          <a:p>
            <a:pPr eaLnBrk="1" fontAlgn="auto" hangingPunct="1">
              <a:spcAft>
                <a:spcPts val="0"/>
              </a:spcAft>
              <a:buFont typeface="Arial" panose="020B0604020202020204" pitchFamily="34" charset="0"/>
              <a:buChar char="•"/>
              <a:defRPr/>
            </a:pPr>
            <a:r>
              <a:rPr lang="zh-CN" altLang="en-US" dirty="0" smtClean="0"/>
              <a:t>                             </a:t>
            </a:r>
            <a:r>
              <a:rPr lang="en-US" altLang="zh-CN" dirty="0" smtClean="0"/>
              <a:t>Resume</a:t>
            </a:r>
            <a:endParaRPr lang="en-US" altLang="zh-CN" dirty="0" smtClean="0"/>
          </a:p>
          <a:p>
            <a:pPr eaLnBrk="1" fontAlgn="auto" hangingPunct="1">
              <a:spcAft>
                <a:spcPts val="0"/>
              </a:spcAft>
              <a:buFont typeface="Arial" panose="020B0604020202020204" pitchFamily="34" charset="0"/>
              <a:buChar char="•"/>
              <a:defRPr/>
            </a:pPr>
            <a:r>
              <a:rPr lang="zh-CN" altLang="en-US" dirty="0" smtClean="0"/>
              <a:t>                                  </a:t>
            </a:r>
            <a:r>
              <a:rPr lang="en-US" altLang="zh-CN" dirty="0" smtClean="0"/>
              <a:t>of</a:t>
            </a:r>
            <a:endParaRPr lang="en-US" altLang="zh-CN" dirty="0" smtClean="0"/>
          </a:p>
          <a:p>
            <a:pPr eaLnBrk="1" fontAlgn="auto" hangingPunct="1">
              <a:spcAft>
                <a:spcPts val="0"/>
              </a:spcAft>
              <a:buFont typeface="Arial" panose="020B0604020202020204" pitchFamily="34" charset="0"/>
              <a:buChar char="•"/>
              <a:defRPr/>
            </a:pPr>
            <a:r>
              <a:rPr lang="en-US" altLang="zh-CN" dirty="0" smtClean="0"/>
              <a:t>                             (Name)</a:t>
            </a:r>
            <a:endParaRPr lang="en-US" altLang="zh-CN" dirty="0" smtClean="0"/>
          </a:p>
          <a:p>
            <a:pPr eaLnBrk="1" fontAlgn="auto" hangingPunct="1">
              <a:spcAft>
                <a:spcPts val="0"/>
              </a:spcAft>
              <a:buFont typeface="Arial" panose="020B0604020202020204" pitchFamily="34" charset="0"/>
              <a:buChar char="•"/>
              <a:defRPr/>
            </a:pPr>
            <a:r>
              <a:rPr lang="en-US" altLang="zh-CN" dirty="0" smtClean="0"/>
              <a:t>Present Address: _______________________</a:t>
            </a:r>
            <a:endParaRPr lang="en-US" altLang="zh-CN" dirty="0" smtClean="0"/>
          </a:p>
          <a:p>
            <a:pPr eaLnBrk="1" fontAlgn="auto" hangingPunct="1">
              <a:spcAft>
                <a:spcPts val="0"/>
              </a:spcAft>
              <a:buFont typeface="Arial" panose="020B0604020202020204" pitchFamily="34" charset="0"/>
              <a:buChar char="•"/>
              <a:defRPr/>
            </a:pPr>
            <a:r>
              <a:rPr lang="en-US" altLang="zh-CN" dirty="0" smtClean="0"/>
              <a:t>Personal Data:</a:t>
            </a:r>
            <a:endParaRPr lang="en-US" altLang="zh-CN" dirty="0" smtClean="0"/>
          </a:p>
          <a:p>
            <a:pPr eaLnBrk="1" fontAlgn="auto" hangingPunct="1">
              <a:spcAft>
                <a:spcPts val="0"/>
              </a:spcAft>
              <a:buFont typeface="Arial" panose="020B0604020202020204" pitchFamily="34" charset="0"/>
              <a:buChar char="•"/>
              <a:defRPr/>
            </a:pPr>
            <a:r>
              <a:rPr lang="en-US" altLang="zh-CN" dirty="0" smtClean="0"/>
              <a:t>_____________________________________</a:t>
            </a:r>
            <a:endParaRPr lang="en-US" altLang="zh-CN" dirty="0" smtClean="0"/>
          </a:p>
          <a:p>
            <a:pPr eaLnBrk="1" fontAlgn="auto" hangingPunct="1">
              <a:spcAft>
                <a:spcPts val="0"/>
              </a:spcAft>
              <a:buFont typeface="Arial" panose="020B0604020202020204" pitchFamily="34" charset="0"/>
              <a:buChar char="•"/>
              <a:defRPr/>
            </a:pPr>
            <a:r>
              <a:rPr lang="en-US" altLang="zh-CN" dirty="0" smtClean="0"/>
              <a:t>Experiences:</a:t>
            </a:r>
            <a:endParaRPr lang="en-US" altLang="zh-CN" dirty="0" smtClean="0"/>
          </a:p>
          <a:p>
            <a:pPr eaLnBrk="1" fontAlgn="auto" hangingPunct="1">
              <a:spcAft>
                <a:spcPts val="0"/>
              </a:spcAft>
              <a:buFont typeface="Arial" panose="020B0604020202020204" pitchFamily="34" charset="0"/>
              <a:buChar char="•"/>
              <a:defRPr/>
            </a:pPr>
            <a:r>
              <a:rPr lang="en-US" altLang="zh-CN" dirty="0" smtClean="0"/>
              <a:t>_____________________________________</a:t>
            </a:r>
            <a:endParaRPr lang="en-US" altLang="zh-CN" dirty="0" smtClean="0"/>
          </a:p>
          <a:p>
            <a:pPr eaLnBrk="1" fontAlgn="auto" hangingPunct="1">
              <a:spcAft>
                <a:spcPts val="0"/>
              </a:spcAft>
              <a:buFont typeface="Arial" panose="020B0604020202020204" pitchFamily="34" charset="0"/>
              <a:buChar char="•"/>
              <a:defRPr/>
            </a:pPr>
            <a:r>
              <a:rPr lang="en-US" altLang="zh-CN" dirty="0" smtClean="0"/>
              <a:t>Education:</a:t>
            </a:r>
            <a:endParaRPr lang="en-US" altLang="zh-CN" dirty="0" smtClean="0"/>
          </a:p>
          <a:p>
            <a:pPr eaLnBrk="1" fontAlgn="auto" hangingPunct="1">
              <a:spcAft>
                <a:spcPts val="0"/>
              </a:spcAft>
              <a:buFont typeface="Arial" panose="020B0604020202020204" pitchFamily="34" charset="0"/>
              <a:buChar char="•"/>
              <a:defRPr/>
            </a:pPr>
            <a:r>
              <a:rPr lang="en-US" altLang="zh-CN" dirty="0" smtClean="0"/>
              <a:t>______________________________________</a:t>
            </a:r>
            <a:endParaRPr lang="en-US" altLang="zh-CN"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457200" y="274638"/>
            <a:ext cx="8229600" cy="487362"/>
          </a:xfrm>
        </p:spPr>
        <p:txBody>
          <a:bodyPr>
            <a:normAutofit fontScale="90000"/>
          </a:bodyPr>
          <a:lstStyle/>
          <a:p>
            <a:pPr algn="l" eaLnBrk="1" hangingPunct="1"/>
            <a:r>
              <a:rPr lang="en-US" altLang="zh-CN" b="1" smtClean="0"/>
              <a:t>Resume: Useful Expressions</a:t>
            </a:r>
            <a:endParaRPr lang="zh-CN" altLang="en-US" b="1" smtClean="0"/>
          </a:p>
        </p:txBody>
      </p:sp>
      <p:sp>
        <p:nvSpPr>
          <p:cNvPr id="3" name="内容占位符 2"/>
          <p:cNvSpPr>
            <a:spLocks noGrp="1"/>
          </p:cNvSpPr>
          <p:nvPr>
            <p:ph idx="1"/>
          </p:nvPr>
        </p:nvSpPr>
        <p:spPr>
          <a:xfrm>
            <a:off x="457200" y="1143000"/>
            <a:ext cx="8229600" cy="4983163"/>
          </a:xfrm>
        </p:spPr>
        <p:txBody>
          <a:bodyPr rtlCol="0">
            <a:normAutofit/>
          </a:bodyPr>
          <a:lstStyle/>
          <a:p>
            <a:pPr marL="514350" indent="-514350" eaLnBrk="1" fontAlgn="auto" hangingPunct="1">
              <a:spcAft>
                <a:spcPts val="0"/>
              </a:spcAft>
              <a:buFont typeface="Arial" panose="020B0604020202020204" pitchFamily="34" charset="0"/>
              <a:buAutoNum type="arabicPeriod"/>
              <a:defRPr/>
            </a:pPr>
            <a:r>
              <a:rPr lang="zh-CN" altLang="en-US" dirty="0" smtClean="0"/>
              <a:t>杭州电子科技大学自动化学院学士学位</a:t>
            </a:r>
            <a:endParaRPr lang="en-US" altLang="zh-CN" dirty="0" smtClean="0"/>
          </a:p>
          <a:p>
            <a:pPr marL="514350" indent="-514350" eaLnBrk="1" fontAlgn="auto" hangingPunct="1">
              <a:spcAft>
                <a:spcPts val="0"/>
              </a:spcAft>
              <a:buFont typeface="Arial" panose="020B0604020202020204" pitchFamily="34" charset="0"/>
              <a:buNone/>
              <a:defRPr/>
            </a:pPr>
            <a:r>
              <a:rPr lang="en-US" altLang="zh-CN" b="1" dirty="0" smtClean="0">
                <a:solidFill>
                  <a:schemeClr val="tx2"/>
                </a:solidFill>
              </a:rPr>
              <a:t>     B. E. in Automation, School of Automation, Hangzhou </a:t>
            </a:r>
            <a:r>
              <a:rPr lang="en-US" altLang="zh-CN" b="1" dirty="0" err="1" smtClean="0">
                <a:solidFill>
                  <a:schemeClr val="tx2"/>
                </a:solidFill>
              </a:rPr>
              <a:t>Dianzi</a:t>
            </a:r>
            <a:r>
              <a:rPr lang="en-US" altLang="zh-CN" b="1" dirty="0" smtClean="0">
                <a:solidFill>
                  <a:schemeClr val="tx2"/>
                </a:solidFill>
              </a:rPr>
              <a:t> University</a:t>
            </a:r>
            <a:endParaRPr lang="zh-CN" altLang="en-US" b="1" dirty="0" smtClean="0">
              <a:solidFill>
                <a:schemeClr val="tx2"/>
              </a:solidFill>
            </a:endParaRPr>
          </a:p>
          <a:p>
            <a:pPr eaLnBrk="1" fontAlgn="auto" hangingPunct="1">
              <a:spcAft>
                <a:spcPts val="0"/>
              </a:spcAft>
              <a:buFont typeface="Arial" panose="020B0604020202020204" pitchFamily="34" charset="0"/>
              <a:buNone/>
              <a:defRPr/>
            </a:pPr>
            <a:r>
              <a:rPr lang="en-US" dirty="0" smtClean="0"/>
              <a:t>2. 2017</a:t>
            </a:r>
            <a:r>
              <a:rPr lang="zh-CN" altLang="en-US" dirty="0" smtClean="0"/>
              <a:t>年，获杭州电子科技大学“优秀团员”称号及“华为”奖学金。</a:t>
            </a:r>
            <a:endParaRPr lang="en-US" altLang="zh-CN" dirty="0" smtClean="0"/>
          </a:p>
          <a:p>
            <a:pPr eaLnBrk="1" fontAlgn="auto" hangingPunct="1">
              <a:spcAft>
                <a:spcPts val="0"/>
              </a:spcAft>
              <a:buFont typeface="Arial" panose="020B0604020202020204" pitchFamily="34" charset="0"/>
              <a:buNone/>
              <a:defRPr/>
            </a:pPr>
            <a:r>
              <a:rPr lang="en-US" altLang="zh-CN" b="1" dirty="0" smtClean="0">
                <a:solidFill>
                  <a:schemeClr val="tx2"/>
                </a:solidFill>
              </a:rPr>
              <a:t>    Won the title of Excellent League Member and Scholarship from </a:t>
            </a:r>
            <a:r>
              <a:rPr lang="en-US" altLang="zh-CN" b="1" dirty="0" err="1" smtClean="0">
                <a:solidFill>
                  <a:schemeClr val="tx2"/>
                </a:solidFill>
              </a:rPr>
              <a:t>Huawei</a:t>
            </a:r>
            <a:r>
              <a:rPr lang="en-US" altLang="zh-CN" b="1" dirty="0" smtClean="0">
                <a:solidFill>
                  <a:schemeClr val="tx2"/>
                </a:solidFill>
              </a:rPr>
              <a:t> Fund, in Hangzhou </a:t>
            </a:r>
            <a:r>
              <a:rPr lang="en-US" altLang="zh-CN" b="1" dirty="0" err="1" smtClean="0">
                <a:solidFill>
                  <a:schemeClr val="tx2"/>
                </a:solidFill>
              </a:rPr>
              <a:t>Dianzi</a:t>
            </a:r>
            <a:r>
              <a:rPr lang="en-US" altLang="zh-CN" b="1" dirty="0" smtClean="0">
                <a:solidFill>
                  <a:schemeClr val="tx2"/>
                </a:solidFill>
              </a:rPr>
              <a:t> University in 2017.</a:t>
            </a:r>
            <a:endParaRPr lang="zh-CN" altLang="en-US" b="1" dirty="0" smtClean="0">
              <a:solidFill>
                <a:schemeClr val="tx2"/>
              </a:solidFill>
            </a:endParaRPr>
          </a:p>
          <a:p>
            <a:pPr eaLnBrk="1" fontAlgn="auto" hangingPunct="1">
              <a:spcAft>
                <a:spcPts val="0"/>
              </a:spcAft>
              <a:buFont typeface="Arial" panose="020B0604020202020204" pitchFamily="34" charset="0"/>
              <a:buChar cha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6096000"/>
          </a:xfrm>
        </p:spPr>
        <p:txBody>
          <a:bodyPr/>
          <a:lstStyle/>
          <a:p>
            <a:pPr eaLnBrk="1" hangingPunct="1">
              <a:buFont typeface="Arial" panose="020B0604020202020204" pitchFamily="34" charset="0"/>
              <a:buNone/>
            </a:pPr>
            <a:r>
              <a:rPr lang="en-US" altLang="zh-CN" smtClean="0"/>
              <a:t>3. </a:t>
            </a:r>
            <a:r>
              <a:rPr lang="zh-CN" altLang="en-US" smtClean="0"/>
              <a:t>社团活动：杭州电子科技大学吉他协会会长</a:t>
            </a:r>
            <a:endParaRPr lang="en-US" altLang="zh-CN" smtClean="0"/>
          </a:p>
          <a:p>
            <a:pPr eaLnBrk="1" hangingPunct="1">
              <a:buFont typeface="Arial" panose="020B0604020202020204" pitchFamily="34" charset="0"/>
              <a:buNone/>
            </a:pPr>
            <a:r>
              <a:rPr lang="en-US" altLang="zh-CN" b="1" smtClean="0">
                <a:solidFill>
                  <a:schemeClr val="tx2"/>
                </a:solidFill>
              </a:rPr>
              <a:t>    Associations: President, Hangzhou Dianzi University Guitar Association</a:t>
            </a:r>
            <a:endParaRPr lang="en-US" altLang="zh-CN" b="1" smtClean="0">
              <a:solidFill>
                <a:schemeClr val="tx2"/>
              </a:solidFill>
            </a:endParaRPr>
          </a:p>
          <a:p>
            <a:pPr eaLnBrk="1" hangingPunct="1">
              <a:buFont typeface="Arial" panose="020B0604020202020204" pitchFamily="34" charset="0"/>
              <a:buNone/>
            </a:pPr>
            <a:r>
              <a:rPr lang="en-US" altLang="zh-CN" smtClean="0"/>
              <a:t>4. </a:t>
            </a:r>
            <a:r>
              <a:rPr lang="zh-CN" altLang="en-US" smtClean="0"/>
              <a:t>语言能力：大学英语</a:t>
            </a:r>
            <a:r>
              <a:rPr lang="en-US" altLang="zh-CN" smtClean="0"/>
              <a:t>6</a:t>
            </a:r>
            <a:r>
              <a:rPr lang="zh-CN" altLang="en-US" smtClean="0"/>
              <a:t>级，法语中等水平</a:t>
            </a:r>
            <a:endParaRPr lang="en-US" altLang="zh-CN" smtClean="0"/>
          </a:p>
          <a:p>
            <a:pPr eaLnBrk="1" hangingPunct="1">
              <a:buFont typeface="Arial" panose="020B0604020202020204" pitchFamily="34" charset="0"/>
              <a:buNone/>
            </a:pPr>
            <a:r>
              <a:rPr lang="en-US" altLang="zh-CN" smtClean="0"/>
              <a:t>   </a:t>
            </a:r>
            <a:r>
              <a:rPr lang="en-US" altLang="zh-CN" b="1" smtClean="0">
                <a:solidFill>
                  <a:schemeClr val="tx2"/>
                </a:solidFill>
              </a:rPr>
              <a:t>Language Proficiency: College English Test Band Six, Intermediate French</a:t>
            </a:r>
            <a:endParaRPr lang="zh-CN" altLang="en-US" b="1" smtClean="0">
              <a:solidFill>
                <a:schemeClr val="tx2"/>
              </a:solidFill>
            </a:endParaRPr>
          </a:p>
          <a:p>
            <a:pPr eaLnBrk="1" hangingPunct="1">
              <a:buFont typeface="Arial" panose="020B0604020202020204" pitchFamily="34" charset="0"/>
              <a:buNone/>
            </a:pPr>
            <a:r>
              <a:rPr lang="en-US" altLang="zh-CN" smtClean="0"/>
              <a:t>5. </a:t>
            </a:r>
            <a:r>
              <a:rPr lang="zh-CN" altLang="en-US" smtClean="0"/>
              <a:t>就大学学习成绩而言，我的平均绩点排在班级前三位。</a:t>
            </a:r>
            <a:endParaRPr lang="en-US" altLang="zh-CN" smtClean="0"/>
          </a:p>
          <a:p>
            <a:pPr eaLnBrk="1" hangingPunct="1">
              <a:buFont typeface="Arial" panose="020B0604020202020204" pitchFamily="34" charset="0"/>
              <a:buNone/>
            </a:pPr>
            <a:r>
              <a:rPr lang="en-US" altLang="zh-CN" smtClean="0"/>
              <a:t>    </a:t>
            </a:r>
            <a:r>
              <a:rPr lang="en-US" altLang="zh-CN" b="1" smtClean="0">
                <a:solidFill>
                  <a:schemeClr val="tx2"/>
                </a:solidFill>
              </a:rPr>
              <a:t>As for my academic achievement at college, my GPA is ranked on top three in my class.</a:t>
            </a:r>
            <a:endParaRPr lang="en-US" altLang="zh-CN" b="1" smtClean="0">
              <a:solidFill>
                <a:schemeClr val="tx2"/>
              </a:solidFill>
            </a:endParaRPr>
          </a:p>
          <a:p>
            <a:pPr eaLnBrk="1" hangingPunct="1"/>
            <a:endParaRPr lang="zh-CN" altLang="en-US" smtClean="0"/>
          </a:p>
          <a:p>
            <a:pPr eaLnBrk="1" hangingPunct="1"/>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heckerboard(across)">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457200" y="457200"/>
            <a:ext cx="8229600" cy="5668963"/>
          </a:xfrm>
        </p:spPr>
        <p:txBody>
          <a:bodyPr/>
          <a:lstStyle/>
          <a:p>
            <a:pPr eaLnBrk="1" hangingPunct="1">
              <a:buFont typeface="Arial" panose="020B0604020202020204" pitchFamily="34" charset="0"/>
              <a:buNone/>
            </a:pPr>
            <a:r>
              <a:rPr lang="en-US" altLang="zh-CN" smtClean="0"/>
              <a:t>6</a:t>
            </a:r>
            <a:r>
              <a:rPr lang="en-US" altLang="zh-CN" sz="2800" smtClean="0"/>
              <a:t>. </a:t>
            </a:r>
            <a:r>
              <a:rPr lang="zh-CN" altLang="en-US" sz="2800" smtClean="0"/>
              <a:t>我兴趣广泛，参加了很多课外活动。</a:t>
            </a:r>
            <a:endParaRPr lang="en-US" altLang="zh-CN" sz="2800" smtClean="0"/>
          </a:p>
          <a:p>
            <a:pPr eaLnBrk="1" hangingPunct="1">
              <a:buFont typeface="Arial" panose="020B0604020202020204" pitchFamily="34" charset="0"/>
              <a:buNone/>
            </a:pPr>
            <a:r>
              <a:rPr lang="en-US" altLang="zh-CN" sz="2800" b="1" smtClean="0">
                <a:solidFill>
                  <a:schemeClr val="tx2"/>
                </a:solidFill>
              </a:rPr>
              <a:t>    I had broad interests and participated in many extracurricular activities. </a:t>
            </a:r>
            <a:endParaRPr lang="zh-CN" altLang="en-US" sz="2800" b="1" smtClean="0">
              <a:solidFill>
                <a:schemeClr val="tx2"/>
              </a:solidFill>
            </a:endParaRPr>
          </a:p>
          <a:p>
            <a:pPr eaLnBrk="1" hangingPunct="1">
              <a:buFont typeface="Arial" panose="020B0604020202020204" pitchFamily="34" charset="0"/>
              <a:buNone/>
            </a:pPr>
            <a:r>
              <a:rPr lang="en-US" altLang="zh-CN" sz="2800" smtClean="0"/>
              <a:t>7. </a:t>
            </a:r>
            <a:r>
              <a:rPr lang="zh-CN" altLang="en-US" sz="2800" smtClean="0"/>
              <a:t>为了拓展自己的视野，我需要更广泛的学习理论知识，这就是我现在迫切想在贵处深造的原因。</a:t>
            </a:r>
            <a:endParaRPr lang="en-US" altLang="zh-CN" sz="2800" smtClean="0"/>
          </a:p>
          <a:p>
            <a:pPr eaLnBrk="1" hangingPunct="1">
              <a:buFont typeface="Arial" panose="020B0604020202020204" pitchFamily="34" charset="0"/>
              <a:buNone/>
            </a:pPr>
            <a:r>
              <a:rPr lang="en-US" altLang="zh-CN" sz="2800" smtClean="0"/>
              <a:t>    </a:t>
            </a:r>
            <a:r>
              <a:rPr lang="en-US" altLang="zh-CN" sz="2800" b="1" smtClean="0">
                <a:solidFill>
                  <a:schemeClr val="tx2"/>
                </a:solidFill>
              </a:rPr>
              <a:t>To make myself more insightful, I need training in a broader theoretical framework, which is why I am now eager to pursue further studies in your program.</a:t>
            </a:r>
            <a:endParaRPr lang="zh-CN" altLang="en-US" sz="2800" b="1" smtClean="0">
              <a:solidFill>
                <a:schemeClr val="tx2"/>
              </a:solidFill>
            </a:endParaRPr>
          </a:p>
          <a:p>
            <a:pPr eaLnBrk="1" hangingPunct="1">
              <a:buFont typeface="Arial" panose="020B0604020202020204" pitchFamily="34" charset="0"/>
              <a:buNone/>
            </a:pPr>
            <a:r>
              <a:rPr lang="en-US" altLang="zh-CN" sz="2800" smtClean="0"/>
              <a:t>8. </a:t>
            </a:r>
            <a:r>
              <a:rPr lang="zh-CN" altLang="en-US" sz="2800" smtClean="0"/>
              <a:t>如能对我的入学申请给予考虑，本人将不胜感激。</a:t>
            </a:r>
            <a:endParaRPr lang="en-US" altLang="zh-CN" sz="2800" smtClean="0"/>
          </a:p>
          <a:p>
            <a:pPr eaLnBrk="1" hangingPunct="1">
              <a:buFont typeface="Arial" panose="020B0604020202020204" pitchFamily="34" charset="0"/>
              <a:buNone/>
            </a:pPr>
            <a:r>
              <a:rPr lang="en-US" altLang="zh-CN" b="1" smtClean="0">
                <a:solidFill>
                  <a:schemeClr val="tx2"/>
                </a:solidFill>
              </a:rPr>
              <a:t>    Your favorable consideration of my application will be greatly appreciated.</a:t>
            </a:r>
            <a:endParaRPr lang="zh-CN" altLang="en-US" b="1" smtClean="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2">
                                            <p:txEl>
                                              <p:pRg st="1" end="1"/>
                                            </p:txEl>
                                          </p:spTgt>
                                        </p:tgtEl>
                                        <p:attrNameLst>
                                          <p:attrName>style.visibility</p:attrName>
                                        </p:attrNameLst>
                                      </p:cBhvr>
                                      <p:to>
                                        <p:strVal val="visible"/>
                                      </p:to>
                                    </p:set>
                                    <p:animEffect transition="in" filter="blinds(horizontal)">
                                      <p:cBhvr>
                                        <p:cTn id="7" dur="500"/>
                                        <p:tgtEl>
                                          <p:spTgt spid="1024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2">
                                            <p:txEl>
                                              <p:pRg st="3" end="3"/>
                                            </p:txEl>
                                          </p:spTgt>
                                        </p:tgtEl>
                                        <p:attrNameLst>
                                          <p:attrName>style.visibility</p:attrName>
                                        </p:attrNameLst>
                                      </p:cBhvr>
                                      <p:to>
                                        <p:strVal val="visible"/>
                                      </p:to>
                                    </p:set>
                                    <p:animEffect transition="in" filter="blinds(horizontal)">
                                      <p:cBhvr>
                                        <p:cTn id="12" dur="500"/>
                                        <p:tgtEl>
                                          <p:spTgt spid="1024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42">
                                            <p:txEl>
                                              <p:pRg st="5" end="5"/>
                                            </p:txEl>
                                          </p:spTgt>
                                        </p:tgtEl>
                                        <p:attrNameLst>
                                          <p:attrName>style.visibility</p:attrName>
                                        </p:attrNameLst>
                                      </p:cBhvr>
                                      <p:to>
                                        <p:strVal val="visible"/>
                                      </p:to>
                                    </p:set>
                                    <p:animEffect transition="in" filter="blinds(horizontal)">
                                      <p:cBhvr>
                                        <p:cTn id="17" dur="500"/>
                                        <p:tgtEl>
                                          <p:spTgt spid="102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endParaRPr lang="zh-CN" altLang="en-US" dirty="0"/>
          </a:p>
        </p:txBody>
      </p:sp>
      <p:sp>
        <p:nvSpPr>
          <p:cNvPr id="3" name="内容占位符 2"/>
          <p:cNvSpPr>
            <a:spLocks noGrp="1"/>
          </p:cNvSpPr>
          <p:nvPr>
            <p:ph sz="quarter" idx="1"/>
          </p:nvPr>
        </p:nvSpPr>
        <p:spPr/>
        <p:txBody>
          <a:bodyPr/>
          <a:lstStyle/>
          <a:p>
            <a:pPr marL="0" indent="0">
              <a:buNone/>
            </a:pPr>
            <a:r>
              <a:rPr lang="en-US" altLang="zh-CN" dirty="0" smtClean="0"/>
              <a:t>Write a resume of yourself</a:t>
            </a:r>
            <a:r>
              <a:rPr lang="zh-CN" altLang="en-US" dirty="0" smtClean="0"/>
              <a:t>，</a:t>
            </a:r>
            <a:r>
              <a:rPr lang="en-US" altLang="zh-CN" dirty="0" smtClean="0"/>
              <a:t>trying to cover as much information as possible.</a:t>
            </a:r>
            <a:endParaRPr lang="en-US" altLang="zh-CN" dirty="0" smtClean="0"/>
          </a:p>
          <a:p>
            <a:pPr marL="0" indent="0">
              <a:buNone/>
            </a:pPr>
            <a:r>
              <a:rPr lang="en-US" altLang="zh-CN" dirty="0" smtClean="0"/>
              <a:t>1. Personal data</a:t>
            </a:r>
            <a:endParaRPr lang="en-US" altLang="zh-CN" dirty="0" smtClean="0"/>
          </a:p>
          <a:p>
            <a:pPr marL="0" indent="0">
              <a:buNone/>
            </a:pPr>
            <a:r>
              <a:rPr lang="en-US" altLang="zh-CN" dirty="0" smtClean="0"/>
              <a:t>2. Education</a:t>
            </a:r>
            <a:endParaRPr lang="en-US" altLang="zh-CN" dirty="0" smtClean="0"/>
          </a:p>
          <a:p>
            <a:pPr marL="0" indent="0">
              <a:buNone/>
            </a:pPr>
            <a:r>
              <a:rPr lang="en-US" altLang="zh-CN" dirty="0" smtClean="0"/>
              <a:t>3. Work experience</a:t>
            </a:r>
            <a:endParaRPr lang="en-US" altLang="zh-CN" dirty="0" smtClean="0"/>
          </a:p>
          <a:p>
            <a:pPr marL="0" indent="0">
              <a:buNone/>
            </a:pPr>
            <a:r>
              <a:rPr lang="en-US" altLang="zh-CN" dirty="0" smtClean="0"/>
              <a:t>4. Publications</a:t>
            </a:r>
            <a:endParaRPr lang="en-US" altLang="zh-CN" dirty="0" smtClean="0"/>
          </a:p>
          <a:p>
            <a:pPr marL="0" indent="0">
              <a:buNone/>
            </a:pPr>
            <a:r>
              <a:rPr lang="en-US" altLang="zh-CN" dirty="0" smtClean="0"/>
              <a:t>5. Awards:</a:t>
            </a:r>
            <a:endParaRPr lang="en-US" altLang="zh-CN" dirty="0" smtClean="0"/>
          </a:p>
          <a:p>
            <a:pPr marL="0" indent="0">
              <a:buNone/>
            </a:pPr>
            <a:r>
              <a:rPr lang="en-US" altLang="zh-CN" dirty="0" smtClean="0"/>
              <a:t>6. Interests:</a:t>
            </a:r>
            <a:endParaRPr lang="en-US" altLang="zh-CN" dirty="0" smtClean="0"/>
          </a:p>
          <a:p>
            <a:pPr marL="0" indent="0">
              <a:buNone/>
            </a:pPr>
            <a:r>
              <a:rPr lang="en-US" altLang="zh-CN" dirty="0" smtClean="0"/>
              <a:t>7. references</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79512" y="260648"/>
            <a:ext cx="8964488" cy="6597352"/>
          </a:xfrm>
        </p:spPr>
        <p:txBody>
          <a:bodyPr>
            <a:normAutofit fontScale="77500" lnSpcReduction="20000"/>
          </a:bodyPr>
          <a:lstStyle/>
          <a:p>
            <a:r>
              <a:rPr lang="en-US" altLang="zh-CN" dirty="0" smtClean="0"/>
              <a:t>Dear  Dr. Blake,</a:t>
            </a:r>
            <a:endParaRPr lang="en-US" altLang="zh-CN" dirty="0" smtClean="0"/>
          </a:p>
          <a:p>
            <a:r>
              <a:rPr lang="en-US" altLang="zh-CN" dirty="0" smtClean="0">
                <a:solidFill>
                  <a:srgbClr val="7030A0"/>
                </a:solidFill>
              </a:rPr>
              <a:t>I read with great interest </a:t>
            </a:r>
            <a:r>
              <a:rPr lang="en-US" altLang="zh-CN" dirty="0" smtClean="0"/>
              <a:t>your most recent article on DNA particle chains in the Journal of Chemical Engineering (6/2018), as it is the area in which I am planning to pursue my Doctoral degree, and </a:t>
            </a:r>
            <a:r>
              <a:rPr lang="en-US" altLang="zh-CN" dirty="0" smtClean="0">
                <a:solidFill>
                  <a:srgbClr val="FF0000"/>
                </a:solidFill>
              </a:rPr>
              <a:t>I am writing you to enquire</a:t>
            </a:r>
            <a:r>
              <a:rPr lang="en-US" altLang="zh-CN" dirty="0" smtClean="0"/>
              <a:t> whether you think it would be possible for me to study under you beginning in September 2019.</a:t>
            </a:r>
            <a:endParaRPr lang="en-US" altLang="zh-CN" dirty="0" smtClean="0"/>
          </a:p>
          <a:p>
            <a:endParaRPr lang="en-US" altLang="zh-CN" dirty="0" smtClean="0"/>
          </a:p>
          <a:p>
            <a:r>
              <a:rPr lang="en-US" altLang="zh-CN" dirty="0" smtClean="0">
                <a:solidFill>
                  <a:srgbClr val="FF0000"/>
                </a:solidFill>
              </a:rPr>
              <a:t>I received my BSc degree </a:t>
            </a:r>
            <a:r>
              <a:rPr lang="en-US" altLang="zh-CN" dirty="0" smtClean="0"/>
              <a:t>(Biochemistry) in 2014 from Zhejiang University and my MSc ( Chemical Engineering) in 2017 from Xiamen University. I have published two papers on the DNA structures in mice (see enclosed). At present, I am teaching in the Department of Chemical Engineering at Xiamen University where I have twice received Outstanding Teacher awards.</a:t>
            </a:r>
            <a:endParaRPr lang="en-US" altLang="zh-CN" dirty="0" smtClean="0"/>
          </a:p>
          <a:p>
            <a:endParaRPr lang="en-US" altLang="zh-CN" dirty="0" smtClean="0"/>
          </a:p>
          <a:p>
            <a:r>
              <a:rPr lang="en-US" altLang="zh-CN" dirty="0" smtClean="0">
                <a:solidFill>
                  <a:srgbClr val="FF0000"/>
                </a:solidFill>
              </a:rPr>
              <a:t>I took the TOEFL </a:t>
            </a:r>
            <a:r>
              <a:rPr lang="en-US" altLang="zh-CN" dirty="0" smtClean="0"/>
              <a:t>exam in May 2001, and received a score of 632; I have registered for this October’s GRE, about which I am fully confident.</a:t>
            </a:r>
            <a:endParaRPr lang="en-US" altLang="zh-CN" dirty="0" smtClean="0"/>
          </a:p>
          <a:p>
            <a:endParaRPr lang="en-US" altLang="zh-CN" dirty="0" smtClean="0"/>
          </a:p>
          <a:p>
            <a:r>
              <a:rPr lang="en-US" altLang="zh-CN" dirty="0" smtClean="0">
                <a:solidFill>
                  <a:srgbClr val="7030A0"/>
                </a:solidFill>
              </a:rPr>
              <a:t>I should be obliged </a:t>
            </a:r>
            <a:r>
              <a:rPr lang="en-US" altLang="zh-CN" dirty="0" smtClean="0"/>
              <a:t>if you would inform me at your earliest convenience about the possibilities of admission and financial support.</a:t>
            </a:r>
            <a:endParaRPr lang="en-US" altLang="zh-CN" dirty="0" smtClean="0"/>
          </a:p>
          <a:p>
            <a:endParaRPr lang="en-US" altLang="zh-CN" dirty="0" smtClean="0"/>
          </a:p>
          <a:p>
            <a:r>
              <a:rPr lang="en-US" altLang="zh-CN" dirty="0" smtClean="0"/>
              <a:t>Yours sincerely,</a:t>
            </a:r>
            <a:endParaRPr lang="en-US" altLang="zh-CN" dirty="0" smtClean="0"/>
          </a:p>
          <a:p>
            <a:r>
              <a:rPr lang="en-US" altLang="zh-CN" dirty="0" smtClean="0"/>
              <a:t>Yang Ting</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301752" y="1412776"/>
            <a:ext cx="8503920" cy="5760640"/>
          </a:xfrm>
        </p:spPr>
        <p:txBody>
          <a:bodyPr>
            <a:normAutofit fontScale="62500" lnSpcReduction="20000"/>
          </a:bodyPr>
          <a:lstStyle/>
          <a:p>
            <a:r>
              <a:rPr lang="en-US" altLang="zh-CN" sz="2900" dirty="0"/>
              <a:t>Dear Sir,</a:t>
            </a:r>
            <a:endParaRPr lang="en-US" altLang="zh-CN" sz="2900" dirty="0"/>
          </a:p>
          <a:p>
            <a:r>
              <a:rPr lang="en-US" altLang="zh-CN" sz="2900" dirty="0"/>
              <a:t>I have learned from a friend that there is a (1</a:t>
            </a:r>
            <a:r>
              <a:rPr lang="en-US" altLang="zh-CN" sz="2900" dirty="0" smtClean="0"/>
              <a:t>)______________ </a:t>
            </a:r>
            <a:r>
              <a:rPr lang="en-US" altLang="zh-CN" sz="2900" dirty="0"/>
              <a:t>for an English teacher at Hangzhou </a:t>
            </a:r>
            <a:r>
              <a:rPr lang="en-US" altLang="zh-CN" sz="2900" dirty="0" err="1"/>
              <a:t>Dianzi</a:t>
            </a:r>
            <a:r>
              <a:rPr lang="en-US" altLang="zh-CN" sz="2900" dirty="0"/>
              <a:t> University, and I wish to (2) </a:t>
            </a:r>
            <a:r>
              <a:rPr lang="en-US" altLang="zh-CN" sz="2900" dirty="0" smtClean="0"/>
              <a:t>___________ </a:t>
            </a:r>
            <a:r>
              <a:rPr lang="en-US" altLang="zh-CN" sz="2900" dirty="0"/>
              <a:t>the position.</a:t>
            </a:r>
            <a:endParaRPr lang="en-US" altLang="zh-CN" sz="2900" dirty="0"/>
          </a:p>
          <a:p>
            <a:r>
              <a:rPr lang="en-US" altLang="zh-CN" sz="2900" dirty="0"/>
              <a:t>I am 24 years old, female, and (3</a:t>
            </a:r>
            <a:r>
              <a:rPr lang="en-US" altLang="zh-CN" sz="2900" dirty="0" smtClean="0"/>
              <a:t>)_____________ </a:t>
            </a:r>
            <a:r>
              <a:rPr lang="en-US" altLang="zh-CN" sz="2900" dirty="0"/>
              <a:t>graduate from the Graduate School of Zhejiang University with an MA in Applied Linguistics in June. My (4) </a:t>
            </a:r>
            <a:r>
              <a:rPr lang="en-US" altLang="zh-CN" sz="2900" dirty="0" smtClean="0"/>
              <a:t>_______________ </a:t>
            </a:r>
            <a:r>
              <a:rPr lang="en-US" altLang="zh-CN" sz="2900" dirty="0"/>
              <a:t>is Teaching English as a Second Language. During the past three years, in addition to finishing the (5</a:t>
            </a:r>
            <a:r>
              <a:rPr lang="en-US" altLang="zh-CN" sz="2900" dirty="0" smtClean="0"/>
              <a:t>)_______________ </a:t>
            </a:r>
            <a:r>
              <a:rPr lang="en-US" altLang="zh-CN" sz="2900" dirty="0"/>
              <a:t>with excellent grades, I have been working at the English Department in Hangzhou Normal University as a teaching assistant, (6</a:t>
            </a:r>
            <a:r>
              <a:rPr lang="en-US" altLang="zh-CN" sz="2900" dirty="0" smtClean="0"/>
              <a:t>)____________ </a:t>
            </a:r>
            <a:r>
              <a:rPr lang="en-US" altLang="zh-CN" sz="2900" dirty="0"/>
              <a:t>teaching intensive reading. From both the theoretical studies and my teaching experience, I found it very interesting and meaningful to help others learn and improve themselves. That is why I want to choose English teaching as my life-long (7) </a:t>
            </a:r>
            <a:r>
              <a:rPr lang="en-US" altLang="zh-CN" sz="2900" dirty="0" smtClean="0"/>
              <a:t>______________</a:t>
            </a:r>
            <a:endParaRPr lang="en-US" altLang="zh-CN" sz="2900" dirty="0"/>
          </a:p>
          <a:p>
            <a:r>
              <a:rPr lang="en-US" altLang="zh-CN" sz="2900" dirty="0"/>
              <a:t>The persons whose names are given below may be (8) </a:t>
            </a:r>
            <a:r>
              <a:rPr lang="en-US" altLang="zh-CN" sz="2900" dirty="0" smtClean="0"/>
              <a:t>______________ </a:t>
            </a:r>
            <a:r>
              <a:rPr lang="en-US" altLang="zh-CN" sz="2900" dirty="0"/>
              <a:t>for statement about my character and ability. Professor He </a:t>
            </a:r>
            <a:r>
              <a:rPr lang="en-US" altLang="zh-CN" sz="2900" dirty="0" err="1"/>
              <a:t>Lian-zhen</a:t>
            </a:r>
            <a:r>
              <a:rPr lang="en-US" altLang="zh-CN" sz="2900" dirty="0"/>
              <a:t>, Director of the English Department, Zhejiang University; Professor Yin Qi-ping, Director of the English Department, Hangzhou Normal University.</a:t>
            </a:r>
            <a:endParaRPr lang="en-US" altLang="zh-CN" sz="2900" dirty="0"/>
          </a:p>
          <a:p>
            <a:r>
              <a:rPr lang="en-US" altLang="zh-CN" sz="2900" dirty="0"/>
              <a:t>I would (9</a:t>
            </a:r>
            <a:r>
              <a:rPr lang="en-US" altLang="zh-CN" sz="2900" dirty="0" smtClean="0"/>
              <a:t>)____________ </a:t>
            </a:r>
            <a:r>
              <a:rPr lang="en-US" altLang="zh-CN" sz="2900" dirty="0"/>
              <a:t>the privilege of an interview. I may be (10) </a:t>
            </a:r>
            <a:r>
              <a:rPr lang="en-US" altLang="zh-CN" sz="2900" dirty="0" smtClean="0"/>
              <a:t>____________ </a:t>
            </a:r>
            <a:r>
              <a:rPr lang="en-US" altLang="zh-CN" sz="2900" dirty="0"/>
              <a:t>by telephone at 13876543210.          </a:t>
            </a:r>
            <a:endParaRPr lang="en-US" altLang="zh-CN" sz="2900" dirty="0" smtClean="0"/>
          </a:p>
          <a:p>
            <a:r>
              <a:rPr lang="en-US" altLang="zh-CN" sz="2900" dirty="0" smtClean="0"/>
              <a:t>Yours </a:t>
            </a:r>
            <a:r>
              <a:rPr lang="en-US" altLang="zh-CN" sz="2900" dirty="0"/>
              <a:t>sincerely,</a:t>
            </a:r>
            <a:endParaRPr lang="en-US" altLang="zh-CN" sz="2900" dirty="0"/>
          </a:p>
          <a:p>
            <a:r>
              <a:rPr lang="en-US" altLang="zh-CN" sz="2900" dirty="0" smtClean="0"/>
              <a:t> </a:t>
            </a:r>
            <a:r>
              <a:rPr lang="en-US" altLang="zh-CN" sz="2900" dirty="0"/>
              <a:t>Li Mei</a:t>
            </a:r>
            <a:endParaRPr lang="en-US" altLang="zh-CN" sz="2900" dirty="0"/>
          </a:p>
          <a:p>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8856984"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301752" y="1412776"/>
            <a:ext cx="8503920" cy="5760640"/>
          </a:xfrm>
        </p:spPr>
        <p:txBody>
          <a:bodyPr>
            <a:normAutofit fontScale="62500" lnSpcReduction="20000"/>
          </a:bodyPr>
          <a:lstStyle/>
          <a:p>
            <a:r>
              <a:rPr lang="en-US" altLang="zh-CN" sz="2900" dirty="0"/>
              <a:t>Dear Sir,</a:t>
            </a:r>
            <a:endParaRPr lang="en-US" altLang="zh-CN" sz="2900" dirty="0"/>
          </a:p>
          <a:p>
            <a:r>
              <a:rPr lang="en-US" altLang="zh-CN" sz="2900" dirty="0"/>
              <a:t>I have learned from a friend that there is a (1</a:t>
            </a:r>
            <a:r>
              <a:rPr lang="en-US" altLang="zh-CN" sz="2900" dirty="0" smtClean="0"/>
              <a:t>)______________ </a:t>
            </a:r>
            <a:r>
              <a:rPr lang="en-US" altLang="zh-CN" sz="2900" dirty="0"/>
              <a:t>for an English teacher at Hangzhou </a:t>
            </a:r>
            <a:r>
              <a:rPr lang="en-US" altLang="zh-CN" sz="2900" dirty="0" err="1"/>
              <a:t>Dianzi</a:t>
            </a:r>
            <a:r>
              <a:rPr lang="en-US" altLang="zh-CN" sz="2900" dirty="0"/>
              <a:t> University, and I wish to (2) </a:t>
            </a:r>
            <a:r>
              <a:rPr lang="en-US" altLang="zh-CN" sz="2900" dirty="0" smtClean="0"/>
              <a:t>___________ </a:t>
            </a:r>
            <a:r>
              <a:rPr lang="en-US" altLang="zh-CN" sz="2900" dirty="0"/>
              <a:t>the position.</a:t>
            </a:r>
            <a:endParaRPr lang="en-US" altLang="zh-CN" sz="2900" dirty="0"/>
          </a:p>
          <a:p>
            <a:r>
              <a:rPr lang="en-US" altLang="zh-CN" sz="2900" dirty="0"/>
              <a:t>I am 24 years old, female, and (3</a:t>
            </a:r>
            <a:r>
              <a:rPr lang="en-US" altLang="zh-CN" sz="2900" dirty="0" smtClean="0"/>
              <a:t>)_____________ </a:t>
            </a:r>
            <a:r>
              <a:rPr lang="en-US" altLang="zh-CN" sz="2900" dirty="0"/>
              <a:t>graduate from the Graduate School of Zhejiang University with an MA in Applied Linguistics in June. My (4) </a:t>
            </a:r>
            <a:r>
              <a:rPr lang="en-US" altLang="zh-CN" sz="2900" dirty="0" smtClean="0"/>
              <a:t>_______________ </a:t>
            </a:r>
            <a:r>
              <a:rPr lang="en-US" altLang="zh-CN" sz="2900" dirty="0"/>
              <a:t>is Teaching English as a Second Language. During the past three years, in addition to finishing the (5</a:t>
            </a:r>
            <a:r>
              <a:rPr lang="en-US" altLang="zh-CN" sz="2900" dirty="0" smtClean="0"/>
              <a:t>)_______________ </a:t>
            </a:r>
            <a:r>
              <a:rPr lang="en-US" altLang="zh-CN" sz="2900" dirty="0"/>
              <a:t>with excellent grades, I have been working at the English Department in Hangzhou Normal University as a teaching assistant, (6</a:t>
            </a:r>
            <a:r>
              <a:rPr lang="en-US" altLang="zh-CN" sz="2900" dirty="0" smtClean="0"/>
              <a:t>)____________ </a:t>
            </a:r>
            <a:r>
              <a:rPr lang="en-US" altLang="zh-CN" sz="2900" dirty="0"/>
              <a:t>teaching intensive reading. From both the theoretical studies and my teaching experience, I found it very interesting and meaningful to help others learn and improve themselves. That is why I want to choose English teaching as my life-long (7) </a:t>
            </a:r>
            <a:r>
              <a:rPr lang="en-US" altLang="zh-CN" sz="2900" dirty="0" smtClean="0"/>
              <a:t>______________</a:t>
            </a:r>
            <a:endParaRPr lang="en-US" altLang="zh-CN" sz="2900" dirty="0"/>
          </a:p>
          <a:p>
            <a:r>
              <a:rPr lang="en-US" altLang="zh-CN" sz="2900" dirty="0"/>
              <a:t>The persons whose names are given below may be (8) </a:t>
            </a:r>
            <a:r>
              <a:rPr lang="en-US" altLang="zh-CN" sz="2900" dirty="0" smtClean="0"/>
              <a:t>______________ </a:t>
            </a:r>
            <a:r>
              <a:rPr lang="en-US" altLang="zh-CN" sz="2900" dirty="0"/>
              <a:t>for statement about my character and ability. Professor He </a:t>
            </a:r>
            <a:r>
              <a:rPr lang="en-US" altLang="zh-CN" sz="2900" dirty="0" err="1"/>
              <a:t>Lian-zhen</a:t>
            </a:r>
            <a:r>
              <a:rPr lang="en-US" altLang="zh-CN" sz="2900" dirty="0"/>
              <a:t>, Director of the English Department, Zhejiang University; Professor Yin Qi-ping, Director of the English Department, Hangzhou Normal University.</a:t>
            </a:r>
            <a:endParaRPr lang="en-US" altLang="zh-CN" sz="2900" dirty="0"/>
          </a:p>
          <a:p>
            <a:r>
              <a:rPr lang="en-US" altLang="zh-CN" sz="2900" dirty="0"/>
              <a:t>I would (9</a:t>
            </a:r>
            <a:r>
              <a:rPr lang="en-US" altLang="zh-CN" sz="2900" dirty="0" smtClean="0"/>
              <a:t>)____________ </a:t>
            </a:r>
            <a:r>
              <a:rPr lang="en-US" altLang="zh-CN" sz="2900" dirty="0"/>
              <a:t>the privilege of an interview. I may be (10) </a:t>
            </a:r>
            <a:r>
              <a:rPr lang="en-US" altLang="zh-CN" sz="2900" dirty="0" smtClean="0"/>
              <a:t>____________ </a:t>
            </a:r>
            <a:r>
              <a:rPr lang="en-US" altLang="zh-CN" sz="2900" dirty="0"/>
              <a:t>by telephone at 13876543210.          </a:t>
            </a:r>
            <a:endParaRPr lang="en-US" altLang="zh-CN" sz="2900" dirty="0" smtClean="0"/>
          </a:p>
          <a:p>
            <a:r>
              <a:rPr lang="en-US" altLang="zh-CN" sz="2900" dirty="0" smtClean="0"/>
              <a:t>Yours </a:t>
            </a:r>
            <a:r>
              <a:rPr lang="en-US" altLang="zh-CN" sz="2900" dirty="0"/>
              <a:t>sincerely,</a:t>
            </a:r>
            <a:endParaRPr lang="en-US" altLang="zh-CN" sz="2900" dirty="0"/>
          </a:p>
          <a:p>
            <a:r>
              <a:rPr lang="en-US" altLang="zh-CN" sz="2900" dirty="0" smtClean="0"/>
              <a:t> </a:t>
            </a:r>
            <a:r>
              <a:rPr lang="en-US" altLang="zh-CN" sz="2900" dirty="0"/>
              <a:t>Li Mei</a:t>
            </a:r>
            <a:endParaRPr lang="en-US" altLang="zh-CN" sz="2900" dirty="0"/>
          </a:p>
          <a:p>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8856984"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3562"/>
          </a:xfrm>
        </p:spPr>
        <p:txBody>
          <a:bodyPr rtlCol="0">
            <a:normAutofit fontScale="90000"/>
          </a:bodyPr>
          <a:lstStyle/>
          <a:p>
            <a:pPr algn="l" eaLnBrk="1" fontAlgn="auto" hangingPunct="1">
              <a:spcAft>
                <a:spcPts val="0"/>
              </a:spcAft>
              <a:defRPr/>
            </a:pPr>
            <a:endParaRPr lang="zh-CN" altLang="en-US" b="1" dirty="0" smtClean="0"/>
          </a:p>
        </p:txBody>
      </p:sp>
      <p:sp>
        <p:nvSpPr>
          <p:cNvPr id="3" name="内容占位符 2"/>
          <p:cNvSpPr>
            <a:spLocks noGrp="1"/>
          </p:cNvSpPr>
          <p:nvPr>
            <p:ph idx="1"/>
          </p:nvPr>
        </p:nvSpPr>
        <p:spPr>
          <a:xfrm>
            <a:off x="457200" y="1143000"/>
            <a:ext cx="8229600" cy="4983163"/>
          </a:xfrm>
        </p:spPr>
        <p:txBody>
          <a:bodyPr rtlCol="0">
            <a:normAutofit/>
          </a:bodyPr>
          <a:lstStyle/>
          <a:p>
            <a:pPr marL="514350" indent="-514350" eaLnBrk="1" fontAlgn="auto" hangingPunct="1">
              <a:spcAft>
                <a:spcPts val="0"/>
              </a:spcAft>
              <a:buFont typeface="Arial" panose="020B0604020202020204" pitchFamily="34" charset="0"/>
              <a:buAutoNum type="arabicPeriod"/>
              <a:defRPr/>
            </a:pPr>
            <a:r>
              <a:rPr lang="en-US" altLang="zh-CN" b="1" dirty="0" smtClean="0"/>
              <a:t>vacancy</a:t>
            </a:r>
            <a:endParaRPr lang="en-US" altLang="zh-CN" b="1" dirty="0" smtClean="0"/>
          </a:p>
          <a:p>
            <a:pPr marL="514350" indent="-514350" eaLnBrk="1" fontAlgn="auto" hangingPunct="1">
              <a:spcAft>
                <a:spcPts val="0"/>
              </a:spcAft>
              <a:buFont typeface="Arial" panose="020B0604020202020204" pitchFamily="34" charset="0"/>
              <a:buAutoNum type="arabicPeriod"/>
              <a:defRPr/>
            </a:pPr>
            <a:r>
              <a:rPr lang="en-US" altLang="zh-CN" b="1" dirty="0" smtClean="0"/>
              <a:t>apply for</a:t>
            </a:r>
            <a:endParaRPr lang="en-US" altLang="zh-CN" b="1" dirty="0" smtClean="0"/>
          </a:p>
          <a:p>
            <a:pPr marL="514350" indent="-514350" eaLnBrk="1" fontAlgn="auto" hangingPunct="1">
              <a:spcAft>
                <a:spcPts val="0"/>
              </a:spcAft>
              <a:buFont typeface="Arial" panose="020B0604020202020204" pitchFamily="34" charset="0"/>
              <a:buAutoNum type="arabicPeriod"/>
              <a:defRPr/>
            </a:pPr>
            <a:r>
              <a:rPr lang="en-US" altLang="zh-CN" b="1" dirty="0" smtClean="0"/>
              <a:t>expect to</a:t>
            </a:r>
            <a:endParaRPr lang="en-US" altLang="zh-CN" b="1" dirty="0" smtClean="0"/>
          </a:p>
          <a:p>
            <a:pPr marL="514350" indent="-514350" eaLnBrk="1" fontAlgn="auto" hangingPunct="1">
              <a:spcAft>
                <a:spcPts val="0"/>
              </a:spcAft>
              <a:buFont typeface="Arial" panose="020B0604020202020204" pitchFamily="34" charset="0"/>
              <a:buAutoNum type="arabicPeriod"/>
              <a:defRPr/>
            </a:pPr>
            <a:r>
              <a:rPr lang="en-US" altLang="zh-CN" b="1" dirty="0" smtClean="0"/>
              <a:t>specialty</a:t>
            </a:r>
            <a:endParaRPr lang="en-US" altLang="zh-CN" b="1" dirty="0" smtClean="0"/>
          </a:p>
          <a:p>
            <a:pPr marL="514350" indent="-514350" eaLnBrk="1" fontAlgn="auto" hangingPunct="1">
              <a:spcAft>
                <a:spcPts val="0"/>
              </a:spcAft>
              <a:buFont typeface="Arial" panose="020B0604020202020204" pitchFamily="34" charset="0"/>
              <a:buAutoNum type="arabicPeriod"/>
              <a:defRPr/>
            </a:pPr>
            <a:r>
              <a:rPr lang="en-US" altLang="zh-CN" b="1" dirty="0" smtClean="0"/>
              <a:t>major courses</a:t>
            </a:r>
            <a:endParaRPr lang="en-US" altLang="zh-CN" b="1" dirty="0" smtClean="0"/>
          </a:p>
          <a:p>
            <a:pPr marL="514350" indent="-514350" eaLnBrk="1" fontAlgn="auto" hangingPunct="1">
              <a:spcAft>
                <a:spcPts val="0"/>
              </a:spcAft>
              <a:buFont typeface="Arial" panose="020B0604020202020204" pitchFamily="34" charset="0"/>
              <a:buAutoNum type="arabicPeriod"/>
              <a:defRPr/>
            </a:pPr>
            <a:r>
              <a:rPr lang="en-US" altLang="zh-CN" b="1" dirty="0" smtClean="0"/>
              <a:t>responsible for</a:t>
            </a:r>
            <a:endParaRPr lang="en-US" altLang="zh-CN" b="1" dirty="0" smtClean="0"/>
          </a:p>
          <a:p>
            <a:pPr marL="514350" indent="-514350" eaLnBrk="1" fontAlgn="auto" hangingPunct="1">
              <a:spcAft>
                <a:spcPts val="0"/>
              </a:spcAft>
              <a:buFont typeface="Arial" panose="020B0604020202020204" pitchFamily="34" charset="0"/>
              <a:buAutoNum type="arabicPeriod"/>
              <a:defRPr/>
            </a:pPr>
            <a:r>
              <a:rPr lang="en-US" altLang="zh-CN" b="1" dirty="0" smtClean="0"/>
              <a:t>career</a:t>
            </a:r>
            <a:endParaRPr lang="en-US" altLang="zh-CN" b="1" dirty="0" smtClean="0"/>
          </a:p>
          <a:p>
            <a:pPr marL="514350" indent="-514350" eaLnBrk="1" fontAlgn="auto" hangingPunct="1">
              <a:spcAft>
                <a:spcPts val="0"/>
              </a:spcAft>
              <a:buFont typeface="Arial" panose="020B0604020202020204" pitchFamily="34" charset="0"/>
              <a:buAutoNum type="arabicPeriod"/>
              <a:defRPr/>
            </a:pPr>
            <a:r>
              <a:rPr lang="en-US" altLang="zh-CN" b="1" dirty="0" smtClean="0"/>
              <a:t>referred to</a:t>
            </a:r>
            <a:endParaRPr lang="en-US" altLang="zh-CN" b="1" dirty="0" smtClean="0"/>
          </a:p>
          <a:p>
            <a:pPr marL="514350" indent="-514350" eaLnBrk="1" fontAlgn="auto" hangingPunct="1">
              <a:spcAft>
                <a:spcPts val="0"/>
              </a:spcAft>
              <a:buFont typeface="Arial" panose="020B0604020202020204" pitchFamily="34" charset="0"/>
              <a:buAutoNum type="arabicPeriod"/>
              <a:defRPr/>
            </a:pPr>
            <a:r>
              <a:rPr lang="en-US" altLang="zh-CN" b="1" dirty="0" smtClean="0"/>
              <a:t>appreciate</a:t>
            </a:r>
            <a:endParaRPr lang="en-US" altLang="zh-CN" b="1" dirty="0" smtClean="0"/>
          </a:p>
          <a:p>
            <a:pPr marL="514350" indent="-514350" eaLnBrk="1" fontAlgn="auto" hangingPunct="1">
              <a:spcAft>
                <a:spcPts val="0"/>
              </a:spcAft>
              <a:buFont typeface="Arial" panose="020B0604020202020204" pitchFamily="34" charset="0"/>
              <a:buAutoNum type="arabicPeriod"/>
              <a:defRPr/>
            </a:pPr>
            <a:r>
              <a:rPr lang="en-US" altLang="zh-CN" b="1" dirty="0" smtClean="0"/>
              <a:t>reached</a:t>
            </a:r>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heckerboard(across)">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endParaRPr lang="zh-CN" altLang="en-US" dirty="0"/>
          </a:p>
        </p:txBody>
      </p:sp>
      <p:sp>
        <p:nvSpPr>
          <p:cNvPr id="3" name="内容占位符 2"/>
          <p:cNvSpPr>
            <a:spLocks noGrp="1"/>
          </p:cNvSpPr>
          <p:nvPr>
            <p:ph sz="quarter" idx="1"/>
          </p:nvPr>
        </p:nvSpPr>
        <p:spPr/>
        <p:txBody>
          <a:bodyPr>
            <a:noAutofit/>
          </a:bodyPr>
          <a:lstStyle/>
          <a:p>
            <a:r>
              <a:rPr lang="zh-CN" altLang="en-US" sz="2400" dirty="0" smtClean="0"/>
              <a:t>申请留学信</a:t>
            </a:r>
            <a:br>
              <a:rPr lang="zh-CN" altLang="en-US" sz="2400" dirty="0" smtClean="0"/>
            </a:br>
            <a:r>
              <a:rPr lang="zh-CN" altLang="en-US" sz="2400" dirty="0" smtClean="0"/>
              <a:t>内容：何峰（</a:t>
            </a:r>
            <a:r>
              <a:rPr lang="en-US" altLang="zh-CN" sz="2400" dirty="0" smtClean="0"/>
              <a:t>He </a:t>
            </a:r>
            <a:r>
              <a:rPr lang="en-US" altLang="zh-CN" sz="2400" dirty="0" err="1" smtClean="0"/>
              <a:t>Feng</a:t>
            </a:r>
            <a:r>
              <a:rPr lang="zh-CN" altLang="en-US" sz="2400" dirty="0" smtClean="0"/>
              <a:t>）</a:t>
            </a:r>
            <a:r>
              <a:rPr lang="en-US" altLang="zh-CN" sz="2400" dirty="0" smtClean="0"/>
              <a:t>08</a:t>
            </a:r>
            <a:r>
              <a:rPr lang="zh-CN" altLang="en-US" sz="2400" dirty="0" smtClean="0"/>
              <a:t>年毕业于浙江大学物理系，获得理学硕士学位。毕业后一直在杭州电子科技大学执教大学物理，因此对该学科的前沿知识研究和发展很感兴趣。希望有机会进入麻省理工大学深造，攻读博士学位。同时希望申请一份奖学金或助教研究生奖学金。随</a:t>
            </a:r>
            <a:r>
              <a:rPr lang="zh-CN" altLang="en-US" sz="2400" dirty="0" smtClean="0"/>
              <a:t>信</a:t>
            </a:r>
            <a:r>
              <a:rPr lang="zh-CN" altLang="en-US" sz="2400" dirty="0" smtClean="0"/>
              <a:t>附</a:t>
            </a:r>
            <a:r>
              <a:rPr lang="zh-CN" altLang="en-US" sz="2400" dirty="0" smtClean="0"/>
              <a:t>上</a:t>
            </a:r>
            <a:r>
              <a:rPr lang="zh-CN" altLang="en-US" sz="2400" dirty="0" smtClean="0"/>
              <a:t>推荐信和简历。            </a:t>
            </a:r>
            <a:endParaRPr lang="en-US" altLang="zh-CN" sz="2400" dirty="0" smtClean="0"/>
          </a:p>
          <a:p>
            <a:r>
              <a:rPr lang="en-US" altLang="zh-CN" sz="2400" dirty="0" smtClean="0"/>
              <a:t> </a:t>
            </a:r>
            <a:r>
              <a:rPr lang="en-US" altLang="zh-CN" sz="2400" dirty="0" smtClean="0"/>
              <a:t>                                                           </a:t>
            </a:r>
            <a:r>
              <a:rPr lang="zh-CN" altLang="en-US" sz="2400" dirty="0" smtClean="0"/>
              <a:t>申请</a:t>
            </a:r>
            <a:r>
              <a:rPr lang="zh-CN" altLang="en-US" sz="2400" dirty="0" smtClean="0"/>
              <a:t>时间：</a:t>
            </a:r>
            <a:r>
              <a:rPr lang="en-US" altLang="zh-CN" sz="2400" dirty="0" smtClean="0"/>
              <a:t>2017</a:t>
            </a:r>
            <a:r>
              <a:rPr lang="zh-CN" altLang="en-US" sz="2400" dirty="0" smtClean="0"/>
              <a:t>年</a:t>
            </a:r>
            <a:r>
              <a:rPr lang="en-US" altLang="zh-CN" sz="2400" dirty="0" smtClean="0"/>
              <a:t>2</a:t>
            </a:r>
            <a:r>
              <a:rPr lang="zh-CN" altLang="en-US" sz="2400" dirty="0" smtClean="0"/>
              <a:t>月</a:t>
            </a:r>
            <a:r>
              <a:rPr lang="en-US" altLang="zh-CN" sz="2400" dirty="0" smtClean="0"/>
              <a:t>25</a:t>
            </a:r>
            <a:r>
              <a:rPr lang="zh-CN" altLang="en-US" sz="2400" dirty="0" smtClean="0"/>
              <a:t>日</a:t>
            </a:r>
            <a:br>
              <a:rPr lang="zh-CN" altLang="en-US" sz="2400" dirty="0" smtClean="0"/>
            </a:br>
            <a:r>
              <a:rPr lang="zh-CN" altLang="en-US" sz="2400" dirty="0" smtClean="0"/>
              <a:t>寄信地址：杭州市江干区文泽路</a:t>
            </a:r>
            <a:r>
              <a:rPr lang="en-US" altLang="zh-CN" sz="2400" dirty="0" smtClean="0"/>
              <a:t>99</a:t>
            </a:r>
            <a:r>
              <a:rPr lang="zh-CN" altLang="en-US" sz="2400" dirty="0" smtClean="0"/>
              <a:t>号福雷德广场</a:t>
            </a:r>
            <a:r>
              <a:rPr lang="en-US" altLang="zh-CN" sz="2400" dirty="0" smtClean="0"/>
              <a:t>3</a:t>
            </a:r>
            <a:r>
              <a:rPr lang="zh-CN" altLang="en-US" sz="2400" dirty="0" smtClean="0"/>
              <a:t>幢一单元</a:t>
            </a:r>
            <a:r>
              <a:rPr lang="en-US" altLang="zh-CN" sz="2400" dirty="0" smtClean="0"/>
              <a:t>302</a:t>
            </a:r>
            <a:r>
              <a:rPr lang="zh-CN" altLang="en-US" sz="2400" dirty="0" smtClean="0"/>
              <a:t>室 （</a:t>
            </a:r>
            <a:r>
              <a:rPr lang="en-US" altLang="zh-CN" sz="2400" dirty="0" smtClean="0"/>
              <a:t>310018</a:t>
            </a:r>
            <a:r>
              <a:rPr lang="zh-CN" altLang="en-US" sz="2400" dirty="0" smtClean="0"/>
              <a:t>）</a:t>
            </a:r>
            <a:endParaRPr lang="en-US" altLang="zh-CN" sz="2400" dirty="0" smtClean="0"/>
          </a:p>
          <a:p>
            <a:r>
              <a:rPr lang="zh-CN" altLang="en-US" sz="2400" dirty="0" smtClean="0"/>
              <a:t>收</a:t>
            </a:r>
            <a:r>
              <a:rPr lang="zh-CN" altLang="en-US" sz="2400" dirty="0" smtClean="0"/>
              <a:t>信地址</a:t>
            </a:r>
            <a:r>
              <a:rPr lang="en-US" altLang="zh-CN" sz="2400" dirty="0" smtClean="0"/>
              <a:t>: International Students Office</a:t>
            </a:r>
            <a:br>
              <a:rPr lang="zh-CN" altLang="en-US" sz="2400" dirty="0" smtClean="0"/>
            </a:br>
            <a:r>
              <a:rPr lang="en-US" altLang="zh-CN" sz="2400" dirty="0" smtClean="0"/>
              <a:t>         Massachusetts Institute of Technology</a:t>
            </a:r>
            <a:br>
              <a:rPr lang="zh-CN" altLang="en-US" sz="2400" dirty="0" smtClean="0"/>
            </a:br>
            <a:r>
              <a:rPr lang="en-US" altLang="zh-CN" sz="2400" dirty="0" smtClean="0"/>
              <a:t>         Cambridge, Massachusetts 02139</a:t>
            </a:r>
            <a:br>
              <a:rPr lang="zh-CN" altLang="en-US" sz="2400" dirty="0" smtClean="0"/>
            </a:br>
            <a:r>
              <a:rPr lang="en-US" altLang="zh-CN" sz="2400" dirty="0" smtClean="0"/>
              <a:t>         USA</a:t>
            </a:r>
            <a:br>
              <a:rPr lang="zh-CN" altLang="en-US" sz="2400" dirty="0" smtClean="0"/>
            </a:br>
            <a:r>
              <a:rPr lang="en-US" altLang="zh-CN" sz="2400" dirty="0" smtClean="0"/>
              <a:t> </a:t>
            </a:r>
            <a:br>
              <a:rPr lang="zh-CN" altLang="en-US" sz="2400" dirty="0" smtClean="0"/>
            </a:br>
            <a:endParaRPr lang="zh-CN" alt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04800"/>
            <a:ext cx="8458200" cy="6400800"/>
          </a:xfrm>
        </p:spPr>
        <p:txBody>
          <a:bodyPr rtlCol="0">
            <a:normAutofit fontScale="25000" lnSpcReduction="20000"/>
          </a:bodyPr>
          <a:lstStyle/>
          <a:p>
            <a:pPr eaLnBrk="1" fontAlgn="auto" hangingPunct="1">
              <a:spcAft>
                <a:spcPts val="0"/>
              </a:spcAft>
              <a:buFont typeface="Arial" panose="020B0604020202020204" pitchFamily="34" charset="0"/>
              <a:buChar char="•"/>
              <a:defRPr/>
            </a:pPr>
            <a:r>
              <a:rPr lang="en-US" sz="6200" dirty="0" smtClean="0"/>
              <a:t>                                                              3-1-302 </a:t>
            </a:r>
            <a:r>
              <a:rPr lang="en-US" sz="6200" dirty="0" err="1" smtClean="0"/>
              <a:t>Frid</a:t>
            </a:r>
            <a:r>
              <a:rPr lang="en-US" sz="6200" dirty="0" smtClean="0"/>
              <a:t> Plaza, NO. 99 </a:t>
            </a:r>
            <a:r>
              <a:rPr lang="en-US" sz="6200" dirty="0" err="1" smtClean="0"/>
              <a:t>Wenze</a:t>
            </a:r>
            <a:r>
              <a:rPr lang="en-US" sz="6200" dirty="0" smtClean="0"/>
              <a:t> Rd.</a:t>
            </a:r>
            <a:endParaRPr lang="zh-CN" altLang="en-US" sz="6200" dirty="0" smtClean="0"/>
          </a:p>
          <a:p>
            <a:pPr eaLnBrk="1" fontAlgn="auto" hangingPunct="1">
              <a:spcAft>
                <a:spcPts val="0"/>
              </a:spcAft>
              <a:buFont typeface="Arial" panose="020B0604020202020204" pitchFamily="34" charset="0"/>
              <a:buChar char="•"/>
              <a:defRPr/>
            </a:pPr>
            <a:r>
              <a:rPr lang="en-US" sz="6200" dirty="0" smtClean="0"/>
              <a:t>                                                              </a:t>
            </a:r>
            <a:r>
              <a:rPr lang="en-US" sz="6200" dirty="0" err="1" smtClean="0"/>
              <a:t>Jianggan</a:t>
            </a:r>
            <a:r>
              <a:rPr lang="en-US" sz="6200" dirty="0" smtClean="0"/>
              <a:t> </a:t>
            </a:r>
            <a:r>
              <a:rPr lang="en-US" sz="6200" dirty="0" err="1" smtClean="0"/>
              <a:t>Dictrict</a:t>
            </a:r>
            <a:r>
              <a:rPr lang="en-US" sz="6200" dirty="0" smtClean="0"/>
              <a:t>, Hangzhou 310018 P.R.C</a:t>
            </a:r>
            <a:endParaRPr lang="zh-CN" altLang="en-US" sz="6200" dirty="0" smtClean="0"/>
          </a:p>
          <a:p>
            <a:pPr eaLnBrk="1" fontAlgn="auto" hangingPunct="1">
              <a:spcAft>
                <a:spcPts val="0"/>
              </a:spcAft>
              <a:buFont typeface="Arial" panose="020B0604020202020204" pitchFamily="34" charset="0"/>
              <a:buChar char="•"/>
              <a:defRPr/>
            </a:pPr>
            <a:r>
              <a:rPr lang="en-US" sz="6200" dirty="0" smtClean="0"/>
              <a:t>                                                              February 25</a:t>
            </a:r>
            <a:r>
              <a:rPr lang="zh-CN" altLang="en-US" sz="6200" dirty="0" smtClean="0"/>
              <a:t>，</a:t>
            </a:r>
            <a:r>
              <a:rPr lang="en-US" sz="6200" dirty="0" smtClean="0"/>
              <a:t>2017</a:t>
            </a:r>
            <a:endParaRPr lang="zh-CN" altLang="en-US" sz="6200" dirty="0" smtClean="0"/>
          </a:p>
          <a:p>
            <a:pPr eaLnBrk="1" fontAlgn="auto" hangingPunct="1">
              <a:spcAft>
                <a:spcPts val="0"/>
              </a:spcAft>
              <a:buFont typeface="Arial" panose="020B0604020202020204" pitchFamily="34" charset="0"/>
              <a:buChar char="•"/>
              <a:defRPr/>
            </a:pPr>
            <a:r>
              <a:rPr lang="en-US" sz="6200" dirty="0" smtClean="0"/>
              <a:t> </a:t>
            </a:r>
            <a:endParaRPr lang="zh-CN" altLang="en-US" sz="6200" dirty="0" smtClean="0"/>
          </a:p>
          <a:p>
            <a:pPr eaLnBrk="1" fontAlgn="auto" hangingPunct="1">
              <a:spcAft>
                <a:spcPts val="0"/>
              </a:spcAft>
              <a:buFont typeface="Arial" panose="020B0604020202020204" pitchFamily="34" charset="0"/>
              <a:buChar char="•"/>
              <a:defRPr/>
            </a:pPr>
            <a:r>
              <a:rPr lang="en-US" sz="6200" dirty="0" smtClean="0"/>
              <a:t>International Students Office</a:t>
            </a:r>
            <a:endParaRPr lang="zh-CN" altLang="en-US" sz="6200" dirty="0" smtClean="0"/>
          </a:p>
          <a:p>
            <a:pPr eaLnBrk="1" fontAlgn="auto" hangingPunct="1">
              <a:spcAft>
                <a:spcPts val="0"/>
              </a:spcAft>
              <a:buFont typeface="Arial" panose="020B0604020202020204" pitchFamily="34" charset="0"/>
              <a:buChar char="•"/>
              <a:defRPr/>
            </a:pPr>
            <a:r>
              <a:rPr lang="en-US" sz="6200" dirty="0" smtClean="0"/>
              <a:t>Massachusetts Institute of Technology</a:t>
            </a:r>
            <a:endParaRPr lang="zh-CN" altLang="en-US" sz="6200" dirty="0" smtClean="0"/>
          </a:p>
          <a:p>
            <a:pPr eaLnBrk="1" fontAlgn="auto" hangingPunct="1">
              <a:spcAft>
                <a:spcPts val="0"/>
              </a:spcAft>
              <a:buFont typeface="Arial" panose="020B0604020202020204" pitchFamily="34" charset="0"/>
              <a:buChar char="•"/>
              <a:defRPr/>
            </a:pPr>
            <a:r>
              <a:rPr lang="en-US" sz="6200" dirty="0" smtClean="0"/>
              <a:t>Cambridge, Massachusetts 02139 </a:t>
            </a:r>
            <a:endParaRPr lang="zh-CN" altLang="en-US" sz="6200" dirty="0" smtClean="0"/>
          </a:p>
          <a:p>
            <a:pPr eaLnBrk="1" fontAlgn="auto" hangingPunct="1">
              <a:spcAft>
                <a:spcPts val="0"/>
              </a:spcAft>
              <a:buFont typeface="Arial" panose="020B0604020202020204" pitchFamily="34" charset="0"/>
              <a:buChar char="•"/>
              <a:defRPr/>
            </a:pPr>
            <a:r>
              <a:rPr lang="en-US" sz="6200" dirty="0" smtClean="0"/>
              <a:t>USA</a:t>
            </a:r>
            <a:endParaRPr lang="zh-CN" altLang="en-US" sz="6200" dirty="0" smtClean="0"/>
          </a:p>
          <a:p>
            <a:pPr eaLnBrk="1" fontAlgn="auto" hangingPunct="1">
              <a:spcAft>
                <a:spcPts val="0"/>
              </a:spcAft>
              <a:buFont typeface="Arial" panose="020B0604020202020204" pitchFamily="34" charset="0"/>
              <a:buChar char="•"/>
              <a:defRPr/>
            </a:pPr>
            <a:r>
              <a:rPr lang="en-US" sz="6200" dirty="0" smtClean="0"/>
              <a:t> </a:t>
            </a:r>
            <a:endParaRPr lang="zh-CN" altLang="en-US" sz="6200" dirty="0" smtClean="0"/>
          </a:p>
          <a:p>
            <a:pPr eaLnBrk="1" fontAlgn="auto" hangingPunct="1">
              <a:spcAft>
                <a:spcPts val="0"/>
              </a:spcAft>
              <a:buFont typeface="Arial" panose="020B0604020202020204" pitchFamily="34" charset="0"/>
              <a:buChar char="•"/>
              <a:defRPr/>
            </a:pPr>
            <a:r>
              <a:rPr lang="en-US" sz="6200" dirty="0" smtClean="0"/>
              <a:t>Dear Sir or Madam,</a:t>
            </a:r>
            <a:endParaRPr lang="zh-CN" altLang="en-US" sz="6200" dirty="0" smtClean="0"/>
          </a:p>
          <a:p>
            <a:pPr eaLnBrk="1" fontAlgn="auto" hangingPunct="1">
              <a:spcAft>
                <a:spcPts val="0"/>
              </a:spcAft>
              <a:buFont typeface="Arial" panose="020B0604020202020204" pitchFamily="34" charset="0"/>
              <a:buChar char="•"/>
              <a:defRPr/>
            </a:pPr>
            <a:r>
              <a:rPr lang="en-US" sz="6200" dirty="0" smtClean="0"/>
              <a:t> </a:t>
            </a:r>
            <a:endParaRPr lang="zh-CN" altLang="en-US" sz="6200" dirty="0" smtClean="0"/>
          </a:p>
          <a:p>
            <a:pPr eaLnBrk="1" fontAlgn="auto" hangingPunct="1">
              <a:spcAft>
                <a:spcPts val="0"/>
              </a:spcAft>
              <a:buFont typeface="Arial" panose="020B0604020202020204" pitchFamily="34" charset="0"/>
              <a:buChar char="•"/>
              <a:defRPr/>
            </a:pPr>
            <a:r>
              <a:rPr lang="en-US" sz="6200" dirty="0" smtClean="0"/>
              <a:t>My name is He </a:t>
            </a:r>
            <a:r>
              <a:rPr lang="en-US" sz="6200" dirty="0" err="1" smtClean="0"/>
              <a:t>Feng</a:t>
            </a:r>
            <a:r>
              <a:rPr lang="en-US" sz="6200" dirty="0" smtClean="0"/>
              <a:t>. I graduated  in 2008 from Zhejiang University, majoring in Physics</a:t>
            </a:r>
            <a:r>
              <a:rPr lang="zh-CN" altLang="en-US" sz="6200" dirty="0" smtClean="0"/>
              <a:t> </a:t>
            </a:r>
            <a:r>
              <a:rPr lang="en-US" sz="6200" dirty="0" smtClean="0"/>
              <a:t>with an M.S. degree.  Since my graduation,  I have been working in Hangzhou </a:t>
            </a:r>
            <a:r>
              <a:rPr lang="en-US" sz="6200" dirty="0" err="1" smtClean="0"/>
              <a:t>Dianzi</a:t>
            </a:r>
            <a:r>
              <a:rPr lang="en-US" sz="6200" dirty="0" smtClean="0"/>
              <a:t> University,  therefore, I have great interests in the development of research frontiers in Physics.</a:t>
            </a:r>
            <a:endParaRPr lang="zh-CN" altLang="en-US" sz="6200" dirty="0" smtClean="0"/>
          </a:p>
          <a:p>
            <a:pPr eaLnBrk="1" fontAlgn="auto" hangingPunct="1">
              <a:spcAft>
                <a:spcPts val="0"/>
              </a:spcAft>
              <a:buFont typeface="Arial" panose="020B0604020202020204" pitchFamily="34" charset="0"/>
              <a:buChar char="•"/>
              <a:defRPr/>
            </a:pPr>
            <a:r>
              <a:rPr lang="en-US" sz="6200" dirty="0" smtClean="0"/>
              <a:t> With a view to getting some advanced studies,  I am writing to you to apply for admission </a:t>
            </a:r>
            <a:r>
              <a:rPr lang="en-US" sz="6200" dirty="0" smtClean="0"/>
              <a:t>to your </a:t>
            </a:r>
            <a:r>
              <a:rPr lang="en-US" sz="6200" dirty="0" smtClean="0"/>
              <a:t>university to pursue my PH. </a:t>
            </a:r>
            <a:r>
              <a:rPr lang="en-US" sz="6200" dirty="0" smtClean="0"/>
              <a:t>D. </a:t>
            </a:r>
            <a:r>
              <a:rPr lang="en-US" sz="6200" dirty="0" smtClean="0"/>
              <a:t>I am also applying for a scholarship or a </a:t>
            </a:r>
            <a:r>
              <a:rPr lang="en-US" sz="6200" dirty="0" smtClean="0"/>
              <a:t>teaching</a:t>
            </a:r>
            <a:r>
              <a:rPr lang="zh-CN" altLang="en-US" sz="6200" dirty="0" smtClean="0"/>
              <a:t> </a:t>
            </a:r>
            <a:r>
              <a:rPr lang="en-US" sz="6200" dirty="0" smtClean="0"/>
              <a:t>assistantship </a:t>
            </a:r>
            <a:r>
              <a:rPr lang="en-US" sz="6200" dirty="0" smtClean="0"/>
              <a:t>which will enable me to go to your university sooner.</a:t>
            </a:r>
            <a:endParaRPr lang="zh-CN" altLang="en-US" sz="6200" dirty="0" smtClean="0"/>
          </a:p>
          <a:p>
            <a:pPr eaLnBrk="1" fontAlgn="auto" hangingPunct="1">
              <a:spcAft>
                <a:spcPts val="0"/>
              </a:spcAft>
              <a:buFont typeface="Arial" panose="020B0604020202020204" pitchFamily="34" charset="0"/>
              <a:buChar char="•"/>
              <a:defRPr/>
            </a:pPr>
            <a:r>
              <a:rPr lang="en-US" sz="6200" dirty="0" smtClean="0"/>
              <a:t>Enclosed please find letters of recommendation and resume, which I hope, will meet </a:t>
            </a:r>
            <a:r>
              <a:rPr lang="en-US" sz="6200" dirty="0" smtClean="0"/>
              <a:t>your</a:t>
            </a:r>
            <a:r>
              <a:rPr lang="zh-CN" altLang="en-US" sz="6200" dirty="0" smtClean="0"/>
              <a:t> </a:t>
            </a:r>
            <a:r>
              <a:rPr lang="en-US" sz="6200" dirty="0" smtClean="0"/>
              <a:t>satisfaction</a:t>
            </a:r>
            <a:r>
              <a:rPr lang="en-US" sz="6200" dirty="0" smtClean="0"/>
              <a:t>.</a:t>
            </a:r>
            <a:endParaRPr lang="zh-CN" altLang="en-US" sz="6200" dirty="0" smtClean="0"/>
          </a:p>
          <a:p>
            <a:pPr eaLnBrk="1" fontAlgn="auto" hangingPunct="1">
              <a:spcAft>
                <a:spcPts val="0"/>
              </a:spcAft>
              <a:buFont typeface="Arial" panose="020B0604020202020204" pitchFamily="34" charset="0"/>
              <a:buChar char="•"/>
              <a:defRPr/>
            </a:pPr>
            <a:r>
              <a:rPr lang="en-US" sz="6200" dirty="0" smtClean="0"/>
              <a:t> </a:t>
            </a:r>
            <a:endParaRPr lang="zh-CN" altLang="en-US" sz="6200" dirty="0" smtClean="0"/>
          </a:p>
          <a:p>
            <a:pPr eaLnBrk="1" fontAlgn="auto" hangingPunct="1">
              <a:spcAft>
                <a:spcPts val="0"/>
              </a:spcAft>
              <a:buFont typeface="Arial" panose="020B0604020202020204" pitchFamily="34" charset="0"/>
              <a:buChar char="•"/>
              <a:defRPr/>
            </a:pPr>
            <a:r>
              <a:rPr lang="en-US" sz="6200" dirty="0" smtClean="0"/>
              <a:t>Thank you very much for your time and consideration. I am looking forward to your early</a:t>
            </a:r>
            <a:endParaRPr lang="zh-CN" altLang="en-US" sz="6200" dirty="0" smtClean="0"/>
          </a:p>
          <a:p>
            <a:pPr eaLnBrk="1" fontAlgn="auto" hangingPunct="1">
              <a:spcAft>
                <a:spcPts val="0"/>
              </a:spcAft>
              <a:buFont typeface="Arial" panose="020B0604020202020204" pitchFamily="34" charset="0"/>
              <a:buChar char="•"/>
              <a:defRPr/>
            </a:pPr>
            <a:r>
              <a:rPr lang="en-US" sz="6200" dirty="0" smtClean="0"/>
              <a:t>reply.</a:t>
            </a:r>
            <a:endParaRPr lang="zh-CN" altLang="en-US" sz="6200" dirty="0" smtClean="0"/>
          </a:p>
          <a:p>
            <a:pPr eaLnBrk="1" fontAlgn="auto" hangingPunct="1">
              <a:spcAft>
                <a:spcPts val="0"/>
              </a:spcAft>
              <a:buFont typeface="Arial" panose="020B0604020202020204" pitchFamily="34" charset="0"/>
              <a:buChar char="•"/>
              <a:defRPr/>
            </a:pPr>
            <a:r>
              <a:rPr lang="en-US" sz="6200" dirty="0" smtClean="0"/>
              <a:t> </a:t>
            </a:r>
            <a:endParaRPr lang="zh-CN" altLang="en-US" sz="6200" dirty="0" smtClean="0"/>
          </a:p>
          <a:p>
            <a:pPr eaLnBrk="1" fontAlgn="auto" hangingPunct="1">
              <a:spcAft>
                <a:spcPts val="0"/>
              </a:spcAft>
              <a:buFont typeface="Arial" panose="020B0604020202020204" pitchFamily="34" charset="0"/>
              <a:buChar char="•"/>
              <a:defRPr/>
            </a:pPr>
            <a:r>
              <a:rPr lang="en-US" sz="6200" dirty="0" smtClean="0"/>
              <a:t>Sincerely yours,</a:t>
            </a:r>
            <a:endParaRPr lang="zh-CN" altLang="en-US" sz="6200" dirty="0" smtClean="0"/>
          </a:p>
          <a:p>
            <a:pPr eaLnBrk="1" fontAlgn="auto" hangingPunct="1">
              <a:spcAft>
                <a:spcPts val="0"/>
              </a:spcAft>
              <a:buFont typeface="Arial" panose="020B0604020202020204" pitchFamily="34" charset="0"/>
              <a:buChar char="•"/>
              <a:defRPr/>
            </a:pPr>
            <a:r>
              <a:rPr lang="en-US" sz="6200" dirty="0" smtClean="0"/>
              <a:t>He </a:t>
            </a:r>
            <a:r>
              <a:rPr lang="en-US" sz="6200" dirty="0" err="1" smtClean="0"/>
              <a:t>Feng</a:t>
            </a:r>
            <a:r>
              <a:rPr lang="en-US" sz="6200" dirty="0" smtClean="0"/>
              <a:t> </a:t>
            </a:r>
            <a:endParaRPr lang="zh-CN" altLang="en-US" sz="6200" dirty="0" smtClean="0"/>
          </a:p>
          <a:p>
            <a:pPr eaLnBrk="1" fontAlgn="auto" hangingPunct="1">
              <a:spcAft>
                <a:spcPts val="0"/>
              </a:spcAft>
              <a:buFont typeface="Arial" panose="020B0604020202020204" pitchFamily="34" charset="0"/>
              <a:buChar char="•"/>
              <a:defRPr/>
            </a:pPr>
            <a:endParaRPr lang="zh-CN" alt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镇">
  <a:themeElements>
    <a:clrScheme name="市镇">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市镇">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市镇">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0</TotalTime>
  <Words>17577</Words>
  <Application>WPS 演示</Application>
  <PresentationFormat>全屏显示(4:3)</PresentationFormat>
  <Paragraphs>357</Paragraphs>
  <Slides>39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Arial</vt:lpstr>
      <vt:lpstr>宋体</vt:lpstr>
      <vt:lpstr>Wingdings</vt:lpstr>
      <vt:lpstr>Wingdings 2</vt:lpstr>
      <vt:lpstr>Wingdings</vt:lpstr>
      <vt:lpstr>Georgia</vt:lpstr>
      <vt:lpstr>微软雅黑</vt:lpstr>
      <vt:lpstr>Arial Unicode MS</vt:lpstr>
      <vt:lpstr>方正舒体</vt:lpstr>
      <vt:lpstr>Calibri</vt:lpstr>
      <vt:lpstr>市镇</vt:lpstr>
      <vt:lpstr>              Letters  </vt:lpstr>
      <vt:lpstr>PowerPoint 演示文稿</vt:lpstr>
      <vt:lpstr>Letters of Self-Recommendation</vt:lpstr>
      <vt:lpstr>PowerPoint 演示文稿</vt:lpstr>
      <vt:lpstr>PowerPoint 演示文稿</vt:lpstr>
      <vt:lpstr>PowerPoint 演示文稿</vt:lpstr>
      <vt:lpstr>PowerPoint 演示文稿</vt:lpstr>
      <vt:lpstr>Practice:</vt:lpstr>
      <vt:lpstr>PowerPoint 演示文稿</vt:lpstr>
      <vt:lpstr>Letters of Recommendation</vt:lpstr>
      <vt:lpstr>Guidelines for a letter of recommendation </vt:lpstr>
      <vt:lpstr>PowerPoint 演示文稿</vt:lpstr>
      <vt:lpstr>Examples on pages 19 &amp;20.</vt:lpstr>
      <vt:lpstr>PowerPoint 演示文稿</vt:lpstr>
      <vt:lpstr>4-8-5-2-3-1-6-7-9</vt:lpstr>
      <vt:lpstr>Letter of Recommendation (Formal)</vt:lpstr>
      <vt:lpstr>PowerPoint 演示文稿</vt:lpstr>
      <vt:lpstr>PowerPoint 演示文稿</vt:lpstr>
      <vt:lpstr>PowerPoint 演示文稿</vt:lpstr>
      <vt:lpstr>PowerPoint 演示文稿</vt:lpstr>
      <vt:lpstr>Useful expressions</vt:lpstr>
      <vt:lpstr>PowerPoint 演示文稿</vt:lpstr>
      <vt:lpstr>practice </vt:lpstr>
      <vt:lpstr>Resume/Curriculum Vitae</vt:lpstr>
      <vt:lpstr>guidelines</vt:lpstr>
      <vt:lpstr>PowerPoint 演示文稿</vt:lpstr>
      <vt:lpstr>PowerPoint 演示文稿</vt:lpstr>
      <vt:lpstr>PowerPoint 演示文稿</vt:lpstr>
      <vt:lpstr>More examples on pages 11-19. </vt:lpstr>
      <vt:lpstr>PowerPoint 演示文稿</vt:lpstr>
      <vt:lpstr>PowerPoint 演示文稿</vt:lpstr>
      <vt:lpstr>PowerPoint 演示文稿</vt:lpstr>
      <vt:lpstr>简历的主要三种格式</vt:lpstr>
      <vt:lpstr>格式2</vt:lpstr>
      <vt:lpstr>格式3</vt:lpstr>
      <vt:lpstr>Resume: Useful Expressions</vt:lpstr>
      <vt:lpstr>PowerPoint 演示文稿</vt:lpstr>
      <vt:lpstr>PowerPoint 演示文稿</vt:lpstr>
      <vt:lpstr>practice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Non-verbal Language</dc:title>
  <dc:creator>Windows 用户</dc:creator>
  <cp:lastModifiedBy>Mimi</cp:lastModifiedBy>
  <cp:revision>44</cp:revision>
  <dcterms:created xsi:type="dcterms:W3CDTF">2018-11-07T22:16:00Z</dcterms:created>
  <dcterms:modified xsi:type="dcterms:W3CDTF">2020-12-16T14:30:49Z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