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74"/>
  </p:handoutMasterIdLst>
  <p:sldIdLst>
    <p:sldId id="260" r:id="rId3"/>
    <p:sldId id="256" r:id="rId4"/>
    <p:sldId id="257" r:id="rId5"/>
    <p:sldId id="258" r:id="rId6"/>
    <p:sldId id="259" r:id="rId7"/>
    <p:sldId id="261" r:id="rId8"/>
    <p:sldId id="268" r:id="rId9"/>
    <p:sldId id="263" r:id="rId10"/>
    <p:sldId id="269" r:id="rId11"/>
    <p:sldId id="270" r:id="rId12"/>
    <p:sldId id="271" r:id="rId13"/>
    <p:sldId id="279" r:id="rId14"/>
    <p:sldId id="278" r:id="rId15"/>
    <p:sldId id="274" r:id="rId16"/>
    <p:sldId id="275" r:id="rId17"/>
    <p:sldId id="276" r:id="rId18"/>
    <p:sldId id="277" r:id="rId19"/>
    <p:sldId id="292" r:id="rId20"/>
    <p:sldId id="291" r:id="rId21"/>
    <p:sldId id="286" r:id="rId22"/>
    <p:sldId id="287" r:id="rId23"/>
    <p:sldId id="288" r:id="rId24"/>
    <p:sldId id="308" r:id="rId25"/>
    <p:sldId id="289" r:id="rId26"/>
    <p:sldId id="290" r:id="rId27"/>
    <p:sldId id="302" r:id="rId28"/>
    <p:sldId id="303" r:id="rId29"/>
    <p:sldId id="304" r:id="rId30"/>
    <p:sldId id="300" r:id="rId31"/>
    <p:sldId id="301" r:id="rId32"/>
    <p:sldId id="305" r:id="rId33"/>
    <p:sldId id="306" r:id="rId34"/>
    <p:sldId id="307" r:id="rId35"/>
    <p:sldId id="319" r:id="rId36"/>
    <p:sldId id="356" r:id="rId37"/>
    <p:sldId id="320" r:id="rId38"/>
    <p:sldId id="323" r:id="rId39"/>
    <p:sldId id="321" r:id="rId40"/>
    <p:sldId id="324" r:id="rId41"/>
    <p:sldId id="325" r:id="rId42"/>
    <p:sldId id="326" r:id="rId44"/>
    <p:sldId id="391" r:id="rId45"/>
    <p:sldId id="327" r:id="rId46"/>
    <p:sldId id="328" r:id="rId47"/>
    <p:sldId id="330" r:id="rId48"/>
    <p:sldId id="329" r:id="rId49"/>
    <p:sldId id="331" r:id="rId50"/>
    <p:sldId id="332" r:id="rId51"/>
    <p:sldId id="333" r:id="rId52"/>
    <p:sldId id="334" r:id="rId53"/>
    <p:sldId id="335" r:id="rId54"/>
    <p:sldId id="337" r:id="rId55"/>
    <p:sldId id="336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9BF6"/>
    <a:srgbClr val="5D93E6"/>
    <a:srgbClr val="1D78FA"/>
    <a:srgbClr val="A5C9FD"/>
    <a:srgbClr val="B9D5FD"/>
    <a:srgbClr val="5F9FFB"/>
    <a:srgbClr val="F9F9F9"/>
    <a:srgbClr val="65B2C6"/>
    <a:srgbClr val="A0C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10"/>
        <p:guide pos="23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14.png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8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0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image" Target="../media/image35.png"/><Relationship Id="rId1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275" y="205105"/>
            <a:ext cx="1160145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1300"/>
              <a:t>9.22</a:t>
            </a:r>
            <a:endParaRPr lang="en-US" altLang="zh-CN" sz="41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874645" y="241935"/>
            <a:ext cx="6442710" cy="5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智能合约检测系统单一应用架构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895" y="1606550"/>
            <a:ext cx="935990" cy="339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应用层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895" y="3529965"/>
            <a:ext cx="935990" cy="339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服务层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6895" y="5454015"/>
            <a:ext cx="93599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数据层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328545" y="1048385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28545" y="2941955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28545" y="4834890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2789555" y="5027295"/>
            <a:ext cx="933450" cy="1193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sym typeface="+mn-ea"/>
              </a:rPr>
              <a:t>MySql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数据库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307205" y="5028565"/>
            <a:ext cx="933450" cy="1193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  <a:sym typeface="+mn-ea"/>
              </a:rPr>
              <a:t>MongoDB</a:t>
            </a:r>
            <a:endParaRPr lang="en-US" sz="160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60335" y="5586730"/>
            <a:ext cx="905510" cy="74930"/>
            <a:chOff x="8918" y="8798"/>
            <a:chExt cx="1426" cy="118"/>
          </a:xfrm>
        </p:grpSpPr>
        <p:grpSp>
          <p:nvGrpSpPr>
            <p:cNvPr id="83" name="组合 82"/>
            <p:cNvGrpSpPr/>
            <p:nvPr/>
          </p:nvGrpSpPr>
          <p:grpSpPr>
            <a:xfrm rot="16200000">
              <a:off x="9136" y="8580"/>
              <a:ext cx="119" cy="555"/>
              <a:chOff x="12752" y="2582"/>
              <a:chExt cx="119" cy="555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16200000">
              <a:off x="10008" y="8580"/>
              <a:ext cx="119" cy="555"/>
              <a:chOff x="12752" y="2582"/>
              <a:chExt cx="119" cy="55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02" name="矩形 101"/>
          <p:cNvSpPr/>
          <p:nvPr/>
        </p:nvSpPr>
        <p:spPr>
          <a:xfrm>
            <a:off x="2680970" y="125349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基础信息模块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0970" y="196977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漏洞信息模块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4630" y="125349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代码编辑模块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80970" y="3507740"/>
            <a:ext cx="114998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历史数据获取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24630" y="196977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数据可视化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38775" y="196977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</a:t>
            </a:r>
            <a:r>
              <a:rPr lang="zh-CN" altLang="en-US" sz="1200" b="1">
                <a:solidFill>
                  <a:schemeClr val="tx1"/>
                </a:solidFill>
              </a:rPr>
              <a:t>检测模块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52920" y="196977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代码上传模块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67065" y="125349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报告下载模块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8775" y="125349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界面风格模块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388985" y="2145665"/>
            <a:ext cx="905510" cy="74930"/>
            <a:chOff x="8918" y="8798"/>
            <a:chExt cx="1426" cy="118"/>
          </a:xfrm>
        </p:grpSpPr>
        <p:grpSp>
          <p:nvGrpSpPr>
            <p:cNvPr id="33" name="组合 32"/>
            <p:cNvGrpSpPr/>
            <p:nvPr/>
          </p:nvGrpSpPr>
          <p:grpSpPr>
            <a:xfrm rot="16200000">
              <a:off x="9136" y="8580"/>
              <a:ext cx="119" cy="555"/>
              <a:chOff x="12752" y="2582"/>
              <a:chExt cx="119" cy="555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16200000">
              <a:off x="10008" y="8580"/>
              <a:ext cx="119" cy="555"/>
              <a:chOff x="12752" y="2582"/>
              <a:chExt cx="119" cy="555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2680970" y="127254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基础信息模块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24630" y="127254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编辑器模块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52920" y="125349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工具配置模块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33215" y="3507740"/>
            <a:ext cx="146113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代码静态分析服务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96610" y="3507740"/>
            <a:ext cx="146113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代码动态分析服务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60005" y="3507740"/>
            <a:ext cx="146113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以太坊实时数据监控服务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 rot="16200000">
            <a:off x="9477375" y="3554730"/>
            <a:ext cx="75565" cy="352425"/>
            <a:chOff x="12752" y="2582"/>
            <a:chExt cx="119" cy="555"/>
          </a:xfrm>
        </p:grpSpPr>
        <p:sp>
          <p:nvSpPr>
            <p:cNvPr id="50" name="椭圆 49"/>
            <p:cNvSpPr/>
            <p:nvPr/>
          </p:nvSpPr>
          <p:spPr>
            <a:xfrm>
              <a:off x="12752" y="2582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2752" y="2800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2752" y="301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9" name="右大括号 58"/>
          <p:cNvSpPr/>
          <p:nvPr/>
        </p:nvSpPr>
        <p:spPr>
          <a:xfrm>
            <a:off x="10053955" y="1035685"/>
            <a:ext cx="601980" cy="1585595"/>
          </a:xfrm>
          <a:prstGeom prst="rightBrace">
            <a:avLst>
              <a:gd name="adj1" fmla="val 14978"/>
              <a:gd name="adj2" fmla="val 5002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818495" y="1623695"/>
            <a:ext cx="1071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正在进行时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1" name="右大括号 60"/>
          <p:cNvSpPr/>
          <p:nvPr/>
        </p:nvSpPr>
        <p:spPr>
          <a:xfrm>
            <a:off x="10082530" y="2941955"/>
            <a:ext cx="601980" cy="3470910"/>
          </a:xfrm>
          <a:prstGeom prst="rightBrace">
            <a:avLst>
              <a:gd name="adj1" fmla="val 14978"/>
              <a:gd name="adj2" fmla="val 5002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818495" y="4416425"/>
            <a:ext cx="627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未来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63" name="曲线连接符 62"/>
          <p:cNvCxnSpPr>
            <a:stCxn id="18" idx="2"/>
            <a:endCxn id="17" idx="0"/>
          </p:cNvCxnSpPr>
          <p:nvPr/>
        </p:nvCxnSpPr>
        <p:spPr>
          <a:xfrm rot="5400000">
            <a:off x="3382010" y="2289810"/>
            <a:ext cx="1092200" cy="1343660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8" idx="2"/>
            <a:endCxn id="47" idx="0"/>
          </p:cNvCxnSpPr>
          <p:nvPr/>
        </p:nvCxnSpPr>
        <p:spPr>
          <a:xfrm rot="5400000" flipV="1">
            <a:off x="5949315" y="1066165"/>
            <a:ext cx="1092200" cy="3790950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19" idx="2"/>
            <a:endCxn id="44" idx="0"/>
          </p:cNvCxnSpPr>
          <p:nvPr/>
        </p:nvCxnSpPr>
        <p:spPr>
          <a:xfrm rot="5400000">
            <a:off x="4892675" y="2386330"/>
            <a:ext cx="1092200" cy="1149985"/>
          </a:xfrm>
          <a:prstGeom prst="curvedConnector3">
            <a:avLst>
              <a:gd name="adj1" fmla="val 49971"/>
            </a:avLst>
          </a:prstGeom>
          <a:ln>
            <a:solidFill>
              <a:schemeClr val="accent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19" idx="2"/>
            <a:endCxn id="46" idx="0"/>
          </p:cNvCxnSpPr>
          <p:nvPr/>
        </p:nvCxnSpPr>
        <p:spPr>
          <a:xfrm rot="5400000" flipV="1">
            <a:off x="5774690" y="2654935"/>
            <a:ext cx="1092200" cy="61341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17" idx="2"/>
            <a:endCxn id="6" idx="1"/>
          </p:cNvCxnSpPr>
          <p:nvPr/>
        </p:nvCxnSpPr>
        <p:spPr>
          <a:xfrm rot="5400000">
            <a:off x="2719705" y="4490085"/>
            <a:ext cx="1073785" cy="3175"/>
          </a:xfrm>
          <a:prstGeom prst="curvedConnector2">
            <a:avLst/>
          </a:prstGeom>
          <a:ln w="12700">
            <a:solidFill>
              <a:schemeClr val="accent3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7" idx="2"/>
            <a:endCxn id="7" idx="1"/>
          </p:cNvCxnSpPr>
          <p:nvPr/>
        </p:nvCxnSpPr>
        <p:spPr>
          <a:xfrm rot="5400000" flipV="1">
            <a:off x="3477578" y="3732213"/>
            <a:ext cx="1075055" cy="151765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3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24630" y="3244215"/>
            <a:ext cx="3469640" cy="97409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流程图: 磁盘 77"/>
          <p:cNvSpPr/>
          <p:nvPr/>
        </p:nvSpPr>
        <p:spPr>
          <a:xfrm>
            <a:off x="5854065" y="5028565"/>
            <a:ext cx="933450" cy="119380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  <a:sym typeface="+mn-ea"/>
              </a:rPr>
              <a:t>网络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API</a:t>
            </a:r>
            <a:endParaRPr lang="en-US" altLang="zh-CN" sz="16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曲线连接符 78"/>
          <p:cNvCxnSpPr>
            <a:stCxn id="47" idx="2"/>
            <a:endCxn id="78" idx="1"/>
          </p:cNvCxnSpPr>
          <p:nvPr/>
        </p:nvCxnSpPr>
        <p:spPr>
          <a:xfrm rot="5400000">
            <a:off x="6818630" y="3455670"/>
            <a:ext cx="1075055" cy="20701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上下箭头 80"/>
          <p:cNvSpPr/>
          <p:nvPr/>
        </p:nvSpPr>
        <p:spPr>
          <a:xfrm>
            <a:off x="2352675" y="2654935"/>
            <a:ext cx="120650" cy="2609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上下箭头 81"/>
          <p:cNvSpPr/>
          <p:nvPr/>
        </p:nvSpPr>
        <p:spPr>
          <a:xfrm>
            <a:off x="2352675" y="4547235"/>
            <a:ext cx="120650" cy="2609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296400" y="5933440"/>
            <a:ext cx="2894965" cy="465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CWE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common </a:t>
            </a:r>
            <a:r>
              <a:rPr lang="en-US" altLang="zh-CN" sz="1200" b="1">
                <a:solidFill>
                  <a:schemeClr val="tx1"/>
                </a:solidFill>
              </a:rPr>
              <a:t>weakness enumeration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95600" y="593725"/>
            <a:ext cx="6401435" cy="542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/>
                </a:solidFill>
              </a:rPr>
              <a:t>系统可能存在的问题、</a:t>
            </a:r>
            <a:r>
              <a:rPr lang="zh-CN" b="1">
                <a:solidFill>
                  <a:schemeClr val="tx1"/>
                </a:solidFill>
              </a:rPr>
              <a:t>挑战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2715" y="1480185"/>
            <a:ext cx="2021840" cy="1167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误报带来的两种可能性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113405"/>
            <a:ext cx="1169670" cy="6362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实际：无漏洞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  <a:spcAft>
                <a:spcPts val="1200"/>
              </a:spcAft>
            </a:pPr>
            <a:r>
              <a:rPr lang="zh-CN" altLang="en-US" sz="1200" b="1">
                <a:solidFill>
                  <a:schemeClr val="tx1"/>
                </a:solidFill>
              </a:rPr>
              <a:t>系统：有漏洞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7295" y="3113405"/>
            <a:ext cx="1169670" cy="6362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实际：漏洞</a:t>
            </a:r>
            <a:r>
              <a:rPr lang="en-US" altLang="zh-CN" sz="1200" b="1">
                <a:solidFill>
                  <a:schemeClr val="tx1"/>
                </a:solidFill>
              </a:rPr>
              <a:t>A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  <a:spcAft>
                <a:spcPts val="1200"/>
              </a:spcAft>
            </a:pPr>
            <a:r>
              <a:rPr lang="zh-CN" altLang="en-US" sz="1200" b="1">
                <a:solidFill>
                  <a:schemeClr val="tx1"/>
                </a:solidFill>
              </a:rPr>
              <a:t>系统：漏洞</a:t>
            </a:r>
            <a:r>
              <a:rPr lang="en-US" altLang="zh-CN" sz="1200" b="1">
                <a:solidFill>
                  <a:schemeClr val="tx1"/>
                </a:solidFill>
              </a:rPr>
              <a:t>B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6965" y="1478915"/>
            <a:ext cx="2125980" cy="116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动态分析模块无法检测所有可能存在的合约漏洞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355" y="1479550"/>
            <a:ext cx="2320925" cy="1167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模糊测试等技术无法产生漏洞的具体存在，只能产生</a:t>
            </a:r>
            <a:r>
              <a:rPr lang="en-US" altLang="zh-CN" sz="1400" b="1">
                <a:solidFill>
                  <a:schemeClr val="tx1"/>
                </a:solidFill>
              </a:rPr>
              <a:t>crash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98690" y="1480185"/>
            <a:ext cx="2320925" cy="1167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分析工具的内部逻辑耦合度较高，提取出单一检测器</a:t>
            </a:r>
            <a:r>
              <a:rPr lang="zh-CN" altLang="en-US" sz="1400" b="1">
                <a:solidFill>
                  <a:schemeClr val="tx1"/>
                </a:solidFill>
              </a:rPr>
              <a:t>难度大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52025" y="1480185"/>
            <a:ext cx="2021840" cy="1167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SWC</a:t>
            </a:r>
            <a:r>
              <a:rPr lang="zh-CN" altLang="en-US" sz="1400" b="1">
                <a:solidFill>
                  <a:schemeClr val="tx1"/>
                </a:solidFill>
              </a:rPr>
              <a:t>漏洞并没有与时俱进，按照</a:t>
            </a:r>
            <a:r>
              <a:rPr lang="en-US" altLang="zh-CN" sz="1400" b="1">
                <a:solidFill>
                  <a:schemeClr val="tx1"/>
                </a:solidFill>
              </a:rPr>
              <a:t>SWC</a:t>
            </a:r>
            <a:r>
              <a:rPr lang="zh-CN" altLang="en-US" sz="1400" b="1">
                <a:solidFill>
                  <a:schemeClr val="tx1"/>
                </a:solidFill>
              </a:rPr>
              <a:t>划分漏洞不具有</a:t>
            </a:r>
            <a:r>
              <a:rPr lang="zh-CN" altLang="en-US" sz="1400" b="1">
                <a:solidFill>
                  <a:schemeClr val="tx1"/>
                </a:solidFill>
              </a:rPr>
              <a:t>通用性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14" idx="2"/>
            <a:endCxn id="41" idx="0"/>
          </p:cNvCxnSpPr>
          <p:nvPr/>
        </p:nvCxnSpPr>
        <p:spPr>
          <a:xfrm rot="5400000">
            <a:off x="631508" y="2601278"/>
            <a:ext cx="465455" cy="5588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2"/>
            <a:endCxn id="4" idx="0"/>
          </p:cNvCxnSpPr>
          <p:nvPr/>
        </p:nvCxnSpPr>
        <p:spPr>
          <a:xfrm rot="5400000" flipV="1">
            <a:off x="1240155" y="2551430"/>
            <a:ext cx="465455" cy="658495"/>
          </a:xfrm>
          <a:prstGeom prst="bentConnector3">
            <a:avLst>
              <a:gd name="adj1" fmla="val 50068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95600" y="5894705"/>
            <a:ext cx="6401435" cy="542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/>
                </a:solidFill>
              </a:rPr>
              <a:t>相应的可能存在的</a:t>
            </a:r>
            <a:r>
              <a:rPr lang="zh-CN" b="1">
                <a:solidFill>
                  <a:schemeClr val="tx1"/>
                </a:solidFill>
              </a:rPr>
              <a:t>解决办法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715" y="4452620"/>
            <a:ext cx="2021840" cy="1167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将</a:t>
            </a:r>
            <a:r>
              <a:rPr lang="en-US" altLang="zh-CN" sz="1400" b="1">
                <a:solidFill>
                  <a:schemeClr val="tx1"/>
                </a:solidFill>
              </a:rPr>
              <a:t>Slither</a:t>
            </a:r>
            <a:r>
              <a:rPr lang="zh-CN" altLang="en-US" sz="1400" b="1">
                <a:solidFill>
                  <a:schemeClr val="tx1"/>
                </a:solidFill>
              </a:rPr>
              <a:t>工具作为默认的静态分析工具（</a:t>
            </a:r>
            <a:r>
              <a:rPr lang="en-US" altLang="zh-CN" sz="1400" b="1">
                <a:solidFill>
                  <a:schemeClr val="tx1"/>
                </a:solidFill>
              </a:rPr>
              <a:t>FP</a:t>
            </a:r>
            <a:r>
              <a:rPr lang="zh-CN" altLang="en-US" sz="1400" b="1">
                <a:solidFill>
                  <a:schemeClr val="tx1"/>
                </a:solidFill>
              </a:rPr>
              <a:t>约为</a:t>
            </a:r>
            <a:r>
              <a:rPr lang="en-US" altLang="zh-CN" sz="1400" b="1">
                <a:solidFill>
                  <a:schemeClr val="tx1"/>
                </a:solidFill>
              </a:rPr>
              <a:t>10%</a:t>
            </a:r>
            <a:r>
              <a:rPr lang="zh-CN" altLang="en-US" sz="1400" b="1">
                <a:solidFill>
                  <a:schemeClr val="tx1"/>
                </a:solidFill>
              </a:rPr>
              <a:t>）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86965" y="4452620"/>
            <a:ext cx="2125345" cy="1167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默认接受</a:t>
            </a:r>
            <a:endParaRPr lang="zh-CN" altLang="en-US" sz="1400" b="1">
              <a:solidFill>
                <a:schemeClr val="tx1"/>
              </a:solidFill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因为有部分的合约漏洞不属于运行时</a:t>
            </a:r>
            <a:r>
              <a:rPr lang="zh-CN" altLang="en-US" sz="1400" b="1">
                <a:solidFill>
                  <a:schemeClr val="tx1"/>
                </a:solidFill>
              </a:rPr>
              <a:t>错误，属于编译时</a:t>
            </a:r>
            <a:r>
              <a:rPr lang="zh-CN" altLang="en-US" sz="1400" b="1">
                <a:solidFill>
                  <a:schemeClr val="tx1"/>
                </a:solidFill>
              </a:rPr>
              <a:t>错误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43145" y="4452620"/>
            <a:ext cx="2125345" cy="1167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Oyente</a:t>
            </a:r>
            <a:r>
              <a:rPr lang="zh-CN" altLang="en-US" sz="1400" b="1">
                <a:solidFill>
                  <a:schemeClr val="tx1"/>
                </a:solidFill>
              </a:rPr>
              <a:t>、</a:t>
            </a:r>
            <a:r>
              <a:rPr lang="en-US" altLang="zh-CN" sz="1400" b="1">
                <a:solidFill>
                  <a:schemeClr val="tx1"/>
                </a:solidFill>
              </a:rPr>
              <a:t>Mythril</a:t>
            </a:r>
            <a:r>
              <a:rPr lang="zh-CN" altLang="en-US" sz="1400" b="1">
                <a:solidFill>
                  <a:schemeClr val="tx1"/>
                </a:solidFill>
              </a:rPr>
              <a:t>等少部分动态分析可以产生漏洞的具体信息，可</a:t>
            </a:r>
            <a:r>
              <a:rPr lang="zh-CN" altLang="en-US" sz="1400" b="1">
                <a:solidFill>
                  <a:schemeClr val="tx1"/>
                </a:solidFill>
              </a:rPr>
              <a:t>由用户自行选择</a:t>
            </a:r>
            <a:r>
              <a:rPr lang="zh-CN" altLang="en-US" sz="1400" b="1">
                <a:solidFill>
                  <a:schemeClr val="tx1"/>
                </a:solidFill>
              </a:rPr>
              <a:t>检测器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9325" y="4452620"/>
            <a:ext cx="2313305" cy="1167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工具作为系统的整体进行开发，代价是系统</a:t>
            </a:r>
            <a:r>
              <a:rPr lang="zh-CN" altLang="en-US" sz="1400" b="1">
                <a:solidFill>
                  <a:schemeClr val="tx1"/>
                </a:solidFill>
              </a:rPr>
              <a:t>臃肿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52025" y="4452620"/>
            <a:ext cx="2021205" cy="1167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后续可以采用</a:t>
            </a:r>
            <a:r>
              <a:rPr lang="en-US" altLang="zh-CN" sz="1400" b="1">
                <a:solidFill>
                  <a:schemeClr val="tx1"/>
                </a:solidFill>
              </a:rPr>
              <a:t>SWC+CWE</a:t>
            </a:r>
            <a:r>
              <a:rPr lang="zh-CN" altLang="en-US" sz="1400" b="1">
                <a:solidFill>
                  <a:schemeClr val="tx1"/>
                </a:solidFill>
              </a:rPr>
              <a:t>两种划分</a:t>
            </a:r>
            <a:r>
              <a:rPr lang="zh-CN" altLang="en-US" sz="1400" b="1">
                <a:solidFill>
                  <a:schemeClr val="tx1"/>
                </a:solidFill>
              </a:rPr>
              <a:t>形式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1" idx="2"/>
            <a:endCxn id="12" idx="0"/>
          </p:cNvCxnSpPr>
          <p:nvPr/>
        </p:nvCxnSpPr>
        <p:spPr>
          <a:xfrm rot="5400000" flipV="1">
            <a:off x="513080" y="3821430"/>
            <a:ext cx="702945" cy="55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12" idx="0"/>
          </p:cNvCxnSpPr>
          <p:nvPr/>
        </p:nvCxnSpPr>
        <p:spPr>
          <a:xfrm rot="5400000">
            <a:off x="1121410" y="3771265"/>
            <a:ext cx="702945" cy="658495"/>
          </a:xfrm>
          <a:prstGeom prst="bentConnector3">
            <a:avLst>
              <a:gd name="adj1" fmla="val 50045"/>
            </a:avLst>
          </a:prstGeom>
          <a:ln w="127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16" idx="0"/>
          </p:cNvCxnSpPr>
          <p:nvPr/>
        </p:nvCxnSpPr>
        <p:spPr>
          <a:xfrm rot="5400000">
            <a:off x="7555230" y="3548380"/>
            <a:ext cx="1804670" cy="3175"/>
          </a:xfrm>
          <a:prstGeom prst="bentConnector3">
            <a:avLst>
              <a:gd name="adj1" fmla="val 49982"/>
            </a:avLst>
          </a:prstGeom>
          <a:ln w="127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17" idx="0"/>
          </p:cNvCxnSpPr>
          <p:nvPr/>
        </p:nvCxnSpPr>
        <p:spPr>
          <a:xfrm rot="5400000">
            <a:off x="9960610" y="3550285"/>
            <a:ext cx="1804670" cy="3175"/>
          </a:xfrm>
          <a:prstGeom prst="bentConnector2">
            <a:avLst/>
          </a:prstGeom>
          <a:ln w="127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864485" y="3110865"/>
            <a:ext cx="1169670" cy="6362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例如：过时的编译器</a:t>
            </a:r>
            <a:r>
              <a:rPr lang="zh-CN" altLang="en-US" sz="1200" b="1">
                <a:solidFill>
                  <a:schemeClr val="tx1"/>
                </a:solidFill>
              </a:rPr>
              <a:t>版本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5" idx="2"/>
            <a:endCxn id="26" idx="0"/>
          </p:cNvCxnSpPr>
          <p:nvPr/>
        </p:nvCxnSpPr>
        <p:spPr>
          <a:xfrm rot="5400000">
            <a:off x="3217545" y="2878455"/>
            <a:ext cx="463550" cy="3175"/>
          </a:xfrm>
          <a:prstGeom prst="bentConnector3">
            <a:avLst>
              <a:gd name="adj1" fmla="val 49932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6" idx="2"/>
            <a:endCxn id="13" idx="0"/>
          </p:cNvCxnSpPr>
          <p:nvPr/>
        </p:nvCxnSpPr>
        <p:spPr>
          <a:xfrm rot="5400000" flipV="1">
            <a:off x="3096895" y="4098925"/>
            <a:ext cx="705485" cy="3175"/>
          </a:xfrm>
          <a:prstGeom prst="bentConnector3">
            <a:avLst>
              <a:gd name="adj1" fmla="val 50045"/>
            </a:avLst>
          </a:prstGeom>
          <a:ln w="127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20665" y="3113405"/>
            <a:ext cx="1169670" cy="6362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0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Regurd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ContractFuzz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6" idx="2"/>
            <a:endCxn id="29" idx="0"/>
          </p:cNvCxnSpPr>
          <p:nvPr/>
        </p:nvCxnSpPr>
        <p:spPr>
          <a:xfrm rot="5400000">
            <a:off x="5672455" y="2879725"/>
            <a:ext cx="466090" cy="3175"/>
          </a:xfrm>
          <a:prstGeom prst="bentConnector3">
            <a:avLst>
              <a:gd name="adj1" fmla="val 49932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9" idx="2"/>
            <a:endCxn id="15" idx="0"/>
          </p:cNvCxnSpPr>
          <p:nvPr/>
        </p:nvCxnSpPr>
        <p:spPr>
          <a:xfrm rot="5400000" flipV="1">
            <a:off x="5554345" y="4100195"/>
            <a:ext cx="702945" cy="3175"/>
          </a:xfrm>
          <a:prstGeom prst="bentConnector3">
            <a:avLst>
              <a:gd name="adj1" fmla="val 50045"/>
            </a:avLst>
          </a:prstGeom>
          <a:ln w="127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5265" y="575945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10.18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2835" y="536575"/>
            <a:ext cx="9923780" cy="5808536"/>
            <a:chOff x="1721" y="845"/>
            <a:chExt cx="8382" cy="7034"/>
          </a:xfrm>
        </p:grpSpPr>
        <p:sp>
          <p:nvSpPr>
            <p:cNvPr id="9" name="矩形 8"/>
            <p:cNvSpPr/>
            <p:nvPr/>
          </p:nvSpPr>
          <p:spPr>
            <a:xfrm>
              <a:off x="2573" y="845"/>
              <a:ext cx="6678" cy="6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Vulnerability Detection for Security Assurance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34" y="2420"/>
              <a:ext cx="2404" cy="60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Symbolic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86" y="2420"/>
              <a:ext cx="2404" cy="60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Fuzzing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10" y="2420"/>
              <a:ext cx="2404" cy="60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Static Analysis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cxnSp>
          <p:nvCxnSpPr>
            <p:cNvPr id="18" name="肘形连接符 17"/>
            <p:cNvCxnSpPr>
              <a:stCxn id="9" idx="2"/>
              <a:endCxn id="12" idx="0"/>
            </p:cNvCxnSpPr>
            <p:nvPr/>
          </p:nvCxnSpPr>
          <p:spPr>
            <a:xfrm rot="5400000">
              <a:off x="4114" y="622"/>
              <a:ext cx="921" cy="26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9" idx="2"/>
              <a:endCxn id="14" idx="0"/>
            </p:cNvCxnSpPr>
            <p:nvPr/>
          </p:nvCxnSpPr>
          <p:spPr>
            <a:xfrm rot="5400000">
              <a:off x="5452" y="1960"/>
              <a:ext cx="921" cy="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3" idx="0"/>
            </p:cNvCxnSpPr>
            <p:nvPr/>
          </p:nvCxnSpPr>
          <p:spPr>
            <a:xfrm rot="5400000" flipV="1">
              <a:off x="6790" y="622"/>
              <a:ext cx="921" cy="26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2034" y="3792"/>
              <a:ext cx="2404" cy="40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Oyente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endParaRPr lang="en-US" altLang="zh-CN" b="1">
                <a:solidFill>
                  <a:schemeClr val="accent6"/>
                </a:solidFill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  <a:sym typeface="+mn-ea"/>
                </a:rPr>
                <a:t>Smack</a:t>
              </a: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  <a:sym typeface="+mn-ea"/>
                </a:rPr>
                <a:t>Manticore</a:t>
              </a: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  <a:sym typeface="+mn-ea"/>
                </a:rPr>
                <a:t>Echidna</a:t>
              </a: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/>
              <a:endParaRPr lang="en-US" altLang="zh-CN" b="1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Gasper</a:t>
              </a:r>
              <a:endParaRPr lang="en-US" altLang="zh-CN" b="1">
                <a:solidFill>
                  <a:schemeClr val="accent6"/>
                </a:solidFill>
              </a:endParaRPr>
            </a:p>
            <a:p>
              <a:pPr algn="ctr"/>
              <a:endParaRPr lang="en-US" altLang="zh-CN" b="1">
                <a:solidFill>
                  <a:schemeClr val="accent6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11" y="3792"/>
              <a:ext cx="2404" cy="40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SmartCheck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endParaRPr lang="en-US" altLang="zh-CN" b="1">
                <a:solidFill>
                  <a:schemeClr val="tx1"/>
                </a:solidFill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</a:rPr>
                <a:t>Slither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>
                <a:buClrTx/>
                <a:buSzTx/>
                <a:buFontTx/>
              </a:pPr>
              <a:endParaRPr lang="en-US" altLang="zh-CN" b="1">
                <a:solidFill>
                  <a:schemeClr val="accent2"/>
                </a:solidFill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  <a:sym typeface="+mn-ea"/>
                </a:rPr>
                <a:t>Securify</a:t>
              </a: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b="1">
                <a:solidFill>
                  <a:schemeClr val="accent2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</a:rPr>
                <a:t>Solhint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>
                <a:buClrTx/>
                <a:buSzTx/>
                <a:buFontTx/>
              </a:pPr>
              <a:endParaRPr lang="en-US" altLang="zh-CN" b="1">
                <a:solidFill>
                  <a:schemeClr val="accent2"/>
                </a:solidFill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b="1">
                  <a:solidFill>
                    <a:schemeClr val="accent2"/>
                  </a:solidFill>
                </a:rPr>
                <a:t>EtherTrust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endParaRPr lang="en-US" altLang="zh-CN" b="1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Mythril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388" y="3792"/>
              <a:ext cx="2404" cy="40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accent2"/>
                  </a:solidFill>
                </a:rPr>
                <a:t>ContractFuzzer</a:t>
              </a:r>
              <a:endParaRPr lang="en-US" altLang="zh-CN" sz="1600" b="1">
                <a:solidFill>
                  <a:schemeClr val="accent6"/>
                </a:solidFill>
              </a:endParaRPr>
            </a:p>
            <a:p>
              <a:pPr algn="ctr"/>
              <a:endParaRPr lang="en-US" altLang="zh-CN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ReGurd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sFuzz</a:t>
              </a:r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endParaRPr lang="en-US" altLang="zh-CN" b="1">
                <a:solidFill>
                  <a:schemeClr val="accent2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2"/>
                  </a:solidFill>
                </a:rPr>
                <a:t>solAnalyse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12" idx="2"/>
              <a:endCxn id="23" idx="0"/>
            </p:cNvCxnSpPr>
            <p:nvPr/>
          </p:nvCxnSpPr>
          <p:spPr>
            <a:xfrm>
              <a:off x="3236" y="3029"/>
              <a:ext cx="0" cy="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2"/>
              <a:endCxn id="24" idx="0"/>
            </p:cNvCxnSpPr>
            <p:nvPr/>
          </p:nvCxnSpPr>
          <p:spPr>
            <a:xfrm>
              <a:off x="5912" y="3029"/>
              <a:ext cx="1" cy="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2"/>
              <a:endCxn id="25" idx="0"/>
            </p:cNvCxnSpPr>
            <p:nvPr/>
          </p:nvCxnSpPr>
          <p:spPr>
            <a:xfrm>
              <a:off x="8588" y="3029"/>
              <a:ext cx="2" cy="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721" y="2215"/>
              <a:ext cx="8382" cy="993"/>
            </a:xfrm>
            <a:prstGeom prst="rect">
              <a:avLst/>
            </a:prstGeom>
            <a:noFill/>
            <a:ln w="22225" cmpd="sng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043680" y="213360"/>
            <a:ext cx="3014980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oyente</a:t>
            </a:r>
            <a:r>
              <a:rPr lang="zh-CN" altLang="en-US" sz="1200" b="1">
                <a:solidFill>
                  <a:schemeClr val="tx1"/>
                </a:solidFill>
              </a:rPr>
              <a:t>工具可以检测的漏洞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330" y="999490"/>
            <a:ext cx="223647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EVM Code Coverage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40" y="1560195"/>
            <a:ext cx="223647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Integer overflow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65670" y="1339215"/>
            <a:ext cx="223647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Integer Underflow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985" y="2376805"/>
            <a:ext cx="247650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TImeStamp Dependency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700" y="2430780"/>
            <a:ext cx="223647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Calstack  Depth Attack Vulnerability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02470" y="999490"/>
            <a:ext cx="223647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Parity Multisig Bug2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05340" y="2430780"/>
            <a:ext cx="223647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Re-Entrancy Vulnerability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cxnSp>
        <p:nvCxnSpPr>
          <p:cNvPr id="10" name="曲线连接符 9"/>
          <p:cNvCxnSpPr>
            <a:stCxn id="17" idx="2"/>
            <a:endCxn id="6" idx="0"/>
          </p:cNvCxnSpPr>
          <p:nvPr/>
        </p:nvCxnSpPr>
        <p:spPr>
          <a:xfrm rot="5400000">
            <a:off x="2645728" y="-474662"/>
            <a:ext cx="1771650" cy="4039235"/>
          </a:xfrm>
          <a:prstGeom prst="curvedConnector3">
            <a:avLst>
              <a:gd name="adj1" fmla="val 22795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17" idx="2"/>
            <a:endCxn id="3" idx="0"/>
          </p:cNvCxnSpPr>
          <p:nvPr/>
        </p:nvCxnSpPr>
        <p:spPr>
          <a:xfrm rot="5400000">
            <a:off x="4142740" y="151765"/>
            <a:ext cx="901065" cy="1915795"/>
          </a:xfrm>
          <a:prstGeom prst="curvedConnector3">
            <a:avLst>
              <a:gd name="adj1" fmla="val 50035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17" idx="2"/>
            <a:endCxn id="8" idx="0"/>
          </p:cNvCxnSpPr>
          <p:nvPr/>
        </p:nvCxnSpPr>
        <p:spPr>
          <a:xfrm rot="5400000">
            <a:off x="3214370" y="-1337310"/>
            <a:ext cx="340360" cy="4332605"/>
          </a:xfrm>
          <a:prstGeom prst="curvedConnector3">
            <a:avLst>
              <a:gd name="adj1" fmla="val 49907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5400000" flipV="1">
            <a:off x="6329045" y="-118745"/>
            <a:ext cx="680085" cy="2235835"/>
          </a:xfrm>
          <a:prstGeom prst="curvedConnector3">
            <a:avLst>
              <a:gd name="adj1" fmla="val 50047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7" idx="2"/>
            <a:endCxn id="7" idx="0"/>
          </p:cNvCxnSpPr>
          <p:nvPr/>
        </p:nvCxnSpPr>
        <p:spPr>
          <a:xfrm rot="5400000" flipV="1">
            <a:off x="7965758" y="-1755457"/>
            <a:ext cx="340360" cy="5169535"/>
          </a:xfrm>
          <a:prstGeom prst="curvedConnector3">
            <a:avLst>
              <a:gd name="adj1" fmla="val 49907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7" idx="2"/>
            <a:endCxn id="9" idx="0"/>
          </p:cNvCxnSpPr>
          <p:nvPr/>
        </p:nvCxnSpPr>
        <p:spPr>
          <a:xfrm rot="5400000" flipV="1">
            <a:off x="7301548" y="-1091247"/>
            <a:ext cx="1771650" cy="5272405"/>
          </a:xfrm>
          <a:prstGeom prst="curvedConnector3">
            <a:avLst>
              <a:gd name="adj1" fmla="val 15949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7" idx="2"/>
          </p:cNvCxnSpPr>
          <p:nvPr/>
        </p:nvCxnSpPr>
        <p:spPr>
          <a:xfrm rot="5400000" flipV="1">
            <a:off x="4730115" y="1480185"/>
            <a:ext cx="1650365" cy="76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879975" y="4434205"/>
            <a:ext cx="2128520" cy="107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规则：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1.block.timestamp的调用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2.</a:t>
            </a:r>
            <a:r>
              <a:rPr lang="zh-CN" altLang="en-US" sz="1200" b="1">
                <a:solidFill>
                  <a:schemeClr val="tx1"/>
                </a:solidFill>
              </a:rPr>
              <a:t>实际使用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3.</a:t>
            </a:r>
            <a:r>
              <a:rPr lang="zh-CN" altLang="en-US" sz="1200" b="1">
                <a:solidFill>
                  <a:schemeClr val="tx1"/>
                </a:solidFill>
              </a:rPr>
              <a:t>改变资产转移操作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59315" y="4433570"/>
            <a:ext cx="2128520" cy="107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规则：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1.call.value</a:t>
            </a:r>
            <a:r>
              <a:rPr lang="zh-CN" altLang="en-US" sz="1200" b="1">
                <a:solidFill>
                  <a:schemeClr val="tx1"/>
                </a:solidFill>
              </a:rPr>
              <a:t>调用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2.</a:t>
            </a:r>
            <a:r>
              <a:rPr lang="zh-CN" altLang="en-US" sz="1200" b="1">
                <a:solidFill>
                  <a:schemeClr val="tx1"/>
                </a:solidFill>
              </a:rPr>
              <a:t>资产转移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3.</a:t>
            </a:r>
            <a:r>
              <a:rPr lang="zh-CN" altLang="en-US" sz="1200" b="1">
                <a:solidFill>
                  <a:schemeClr val="tx1"/>
                </a:solidFill>
              </a:rPr>
              <a:t>函数参数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4.</a:t>
            </a:r>
            <a:r>
              <a:rPr lang="zh-CN" altLang="en-US" sz="1200" b="1">
                <a:solidFill>
                  <a:schemeClr val="tx1"/>
                </a:solidFill>
              </a:rPr>
              <a:t>修饰符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19645" y="4434840"/>
            <a:ext cx="2128520" cy="107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规则：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1.</a:t>
            </a:r>
            <a:r>
              <a:rPr lang="zh-CN" altLang="en-US" sz="1200" b="1">
                <a:solidFill>
                  <a:schemeClr val="tx1"/>
                </a:solidFill>
              </a:rPr>
              <a:t>存在运算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2.</a:t>
            </a:r>
            <a:r>
              <a:rPr lang="zh-CN" altLang="en-US" sz="1200" b="1">
                <a:solidFill>
                  <a:schemeClr val="tx1"/>
                </a:solidFill>
              </a:rPr>
              <a:t>未收约束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3.</a:t>
            </a:r>
            <a:r>
              <a:rPr lang="zh-CN" altLang="en-US" sz="1200" b="1">
                <a:solidFill>
                  <a:schemeClr val="tx1"/>
                </a:solidFill>
              </a:rPr>
              <a:t>条件语句判断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64130" y="4433570"/>
            <a:ext cx="2128520" cy="107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规则：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1.</a:t>
            </a:r>
            <a:r>
              <a:rPr lang="zh-CN" altLang="en-US" sz="1200" b="1">
                <a:solidFill>
                  <a:schemeClr val="tx1"/>
                </a:solidFill>
              </a:rPr>
              <a:t>存在运算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2.</a:t>
            </a:r>
            <a:r>
              <a:rPr lang="zh-CN" altLang="en-US" sz="1200" b="1">
                <a:solidFill>
                  <a:schemeClr val="tx1"/>
                </a:solidFill>
              </a:rPr>
              <a:t>未收约束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3.</a:t>
            </a:r>
            <a:r>
              <a:rPr lang="zh-CN" altLang="en-US" sz="1200" b="1">
                <a:solidFill>
                  <a:schemeClr val="tx1"/>
                </a:solidFill>
              </a:rPr>
              <a:t>条件语句判断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8" name="曲线连接符 37"/>
          <p:cNvCxnSpPr>
            <a:stCxn id="3" idx="2"/>
            <a:endCxn id="37" idx="0"/>
          </p:cNvCxnSpPr>
          <p:nvPr/>
        </p:nvCxnSpPr>
        <p:spPr>
          <a:xfrm rot="5400000">
            <a:off x="2365058" y="3163253"/>
            <a:ext cx="2533650" cy="6985"/>
          </a:xfrm>
          <a:prstGeom prst="curvedConnector3">
            <a:avLst>
              <a:gd name="adj1" fmla="val 49987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7650" y="4433570"/>
            <a:ext cx="2128520" cy="107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规则：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1.</a:t>
            </a:r>
            <a:r>
              <a:rPr lang="zh-CN" altLang="en-US" sz="1200" b="1">
                <a:solidFill>
                  <a:schemeClr val="tx1"/>
                </a:solidFill>
              </a:rPr>
              <a:t>存在</a:t>
            </a:r>
            <a:r>
              <a:rPr lang="en-US" altLang="zh-CN" sz="1200" b="1">
                <a:solidFill>
                  <a:schemeClr val="tx1"/>
                </a:solidFill>
              </a:rPr>
              <a:t>for</a:t>
            </a:r>
            <a:r>
              <a:rPr lang="zh-CN" altLang="en-US" sz="1200" b="1">
                <a:solidFill>
                  <a:schemeClr val="tx1"/>
                </a:solidFill>
              </a:rPr>
              <a:t>循环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2........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3..............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4201795"/>
            <a:ext cx="11891010" cy="14801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5" idx="2"/>
            <a:endCxn id="29" idx="0"/>
          </p:cNvCxnSpPr>
          <p:nvPr/>
        </p:nvCxnSpPr>
        <p:spPr>
          <a:xfrm>
            <a:off x="5944235" y="2716530"/>
            <a:ext cx="0" cy="17176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2"/>
            <a:endCxn id="34" idx="0"/>
          </p:cNvCxnSpPr>
          <p:nvPr/>
        </p:nvCxnSpPr>
        <p:spPr>
          <a:xfrm>
            <a:off x="8383905" y="1678940"/>
            <a:ext cx="0" cy="27559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2"/>
            <a:endCxn id="31" idx="0"/>
          </p:cNvCxnSpPr>
          <p:nvPr/>
        </p:nvCxnSpPr>
        <p:spPr>
          <a:xfrm>
            <a:off x="10823575" y="2770505"/>
            <a:ext cx="0" cy="166306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14300" y="3784600"/>
            <a:ext cx="582295" cy="3009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总结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043680" y="213360"/>
            <a:ext cx="3014980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SmartCheck</a:t>
            </a:r>
            <a:r>
              <a:rPr lang="zh-CN" altLang="en-US" sz="1200" b="1">
                <a:solidFill>
                  <a:schemeClr val="tx1"/>
                </a:solidFill>
              </a:rPr>
              <a:t>工具可以检测的漏洞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337945"/>
            <a:ext cx="3371850" cy="4181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347470"/>
            <a:ext cx="3467100" cy="41624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330180" y="2810510"/>
            <a:ext cx="1295400" cy="12357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43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613775" y="3391535"/>
            <a:ext cx="1103630" cy="74930"/>
            <a:chOff x="12979" y="5517"/>
            <a:chExt cx="1738" cy="118"/>
          </a:xfrm>
        </p:grpSpPr>
        <p:grpSp>
          <p:nvGrpSpPr>
            <p:cNvPr id="83" name="组合 82"/>
            <p:cNvGrpSpPr/>
            <p:nvPr/>
          </p:nvGrpSpPr>
          <p:grpSpPr>
            <a:xfrm rot="5400000">
              <a:off x="14381" y="5299"/>
              <a:ext cx="119" cy="555"/>
              <a:chOff x="12752" y="2582"/>
              <a:chExt cx="119" cy="555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5400000">
              <a:off x="13197" y="5299"/>
              <a:ext cx="119" cy="555"/>
              <a:chOff x="12752" y="2582"/>
              <a:chExt cx="119" cy="55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1234440"/>
            <a:ext cx="8039100" cy="32289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588510" y="450850"/>
            <a:ext cx="3014980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SmartCheck</a:t>
            </a:r>
            <a:r>
              <a:rPr lang="zh-CN" altLang="en-US" sz="1200" b="1">
                <a:solidFill>
                  <a:schemeClr val="tx1"/>
                </a:solidFill>
              </a:rPr>
              <a:t>工具可以检测的漏洞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245725" y="2231390"/>
            <a:ext cx="1295400" cy="12357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74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465185" y="2811780"/>
            <a:ext cx="1103630" cy="74930"/>
            <a:chOff x="12979" y="5517"/>
            <a:chExt cx="1738" cy="118"/>
          </a:xfrm>
        </p:grpSpPr>
        <p:grpSp>
          <p:nvGrpSpPr>
            <p:cNvPr id="83" name="组合 82"/>
            <p:cNvGrpSpPr/>
            <p:nvPr/>
          </p:nvGrpSpPr>
          <p:grpSpPr>
            <a:xfrm rot="5400000">
              <a:off x="14381" y="5299"/>
              <a:ext cx="119" cy="555"/>
              <a:chOff x="12752" y="2582"/>
              <a:chExt cx="119" cy="555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5400000">
              <a:off x="13197" y="5299"/>
              <a:ext cx="119" cy="555"/>
              <a:chOff x="12752" y="2582"/>
              <a:chExt cx="119" cy="55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9928860" y="5772150"/>
            <a:ext cx="1950085" cy="565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危害级别：提示性、优化性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3510" y="5772150"/>
            <a:ext cx="1950085" cy="565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危害级别：</a:t>
            </a:r>
            <a:r>
              <a:rPr lang="en-US" altLang="zh-CN">
                <a:solidFill>
                  <a:schemeClr val="tx1"/>
                </a:solidFill>
              </a:rPr>
              <a:t>high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8915" y="5772150"/>
            <a:ext cx="2165985" cy="565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危害级别：</a:t>
            </a:r>
            <a:r>
              <a:rPr lang="en-US" altLang="zh-CN">
                <a:solidFill>
                  <a:schemeClr val="tx1"/>
                </a:solidFill>
              </a:rPr>
              <a:t>medium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0855" y="5772150"/>
            <a:ext cx="1950085" cy="565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危害级别：</a:t>
            </a:r>
            <a:r>
              <a:rPr lang="en-US" altLang="zh-CN">
                <a:solidFill>
                  <a:schemeClr val="tx1"/>
                </a:solidFill>
              </a:rPr>
              <a:t>low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曲线连接符 12"/>
          <p:cNvCxnSpPr>
            <a:stCxn id="5" idx="4"/>
            <a:endCxn id="12" idx="0"/>
          </p:cNvCxnSpPr>
          <p:nvPr/>
        </p:nvCxnSpPr>
        <p:spPr>
          <a:xfrm rot="5400000">
            <a:off x="6297295" y="1176020"/>
            <a:ext cx="2305050" cy="688721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4"/>
            <a:endCxn id="6" idx="0"/>
          </p:cNvCxnSpPr>
          <p:nvPr/>
        </p:nvCxnSpPr>
        <p:spPr>
          <a:xfrm rot="5400000">
            <a:off x="7480300" y="2359025"/>
            <a:ext cx="2305050" cy="45212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4"/>
            <a:endCxn id="4" idx="0"/>
          </p:cNvCxnSpPr>
          <p:nvPr/>
        </p:nvCxnSpPr>
        <p:spPr>
          <a:xfrm rot="5400000">
            <a:off x="8663623" y="3542348"/>
            <a:ext cx="2305050" cy="2154555"/>
          </a:xfrm>
          <a:prstGeom prst="curvedConnector3">
            <a:avLst>
              <a:gd name="adj1" fmla="val 49986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4"/>
            <a:endCxn id="3" idx="0"/>
          </p:cNvCxnSpPr>
          <p:nvPr/>
        </p:nvCxnSpPr>
        <p:spPr>
          <a:xfrm rot="5400000" flipV="1">
            <a:off x="9746298" y="4614228"/>
            <a:ext cx="2305050" cy="10795"/>
          </a:xfrm>
          <a:prstGeom prst="curvedConnector3">
            <a:avLst>
              <a:gd name="adj1" fmla="val 49986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596630" y="64897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153785" y="64897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10940" y="64897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0746105" y="64897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299085" y="810895"/>
            <a:ext cx="5418455" cy="2843530"/>
            <a:chOff x="657" y="535"/>
            <a:chExt cx="8533" cy="4478"/>
          </a:xfrm>
        </p:grpSpPr>
        <p:sp>
          <p:nvSpPr>
            <p:cNvPr id="12" name="矩形 11"/>
            <p:cNvSpPr/>
            <p:nvPr/>
          </p:nvSpPr>
          <p:spPr>
            <a:xfrm>
              <a:off x="657" y="1820"/>
              <a:ext cx="3184" cy="1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SWC-100</a:t>
              </a:r>
              <a:r>
                <a:rPr lang="zh-CN" altLang="en-US" sz="2000" b="1">
                  <a:solidFill>
                    <a:schemeClr val="tx1"/>
                  </a:solidFill>
                </a:rPr>
                <a:t>：</a:t>
              </a:r>
              <a:endParaRPr lang="zh-CN" altLang="en-US" sz="2000" b="1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未声明可见性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5062" y="535"/>
              <a:ext cx="4128" cy="114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默认函数可见性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062" y="2165"/>
              <a:ext cx="4127" cy="114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默认状态变量可见性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肘形连接符 3"/>
            <p:cNvCxnSpPr>
              <a:stCxn id="12" idx="3"/>
              <a:endCxn id="2" idx="1"/>
            </p:cNvCxnSpPr>
            <p:nvPr/>
          </p:nvCxnSpPr>
          <p:spPr>
            <a:xfrm flipV="1">
              <a:off x="3841" y="1110"/>
              <a:ext cx="1221" cy="1630"/>
            </a:xfrm>
            <a:prstGeom prst="bentConnector3">
              <a:avLst>
                <a:gd name="adj1" fmla="val 5004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stCxn id="12" idx="3"/>
              <a:endCxn id="3" idx="1"/>
            </p:cNvCxnSpPr>
            <p:nvPr/>
          </p:nvCxnSpPr>
          <p:spPr>
            <a:xfrm>
              <a:off x="3841" y="2740"/>
              <a:ext cx="1221" cy="5"/>
            </a:xfrm>
            <a:prstGeom prst="bentConnector2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5063" y="3865"/>
              <a:ext cx="4127" cy="114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..........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" name="肘形连接符 7"/>
            <p:cNvCxnSpPr>
              <a:stCxn id="12" idx="3"/>
              <a:endCxn id="7" idx="1"/>
            </p:cNvCxnSpPr>
            <p:nvPr/>
          </p:nvCxnSpPr>
          <p:spPr>
            <a:xfrm>
              <a:off x="3841" y="2740"/>
              <a:ext cx="1222" cy="170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9653905" y="4885055"/>
            <a:ext cx="2021840" cy="11677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 </a:t>
            </a:r>
            <a:r>
              <a:rPr lang="en-US" altLang="zh-CN" sz="2000" b="1">
                <a:solidFill>
                  <a:schemeClr val="tx1"/>
                </a:solidFill>
              </a:rPr>
              <a:t>solc version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compiler bug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370" y="4631055"/>
            <a:ext cx="4810125" cy="1676400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9" idx="1"/>
            <a:endCxn id="11" idx="3"/>
          </p:cNvCxnSpPr>
          <p:nvPr/>
        </p:nvCxnSpPr>
        <p:spPr>
          <a:xfrm rot="10800000">
            <a:off x="8024495" y="5469255"/>
            <a:ext cx="1629410" cy="3175"/>
          </a:xfrm>
          <a:prstGeom prst="bentConnector2">
            <a:avLst/>
          </a:prstGeom>
          <a:ln w="22225">
            <a:solidFill>
              <a:schemeClr val="tx2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176260" y="2819400"/>
            <a:ext cx="2620645" cy="7296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[[1, 2], [2, 3], [3, 4]]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11" idx="0"/>
            <a:endCxn id="15" idx="2"/>
          </p:cNvCxnSpPr>
          <p:nvPr/>
        </p:nvCxnSpPr>
        <p:spPr>
          <a:xfrm rot="16200000">
            <a:off x="7012305" y="2156460"/>
            <a:ext cx="1082040" cy="3867150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76260" y="49987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低编译版本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98615" y="3741420"/>
            <a:ext cx="175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abi.encode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49015" y="0"/>
            <a:ext cx="5094605" cy="50546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2"/>
                </a:solidFill>
              </a:rPr>
              <a:t>检测漏洞数量多于</a:t>
            </a:r>
            <a:r>
              <a:rPr lang="en-US" altLang="zh-CN" b="1">
                <a:solidFill>
                  <a:schemeClr val="tx2"/>
                </a:solidFill>
              </a:rPr>
              <a:t>SWC</a:t>
            </a:r>
            <a:r>
              <a:rPr lang="zh-CN" altLang="en-US" b="1">
                <a:solidFill>
                  <a:schemeClr val="tx2"/>
                </a:solidFill>
              </a:rPr>
              <a:t>的原因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94615"/>
            <a:ext cx="12192635" cy="6952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03345" y="722630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AST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2140" y="722630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Xml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0650" y="838200"/>
            <a:ext cx="1623060" cy="775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SmartCheck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4802505" y="1225550"/>
            <a:ext cx="889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80935" y="723265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XPath</a:t>
            </a:r>
            <a:r>
              <a:rPr lang="zh-CN" altLang="en-US" b="1">
                <a:solidFill>
                  <a:schemeClr val="tx1"/>
                </a:solidFill>
              </a:rPr>
              <a:t>路径匹配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6590665" y="1225550"/>
            <a:ext cx="889635" cy="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0167620" y="1431290"/>
            <a:ext cx="1316990" cy="1517650"/>
            <a:chOff x="14738" y="797"/>
            <a:chExt cx="2074" cy="2390"/>
          </a:xfrm>
        </p:grpSpPr>
        <p:sp>
          <p:nvSpPr>
            <p:cNvPr id="18" name="圆角矩形 17"/>
            <p:cNvSpPr/>
            <p:nvPr/>
          </p:nvSpPr>
          <p:spPr>
            <a:xfrm>
              <a:off x="14738" y="797"/>
              <a:ext cx="2075" cy="5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默认变量名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738" y="1420"/>
              <a:ext cx="2075" cy="5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时间戳依赖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4738" y="2043"/>
              <a:ext cx="2075" cy="5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默认存储位置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4738" y="2665"/>
              <a:ext cx="2075" cy="5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。。。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直接箭头连接符 16"/>
          <p:cNvCxnSpPr>
            <a:stCxn id="9" idx="3"/>
            <a:endCxn id="11" idx="1"/>
          </p:cNvCxnSpPr>
          <p:nvPr/>
        </p:nvCxnSpPr>
        <p:spPr>
          <a:xfrm>
            <a:off x="8379460" y="1226185"/>
            <a:ext cx="1788160" cy="767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647055" y="4109720"/>
            <a:ext cx="319405" cy="323215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45565" y="4848860"/>
            <a:ext cx="1623060" cy="775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姣童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58260" y="4734560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AST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47055" y="4733925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单节点正则匹配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4" name="加号 23"/>
          <p:cNvSpPr/>
          <p:nvPr/>
        </p:nvSpPr>
        <p:spPr>
          <a:xfrm>
            <a:off x="4992370" y="5050790"/>
            <a:ext cx="469900" cy="371475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588885" y="4668520"/>
            <a:ext cx="1480185" cy="332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默认变量名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88885" y="5064125"/>
            <a:ext cx="1480185" cy="332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时间戳依赖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88885" y="5459730"/>
            <a:ext cx="1480185" cy="332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未经检查返回值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3" idx="3"/>
            <a:endCxn id="25" idx="1"/>
          </p:cNvCxnSpPr>
          <p:nvPr/>
        </p:nvCxnSpPr>
        <p:spPr>
          <a:xfrm flipV="1">
            <a:off x="6545580" y="4834890"/>
            <a:ext cx="1043305" cy="4019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6" idx="1"/>
          </p:cNvCxnSpPr>
          <p:nvPr/>
        </p:nvCxnSpPr>
        <p:spPr>
          <a:xfrm flipV="1">
            <a:off x="6545580" y="5230495"/>
            <a:ext cx="1043305" cy="635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6545580" y="5236845"/>
            <a:ext cx="1043305" cy="3892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28490" y="1858010"/>
            <a:ext cx="168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AST transfrom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flipV="1">
            <a:off x="5272405" y="1245235"/>
            <a:ext cx="10795" cy="612775"/>
          </a:xfrm>
          <a:prstGeom prst="straightConnector1">
            <a:avLst/>
          </a:prstGeom>
          <a:ln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90650" y="2737485"/>
            <a:ext cx="1623060" cy="775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slither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3345" y="2622550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AST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1505" y="2622550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slither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</a:rPr>
              <a:t>IR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14" idx="1"/>
          </p:cNvCxnSpPr>
          <p:nvPr/>
        </p:nvCxnSpPr>
        <p:spPr>
          <a:xfrm>
            <a:off x="4801870" y="3125470"/>
            <a:ext cx="889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2"/>
          </p:cNvCxnSpPr>
          <p:nvPr/>
        </p:nvCxnSpPr>
        <p:spPr>
          <a:xfrm>
            <a:off x="5272405" y="2226310"/>
            <a:ext cx="10795" cy="902335"/>
          </a:xfrm>
          <a:prstGeom prst="straightConnector1">
            <a:avLst/>
          </a:prstGeom>
          <a:ln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3"/>
          </p:cNvCxnSpPr>
          <p:nvPr/>
        </p:nvCxnSpPr>
        <p:spPr>
          <a:xfrm flipV="1">
            <a:off x="6590030" y="3116580"/>
            <a:ext cx="870585" cy="8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479665" y="2618105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code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analysis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6" idx="3"/>
            <a:endCxn id="12" idx="1"/>
          </p:cNvCxnSpPr>
          <p:nvPr/>
        </p:nvCxnSpPr>
        <p:spPr>
          <a:xfrm flipV="1">
            <a:off x="8378190" y="2388870"/>
            <a:ext cx="1789430" cy="73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46985" y="598170"/>
            <a:ext cx="6403340" cy="733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SmartContract Verification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105" y="1787525"/>
            <a:ext cx="3736340" cy="4152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Formal verification for Correctness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cxnSp>
        <p:nvCxnSpPr>
          <p:cNvPr id="7" name="肘形连接符 6"/>
          <p:cNvCxnSpPr>
            <a:stCxn id="4" idx="2"/>
            <a:endCxn id="5" idx="0"/>
          </p:cNvCxnSpPr>
          <p:nvPr/>
        </p:nvCxnSpPr>
        <p:spPr>
          <a:xfrm rot="5400000">
            <a:off x="4318000" y="356870"/>
            <a:ext cx="455930" cy="24053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4" idx="2"/>
            <a:endCxn id="9" idx="0"/>
          </p:cNvCxnSpPr>
          <p:nvPr/>
        </p:nvCxnSpPr>
        <p:spPr>
          <a:xfrm rot="5400000" flipV="1">
            <a:off x="6967220" y="113030"/>
            <a:ext cx="455930" cy="2893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21450" y="1787525"/>
            <a:ext cx="4240530" cy="4152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Vulnerability Detection for Security Assurance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5105" y="2787650"/>
            <a:ext cx="1526540" cy="3867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Theorem Proving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4905" y="2787650"/>
            <a:ext cx="1526540" cy="3867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Model Checking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9185" y="2787650"/>
            <a:ext cx="1526540" cy="3867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Symbolic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77705" y="2787650"/>
            <a:ext cx="1526540" cy="3867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Fuzzing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8445" y="2787650"/>
            <a:ext cx="1526540" cy="3867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Static Analysis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5" idx="2"/>
            <a:endCxn id="10" idx="0"/>
          </p:cNvCxnSpPr>
          <p:nvPr/>
        </p:nvCxnSpPr>
        <p:spPr>
          <a:xfrm rot="5400000">
            <a:off x="2498408" y="1942783"/>
            <a:ext cx="584835" cy="1104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1" idx="0"/>
          </p:cNvCxnSpPr>
          <p:nvPr/>
        </p:nvCxnSpPr>
        <p:spPr>
          <a:xfrm rot="5400000" flipV="1">
            <a:off x="3603308" y="1942783"/>
            <a:ext cx="584835" cy="1104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12" idx="0"/>
          </p:cNvCxnSpPr>
          <p:nvPr/>
        </p:nvCxnSpPr>
        <p:spPr>
          <a:xfrm rot="5400000">
            <a:off x="7499668" y="1645603"/>
            <a:ext cx="584835" cy="1699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14" idx="0"/>
          </p:cNvCxnSpPr>
          <p:nvPr/>
        </p:nvCxnSpPr>
        <p:spPr>
          <a:xfrm rot="5400000">
            <a:off x="8349298" y="2495233"/>
            <a:ext cx="584835" cy="3175"/>
          </a:xfrm>
          <a:prstGeom prst="bentConnector2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3" idx="0"/>
          </p:cNvCxnSpPr>
          <p:nvPr/>
        </p:nvCxnSpPr>
        <p:spPr>
          <a:xfrm rot="5400000" flipV="1">
            <a:off x="9198928" y="1645603"/>
            <a:ext cx="584835" cy="1699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486535" y="3658870"/>
            <a:ext cx="1526540" cy="22898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F* translation</a:t>
            </a:r>
            <a:endParaRPr lang="en-US" altLang="zh-CN" sz="1400" b="1">
              <a:solidFill>
                <a:schemeClr val="accent6"/>
              </a:solidFill>
            </a:endParaRPr>
          </a:p>
          <a:p>
            <a:pPr algn="ctr"/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TFV-Isab/HOL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EtherTrust</a:t>
            </a:r>
            <a:endParaRPr lang="en-US" altLang="zh-CN" sz="1400" b="1">
              <a:solidFill>
                <a:schemeClr val="accent6"/>
              </a:solidFill>
            </a:endParaRPr>
          </a:p>
          <a:p>
            <a:pPr algn="ctr"/>
            <a:endParaRPr lang="en-US" altLang="zh-CN" sz="1400" b="1">
              <a:solidFill>
                <a:schemeClr val="accent6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96335" y="3658870"/>
            <a:ext cx="1526540" cy="22898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accent2"/>
                </a:solidFill>
              </a:rPr>
              <a:t>VeriSol</a:t>
            </a:r>
            <a:endParaRPr lang="en-US" altLang="zh-CN" sz="1400" b="1">
              <a:solidFill>
                <a:schemeClr val="accent2"/>
              </a:solidFill>
            </a:endParaRPr>
          </a:p>
          <a:p>
            <a:pPr algn="ctr"/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VeriSolid</a:t>
            </a:r>
            <a:endParaRPr lang="en-US" altLang="zh-CN" sz="1400" b="1">
              <a:solidFill>
                <a:schemeClr val="accent6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79185" y="3658870"/>
            <a:ext cx="1526540" cy="2289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accent2"/>
                </a:solidFill>
              </a:rPr>
              <a:t>Oyente</a:t>
            </a:r>
            <a:endParaRPr lang="en-US" altLang="zh-CN" sz="1400" b="1">
              <a:solidFill>
                <a:schemeClr val="accent2"/>
              </a:solidFill>
            </a:endParaRPr>
          </a:p>
          <a:p>
            <a:pPr algn="ctr"/>
            <a:endParaRPr lang="en-US" altLang="zh-CN" sz="1400" b="1">
              <a:solidFill>
                <a:schemeClr val="accent6"/>
              </a:solidFill>
            </a:endParaRPr>
          </a:p>
          <a:p>
            <a:pPr algn="ctr"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sym typeface="+mn-ea"/>
              </a:rPr>
              <a:t>Smack</a:t>
            </a:r>
            <a:endParaRPr lang="en-US" altLang="zh-CN" sz="1400" b="1">
              <a:solidFill>
                <a:schemeClr val="accent2"/>
              </a:solidFill>
              <a:sym typeface="+mn-ea"/>
            </a:endParaRPr>
          </a:p>
          <a:p>
            <a:pPr algn="ctr">
              <a:buClrTx/>
              <a:buSzTx/>
              <a:buFontTx/>
            </a:pPr>
            <a:endParaRPr lang="en-US" altLang="zh-CN" sz="1400" b="1">
              <a:solidFill>
                <a:schemeClr val="accent2"/>
              </a:solidFill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sym typeface="+mn-ea"/>
              </a:rPr>
              <a:t>Securify</a:t>
            </a:r>
            <a:endParaRPr lang="en-US" altLang="zh-CN" sz="1400" b="1">
              <a:solidFill>
                <a:schemeClr val="accent2"/>
              </a:solidFill>
              <a:sym typeface="+mn-ea"/>
            </a:endParaRPr>
          </a:p>
          <a:p>
            <a:pPr algn="ctr"/>
            <a:endParaRPr lang="en-US" altLang="zh-CN" sz="1400" b="1">
              <a:solidFill>
                <a:schemeClr val="accent6"/>
              </a:solidFill>
            </a:endParaRPr>
          </a:p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Gasper</a:t>
            </a:r>
            <a:endParaRPr lang="en-US" altLang="zh-CN" sz="1400" b="1">
              <a:solidFill>
                <a:schemeClr val="accent6"/>
              </a:solidFill>
            </a:endParaRPr>
          </a:p>
          <a:p>
            <a:pPr algn="ctr"/>
            <a:endParaRPr lang="en-US" altLang="zh-CN" sz="1400" b="1">
              <a:solidFill>
                <a:schemeClr val="accent6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879080" y="3658870"/>
            <a:ext cx="1526540" cy="2289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accent2"/>
                </a:solidFill>
              </a:rPr>
              <a:t>SmartCheck</a:t>
            </a:r>
            <a:endParaRPr lang="en-US" altLang="zh-CN" sz="1400" b="1">
              <a:solidFill>
                <a:schemeClr val="accent2"/>
              </a:solidFill>
            </a:endParaRPr>
          </a:p>
          <a:p>
            <a:pPr algn="ctr"/>
            <a:endParaRPr lang="en-US" altLang="zh-CN" sz="1400" b="1">
              <a:solidFill>
                <a:schemeClr val="tx1"/>
              </a:solidFill>
            </a:endParaRPr>
          </a:p>
          <a:p>
            <a:pPr algn="ctr"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</a:rPr>
              <a:t>Slither</a:t>
            </a:r>
            <a:endParaRPr lang="en-US" altLang="zh-CN" sz="1400" b="1">
              <a:solidFill>
                <a:schemeClr val="accent2"/>
              </a:solidFill>
            </a:endParaRPr>
          </a:p>
          <a:p>
            <a:pPr algn="ctr"/>
            <a:endParaRPr lang="en-US" altLang="zh-CN" sz="1400" b="1">
              <a:solidFill>
                <a:schemeClr val="accent6"/>
              </a:solidFill>
            </a:endParaRPr>
          </a:p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Mythril</a:t>
            </a:r>
            <a:endParaRPr lang="en-US" altLang="zh-CN" sz="1400" b="1">
              <a:solidFill>
                <a:schemeClr val="accent6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578975" y="3658870"/>
            <a:ext cx="1526540" cy="2289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accent6"/>
                </a:solidFill>
              </a:rPr>
              <a:t>ContractFuzzer</a:t>
            </a:r>
            <a:endParaRPr lang="en-US" altLang="zh-CN" sz="1400" b="1">
              <a:solidFill>
                <a:schemeClr val="accent6"/>
              </a:solidFill>
            </a:endParaRPr>
          </a:p>
          <a:p>
            <a:pPr algn="ctr"/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accent6"/>
                </a:solidFill>
              </a:rPr>
              <a:t>ReGurd</a:t>
            </a:r>
            <a:endParaRPr lang="en-US" altLang="zh-CN" sz="1400" b="1">
              <a:solidFill>
                <a:schemeClr val="accent6"/>
              </a:solidFill>
            </a:endParaRPr>
          </a:p>
        </p:txBody>
      </p:sp>
      <p:cxnSp>
        <p:nvCxnSpPr>
          <p:cNvPr id="26" name="直接箭头连接符 25"/>
          <p:cNvCxnSpPr>
            <a:stCxn id="10" idx="2"/>
            <a:endCxn id="21" idx="0"/>
          </p:cNvCxnSpPr>
          <p:nvPr/>
        </p:nvCxnSpPr>
        <p:spPr>
          <a:xfrm>
            <a:off x="2238375" y="3174365"/>
            <a:ext cx="11430" cy="4845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  <a:endCxn id="22" idx="0"/>
          </p:cNvCxnSpPr>
          <p:nvPr/>
        </p:nvCxnSpPr>
        <p:spPr>
          <a:xfrm>
            <a:off x="4448175" y="3174365"/>
            <a:ext cx="11430" cy="4845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23" idx="0"/>
          </p:cNvCxnSpPr>
          <p:nvPr/>
        </p:nvCxnSpPr>
        <p:spPr>
          <a:xfrm>
            <a:off x="6942455" y="3174365"/>
            <a:ext cx="0" cy="4845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  <a:endCxn id="24" idx="0"/>
          </p:cNvCxnSpPr>
          <p:nvPr/>
        </p:nvCxnSpPr>
        <p:spPr>
          <a:xfrm>
            <a:off x="8641715" y="3174365"/>
            <a:ext cx="635" cy="4845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5" idx="0"/>
          </p:cNvCxnSpPr>
          <p:nvPr/>
        </p:nvCxnSpPr>
        <p:spPr>
          <a:xfrm>
            <a:off x="10340975" y="3174365"/>
            <a:ext cx="1270" cy="4845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19105" y="6010910"/>
            <a:ext cx="1249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chemeClr val="accent2"/>
                </a:solidFill>
              </a:rPr>
              <a:t>已进行过实验</a:t>
            </a:r>
            <a:endParaRPr lang="zh-CN" altLang="en-US" sz="1400" b="1">
              <a:solidFill>
                <a:schemeClr val="accent2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chemeClr val="accent6"/>
                </a:solidFill>
              </a:rPr>
              <a:t>已读过论文</a:t>
            </a:r>
            <a:endParaRPr lang="zh-CN" altLang="en-US" sz="1400" b="1">
              <a:solidFill>
                <a:schemeClr val="accent6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33780" y="2626995"/>
            <a:ext cx="4619625" cy="646430"/>
          </a:xfrm>
          <a:prstGeom prst="rect">
            <a:avLst/>
          </a:prstGeom>
          <a:noFill/>
          <a:ln w="22225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80430" y="2630805"/>
            <a:ext cx="5322570" cy="630555"/>
          </a:xfrm>
          <a:prstGeom prst="rect">
            <a:avLst/>
          </a:prstGeom>
          <a:noFill/>
          <a:ln w="22225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1096010" y="789940"/>
            <a:ext cx="1623060" cy="775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姣童</a:t>
            </a:r>
            <a:r>
              <a:rPr lang="en-US" altLang="zh-CN" b="1">
                <a:solidFill>
                  <a:schemeClr val="tx1"/>
                </a:solidFill>
              </a:rPr>
              <a:t>—2</a:t>
            </a:r>
            <a:r>
              <a:rPr lang="zh-CN" altLang="en-US" b="1">
                <a:solidFill>
                  <a:schemeClr val="tx1"/>
                </a:solidFill>
              </a:rPr>
              <a:t>代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46830" y="674370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AST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5625" y="673735"/>
            <a:ext cx="898525" cy="100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code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匹配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77455" y="608330"/>
            <a:ext cx="1480185" cy="332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默认变量名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77455" y="1003935"/>
            <a:ext cx="1480185" cy="332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时间戳依赖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77455" y="1399540"/>
            <a:ext cx="1480185" cy="332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未经检查返回值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3" idx="3"/>
            <a:endCxn id="25" idx="1"/>
          </p:cNvCxnSpPr>
          <p:nvPr/>
        </p:nvCxnSpPr>
        <p:spPr>
          <a:xfrm flipV="1">
            <a:off x="6534150" y="774700"/>
            <a:ext cx="1043305" cy="4019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6" idx="1"/>
          </p:cNvCxnSpPr>
          <p:nvPr/>
        </p:nvCxnSpPr>
        <p:spPr>
          <a:xfrm flipV="1">
            <a:off x="6534150" y="1170305"/>
            <a:ext cx="1043305" cy="635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6534150" y="1176655"/>
            <a:ext cx="1043305" cy="3892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225550" y="2703830"/>
            <a:ext cx="2621280" cy="7296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引入规则定义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  <a:endCxn id="4" idx="1"/>
          </p:cNvCxnSpPr>
          <p:nvPr/>
        </p:nvCxnSpPr>
        <p:spPr>
          <a:xfrm>
            <a:off x="3846830" y="3068955"/>
            <a:ext cx="731520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578350" y="2709545"/>
            <a:ext cx="2621280" cy="7296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Antlr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3"/>
            <a:endCxn id="6" idx="1"/>
          </p:cNvCxnSpPr>
          <p:nvPr/>
        </p:nvCxnSpPr>
        <p:spPr>
          <a:xfrm flipV="1">
            <a:off x="7199630" y="3068955"/>
            <a:ext cx="763270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962900" y="2703830"/>
            <a:ext cx="2621280" cy="7296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代码可识别的扫描</a:t>
            </a:r>
            <a:r>
              <a:rPr lang="zh-CN" altLang="en-US">
                <a:solidFill>
                  <a:schemeClr val="tx1"/>
                </a:solidFill>
              </a:rPr>
              <a:t>流程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4745355" y="1176655"/>
            <a:ext cx="890270" cy="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0"/>
            <a:endCxn id="23" idx="2"/>
          </p:cNvCxnSpPr>
          <p:nvPr/>
        </p:nvCxnSpPr>
        <p:spPr>
          <a:xfrm rot="16200000" flipV="1">
            <a:off x="7167245" y="597535"/>
            <a:ext cx="1024255" cy="3188335"/>
          </a:xfrm>
          <a:prstGeom prst="bentConnector3">
            <a:avLst>
              <a:gd name="adj1" fmla="val 499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38270" y="2709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1225" y="2700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545" y="4195445"/>
            <a:ext cx="610235" cy="25457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优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点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0" y="4463415"/>
            <a:ext cx="90601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/>
              <a:t>1.</a:t>
            </a:r>
            <a:r>
              <a:rPr lang="zh-CN" altLang="en-US"/>
              <a:t>需要两个输入针对性</a:t>
            </a:r>
            <a:r>
              <a:rPr lang="zh-CN" altLang="en-US"/>
              <a:t>较强，其中之一是规则文档，定义了如何去</a:t>
            </a:r>
            <a:r>
              <a:rPr lang="zh-CN" altLang="en-US"/>
              <a:t>扫描代码块。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2.</a:t>
            </a:r>
            <a:r>
              <a:rPr lang="zh-CN" altLang="en-US"/>
              <a:t>扩展性好，如果有其他漏洞被发现，可以直接定义规则来</a:t>
            </a:r>
            <a:r>
              <a:rPr lang="zh-CN" altLang="en-US"/>
              <a:t>运行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3.</a:t>
            </a:r>
            <a:r>
              <a:rPr lang="zh-CN" altLang="en-US"/>
              <a:t>可改进，当一个规则产生的效果不好，可以改进规则文件，从而改变代码匹配操作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595630" y="414020"/>
            <a:ext cx="610235" cy="254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缺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点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5910" y="810260"/>
            <a:ext cx="74599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/>
              <a:t>1.</a:t>
            </a:r>
            <a:r>
              <a:rPr lang="zh-CN" altLang="en-US"/>
              <a:t>效果的好坏直接取决于规则定制的</a:t>
            </a:r>
            <a:r>
              <a:rPr lang="zh-CN" altLang="en-US"/>
              <a:t>好坏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2.</a:t>
            </a:r>
            <a:r>
              <a:rPr lang="zh-CN" altLang="en-US"/>
              <a:t>没有执行的情况下只能根据代码、控制流程、变量引用等操作判断</a:t>
            </a:r>
            <a:r>
              <a:rPr lang="zh-CN" altLang="en-US"/>
              <a:t>文件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3.</a:t>
            </a:r>
            <a:r>
              <a:rPr lang="zh-CN" altLang="en-US"/>
              <a:t>某些简单的错误不需要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5630" y="3637280"/>
            <a:ext cx="610235" cy="2545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难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点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5910" y="4311015"/>
            <a:ext cx="380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/>
              <a:t>1.</a:t>
            </a:r>
            <a:r>
              <a:rPr lang="zh-CN" altLang="en-US"/>
              <a:t>如何定义规则语法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2.</a:t>
            </a:r>
            <a:r>
              <a:rPr lang="zh-CN" altLang="en-US"/>
              <a:t>代码对规则的普适性执行</a:t>
            </a:r>
            <a:r>
              <a:rPr lang="zh-CN" altLang="en-US"/>
              <a:t>如何实现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3305" y="415290"/>
            <a:ext cx="2128520" cy="107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规则：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1.block.timestamp的调用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2.</a:t>
            </a:r>
            <a:r>
              <a:rPr lang="zh-CN" altLang="en-US" sz="1200" b="1">
                <a:solidFill>
                  <a:schemeClr val="tx1"/>
                </a:solidFill>
              </a:rPr>
              <a:t>实际使用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3.</a:t>
            </a:r>
            <a:r>
              <a:rPr lang="zh-CN" altLang="en-US" sz="1200" b="1">
                <a:solidFill>
                  <a:schemeClr val="tx1"/>
                </a:solidFill>
              </a:rPr>
              <a:t>改变资产转移操作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859915"/>
            <a:ext cx="11741150" cy="4074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285" y="744855"/>
            <a:ext cx="67379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目前，形式化验证与静态分析漏洞检测工具中</a:t>
            </a:r>
            <a:endParaRPr lang="zh-CN" altLang="en-US"/>
          </a:p>
          <a:p>
            <a:r>
              <a:rPr lang="zh-CN" altLang="en-US"/>
              <a:t>存在大量的误报；符号执行检测工具中存在路径爆</a:t>
            </a:r>
            <a:endParaRPr lang="zh-CN" altLang="en-US"/>
          </a:p>
          <a:p>
            <a:r>
              <a:rPr lang="zh-CN" altLang="en-US"/>
              <a:t>炸引起的漏报以及符号执行漏洞检测工具漏洞检</a:t>
            </a:r>
            <a:endParaRPr lang="zh-CN" altLang="en-US"/>
          </a:p>
          <a:p>
            <a:r>
              <a:rPr lang="zh-CN" altLang="en-US"/>
              <a:t>测项最少；污点分析检测工具中存在检测时间开销</a:t>
            </a:r>
            <a:endParaRPr lang="zh-CN" altLang="en-US"/>
          </a:p>
          <a:p>
            <a:r>
              <a:rPr lang="zh-CN" altLang="en-US"/>
              <a:t>大且无法检测逻辑方面的漏洞等问题，模糊测试检</a:t>
            </a:r>
            <a:endParaRPr lang="zh-CN" altLang="en-US"/>
          </a:p>
          <a:p>
            <a:r>
              <a:rPr lang="zh-CN" altLang="en-US"/>
              <a:t>测工具相对于其他漏洞检测工具，检测开销小且简</a:t>
            </a:r>
            <a:endParaRPr lang="zh-CN" altLang="en-US"/>
          </a:p>
          <a:p>
            <a:r>
              <a:rPr lang="zh-CN" altLang="en-US"/>
              <a:t>单高效、误报 率 低，可 以 检 测 出 逻 辑 方 面 的 安 全 漏</a:t>
            </a:r>
            <a:endParaRPr lang="zh-CN" altLang="en-US"/>
          </a:p>
          <a:p>
            <a:r>
              <a:rPr lang="zh-CN" altLang="en-US"/>
              <a:t>洞，但由于现 有 的 模 糊 测 试 工 具 未 能 达 到１００％的</a:t>
            </a:r>
            <a:endParaRPr lang="zh-CN" altLang="en-US"/>
          </a:p>
          <a:p>
            <a:r>
              <a:rPr lang="zh-CN" altLang="en-US"/>
              <a:t>路径覆盖 率，会 产 生 部 分 漏 报。为 此，提 出 以 下 两</a:t>
            </a:r>
            <a:endParaRPr lang="zh-CN" altLang="en-US"/>
          </a:p>
          <a:p>
            <a:r>
              <a:rPr lang="zh-CN" altLang="en-US"/>
              <a:t>点研究方向。</a:t>
            </a:r>
            <a:endParaRPr lang="zh-CN" altLang="en-US">
              <a:latin typeface="Sylfaen" panose="010A0502050306030303" charset="0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3065" y="5015865"/>
            <a:ext cx="8602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Sylfaen" panose="010A0502050306030303" charset="0"/>
                <a:ea typeface="仿宋" panose="02010609060101010101" charset="-122"/>
                <a:sym typeface="+mn-ea"/>
              </a:rPr>
              <a:t>https://github.com/sec-bit/awesome-buggy-erc20-tokens</a:t>
            </a:r>
            <a:endParaRPr lang="zh-CN" altLang="en-US" sz="2800">
              <a:solidFill>
                <a:srgbClr val="FF0000"/>
              </a:solidFill>
              <a:latin typeface="Sylfaen" panose="010A0502050306030303" charset="0"/>
              <a:ea typeface="仿宋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2465" y="174625"/>
            <a:ext cx="5968365" cy="2936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3933825"/>
            <a:ext cx="4703445" cy="248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70" y="3430270"/>
            <a:ext cx="3496945" cy="795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2225" y="2780665"/>
            <a:ext cx="1328420" cy="1445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7815" y="2554605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利用人工智能技术来增强智能合约安全的漏洞检测方式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5265" y="575945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10.25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0" y="0"/>
            <a:ext cx="12192000" cy="6858000"/>
            <a:chOff x="0" y="0"/>
            <a:chExt cx="16968" cy="10800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0" y="0"/>
              <a:ext cx="3393" cy="10801"/>
              <a:chOff x="0" y="0"/>
              <a:chExt cx="4250" cy="806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0" y="0"/>
                <a:ext cx="4251" cy="1612"/>
              </a:xfrm>
              <a:prstGeom prst="rect">
                <a:avLst/>
              </a:prstGeom>
              <a:solidFill>
                <a:srgbClr val="E4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1612"/>
                <a:ext cx="4251" cy="1612"/>
              </a:xfrm>
              <a:prstGeom prst="rect">
                <a:avLst/>
              </a:prstGeom>
              <a:solidFill>
                <a:srgbClr val="ECC8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4836"/>
                <a:ext cx="4251" cy="1612"/>
              </a:xfrm>
              <a:prstGeom prst="rect">
                <a:avLst/>
              </a:prstGeom>
              <a:solidFill>
                <a:srgbClr val="BB9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6448"/>
                <a:ext cx="4251" cy="1612"/>
              </a:xfrm>
              <a:prstGeom prst="rect">
                <a:avLst/>
              </a:prstGeom>
              <a:solidFill>
                <a:srgbClr val="C6A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3224"/>
                <a:ext cx="4251" cy="1612"/>
              </a:xfrm>
              <a:prstGeom prst="rect">
                <a:avLst/>
              </a:prstGeom>
              <a:solidFill>
                <a:srgbClr val="A0B3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3394" y="0"/>
              <a:ext cx="3394" cy="10801"/>
              <a:chOff x="0" y="0"/>
              <a:chExt cx="4251" cy="80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0"/>
                <a:ext cx="4251" cy="1612"/>
              </a:xfrm>
              <a:prstGeom prst="rect">
                <a:avLst/>
              </a:prstGeom>
              <a:solidFill>
                <a:srgbClr val="A470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0" y="1612"/>
                <a:ext cx="4251" cy="1612"/>
              </a:xfrm>
              <a:prstGeom prst="rect">
                <a:avLst/>
              </a:prstGeom>
              <a:solidFill>
                <a:srgbClr val="EFCA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0" y="4836"/>
                <a:ext cx="4251" cy="1612"/>
              </a:xfrm>
              <a:prstGeom prst="rect">
                <a:avLst/>
              </a:prstGeom>
              <a:solidFill>
                <a:srgbClr val="CEC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0" y="6448"/>
                <a:ext cx="4251" cy="1612"/>
              </a:xfrm>
              <a:prstGeom prst="rect">
                <a:avLst/>
              </a:prstGeom>
              <a:solidFill>
                <a:srgbClr val="909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3224"/>
                <a:ext cx="4251" cy="1612"/>
              </a:xfrm>
              <a:prstGeom prst="rect">
                <a:avLst/>
              </a:prstGeom>
              <a:solidFill>
                <a:srgbClr val="ECDA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0">
              <a:off x="6787" y="0"/>
              <a:ext cx="3394" cy="10801"/>
              <a:chOff x="0" y="0"/>
              <a:chExt cx="4251" cy="80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0" y="0"/>
                <a:ext cx="4251" cy="1612"/>
              </a:xfrm>
              <a:prstGeom prst="rect">
                <a:avLst/>
              </a:prstGeom>
              <a:solidFill>
                <a:srgbClr val="6F22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0" y="1612"/>
                <a:ext cx="4251" cy="1612"/>
              </a:xfrm>
              <a:prstGeom prst="rect">
                <a:avLst/>
              </a:prstGeom>
              <a:solidFill>
                <a:srgbClr val="A36C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4836"/>
                <a:ext cx="4251" cy="1612"/>
              </a:xfrm>
              <a:prstGeom prst="rect">
                <a:avLst/>
              </a:prstGeom>
              <a:solidFill>
                <a:srgbClr val="DE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6448"/>
                <a:ext cx="4251" cy="1612"/>
              </a:xfrm>
              <a:prstGeom prst="rect">
                <a:avLst/>
              </a:prstGeom>
              <a:solidFill>
                <a:srgbClr val="93B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0" y="3224"/>
                <a:ext cx="4251" cy="1612"/>
              </a:xfrm>
              <a:prstGeom prst="rect">
                <a:avLst/>
              </a:prstGeom>
              <a:solidFill>
                <a:srgbClr val="EACC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0">
              <a:off x="10181" y="0"/>
              <a:ext cx="3394" cy="10801"/>
              <a:chOff x="0" y="0"/>
              <a:chExt cx="4251" cy="806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0" y="0"/>
                <a:ext cx="4251" cy="1612"/>
              </a:xfrm>
              <a:prstGeom prst="rect">
                <a:avLst/>
              </a:prstGeom>
              <a:solidFill>
                <a:srgbClr val="D73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612"/>
                <a:ext cx="4251" cy="1612"/>
              </a:xfrm>
              <a:prstGeom prst="rect">
                <a:avLst/>
              </a:prstGeom>
              <a:solidFill>
                <a:srgbClr val="D57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0" y="4836"/>
                <a:ext cx="4251" cy="1612"/>
              </a:xfrm>
              <a:prstGeom prst="rect">
                <a:avLst/>
              </a:prstGeom>
              <a:solidFill>
                <a:srgbClr val="C0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0" y="6448"/>
                <a:ext cx="4251" cy="1612"/>
              </a:xfrm>
              <a:prstGeom prst="rect">
                <a:avLst/>
              </a:prstGeom>
              <a:solidFill>
                <a:srgbClr val="65B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0" y="3224"/>
                <a:ext cx="4251" cy="1612"/>
              </a:xfrm>
              <a:prstGeom prst="rect">
                <a:avLst/>
              </a:prstGeom>
              <a:solidFill>
                <a:srgbClr val="D6C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0">
              <a:off x="13574" y="0"/>
              <a:ext cx="3394" cy="10801"/>
              <a:chOff x="0" y="0"/>
              <a:chExt cx="4251" cy="80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0"/>
                <a:ext cx="4251" cy="1612"/>
              </a:xfrm>
              <a:prstGeom prst="rect">
                <a:avLst/>
              </a:prstGeom>
              <a:solidFill>
                <a:srgbClr val="F0E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1612"/>
                <a:ext cx="4251" cy="1612"/>
              </a:xfrm>
              <a:prstGeom prst="rect">
                <a:avLst/>
              </a:prstGeom>
              <a:solidFill>
                <a:srgbClr val="CF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4836"/>
                <a:ext cx="4251" cy="1612"/>
              </a:xfrm>
              <a:prstGeom prst="rect">
                <a:avLst/>
              </a:prstGeom>
              <a:solidFill>
                <a:srgbClr val="025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0" y="6448"/>
                <a:ext cx="4251" cy="1612"/>
              </a:xfrm>
              <a:prstGeom prst="rect">
                <a:avLst/>
              </a:prstGeom>
              <a:solidFill>
                <a:srgbClr val="9D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0" y="3224"/>
                <a:ext cx="4251" cy="1612"/>
              </a:xfrm>
              <a:prstGeom prst="rect">
                <a:avLst/>
              </a:prstGeom>
              <a:solidFill>
                <a:srgbClr val="FD7C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44500" y="319405"/>
            <a:ext cx="11902440" cy="6439535"/>
            <a:chOff x="700" y="503"/>
            <a:chExt cx="18744" cy="10141"/>
          </a:xfrm>
        </p:grpSpPr>
        <p:grpSp>
          <p:nvGrpSpPr>
            <p:cNvPr id="10" name="组合 9"/>
            <p:cNvGrpSpPr/>
            <p:nvPr/>
          </p:nvGrpSpPr>
          <p:grpSpPr>
            <a:xfrm>
              <a:off x="707" y="503"/>
              <a:ext cx="17569" cy="3011"/>
              <a:chOff x="649" y="671"/>
              <a:chExt cx="10664" cy="283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49" y="671"/>
                <a:ext cx="120" cy="283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3" y="671"/>
                <a:ext cx="10541" cy="2839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15" y="7614"/>
              <a:ext cx="17569" cy="3030"/>
              <a:chOff x="715" y="7614"/>
              <a:chExt cx="17569" cy="303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15" y="7619"/>
                <a:ext cx="17569" cy="3011"/>
                <a:chOff x="649" y="671"/>
                <a:chExt cx="10664" cy="283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649" y="671"/>
                  <a:ext cx="120" cy="2838"/>
                </a:xfrm>
                <a:prstGeom prst="rect">
                  <a:avLst/>
                </a:prstGeom>
                <a:solidFill>
                  <a:srgbClr val="A0C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73" y="671"/>
                  <a:ext cx="10541" cy="2839"/>
                </a:xfrm>
                <a:prstGeom prst="rect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3008" y="8562"/>
                <a:ext cx="11755" cy="2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选项缓存问题</a:t>
                </a:r>
                <a:r>
                  <a:rPr lang="en-US" altLang="zh-CN" sz="1600"/>
                  <a:t>:</a:t>
                </a:r>
                <a:r>
                  <a:rPr lang="zh-CN" altLang="en-US" sz="1600"/>
                  <a:t>下次开启程序时默认使用浏览器缓存的检测工具选项</a:t>
                </a:r>
                <a:r>
                  <a:rPr lang="en-US" altLang="zh-CN" sz="1600"/>
                  <a:t>,</a:t>
                </a:r>
                <a:r>
                  <a:rPr lang="zh-CN" altLang="en-US" sz="1600"/>
                  <a:t>并非用户选择</a:t>
                </a:r>
                <a:r>
                  <a:rPr lang="en-US" altLang="zh-CN" sz="1600"/>
                  <a:t>.</a:t>
                </a:r>
                <a:endParaRPr lang="en-US" altLang="zh-CN" sz="1600"/>
              </a:p>
              <a:p>
                <a:endParaRPr lang="zh-CN" altLang="en-US" sz="1600"/>
              </a:p>
              <a:p>
                <a:r>
                  <a:rPr lang="zh-CN" altLang="en-US" sz="1600"/>
                  <a:t>发现新问题</a:t>
                </a:r>
                <a:r>
                  <a:rPr lang="en-US" altLang="zh-CN" sz="1600"/>
                  <a:t>:</a:t>
                </a:r>
                <a:r>
                  <a:rPr lang="zh-CN" altLang="en-US" sz="1600"/>
                  <a:t>后端代码为全路径名</a:t>
                </a:r>
                <a:r>
                  <a:rPr lang="en-US" altLang="zh-CN" sz="1600"/>
                  <a:t>,</a:t>
                </a:r>
                <a:r>
                  <a:rPr lang="zh-CN" altLang="en-US" sz="1600"/>
                  <a:t>不适合作为软件包</a:t>
                </a:r>
                <a:r>
                  <a:rPr lang="en-US" altLang="zh-CN" sz="1600"/>
                  <a:t>.</a:t>
                </a:r>
                <a:endParaRPr lang="en-US" altLang="zh-CN" sz="1600"/>
              </a:p>
              <a:p>
                <a:endParaRPr lang="en-US" altLang="zh-CN" sz="1600"/>
              </a:p>
              <a:p>
                <a:r>
                  <a:rPr lang="zh-CN" altLang="en-US" sz="1600"/>
                  <a:t>主要针对</a:t>
                </a:r>
                <a:r>
                  <a:rPr lang="en-US" altLang="zh-CN" sz="1600"/>
                  <a:t>Slither+Oyente</a:t>
                </a:r>
                <a:r>
                  <a:rPr lang="zh-CN" altLang="en-US" sz="1600"/>
                  <a:t>动静态统一系统准确度做判断</a:t>
                </a:r>
                <a:endParaRPr lang="zh-CN" altLang="en-US" sz="16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18" y="7614"/>
                <a:ext cx="6860" cy="7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>
                    <a:sym typeface="+mn-ea"/>
                  </a:rPr>
                  <a:t>对姣童</a:t>
                </a:r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智能合约检测系统漏洞修复</a:t>
                </a:r>
                <a:r>
                  <a:rPr lang="en-US" altLang="zh-CN">
                    <a:sym typeface="+mn-ea"/>
                  </a:rPr>
                  <a:t>,</a:t>
                </a:r>
                <a:r>
                  <a:rPr lang="zh-CN" altLang="en-US">
                    <a:sym typeface="+mn-ea"/>
                  </a:rPr>
                  <a:t>测试</a:t>
                </a:r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905" y="506"/>
              <a:ext cx="3955" cy="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阅读新旧论文</a:t>
              </a:r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166" y="1563"/>
              <a:ext cx="17278" cy="1740"/>
              <a:chOff x="2054" y="1246"/>
              <a:chExt cx="17278" cy="174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054" y="2406"/>
                <a:ext cx="172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/>
                  <a:t>Manticore: A User-Friendly Symbolic Execution</a:t>
                </a:r>
                <a:r>
                  <a:rPr lang="en-US" altLang="zh-CN"/>
                  <a:t> </a:t>
                </a:r>
                <a:r>
                  <a:rPr lang="zh-CN" altLang="en-US"/>
                  <a:t>Framework for Binaries and Smart Contracts</a:t>
                </a:r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54" y="1246"/>
                <a:ext cx="10732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sFuzz: An Efficient Adaptive Fuzzer for Solidity Smart Contracts</a:t>
                </a:r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54" y="1826"/>
                <a:ext cx="960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/>
                  <a:t>Slither: A Static Analysis Framework For Smart</a:t>
                </a:r>
                <a:r>
                  <a:rPr lang="en-US" altLang="zh-CN"/>
                  <a:t> </a:t>
                </a:r>
                <a:r>
                  <a:rPr lang="zh-CN" altLang="en-US"/>
                  <a:t>Contracts</a:t>
                </a:r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00" y="4015"/>
              <a:ext cx="17571" cy="3012"/>
              <a:chOff x="509" y="4140"/>
              <a:chExt cx="17571" cy="30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14" y="4140"/>
                <a:ext cx="17366" cy="3012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0713" y="5231"/>
                <a:ext cx="1202" cy="1517"/>
                <a:chOff x="5861" y="2248"/>
                <a:chExt cx="1202" cy="1517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5861" y="2248"/>
                  <a:ext cx="1202" cy="1517"/>
                  <a:chOff x="726" y="1458"/>
                  <a:chExt cx="1202" cy="1517"/>
                </a:xfrm>
              </p:grpSpPr>
              <p:sp>
                <p:nvSpPr>
                  <p:cNvPr id="24" name="剪去单角的矩形 23"/>
                  <p:cNvSpPr/>
                  <p:nvPr/>
                </p:nvSpPr>
                <p:spPr>
                  <a:xfrm>
                    <a:off x="774" y="1458"/>
                    <a:ext cx="1106" cy="1517"/>
                  </a:xfrm>
                  <a:prstGeom prst="snip1Rect">
                    <a:avLst>
                      <a:gd name="adj" fmla="val 38065"/>
                    </a:avLst>
                  </a:prstGeom>
                  <a:solidFill>
                    <a:schemeClr val="bg1"/>
                  </a:solidFill>
                  <a:ln>
                    <a:solidFill>
                      <a:srgbClr val="A0B3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26" y="1710"/>
                    <a:ext cx="1202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/>
                      <a:t>Oyente</a:t>
                    </a:r>
                    <a:endParaRPr lang="en-US" altLang="zh-CN" sz="1000" b="1"/>
                  </a:p>
                </p:txBody>
              </p:sp>
            </p:grpSp>
            <p:cxnSp>
              <p:nvCxnSpPr>
                <p:cNvPr id="26" name="直接连接符 25"/>
                <p:cNvCxnSpPr/>
                <p:nvPr/>
              </p:nvCxnSpPr>
              <p:spPr>
                <a:xfrm>
                  <a:off x="6019" y="29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019" y="31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019" y="33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6019" y="35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019" y="37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/>
              <p:cNvGrpSpPr/>
              <p:nvPr/>
            </p:nvGrpSpPr>
            <p:grpSpPr>
              <a:xfrm>
                <a:off x="5345" y="5280"/>
                <a:ext cx="1202" cy="1517"/>
                <a:chOff x="5861" y="2248"/>
                <a:chExt cx="1202" cy="1517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5861" y="2248"/>
                  <a:ext cx="1202" cy="1517"/>
                  <a:chOff x="726" y="1458"/>
                  <a:chExt cx="1202" cy="1517"/>
                </a:xfrm>
              </p:grpSpPr>
              <p:sp>
                <p:nvSpPr>
                  <p:cNvPr id="33" name="剪去单角的矩形 32"/>
                  <p:cNvSpPr/>
                  <p:nvPr/>
                </p:nvSpPr>
                <p:spPr>
                  <a:xfrm>
                    <a:off x="774" y="1458"/>
                    <a:ext cx="1106" cy="1517"/>
                  </a:xfrm>
                  <a:prstGeom prst="snip1Rect">
                    <a:avLst>
                      <a:gd name="adj" fmla="val 38065"/>
                    </a:avLst>
                  </a:prstGeom>
                  <a:solidFill>
                    <a:schemeClr val="bg1"/>
                  </a:solidFill>
                  <a:ln>
                    <a:solidFill>
                      <a:srgbClr val="A0B3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726" y="1710"/>
                    <a:ext cx="1202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/>
                      <a:t>Slither</a:t>
                    </a:r>
                    <a:endParaRPr lang="en-US" altLang="zh-CN" sz="1000" b="1"/>
                  </a:p>
                </p:txBody>
              </p:sp>
            </p:grpSp>
            <p:cxnSp>
              <p:nvCxnSpPr>
                <p:cNvPr id="35" name="直接连接符 34"/>
                <p:cNvCxnSpPr/>
                <p:nvPr/>
              </p:nvCxnSpPr>
              <p:spPr>
                <a:xfrm>
                  <a:off x="6019" y="29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6019" y="31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6019" y="33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6019" y="35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019" y="3749"/>
                  <a:ext cx="885" cy="1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矩形 42"/>
              <p:cNvSpPr/>
              <p:nvPr/>
            </p:nvSpPr>
            <p:spPr>
              <a:xfrm>
                <a:off x="677" y="4149"/>
                <a:ext cx="5281" cy="79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ym typeface="+mn-ea"/>
                  </a:rPr>
                  <a:t>拜读</a:t>
                </a:r>
                <a:r>
                  <a:rPr lang="en-US" altLang="zh-CN">
                    <a:sym typeface="+mn-ea"/>
                  </a:rPr>
                  <a:t>Slither , Oyente</a:t>
                </a:r>
                <a:r>
                  <a:rPr lang="zh-CN" altLang="en-US">
                    <a:sym typeface="+mn-ea"/>
                  </a:rPr>
                  <a:t>源码</a:t>
                </a: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9" y="4140"/>
                <a:ext cx="198" cy="3011"/>
              </a:xfrm>
              <a:prstGeom prst="rect">
                <a:avLst/>
              </a:prstGeom>
              <a:solidFill>
                <a:srgbClr val="F49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168275" y="914400"/>
            <a:ext cx="725805" cy="39401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i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10970" y="743585"/>
            <a:ext cx="1668780" cy="493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analyses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0970" y="1512570"/>
            <a:ext cx="1668780" cy="493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detectors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10970" y="2281555"/>
            <a:ext cx="1668780" cy="493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slitherIR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0970" y="3050540"/>
            <a:ext cx="1668780" cy="493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solc-parsing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10970" y="3819525"/>
            <a:ext cx="1668780" cy="493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core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0970" y="4588510"/>
            <a:ext cx="1668780" cy="493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...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65855" y="2677795"/>
            <a:ext cx="1668780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reentrancy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65855" y="1276985"/>
            <a:ext cx="1668780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statements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5855" y="1977390"/>
            <a:ext cx="1668780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variables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20740" y="2065655"/>
            <a:ext cx="2390775" cy="49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reentrancy_no_gas.py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0740" y="2776855"/>
            <a:ext cx="2390775" cy="49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reentrancy_event.py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20740" y="3488055"/>
            <a:ext cx="2390775" cy="49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.......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5855" y="3350260"/>
            <a:ext cx="1668780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.....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16" idx="3"/>
            <a:endCxn id="24" idx="1"/>
          </p:cNvCxnSpPr>
          <p:nvPr/>
        </p:nvCxnSpPr>
        <p:spPr>
          <a:xfrm>
            <a:off x="3079750" y="1759585"/>
            <a:ext cx="586105" cy="1165225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3"/>
            <a:endCxn id="27" idx="1"/>
          </p:cNvCxnSpPr>
          <p:nvPr/>
        </p:nvCxnSpPr>
        <p:spPr>
          <a:xfrm flipV="1">
            <a:off x="3079750" y="1524000"/>
            <a:ext cx="586105" cy="235585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6" idx="3"/>
            <a:endCxn id="32" idx="1"/>
          </p:cNvCxnSpPr>
          <p:nvPr/>
        </p:nvCxnSpPr>
        <p:spPr>
          <a:xfrm>
            <a:off x="3079750" y="1759585"/>
            <a:ext cx="586105" cy="464820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6" idx="3"/>
            <a:endCxn id="37" idx="1"/>
          </p:cNvCxnSpPr>
          <p:nvPr/>
        </p:nvCxnSpPr>
        <p:spPr>
          <a:xfrm>
            <a:off x="3079750" y="1759585"/>
            <a:ext cx="586105" cy="1837690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4" idx="3"/>
            <a:endCxn id="33" idx="1"/>
          </p:cNvCxnSpPr>
          <p:nvPr/>
        </p:nvCxnSpPr>
        <p:spPr>
          <a:xfrm flipV="1">
            <a:off x="5334635" y="2312670"/>
            <a:ext cx="586105" cy="612140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4" idx="3"/>
            <a:endCxn id="34" idx="1"/>
          </p:cNvCxnSpPr>
          <p:nvPr/>
        </p:nvCxnSpPr>
        <p:spPr>
          <a:xfrm>
            <a:off x="5334635" y="2924810"/>
            <a:ext cx="586105" cy="99060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4" idx="3"/>
            <a:endCxn id="36" idx="1"/>
          </p:cNvCxnSpPr>
          <p:nvPr/>
        </p:nvCxnSpPr>
        <p:spPr>
          <a:xfrm>
            <a:off x="5334635" y="2924810"/>
            <a:ext cx="586105" cy="810260"/>
          </a:xfrm>
          <a:prstGeom prst="bentConnector3">
            <a:avLst>
              <a:gd name="adj1" fmla="val 50054"/>
            </a:avLst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2" idx="3"/>
            <a:endCxn id="14" idx="1"/>
          </p:cNvCxnSpPr>
          <p:nvPr/>
        </p:nvCxnSpPr>
        <p:spPr>
          <a:xfrm flipV="1">
            <a:off x="894080" y="990600"/>
            <a:ext cx="516890" cy="1894205"/>
          </a:xfrm>
          <a:prstGeom prst="curvedConnector3">
            <a:avLst>
              <a:gd name="adj1" fmla="val 34520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2" idx="3"/>
            <a:endCxn id="16" idx="1"/>
          </p:cNvCxnSpPr>
          <p:nvPr/>
        </p:nvCxnSpPr>
        <p:spPr>
          <a:xfrm flipV="1">
            <a:off x="894080" y="1759585"/>
            <a:ext cx="516890" cy="112522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12" idx="3"/>
            <a:endCxn id="17" idx="1"/>
          </p:cNvCxnSpPr>
          <p:nvPr/>
        </p:nvCxnSpPr>
        <p:spPr>
          <a:xfrm flipV="1">
            <a:off x="894080" y="2528570"/>
            <a:ext cx="516890" cy="35623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12" idx="3"/>
            <a:endCxn id="18" idx="1"/>
          </p:cNvCxnSpPr>
          <p:nvPr/>
        </p:nvCxnSpPr>
        <p:spPr>
          <a:xfrm>
            <a:off x="894080" y="2884805"/>
            <a:ext cx="516890" cy="41275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2" idx="3"/>
            <a:endCxn id="19" idx="1"/>
          </p:cNvCxnSpPr>
          <p:nvPr/>
        </p:nvCxnSpPr>
        <p:spPr>
          <a:xfrm>
            <a:off x="894080" y="2884805"/>
            <a:ext cx="516890" cy="118173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2" idx="3"/>
            <a:endCxn id="20" idx="1"/>
          </p:cNvCxnSpPr>
          <p:nvPr/>
        </p:nvCxnSpPr>
        <p:spPr>
          <a:xfrm>
            <a:off x="894080" y="2884805"/>
            <a:ext cx="516890" cy="1950720"/>
          </a:xfrm>
          <a:prstGeom prst="curvedConnector3">
            <a:avLst>
              <a:gd name="adj1" fmla="val 26781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8225" y="0"/>
            <a:ext cx="3533775" cy="8143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5915025"/>
            <a:ext cx="12191365" cy="942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2540" y="-3175"/>
            <a:ext cx="12190789" cy="1924050"/>
            <a:chOff x="715" y="7614"/>
            <a:chExt cx="17569" cy="3030"/>
          </a:xfrm>
        </p:grpSpPr>
        <p:grpSp>
          <p:nvGrpSpPr>
            <p:cNvPr id="3" name="组合 2"/>
            <p:cNvGrpSpPr/>
            <p:nvPr/>
          </p:nvGrpSpPr>
          <p:grpSpPr>
            <a:xfrm>
              <a:off x="715" y="7619"/>
              <a:ext cx="17569" cy="3011"/>
              <a:chOff x="649" y="671"/>
              <a:chExt cx="10664" cy="283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49" y="671"/>
                <a:ext cx="120" cy="2838"/>
              </a:xfrm>
              <a:prstGeom prst="rect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73" y="671"/>
                <a:ext cx="10541" cy="2839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3008" y="8562"/>
              <a:ext cx="1175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选项缓存问题</a:t>
              </a:r>
              <a:r>
                <a:rPr lang="en-US" altLang="zh-CN" sz="1600"/>
                <a:t>:</a:t>
              </a:r>
              <a:r>
                <a:rPr lang="zh-CN" altLang="en-US" sz="1600"/>
                <a:t>下次开启程序时默认使用浏览器缓存的检测工具选项</a:t>
              </a:r>
              <a:r>
                <a:rPr lang="en-US" altLang="zh-CN" sz="1600"/>
                <a:t>,</a:t>
              </a:r>
              <a:r>
                <a:rPr lang="zh-CN" altLang="en-US" sz="1600"/>
                <a:t>并非用户选择</a:t>
              </a:r>
              <a:r>
                <a:rPr lang="en-US" altLang="zh-CN" sz="1600"/>
                <a:t>.</a:t>
              </a:r>
              <a:endParaRPr lang="en-US" altLang="zh-CN" sz="1600"/>
            </a:p>
            <a:p>
              <a:endParaRPr lang="zh-CN" altLang="en-US" sz="1600"/>
            </a:p>
            <a:p>
              <a:r>
                <a:rPr lang="zh-CN" altLang="en-US" sz="1600"/>
                <a:t>发现新问题</a:t>
              </a:r>
              <a:r>
                <a:rPr lang="en-US" altLang="zh-CN" sz="1600"/>
                <a:t>:</a:t>
              </a:r>
              <a:r>
                <a:rPr lang="zh-CN" altLang="en-US" sz="1600"/>
                <a:t>后端代码为全路径名</a:t>
              </a:r>
              <a:r>
                <a:rPr lang="en-US" altLang="zh-CN" sz="1600"/>
                <a:t>,</a:t>
              </a:r>
              <a:r>
                <a:rPr lang="zh-CN" altLang="en-US" sz="1600"/>
                <a:t>不适合作为软件包</a:t>
              </a:r>
              <a:r>
                <a:rPr lang="en-US" altLang="zh-CN" sz="1600"/>
                <a:t>.</a:t>
              </a:r>
              <a:endParaRPr lang="en-US" altLang="zh-CN" sz="1600"/>
            </a:p>
            <a:p>
              <a:endParaRPr lang="en-US" altLang="zh-CN" sz="1600"/>
            </a:p>
            <a:p>
              <a:r>
                <a:rPr lang="zh-CN" altLang="en-US" sz="1600">
                  <a:highlight>
                    <a:srgbClr val="FFFF00"/>
                  </a:highlight>
                </a:rPr>
                <a:t>主要针对</a:t>
              </a:r>
              <a:r>
                <a:rPr lang="en-US" altLang="zh-CN" sz="1600">
                  <a:highlight>
                    <a:srgbClr val="FFFF00"/>
                  </a:highlight>
                </a:rPr>
                <a:t>Slither+Oyente</a:t>
              </a:r>
              <a:r>
                <a:rPr lang="zh-CN" altLang="en-US" sz="1600">
                  <a:highlight>
                    <a:srgbClr val="FFFF00"/>
                  </a:highlight>
                </a:rPr>
                <a:t>动静态统一系统准确度做判断</a:t>
              </a:r>
              <a:endParaRPr lang="zh-CN" altLang="en-US" sz="1600">
                <a:highlight>
                  <a:srgbClr val="FFFF00"/>
                </a:highlight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8" y="7614"/>
              <a:ext cx="6734" cy="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>
                  <a:sym typeface="+mn-ea"/>
                </a:rPr>
                <a:t>姣童</a:t>
              </a:r>
              <a:r>
                <a:rPr lang="en-US" altLang="zh-CN">
                  <a:sym typeface="+mn-ea"/>
                </a:rPr>
                <a:t>-</a:t>
              </a:r>
              <a:r>
                <a:rPr lang="zh-CN" altLang="en-US">
                  <a:sym typeface="+mn-ea"/>
                </a:rPr>
                <a:t>智能合约检测系统漏洞修复</a:t>
              </a:r>
              <a:r>
                <a:rPr lang="en-US" altLang="zh-CN">
                  <a:sym typeface="+mn-ea"/>
                </a:rPr>
                <a:t>,</a:t>
              </a:r>
              <a:r>
                <a:rPr lang="zh-CN" altLang="en-US">
                  <a:sym typeface="+mn-ea"/>
                </a:rPr>
                <a:t>测试</a:t>
              </a: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01725" y="2546350"/>
            <a:ext cx="3901440" cy="790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实验数据集：已标注的智能合约集中的</a:t>
            </a:r>
            <a:r>
              <a:rPr lang="zh-CN" altLang="en-US" b="1">
                <a:solidFill>
                  <a:schemeClr val="tx1"/>
                </a:solidFill>
              </a:rPr>
              <a:t>部分时间戳依赖</a:t>
            </a:r>
            <a:r>
              <a:rPr lang="zh-CN" altLang="en-US" b="1">
                <a:solidFill>
                  <a:schemeClr val="tx1"/>
                </a:solidFill>
              </a:rPr>
              <a:t>数据集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05195" y="2546350"/>
            <a:ext cx="3901440" cy="790575"/>
          </a:xfrm>
          <a:prstGeom prst="rect">
            <a:avLst/>
          </a:prstGeom>
          <a:solidFill>
            <a:srgbClr val="A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暴露</a:t>
            </a:r>
            <a:r>
              <a:rPr lang="zh-CN" altLang="en-US" b="1">
                <a:solidFill>
                  <a:schemeClr val="tx1"/>
                </a:solidFill>
              </a:rPr>
              <a:t>出的问题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42715" y="3806190"/>
            <a:ext cx="2927985" cy="7759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Slither</a:t>
            </a:r>
            <a:r>
              <a:rPr lang="zh-CN" altLang="en-US" sz="1400" b="1">
                <a:solidFill>
                  <a:schemeClr val="tx1"/>
                </a:solidFill>
              </a:rPr>
              <a:t>对标注过的合约检测效力良好，但</a:t>
            </a:r>
            <a:r>
              <a:rPr lang="en-US" altLang="zh-CN" sz="1400" b="1">
                <a:solidFill>
                  <a:schemeClr val="tx1"/>
                </a:solidFill>
              </a:rPr>
              <a:t>Oyente</a:t>
            </a:r>
            <a:r>
              <a:rPr lang="zh-CN" altLang="en-US" sz="1400" b="1">
                <a:solidFill>
                  <a:schemeClr val="tx1"/>
                </a:solidFill>
              </a:rPr>
              <a:t>对标注过的合约检测效力</a:t>
            </a:r>
            <a:r>
              <a:rPr lang="zh-CN" altLang="en-US" sz="1400" b="1">
                <a:solidFill>
                  <a:schemeClr val="tx1"/>
                </a:solidFill>
              </a:rPr>
              <a:t>不够好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76070" y="5051425"/>
            <a:ext cx="2366645" cy="645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合约标注的手段有</a:t>
            </a:r>
            <a:r>
              <a:rPr lang="zh-CN" altLang="en-US" sz="1400" b="1">
                <a:solidFill>
                  <a:schemeClr val="tx1"/>
                </a:solidFill>
              </a:rPr>
              <a:t>问题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870700" y="5051425"/>
            <a:ext cx="2366645" cy="645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oyente</a:t>
            </a:r>
            <a:r>
              <a:rPr lang="zh-CN" altLang="en-US" sz="1400" b="1">
                <a:solidFill>
                  <a:schemeClr val="tx1"/>
                </a:solidFill>
              </a:rPr>
              <a:t>不适合</a:t>
            </a:r>
            <a:r>
              <a:rPr lang="zh-CN" altLang="en-US" sz="1400" b="1">
                <a:solidFill>
                  <a:schemeClr val="tx1"/>
                </a:solidFill>
              </a:rPr>
              <a:t>检测时间戳依赖</a:t>
            </a:r>
            <a:r>
              <a:rPr lang="zh-CN" altLang="en-US" sz="1400" b="1">
                <a:solidFill>
                  <a:schemeClr val="tx1"/>
                </a:solidFill>
              </a:rPr>
              <a:t>漏洞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6880" y="6095365"/>
            <a:ext cx="2105025" cy="6807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没有发生资金流失、</a:t>
            </a:r>
            <a:endParaRPr lang="zh-CN" altLang="en-US" sz="1400" b="1">
              <a:solidFill>
                <a:schemeClr val="tx1"/>
              </a:solidFill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函数没有被调用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17565" y="6095365"/>
            <a:ext cx="4272280" cy="6807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内置</a:t>
            </a:r>
            <a:r>
              <a:rPr lang="en-US" altLang="zh-CN" sz="1400" b="1">
                <a:solidFill>
                  <a:schemeClr val="tx1"/>
                </a:solidFill>
              </a:rPr>
              <a:t>z3</a:t>
            </a:r>
            <a:r>
              <a:rPr lang="zh-CN" altLang="en-US" sz="1400" b="1">
                <a:solidFill>
                  <a:schemeClr val="tx1"/>
                </a:solidFill>
              </a:rPr>
              <a:t>求解器，需要提供一个约束给表达式求解，可能约束对于时间戳依赖的适配性</a:t>
            </a:r>
            <a:r>
              <a:rPr lang="zh-CN" altLang="en-US" sz="1400" b="1">
                <a:solidFill>
                  <a:schemeClr val="tx1"/>
                </a:solidFill>
              </a:rPr>
              <a:t>不好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3" name="肘形连接符 32"/>
          <p:cNvCxnSpPr>
            <a:stCxn id="10" idx="2"/>
            <a:endCxn id="26" idx="0"/>
          </p:cNvCxnSpPr>
          <p:nvPr/>
        </p:nvCxnSpPr>
        <p:spPr>
          <a:xfrm rot="5400000">
            <a:off x="6447155" y="2296795"/>
            <a:ext cx="469265" cy="2548890"/>
          </a:xfrm>
          <a:prstGeom prst="bentConnector3">
            <a:avLst>
              <a:gd name="adj1" fmla="val 50000"/>
            </a:avLst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6" idx="2"/>
            <a:endCxn id="15" idx="0"/>
          </p:cNvCxnSpPr>
          <p:nvPr/>
        </p:nvCxnSpPr>
        <p:spPr>
          <a:xfrm rot="5400000">
            <a:off x="3848735" y="3492500"/>
            <a:ext cx="469265" cy="2647315"/>
          </a:xfrm>
          <a:prstGeom prst="bentConnector3">
            <a:avLst>
              <a:gd name="adj1" fmla="val 50068"/>
            </a:avLst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16" idx="0"/>
          </p:cNvCxnSpPr>
          <p:nvPr/>
        </p:nvCxnSpPr>
        <p:spPr>
          <a:xfrm rot="5400000" flipV="1">
            <a:off x="6496050" y="3492500"/>
            <a:ext cx="469265" cy="2647315"/>
          </a:xfrm>
          <a:prstGeom prst="bentConnector3">
            <a:avLst>
              <a:gd name="adj1" fmla="val 50068"/>
            </a:avLst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1" idx="2"/>
            <a:endCxn id="11" idx="0"/>
          </p:cNvCxnSpPr>
          <p:nvPr/>
        </p:nvCxnSpPr>
        <p:spPr>
          <a:xfrm rot="5400000">
            <a:off x="4049395" y="923290"/>
            <a:ext cx="625475" cy="2619375"/>
          </a:xfrm>
          <a:prstGeom prst="bentConnector3">
            <a:avLst>
              <a:gd name="adj1" fmla="val 50051"/>
            </a:avLst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1" idx="2"/>
            <a:endCxn id="10" idx="0"/>
          </p:cNvCxnSpPr>
          <p:nvPr/>
        </p:nvCxnSpPr>
        <p:spPr>
          <a:xfrm rot="5400000" flipV="1">
            <a:off x="6501130" y="1090930"/>
            <a:ext cx="625475" cy="2284095"/>
          </a:xfrm>
          <a:prstGeom prst="bentConnector3">
            <a:avLst>
              <a:gd name="adj1" fmla="val 50051"/>
            </a:avLst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2"/>
            <a:endCxn id="18" idx="0"/>
          </p:cNvCxnSpPr>
          <p:nvPr/>
        </p:nvCxnSpPr>
        <p:spPr>
          <a:xfrm rot="5400000">
            <a:off x="2560320" y="5895975"/>
            <a:ext cx="398780" cy="3175"/>
          </a:xfrm>
          <a:prstGeom prst="bentConnector2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2"/>
            <a:endCxn id="19" idx="0"/>
          </p:cNvCxnSpPr>
          <p:nvPr/>
        </p:nvCxnSpPr>
        <p:spPr>
          <a:xfrm rot="5400000">
            <a:off x="7854633" y="5895658"/>
            <a:ext cx="398780" cy="635"/>
          </a:xfrm>
          <a:prstGeom prst="bentConnector3">
            <a:avLst>
              <a:gd name="adj1" fmla="val 49920"/>
            </a:avLst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758440" y="44316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可能性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059295" y="44316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可能性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631825" y="1002665"/>
            <a:ext cx="763270" cy="963295"/>
            <a:chOff x="5861" y="2248"/>
            <a:chExt cx="1202" cy="1517"/>
          </a:xfrm>
        </p:grpSpPr>
        <p:grpSp>
          <p:nvGrpSpPr>
            <p:cNvPr id="5" name="组合 4"/>
            <p:cNvGrpSpPr/>
            <p:nvPr/>
          </p:nvGrpSpPr>
          <p:grpSpPr>
            <a:xfrm>
              <a:off x="5861" y="2248"/>
              <a:ext cx="1202" cy="1517"/>
              <a:chOff x="726" y="1458"/>
              <a:chExt cx="1202" cy="1517"/>
            </a:xfrm>
          </p:grpSpPr>
          <p:sp>
            <p:nvSpPr>
              <p:cNvPr id="3" name="剪去单角的矩形 2"/>
              <p:cNvSpPr/>
              <p:nvPr/>
            </p:nvSpPr>
            <p:spPr>
              <a:xfrm>
                <a:off x="774" y="1458"/>
                <a:ext cx="1106" cy="1517"/>
              </a:xfrm>
              <a:prstGeom prst="snip1Rect">
                <a:avLst>
                  <a:gd name="adj" fmla="val 38065"/>
                </a:avLst>
              </a:prstGeom>
              <a:solidFill>
                <a:schemeClr val="bg1"/>
              </a:solidFill>
              <a:ln>
                <a:solidFill>
                  <a:srgbClr val="A0B3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726" y="1710"/>
                <a:ext cx="120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 b="1"/>
                  <a:t>智能合约</a:t>
                </a:r>
                <a:endParaRPr lang="zh-CN" altLang="en-US" sz="1000" b="1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6019" y="2949"/>
              <a:ext cx="885" cy="16"/>
            </a:xfrm>
            <a:prstGeom prst="line">
              <a:avLst/>
            </a:prstGeom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019" y="3149"/>
              <a:ext cx="885" cy="16"/>
            </a:xfrm>
            <a:prstGeom prst="line">
              <a:avLst/>
            </a:prstGeom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19" y="3349"/>
              <a:ext cx="885" cy="16"/>
            </a:xfrm>
            <a:prstGeom prst="line">
              <a:avLst/>
            </a:prstGeom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19" y="3549"/>
              <a:ext cx="885" cy="16"/>
            </a:xfrm>
            <a:prstGeom prst="line">
              <a:avLst/>
            </a:prstGeom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19" y="3749"/>
              <a:ext cx="885" cy="16"/>
            </a:xfrm>
            <a:prstGeom prst="line">
              <a:avLst/>
            </a:prstGeom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右箭头 11"/>
          <p:cNvSpPr/>
          <p:nvPr/>
        </p:nvSpPr>
        <p:spPr>
          <a:xfrm>
            <a:off x="1764665" y="4710430"/>
            <a:ext cx="632460" cy="421640"/>
          </a:xfrm>
          <a:prstGeom prst="rightArrow">
            <a:avLst/>
          </a:prstGeom>
          <a:solidFill>
            <a:srgbClr val="E4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70560" y="4439920"/>
            <a:ext cx="763270" cy="963295"/>
            <a:chOff x="5922" y="2248"/>
            <a:chExt cx="1202" cy="1517"/>
          </a:xfrm>
        </p:grpSpPr>
        <p:grpSp>
          <p:nvGrpSpPr>
            <p:cNvPr id="14" name="组合 13"/>
            <p:cNvGrpSpPr/>
            <p:nvPr/>
          </p:nvGrpSpPr>
          <p:grpSpPr>
            <a:xfrm>
              <a:off x="5922" y="2248"/>
              <a:ext cx="1202" cy="1517"/>
              <a:chOff x="787" y="1458"/>
              <a:chExt cx="1202" cy="1517"/>
            </a:xfrm>
          </p:grpSpPr>
          <p:sp>
            <p:nvSpPr>
              <p:cNvPr id="15" name="剪去单角的矩形 14"/>
              <p:cNvSpPr/>
              <p:nvPr/>
            </p:nvSpPr>
            <p:spPr>
              <a:xfrm>
                <a:off x="836" y="1458"/>
                <a:ext cx="1106" cy="1517"/>
              </a:xfrm>
              <a:prstGeom prst="snip1Rect">
                <a:avLst>
                  <a:gd name="adj" fmla="val 38065"/>
                </a:avLst>
              </a:prstGeom>
              <a:solidFill>
                <a:schemeClr val="bg1"/>
              </a:solidFill>
              <a:ln>
                <a:solidFill>
                  <a:srgbClr val="C6A7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87" y="1710"/>
                <a:ext cx="120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 b="1"/>
                  <a:t>规则语法</a:t>
                </a:r>
                <a:endParaRPr lang="zh-CN" altLang="en-US" sz="1000" b="1"/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6019" y="2949"/>
              <a:ext cx="885" cy="16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019" y="3149"/>
              <a:ext cx="885" cy="16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019" y="3349"/>
              <a:ext cx="885" cy="16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19" y="3549"/>
              <a:ext cx="885" cy="16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019" y="3749"/>
              <a:ext cx="885" cy="16"/>
            </a:xfrm>
            <a:prstGeom prst="line">
              <a:avLst/>
            </a:prstGeom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2758440" y="4324350"/>
            <a:ext cx="5006975" cy="1194435"/>
          </a:xfrm>
          <a:prstGeom prst="roundRect">
            <a:avLst/>
          </a:prstGeom>
          <a:noFill/>
          <a:ln w="28575" cmpd="sng">
            <a:solidFill>
              <a:srgbClr val="C0CC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20035" y="435991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语法转换引擎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2978150" y="4683125"/>
            <a:ext cx="1876425" cy="659765"/>
          </a:xfrm>
          <a:prstGeom prst="rect">
            <a:avLst/>
          </a:prstGeom>
          <a:solidFill>
            <a:srgbClr val="D57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Antlr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91810" y="4683125"/>
            <a:ext cx="1876425" cy="659765"/>
          </a:xfrm>
          <a:prstGeom prst="rect">
            <a:avLst/>
          </a:prstGeom>
          <a:solidFill>
            <a:srgbClr val="D57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程序扫描</a:t>
            </a:r>
            <a:r>
              <a:rPr lang="zh-CN" altLang="en-US"/>
              <a:t>逻辑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6" idx="3"/>
            <a:endCxn id="27" idx="1"/>
          </p:cNvCxnSpPr>
          <p:nvPr/>
        </p:nvCxnSpPr>
        <p:spPr>
          <a:xfrm>
            <a:off x="4854575" y="5013325"/>
            <a:ext cx="737235" cy="0"/>
          </a:xfrm>
          <a:prstGeom prst="straightConnector1">
            <a:avLst/>
          </a:prstGeom>
          <a:ln w="28575" cmpd="sng">
            <a:solidFill>
              <a:srgbClr val="D6C2BC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58620" y="6131560"/>
            <a:ext cx="1737360" cy="563880"/>
          </a:xfrm>
          <a:prstGeom prst="rect">
            <a:avLst/>
          </a:prstGeom>
          <a:solidFill>
            <a:srgbClr val="65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数据依赖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78555" y="6131560"/>
            <a:ext cx="1737360" cy="563880"/>
          </a:xfrm>
          <a:prstGeom prst="rect">
            <a:avLst/>
          </a:prstGeom>
          <a:solidFill>
            <a:srgbClr val="65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函数调用关系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698490" y="6131560"/>
            <a:ext cx="1737360" cy="563880"/>
          </a:xfrm>
          <a:prstGeom prst="rect">
            <a:avLst/>
          </a:prstGeom>
          <a:solidFill>
            <a:srgbClr val="65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基本</a:t>
            </a:r>
            <a:r>
              <a:rPr lang="zh-CN" altLang="en-US"/>
              <a:t>块关系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18425" y="6131560"/>
            <a:ext cx="1737360" cy="563880"/>
          </a:xfrm>
          <a:prstGeom prst="rect">
            <a:avLst/>
          </a:prstGeom>
          <a:solidFill>
            <a:srgbClr val="65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</a:t>
            </a:r>
            <a:endParaRPr lang="zh-CN" altLang="en-US"/>
          </a:p>
        </p:txBody>
      </p:sp>
      <p:cxnSp>
        <p:nvCxnSpPr>
          <p:cNvPr id="33" name="曲线连接符 32"/>
          <p:cNvCxnSpPr>
            <a:stCxn id="27" idx="2"/>
            <a:endCxn id="29" idx="0"/>
          </p:cNvCxnSpPr>
          <p:nvPr/>
        </p:nvCxnSpPr>
        <p:spPr>
          <a:xfrm rot="5400000">
            <a:off x="4134485" y="3735705"/>
            <a:ext cx="788670" cy="4003040"/>
          </a:xfrm>
          <a:prstGeom prst="curvedConnector3">
            <a:avLst>
              <a:gd name="adj1" fmla="val 50000"/>
            </a:avLst>
          </a:prstGeom>
          <a:ln w="22225" cmpd="sng">
            <a:solidFill>
              <a:srgbClr val="A0B3A8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7" idx="2"/>
            <a:endCxn id="30" idx="0"/>
          </p:cNvCxnSpPr>
          <p:nvPr/>
        </p:nvCxnSpPr>
        <p:spPr>
          <a:xfrm rot="5400000">
            <a:off x="5144453" y="4745673"/>
            <a:ext cx="788670" cy="1983105"/>
          </a:xfrm>
          <a:prstGeom prst="curvedConnector3">
            <a:avLst>
              <a:gd name="adj1" fmla="val 49960"/>
            </a:avLst>
          </a:prstGeom>
          <a:ln w="22225" cmpd="sng">
            <a:solidFill>
              <a:srgbClr val="A0B3A8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7" idx="2"/>
            <a:endCxn id="31" idx="0"/>
          </p:cNvCxnSpPr>
          <p:nvPr/>
        </p:nvCxnSpPr>
        <p:spPr>
          <a:xfrm rot="5400000" flipV="1">
            <a:off x="6154420" y="5718810"/>
            <a:ext cx="788670" cy="36830"/>
          </a:xfrm>
          <a:prstGeom prst="curvedConnector3">
            <a:avLst>
              <a:gd name="adj1" fmla="val 50000"/>
            </a:avLst>
          </a:prstGeom>
          <a:ln w="22225" cmpd="sng">
            <a:solidFill>
              <a:srgbClr val="A0B3A8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7" idx="2"/>
            <a:endCxn id="32" idx="0"/>
          </p:cNvCxnSpPr>
          <p:nvPr/>
        </p:nvCxnSpPr>
        <p:spPr>
          <a:xfrm rot="5400000" flipV="1">
            <a:off x="7164388" y="4708843"/>
            <a:ext cx="788670" cy="2056765"/>
          </a:xfrm>
          <a:prstGeom prst="curvedConnector3">
            <a:avLst>
              <a:gd name="adj1" fmla="val 49960"/>
            </a:avLst>
          </a:prstGeom>
          <a:ln w="22225" cmpd="sng">
            <a:solidFill>
              <a:srgbClr val="A0B3A8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1598930" y="1328420"/>
            <a:ext cx="632460" cy="421640"/>
          </a:xfrm>
          <a:prstGeom prst="rightArrow">
            <a:avLst/>
          </a:prstGeom>
          <a:solidFill>
            <a:srgbClr val="E4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768725" y="118110"/>
            <a:ext cx="1674495" cy="474980"/>
          </a:xfrm>
          <a:prstGeom prst="rect">
            <a:avLst/>
          </a:prstGeom>
          <a:solidFill>
            <a:srgbClr val="909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ABI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97125" y="494030"/>
            <a:ext cx="943610" cy="2405380"/>
          </a:xfrm>
          <a:prstGeom prst="rect">
            <a:avLst/>
          </a:prstGeom>
          <a:solidFill>
            <a:srgbClr val="BB9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</a:t>
            </a:r>
            <a:endParaRPr lang="zh-CN" altLang="en-US"/>
          </a:p>
          <a:p>
            <a:pPr algn="ctr"/>
            <a:r>
              <a:rPr lang="zh-CN" altLang="en-US"/>
              <a:t>息</a:t>
            </a:r>
            <a:endParaRPr lang="zh-CN" altLang="en-US"/>
          </a:p>
          <a:p>
            <a:pPr algn="ctr"/>
            <a:r>
              <a:rPr lang="zh-CN" altLang="en-US"/>
              <a:t>获</a:t>
            </a:r>
            <a:endParaRPr lang="zh-CN" altLang="en-US"/>
          </a:p>
          <a:p>
            <a:pPr algn="ctr"/>
            <a:r>
              <a:rPr lang="zh-CN" altLang="en-US"/>
              <a:t>取</a:t>
            </a:r>
            <a:endParaRPr lang="zh-CN" altLang="en-US"/>
          </a:p>
          <a:p>
            <a:pPr algn="ctr"/>
            <a:r>
              <a:rPr lang="zh-CN" altLang="en-US"/>
              <a:t>引</a:t>
            </a:r>
            <a:endParaRPr lang="zh-CN" altLang="en-US"/>
          </a:p>
          <a:p>
            <a:pPr algn="ctr"/>
            <a:r>
              <a:rPr lang="zh-CN" altLang="en-US"/>
              <a:t>擎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768725" y="788670"/>
            <a:ext cx="1674495" cy="474980"/>
          </a:xfrm>
          <a:prstGeom prst="rect">
            <a:avLst/>
          </a:prstGeom>
          <a:solidFill>
            <a:srgbClr val="909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字节码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768725" y="1459230"/>
            <a:ext cx="1674495" cy="474980"/>
          </a:xfrm>
          <a:prstGeom prst="rect">
            <a:avLst/>
          </a:prstGeom>
          <a:solidFill>
            <a:srgbClr val="909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操作码文件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68725" y="2077720"/>
            <a:ext cx="1674495" cy="474980"/>
          </a:xfrm>
          <a:prstGeom prst="rect">
            <a:avLst/>
          </a:prstGeom>
          <a:solidFill>
            <a:srgbClr val="909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AST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768725" y="2696210"/>
            <a:ext cx="1674495" cy="474980"/>
          </a:xfrm>
          <a:prstGeom prst="rect">
            <a:avLst/>
          </a:prstGeom>
          <a:solidFill>
            <a:srgbClr val="909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函数调用</a:t>
            </a:r>
            <a:r>
              <a:rPr lang="zh-CN" altLang="en-US"/>
              <a:t>图</a:t>
            </a:r>
            <a:endParaRPr lang="zh-CN" altLang="en-US"/>
          </a:p>
        </p:txBody>
      </p:sp>
      <p:cxnSp>
        <p:nvCxnSpPr>
          <p:cNvPr id="50" name="肘形连接符 49"/>
          <p:cNvCxnSpPr>
            <a:stCxn id="45" idx="3"/>
            <a:endCxn id="40" idx="1"/>
          </p:cNvCxnSpPr>
          <p:nvPr/>
        </p:nvCxnSpPr>
        <p:spPr>
          <a:xfrm flipV="1">
            <a:off x="3340735" y="355600"/>
            <a:ext cx="427990" cy="13411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3"/>
            <a:endCxn id="46" idx="1"/>
          </p:cNvCxnSpPr>
          <p:nvPr/>
        </p:nvCxnSpPr>
        <p:spPr>
          <a:xfrm flipV="1">
            <a:off x="3340735" y="1026160"/>
            <a:ext cx="427990" cy="6705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3"/>
            <a:endCxn id="47" idx="1"/>
          </p:cNvCxnSpPr>
          <p:nvPr/>
        </p:nvCxnSpPr>
        <p:spPr>
          <a:xfrm>
            <a:off x="3340735" y="1696720"/>
            <a:ext cx="427990" cy="3175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5" idx="3"/>
            <a:endCxn id="48" idx="1"/>
          </p:cNvCxnSpPr>
          <p:nvPr/>
        </p:nvCxnSpPr>
        <p:spPr>
          <a:xfrm>
            <a:off x="3340735" y="1696720"/>
            <a:ext cx="427990" cy="6184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5" idx="3"/>
            <a:endCxn id="49" idx="1"/>
          </p:cNvCxnSpPr>
          <p:nvPr/>
        </p:nvCxnSpPr>
        <p:spPr>
          <a:xfrm>
            <a:off x="3340735" y="1696720"/>
            <a:ext cx="427990" cy="12369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68725" y="3315970"/>
            <a:ext cx="1674495" cy="474980"/>
          </a:xfrm>
          <a:prstGeom prst="rect">
            <a:avLst/>
          </a:prstGeom>
          <a:solidFill>
            <a:srgbClr val="909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</a:t>
            </a:r>
            <a:endParaRPr lang="zh-CN" altLang="en-US"/>
          </a:p>
        </p:txBody>
      </p:sp>
      <p:cxnSp>
        <p:nvCxnSpPr>
          <p:cNvPr id="56" name="肘形连接符 55"/>
          <p:cNvCxnSpPr>
            <a:stCxn id="45" idx="3"/>
            <a:endCxn id="55" idx="1"/>
          </p:cNvCxnSpPr>
          <p:nvPr/>
        </p:nvCxnSpPr>
        <p:spPr>
          <a:xfrm>
            <a:off x="3340735" y="1696720"/>
            <a:ext cx="427990" cy="18567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8876665" y="4556760"/>
            <a:ext cx="2679700" cy="729615"/>
          </a:xfrm>
          <a:prstGeom prst="roundRect">
            <a:avLst/>
          </a:prstGeom>
          <a:solidFill>
            <a:srgbClr val="9D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代码可识别的扫描流程</a:t>
            </a:r>
            <a:endParaRPr lang="zh-CN" altLang="en-US" sz="1800"/>
          </a:p>
        </p:txBody>
      </p:sp>
      <p:sp>
        <p:nvSpPr>
          <p:cNvPr id="59" name="右箭头 58"/>
          <p:cNvSpPr/>
          <p:nvPr/>
        </p:nvSpPr>
        <p:spPr>
          <a:xfrm>
            <a:off x="8030210" y="4727575"/>
            <a:ext cx="632460" cy="421640"/>
          </a:xfrm>
          <a:prstGeom prst="rightArrow">
            <a:avLst/>
          </a:prstGeom>
          <a:solidFill>
            <a:srgbClr val="E4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5897880" y="1328420"/>
            <a:ext cx="632460" cy="421640"/>
          </a:xfrm>
          <a:prstGeom prst="rightArrow">
            <a:avLst/>
          </a:prstGeom>
          <a:solidFill>
            <a:srgbClr val="E4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6776085" y="1174115"/>
            <a:ext cx="2679700" cy="729615"/>
          </a:xfrm>
          <a:prstGeom prst="roundRect">
            <a:avLst/>
          </a:prstGeom>
          <a:solidFill>
            <a:srgbClr val="9D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等待扫描的信息</a:t>
            </a:r>
            <a:r>
              <a:rPr lang="zh-CN" altLang="en-US" sz="1800"/>
              <a:t>集</a:t>
            </a:r>
            <a:endParaRPr lang="zh-CN" altLang="en-US" sz="1800"/>
          </a:p>
        </p:txBody>
      </p:sp>
      <p:sp>
        <p:nvSpPr>
          <p:cNvPr id="67" name="矩形 66"/>
          <p:cNvSpPr/>
          <p:nvPr/>
        </p:nvSpPr>
        <p:spPr>
          <a:xfrm>
            <a:off x="7765415" y="2552700"/>
            <a:ext cx="1162685" cy="1419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rgbClr val="D73D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endParaRPr lang="zh-CN" altLang="en-US"/>
          </a:p>
          <a:p>
            <a:pPr algn="ctr"/>
            <a:r>
              <a:rPr lang="zh-CN" altLang="en-US"/>
              <a:t>执行</a:t>
            </a:r>
            <a:endParaRPr lang="zh-CN" altLang="en-US"/>
          </a:p>
          <a:p>
            <a:pPr algn="ctr"/>
            <a:r>
              <a:rPr lang="zh-CN" altLang="en-US"/>
              <a:t>引擎</a:t>
            </a:r>
            <a:endParaRPr lang="zh-CN" altLang="en-US"/>
          </a:p>
        </p:txBody>
      </p:sp>
      <p:cxnSp>
        <p:nvCxnSpPr>
          <p:cNvPr id="68" name="曲线连接符 67"/>
          <p:cNvCxnSpPr>
            <a:stCxn id="58" idx="0"/>
            <a:endCxn id="67" idx="2"/>
          </p:cNvCxnSpPr>
          <p:nvPr/>
        </p:nvCxnSpPr>
        <p:spPr>
          <a:xfrm rot="16200000" flipV="1">
            <a:off x="8989695" y="3329940"/>
            <a:ext cx="584200" cy="186944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6" idx="2"/>
            <a:endCxn id="67" idx="0"/>
          </p:cNvCxnSpPr>
          <p:nvPr/>
        </p:nvCxnSpPr>
        <p:spPr>
          <a:xfrm rot="5400000" flipV="1">
            <a:off x="7907020" y="2112645"/>
            <a:ext cx="648970" cy="23114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箭头 69"/>
          <p:cNvSpPr/>
          <p:nvPr/>
        </p:nvSpPr>
        <p:spPr>
          <a:xfrm>
            <a:off x="9396095" y="2894330"/>
            <a:ext cx="632460" cy="421640"/>
          </a:xfrm>
          <a:prstGeom prst="rightArrow">
            <a:avLst/>
          </a:prstGeom>
          <a:solidFill>
            <a:srgbClr val="E4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10535920" y="1984375"/>
            <a:ext cx="1294130" cy="1838960"/>
            <a:chOff x="529" y="3215"/>
            <a:chExt cx="2139" cy="3076"/>
          </a:xfrm>
        </p:grpSpPr>
        <p:sp>
          <p:nvSpPr>
            <p:cNvPr id="90" name="图文框 89"/>
            <p:cNvSpPr/>
            <p:nvPr/>
          </p:nvSpPr>
          <p:spPr>
            <a:xfrm>
              <a:off x="529" y="3215"/>
              <a:ext cx="2139" cy="3076"/>
            </a:xfrm>
            <a:prstGeom prst="frame">
              <a:avLst>
                <a:gd name="adj1" fmla="val 7386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35" y="3487"/>
              <a:ext cx="1728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结果</a:t>
              </a:r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889" y="43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889" y="45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889" y="47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889" y="49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889" y="52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889" y="54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889" y="56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889" y="58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5699760" y="1209040"/>
            <a:ext cx="1736090" cy="3854450"/>
          </a:xfrm>
          <a:prstGeom prst="rect">
            <a:avLst/>
          </a:prstGeom>
          <a:noFill/>
          <a:ln w="22225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7950" y="1587500"/>
            <a:ext cx="1357630" cy="1953260"/>
            <a:chOff x="529" y="3215"/>
            <a:chExt cx="2138" cy="3076"/>
          </a:xfrm>
        </p:grpSpPr>
        <p:sp>
          <p:nvSpPr>
            <p:cNvPr id="3" name="图文框 2"/>
            <p:cNvSpPr/>
            <p:nvPr/>
          </p:nvSpPr>
          <p:spPr>
            <a:xfrm>
              <a:off x="529" y="3215"/>
              <a:ext cx="2139" cy="3076"/>
            </a:xfrm>
            <a:prstGeom prst="frame">
              <a:avLst>
                <a:gd name="adj1" fmla="val 73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35" y="348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智能合约</a:t>
              </a:r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889" y="43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889" y="45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889" y="47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889" y="49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889" y="52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889" y="54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889" y="56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889" y="58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右箭头 41"/>
          <p:cNvSpPr/>
          <p:nvPr/>
        </p:nvSpPr>
        <p:spPr>
          <a:xfrm>
            <a:off x="1709420" y="2350770"/>
            <a:ext cx="693420" cy="42608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缺角矩形 42"/>
          <p:cNvSpPr/>
          <p:nvPr/>
        </p:nvSpPr>
        <p:spPr>
          <a:xfrm>
            <a:off x="2646045" y="2128520"/>
            <a:ext cx="2061845" cy="862330"/>
          </a:xfrm>
          <a:prstGeom prst="plaqu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静态分析工具</a:t>
            </a:r>
            <a:endParaRPr lang="zh-CN" altLang="en-US" b="1">
              <a:solidFill>
                <a:schemeClr val="tx2"/>
              </a:solidFill>
            </a:endParaRPr>
          </a:p>
          <a:p>
            <a:pPr algn="ctr"/>
            <a:r>
              <a:rPr lang="zh-CN" altLang="en-US" b="1">
                <a:solidFill>
                  <a:schemeClr val="accent1"/>
                </a:solidFill>
              </a:rPr>
              <a:t>（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初检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4645" y="241935"/>
            <a:ext cx="6442710" cy="56515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合约漏洞检测系统（低</a:t>
            </a:r>
            <a:r>
              <a:rPr lang="en-US" altLang="zh-CN" b="1">
                <a:solidFill>
                  <a:schemeClr val="tx2"/>
                </a:solidFill>
              </a:rPr>
              <a:t>FP</a:t>
            </a:r>
            <a:r>
              <a:rPr lang="zh-CN" altLang="en-US" b="1">
                <a:solidFill>
                  <a:schemeClr val="tx2"/>
                </a:solidFill>
              </a:rPr>
              <a:t>、低</a:t>
            </a:r>
            <a:r>
              <a:rPr lang="en-US" altLang="zh-CN" b="1">
                <a:solidFill>
                  <a:schemeClr val="tx2"/>
                </a:solidFill>
              </a:rPr>
              <a:t>FN</a:t>
            </a:r>
            <a:r>
              <a:rPr lang="zh-CN" altLang="en-US" b="1">
                <a:solidFill>
                  <a:schemeClr val="tx2"/>
                </a:solidFill>
              </a:rPr>
              <a:t>）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83715" y="4013200"/>
            <a:ext cx="1704975" cy="743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AST</a:t>
            </a:r>
            <a:r>
              <a:rPr lang="zh-CN" altLang="en-US" b="1">
                <a:solidFill>
                  <a:schemeClr val="tx1"/>
                </a:solidFill>
              </a:rPr>
              <a:t>树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83715" y="4931410"/>
            <a:ext cx="1704975" cy="743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CFG</a:t>
            </a:r>
            <a:r>
              <a:rPr lang="zh-CN" altLang="en-US" b="1">
                <a:solidFill>
                  <a:schemeClr val="tx1"/>
                </a:solidFill>
              </a:rPr>
              <a:t>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3" name="菱形 52"/>
          <p:cNvSpPr/>
          <p:nvPr/>
        </p:nvSpPr>
        <p:spPr>
          <a:xfrm>
            <a:off x="344170" y="4203065"/>
            <a:ext cx="892175" cy="126873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转换器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endCxn id="53" idx="0"/>
          </p:cNvCxnSpPr>
          <p:nvPr/>
        </p:nvCxnSpPr>
        <p:spPr>
          <a:xfrm>
            <a:off x="787400" y="3531235"/>
            <a:ext cx="3175" cy="6623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/>
          <p:nvPr/>
        </p:nvCxnSpPr>
        <p:spPr>
          <a:xfrm flipV="1">
            <a:off x="1236345" y="4338955"/>
            <a:ext cx="547370" cy="4984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3" idx="3"/>
            <a:endCxn id="47" idx="1"/>
          </p:cNvCxnSpPr>
          <p:nvPr/>
        </p:nvCxnSpPr>
        <p:spPr>
          <a:xfrm>
            <a:off x="1236345" y="4827905"/>
            <a:ext cx="547370" cy="4660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6" idx="3"/>
            <a:endCxn id="43" idx="2"/>
          </p:cNvCxnSpPr>
          <p:nvPr/>
        </p:nvCxnSpPr>
        <p:spPr>
          <a:xfrm flipV="1">
            <a:off x="3488690" y="2981325"/>
            <a:ext cx="188595" cy="1394460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7" idx="3"/>
            <a:endCxn id="43" idx="2"/>
          </p:cNvCxnSpPr>
          <p:nvPr/>
        </p:nvCxnSpPr>
        <p:spPr>
          <a:xfrm flipV="1">
            <a:off x="3488690" y="2981325"/>
            <a:ext cx="188595" cy="2312670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609090" y="20440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源码级别</a:t>
            </a:r>
            <a:endParaRPr lang="zh-CN" altLang="en-US" sz="1400" b="1"/>
          </a:p>
        </p:txBody>
      </p:sp>
      <p:sp>
        <p:nvSpPr>
          <p:cNvPr id="63" name="文本框 62"/>
          <p:cNvSpPr txBox="1"/>
          <p:nvPr/>
        </p:nvSpPr>
        <p:spPr>
          <a:xfrm>
            <a:off x="3646170" y="3949065"/>
            <a:ext cx="398145" cy="18681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 b="1"/>
              <a:t>结构级别（补充）</a:t>
            </a:r>
            <a:endParaRPr lang="zh-CN" altLang="en-US" sz="1400" b="1"/>
          </a:p>
        </p:txBody>
      </p:sp>
      <p:sp>
        <p:nvSpPr>
          <p:cNvPr id="64" name="矩形标注 63"/>
          <p:cNvSpPr/>
          <p:nvPr/>
        </p:nvSpPr>
        <p:spPr>
          <a:xfrm>
            <a:off x="2709545" y="1244600"/>
            <a:ext cx="1935480" cy="611505"/>
          </a:xfrm>
          <a:prstGeom prst="wedgeRectCallout">
            <a:avLst>
              <a:gd name="adj1" fmla="val -19722"/>
              <a:gd name="adj2" fmla="val 803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目标：</a:t>
            </a:r>
            <a:endParaRPr lang="zh-CN" altLang="en-US" sz="1400" b="1">
              <a:solidFill>
                <a:schemeClr val="tx1"/>
              </a:solidFill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低</a:t>
            </a:r>
            <a:r>
              <a:rPr lang="en-US" altLang="zh-CN" sz="1400" b="1">
                <a:solidFill>
                  <a:schemeClr val="tx1"/>
                </a:solidFill>
              </a:rPr>
              <a:t>FN</a:t>
            </a:r>
            <a:r>
              <a:rPr lang="zh-CN" altLang="en-US" sz="1400" b="1">
                <a:solidFill>
                  <a:schemeClr val="tx1"/>
                </a:solidFill>
              </a:rPr>
              <a:t>（漏报率）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951095" y="2351405"/>
            <a:ext cx="693420" cy="42608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818505" y="1370330"/>
            <a:ext cx="1466850" cy="485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swc-100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17870" y="3187700"/>
            <a:ext cx="1466850" cy="485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swc-107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sz="1000" b="1">
                <a:solidFill>
                  <a:schemeClr val="accent6">
                    <a:lumMod val="75000"/>
                  </a:schemeClr>
                </a:solidFill>
              </a:rPr>
              <a:t>（重入漏洞）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18505" y="4351655"/>
            <a:ext cx="1466850" cy="485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swc-136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514465" y="3874770"/>
            <a:ext cx="75565" cy="352425"/>
            <a:chOff x="12752" y="2582"/>
            <a:chExt cx="119" cy="555"/>
          </a:xfrm>
        </p:grpSpPr>
        <p:sp>
          <p:nvSpPr>
            <p:cNvPr id="71" name="椭圆 70"/>
            <p:cNvSpPr/>
            <p:nvPr/>
          </p:nvSpPr>
          <p:spPr>
            <a:xfrm>
              <a:off x="12752" y="2582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2752" y="2800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2752" y="301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7" name="缺角矩形 76"/>
          <p:cNvSpPr/>
          <p:nvPr/>
        </p:nvSpPr>
        <p:spPr>
          <a:xfrm>
            <a:off x="7947660" y="2128520"/>
            <a:ext cx="2061845" cy="862330"/>
          </a:xfrm>
          <a:prstGeom prst="plaqu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动态分析工具</a:t>
            </a:r>
            <a:endParaRPr lang="zh-CN" altLang="en-US" b="1">
              <a:solidFill>
                <a:schemeClr val="tx2"/>
              </a:solidFill>
            </a:endParaRPr>
          </a:p>
          <a:p>
            <a:pPr algn="ctr"/>
            <a:r>
              <a:rPr lang="zh-CN" altLang="en-US" b="1">
                <a:solidFill>
                  <a:schemeClr val="accent1"/>
                </a:solidFill>
              </a:rPr>
              <a:t>（复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检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79" name="肘形连接符 78"/>
          <p:cNvCxnSpPr>
            <a:stCxn id="69" idx="3"/>
            <a:endCxn id="77" idx="1"/>
          </p:cNvCxnSpPr>
          <p:nvPr/>
        </p:nvCxnSpPr>
        <p:spPr>
          <a:xfrm flipV="1">
            <a:off x="7284720" y="2550160"/>
            <a:ext cx="662940" cy="8712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850890" y="5134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以太漏洞种类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18505" y="2023745"/>
            <a:ext cx="1466850" cy="485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swc-101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513830" y="2633980"/>
            <a:ext cx="75565" cy="352425"/>
            <a:chOff x="12752" y="2582"/>
            <a:chExt cx="119" cy="555"/>
          </a:xfrm>
        </p:grpSpPr>
        <p:sp>
          <p:nvSpPr>
            <p:cNvPr id="84" name="椭圆 83"/>
            <p:cNvSpPr/>
            <p:nvPr/>
          </p:nvSpPr>
          <p:spPr>
            <a:xfrm>
              <a:off x="12752" y="2582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2752" y="2800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2752" y="301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矩形标注 86"/>
          <p:cNvSpPr/>
          <p:nvPr/>
        </p:nvSpPr>
        <p:spPr>
          <a:xfrm>
            <a:off x="7872095" y="1282065"/>
            <a:ext cx="1935480" cy="611505"/>
          </a:xfrm>
          <a:prstGeom prst="wedgeRectCallout">
            <a:avLst>
              <a:gd name="adj1" fmla="val -19722"/>
              <a:gd name="adj2" fmla="val 803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目标：</a:t>
            </a:r>
            <a:endParaRPr lang="zh-CN" altLang="en-US" sz="1400" b="1">
              <a:solidFill>
                <a:schemeClr val="tx1"/>
              </a:solidFill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低</a:t>
            </a:r>
            <a:r>
              <a:rPr lang="en-US" altLang="zh-CN" sz="1400" b="1">
                <a:solidFill>
                  <a:schemeClr val="tx1"/>
                </a:solidFill>
              </a:rPr>
              <a:t>FP</a:t>
            </a:r>
            <a:r>
              <a:rPr lang="zh-CN" altLang="en-US" sz="1400" b="1">
                <a:solidFill>
                  <a:schemeClr val="tx1"/>
                </a:solidFill>
              </a:rPr>
              <a:t>（误报率）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88" name="右箭头 87"/>
          <p:cNvSpPr/>
          <p:nvPr/>
        </p:nvSpPr>
        <p:spPr>
          <a:xfrm>
            <a:off x="10252075" y="2270125"/>
            <a:ext cx="693420" cy="42608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11034395" y="1460500"/>
            <a:ext cx="823345" cy="1953260"/>
            <a:chOff x="529" y="3215"/>
            <a:chExt cx="2139" cy="3076"/>
          </a:xfrm>
        </p:grpSpPr>
        <p:sp>
          <p:nvSpPr>
            <p:cNvPr id="90" name="图文框 89"/>
            <p:cNvSpPr/>
            <p:nvPr/>
          </p:nvSpPr>
          <p:spPr>
            <a:xfrm>
              <a:off x="529" y="3215"/>
              <a:ext cx="2139" cy="3076"/>
            </a:xfrm>
            <a:prstGeom prst="frame">
              <a:avLst>
                <a:gd name="adj1" fmla="val 7386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35" y="3487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结果</a:t>
              </a:r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889" y="43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889" y="45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889" y="47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889" y="49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889" y="52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889" y="54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889" y="56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889" y="58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750435" y="20447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一级结果</a:t>
            </a:r>
            <a:endParaRPr lang="zh-CN" altLang="en-US" sz="1400" b="1"/>
          </a:p>
        </p:txBody>
      </p:sp>
      <p:sp>
        <p:nvSpPr>
          <p:cNvPr id="106" name="矩形 105"/>
          <p:cNvSpPr/>
          <p:nvPr/>
        </p:nvSpPr>
        <p:spPr>
          <a:xfrm>
            <a:off x="1783715" y="5817235"/>
            <a:ext cx="1704975" cy="743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/>
                </a:solidFill>
              </a:rPr>
              <a:t>以太坊操作码</a:t>
            </a:r>
            <a:endParaRPr lang="zh-CN" b="1">
              <a:solidFill>
                <a:schemeClr val="tx1"/>
              </a:solidFill>
            </a:endParaRPr>
          </a:p>
        </p:txBody>
      </p:sp>
      <p:cxnSp>
        <p:nvCxnSpPr>
          <p:cNvPr id="107" name="肘形连接符 106"/>
          <p:cNvCxnSpPr>
            <a:stCxn id="106" idx="3"/>
            <a:endCxn id="77" idx="2"/>
          </p:cNvCxnSpPr>
          <p:nvPr/>
        </p:nvCxnSpPr>
        <p:spPr>
          <a:xfrm flipV="1">
            <a:off x="3488690" y="2981325"/>
            <a:ext cx="5490210" cy="3198495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53" idx="3"/>
            <a:endCxn id="106" idx="1"/>
          </p:cNvCxnSpPr>
          <p:nvPr/>
        </p:nvCxnSpPr>
        <p:spPr>
          <a:xfrm>
            <a:off x="1236345" y="4827905"/>
            <a:ext cx="547370" cy="1351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4142740" y="5800090"/>
            <a:ext cx="802640" cy="3270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Z3</a:t>
            </a:r>
            <a:r>
              <a:rPr lang="zh-CN" altLang="en-US" sz="1000" b="1">
                <a:solidFill>
                  <a:schemeClr val="tx1"/>
                </a:solidFill>
              </a:rPr>
              <a:t>求解器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6847205" y="6233795"/>
            <a:ext cx="802640" cy="3270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tx1"/>
                </a:solidFill>
              </a:rPr>
              <a:t>模拟EVM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11" name="肘形连接符 110"/>
          <p:cNvCxnSpPr/>
          <p:nvPr/>
        </p:nvCxnSpPr>
        <p:spPr>
          <a:xfrm>
            <a:off x="4945380" y="5963920"/>
            <a:ext cx="1427480" cy="223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/>
          <p:nvPr/>
        </p:nvCxnSpPr>
        <p:spPr>
          <a:xfrm flipV="1">
            <a:off x="7649845" y="6187440"/>
            <a:ext cx="1052830" cy="200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051415" y="196342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二级结果</a:t>
            </a:r>
            <a:endParaRPr lang="zh-CN" altLang="en-US" sz="1400" b="1"/>
          </a:p>
        </p:txBody>
      </p:sp>
      <p:cxnSp>
        <p:nvCxnSpPr>
          <p:cNvPr id="117" name="直接箭头连接符 116"/>
          <p:cNvCxnSpPr>
            <a:endCxn id="119" idx="0"/>
          </p:cNvCxnSpPr>
          <p:nvPr/>
        </p:nvCxnSpPr>
        <p:spPr>
          <a:xfrm>
            <a:off x="9505315" y="2997200"/>
            <a:ext cx="993775" cy="1205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 rot="3000000">
            <a:off x="9639300" y="336042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/>
              <a:t>最好情况</a:t>
            </a:r>
            <a:endParaRPr lang="zh-CN" altLang="en-US" sz="1400" b="1"/>
          </a:p>
        </p:txBody>
      </p:sp>
      <p:grpSp>
        <p:nvGrpSpPr>
          <p:cNvPr id="124" name="组合 123"/>
          <p:cNvGrpSpPr/>
          <p:nvPr/>
        </p:nvGrpSpPr>
        <p:grpSpPr>
          <a:xfrm>
            <a:off x="9825355" y="4203065"/>
            <a:ext cx="1347470" cy="1442085"/>
            <a:chOff x="15473" y="6066"/>
            <a:chExt cx="2122" cy="2271"/>
          </a:xfrm>
        </p:grpSpPr>
        <p:sp>
          <p:nvSpPr>
            <p:cNvPr id="101" name="矩形 100"/>
            <p:cNvSpPr/>
            <p:nvPr/>
          </p:nvSpPr>
          <p:spPr>
            <a:xfrm>
              <a:off x="15628" y="7327"/>
              <a:ext cx="1811" cy="7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模块化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5628" y="6320"/>
              <a:ext cx="1811" cy="7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可插拔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5473" y="6066"/>
              <a:ext cx="2122" cy="2271"/>
            </a:xfrm>
            <a:prstGeom prst="rect">
              <a:avLst/>
            </a:prstGeom>
            <a:noFill/>
            <a:ln w="22225" cmpd="sng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7621905" y="3859530"/>
            <a:ext cx="1228725" cy="644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重入漏洞检测器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126" name="肘形连接符 125"/>
          <p:cNvCxnSpPr>
            <a:stCxn id="125" idx="0"/>
          </p:cNvCxnSpPr>
          <p:nvPr/>
        </p:nvCxnSpPr>
        <p:spPr>
          <a:xfrm rot="16200000" flipV="1">
            <a:off x="7487920" y="3110865"/>
            <a:ext cx="882015" cy="614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" name="文本框 60"/>
          <p:cNvSpPr txBox="1"/>
          <p:nvPr/>
        </p:nvSpPr>
        <p:spPr>
          <a:xfrm>
            <a:off x="5142230" y="149923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智能合约的接口描述，描述了字段名称、</a:t>
            </a:r>
            <a:endParaRPr lang="zh-CN" altLang="en-US" sz="1200"/>
          </a:p>
          <a:p>
            <a:pPr algn="l"/>
            <a:r>
              <a:rPr lang="zh-CN" altLang="en-US" sz="1200"/>
              <a:t>字段类型、方法名称等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5142230" y="2967355"/>
            <a:ext cx="2494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智能合约在</a:t>
            </a:r>
            <a:r>
              <a:rPr lang="en-US" altLang="zh-CN" sz="1200"/>
              <a:t>EVM</a:t>
            </a:r>
            <a:r>
              <a:rPr lang="zh-CN" altLang="en-US" sz="1200"/>
              <a:t>中的</a:t>
            </a:r>
            <a:r>
              <a:rPr lang="zh-CN" altLang="en-US" sz="1200"/>
              <a:t>可执行操作码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5142230" y="2272665"/>
            <a:ext cx="27051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主要用于生成操作码，和获取</a:t>
            </a:r>
            <a:r>
              <a:rPr lang="en-US" altLang="zh-CN" sz="1200"/>
              <a:t>auxdata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5142230" y="351409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树形结构表示的程序，可以从中收获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grpSp>
        <p:nvGrpSpPr>
          <p:cNvPr id="57" name="组合 56"/>
          <p:cNvGrpSpPr/>
          <p:nvPr/>
        </p:nvGrpSpPr>
        <p:grpSpPr>
          <a:xfrm>
            <a:off x="2096135" y="1502410"/>
            <a:ext cx="3046095" cy="3672840"/>
            <a:chOff x="3732" y="61"/>
            <a:chExt cx="4797" cy="5784"/>
          </a:xfrm>
        </p:grpSpPr>
        <p:sp>
          <p:nvSpPr>
            <p:cNvPr id="40" name="矩形 39"/>
            <p:cNvSpPr/>
            <p:nvPr/>
          </p:nvSpPr>
          <p:spPr>
            <a:xfrm>
              <a:off x="5892" y="61"/>
              <a:ext cx="2637" cy="748"/>
            </a:xfrm>
            <a:prstGeom prst="rect">
              <a:avLst/>
            </a:prstGeom>
            <a:solidFill>
              <a:srgbClr val="A47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ABI</a:t>
              </a:r>
              <a:r>
                <a:rPr lang="zh-CN" altLang="en-US"/>
                <a:t>文件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32" y="653"/>
              <a:ext cx="1486" cy="3788"/>
            </a:xfrm>
            <a:prstGeom prst="rect">
              <a:avLst/>
            </a:prstGeom>
            <a:solidFill>
              <a:srgbClr val="BB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信</a:t>
              </a:r>
              <a:endParaRPr lang="zh-CN" altLang="en-US"/>
            </a:p>
            <a:p>
              <a:pPr algn="ctr"/>
              <a:r>
                <a:rPr lang="zh-CN" altLang="en-US"/>
                <a:t>息</a:t>
              </a:r>
              <a:endParaRPr lang="zh-CN" altLang="en-US"/>
            </a:p>
            <a:p>
              <a:pPr algn="ctr"/>
              <a:r>
                <a:rPr lang="zh-CN" altLang="en-US"/>
                <a:t>获</a:t>
              </a:r>
              <a:endParaRPr lang="zh-CN" altLang="en-US"/>
            </a:p>
            <a:p>
              <a:pPr algn="ctr"/>
              <a:r>
                <a:rPr lang="zh-CN" altLang="en-US"/>
                <a:t>取</a:t>
              </a:r>
              <a:endParaRPr lang="zh-CN" altLang="en-US"/>
            </a:p>
            <a:p>
              <a:pPr algn="ctr"/>
              <a:r>
                <a:rPr lang="zh-CN" altLang="en-US"/>
                <a:t>引</a:t>
              </a:r>
              <a:endParaRPr lang="zh-CN" altLang="en-US"/>
            </a:p>
            <a:p>
              <a:pPr algn="ctr"/>
              <a:r>
                <a:rPr lang="zh-CN" altLang="en-US"/>
                <a:t>擎</a:t>
              </a: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892" y="1117"/>
              <a:ext cx="2637" cy="748"/>
            </a:xfrm>
            <a:prstGeom prst="rect">
              <a:avLst/>
            </a:prstGeom>
            <a:solidFill>
              <a:srgbClr val="A47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字节码</a:t>
              </a:r>
              <a:r>
                <a:rPr lang="zh-CN" altLang="en-US"/>
                <a:t>文件</a:t>
              </a: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892" y="2173"/>
              <a:ext cx="2637" cy="748"/>
            </a:xfrm>
            <a:prstGeom prst="rect">
              <a:avLst/>
            </a:prstGeom>
            <a:solidFill>
              <a:srgbClr val="A47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操作码文件</a:t>
              </a: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92" y="3147"/>
              <a:ext cx="2637" cy="748"/>
            </a:xfrm>
            <a:prstGeom prst="rect">
              <a:avLst/>
            </a:prstGeom>
            <a:solidFill>
              <a:srgbClr val="A47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AST</a:t>
              </a:r>
              <a:r>
                <a:rPr lang="zh-CN" altLang="en-US"/>
                <a:t>树</a:t>
              </a: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892" y="4121"/>
              <a:ext cx="2637" cy="748"/>
            </a:xfrm>
            <a:prstGeom prst="rect">
              <a:avLst/>
            </a:prstGeom>
            <a:solidFill>
              <a:srgbClr val="A47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函数调用</a:t>
              </a:r>
              <a:r>
                <a:rPr lang="zh-CN" altLang="en-US"/>
                <a:t>图</a:t>
              </a:r>
              <a:endParaRPr lang="zh-CN" altLang="en-US"/>
            </a:p>
          </p:txBody>
        </p:sp>
        <p:cxnSp>
          <p:nvCxnSpPr>
            <p:cNvPr id="50" name="肘形连接符 49"/>
            <p:cNvCxnSpPr>
              <a:stCxn id="45" idx="3"/>
              <a:endCxn id="40" idx="1"/>
            </p:cNvCxnSpPr>
            <p:nvPr/>
          </p:nvCxnSpPr>
          <p:spPr>
            <a:xfrm flipV="1">
              <a:off x="5218" y="435"/>
              <a:ext cx="674" cy="2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45" idx="3"/>
              <a:endCxn id="46" idx="1"/>
            </p:cNvCxnSpPr>
            <p:nvPr/>
          </p:nvCxnSpPr>
          <p:spPr>
            <a:xfrm flipV="1">
              <a:off x="5218" y="1491"/>
              <a:ext cx="674" cy="1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45" idx="3"/>
              <a:endCxn id="47" idx="1"/>
            </p:cNvCxnSpPr>
            <p:nvPr/>
          </p:nvCxnSpPr>
          <p:spPr>
            <a:xfrm>
              <a:off x="5218" y="2547"/>
              <a:ext cx="674" cy="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45" idx="3"/>
              <a:endCxn id="48" idx="1"/>
            </p:cNvCxnSpPr>
            <p:nvPr/>
          </p:nvCxnSpPr>
          <p:spPr>
            <a:xfrm>
              <a:off x="5218" y="2547"/>
              <a:ext cx="674" cy="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5" idx="3"/>
              <a:endCxn id="49" idx="1"/>
            </p:cNvCxnSpPr>
            <p:nvPr/>
          </p:nvCxnSpPr>
          <p:spPr>
            <a:xfrm>
              <a:off x="5218" y="2547"/>
              <a:ext cx="674" cy="19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892" y="5097"/>
              <a:ext cx="2637" cy="748"/>
            </a:xfrm>
            <a:prstGeom prst="rect">
              <a:avLst/>
            </a:prstGeom>
            <a:solidFill>
              <a:srgbClr val="A47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。。。</a:t>
              </a:r>
              <a:endParaRPr lang="zh-CN" altLang="en-US"/>
            </a:p>
          </p:txBody>
        </p:sp>
        <p:cxnSp>
          <p:nvCxnSpPr>
            <p:cNvPr id="56" name="肘形连接符 55"/>
            <p:cNvCxnSpPr>
              <a:stCxn id="45" idx="3"/>
              <a:endCxn id="55" idx="1"/>
            </p:cNvCxnSpPr>
            <p:nvPr/>
          </p:nvCxnSpPr>
          <p:spPr>
            <a:xfrm>
              <a:off x="5218" y="2547"/>
              <a:ext cx="674" cy="29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142230" y="418020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获取函数之间的调用</a:t>
            </a:r>
            <a:r>
              <a:rPr lang="zh-CN" altLang="en-US" sz="1200"/>
              <a:t>关系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0365" y="646430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11.1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250440" y="241935"/>
            <a:ext cx="6442710" cy="5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图书</a:t>
            </a:r>
            <a:r>
              <a:rPr lang="en-US" altLang="zh-CN" b="1">
                <a:solidFill>
                  <a:schemeClr val="tx2"/>
                </a:solidFill>
              </a:rPr>
              <a:t>Dapp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895" y="1606550"/>
            <a:ext cx="935990" cy="339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应用层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895" y="3529965"/>
            <a:ext cx="935990" cy="339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服务层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6895" y="5454015"/>
            <a:ext cx="93599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数据层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26565" y="1048385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26565" y="2941955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26565" y="4834890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磁盘 27"/>
          <p:cNvSpPr/>
          <p:nvPr/>
        </p:nvSpPr>
        <p:spPr>
          <a:xfrm>
            <a:off x="4945380" y="5116195"/>
            <a:ext cx="933450" cy="1193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sym typeface="+mn-ea"/>
              </a:rPr>
              <a:t>以太坊世界状态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78990" y="125349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基础信息模块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78990" y="196977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删除图书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22650" y="125349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代码编辑模块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2650" y="196977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查询图书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36795" y="196977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借阅图书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50940" y="196977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sym typeface="+mn-ea"/>
              </a:rPr>
              <a:t>xxxxx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665085" y="125349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sym typeface="+mn-ea"/>
              </a:rPr>
              <a:t>xxxxx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36795" y="125349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增加图书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787005" y="2145665"/>
            <a:ext cx="905510" cy="74930"/>
            <a:chOff x="8918" y="8798"/>
            <a:chExt cx="1426" cy="118"/>
          </a:xfrm>
        </p:grpSpPr>
        <p:grpSp>
          <p:nvGrpSpPr>
            <p:cNvPr id="90" name="组合 89"/>
            <p:cNvGrpSpPr/>
            <p:nvPr/>
          </p:nvGrpSpPr>
          <p:grpSpPr>
            <a:xfrm rot="16200000">
              <a:off x="9136" y="8580"/>
              <a:ext cx="119" cy="555"/>
              <a:chOff x="12752" y="2582"/>
              <a:chExt cx="119" cy="5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 rot="16200000">
              <a:off x="10008" y="8580"/>
              <a:ext cx="119" cy="555"/>
              <a:chOff x="12752" y="2582"/>
              <a:chExt cx="119" cy="555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矩形 97"/>
          <p:cNvSpPr/>
          <p:nvPr/>
        </p:nvSpPr>
        <p:spPr>
          <a:xfrm>
            <a:off x="2078990" y="127254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用户信息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22650" y="1272540"/>
            <a:ext cx="1149985" cy="445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图书分类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250940" y="125349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发表自己图书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558540" y="3507740"/>
            <a:ext cx="3705860" cy="575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solidity</a:t>
            </a:r>
            <a:r>
              <a:rPr lang="zh-CN" altLang="en-US" sz="1600" b="1">
                <a:solidFill>
                  <a:schemeClr val="tx1"/>
                </a:solidFill>
              </a:rPr>
              <a:t>智能合约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2" name="上下箭头 121"/>
          <p:cNvSpPr/>
          <p:nvPr/>
        </p:nvSpPr>
        <p:spPr>
          <a:xfrm>
            <a:off x="5351780" y="2680970"/>
            <a:ext cx="120650" cy="772160"/>
          </a:xfrm>
          <a:prstGeom prst="upDownArrow">
            <a:avLst/>
          </a:prstGeom>
          <a:solidFill>
            <a:srgbClr val="EAC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上下箭头 126"/>
          <p:cNvSpPr/>
          <p:nvPr/>
        </p:nvSpPr>
        <p:spPr>
          <a:xfrm>
            <a:off x="5351780" y="4138930"/>
            <a:ext cx="120015" cy="847090"/>
          </a:xfrm>
          <a:prstGeom prst="upDownArrow">
            <a:avLst/>
          </a:prstGeom>
          <a:solidFill>
            <a:srgbClr val="F49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9356090" y="241935"/>
            <a:ext cx="106680" cy="6180455"/>
          </a:xfrm>
          <a:prstGeom prst="rect">
            <a:avLst/>
          </a:prstGeom>
          <a:solidFill>
            <a:srgbClr val="A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462770" y="241935"/>
            <a:ext cx="2580640" cy="503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项目意义</a:t>
            </a:r>
            <a:endParaRPr lang="zh-CN"/>
          </a:p>
        </p:txBody>
      </p:sp>
      <p:sp>
        <p:nvSpPr>
          <p:cNvPr id="131" name="矩形 130"/>
          <p:cNvSpPr/>
          <p:nvPr/>
        </p:nvSpPr>
        <p:spPr>
          <a:xfrm>
            <a:off x="9462135" y="745490"/>
            <a:ext cx="2576830" cy="56769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200000"/>
              </a:lnSpc>
            </a:pPr>
            <a:r>
              <a:rPr lang="zh-CN" altLang="en-US" b="1">
                <a:solidFill>
                  <a:schemeClr val="tx2"/>
                </a:solidFill>
              </a:rPr>
              <a:t>图书在链上的所有者证明使得知识产权得到了应有的保证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任何关于该图书的流转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借阅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下架购买等都严格的遵循作者受益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让盗版无处遁形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250440" y="241935"/>
            <a:ext cx="6442710" cy="5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拍卖</a:t>
            </a:r>
            <a:r>
              <a:rPr lang="en-US" altLang="zh-CN" b="1">
                <a:solidFill>
                  <a:schemeClr val="tx2"/>
                </a:solidFill>
              </a:rPr>
              <a:t>Dapp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895" y="1606550"/>
            <a:ext cx="935990" cy="339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应用层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895" y="3529965"/>
            <a:ext cx="935990" cy="33972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服务层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6895" y="5454015"/>
            <a:ext cx="935990" cy="33972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数据层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26565" y="1048385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26565" y="2941955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26565" y="4834890"/>
            <a:ext cx="7534910" cy="1577975"/>
          </a:xfrm>
          <a:prstGeom prst="rect">
            <a:avLst/>
          </a:prstGeom>
          <a:noFill/>
          <a:ln w="222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磁盘 27"/>
          <p:cNvSpPr/>
          <p:nvPr/>
        </p:nvSpPr>
        <p:spPr>
          <a:xfrm>
            <a:off x="4945380" y="5116195"/>
            <a:ext cx="933450" cy="119380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sym typeface="+mn-ea"/>
              </a:rPr>
              <a:t>以太坊世界状态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78990" y="1253490"/>
            <a:ext cx="114998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基础信息模块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78990" y="1969770"/>
            <a:ext cx="114998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查询历史拍卖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22650" y="1253490"/>
            <a:ext cx="114998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代码编辑模块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2650" y="1969770"/>
            <a:ext cx="114998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规定时间竞价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50940" y="196977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sym typeface="+mn-ea"/>
              </a:rPr>
              <a:t>xxxxx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665085" y="125349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sym typeface="+mn-ea"/>
              </a:rPr>
              <a:t>xxxxx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36795" y="1253490"/>
            <a:ext cx="1149985" cy="445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拍卖产品信息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787005" y="2145665"/>
            <a:ext cx="905510" cy="74930"/>
            <a:chOff x="8918" y="8798"/>
            <a:chExt cx="1426" cy="118"/>
          </a:xfrm>
        </p:grpSpPr>
        <p:grpSp>
          <p:nvGrpSpPr>
            <p:cNvPr id="90" name="组合 89"/>
            <p:cNvGrpSpPr/>
            <p:nvPr/>
          </p:nvGrpSpPr>
          <p:grpSpPr>
            <a:xfrm rot="16200000">
              <a:off x="9136" y="8580"/>
              <a:ext cx="119" cy="555"/>
              <a:chOff x="12752" y="2582"/>
              <a:chExt cx="119" cy="5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 rot="16200000">
              <a:off x="10008" y="8580"/>
              <a:ext cx="119" cy="555"/>
              <a:chOff x="12752" y="2582"/>
              <a:chExt cx="119" cy="555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2752" y="2582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2752" y="2800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752" y="3018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矩形 99"/>
          <p:cNvSpPr/>
          <p:nvPr/>
        </p:nvSpPr>
        <p:spPr>
          <a:xfrm>
            <a:off x="6250940" y="125349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xxxx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558540" y="3507740"/>
            <a:ext cx="3705860" cy="575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solidity</a:t>
            </a:r>
            <a:r>
              <a:rPr lang="zh-CN" altLang="en-US" sz="1600" b="1">
                <a:solidFill>
                  <a:schemeClr val="tx1"/>
                </a:solidFill>
              </a:rPr>
              <a:t>智能合约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2" name="上下箭头 121"/>
          <p:cNvSpPr/>
          <p:nvPr/>
        </p:nvSpPr>
        <p:spPr>
          <a:xfrm>
            <a:off x="5351780" y="2680970"/>
            <a:ext cx="120650" cy="772160"/>
          </a:xfrm>
          <a:prstGeom prst="upDownArrow">
            <a:avLst/>
          </a:prstGeom>
          <a:solidFill>
            <a:srgbClr val="EAC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上下箭头 126"/>
          <p:cNvSpPr/>
          <p:nvPr/>
        </p:nvSpPr>
        <p:spPr>
          <a:xfrm>
            <a:off x="5351780" y="4138930"/>
            <a:ext cx="120015" cy="847090"/>
          </a:xfrm>
          <a:prstGeom prst="upDownArrow">
            <a:avLst/>
          </a:prstGeom>
          <a:solidFill>
            <a:srgbClr val="F49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9356090" y="241935"/>
            <a:ext cx="106680" cy="618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462770" y="241935"/>
            <a:ext cx="2580640" cy="5035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项目意义</a:t>
            </a:r>
            <a:endParaRPr lang="zh-CN"/>
          </a:p>
        </p:txBody>
      </p:sp>
      <p:sp>
        <p:nvSpPr>
          <p:cNvPr id="131" name="矩形 130"/>
          <p:cNvSpPr/>
          <p:nvPr/>
        </p:nvSpPr>
        <p:spPr>
          <a:xfrm>
            <a:off x="9462135" y="745490"/>
            <a:ext cx="2576830" cy="56769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200000"/>
              </a:lnSpc>
            </a:pPr>
            <a:r>
              <a:rPr lang="zh-CN" altLang="en-US" b="1">
                <a:solidFill>
                  <a:schemeClr val="tx2"/>
                </a:solidFill>
              </a:rPr>
              <a:t>任何被拍卖的产品所包含的流转信息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藏品历史价格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收藏家关系都会在链上存储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让不法分子寄希望于藏品洗钱的念头破产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en-US" b="1">
                <a:solidFill>
                  <a:schemeClr val="tx2"/>
                </a:solidFill>
              </a:rPr>
              <a:t>切实保护好纳税人应有的权益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6795" y="1967230"/>
            <a:ext cx="1149985" cy="445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sym typeface="+mn-ea"/>
              </a:rPr>
              <a:t>xxxxx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175" y="0"/>
            <a:ext cx="12192635" cy="33629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3362960"/>
            <a:ext cx="2667000" cy="3495040"/>
            <a:chOff x="14734" y="381"/>
            <a:chExt cx="4232" cy="9733"/>
          </a:xfrm>
        </p:grpSpPr>
        <p:sp>
          <p:nvSpPr>
            <p:cNvPr id="129" name="矩形 128"/>
            <p:cNvSpPr/>
            <p:nvPr/>
          </p:nvSpPr>
          <p:spPr>
            <a:xfrm>
              <a:off x="14734" y="381"/>
              <a:ext cx="168" cy="9733"/>
            </a:xfrm>
            <a:prstGeom prst="rect">
              <a:avLst/>
            </a:prstGeom>
            <a:solidFill>
              <a:srgbClr val="A0C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4902" y="381"/>
              <a:ext cx="4064" cy="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规则语法文件定义进度</a:t>
              </a:r>
              <a:endParaRPr lang="zh-CN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4901" y="1174"/>
              <a:ext cx="4058" cy="894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规则语法定义初版</a:t>
              </a:r>
              <a:r>
                <a:rPr lang="en-US" altLang="zh-CN" b="1">
                  <a:solidFill>
                    <a:schemeClr val="tx2"/>
                  </a:solidFill>
                </a:rPr>
                <a:t>1.0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16885" y="3362960"/>
            <a:ext cx="2886710" cy="3495040"/>
            <a:chOff x="14734" y="381"/>
            <a:chExt cx="4232" cy="9733"/>
          </a:xfrm>
        </p:grpSpPr>
        <p:sp>
          <p:nvSpPr>
            <p:cNvPr id="5" name="矩形 4"/>
            <p:cNvSpPr/>
            <p:nvPr/>
          </p:nvSpPr>
          <p:spPr>
            <a:xfrm>
              <a:off x="14734" y="381"/>
              <a:ext cx="168" cy="9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902" y="381"/>
              <a:ext cx="4064" cy="7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辅助文件工作</a:t>
              </a:r>
              <a:endParaRPr 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4908" y="1174"/>
              <a:ext cx="4058" cy="894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经调研发现</a:t>
              </a:r>
              <a:r>
                <a:rPr lang="en-US" altLang="zh-CN" b="1">
                  <a:solidFill>
                    <a:schemeClr val="tx2"/>
                  </a:solidFill>
                </a:rPr>
                <a:t>Python</a:t>
              </a:r>
              <a:r>
                <a:rPr lang="zh-CN" altLang="en-US" b="1">
                  <a:solidFill>
                    <a:schemeClr val="tx2"/>
                  </a:solidFill>
                </a:rPr>
                <a:t>库</a:t>
              </a:r>
              <a:r>
                <a:rPr lang="en-US" altLang="zh-CN" b="1">
                  <a:solidFill>
                    <a:schemeClr val="tx2"/>
                  </a:solidFill>
                </a:rPr>
                <a:t>compile</a:t>
              </a:r>
              <a:r>
                <a:rPr lang="zh-CN" altLang="en-US" b="1">
                  <a:solidFill>
                    <a:schemeClr val="tx2"/>
                  </a:solidFill>
                </a:rPr>
                <a:t>库可以实现从源码到辅助文件的转化</a:t>
              </a:r>
              <a:r>
                <a:rPr lang="en-US" altLang="zh-CN" b="1">
                  <a:solidFill>
                    <a:schemeClr val="tx2"/>
                  </a:solidFill>
                </a:rPr>
                <a:t>,</a:t>
              </a:r>
              <a:r>
                <a:rPr lang="zh-CN" altLang="en-US" b="1">
                  <a:solidFill>
                    <a:schemeClr val="tx2"/>
                  </a:solidFill>
                </a:rPr>
                <a:t>但是</a:t>
              </a:r>
              <a:r>
                <a:rPr lang="en-US" altLang="zh-CN" b="1">
                  <a:solidFill>
                    <a:schemeClr val="tx2"/>
                  </a:solidFill>
                </a:rPr>
                <a:t>java</a:t>
              </a:r>
              <a:r>
                <a:rPr lang="zh-CN" altLang="en-US" b="1">
                  <a:solidFill>
                    <a:schemeClr val="tx2"/>
                  </a:solidFill>
                </a:rPr>
                <a:t>暂时没有找到</a:t>
              </a:r>
              <a:r>
                <a:rPr lang="en-US" altLang="zh-CN" b="1">
                  <a:solidFill>
                    <a:schemeClr val="tx2"/>
                  </a:solidFill>
                </a:rPr>
                <a:t>,Python</a:t>
              </a:r>
              <a:r>
                <a:rPr lang="zh-CN" altLang="en-US" b="1">
                  <a:solidFill>
                    <a:schemeClr val="tx2"/>
                  </a:solidFill>
                </a:rPr>
                <a:t>的转换示例已经实现</a:t>
              </a:r>
              <a:r>
                <a:rPr lang="en-US" altLang="zh-CN" b="1">
                  <a:solidFill>
                    <a:schemeClr val="tx2"/>
                  </a:solidFill>
                </a:rPr>
                <a:t>.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43625" y="3362960"/>
            <a:ext cx="2886710" cy="3495040"/>
            <a:chOff x="14734" y="381"/>
            <a:chExt cx="4232" cy="9733"/>
          </a:xfrm>
        </p:grpSpPr>
        <p:sp>
          <p:nvSpPr>
            <p:cNvPr id="10" name="矩形 9"/>
            <p:cNvSpPr/>
            <p:nvPr/>
          </p:nvSpPr>
          <p:spPr>
            <a:xfrm>
              <a:off x="14734" y="381"/>
              <a:ext cx="168" cy="97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902" y="381"/>
              <a:ext cx="4064" cy="7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AST</a:t>
              </a:r>
              <a:r>
                <a:rPr lang="zh-CN" altLang="en-US"/>
                <a:t>树构建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908" y="1174"/>
              <a:ext cx="4058" cy="894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经调研发现</a:t>
              </a:r>
              <a:r>
                <a:rPr lang="en-US" altLang="zh-CN" b="1">
                  <a:solidFill>
                    <a:schemeClr val="tx2"/>
                  </a:solidFill>
                </a:rPr>
                <a:t>java</a:t>
              </a:r>
              <a:r>
                <a:rPr lang="zh-CN" altLang="en-US" b="1">
                  <a:solidFill>
                    <a:schemeClr val="tx2"/>
                  </a:solidFill>
                </a:rPr>
                <a:t>的</a:t>
              </a:r>
              <a:r>
                <a:rPr lang="en-US" altLang="zh-CN" b="1">
                  <a:solidFill>
                    <a:schemeClr val="tx2"/>
                  </a:solidFill>
                </a:rPr>
                <a:t>maven</a:t>
              </a:r>
              <a:r>
                <a:rPr lang="zh-CN" altLang="en-US" b="1">
                  <a:solidFill>
                    <a:schemeClr val="tx2"/>
                  </a:solidFill>
                </a:rPr>
                <a:t>库可以使用框架对源码进行转化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02750" y="3362960"/>
            <a:ext cx="2886710" cy="3495040"/>
            <a:chOff x="14734" y="381"/>
            <a:chExt cx="4232" cy="9733"/>
          </a:xfrm>
        </p:grpSpPr>
        <p:sp>
          <p:nvSpPr>
            <p:cNvPr id="14" name="矩形 13"/>
            <p:cNvSpPr/>
            <p:nvPr/>
          </p:nvSpPr>
          <p:spPr>
            <a:xfrm>
              <a:off x="14734" y="381"/>
              <a:ext cx="168" cy="97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902" y="381"/>
              <a:ext cx="4064" cy="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问题</a:t>
              </a:r>
              <a:endParaRPr 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908" y="1174"/>
              <a:ext cx="4058" cy="894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选定</a:t>
              </a:r>
              <a:r>
                <a:rPr lang="en-US" altLang="zh-CN" b="1">
                  <a:solidFill>
                    <a:schemeClr val="tx2"/>
                  </a:solidFill>
                </a:rPr>
                <a:t>java</a:t>
              </a:r>
              <a:r>
                <a:rPr lang="zh-CN" altLang="en-US" b="1">
                  <a:solidFill>
                    <a:schemeClr val="tx2"/>
                  </a:solidFill>
                </a:rPr>
                <a:t>语言作为基础实现语言</a:t>
              </a:r>
              <a:r>
                <a:rPr lang="en-US" altLang="zh-CN" b="1">
                  <a:solidFill>
                    <a:schemeClr val="tx2"/>
                  </a:solidFill>
                </a:rPr>
                <a:t>,</a:t>
              </a:r>
              <a:r>
                <a:rPr lang="zh-CN" altLang="en-US" b="1">
                  <a:solidFill>
                    <a:schemeClr val="tx2"/>
                  </a:solidFill>
                </a:rPr>
                <a:t>有些功能</a:t>
              </a:r>
              <a:r>
                <a:rPr lang="en-US" altLang="zh-CN" b="1">
                  <a:solidFill>
                    <a:schemeClr val="tx2"/>
                  </a:solidFill>
                </a:rPr>
                <a:t>java</a:t>
              </a:r>
              <a:r>
                <a:rPr lang="zh-CN" altLang="en-US" b="1">
                  <a:solidFill>
                    <a:schemeClr val="tx2"/>
                  </a:solidFill>
                </a:rPr>
                <a:t>的</a:t>
              </a:r>
              <a:r>
                <a:rPr lang="en-US" altLang="zh-CN" b="1">
                  <a:solidFill>
                    <a:schemeClr val="tx2"/>
                  </a:solidFill>
                </a:rPr>
                <a:t>maven</a:t>
              </a:r>
              <a:r>
                <a:rPr lang="zh-CN" altLang="en-US" b="1">
                  <a:solidFill>
                    <a:schemeClr val="tx2"/>
                  </a:solidFill>
                </a:rPr>
                <a:t>库中找不到</a:t>
              </a:r>
              <a:r>
                <a:rPr lang="en-US" altLang="zh-CN" b="1">
                  <a:solidFill>
                    <a:schemeClr val="tx2"/>
                  </a:solidFill>
                </a:rPr>
                <a:t>,</a:t>
              </a:r>
              <a:r>
                <a:rPr lang="zh-CN" altLang="en-US" b="1">
                  <a:solidFill>
                    <a:schemeClr val="tx2"/>
                  </a:solidFill>
                </a:rPr>
                <a:t>需要自己简单实现</a:t>
              </a:r>
              <a:r>
                <a:rPr lang="en-US" altLang="zh-CN" b="1">
                  <a:solidFill>
                    <a:schemeClr val="tx2"/>
                  </a:solidFill>
                </a:rPr>
                <a:t>.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56870" y="-1905"/>
            <a:ext cx="1580515" cy="2231390"/>
            <a:chOff x="-1" y="3"/>
            <a:chExt cx="2489" cy="3514"/>
          </a:xfrm>
          <a:effectLst/>
        </p:grpSpPr>
        <p:sp>
          <p:nvSpPr>
            <p:cNvPr id="3" name="矩形 2"/>
            <p:cNvSpPr/>
            <p:nvPr/>
          </p:nvSpPr>
          <p:spPr>
            <a:xfrm>
              <a:off x="-1" y="3"/>
              <a:ext cx="120" cy="3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" y="10"/>
              <a:ext cx="2368" cy="3507"/>
            </a:xfrm>
            <a:prstGeom prst="rect">
              <a:avLst/>
            </a:prstGeom>
            <a:gradFill>
              <a:gsLst>
                <a:gs pos="0">
                  <a:srgbClr val="5D93E6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规则语法定义初版</a:t>
              </a:r>
              <a:r>
                <a:rPr lang="en-US" altLang="zh-CN" b="1">
                  <a:solidFill>
                    <a:schemeClr val="tx2"/>
                  </a:solidFill>
                </a:rPr>
                <a:t>1.0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95600" y="-1270"/>
            <a:ext cx="1580515" cy="2230755"/>
            <a:chOff x="-1" y="3"/>
            <a:chExt cx="2489" cy="3513"/>
          </a:xfrm>
        </p:grpSpPr>
        <p:sp>
          <p:nvSpPr>
            <p:cNvPr id="9" name="矩形 8"/>
            <p:cNvSpPr/>
            <p:nvPr/>
          </p:nvSpPr>
          <p:spPr>
            <a:xfrm>
              <a:off x="-1" y="3"/>
              <a:ext cx="120" cy="351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0" y="10"/>
              <a:ext cx="2368" cy="3507"/>
            </a:xfrm>
            <a:prstGeom prst="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规则语法定义初版</a:t>
              </a:r>
              <a:r>
                <a:rPr lang="en-US" altLang="zh-CN" b="1">
                  <a:solidFill>
                    <a:schemeClr val="tx2"/>
                  </a:solidFill>
                </a:rPr>
                <a:t>1.0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11165" y="10160"/>
            <a:ext cx="1580515" cy="2236470"/>
            <a:chOff x="-1" y="-5"/>
            <a:chExt cx="2489" cy="3522"/>
          </a:xfrm>
        </p:grpSpPr>
        <p:sp>
          <p:nvSpPr>
            <p:cNvPr id="12" name="矩形 11"/>
            <p:cNvSpPr/>
            <p:nvPr/>
          </p:nvSpPr>
          <p:spPr>
            <a:xfrm>
              <a:off x="-1" y="3"/>
              <a:ext cx="120" cy="35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0" y="-5"/>
              <a:ext cx="2368" cy="3522"/>
            </a:xfrm>
            <a:prstGeom prst="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  <a:alpha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规则语法定义初版</a:t>
              </a:r>
              <a:r>
                <a:rPr lang="en-US" altLang="zh-CN" b="1">
                  <a:solidFill>
                    <a:schemeClr val="tx2"/>
                  </a:solidFill>
                </a:rPr>
                <a:t>1.0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08340" y="-3175"/>
            <a:ext cx="1580515" cy="2236470"/>
            <a:chOff x="-1" y="-5"/>
            <a:chExt cx="2489" cy="3522"/>
          </a:xfrm>
        </p:grpSpPr>
        <p:sp>
          <p:nvSpPr>
            <p:cNvPr id="15" name="矩形 14"/>
            <p:cNvSpPr/>
            <p:nvPr/>
          </p:nvSpPr>
          <p:spPr>
            <a:xfrm>
              <a:off x="-1" y="3"/>
              <a:ext cx="120" cy="351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" y="-5"/>
              <a:ext cx="2368" cy="3522"/>
            </a:xfrm>
            <a:prstGeom prst="rect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规则语法定义初版</a:t>
              </a:r>
              <a:r>
                <a:rPr lang="en-US" altLang="zh-CN" b="1">
                  <a:solidFill>
                    <a:schemeClr val="tx2"/>
                  </a:solidFill>
                </a:rPr>
                <a:t>1.0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360660" y="-16510"/>
            <a:ext cx="1580515" cy="2236470"/>
            <a:chOff x="-1" y="-5"/>
            <a:chExt cx="2489" cy="3522"/>
          </a:xfrm>
        </p:grpSpPr>
        <p:sp>
          <p:nvSpPr>
            <p:cNvPr id="18" name="矩形 17"/>
            <p:cNvSpPr/>
            <p:nvPr/>
          </p:nvSpPr>
          <p:spPr>
            <a:xfrm>
              <a:off x="-1" y="3"/>
              <a:ext cx="120" cy="3511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" y="-5"/>
              <a:ext cx="2368" cy="3522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>
                <a:lnSpc>
                  <a:spcPct val="200000"/>
                </a:lnSpc>
              </a:pPr>
              <a:r>
                <a:rPr lang="zh-CN" altLang="en-US" b="1">
                  <a:solidFill>
                    <a:schemeClr val="tx2"/>
                  </a:solidFill>
                </a:rPr>
                <a:t>规则语法定义初版</a:t>
              </a:r>
              <a:r>
                <a:rPr lang="en-US" altLang="zh-CN" b="1">
                  <a:solidFill>
                    <a:schemeClr val="tx2"/>
                  </a:solidFill>
                </a:rPr>
                <a:t>1.0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97810" y="2523490"/>
            <a:ext cx="2056130" cy="2741295"/>
            <a:chOff x="8026" y="3718"/>
            <a:chExt cx="3238" cy="4317"/>
          </a:xfrm>
        </p:grpSpPr>
        <p:grpSp>
          <p:nvGrpSpPr>
            <p:cNvPr id="22" name="组合 21"/>
            <p:cNvGrpSpPr/>
            <p:nvPr/>
          </p:nvGrpSpPr>
          <p:grpSpPr>
            <a:xfrm>
              <a:off x="8433" y="3718"/>
              <a:ext cx="2354" cy="3821"/>
              <a:chOff x="8433" y="3718"/>
              <a:chExt cx="2354" cy="382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465" y="4785"/>
                <a:ext cx="2322" cy="2754"/>
                <a:chOff x="7356" y="3410"/>
                <a:chExt cx="2322" cy="2754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7632" y="3842"/>
                  <a:ext cx="1770" cy="1770"/>
                </a:xfrm>
                <a:prstGeom prst="rect">
                  <a:avLst/>
                </a:prstGeom>
                <a:gradFill>
                  <a:gsLst>
                    <a:gs pos="6000">
                      <a:srgbClr val="5F9FFB">
                        <a:alpha val="81000"/>
                      </a:srgbClr>
                    </a:gs>
                    <a:gs pos="100000">
                      <a:srgbClr val="B9D5FD">
                        <a:alpha val="24000"/>
                      </a:srgbClr>
                    </a:gs>
                  </a:gsLst>
                  <a:lin ang="15600000" scaled="0"/>
                </a:gradFill>
                <a:ln>
                  <a:noFill/>
                </a:ln>
                <a:scene3d>
                  <a:camera prst="isometricTopUp"/>
                  <a:lightRig rig="contrasting" dir="t">
                    <a:rot lat="0" lon="0" rev="0"/>
                  </a:lightRig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7356" y="3842"/>
                  <a:ext cx="2322" cy="2322"/>
                </a:xfrm>
                <a:prstGeom prst="rect">
                  <a:avLst/>
                </a:prstGeom>
                <a:noFill/>
                <a:ln w="19050">
                  <a:gradFill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1D78FA">
                          <a:alpha val="0"/>
                        </a:srgbClr>
                      </a:gs>
                      <a:gs pos="100000">
                        <a:srgbClr val="1D78FA"/>
                      </a:gs>
                    </a:gsLst>
                    <a:lin ang="7800000" scaled="1"/>
                  </a:gradFill>
                </a:ln>
                <a:scene3d>
                  <a:camera prst="isometricTopUp"/>
                  <a:lightRig rig="contrasting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632" y="3410"/>
                  <a:ext cx="1770" cy="1770"/>
                </a:xfrm>
                <a:prstGeom prst="rect">
                  <a:avLst/>
                </a:prstGeom>
                <a:gradFill>
                  <a:gsLst>
                    <a:gs pos="6000">
                      <a:srgbClr val="5F9FFB">
                        <a:alpha val="81000"/>
                      </a:srgbClr>
                    </a:gs>
                    <a:gs pos="100000">
                      <a:srgbClr val="B9D5FD">
                        <a:alpha val="24000"/>
                      </a:srgbClr>
                    </a:gs>
                  </a:gsLst>
                  <a:lin ang="15600000" scaled="0"/>
                </a:gradFill>
                <a:ln>
                  <a:noFill/>
                </a:ln>
                <a:scene3d>
                  <a:camera prst="isometricTopUp"/>
                  <a:lightRig rig="contrasting" dir="t">
                    <a:rot lat="0" lon="0" rev="0"/>
                  </a:lightRig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8433" y="3718"/>
                <a:ext cx="2333" cy="2212"/>
              </a:xfrm>
              <a:prstGeom prst="rect">
                <a:avLst/>
              </a:prstGeom>
              <a:gradFill>
                <a:gsLst>
                  <a:gs pos="0">
                    <a:srgbClr val="A5C9FD">
                      <a:alpha val="0"/>
                    </a:srgbClr>
                  </a:gs>
                  <a:gs pos="50000">
                    <a:srgbClr val="A5C9FD">
                      <a:alpha val="30000"/>
                    </a:srgbClr>
                  </a:gs>
                  <a:gs pos="100000">
                    <a:srgbClr val="A5C9FD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026" y="4735"/>
              <a:ext cx="3238" cy="3300"/>
            </a:xfrm>
            <a:prstGeom prst="rect">
              <a:avLst/>
            </a:prstGeom>
            <a:gradFill>
              <a:gsLst>
                <a:gs pos="22000">
                  <a:srgbClr val="1D78FA">
                    <a:alpha val="0"/>
                  </a:srgbClr>
                </a:gs>
                <a:gs pos="100000">
                  <a:srgbClr val="1D78FA">
                    <a:alpha val="16000"/>
                  </a:srgbClr>
                </a:gs>
              </a:gsLst>
              <a:lin ang="7800000" scaled="0"/>
            </a:gradFill>
            <a:ln w="19050">
              <a:noFill/>
            </a:ln>
            <a:scene3d>
              <a:camera prst="isometricTopUp"/>
              <a:lightRig rig="contrasting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4670" y="2531110"/>
            <a:ext cx="1494790" cy="2286000"/>
            <a:chOff x="8433" y="3718"/>
            <a:chExt cx="2354" cy="3821"/>
          </a:xfrm>
        </p:grpSpPr>
        <p:grpSp>
          <p:nvGrpSpPr>
            <p:cNvPr id="30" name="组合 29"/>
            <p:cNvGrpSpPr/>
            <p:nvPr/>
          </p:nvGrpSpPr>
          <p:grpSpPr>
            <a:xfrm>
              <a:off x="8465" y="4785"/>
              <a:ext cx="2322" cy="2754"/>
              <a:chOff x="7356" y="3410"/>
              <a:chExt cx="2322" cy="27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632" y="3842"/>
                <a:ext cx="1770" cy="1770"/>
              </a:xfrm>
              <a:prstGeom prst="rect">
                <a:avLst/>
              </a:prstGeom>
              <a:gradFill>
                <a:gsLst>
                  <a:gs pos="6000">
                    <a:srgbClr val="5F9FFB">
                      <a:alpha val="81000"/>
                    </a:srgbClr>
                  </a:gs>
                  <a:gs pos="100000">
                    <a:srgbClr val="B9D5FD">
                      <a:alpha val="24000"/>
                    </a:srgbClr>
                  </a:gs>
                </a:gsLst>
                <a:lin ang="15600000" scaled="0"/>
              </a:gradFill>
              <a:ln>
                <a:noFill/>
              </a:ln>
              <a:scene3d>
                <a:camera prst="isometricTopUp"/>
                <a:lightRig rig="contrasting" dir="t">
                  <a:rot lat="0" lon="0" rev="0"/>
                </a:lightRig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356" y="3842"/>
                <a:ext cx="2322" cy="2322"/>
              </a:xfrm>
              <a:prstGeom prst="rect">
                <a:avLst/>
              </a:prstGeom>
              <a:noFill/>
              <a:ln w="190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38000">
                      <a:srgbClr val="1D78FA">
                        <a:alpha val="0"/>
                      </a:srgbClr>
                    </a:gs>
                    <a:gs pos="100000">
                      <a:srgbClr val="1D78FA"/>
                    </a:gs>
                  </a:gsLst>
                  <a:lin ang="7800000" scaled="1"/>
                </a:gradFill>
              </a:ln>
              <a:scene3d>
                <a:camera prst="isometricTopUp"/>
                <a:lightRig rig="contrasting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32" y="3410"/>
                <a:ext cx="1770" cy="1770"/>
              </a:xfrm>
              <a:prstGeom prst="rect">
                <a:avLst/>
              </a:prstGeom>
              <a:gradFill>
                <a:gsLst>
                  <a:gs pos="6000">
                    <a:srgbClr val="5F9FFB">
                      <a:alpha val="81000"/>
                    </a:srgbClr>
                  </a:gs>
                  <a:gs pos="100000">
                    <a:srgbClr val="B9D5FD">
                      <a:alpha val="24000"/>
                    </a:srgbClr>
                  </a:gs>
                </a:gsLst>
                <a:lin ang="15600000" scaled="0"/>
              </a:gradFill>
              <a:ln>
                <a:noFill/>
              </a:ln>
              <a:scene3d>
                <a:camera prst="isometricTopUp"/>
                <a:lightRig rig="contrasting" dir="t">
                  <a:rot lat="0" lon="0" rev="0"/>
                </a:lightRig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8433" y="3718"/>
              <a:ext cx="2333" cy="2212"/>
            </a:xfrm>
            <a:prstGeom prst="rect">
              <a:avLst/>
            </a:prstGeom>
            <a:gradFill>
              <a:gsLst>
                <a:gs pos="0">
                  <a:srgbClr val="A5C9FD">
                    <a:alpha val="0"/>
                  </a:srgbClr>
                </a:gs>
                <a:gs pos="50000">
                  <a:srgbClr val="A5C9FD">
                    <a:alpha val="30000"/>
                  </a:srgbClr>
                </a:gs>
                <a:gs pos="100000">
                  <a:srgbClr val="A5C9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3220" y="646430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11.19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51365" y="2538730"/>
            <a:ext cx="11027637" cy="19126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539365"/>
            <a:ext cx="11001375" cy="1651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500" y="303530"/>
            <a:ext cx="11166886" cy="6431319"/>
            <a:chOff x="700" y="503"/>
            <a:chExt cx="17586" cy="10128"/>
          </a:xfrm>
        </p:grpSpPr>
        <p:grpSp>
          <p:nvGrpSpPr>
            <p:cNvPr id="10" name="组合 9"/>
            <p:cNvGrpSpPr/>
            <p:nvPr/>
          </p:nvGrpSpPr>
          <p:grpSpPr>
            <a:xfrm>
              <a:off x="707" y="503"/>
              <a:ext cx="17569" cy="3011"/>
              <a:chOff x="649" y="671"/>
              <a:chExt cx="10664" cy="283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49" y="671"/>
                <a:ext cx="120" cy="283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3" y="671"/>
                <a:ext cx="10541" cy="2839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>
                  <a:lnSpc>
                    <a:spcPct val="150000"/>
                  </a:lnSpc>
                </a:pPr>
                <a:r>
                  <a:rPr lang="zh-CN" b="1">
                    <a:solidFill>
                      <a:schemeClr val="tx2"/>
                    </a:solidFill>
                    <a:sym typeface="+mn-ea"/>
                  </a:rPr>
                  <a:t>创建腾讯云服务器和域名</a:t>
                </a:r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,</a:t>
                </a:r>
                <a:r>
                  <a:rPr lang="zh-CN" altLang="en-US" b="1">
                    <a:solidFill>
                      <a:schemeClr val="tx2"/>
                    </a:solidFill>
                    <a:sym typeface="+mn-ea"/>
                  </a:rPr>
                  <a:t>将姣童</a:t>
                </a:r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1.0</a:t>
                </a:r>
                <a:r>
                  <a:rPr lang="zh-CN" altLang="en-US" b="1">
                    <a:solidFill>
                      <a:schemeClr val="tx2"/>
                    </a:solidFill>
                    <a:sym typeface="+mn-ea"/>
                  </a:rPr>
                  <a:t>系统上传至云服务器</a:t>
                </a:r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(http://110.40.151.53),</a:t>
                </a:r>
                <a:endParaRPr lang="en-US" altLang="zh-CN" b="1">
                  <a:solidFill>
                    <a:schemeClr val="tx2"/>
                  </a:solidFill>
                  <a:sym typeface="+mn-ea"/>
                </a:endParaRPr>
              </a:p>
              <a:p>
                <a:pPr algn="ctr" fontAlgn="auto">
                  <a:lnSpc>
                    <a:spcPct val="150000"/>
                  </a:lnSpc>
                </a:pPr>
                <a:r>
                  <a:rPr lang="zh-CN" altLang="en-US" b="1">
                    <a:solidFill>
                      <a:schemeClr val="tx2"/>
                    </a:solidFill>
                    <a:sym typeface="+mn-ea"/>
                  </a:rPr>
                  <a:t>最终采用</a:t>
                </a:r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B/S</a:t>
                </a:r>
                <a:r>
                  <a:rPr lang="zh-CN" altLang="en-US" b="1">
                    <a:solidFill>
                      <a:schemeClr val="tx2"/>
                    </a:solidFill>
                    <a:sym typeface="+mn-ea"/>
                  </a:rPr>
                  <a:t>架构编写未来迭代版本</a:t>
                </a:r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.</a:t>
                </a:r>
                <a:r>
                  <a:rPr lang="zh-CN" altLang="en-US" b="1">
                    <a:solidFill>
                      <a:schemeClr val="tx2"/>
                    </a:solidFill>
                    <a:sym typeface="+mn-ea"/>
                  </a:rPr>
                  <a:t>未来版本希望采用</a:t>
                </a:r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springboot</a:t>
                </a:r>
                <a:r>
                  <a:rPr lang="zh-CN" altLang="en-US" b="1">
                    <a:solidFill>
                      <a:schemeClr val="tx2"/>
                    </a:solidFill>
                    <a:sym typeface="+mn-ea"/>
                  </a:rPr>
                  <a:t>作为技术栈</a:t>
                </a:r>
                <a:endParaRPr lang="zh-CN" altLang="en-US" b="1">
                  <a:solidFill>
                    <a:schemeClr val="tx2"/>
                  </a:solidFill>
                  <a:sym typeface="+mn-ea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22" y="7614"/>
              <a:ext cx="17564" cy="3017"/>
              <a:chOff x="722" y="7614"/>
              <a:chExt cx="17564" cy="301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22" y="7619"/>
                <a:ext cx="17564" cy="3012"/>
                <a:chOff x="653" y="671"/>
                <a:chExt cx="10661" cy="2839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653" y="671"/>
                  <a:ext cx="120" cy="2838"/>
                </a:xfrm>
                <a:prstGeom prst="rect">
                  <a:avLst/>
                </a:prstGeom>
                <a:solidFill>
                  <a:srgbClr val="F39B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73" y="671"/>
                  <a:ext cx="10541" cy="2839"/>
                </a:xfrm>
                <a:prstGeom prst="rect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>
                    <a:lnSpc>
                      <a:spcPct val="150000"/>
                    </a:lnSpc>
                  </a:pPr>
                  <a:r>
                    <a:rPr lang="zh-CN" b="1">
                      <a:solidFill>
                        <a:schemeClr val="tx2"/>
                      </a:solidFill>
                      <a:sym typeface="+mn-ea"/>
                    </a:rPr>
                    <a:t>已初步实现规则文档中的三种规则的定义</a:t>
                  </a:r>
                  <a:r>
                    <a:rPr lang="en-US" altLang="zh-CN" b="1">
                      <a:solidFill>
                        <a:schemeClr val="tx2"/>
                      </a:solidFill>
                      <a:sym typeface="+mn-ea"/>
                    </a:rPr>
                    <a:t>,</a:t>
                  </a:r>
                  <a:r>
                    <a:rPr lang="zh-CN" altLang="en-US" b="1">
                      <a:solidFill>
                        <a:schemeClr val="tx2"/>
                      </a:solidFill>
                      <a:sym typeface="+mn-ea"/>
                    </a:rPr>
                    <a:t>以及在</a:t>
                  </a:r>
                  <a:r>
                    <a:rPr lang="en-US" altLang="zh-CN" b="1">
                      <a:solidFill>
                        <a:schemeClr val="tx2"/>
                      </a:solidFill>
                      <a:sym typeface="+mn-ea"/>
                    </a:rPr>
                    <a:t>slither</a:t>
                  </a:r>
                  <a:r>
                    <a:rPr lang="zh-CN" altLang="en-US" b="1">
                      <a:solidFill>
                        <a:schemeClr val="tx2"/>
                      </a:solidFill>
                      <a:sym typeface="+mn-ea"/>
                    </a:rPr>
                    <a:t>代码中</a:t>
                  </a:r>
                  <a:endParaRPr lang="zh-CN" altLang="en-US" b="1">
                    <a:solidFill>
                      <a:schemeClr val="tx2"/>
                    </a:solidFill>
                    <a:sym typeface="+mn-ea"/>
                  </a:endParaRPr>
                </a:p>
                <a:p>
                  <a:pPr algn="ctr" fontAlgn="auto">
                    <a:lnSpc>
                      <a:spcPct val="150000"/>
                    </a:lnSpc>
                  </a:pPr>
                  <a:r>
                    <a:rPr lang="zh-CN" altLang="en-US" b="1">
                      <a:solidFill>
                        <a:schemeClr val="tx2"/>
                      </a:solidFill>
                      <a:sym typeface="+mn-ea"/>
                    </a:rPr>
                    <a:t>新起一个模块</a:t>
                  </a:r>
                  <a:r>
                    <a:rPr lang="en-US" altLang="zh-CN" b="1">
                      <a:solidFill>
                        <a:schemeClr val="tx2"/>
                      </a:solidFill>
                      <a:sym typeface="+mn-ea"/>
                    </a:rPr>
                    <a:t>,</a:t>
                  </a:r>
                  <a:r>
                    <a:rPr lang="zh-CN" altLang="en-US" b="1">
                      <a:solidFill>
                        <a:schemeClr val="tx2"/>
                      </a:solidFill>
                      <a:sym typeface="+mn-ea"/>
                    </a:rPr>
                    <a:t>该模块用于执行基于规则输入的漏洞检测</a:t>
                  </a:r>
                  <a:endParaRPr lang="zh-CN" altLang="en-US" b="1">
                    <a:solidFill>
                      <a:schemeClr val="tx2"/>
                    </a:solidFill>
                    <a:sym typeface="+mn-ea"/>
                  </a:endParaRPr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3008" y="8562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20" y="7614"/>
                <a:ext cx="3940" cy="79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 fontAlgn="auto"/>
                <a:r>
                  <a:rPr lang="zh-CN"/>
                  <a:t>姣娥工具雏形实现</a:t>
                </a:r>
                <a:endParaRPr lang="zh-CN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905" y="506"/>
              <a:ext cx="3955" cy="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auto"/>
              <a:r>
                <a:rPr lang="zh-CN" altLang="en-US"/>
                <a:t>姣童系统架构敲定</a:t>
              </a:r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00" y="4009"/>
              <a:ext cx="4159" cy="3017"/>
              <a:chOff x="509" y="4134"/>
              <a:chExt cx="4159" cy="301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77" y="4134"/>
                <a:ext cx="3991" cy="7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 fontAlgn="auto"/>
                <a:r>
                  <a:rPr lang="zh-CN">
                    <a:solidFill>
                      <a:schemeClr val="tx1"/>
                    </a:solidFill>
                    <a:sym typeface="+mn-ea"/>
                  </a:rPr>
                  <a:t>姣童系统迭代计划开启</a:t>
                </a:r>
                <a:endParaRPr 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9" y="4140"/>
                <a:ext cx="198" cy="30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8667115" y="2549525"/>
            <a:ext cx="1494790" cy="2286000"/>
            <a:chOff x="8433" y="3718"/>
            <a:chExt cx="2354" cy="3821"/>
          </a:xfrm>
        </p:grpSpPr>
        <p:grpSp>
          <p:nvGrpSpPr>
            <p:cNvPr id="16" name="组合 15"/>
            <p:cNvGrpSpPr/>
            <p:nvPr/>
          </p:nvGrpSpPr>
          <p:grpSpPr>
            <a:xfrm>
              <a:off x="8465" y="4785"/>
              <a:ext cx="2322" cy="2754"/>
              <a:chOff x="7356" y="3410"/>
              <a:chExt cx="2322" cy="275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632" y="3842"/>
                <a:ext cx="1770" cy="1770"/>
              </a:xfrm>
              <a:prstGeom prst="rect">
                <a:avLst/>
              </a:prstGeom>
              <a:gradFill>
                <a:gsLst>
                  <a:gs pos="6000">
                    <a:srgbClr val="5F9FFB">
                      <a:alpha val="81000"/>
                    </a:srgbClr>
                  </a:gs>
                  <a:gs pos="100000">
                    <a:srgbClr val="B9D5FD">
                      <a:alpha val="24000"/>
                    </a:srgbClr>
                  </a:gs>
                </a:gsLst>
                <a:lin ang="15600000" scaled="0"/>
              </a:gradFill>
              <a:ln>
                <a:noFill/>
              </a:ln>
              <a:scene3d>
                <a:camera prst="isometricTopUp"/>
                <a:lightRig rig="contrasting" dir="t">
                  <a:rot lat="0" lon="0" rev="0"/>
                </a:lightRig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56" y="3842"/>
                <a:ext cx="2322" cy="2322"/>
              </a:xfrm>
              <a:prstGeom prst="rect">
                <a:avLst/>
              </a:prstGeom>
              <a:noFill/>
              <a:ln w="190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38000">
                      <a:srgbClr val="1D78FA">
                        <a:alpha val="0"/>
                      </a:srgbClr>
                    </a:gs>
                    <a:gs pos="100000">
                      <a:srgbClr val="1D78FA"/>
                    </a:gs>
                  </a:gsLst>
                  <a:lin ang="7800000" scaled="1"/>
                </a:gradFill>
              </a:ln>
              <a:scene3d>
                <a:camera prst="isometricTopUp"/>
                <a:lightRig rig="contrasting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632" y="3410"/>
                <a:ext cx="1770" cy="1770"/>
              </a:xfrm>
              <a:prstGeom prst="rect">
                <a:avLst/>
              </a:prstGeom>
              <a:gradFill>
                <a:gsLst>
                  <a:gs pos="6000">
                    <a:srgbClr val="5F9FFB">
                      <a:alpha val="81000"/>
                    </a:srgbClr>
                  </a:gs>
                  <a:gs pos="100000">
                    <a:srgbClr val="B9D5FD">
                      <a:alpha val="24000"/>
                    </a:srgbClr>
                  </a:gs>
                </a:gsLst>
                <a:lin ang="15600000" scaled="0"/>
              </a:gradFill>
              <a:ln>
                <a:noFill/>
              </a:ln>
              <a:scene3d>
                <a:camera prst="isometricTopUp"/>
                <a:lightRig rig="contrasting" dir="t">
                  <a:rot lat="0" lon="0" rev="0"/>
                </a:lightRig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433" y="3718"/>
              <a:ext cx="2333" cy="2212"/>
            </a:xfrm>
            <a:prstGeom prst="rect">
              <a:avLst/>
            </a:prstGeom>
            <a:gradFill>
              <a:gsLst>
                <a:gs pos="0">
                  <a:srgbClr val="A5C9FD">
                    <a:alpha val="0"/>
                  </a:srgbClr>
                </a:gs>
                <a:gs pos="50000">
                  <a:srgbClr val="A5C9FD">
                    <a:alpha val="30000"/>
                  </a:srgbClr>
                </a:gs>
                <a:gs pos="100000">
                  <a:srgbClr val="A5C9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12055" y="593725"/>
            <a:ext cx="1494790" cy="2286000"/>
            <a:chOff x="8433" y="3718"/>
            <a:chExt cx="2354" cy="3821"/>
          </a:xfrm>
        </p:grpSpPr>
        <p:grpSp>
          <p:nvGrpSpPr>
            <p:cNvPr id="40" name="组合 39"/>
            <p:cNvGrpSpPr/>
            <p:nvPr/>
          </p:nvGrpSpPr>
          <p:grpSpPr>
            <a:xfrm>
              <a:off x="8465" y="4785"/>
              <a:ext cx="2322" cy="2754"/>
              <a:chOff x="7356" y="3410"/>
              <a:chExt cx="2322" cy="275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632" y="3842"/>
                <a:ext cx="1770" cy="1770"/>
              </a:xfrm>
              <a:prstGeom prst="rect">
                <a:avLst/>
              </a:prstGeom>
              <a:gradFill>
                <a:gsLst>
                  <a:gs pos="6000">
                    <a:srgbClr val="5F9FFB">
                      <a:alpha val="81000"/>
                    </a:srgbClr>
                  </a:gs>
                  <a:gs pos="100000">
                    <a:srgbClr val="B9D5FD">
                      <a:alpha val="24000"/>
                    </a:srgbClr>
                  </a:gs>
                </a:gsLst>
                <a:lin ang="15600000" scaled="0"/>
              </a:gradFill>
              <a:ln>
                <a:noFill/>
              </a:ln>
              <a:scene3d>
                <a:camera prst="isometricTopUp"/>
                <a:lightRig rig="contrasting" dir="t">
                  <a:rot lat="0" lon="0" rev="0"/>
                </a:lightRig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356" y="3842"/>
                <a:ext cx="2322" cy="2322"/>
              </a:xfrm>
              <a:prstGeom prst="rect">
                <a:avLst/>
              </a:prstGeom>
              <a:noFill/>
              <a:ln w="190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38000">
                      <a:srgbClr val="1D78FA">
                        <a:alpha val="0"/>
                      </a:srgbClr>
                    </a:gs>
                    <a:gs pos="100000">
                      <a:srgbClr val="1D78FA"/>
                    </a:gs>
                  </a:gsLst>
                  <a:lin ang="7800000" scaled="1"/>
                </a:gradFill>
              </a:ln>
              <a:scene3d>
                <a:camera prst="isometricTopUp"/>
                <a:lightRig rig="contrasting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632" y="3410"/>
                <a:ext cx="1770" cy="1770"/>
              </a:xfrm>
              <a:prstGeom prst="rect">
                <a:avLst/>
              </a:prstGeom>
              <a:gradFill>
                <a:gsLst>
                  <a:gs pos="6000">
                    <a:srgbClr val="5F9FFB">
                      <a:alpha val="81000"/>
                    </a:srgbClr>
                  </a:gs>
                  <a:gs pos="100000">
                    <a:srgbClr val="B9D5FD">
                      <a:alpha val="24000"/>
                    </a:srgbClr>
                  </a:gs>
                </a:gsLst>
                <a:lin ang="15600000" scaled="0"/>
              </a:gradFill>
              <a:ln>
                <a:noFill/>
              </a:ln>
              <a:scene3d>
                <a:camera prst="isometricTopUp"/>
                <a:lightRig rig="contrasting" dir="t">
                  <a:rot lat="0" lon="0" rev="0"/>
                </a:lightRig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8433" y="3718"/>
              <a:ext cx="2333" cy="2212"/>
            </a:xfrm>
            <a:prstGeom prst="rect">
              <a:avLst/>
            </a:prstGeom>
            <a:gradFill>
              <a:gsLst>
                <a:gs pos="0">
                  <a:srgbClr val="A5C9FD">
                    <a:alpha val="0"/>
                  </a:srgbClr>
                </a:gs>
                <a:gs pos="50000">
                  <a:srgbClr val="A5C9FD">
                    <a:alpha val="30000"/>
                  </a:srgbClr>
                </a:gs>
                <a:gs pos="100000">
                  <a:srgbClr val="A5C9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3453130" y="2670810"/>
            <a:ext cx="1182370" cy="79438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6993255" y="2650490"/>
            <a:ext cx="1224280" cy="7524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92370" y="8636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</a:rPr>
              <a:t>腾讯云服务器</a:t>
            </a:r>
            <a:endParaRPr lang="zh-CN" altLang="en-US">
              <a:latin typeface="华康行楷体 W5" panose="03000509000000000000" charset="-122"/>
              <a:ea typeface="华康行楷体 W5" panose="03000509000000000000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00785" y="2489200"/>
            <a:ext cx="2354580" cy="2286000"/>
            <a:chOff x="1654" y="3608"/>
            <a:chExt cx="3708" cy="3600"/>
          </a:xfrm>
        </p:grpSpPr>
        <p:grpSp>
          <p:nvGrpSpPr>
            <p:cNvPr id="2" name="组合 1"/>
            <p:cNvGrpSpPr/>
            <p:nvPr/>
          </p:nvGrpSpPr>
          <p:grpSpPr>
            <a:xfrm>
              <a:off x="2342" y="3608"/>
              <a:ext cx="2354" cy="3600"/>
              <a:chOff x="8433" y="3718"/>
              <a:chExt cx="2354" cy="3821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8465" y="4785"/>
                <a:ext cx="2322" cy="2754"/>
                <a:chOff x="7356" y="3410"/>
                <a:chExt cx="2322" cy="2754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7632" y="3842"/>
                  <a:ext cx="1770" cy="1770"/>
                </a:xfrm>
                <a:prstGeom prst="rect">
                  <a:avLst/>
                </a:prstGeom>
                <a:gradFill>
                  <a:gsLst>
                    <a:gs pos="6000">
                      <a:srgbClr val="5F9FFB">
                        <a:alpha val="81000"/>
                      </a:srgbClr>
                    </a:gs>
                    <a:gs pos="100000">
                      <a:srgbClr val="B9D5FD">
                        <a:alpha val="24000"/>
                      </a:srgbClr>
                    </a:gs>
                  </a:gsLst>
                  <a:lin ang="15600000" scaled="0"/>
                </a:gradFill>
                <a:ln>
                  <a:noFill/>
                </a:ln>
                <a:scene3d>
                  <a:camera prst="isometricTopUp"/>
                  <a:lightRig rig="contrasting" dir="t">
                    <a:rot lat="0" lon="0" rev="0"/>
                  </a:lightRig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356" y="3842"/>
                  <a:ext cx="2322" cy="2322"/>
                </a:xfrm>
                <a:prstGeom prst="rect">
                  <a:avLst/>
                </a:prstGeom>
                <a:noFill/>
                <a:ln w="19050">
                  <a:gradFill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1D78FA">
                          <a:alpha val="0"/>
                        </a:srgbClr>
                      </a:gs>
                      <a:gs pos="100000">
                        <a:srgbClr val="1D78FA"/>
                      </a:gs>
                    </a:gsLst>
                    <a:lin ang="7800000" scaled="1"/>
                  </a:gradFill>
                </a:ln>
                <a:scene3d>
                  <a:camera prst="isometricTopUp"/>
                  <a:lightRig rig="contrasting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632" y="3410"/>
                  <a:ext cx="1770" cy="1770"/>
                </a:xfrm>
                <a:prstGeom prst="rect">
                  <a:avLst/>
                </a:prstGeom>
                <a:gradFill>
                  <a:gsLst>
                    <a:gs pos="6000">
                      <a:srgbClr val="5F9FFB">
                        <a:alpha val="81000"/>
                      </a:srgbClr>
                    </a:gs>
                    <a:gs pos="100000">
                      <a:srgbClr val="B9D5FD">
                        <a:alpha val="24000"/>
                      </a:srgbClr>
                    </a:gs>
                  </a:gsLst>
                  <a:lin ang="15600000" scaled="0"/>
                </a:gradFill>
                <a:ln>
                  <a:noFill/>
                </a:ln>
                <a:scene3d>
                  <a:camera prst="isometricTopUp"/>
                  <a:lightRig rig="contrasting" dir="t">
                    <a:rot lat="0" lon="0" rev="0"/>
                  </a:lightRig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8433" y="3718"/>
                <a:ext cx="2333" cy="2212"/>
              </a:xfrm>
              <a:prstGeom prst="rect">
                <a:avLst/>
              </a:prstGeom>
              <a:gradFill>
                <a:gsLst>
                  <a:gs pos="0">
                    <a:srgbClr val="A5C9FD">
                      <a:alpha val="0"/>
                    </a:srgbClr>
                  </a:gs>
                  <a:gs pos="50000">
                    <a:srgbClr val="A5C9FD">
                      <a:alpha val="30000"/>
                    </a:srgbClr>
                  </a:gs>
                  <a:gs pos="100000">
                    <a:srgbClr val="A5C9FD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654" y="4033"/>
              <a:ext cx="37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华康行楷体 W5" panose="03000509000000000000" charset="-122"/>
                  <a:ea typeface="华康行楷体 W5" panose="03000509000000000000" charset="-122"/>
                </a:rPr>
                <a:t>thekingshun.xyz</a:t>
              </a:r>
              <a:r>
                <a:rPr lang="zh-CN" altLang="en-US">
                  <a:latin typeface="华康行楷体 W5" panose="03000509000000000000" charset="-122"/>
                  <a:ea typeface="华康行楷体 W5" panose="03000509000000000000" charset="-122"/>
                </a:rPr>
                <a:t>域名</a:t>
              </a:r>
              <a:endParaRPr lang="zh-CN" altLang="en-US">
                <a:latin typeface="华康行楷体 W5" panose="03000509000000000000" charset="-122"/>
                <a:ea typeface="华康行楷体 W5" panose="03000509000000000000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667115" y="254952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</a:rPr>
              <a:t>提供在线智能合约</a:t>
            </a:r>
            <a:endParaRPr lang="zh-CN" altLang="en-US">
              <a:latin typeface="华康行楷体 W5" panose="03000509000000000000" charset="-122"/>
              <a:ea typeface="华康行楷体 W5" panose="03000509000000000000" charset="-122"/>
            </a:endParaRPr>
          </a:p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</a:rPr>
              <a:t>漏洞检测服务</a:t>
            </a:r>
            <a:endParaRPr lang="zh-CN" altLang="en-US">
              <a:latin typeface="华康行楷体 W5" panose="03000509000000000000" charset="-122"/>
              <a:ea typeface="华康行楷体 W5" panose="03000509000000000000" charset="-122"/>
            </a:endParaRPr>
          </a:p>
        </p:txBody>
      </p:sp>
      <p:pic>
        <p:nvPicPr>
          <p:cNvPr id="13" name="图片 12" descr="bo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3554095"/>
            <a:ext cx="1905000" cy="190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3446780" y="0"/>
            <a:ext cx="4997450" cy="503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b="1">
                <a:solidFill>
                  <a:schemeClr val="tx1"/>
                </a:solidFill>
                <a:sym typeface="+mn-ea"/>
              </a:rPr>
              <a:t>https://thekingshun.coding.net/p/jiao_tong/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503555"/>
            <a:ext cx="11414760" cy="6240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7790" y="116205"/>
            <a:ext cx="5094605" cy="56515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2"/>
                </a:solidFill>
              </a:rPr>
              <a:t>两级分层模型思路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4" name="缺角矩形 3"/>
          <p:cNvSpPr/>
          <p:nvPr/>
        </p:nvSpPr>
        <p:spPr>
          <a:xfrm>
            <a:off x="2014220" y="1656715"/>
            <a:ext cx="1893570" cy="862330"/>
          </a:xfrm>
          <a:prstGeom prst="plaqu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静态分析工具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62145" y="1002665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</a:rPr>
              <a:t>高误报率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62145" y="1637030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3">
                    <a:lumMod val="75000"/>
                  </a:schemeClr>
                </a:solidFill>
              </a:rPr>
              <a:t>相对较低</a:t>
            </a:r>
            <a:endParaRPr lang="zh-CN" altLang="en-US" sz="1400" b="1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sz="1400" b="1">
                <a:solidFill>
                  <a:schemeClr val="accent3">
                    <a:lumMod val="75000"/>
                  </a:schemeClr>
                </a:solidFill>
              </a:rPr>
              <a:t>的漏报率</a:t>
            </a:r>
            <a:endParaRPr lang="zh-CN" altLang="en-US" sz="14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曲线连接符 7"/>
          <p:cNvCxnSpPr>
            <a:stCxn id="4" idx="3"/>
            <a:endCxn id="5" idx="1"/>
          </p:cNvCxnSpPr>
          <p:nvPr/>
        </p:nvCxnSpPr>
        <p:spPr>
          <a:xfrm flipV="1">
            <a:off x="3907790" y="1225550"/>
            <a:ext cx="554355" cy="871855"/>
          </a:xfrm>
          <a:prstGeom prst="curvedConnector3">
            <a:avLst>
              <a:gd name="adj1" fmla="val 50057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3"/>
            <a:endCxn id="7" idx="1"/>
          </p:cNvCxnSpPr>
          <p:nvPr/>
        </p:nvCxnSpPr>
        <p:spPr>
          <a:xfrm flipV="1">
            <a:off x="3907790" y="1859915"/>
            <a:ext cx="554355" cy="237490"/>
          </a:xfrm>
          <a:prstGeom prst="curvedConnector3">
            <a:avLst>
              <a:gd name="adj1" fmla="val 50057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462145" y="2271395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3">
                    <a:lumMod val="75000"/>
                  </a:schemeClr>
                </a:solidFill>
              </a:rPr>
              <a:t>运行时间短</a:t>
            </a:r>
            <a:endParaRPr lang="zh-CN" altLang="en-US" sz="14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2145" y="2905760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3">
                    <a:lumMod val="75000"/>
                  </a:schemeClr>
                </a:solidFill>
              </a:rPr>
              <a:t>漏洞扩展性强</a:t>
            </a:r>
            <a:endParaRPr lang="zh-CN" altLang="en-US" sz="14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曲线连接符 13"/>
          <p:cNvCxnSpPr>
            <a:stCxn id="4" idx="3"/>
            <a:endCxn id="12" idx="1"/>
          </p:cNvCxnSpPr>
          <p:nvPr/>
        </p:nvCxnSpPr>
        <p:spPr>
          <a:xfrm>
            <a:off x="3907790" y="2097405"/>
            <a:ext cx="554355" cy="396875"/>
          </a:xfrm>
          <a:prstGeom prst="curvedConnector3">
            <a:avLst>
              <a:gd name="adj1" fmla="val 50057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13" idx="1"/>
          </p:cNvCxnSpPr>
          <p:nvPr/>
        </p:nvCxnSpPr>
        <p:spPr>
          <a:xfrm>
            <a:off x="3907790" y="2097405"/>
            <a:ext cx="554355" cy="1031240"/>
          </a:xfrm>
          <a:prstGeom prst="curvedConnector3">
            <a:avLst>
              <a:gd name="adj1" fmla="val 50057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缺角矩形 16"/>
          <p:cNvSpPr/>
          <p:nvPr/>
        </p:nvSpPr>
        <p:spPr>
          <a:xfrm>
            <a:off x="2054225" y="4881245"/>
            <a:ext cx="1893570" cy="862330"/>
          </a:xfrm>
          <a:prstGeom prst="plaqu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动态分析工具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8065" y="25463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slither</a:t>
            </a:r>
            <a:r>
              <a:rPr lang="zh-CN" altLang="en-US" b="1">
                <a:solidFill>
                  <a:schemeClr val="tx1"/>
                </a:solidFill>
              </a:rPr>
              <a:t>为例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8070" y="581152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oyente</a:t>
            </a:r>
            <a:r>
              <a:rPr lang="zh-CN" altLang="en-US" b="1">
                <a:solidFill>
                  <a:schemeClr val="tx1"/>
                </a:solidFill>
              </a:rPr>
              <a:t>为例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51985" y="5477510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3">
                    <a:lumMod val="75000"/>
                  </a:schemeClr>
                </a:solidFill>
              </a:rPr>
              <a:t>漏洞针对性强</a:t>
            </a:r>
            <a:endParaRPr lang="zh-CN" altLang="en-US" sz="14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51985" y="4881245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</a:rPr>
              <a:t>检测时间长于静态检测时间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451985" y="4321810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</a:rPr>
              <a:t>检测能力受限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51985" y="6068695"/>
            <a:ext cx="142684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accent3">
                    <a:lumMod val="75000"/>
                  </a:schemeClr>
                </a:solidFill>
              </a:rPr>
              <a:t>低误报率</a:t>
            </a:r>
            <a:endParaRPr lang="zh-CN" altLang="en-US" sz="14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5" name="曲线连接符 24"/>
          <p:cNvCxnSpPr>
            <a:stCxn id="17" idx="3"/>
            <a:endCxn id="24" idx="1"/>
          </p:cNvCxnSpPr>
          <p:nvPr/>
        </p:nvCxnSpPr>
        <p:spPr>
          <a:xfrm>
            <a:off x="3947795" y="5321935"/>
            <a:ext cx="504190" cy="9696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7" idx="3"/>
            <a:endCxn id="20" idx="1"/>
          </p:cNvCxnSpPr>
          <p:nvPr/>
        </p:nvCxnSpPr>
        <p:spPr>
          <a:xfrm>
            <a:off x="3947795" y="5321935"/>
            <a:ext cx="504190" cy="3784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7" idx="3"/>
            <a:endCxn id="22" idx="1"/>
          </p:cNvCxnSpPr>
          <p:nvPr/>
        </p:nvCxnSpPr>
        <p:spPr>
          <a:xfrm flipV="1">
            <a:off x="3947795" y="5104130"/>
            <a:ext cx="504190" cy="217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7" idx="3"/>
            <a:endCxn id="23" idx="1"/>
          </p:cNvCxnSpPr>
          <p:nvPr/>
        </p:nvCxnSpPr>
        <p:spPr>
          <a:xfrm flipV="1">
            <a:off x="3947795" y="4544695"/>
            <a:ext cx="504190" cy="7772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7445375" y="2519045"/>
            <a:ext cx="1357630" cy="1953260"/>
            <a:chOff x="529" y="3215"/>
            <a:chExt cx="2138" cy="3076"/>
          </a:xfrm>
        </p:grpSpPr>
        <p:sp>
          <p:nvSpPr>
            <p:cNvPr id="31" name="图文框 30"/>
            <p:cNvSpPr/>
            <p:nvPr/>
          </p:nvSpPr>
          <p:spPr>
            <a:xfrm>
              <a:off x="529" y="3215"/>
              <a:ext cx="2139" cy="3076"/>
            </a:xfrm>
            <a:prstGeom prst="frame">
              <a:avLst>
                <a:gd name="adj1" fmla="val 73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5" y="348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智能合约</a:t>
              </a:r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889" y="43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889" y="45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889" y="47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889" y="4946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889" y="52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889" y="54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889" y="56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889" y="5840"/>
              <a:ext cx="1327" cy="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圆角矩形 53"/>
          <p:cNvSpPr/>
          <p:nvPr/>
        </p:nvSpPr>
        <p:spPr>
          <a:xfrm>
            <a:off x="8971915" y="2271395"/>
            <a:ext cx="1120140" cy="4654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检测速度快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971915" y="2914650"/>
            <a:ext cx="1120140" cy="4654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漏报率</a:t>
            </a:r>
            <a:endParaRPr lang="zh-CN" altLang="en-US" sz="1400" b="1">
              <a:solidFill>
                <a:schemeClr val="tx1"/>
              </a:solidFill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必须低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971915" y="3557905"/>
            <a:ext cx="1120140" cy="4654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误报率</a:t>
            </a:r>
            <a:endParaRPr lang="zh-CN" altLang="en-US" sz="1400" b="1">
              <a:solidFill>
                <a:schemeClr val="tx1"/>
              </a:solidFill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尽可能低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7" idx="3"/>
            <a:endCxn id="31" idx="1"/>
          </p:cNvCxnSpPr>
          <p:nvPr/>
        </p:nvCxnSpPr>
        <p:spPr>
          <a:xfrm>
            <a:off x="5888990" y="1859915"/>
            <a:ext cx="1556385" cy="1645285"/>
          </a:xfrm>
          <a:prstGeom prst="bentConnector3">
            <a:avLst>
              <a:gd name="adj1" fmla="val 5002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3"/>
            <a:endCxn id="31" idx="1"/>
          </p:cNvCxnSpPr>
          <p:nvPr/>
        </p:nvCxnSpPr>
        <p:spPr>
          <a:xfrm>
            <a:off x="5888990" y="2494280"/>
            <a:ext cx="1556385" cy="1010920"/>
          </a:xfrm>
          <a:prstGeom prst="bentConnector3">
            <a:avLst>
              <a:gd name="adj1" fmla="val 5002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0" idx="3"/>
            <a:endCxn id="31" idx="1"/>
          </p:cNvCxnSpPr>
          <p:nvPr/>
        </p:nvCxnSpPr>
        <p:spPr>
          <a:xfrm flipV="1">
            <a:off x="5878830" y="3505200"/>
            <a:ext cx="1566545" cy="2195195"/>
          </a:xfrm>
          <a:prstGeom prst="bentConnector3">
            <a:avLst>
              <a:gd name="adj1" fmla="val 50020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8971915" y="4201160"/>
            <a:ext cx="1120140" cy="4654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必须准确</a:t>
            </a:r>
            <a:endParaRPr lang="zh-CN" altLang="en-US" sz="1400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1776730" y="614045"/>
            <a:ext cx="2568575" cy="1494790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折角形 2"/>
          <p:cNvSpPr/>
          <p:nvPr/>
        </p:nvSpPr>
        <p:spPr>
          <a:xfrm>
            <a:off x="370840" y="864235"/>
            <a:ext cx="762635" cy="1013460"/>
          </a:xfrm>
          <a:prstGeom prst="foldedCorner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标题宋_CNKI" panose="02000500000000000000" charset="-122"/>
                <a:ea typeface="华光标题宋_CNKI" panose="02000500000000000000" charset="-122"/>
              </a:rPr>
              <a:t>规则文档</a:t>
            </a:r>
            <a:endParaRPr lang="zh-CN" altLang="en-US">
              <a:latin typeface="华光标题宋_CNKI" panose="02000500000000000000" charset="-122"/>
              <a:ea typeface="华光标题宋_CNKI" panose="0200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0605" y="914400"/>
            <a:ext cx="1515110" cy="91313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利用</a:t>
            </a:r>
            <a:r>
              <a:rPr lang="en-US" altLang="zh-CN" sz="1400"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Python</a:t>
            </a:r>
            <a:r>
              <a:rPr lang="zh-CN" altLang="en-US" sz="1400"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解析为一个检测器</a:t>
            </a:r>
            <a:endParaRPr lang="zh-CN" altLang="en-US" sz="1400">
              <a:latin typeface="华光标题宋_CNKI" panose="02000500000000000000" charset="-122"/>
              <a:ea typeface="华光标题宋_CNKI" panose="02000500000000000000" charset="-122"/>
              <a:cs typeface="华光标题宋_CNKI" panose="02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3495" y="914400"/>
            <a:ext cx="1515110" cy="91313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注册为</a:t>
            </a:r>
            <a:r>
              <a:rPr lang="en-US" altLang="zh-CN" sz="1400"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Slither</a:t>
            </a:r>
            <a:r>
              <a:rPr lang="zh-CN" altLang="en-US" sz="1400"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的漏洞检测器</a:t>
            </a:r>
            <a:endParaRPr lang="zh-CN" altLang="en-US" sz="1400">
              <a:latin typeface="华光标题宋_CNKI" panose="02000500000000000000" charset="-122"/>
              <a:ea typeface="华光标题宋_CNKI" panose="02000500000000000000" charset="-122"/>
              <a:cs typeface="华光标题宋_CNKI" panose="02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16495" y="914400"/>
            <a:ext cx="1515110" cy="913130"/>
          </a:xfrm>
          <a:prstGeom prst="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</a:rPr>
              <a:t>运行注册后的漏洞检测器</a:t>
            </a:r>
            <a:endParaRPr lang="zh-CN" altLang="en-US" sz="1400">
              <a:solidFill>
                <a:schemeClr val="tx1"/>
              </a:solidFill>
              <a:latin typeface="华光标题宋_CNKI" panose="02000500000000000000" charset="-122"/>
              <a:ea typeface="华光标题宋_CNKI" panose="020005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104120" y="904875"/>
            <a:ext cx="1374775" cy="91313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</a:rPr>
              <a:t>检测并生成结果</a:t>
            </a:r>
            <a:endParaRPr lang="zh-CN" altLang="en-US" sz="1600">
              <a:solidFill>
                <a:schemeClr val="tx1"/>
              </a:solidFill>
              <a:latin typeface="华光标题宋_CNKI" panose="02000500000000000000" charset="-122"/>
              <a:ea typeface="华光标题宋_CNKI" panose="02000500000000000000" charset="-122"/>
            </a:endParaRPr>
          </a:p>
        </p:txBody>
      </p: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1133475" y="1370965"/>
            <a:ext cx="116713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815715" y="1370965"/>
            <a:ext cx="128778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6618605" y="1370965"/>
            <a:ext cx="89789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9031605" y="1361440"/>
            <a:ext cx="1072515" cy="95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2"/>
          </p:cNvCxnSpPr>
          <p:nvPr/>
        </p:nvCxnSpPr>
        <p:spPr>
          <a:xfrm flipH="1">
            <a:off x="751840" y="1877695"/>
            <a:ext cx="635" cy="45961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14475" y="2692400"/>
            <a:ext cx="2026920" cy="993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为什么不选择在</a:t>
            </a:r>
            <a:r>
              <a:rPr lang="en-US" altLang="zh-CN" sz="14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Slither</a:t>
            </a:r>
            <a:r>
              <a:rPr lang="zh-CN" altLang="en-US" sz="14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中直接添加代码检测器</a:t>
            </a:r>
            <a:r>
              <a:rPr lang="en-US" altLang="zh-CN" sz="14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?</a:t>
            </a:r>
            <a:endParaRPr lang="en-US" altLang="zh-CN" sz="1400">
              <a:solidFill>
                <a:schemeClr val="tx1"/>
              </a:solidFill>
              <a:latin typeface="华光标题宋_CNKI" panose="02000500000000000000" charset="-122"/>
              <a:ea typeface="华光标题宋_CNKI" panose="02000500000000000000" charset="-122"/>
              <a:cs typeface="华光标题宋_CNKI" panose="02000500000000000000" charset="-122"/>
            </a:endParaRPr>
          </a:p>
        </p:txBody>
      </p:sp>
      <p:cxnSp>
        <p:nvCxnSpPr>
          <p:cNvPr id="15" name="肘形连接符 14"/>
          <p:cNvCxnSpPr>
            <a:stCxn id="3" idx="2"/>
            <a:endCxn id="13" idx="1"/>
          </p:cNvCxnSpPr>
          <p:nvPr/>
        </p:nvCxnSpPr>
        <p:spPr>
          <a:xfrm rot="5400000" flipV="1">
            <a:off x="477520" y="2152650"/>
            <a:ext cx="1311910" cy="762000"/>
          </a:xfrm>
          <a:prstGeom prst="bentConnector2">
            <a:avLst/>
          </a:prstGeom>
          <a:ln w="1270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395470" y="2315845"/>
            <a:ext cx="4423410" cy="714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在代码中添加检测器可行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但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耦合度太高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不易后期的更改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与时俱进能力弱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代码量大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.</a:t>
            </a:r>
            <a:endParaRPr lang="en-US" altLang="zh-CN" sz="160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395470" y="3291840"/>
            <a:ext cx="4423410" cy="7200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采用添加检测器的手段对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用户专业要求高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灵活性弱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 sz="16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自定义能力不如规则文档形式强</a:t>
            </a:r>
            <a:endParaRPr lang="zh-CN" altLang="en-US" sz="1600">
              <a:solidFill>
                <a:srgbClr val="C00000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cxnSp>
        <p:nvCxnSpPr>
          <p:cNvPr id="18" name="曲线连接符 17"/>
          <p:cNvCxnSpPr>
            <a:stCxn id="13" idx="3"/>
            <a:endCxn id="16" idx="1"/>
          </p:cNvCxnSpPr>
          <p:nvPr/>
        </p:nvCxnSpPr>
        <p:spPr>
          <a:xfrm flipV="1">
            <a:off x="3541395" y="2673350"/>
            <a:ext cx="854075" cy="516255"/>
          </a:xfrm>
          <a:prstGeom prst="curvedConnector3">
            <a:avLst>
              <a:gd name="adj1" fmla="val 50037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3" idx="3"/>
            <a:endCxn id="17" idx="1"/>
          </p:cNvCxnSpPr>
          <p:nvPr/>
        </p:nvCxnSpPr>
        <p:spPr>
          <a:xfrm>
            <a:off x="3541395" y="3189605"/>
            <a:ext cx="854075" cy="462280"/>
          </a:xfrm>
          <a:prstGeom prst="curvedConnector3">
            <a:avLst>
              <a:gd name="adj1" fmla="val 50037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14475" y="4842510"/>
            <a:ext cx="2026920" cy="993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latin typeface="华光标题宋_CNKI" panose="02000500000000000000" charset="-122"/>
                <a:ea typeface="华光标题宋_CNKI" panose="02000500000000000000" charset="-122"/>
                <a:cs typeface="华光标题宋_CNKI" panose="02000500000000000000" charset="-122"/>
              </a:rPr>
              <a:t>规则文档形式及其优劣</a:t>
            </a:r>
            <a:endParaRPr lang="zh-CN" sz="1400">
              <a:solidFill>
                <a:schemeClr val="tx1"/>
              </a:solidFill>
              <a:latin typeface="华光标题宋_CNKI" panose="02000500000000000000" charset="-122"/>
              <a:ea typeface="华光标题宋_CNKI" panose="02000500000000000000" charset="-122"/>
              <a:cs typeface="华光标题宋_CNKI" panose="02000500000000000000" charset="-122"/>
            </a:endParaRPr>
          </a:p>
        </p:txBody>
      </p:sp>
      <p:cxnSp>
        <p:nvCxnSpPr>
          <p:cNvPr id="21" name="肘形连接符 20"/>
          <p:cNvCxnSpPr>
            <a:stCxn id="3" idx="2"/>
            <a:endCxn id="20" idx="1"/>
          </p:cNvCxnSpPr>
          <p:nvPr/>
        </p:nvCxnSpPr>
        <p:spPr>
          <a:xfrm rot="5400000" flipV="1">
            <a:off x="-597535" y="3227705"/>
            <a:ext cx="3462020" cy="762000"/>
          </a:xfrm>
          <a:prstGeom prst="bentConnector2">
            <a:avLst/>
          </a:prstGeom>
          <a:ln w="1270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395470" y="4377055"/>
            <a:ext cx="2197100" cy="720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文档形式</a:t>
            </a:r>
            <a:endParaRPr lang="zh-CN" sz="200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395470" y="5720080"/>
            <a:ext cx="2197100" cy="720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优劣</a:t>
            </a:r>
            <a:endParaRPr lang="zh-CN" sz="200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cxnSp>
        <p:nvCxnSpPr>
          <p:cNvPr id="25" name="曲线连接符 24"/>
          <p:cNvCxnSpPr>
            <a:stCxn id="20" idx="3"/>
            <a:endCxn id="23" idx="1"/>
          </p:cNvCxnSpPr>
          <p:nvPr/>
        </p:nvCxnSpPr>
        <p:spPr>
          <a:xfrm flipV="1">
            <a:off x="3541395" y="4737100"/>
            <a:ext cx="854075" cy="602615"/>
          </a:xfrm>
          <a:prstGeom prst="curvedConnector3">
            <a:avLst>
              <a:gd name="adj1" fmla="val 50037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3"/>
            <a:endCxn id="24" idx="1"/>
          </p:cNvCxnSpPr>
          <p:nvPr/>
        </p:nvCxnSpPr>
        <p:spPr>
          <a:xfrm>
            <a:off x="3541395" y="5339715"/>
            <a:ext cx="854075" cy="740410"/>
          </a:xfrm>
          <a:prstGeom prst="curvedConnector3">
            <a:avLst>
              <a:gd name="adj1" fmla="val 50037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354570" y="4190365"/>
            <a:ext cx="1315085" cy="382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XML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形式</a:t>
            </a:r>
            <a:endParaRPr lang="zh-CN" altLang="en-US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54570" y="4787900"/>
            <a:ext cx="1315085" cy="382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自定义文档语言</a:t>
            </a:r>
            <a:endParaRPr lang="zh-CN" sz="12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0" name="曲线连接符 29"/>
          <p:cNvCxnSpPr>
            <a:stCxn id="23" idx="3"/>
            <a:endCxn id="27" idx="1"/>
          </p:cNvCxnSpPr>
          <p:nvPr/>
        </p:nvCxnSpPr>
        <p:spPr>
          <a:xfrm flipV="1">
            <a:off x="6592570" y="4381500"/>
            <a:ext cx="762000" cy="35560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3" idx="3"/>
            <a:endCxn id="29" idx="1"/>
          </p:cNvCxnSpPr>
          <p:nvPr/>
        </p:nvCxnSpPr>
        <p:spPr>
          <a:xfrm>
            <a:off x="6592570" y="4737100"/>
            <a:ext cx="762000" cy="24193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031605" y="3686175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有现成的解析库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,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只需要按照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华康行楷体 W5" panose="03000509000000000000" charset="-122"/>
              <a:ea typeface="华康行楷体 W5" panose="03000509000000000000" charset="-122"/>
              <a:cs typeface="华康行楷体 W5" panose="03000509000000000000" charset="-122"/>
              <a:sym typeface="华康行楷体 W5" panose="03000509000000000000" charset="-122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自己的逻辑解析即可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华康行楷体 W5" panose="03000509000000000000" charset="-122"/>
              <a:ea typeface="华康行楷体 W5" panose="03000509000000000000" charset="-122"/>
              <a:cs typeface="华康行楷体 W5" panose="03000509000000000000" charset="-122"/>
              <a:sym typeface="华康行楷体 W5" panose="03000509000000000000" charset="-122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结构庞杂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,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需要写成树的形式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.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华康行楷体 W5" panose="03000509000000000000" charset="-122"/>
              <a:ea typeface="华康行楷体 W5" panose="03000509000000000000" charset="-122"/>
              <a:cs typeface="华康行楷体 W5" panose="03000509000000000000" charset="-122"/>
              <a:sym typeface="华康行楷体 W5" panose="03000509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37320" y="475996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结构会简单很多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,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易读性强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,</a:t>
            </a:r>
            <a:endParaRPr lang="en-US" altLang="zh-CN">
              <a:solidFill>
                <a:schemeClr val="accent3">
                  <a:lumMod val="75000"/>
                </a:schemeClr>
              </a:solidFill>
              <a:latin typeface="华康行楷体 W5" panose="03000509000000000000" charset="-122"/>
              <a:ea typeface="华康行楷体 W5" panose="03000509000000000000" charset="-122"/>
              <a:cs typeface="华康行楷体 W5" panose="03000509000000000000" charset="-122"/>
              <a:sym typeface="华康行楷体 W5" panose="03000509000000000000" charset="-122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用户友好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,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体验更强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华康行楷体 W5" panose="03000509000000000000" charset="-122"/>
              <a:ea typeface="华康行楷体 W5" panose="03000509000000000000" charset="-122"/>
              <a:cs typeface="华康行楷体 W5" panose="03000509000000000000" charset="-122"/>
              <a:sym typeface="华康行楷体 W5" panose="03000509000000000000" charset="-122"/>
            </a:endParaRPr>
          </a:p>
          <a:p>
            <a:r>
              <a:rPr lang="zh-CN">
                <a:solidFill>
                  <a:schemeClr val="accent6">
                    <a:lumMod val="75000"/>
                  </a:schemeClr>
                </a:solidFill>
                <a:latin typeface="华康行楷体 W5" panose="03000509000000000000" charset="-122"/>
                <a:ea typeface="华康行楷体 W5" panose="03000509000000000000" charset="-122"/>
                <a:cs typeface="华康行楷体 W5" panose="03000509000000000000" charset="-122"/>
                <a:sym typeface="华康行楷体 W5" panose="03000509000000000000" charset="-122"/>
              </a:rPr>
              <a:t>需要自己编写解析库</a:t>
            </a:r>
            <a:endParaRPr lang="zh-CN">
              <a:solidFill>
                <a:schemeClr val="accent6">
                  <a:lumMod val="75000"/>
                </a:schemeClr>
              </a:solidFill>
              <a:latin typeface="华康行楷体 W5" panose="03000509000000000000" charset="-122"/>
              <a:ea typeface="华康行楷体 W5" panose="03000509000000000000" charset="-122"/>
              <a:cs typeface="华康行楷体 W5" panose="03000509000000000000" charset="-122"/>
              <a:sym typeface="华康行楷体 W5" panose="03000509000000000000" charset="-122"/>
            </a:endParaRPr>
          </a:p>
        </p:txBody>
      </p:sp>
      <p:cxnSp>
        <p:nvCxnSpPr>
          <p:cNvPr id="37" name="直接箭头连接符 36"/>
          <p:cNvCxnSpPr>
            <a:stCxn id="27" idx="3"/>
          </p:cNvCxnSpPr>
          <p:nvPr/>
        </p:nvCxnSpPr>
        <p:spPr>
          <a:xfrm flipV="1">
            <a:off x="8669655" y="4377055"/>
            <a:ext cx="361950" cy="444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679180" y="4936490"/>
            <a:ext cx="361950" cy="444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131935" y="4677410"/>
            <a:ext cx="2980055" cy="0"/>
          </a:xfrm>
          <a:prstGeom prst="line">
            <a:avLst/>
          </a:prstGeom>
          <a:ln w="28575" cmpd="sng">
            <a:solidFill>
              <a:schemeClr val="tx1">
                <a:alpha val="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364095" y="5379085"/>
            <a:ext cx="1454150" cy="712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简简单单的就扩展了功能</a:t>
            </a:r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将扩展的逻辑交给程序</a:t>
            </a:r>
            <a:endParaRPr lang="zh-CN" altLang="en-US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64730" y="6357620"/>
            <a:ext cx="1454150" cy="28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???</a:t>
            </a:r>
            <a:endParaRPr lang="en-US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2" name="曲线连接符 41"/>
          <p:cNvCxnSpPr>
            <a:stCxn id="24" idx="3"/>
            <a:endCxn id="40" idx="1"/>
          </p:cNvCxnSpPr>
          <p:nvPr/>
        </p:nvCxnSpPr>
        <p:spPr>
          <a:xfrm flipV="1">
            <a:off x="6592570" y="5735320"/>
            <a:ext cx="771525" cy="344805"/>
          </a:xfrm>
          <a:prstGeom prst="curvedConnector3">
            <a:avLst>
              <a:gd name="adj1" fmla="val 50041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24" idx="3"/>
            <a:endCxn id="41" idx="1"/>
          </p:cNvCxnSpPr>
          <p:nvPr/>
        </p:nvCxnSpPr>
        <p:spPr>
          <a:xfrm>
            <a:off x="6592570" y="6080125"/>
            <a:ext cx="772160" cy="42100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80920" y="24574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  <a:sym typeface="+mn-ea"/>
              </a:rPr>
              <a:t>语法转换引擎</a:t>
            </a:r>
            <a:endParaRPr lang="zh-CN" altLang="en-US">
              <a:latin typeface="华康行楷体 W5" panose="03000509000000000000" charset="-122"/>
              <a:ea typeface="华康行楷体 W5" panose="0300050900000000000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45660" y="620395"/>
            <a:ext cx="4815840" cy="149479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240780" y="24892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  <a:sym typeface="+mn-ea"/>
              </a:rPr>
              <a:t>流程执行引擎</a:t>
            </a:r>
            <a:endParaRPr lang="zh-CN" altLang="en-US">
              <a:latin typeface="华康行楷体 W5" panose="03000509000000000000" charset="-122"/>
              <a:ea typeface="华康行楷体 W5" panose="03000509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3220" y="646430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12.05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938655" y="633095"/>
            <a:ext cx="8569960" cy="90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79395" y="312420"/>
            <a:ext cx="688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基于元操作的规则模式开发进度汇报</a:t>
            </a:r>
            <a:endParaRPr lang="zh-CN" altLang="en-US" sz="3200" spc="100">
              <a:solidFill>
                <a:schemeClr val="tx1"/>
              </a:solidFill>
              <a:uFillTx/>
              <a:latin typeface="华光大标宋_CNKI" panose="02000500000000000000" charset="-122"/>
              <a:ea typeface="华光大标宋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89960" y="181610"/>
            <a:ext cx="521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姣童智能合约漏洞检测系统</a:t>
            </a:r>
            <a:endParaRPr lang="zh-CN" altLang="en-US" sz="3200" spc="100">
              <a:solidFill>
                <a:schemeClr val="tx1"/>
              </a:solidFill>
              <a:uFillTx/>
              <a:latin typeface="华光大标宋_CNKI" panose="02000500000000000000" charset="-122"/>
              <a:ea typeface="华光大标宋_CNKI" panose="0200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5865" y="847725"/>
            <a:ext cx="9779000" cy="732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ts val="2500"/>
              </a:lnSpc>
            </a:pPr>
            <a:r>
              <a:rPr lang="en-US" altLang="zh-CN" sz="1600" spc="15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 sz="1600" spc="15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姣童智能合约检测系统采用静态-动态相结合的两极分层架构,目的就是为了让智能合约更加安全</a:t>
            </a:r>
            <a:endParaRPr lang="zh-CN" altLang="en-US" sz="1600" spc="15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ctr" fontAlgn="auto">
              <a:lnSpc>
                <a:spcPts val="25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让资产确实的掌握在用户手中</a:t>
            </a:r>
            <a:r>
              <a:rPr lang="en-US" altLang="zh-CN" sz="1600" spc="15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!</a:t>
            </a:r>
            <a:endParaRPr lang="en-US" altLang="zh-CN" sz="1600" spc="15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9905" y="1884680"/>
            <a:ext cx="2734310" cy="2133600"/>
            <a:chOff x="-4" y="3475"/>
            <a:chExt cx="4306" cy="3360"/>
          </a:xfrm>
        </p:grpSpPr>
        <p:pic>
          <p:nvPicPr>
            <p:cNvPr id="3" name="图片 2" descr="靴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2" y="3475"/>
              <a:ext cx="925" cy="92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555" y="4571"/>
              <a:ext cx="11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spc="100">
                  <a:solidFill>
                    <a:schemeClr val="tx1"/>
                  </a:solidFill>
                  <a:uFillTx/>
                  <a:latin typeface="等线" panose="02010600030101010101" charset="-122"/>
                  <a:ea typeface="等线" panose="02010600030101010101" charset="-122"/>
                </a:rPr>
                <a:t>便捷式</a:t>
              </a:r>
              <a:endParaRPr lang="zh-CN" altLang="en-US" sz="1400" spc="10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4" y="5165"/>
              <a:ext cx="4306" cy="1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 fontAlgn="auto">
                <a:lnSpc>
                  <a:spcPct val="150000"/>
                </a:lnSpc>
              </a:pP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采用</a:t>
              </a:r>
              <a:r>
                <a:rPr lang="en-US" altLang="zh-CN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Docker</a:t>
              </a: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封装整个项目架构</a:t>
              </a:r>
              <a:r>
                <a:rPr lang="en-US" altLang="zh-CN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,</a:t>
              </a:r>
              <a:endParaRPr lang="en-US" altLang="zh-CN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使得系统可以在任何支持</a:t>
              </a:r>
              <a:endPara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Docker</a:t>
              </a: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的服务器上运行</a:t>
              </a:r>
              <a:endPara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13580" y="1861820"/>
            <a:ext cx="3091815" cy="2122805"/>
            <a:chOff x="9280" y="4260"/>
            <a:chExt cx="4869" cy="3343"/>
          </a:xfrm>
        </p:grpSpPr>
        <p:sp>
          <p:nvSpPr>
            <p:cNvPr id="11" name="文本框 10"/>
            <p:cNvSpPr txBox="1"/>
            <p:nvPr/>
          </p:nvSpPr>
          <p:spPr>
            <a:xfrm>
              <a:off x="11120" y="5398"/>
              <a:ext cx="11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spc="100">
                  <a:solidFill>
                    <a:schemeClr val="tx1"/>
                  </a:solidFill>
                  <a:uFillTx/>
                  <a:latin typeface="等线" panose="02010600030101010101" charset="-122"/>
                  <a:ea typeface="等线" panose="02010600030101010101" charset="-122"/>
                </a:rPr>
                <a:t>多工具</a:t>
              </a:r>
              <a:endParaRPr lang="zh-CN" altLang="en-US" sz="1400" spc="10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280" y="4260"/>
              <a:ext cx="4869" cy="3343"/>
              <a:chOff x="7165" y="3202"/>
              <a:chExt cx="4869" cy="3343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165" y="4875"/>
                <a:ext cx="4869" cy="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 fontAlgn="auto">
                  <a:lnSpc>
                    <a:spcPct val="150000"/>
                  </a:lnSpc>
                </a:pPr>
                <a:r>
                  <a:rPr lang="zh-CN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姣童现</a:t>
                </a: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支持三种静态分析工具</a:t>
                </a:r>
                <a:endPara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algn="ctr" fontAlgn="auto">
                  <a:lnSpc>
                    <a:spcPct val="150000"/>
                  </a:lnSpc>
                </a:pP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一种动态分析工具</a:t>
                </a:r>
                <a:r>
                  <a:rPr lang="en-US" altLang="zh-CN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,</a:t>
                </a: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未来还在不断的</a:t>
                </a:r>
                <a:endPara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algn="ctr" fontAlgn="auto">
                  <a:lnSpc>
                    <a:spcPct val="150000"/>
                  </a:lnSpc>
                </a:pP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更新系统的工具包</a:t>
                </a:r>
                <a:endPara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  <p:pic>
            <p:nvPicPr>
              <p:cNvPr id="13" name="图片 12" descr="阳光&amp;亮度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5" y="3202"/>
                <a:ext cx="989" cy="989"/>
              </a:xfrm>
              <a:prstGeom prst="rect">
                <a:avLst/>
              </a:prstGeom>
            </p:spPr>
          </p:pic>
        </p:grpSp>
      </p:grpSp>
      <p:sp>
        <p:nvSpPr>
          <p:cNvPr id="17" name="文本框 16"/>
          <p:cNvSpPr txBox="1"/>
          <p:nvPr/>
        </p:nvSpPr>
        <p:spPr>
          <a:xfrm>
            <a:off x="9935845" y="2550795"/>
            <a:ext cx="754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spc="10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高盾护</a:t>
            </a:r>
            <a:endParaRPr lang="zh-CN" altLang="en-US" sz="1400" spc="10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98549" y="2898775"/>
            <a:ext cx="32308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在合约上链前</a:t>
            </a:r>
            <a:r>
              <a:rPr lang="en-US" altLang="zh-CN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采用安全设计模式</a:t>
            </a:r>
            <a:r>
              <a:rPr lang="en-US" altLang="zh-CN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endParaRPr lang="en-US" altLang="zh-CN" sz="1400" spc="1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对合约添加安全开关</a:t>
            </a:r>
            <a:r>
              <a:rPr lang="en-US" altLang="zh-CN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结合系统的</a:t>
            </a:r>
            <a:endParaRPr lang="zh-CN" altLang="en-US" sz="1400" spc="1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主网实时监控服务自动关停合约服务</a:t>
            </a:r>
            <a:endParaRPr lang="en-US" altLang="zh-CN" sz="1400" spc="1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43535" y="5003800"/>
            <a:ext cx="3091815" cy="1437640"/>
            <a:chOff x="-284" y="4571"/>
            <a:chExt cx="4869" cy="2264"/>
          </a:xfrm>
        </p:grpSpPr>
        <p:sp>
          <p:nvSpPr>
            <p:cNvPr id="21" name="文本框 20"/>
            <p:cNvSpPr txBox="1"/>
            <p:nvPr/>
          </p:nvSpPr>
          <p:spPr>
            <a:xfrm>
              <a:off x="1405" y="4571"/>
              <a:ext cx="14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spc="100">
                  <a:solidFill>
                    <a:schemeClr val="tx1"/>
                  </a:solidFill>
                  <a:uFillTx/>
                  <a:latin typeface="等线" panose="02010600030101010101" charset="-122"/>
                  <a:ea typeface="等线" panose="02010600030101010101" charset="-122"/>
                </a:rPr>
                <a:t>实时监控</a:t>
              </a:r>
              <a:endParaRPr lang="zh-CN" altLang="en-US" sz="1400" spc="10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-284" y="5165"/>
              <a:ext cx="4869" cy="1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 fontAlgn="auto">
                <a:lnSpc>
                  <a:spcPct val="150000"/>
                </a:lnSpc>
              </a:pP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实时观察通过系统上传到主网的</a:t>
              </a:r>
              <a:endPara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合约状态对</a:t>
              </a:r>
              <a:r>
                <a:rPr lang="en-US" altLang="zh-CN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,</a:t>
              </a: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合约的安全性进行评级</a:t>
              </a:r>
              <a:endPara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必要时向用户提供反馈</a:t>
              </a:r>
              <a:endPara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pic>
        <p:nvPicPr>
          <p:cNvPr id="23" name="图片 22" descr="引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60" y="4323715"/>
            <a:ext cx="609600" cy="6096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141470" y="4323715"/>
            <a:ext cx="3909060" cy="2163445"/>
            <a:chOff x="6525" y="6737"/>
            <a:chExt cx="6156" cy="3407"/>
          </a:xfrm>
        </p:grpSpPr>
        <p:grpSp>
          <p:nvGrpSpPr>
            <p:cNvPr id="24" name="组合 23"/>
            <p:cNvGrpSpPr/>
            <p:nvPr/>
          </p:nvGrpSpPr>
          <p:grpSpPr>
            <a:xfrm>
              <a:off x="6525" y="7880"/>
              <a:ext cx="6156" cy="2264"/>
              <a:chOff x="-925" y="4571"/>
              <a:chExt cx="6156" cy="226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56" y="4571"/>
                <a:ext cx="118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等线" panose="02010600030101010101" charset="-122"/>
                    <a:ea typeface="等线" panose="02010600030101010101" charset="-122"/>
                  </a:rPr>
                  <a:t>强灵活</a:t>
                </a:r>
                <a:endParaRPr lang="zh-CN" altLang="en-US" sz="1400" spc="100">
                  <a:solidFill>
                    <a:schemeClr val="tx1"/>
                  </a:solidFill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925" y="5165"/>
                <a:ext cx="6156" cy="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 fontAlgn="auto">
                  <a:lnSpc>
                    <a:spcPct val="150000"/>
                  </a:lnSpc>
                </a:pP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针对</a:t>
                </a:r>
                <a:r>
                  <a:rPr lang="en-US" altLang="zh-CN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Solidity</a:t>
                </a: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版本更新迭代问题提出改善</a:t>
                </a:r>
                <a:r>
                  <a:rPr lang="en-US" altLang="zh-CN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:</a:t>
                </a:r>
                <a:endParaRPr lang="en-US" altLang="zh-CN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algn="ctr" fontAlgn="auto">
                  <a:lnSpc>
                    <a:spcPct val="150000"/>
                  </a:lnSpc>
                </a:pP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用户通过灵活的</a:t>
                </a:r>
                <a:r>
                  <a:rPr lang="en-US" altLang="zh-CN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xml</a:t>
                </a: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标签语言描绘新漏洞特征</a:t>
                </a:r>
                <a:endPara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  <a:p>
                <a:pPr algn="ctr" fontAlgn="auto">
                  <a:lnSpc>
                    <a:spcPct val="150000"/>
                  </a:lnSpc>
                </a:pP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通过转换引擎</a:t>
                </a:r>
                <a:r>
                  <a:rPr lang="en-US" altLang="zh-CN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,</a:t>
                </a:r>
                <a:r>
                  <a:rPr lang="zh-CN" altLang="en-US" sz="1400" spc="100">
                    <a:solidFill>
                      <a:schemeClr val="tx1"/>
                    </a:solidFill>
                    <a:uFillTx/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分析引擎得到扫描结果</a:t>
                </a:r>
                <a:endParaRPr lang="zh-CN" altLang="en-US" sz="1400" spc="100">
                  <a:solidFill>
                    <a:schemeClr val="tx1"/>
                  </a:solidFill>
                  <a:uFillTx/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</p:grpSp>
        <p:pic>
          <p:nvPicPr>
            <p:cNvPr id="28" name="图片 27" descr="游戏丹药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2" y="6737"/>
              <a:ext cx="1035" cy="960"/>
            </a:xfrm>
            <a:prstGeom prst="rect">
              <a:avLst/>
            </a:prstGeom>
          </p:spPr>
        </p:pic>
      </p:grpSp>
      <p:pic>
        <p:nvPicPr>
          <p:cNvPr id="31" name="图片 30" descr="头盔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505" y="1861820"/>
            <a:ext cx="609600" cy="609600"/>
          </a:xfrm>
          <a:prstGeom prst="rect">
            <a:avLst/>
          </a:prstGeom>
        </p:spPr>
      </p:pic>
      <p:pic>
        <p:nvPicPr>
          <p:cNvPr id="32" name="图片 31" descr="水晶&amp;资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5695" y="4323715"/>
            <a:ext cx="609600" cy="609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937115" y="5049520"/>
            <a:ext cx="754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spc="10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低开销</a:t>
            </a:r>
            <a:endParaRPr lang="zh-CN" altLang="en-US" sz="1400" spc="10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72563" y="5472430"/>
            <a:ext cx="23298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系统开销极小</a:t>
            </a:r>
            <a:r>
              <a:rPr lang="en-US" altLang="zh-CN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系统不占用</a:t>
            </a:r>
            <a:endParaRPr lang="zh-CN" altLang="en-US" sz="1400" spc="1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太多的系统内存</a:t>
            </a:r>
            <a:r>
              <a:rPr lang="en-US" altLang="zh-CN" sz="1400" spc="1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1400" spc="1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1909445" y="513080"/>
            <a:ext cx="8569960" cy="90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8795" y="191770"/>
            <a:ext cx="607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结合符号执行</a:t>
            </a:r>
            <a:r>
              <a:rPr lang="en-US" altLang="zh-CN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(Oyente)</a:t>
            </a:r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的新想法</a:t>
            </a:r>
            <a:endParaRPr lang="zh-CN" altLang="en-US" sz="3200" spc="100">
              <a:solidFill>
                <a:schemeClr val="tx1"/>
              </a:solidFill>
              <a:uFillTx/>
              <a:latin typeface="华光大标宋_CNKI" panose="02000500000000000000" charset="-122"/>
              <a:ea typeface="华光大标宋_CNKI" panose="0200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6270" y="847725"/>
            <a:ext cx="5838190" cy="732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ts val="2500"/>
              </a:lnSpc>
            </a:pPr>
            <a:r>
              <a:rPr sz="1600" spc="15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符号执行 （Symbolic Execution）是一种程序分析技术，</a:t>
            </a:r>
            <a:endParaRPr sz="1600" spc="15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ctr" fontAlgn="auto">
              <a:lnSpc>
                <a:spcPts val="2500"/>
              </a:lnSpc>
            </a:pPr>
            <a:r>
              <a:rPr sz="1600" spc="15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它可以通过分析程序来得到让特定代码区域执行的输入</a:t>
            </a:r>
            <a:endParaRPr sz="1600" spc="15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 descr="鹰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3755390"/>
            <a:ext cx="1096010" cy="98806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826635" y="1912620"/>
            <a:ext cx="2458720" cy="1146175"/>
            <a:chOff x="7968" y="3150"/>
            <a:chExt cx="2874" cy="1805"/>
          </a:xfrm>
        </p:grpSpPr>
        <p:pic>
          <p:nvPicPr>
            <p:cNvPr id="23" name="图片 22" descr="甲虫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6" y="3150"/>
              <a:ext cx="388" cy="4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8782" y="3165"/>
              <a:ext cx="19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 b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动态符号执行</a:t>
              </a:r>
              <a:endParaRPr lang="zh-CN" altLang="en-US" sz="1400" b="1">
                <a:latin typeface="华文楷体" panose="02010600040101010101" charset="-122"/>
                <a:ea typeface="华文楷体" panose="02010600040101010101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68" y="3648"/>
              <a:ext cx="287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使用了具体执行和符号执行,综合了具体执行和经典符号执行的优点</a:t>
              </a:r>
              <a:endPara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430" y="5151755"/>
            <a:ext cx="2076450" cy="1136650"/>
            <a:chOff x="2796" y="7448"/>
            <a:chExt cx="3270" cy="1790"/>
          </a:xfrm>
        </p:grpSpPr>
        <p:grpSp>
          <p:nvGrpSpPr>
            <p:cNvPr id="14" name="组合 13"/>
            <p:cNvGrpSpPr/>
            <p:nvPr/>
          </p:nvGrpSpPr>
          <p:grpSpPr>
            <a:xfrm>
              <a:off x="2796" y="7448"/>
              <a:ext cx="3271" cy="1790"/>
              <a:chOff x="7968" y="3165"/>
              <a:chExt cx="2874" cy="179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8782" y="3165"/>
                <a:ext cx="197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 b="1">
                    <a:latin typeface="华文楷体" panose="02010600040101010101" charset="-122"/>
                    <a:ea typeface="华文楷体" panose="02010600040101010101" charset="-122"/>
                    <a:sym typeface="+mn-ea"/>
                  </a:rPr>
                  <a:t>经典符号执行</a:t>
                </a:r>
                <a:endParaRPr lang="zh-CN" altLang="en-US" sz="1400" b="1">
                  <a:latin typeface="华文楷体" panose="02010600040101010101" charset="-122"/>
                  <a:ea typeface="华文楷体" panose="02010600040101010101" charset="-122"/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968" y="3648"/>
                <a:ext cx="287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并不真实地执行,而是基于解析程序,通过符号值模拟执行;</a:t>
                </a:r>
                <a:endParaRPr lang="zh-CN" altLang="en-US" sz="16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endParaRPr>
              </a:p>
            </p:txBody>
          </p:sp>
        </p:grpSp>
        <p:pic>
          <p:nvPicPr>
            <p:cNvPr id="30" name="图片 29" descr="虫害-肉虫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8" y="7466"/>
              <a:ext cx="480" cy="48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7285355" y="5163185"/>
            <a:ext cx="2377440" cy="1144270"/>
            <a:chOff x="12060" y="8300"/>
            <a:chExt cx="3744" cy="1802"/>
          </a:xfrm>
        </p:grpSpPr>
        <p:grpSp>
          <p:nvGrpSpPr>
            <p:cNvPr id="26" name="组合 25"/>
            <p:cNvGrpSpPr/>
            <p:nvPr/>
          </p:nvGrpSpPr>
          <p:grpSpPr>
            <a:xfrm>
              <a:off x="12060" y="8300"/>
              <a:ext cx="3745" cy="1802"/>
              <a:chOff x="7968" y="3153"/>
              <a:chExt cx="2874" cy="180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8709" y="3153"/>
                <a:ext cx="197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 b="1">
                    <a:latin typeface="华文楷体" panose="02010600040101010101" charset="-122"/>
                    <a:ea typeface="华文楷体" panose="02010600040101010101" charset="-122"/>
                    <a:sym typeface="+mn-ea"/>
                  </a:rPr>
                  <a:t>选择性符号执行</a:t>
                </a:r>
                <a:endParaRPr lang="zh-CN" altLang="en-US" sz="1400" b="1">
                  <a:latin typeface="华文楷体" panose="02010600040101010101" charset="-122"/>
                  <a:ea typeface="华文楷体" panose="02010600040101010101" charset="-122"/>
                  <a:sym typeface="+mn-ea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968" y="3648"/>
                <a:ext cx="287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可以对程序员感兴趣的部分进行符号执行,其他部分使用真实值执行</a:t>
                </a:r>
                <a:endParaRPr lang="zh-CN" altLang="en-US" sz="16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endParaRPr>
              </a:p>
            </p:txBody>
          </p:sp>
        </p:grpSp>
        <p:pic>
          <p:nvPicPr>
            <p:cNvPr id="31" name="图片 30" descr="虫害-蜘蛛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9" y="8300"/>
              <a:ext cx="480" cy="480"/>
            </a:xfrm>
            <a:prstGeom prst="rect">
              <a:avLst/>
            </a:prstGeom>
          </p:spPr>
        </p:pic>
      </p:grpSp>
      <p:cxnSp>
        <p:nvCxnSpPr>
          <p:cNvPr id="32" name="直接连接符 31"/>
          <p:cNvCxnSpPr/>
          <p:nvPr/>
        </p:nvCxnSpPr>
        <p:spPr>
          <a:xfrm flipV="1">
            <a:off x="4765675" y="4658995"/>
            <a:ext cx="487045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6614795" y="4658995"/>
            <a:ext cx="519430" cy="3898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00445" y="3185160"/>
            <a:ext cx="0" cy="421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" name="矩形 95"/>
          <p:cNvSpPr/>
          <p:nvPr/>
        </p:nvSpPr>
        <p:spPr>
          <a:xfrm>
            <a:off x="1865630" y="669290"/>
            <a:ext cx="8569960" cy="90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8795" y="342265"/>
            <a:ext cx="607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结合符号执行</a:t>
            </a:r>
            <a:r>
              <a:rPr lang="en-US" altLang="zh-CN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(Oyente)</a:t>
            </a:r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的新想法</a:t>
            </a:r>
            <a:endParaRPr lang="zh-CN" altLang="en-US" sz="3200" spc="100">
              <a:solidFill>
                <a:schemeClr val="tx1"/>
              </a:solidFill>
              <a:uFillTx/>
              <a:latin typeface="华光大标宋_CNKI" panose="02000500000000000000" charset="-122"/>
              <a:ea typeface="华光大标宋_CNKI" panose="02000500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44090" y="1398270"/>
            <a:ext cx="4881245" cy="368300"/>
            <a:chOff x="827" y="2171"/>
            <a:chExt cx="7687" cy="580"/>
          </a:xfrm>
        </p:grpSpPr>
        <p:pic>
          <p:nvPicPr>
            <p:cNvPr id="3" name="图片 2" descr="番茄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" y="2221"/>
              <a:ext cx="480" cy="48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307" y="2171"/>
              <a:ext cx="72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符号执行路径爆炸问题</a:t>
              </a:r>
              <a:r>
                <a:rPr lang="en-US" altLang="zh-CN">
                  <a:latin typeface="华文楷体" panose="02010600040101010101" charset="-122"/>
                  <a:ea typeface="华文楷体" panose="02010600040101010101" charset="-122"/>
                </a:rPr>
                <a:t>,</a:t>
              </a:r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并行化重复路径问题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44090" y="1988185"/>
            <a:ext cx="2087880" cy="368300"/>
            <a:chOff x="827" y="3308"/>
            <a:chExt cx="3288" cy="580"/>
          </a:xfrm>
        </p:grpSpPr>
        <p:pic>
          <p:nvPicPr>
            <p:cNvPr id="5" name="图片 4" descr="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" y="3358"/>
              <a:ext cx="480" cy="48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07" y="3308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选择性符号执行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6545" y="1398270"/>
            <a:ext cx="194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想解决的问题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      :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545" y="1988185"/>
            <a:ext cx="194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得到启发的概念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  :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170" y="2610485"/>
            <a:ext cx="11358880" cy="4093845"/>
          </a:xfrm>
          <a:prstGeom prst="rect">
            <a:avLst/>
          </a:prstGeom>
          <a:noFill/>
          <a:ln w="22225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59765" y="4137660"/>
            <a:ext cx="778510" cy="1075690"/>
            <a:chOff x="1166" y="4802"/>
            <a:chExt cx="1226" cy="1694"/>
          </a:xfrm>
        </p:grpSpPr>
        <p:pic>
          <p:nvPicPr>
            <p:cNvPr id="12" name="图片 11" descr="合同到期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" y="4802"/>
              <a:ext cx="1226" cy="122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329" y="6013"/>
              <a:ext cx="90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华文楷体" panose="02010600040101010101" charset="-122"/>
                  <a:ea typeface="华文楷体" panose="02010600040101010101" charset="-122"/>
                </a:rPr>
                <a:t>RAW</a:t>
              </a:r>
              <a:endParaRPr lang="en-US" altLang="zh-CN" sz="1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308860" y="4906645"/>
            <a:ext cx="1937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HGH4_CNKI" panose="02000500000000000000" charset="-122"/>
                <a:ea typeface="HGH4_CNKI" panose="02000500000000000000" charset="-122"/>
              </a:rPr>
              <a:t>Function Call Graph</a:t>
            </a:r>
            <a:endParaRPr lang="en-US" altLang="zh-CN" sz="1400">
              <a:latin typeface="HGH4_CNKI" panose="02000500000000000000" charset="-122"/>
              <a:ea typeface="HGH4_CNKI" panose="02000500000000000000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655445" y="4396740"/>
            <a:ext cx="451485" cy="26098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454910" y="4137660"/>
            <a:ext cx="1645920" cy="692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右箭头 19"/>
          <p:cNvSpPr/>
          <p:nvPr/>
        </p:nvSpPr>
        <p:spPr>
          <a:xfrm>
            <a:off x="4448810" y="4396740"/>
            <a:ext cx="451485" cy="26098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225415" y="3377565"/>
            <a:ext cx="2334260" cy="2298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" name="椭圆 41"/>
          <p:cNvSpPr/>
          <p:nvPr/>
        </p:nvSpPr>
        <p:spPr>
          <a:xfrm>
            <a:off x="6179185" y="4292600"/>
            <a:ext cx="501650" cy="4495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 rot="0">
            <a:off x="2552700" y="4241165"/>
            <a:ext cx="513715" cy="475615"/>
            <a:chOff x="5992" y="2381"/>
            <a:chExt cx="3279" cy="3861"/>
          </a:xfrm>
        </p:grpSpPr>
        <p:sp>
          <p:nvSpPr>
            <p:cNvPr id="44" name="矩形 43"/>
            <p:cNvSpPr/>
            <p:nvPr/>
          </p:nvSpPr>
          <p:spPr>
            <a:xfrm>
              <a:off x="7335" y="2381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47" y="3378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6" name="矩形 45"/>
            <p:cNvSpPr/>
            <p:nvPr/>
          </p:nvSpPr>
          <p:spPr>
            <a:xfrm>
              <a:off x="6554" y="3378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47" name="肘形连接符 46"/>
            <p:cNvCxnSpPr>
              <a:stCxn id="44" idx="2"/>
              <a:endCxn id="46" idx="0"/>
            </p:cNvCxnSpPr>
            <p:nvPr/>
          </p:nvCxnSpPr>
          <p:spPr>
            <a:xfrm rot="5400000">
              <a:off x="7001" y="2763"/>
              <a:ext cx="450" cy="781"/>
            </a:xfrm>
            <a:prstGeom prst="bentConnector3">
              <a:avLst>
                <a:gd name="adj1" fmla="val 49889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/>
            <p:nvPr/>
          </p:nvCxnSpPr>
          <p:spPr>
            <a:xfrm rot="5400000" flipV="1">
              <a:off x="7797" y="2747"/>
              <a:ext cx="450" cy="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5992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" name="矩形 49"/>
            <p:cNvSpPr/>
            <p:nvPr/>
          </p:nvSpPr>
          <p:spPr>
            <a:xfrm>
              <a:off x="8709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1" name="矩形 50"/>
            <p:cNvSpPr/>
            <p:nvPr/>
          </p:nvSpPr>
          <p:spPr>
            <a:xfrm>
              <a:off x="7116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92" y="5696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53" name="肘形连接符 52"/>
            <p:cNvCxnSpPr>
              <a:stCxn id="46" idx="2"/>
              <a:endCxn id="49" idx="0"/>
            </p:cNvCxnSpPr>
            <p:nvPr/>
          </p:nvCxnSpPr>
          <p:spPr>
            <a:xfrm rot="5400000">
              <a:off x="6322" y="3876"/>
              <a:ext cx="465" cy="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51" idx="0"/>
              <a:endCxn id="46" idx="2"/>
            </p:cNvCxnSpPr>
            <p:nvPr/>
          </p:nvCxnSpPr>
          <p:spPr>
            <a:xfrm rot="16200000" flipV="1">
              <a:off x="6883" y="3876"/>
              <a:ext cx="465" cy="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9" idx="2"/>
              <a:endCxn id="52" idx="0"/>
            </p:cNvCxnSpPr>
            <p:nvPr/>
          </p:nvCxnSpPr>
          <p:spPr>
            <a:xfrm rot="5400000">
              <a:off x="5894" y="5316"/>
              <a:ext cx="759" cy="5"/>
            </a:xfrm>
            <a:prstGeom prst="bentConnector2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45" idx="2"/>
              <a:endCxn id="50" idx="0"/>
            </p:cNvCxnSpPr>
            <p:nvPr/>
          </p:nvCxnSpPr>
          <p:spPr>
            <a:xfrm rot="5400000" flipV="1">
              <a:off x="8477" y="3876"/>
              <a:ext cx="465" cy="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 rot="0">
            <a:off x="3315970" y="4363720"/>
            <a:ext cx="270510" cy="236220"/>
            <a:chOff x="6554" y="2381"/>
            <a:chExt cx="2155" cy="1544"/>
          </a:xfrm>
        </p:grpSpPr>
        <p:sp>
          <p:nvSpPr>
            <p:cNvPr id="64" name="矩形 63"/>
            <p:cNvSpPr/>
            <p:nvPr/>
          </p:nvSpPr>
          <p:spPr>
            <a:xfrm>
              <a:off x="7335" y="2381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5" name="矩形 64"/>
            <p:cNvSpPr/>
            <p:nvPr/>
          </p:nvSpPr>
          <p:spPr>
            <a:xfrm>
              <a:off x="8147" y="3378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6" name="矩形 65"/>
            <p:cNvSpPr/>
            <p:nvPr/>
          </p:nvSpPr>
          <p:spPr>
            <a:xfrm>
              <a:off x="6554" y="3378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67" name="肘形连接符 66"/>
            <p:cNvCxnSpPr>
              <a:stCxn id="64" idx="2"/>
              <a:endCxn id="66" idx="0"/>
            </p:cNvCxnSpPr>
            <p:nvPr/>
          </p:nvCxnSpPr>
          <p:spPr>
            <a:xfrm rot="5400000">
              <a:off x="7001" y="2763"/>
              <a:ext cx="450" cy="781"/>
            </a:xfrm>
            <a:prstGeom prst="bentConnector3">
              <a:avLst>
                <a:gd name="adj1" fmla="val 49889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/>
            <p:nvPr/>
          </p:nvCxnSpPr>
          <p:spPr>
            <a:xfrm rot="5400000" flipV="1">
              <a:off x="7797" y="2747"/>
              <a:ext cx="450" cy="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 rot="0" flipH="1">
            <a:off x="3848735" y="4431665"/>
            <a:ext cx="76200" cy="170815"/>
            <a:chOff x="7335" y="2381"/>
            <a:chExt cx="562" cy="1447"/>
          </a:xfrm>
        </p:grpSpPr>
        <p:sp>
          <p:nvSpPr>
            <p:cNvPr id="70" name="矩形 69"/>
            <p:cNvSpPr/>
            <p:nvPr/>
          </p:nvSpPr>
          <p:spPr>
            <a:xfrm>
              <a:off x="7335" y="2381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71" name="矩形 70"/>
            <p:cNvSpPr/>
            <p:nvPr/>
          </p:nvSpPr>
          <p:spPr>
            <a:xfrm>
              <a:off x="7335" y="3281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72" name="肘形连接符 71"/>
            <p:cNvCxnSpPr>
              <a:stCxn id="70" idx="2"/>
              <a:endCxn id="71" idx="0"/>
            </p:cNvCxnSpPr>
            <p:nvPr/>
          </p:nvCxnSpPr>
          <p:spPr>
            <a:xfrm rot="5400000">
              <a:off x="7439" y="3105"/>
              <a:ext cx="353" cy="3"/>
            </a:xfrm>
            <a:prstGeom prst="bentConnector2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446385" y="4716886"/>
            <a:ext cx="688381" cy="652110"/>
            <a:chOff x="1013" y="5438"/>
            <a:chExt cx="1068" cy="1085"/>
          </a:xfrm>
        </p:grpSpPr>
        <p:pic>
          <p:nvPicPr>
            <p:cNvPr id="74" name="图片 73" descr="合同到期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" y="5438"/>
              <a:ext cx="574" cy="575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1013" y="6013"/>
              <a:ext cx="1068" cy="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Slaver</a:t>
              </a:r>
              <a:endParaRPr lang="en-US" altLang="zh-CN" sz="1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810365" y="4716886"/>
            <a:ext cx="688381" cy="652110"/>
            <a:chOff x="1013" y="5438"/>
            <a:chExt cx="1068" cy="1085"/>
          </a:xfrm>
        </p:grpSpPr>
        <p:pic>
          <p:nvPicPr>
            <p:cNvPr id="77" name="图片 76" descr="合同到期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" y="5438"/>
              <a:ext cx="574" cy="575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1013" y="6013"/>
              <a:ext cx="1068" cy="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Slaver</a:t>
              </a:r>
              <a:endParaRPr lang="en-US" altLang="zh-CN" sz="1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085830" y="3512926"/>
            <a:ext cx="688381" cy="652110"/>
            <a:chOff x="1013" y="5438"/>
            <a:chExt cx="1068" cy="1085"/>
          </a:xfrm>
        </p:grpSpPr>
        <p:pic>
          <p:nvPicPr>
            <p:cNvPr id="80" name="图片 79" descr="合同到期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" y="5438"/>
              <a:ext cx="574" cy="575"/>
            </a:xfrm>
            <a:prstGeom prst="rect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1013" y="6013"/>
              <a:ext cx="1068" cy="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华文楷体" panose="02010600040101010101" charset="-122"/>
                  <a:ea typeface="华文楷体" panose="02010600040101010101" charset="-122"/>
                </a:rPr>
                <a:t>Master</a:t>
              </a:r>
              <a:endParaRPr lang="en-US" altLang="zh-CN" sz="1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82" name="肘形连接符 81"/>
          <p:cNvCxnSpPr>
            <a:stCxn id="13" idx="2"/>
            <a:endCxn id="42" idx="4"/>
          </p:cNvCxnSpPr>
          <p:nvPr/>
        </p:nvCxnSpPr>
        <p:spPr>
          <a:xfrm rot="5400000" flipH="1" flipV="1">
            <a:off x="3503930" y="2287270"/>
            <a:ext cx="471170" cy="5380355"/>
          </a:xfrm>
          <a:prstGeom prst="bentConnector3">
            <a:avLst>
              <a:gd name="adj1" fmla="val -193328"/>
            </a:avLst>
          </a:prstGeom>
          <a:ln w="12700" cmpd="sng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62885" y="576199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共享的原始合约字段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5" name="肘形连接符 84"/>
          <p:cNvCxnSpPr>
            <a:stCxn id="80" idx="0"/>
            <a:endCxn id="84" idx="0"/>
          </p:cNvCxnSpPr>
          <p:nvPr/>
        </p:nvCxnSpPr>
        <p:spPr>
          <a:xfrm rot="16200000">
            <a:off x="8480108" y="1440498"/>
            <a:ext cx="22860" cy="4121785"/>
          </a:xfrm>
          <a:prstGeom prst="bentConnector3">
            <a:avLst>
              <a:gd name="adj1" fmla="val 1143056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339330" y="2800985"/>
            <a:ext cx="1364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Master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合约检测</a:t>
            </a:r>
            <a:endParaRPr lang="zh-CN" altLang="en-US"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9681845" y="3489960"/>
            <a:ext cx="1419225" cy="368300"/>
            <a:chOff x="13876" y="5496"/>
            <a:chExt cx="2235" cy="580"/>
          </a:xfrm>
        </p:grpSpPr>
        <p:sp>
          <p:nvSpPr>
            <p:cNvPr id="84" name="文本框 83"/>
            <p:cNvSpPr txBox="1"/>
            <p:nvPr/>
          </p:nvSpPr>
          <p:spPr>
            <a:xfrm>
              <a:off x="14383" y="5496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符号执行</a:t>
              </a:r>
              <a:endParaRPr lang="zh-CN" altLang="en-US"/>
            </a:p>
          </p:txBody>
        </p:sp>
        <p:pic>
          <p:nvPicPr>
            <p:cNvPr id="87" name="图片 86" descr="房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76" y="5532"/>
              <a:ext cx="507" cy="419"/>
            </a:xfrm>
            <a:prstGeom prst="rect">
              <a:avLst/>
            </a:prstGeom>
          </p:spPr>
        </p:pic>
      </p:grpSp>
      <p:grpSp>
        <p:nvGrpSpPr>
          <p:cNvPr id="95" name="组合 94"/>
          <p:cNvGrpSpPr/>
          <p:nvPr/>
        </p:nvGrpSpPr>
        <p:grpSpPr>
          <a:xfrm>
            <a:off x="9614535" y="4742180"/>
            <a:ext cx="1876425" cy="368300"/>
            <a:chOff x="13876" y="7468"/>
            <a:chExt cx="2955" cy="580"/>
          </a:xfrm>
        </p:grpSpPr>
        <p:sp>
          <p:nvSpPr>
            <p:cNvPr id="88" name="文本框 87"/>
            <p:cNvSpPr txBox="1"/>
            <p:nvPr/>
          </p:nvSpPr>
          <p:spPr>
            <a:xfrm>
              <a:off x="14383" y="7468"/>
              <a:ext cx="24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其他检测方式</a:t>
              </a:r>
              <a:endParaRPr lang="zh-CN" altLang="en-US"/>
            </a:p>
          </p:txBody>
        </p:sp>
        <p:pic>
          <p:nvPicPr>
            <p:cNvPr id="89" name="图片 88" descr="房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76" y="7504"/>
              <a:ext cx="507" cy="419"/>
            </a:xfrm>
            <a:prstGeom prst="rect">
              <a:avLst/>
            </a:prstGeom>
          </p:spPr>
        </p:pic>
      </p:grpSp>
      <p:cxnSp>
        <p:nvCxnSpPr>
          <p:cNvPr id="90" name="肘形连接符 89"/>
          <p:cNvCxnSpPr>
            <a:stCxn id="78" idx="2"/>
            <a:endCxn id="88" idx="2"/>
          </p:cNvCxnSpPr>
          <p:nvPr/>
        </p:nvCxnSpPr>
        <p:spPr>
          <a:xfrm rot="5400000" flipH="1" flipV="1">
            <a:off x="8804910" y="3460115"/>
            <a:ext cx="258445" cy="3559175"/>
          </a:xfrm>
          <a:prstGeom prst="bentConnector3">
            <a:avLst>
              <a:gd name="adj1" fmla="val -92138"/>
            </a:avLst>
          </a:prstGeom>
          <a:ln w="127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7840980" y="5213350"/>
            <a:ext cx="178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Slaver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合约检测方式</a:t>
            </a:r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endParaRPr lang="en-US" altLang="zh-CN"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2" name="肘形连接符 91"/>
          <p:cNvCxnSpPr>
            <a:stCxn id="77" idx="0"/>
            <a:endCxn id="84" idx="2"/>
          </p:cNvCxnSpPr>
          <p:nvPr/>
        </p:nvCxnSpPr>
        <p:spPr>
          <a:xfrm rot="16200000">
            <a:off x="8424545" y="2588895"/>
            <a:ext cx="858520" cy="339725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840980" y="3934460"/>
            <a:ext cx="1773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Slaver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合约检测方式</a:t>
            </a:r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endParaRPr lang="en-US" altLang="zh-CN"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3250" y="669290"/>
            <a:ext cx="8569960" cy="90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66415" y="342265"/>
            <a:ext cx="607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结合符号执行</a:t>
            </a:r>
            <a:r>
              <a:rPr lang="en-US" altLang="zh-CN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(Oyente)</a:t>
            </a:r>
            <a:r>
              <a:rPr lang="zh-CN" altLang="en-US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的新想法</a:t>
            </a:r>
            <a:endParaRPr lang="zh-CN" altLang="en-US" sz="3200" spc="100">
              <a:solidFill>
                <a:schemeClr val="tx1"/>
              </a:solidFill>
              <a:uFillTx/>
              <a:latin typeface="华光大标宋_CNKI" panose="02000500000000000000" charset="-122"/>
              <a:ea typeface="华光大标宋_CNKI" panose="02000500000000000000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30835" y="516890"/>
            <a:ext cx="99345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经典符号执行、动态符号执行和选择性符号执行</a:t>
            </a:r>
            <a:endParaRPr lang="zh-CN" altLang="en-US"/>
          </a:p>
          <a:p>
            <a:r>
              <a:rPr lang="zh-CN" altLang="en-US"/>
              <a:t>.经典符号执行并不真实地执行,而是基于解析程序,通过符号值模拟执行;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动态符号执行结合使用了具体执行和符号执行,综合了具体执行和经典符</a:t>
            </a:r>
            <a:endParaRPr lang="zh-CN" altLang="en-US"/>
          </a:p>
          <a:p>
            <a:r>
              <a:rPr lang="zh-CN" altLang="en-US"/>
              <a:t>号执行的优点,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并出现了混合执行(concolicexecution)[５]和执</a:t>
            </a:r>
            <a:endParaRPr lang="zh-CN" altLang="en-US"/>
          </a:p>
          <a:p>
            <a:r>
              <a:rPr lang="zh-CN" altLang="en-US"/>
              <a:t>行生成测试[９Ｇ１０]两种符号执行技术;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选择性符号执行可以对程序员感兴趣的部分进行符号执行,其他部分使用真实值执</a:t>
            </a:r>
            <a:endParaRPr lang="zh-CN" altLang="en-US"/>
          </a:p>
          <a:p>
            <a:r>
              <a:rPr lang="zh-CN" altLang="en-US"/>
              <a:t>行,代表工具为 S２E</a:t>
            </a:r>
            <a:endParaRPr lang="zh-CN" altLang="en-US"/>
          </a:p>
          <a:p>
            <a:r>
              <a:rPr lang="zh-CN" altLang="en-US"/>
              <a:t>[１２]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0" flipH="1">
            <a:off x="3918585" y="5204460"/>
            <a:ext cx="76200" cy="170815"/>
            <a:chOff x="7335" y="2381"/>
            <a:chExt cx="562" cy="1447"/>
          </a:xfrm>
        </p:grpSpPr>
        <p:sp>
          <p:nvSpPr>
            <p:cNvPr id="17" name="矩形 16"/>
            <p:cNvSpPr/>
            <p:nvPr/>
          </p:nvSpPr>
          <p:spPr>
            <a:xfrm>
              <a:off x="7335" y="2381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35" y="3281"/>
              <a:ext cx="562" cy="5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22" name="肘形连接符 21"/>
            <p:cNvCxnSpPr>
              <a:stCxn id="17" idx="2"/>
              <a:endCxn id="19" idx="0"/>
            </p:cNvCxnSpPr>
            <p:nvPr/>
          </p:nvCxnSpPr>
          <p:spPr>
            <a:xfrm rot="5400000">
              <a:off x="7439" y="3105"/>
              <a:ext cx="353" cy="3"/>
            </a:xfrm>
            <a:prstGeom prst="bentConnector2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 rot="0">
            <a:off x="6904355" y="3848735"/>
            <a:ext cx="2082165" cy="2451735"/>
            <a:chOff x="5992" y="2381"/>
            <a:chExt cx="3279" cy="3861"/>
          </a:xfrm>
        </p:grpSpPr>
        <p:sp>
          <p:nvSpPr>
            <p:cNvPr id="3" name="矩形 2"/>
            <p:cNvSpPr/>
            <p:nvPr/>
          </p:nvSpPr>
          <p:spPr>
            <a:xfrm>
              <a:off x="7335" y="2381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8147" y="3378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6554" y="3378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6" name="肘形连接符 5"/>
            <p:cNvCxnSpPr>
              <a:stCxn id="3" idx="2"/>
              <a:endCxn id="5" idx="0"/>
            </p:cNvCxnSpPr>
            <p:nvPr/>
          </p:nvCxnSpPr>
          <p:spPr>
            <a:xfrm rot="5400000">
              <a:off x="7001" y="2763"/>
              <a:ext cx="450" cy="781"/>
            </a:xfrm>
            <a:prstGeom prst="bentConnector3">
              <a:avLst>
                <a:gd name="adj1" fmla="val 49889"/>
              </a:avLst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/>
            <p:nvPr/>
          </p:nvCxnSpPr>
          <p:spPr>
            <a:xfrm rot="5400000" flipV="1">
              <a:off x="7797" y="2747"/>
              <a:ext cx="450" cy="81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5992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8709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16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92" y="5696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13" name="肘形连接符 12"/>
            <p:cNvCxnSpPr>
              <a:stCxn id="5" idx="2"/>
              <a:endCxn id="8" idx="0"/>
            </p:cNvCxnSpPr>
            <p:nvPr/>
          </p:nvCxnSpPr>
          <p:spPr>
            <a:xfrm rot="5400000">
              <a:off x="6322" y="3876"/>
              <a:ext cx="465" cy="56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1" idx="0"/>
              <a:endCxn id="5" idx="2"/>
            </p:cNvCxnSpPr>
            <p:nvPr/>
          </p:nvCxnSpPr>
          <p:spPr>
            <a:xfrm rot="16200000" flipV="1">
              <a:off x="6883" y="3876"/>
              <a:ext cx="465" cy="56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8" idx="2"/>
              <a:endCxn id="12" idx="0"/>
            </p:cNvCxnSpPr>
            <p:nvPr/>
          </p:nvCxnSpPr>
          <p:spPr>
            <a:xfrm rot="5400000">
              <a:off x="5894" y="5316"/>
              <a:ext cx="759" cy="5"/>
            </a:xfrm>
            <a:prstGeom prst="bentConnector2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4" idx="2"/>
              <a:endCxn id="10" idx="0"/>
            </p:cNvCxnSpPr>
            <p:nvPr/>
          </p:nvCxnSpPr>
          <p:spPr>
            <a:xfrm rot="5400000" flipV="1">
              <a:off x="8477" y="3876"/>
              <a:ext cx="465" cy="56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 rot="0">
            <a:off x="7992110" y="882015"/>
            <a:ext cx="2273300" cy="2472690"/>
            <a:chOff x="5992" y="2381"/>
            <a:chExt cx="3279" cy="3861"/>
          </a:xfrm>
        </p:grpSpPr>
        <p:sp>
          <p:nvSpPr>
            <p:cNvPr id="32" name="矩形 31"/>
            <p:cNvSpPr/>
            <p:nvPr/>
          </p:nvSpPr>
          <p:spPr>
            <a:xfrm>
              <a:off x="7335" y="2381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8147" y="3378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4" name="矩形 33"/>
            <p:cNvSpPr/>
            <p:nvPr/>
          </p:nvSpPr>
          <p:spPr>
            <a:xfrm>
              <a:off x="6554" y="3378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35" name="肘形连接符 34"/>
            <p:cNvCxnSpPr>
              <a:stCxn id="32" idx="2"/>
              <a:endCxn id="34" idx="0"/>
            </p:cNvCxnSpPr>
            <p:nvPr/>
          </p:nvCxnSpPr>
          <p:spPr>
            <a:xfrm rot="5400000">
              <a:off x="7001" y="2763"/>
              <a:ext cx="450" cy="781"/>
            </a:xfrm>
            <a:prstGeom prst="bentConnector3">
              <a:avLst>
                <a:gd name="adj1" fmla="val 49889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rot="5400000" flipV="1">
              <a:off x="7797" y="2747"/>
              <a:ext cx="450" cy="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992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709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9" name="矩形 38"/>
            <p:cNvSpPr/>
            <p:nvPr/>
          </p:nvSpPr>
          <p:spPr>
            <a:xfrm>
              <a:off x="7116" y="4390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92" y="5696"/>
              <a:ext cx="562" cy="5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41" name="肘形连接符 40"/>
            <p:cNvCxnSpPr>
              <a:stCxn id="34" idx="2"/>
              <a:endCxn id="37" idx="0"/>
            </p:cNvCxnSpPr>
            <p:nvPr/>
          </p:nvCxnSpPr>
          <p:spPr>
            <a:xfrm rot="5400000">
              <a:off x="6322" y="3876"/>
              <a:ext cx="465" cy="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9" idx="0"/>
              <a:endCxn id="34" idx="2"/>
            </p:cNvCxnSpPr>
            <p:nvPr/>
          </p:nvCxnSpPr>
          <p:spPr>
            <a:xfrm rot="16200000" flipV="1">
              <a:off x="6883" y="3876"/>
              <a:ext cx="465" cy="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7" idx="2"/>
              <a:endCxn id="40" idx="0"/>
            </p:cNvCxnSpPr>
            <p:nvPr/>
          </p:nvCxnSpPr>
          <p:spPr>
            <a:xfrm rot="5400000">
              <a:off x="5894" y="5316"/>
              <a:ext cx="759" cy="5"/>
            </a:xfrm>
            <a:prstGeom prst="bentConnector2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3" idx="2"/>
              <a:endCxn id="38" idx="0"/>
            </p:cNvCxnSpPr>
            <p:nvPr/>
          </p:nvCxnSpPr>
          <p:spPr>
            <a:xfrm rot="5400000" flipV="1">
              <a:off x="8477" y="3876"/>
              <a:ext cx="465" cy="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3220" y="646430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12.13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92150"/>
            <a:ext cx="12191365" cy="5276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全流程debu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0"/>
            <a:ext cx="553085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50" y="19050"/>
            <a:ext cx="5530850" cy="1946275"/>
          </a:xfrm>
          <a:prstGeom prst="rect">
            <a:avLst/>
          </a:prstGeom>
          <a:noFill/>
          <a:ln w="4762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解析过程的deb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19050"/>
            <a:ext cx="6642100" cy="68395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49900" y="19050"/>
            <a:ext cx="6642735" cy="6838950"/>
          </a:xfrm>
          <a:prstGeom prst="rect">
            <a:avLst/>
          </a:prstGeom>
          <a:noFill/>
          <a:ln w="4762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239260" y="834390"/>
            <a:ext cx="2889885" cy="11938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76675" y="124714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解析器</a:t>
            </a:r>
            <a:r>
              <a:rPr lang="en-US" altLang="zh-CN">
                <a:solidFill>
                  <a:srgbClr val="FF0000"/>
                </a:solidFill>
              </a:rPr>
              <a:t>debug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8380" y="258445"/>
            <a:ext cx="5094605" cy="56515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2"/>
                </a:solidFill>
              </a:rPr>
              <a:t>模拟</a:t>
            </a:r>
            <a:r>
              <a:rPr lang="en-US" altLang="zh-CN" b="1">
                <a:solidFill>
                  <a:schemeClr val="tx2"/>
                </a:solidFill>
              </a:rPr>
              <a:t>EVM</a:t>
            </a:r>
            <a:r>
              <a:rPr lang="zh-CN" altLang="en-US" b="1">
                <a:solidFill>
                  <a:schemeClr val="tx2"/>
                </a:solidFill>
              </a:rPr>
              <a:t>改进</a:t>
            </a:r>
            <a:r>
              <a:rPr lang="zh-CN" b="1">
                <a:solidFill>
                  <a:schemeClr val="tx2"/>
                </a:solidFill>
              </a:rPr>
              <a:t>思路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全流程debu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0"/>
            <a:ext cx="5530850" cy="6858000"/>
          </a:xfrm>
          <a:prstGeom prst="rect">
            <a:avLst/>
          </a:prstGeom>
        </p:spPr>
      </p:pic>
      <p:pic>
        <p:nvPicPr>
          <p:cNvPr id="2" name="图片 1" descr="执行过程的deb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0"/>
            <a:ext cx="6642100" cy="41484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49265" y="0"/>
            <a:ext cx="6642735" cy="4149090"/>
          </a:xfrm>
          <a:prstGeom prst="rect">
            <a:avLst/>
          </a:prstGeom>
          <a:noFill/>
          <a:ln w="4762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50" y="3892550"/>
            <a:ext cx="5530850" cy="2217420"/>
          </a:xfrm>
          <a:prstGeom prst="rect">
            <a:avLst/>
          </a:prstGeom>
          <a:noFill/>
          <a:ln w="4762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469130" y="3049905"/>
            <a:ext cx="1826895" cy="165608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36670" y="481711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执行器</a:t>
            </a:r>
            <a:r>
              <a:rPr lang="en-US" altLang="zh-CN">
                <a:solidFill>
                  <a:srgbClr val="FF0000"/>
                </a:solidFill>
              </a:rPr>
              <a:t>debug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结果集-失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0" y="2348230"/>
            <a:ext cx="6644640" cy="1668780"/>
          </a:xfrm>
          <a:prstGeom prst="rect">
            <a:avLst/>
          </a:prstGeom>
        </p:spPr>
      </p:pic>
      <p:pic>
        <p:nvPicPr>
          <p:cNvPr id="4" name="图片 3" descr="全流程deb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0"/>
            <a:ext cx="553085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064885"/>
            <a:ext cx="5530850" cy="793115"/>
          </a:xfrm>
          <a:prstGeom prst="rect">
            <a:avLst/>
          </a:prstGeom>
          <a:noFill/>
          <a:ln w="4762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79595" y="3605530"/>
            <a:ext cx="1765935" cy="282956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72080" y="61614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结果集输出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1811020" y="558165"/>
            <a:ext cx="8569960" cy="90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75910" y="170815"/>
            <a:ext cx="1440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spc="100">
                <a:solidFill>
                  <a:schemeClr val="tx1"/>
                </a:solidFill>
                <a:uFillTx/>
                <a:latin typeface="华光大标宋_CNKI" panose="02000500000000000000" charset="-122"/>
                <a:ea typeface="华光大标宋_CNKI" panose="02000500000000000000" charset="-122"/>
              </a:rPr>
              <a:t>小问题</a:t>
            </a:r>
            <a:endParaRPr lang="zh-CN" sz="3200" spc="100">
              <a:solidFill>
                <a:schemeClr val="tx1"/>
              </a:solidFill>
              <a:uFillTx/>
              <a:latin typeface="华光大标宋_CNKI" panose="02000500000000000000" charset="-122"/>
              <a:ea typeface="华光大标宋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660" y="4593590"/>
            <a:ext cx="6734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branch:=@visibility[@use[@statements] &amp;&amp; @eth_send];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1660" y="1064895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问题一</a:t>
            </a:r>
            <a:r>
              <a:rPr lang="en-US" altLang="zh-CN"/>
              <a:t>:</a:t>
            </a:r>
            <a:r>
              <a:rPr lang="zh-CN" altLang="en-US"/>
              <a:t>基本块问题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1660" y="1583690"/>
            <a:ext cx="37007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如果选择函数作为基本块</a:t>
            </a:r>
            <a:r>
              <a:rPr lang="en-US" altLang="zh-CN"/>
              <a:t>(</a:t>
            </a:r>
            <a:r>
              <a:rPr lang="zh-CN" altLang="en-US"/>
              <a:t>作用域</a:t>
            </a:r>
            <a:r>
              <a:rPr lang="en-US" altLang="zh-CN"/>
              <a:t>),</a:t>
            </a:r>
            <a:endParaRPr lang="en-US" altLang="zh-CN"/>
          </a:p>
          <a:p>
            <a:r>
              <a:rPr lang="zh-CN" altLang="en-US"/>
              <a:t>会导致这样的问题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slitherIR node </a:t>
            </a:r>
            <a:r>
              <a:rPr lang="zh-CN" altLang="en-US"/>
              <a:t>包含一种类似</a:t>
            </a:r>
            <a:r>
              <a:rPr lang="en-US" altLang="zh-CN"/>
              <a:t>AST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嵌套结构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99455" y="1173480"/>
            <a:ext cx="1645285" cy="52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  <a:cs typeface="华光楷体_CNKI" panose="02000500000000000000" charset="-122"/>
              </a:rPr>
              <a:t>函数基本块</a:t>
            </a:r>
            <a:r>
              <a:rPr lang="en-US" altLang="zh-CN">
                <a:latin typeface="华光楷体_CNKI" panose="02000500000000000000" charset="-122"/>
                <a:ea typeface="华光楷体_CNKI" panose="02000500000000000000" charset="-122"/>
                <a:cs typeface="华光楷体_CNKI" panose="02000500000000000000" charset="-122"/>
              </a:rPr>
              <a:t>A</a:t>
            </a:r>
            <a:endParaRPr lang="en-US" altLang="zh-CN">
              <a:latin typeface="华光楷体_CNKI" panose="02000500000000000000" charset="-122"/>
              <a:ea typeface="华光楷体_CNKI" panose="02000500000000000000" charset="-122"/>
              <a:cs typeface="华光楷体_CNKI" panose="02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9455" y="2220595"/>
            <a:ext cx="1645285" cy="52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  <a:cs typeface="华光楷体_CNKI" panose="02000500000000000000" charset="-122"/>
              </a:rPr>
              <a:t>函数基本块</a:t>
            </a:r>
            <a:r>
              <a:rPr lang="en-US" altLang="zh-CN">
                <a:latin typeface="华光楷体_CNKI" panose="02000500000000000000" charset="-122"/>
                <a:ea typeface="华光楷体_CNKI" panose="02000500000000000000" charset="-122"/>
                <a:cs typeface="华光楷体_CNKI" panose="02000500000000000000" charset="-122"/>
              </a:rPr>
              <a:t>B</a:t>
            </a:r>
            <a:endParaRPr lang="en-US" altLang="zh-CN">
              <a:latin typeface="华光楷体_CNKI" panose="02000500000000000000" charset="-122"/>
              <a:ea typeface="华光楷体_CNKI" panose="02000500000000000000" charset="-122"/>
              <a:cs typeface="华光楷体_CNKI" panose="020005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53375" y="869315"/>
            <a:ext cx="1233805" cy="30099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</a:rPr>
              <a:t>规则标准</a:t>
            </a:r>
            <a:endParaRPr lang="zh-CN" altLang="en-US">
              <a:latin typeface="华光楷体_CNKI" panose="02000500000000000000" charset="-122"/>
              <a:ea typeface="华光楷体_CNKI" panose="020005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953375" y="1272540"/>
            <a:ext cx="1233805" cy="30099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</a:rPr>
              <a:t>规则标准</a:t>
            </a:r>
            <a:endParaRPr lang="zh-CN" altLang="en-US">
              <a:latin typeface="华光楷体_CNKI" panose="02000500000000000000" charset="-122"/>
              <a:ea typeface="华光楷体_CNKI" panose="0200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967345" y="1675765"/>
            <a:ext cx="1233805" cy="30099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</a:rPr>
              <a:t>规则标准</a:t>
            </a:r>
            <a:endParaRPr lang="zh-CN" altLang="en-US">
              <a:latin typeface="华光楷体_CNKI" panose="02000500000000000000" charset="-122"/>
              <a:ea typeface="华光楷体_CNKI" panose="0200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57185" y="2109470"/>
            <a:ext cx="1233805" cy="30099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</a:rPr>
              <a:t>规则标准</a:t>
            </a:r>
            <a:endParaRPr lang="zh-CN" altLang="en-US">
              <a:latin typeface="华光楷体_CNKI" panose="02000500000000000000" charset="-122"/>
              <a:ea typeface="华光楷体_CNKI" panose="02000500000000000000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57185" y="2543175"/>
            <a:ext cx="1233805" cy="30099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光楷体_CNKI" panose="02000500000000000000" charset="-122"/>
                <a:ea typeface="华光楷体_CNKI" panose="02000500000000000000" charset="-122"/>
              </a:rPr>
              <a:t>规则标准</a:t>
            </a:r>
            <a:endParaRPr lang="zh-CN" altLang="en-US">
              <a:latin typeface="华光楷体_CNKI" panose="02000500000000000000" charset="-122"/>
              <a:ea typeface="华光楷体_CNKI" panose="02000500000000000000" charset="-122"/>
            </a:endParaRPr>
          </a:p>
        </p:txBody>
      </p:sp>
      <p:cxnSp>
        <p:nvCxnSpPr>
          <p:cNvPr id="13" name="肘形连接符 12"/>
          <p:cNvCxnSpPr>
            <a:stCxn id="5" idx="3"/>
            <a:endCxn id="7" idx="1"/>
          </p:cNvCxnSpPr>
          <p:nvPr/>
        </p:nvCxnSpPr>
        <p:spPr>
          <a:xfrm flipV="1">
            <a:off x="7444740" y="1019810"/>
            <a:ext cx="508635" cy="414655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8" idx="1"/>
          </p:cNvCxnSpPr>
          <p:nvPr/>
        </p:nvCxnSpPr>
        <p:spPr>
          <a:xfrm flipV="1">
            <a:off x="7444740" y="1423035"/>
            <a:ext cx="508635" cy="11430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10" idx="1"/>
          </p:cNvCxnSpPr>
          <p:nvPr/>
        </p:nvCxnSpPr>
        <p:spPr>
          <a:xfrm>
            <a:off x="7444740" y="1434465"/>
            <a:ext cx="522605" cy="391795"/>
          </a:xfrm>
          <a:prstGeom prst="bentConnector3">
            <a:avLst>
              <a:gd name="adj1" fmla="val 50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3"/>
            <a:endCxn id="11" idx="1"/>
          </p:cNvCxnSpPr>
          <p:nvPr/>
        </p:nvCxnSpPr>
        <p:spPr>
          <a:xfrm flipV="1">
            <a:off x="7444740" y="2259965"/>
            <a:ext cx="512445" cy="221615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2" idx="1"/>
          </p:cNvCxnSpPr>
          <p:nvPr/>
        </p:nvCxnSpPr>
        <p:spPr>
          <a:xfrm>
            <a:off x="7444740" y="2481580"/>
            <a:ext cx="512445" cy="212090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05395" y="734060"/>
            <a:ext cx="1927225" cy="2277745"/>
          </a:xfrm>
          <a:prstGeom prst="rect">
            <a:avLst/>
          </a:prstGeom>
          <a:noFill/>
          <a:ln w="28575" cmpd="dbl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660" y="4021455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问题二</a:t>
            </a:r>
            <a:r>
              <a:rPr lang="en-US" altLang="zh-CN"/>
              <a:t>:</a:t>
            </a:r>
            <a:r>
              <a:rPr lang="zh-CN" altLang="en-US"/>
              <a:t>逻辑转换问题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4092575"/>
            <a:ext cx="4076700" cy="17907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55" y="1272540"/>
            <a:ext cx="2295525" cy="13906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81660" y="5165725"/>
            <a:ext cx="6734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现有实现方式</a:t>
            </a:r>
            <a:r>
              <a:rPr lang="en-US" altLang="zh-CN"/>
              <a:t>:</a:t>
            </a:r>
            <a:r>
              <a:rPr lang="zh-CN" altLang="en-US"/>
              <a:t>从前至后顺序将满足的条件逐层缩减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理想实现方式</a:t>
            </a:r>
            <a:r>
              <a:rPr lang="en-US" altLang="zh-CN"/>
              <a:t>,</a:t>
            </a:r>
            <a:r>
              <a:rPr lang="zh-CN" altLang="en-US"/>
              <a:t>在解析过程中将优先级确定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规则优先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33525"/>
            <a:ext cx="5305425" cy="5324475"/>
          </a:xfrm>
          <a:prstGeom prst="rect">
            <a:avLst/>
          </a:prstGeom>
        </p:spPr>
      </p:pic>
      <p:pic>
        <p:nvPicPr>
          <p:cNvPr id="3" name="图片 2" descr="优先级大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3714750"/>
            <a:ext cx="5076825" cy="3143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-66040"/>
            <a:ext cx="2876550" cy="25146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073900" y="2266315"/>
            <a:ext cx="973455" cy="1435100"/>
          </a:xfrm>
          <a:prstGeom prst="straightConnector1">
            <a:avLst/>
          </a:prstGeom>
          <a:ln w="44450" cmpd="sng">
            <a:solidFill>
              <a:srgbClr val="F39BF6"/>
            </a:solidFill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4950" y="2959100"/>
            <a:ext cx="1635125" cy="28067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>
            <a:off x="3140075" y="3099435"/>
            <a:ext cx="4184650" cy="3020695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401560" y="6055995"/>
            <a:ext cx="2096135" cy="280670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275" y="205105"/>
            <a:ext cx="1160145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1300"/>
              <a:t>9.26</a:t>
            </a:r>
            <a:endParaRPr lang="en-US" altLang="zh-CN" sz="41300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18310" y="1416050"/>
            <a:ext cx="920115" cy="38773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合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约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6000" y="1525270"/>
            <a:ext cx="1820545" cy="8705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未标注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56000" y="4200525"/>
            <a:ext cx="1820545" cy="8705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已标注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4855" y="1155065"/>
            <a:ext cx="1838325" cy="600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ERC-20</a:t>
            </a:r>
            <a:r>
              <a:rPr lang="zh-CN" altLang="en-US" b="1">
                <a:solidFill>
                  <a:schemeClr val="tx1"/>
                </a:solidFill>
              </a:rPr>
              <a:t>合约集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4140" y="1146175"/>
            <a:ext cx="619125" cy="60896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431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24855" y="2151380"/>
            <a:ext cx="2517775" cy="608330"/>
            <a:chOff x="6734" y="3718"/>
            <a:chExt cx="3965" cy="958"/>
          </a:xfrm>
        </p:grpSpPr>
        <p:sp>
          <p:nvSpPr>
            <p:cNvPr id="9" name="矩形 8"/>
            <p:cNvSpPr/>
            <p:nvPr/>
          </p:nvSpPr>
          <p:spPr>
            <a:xfrm>
              <a:off x="6734" y="3725"/>
              <a:ext cx="2895" cy="9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论文实验数据集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25" y="3718"/>
              <a:ext cx="975" cy="9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4K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25490" y="3378200"/>
            <a:ext cx="2517775" cy="608330"/>
            <a:chOff x="6734" y="3718"/>
            <a:chExt cx="3965" cy="958"/>
          </a:xfrm>
        </p:grpSpPr>
        <p:sp>
          <p:nvSpPr>
            <p:cNvPr id="14" name="矩形 13"/>
            <p:cNvSpPr/>
            <p:nvPr/>
          </p:nvSpPr>
          <p:spPr>
            <a:xfrm>
              <a:off x="6734" y="3725"/>
              <a:ext cx="2895" cy="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Delegatecall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725" y="3718"/>
              <a:ext cx="975" cy="9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197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24855" y="4070985"/>
            <a:ext cx="2517775" cy="608330"/>
            <a:chOff x="6734" y="3718"/>
            <a:chExt cx="3965" cy="958"/>
          </a:xfrm>
        </p:grpSpPr>
        <p:sp>
          <p:nvSpPr>
            <p:cNvPr id="17" name="矩形 16"/>
            <p:cNvSpPr/>
            <p:nvPr/>
          </p:nvSpPr>
          <p:spPr>
            <a:xfrm>
              <a:off x="6734" y="3725"/>
              <a:ext cx="2895" cy="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整数溢出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725" y="3718"/>
              <a:ext cx="975" cy="9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275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26125" y="4763770"/>
            <a:ext cx="2517140" cy="608965"/>
            <a:chOff x="6535" y="3961"/>
            <a:chExt cx="3964" cy="959"/>
          </a:xfrm>
        </p:grpSpPr>
        <p:sp>
          <p:nvSpPr>
            <p:cNvPr id="20" name="矩形 19"/>
            <p:cNvSpPr/>
            <p:nvPr/>
          </p:nvSpPr>
          <p:spPr>
            <a:xfrm>
              <a:off x="6535" y="3968"/>
              <a:ext cx="2895" cy="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重入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524" y="3961"/>
              <a:ext cx="975" cy="9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274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26125" y="5456555"/>
            <a:ext cx="2517775" cy="608330"/>
            <a:chOff x="6734" y="3718"/>
            <a:chExt cx="3965" cy="958"/>
          </a:xfrm>
        </p:grpSpPr>
        <p:sp>
          <p:nvSpPr>
            <p:cNvPr id="23" name="矩形 22"/>
            <p:cNvSpPr/>
            <p:nvPr/>
          </p:nvSpPr>
          <p:spPr>
            <a:xfrm>
              <a:off x="6734" y="3725"/>
              <a:ext cx="2895" cy="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时间戳依赖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9725" y="3718"/>
              <a:ext cx="975" cy="9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350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右大括号 26"/>
          <p:cNvSpPr/>
          <p:nvPr/>
        </p:nvSpPr>
        <p:spPr>
          <a:xfrm>
            <a:off x="8843645" y="3378200"/>
            <a:ext cx="319405" cy="2683510"/>
          </a:xfrm>
          <a:prstGeom prst="rightBrac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470390" y="4361180"/>
            <a:ext cx="768985" cy="7181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1096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2" idx="3"/>
            <a:endCxn id="3" idx="1"/>
          </p:cNvCxnSpPr>
          <p:nvPr/>
        </p:nvCxnSpPr>
        <p:spPr>
          <a:xfrm flipV="1">
            <a:off x="2638425" y="1960880"/>
            <a:ext cx="917575" cy="1393825"/>
          </a:xfrm>
          <a:prstGeom prst="bentConnector3">
            <a:avLst>
              <a:gd name="adj1" fmla="val 50035"/>
            </a:avLst>
          </a:prstGeom>
          <a:ln w="952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" idx="3"/>
            <a:endCxn id="7" idx="1"/>
          </p:cNvCxnSpPr>
          <p:nvPr/>
        </p:nvCxnSpPr>
        <p:spPr>
          <a:xfrm>
            <a:off x="2638425" y="3354705"/>
            <a:ext cx="917575" cy="1281430"/>
          </a:xfrm>
          <a:prstGeom prst="bentConnector3">
            <a:avLst>
              <a:gd name="adj1" fmla="val 50035"/>
            </a:avLst>
          </a:prstGeom>
          <a:ln w="952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3"/>
            <a:endCxn id="8" idx="1"/>
          </p:cNvCxnSpPr>
          <p:nvPr/>
        </p:nvCxnSpPr>
        <p:spPr>
          <a:xfrm flipV="1">
            <a:off x="5376545" y="1455420"/>
            <a:ext cx="448310" cy="505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3"/>
            <a:endCxn id="9" idx="1"/>
          </p:cNvCxnSpPr>
          <p:nvPr/>
        </p:nvCxnSpPr>
        <p:spPr>
          <a:xfrm>
            <a:off x="5376545" y="1960880"/>
            <a:ext cx="448310" cy="4953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3"/>
            <a:endCxn id="14" idx="1"/>
          </p:cNvCxnSpPr>
          <p:nvPr/>
        </p:nvCxnSpPr>
        <p:spPr>
          <a:xfrm flipV="1">
            <a:off x="5376545" y="3683000"/>
            <a:ext cx="448945" cy="953135"/>
          </a:xfrm>
          <a:prstGeom prst="bentConnector3">
            <a:avLst>
              <a:gd name="adj1" fmla="val 50071"/>
            </a:avLst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17" idx="1"/>
          </p:cNvCxnSpPr>
          <p:nvPr/>
        </p:nvCxnSpPr>
        <p:spPr>
          <a:xfrm flipV="1">
            <a:off x="5376545" y="4375785"/>
            <a:ext cx="448310" cy="26035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3"/>
            <a:endCxn id="20" idx="1"/>
          </p:cNvCxnSpPr>
          <p:nvPr/>
        </p:nvCxnSpPr>
        <p:spPr>
          <a:xfrm>
            <a:off x="5376545" y="4636135"/>
            <a:ext cx="449580" cy="4324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7" idx="3"/>
            <a:endCxn id="23" idx="1"/>
          </p:cNvCxnSpPr>
          <p:nvPr/>
        </p:nvCxnSpPr>
        <p:spPr>
          <a:xfrm>
            <a:off x="5376545" y="4636135"/>
            <a:ext cx="449580" cy="112522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55895" y="1676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现有数据集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596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" y="575945"/>
            <a:ext cx="11601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/>
              <a:t>10.14</a:t>
            </a:r>
            <a:endParaRPr lang="en-US" altLang="zh-CN" sz="34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UNIT_PLACING_PICTURE_USER_VIEWPORT" val="{&quot;height&quot;:1920,&quot;width&quot;:1920}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UNIT_PLACING_PICTURE_USER_VIEWPORT" val="{&quot;height&quot;:9585,&quot;width&quot;:19485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UNIT_PLACING_PICTURE_USER_VIEWPORT" val="{&quot;height&quot;:5685,&quot;width&quot;:20460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5908</Words>
  <Application>WPS 演示</Application>
  <PresentationFormat>宽屏</PresentationFormat>
  <Paragraphs>991</Paragraphs>
  <Slides>70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Wingdings</vt:lpstr>
      <vt:lpstr>仿宋</vt:lpstr>
      <vt:lpstr>Arial Unicode MS</vt:lpstr>
      <vt:lpstr>Calibri</vt:lpstr>
      <vt:lpstr>Sylfaen</vt:lpstr>
      <vt:lpstr>华康行楷体 W5</vt:lpstr>
      <vt:lpstr>华光标题宋_CNKI</vt:lpstr>
      <vt:lpstr>华文行楷</vt:lpstr>
      <vt:lpstr>黑体</vt:lpstr>
      <vt:lpstr>华光大标宋_CNKI</vt:lpstr>
      <vt:lpstr>等线</vt:lpstr>
      <vt:lpstr>华文楷体</vt:lpstr>
      <vt:lpstr>HGH4_CNKI</vt:lpstr>
      <vt:lpstr>华光楷体_CNKI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GooooooTrue</cp:lastModifiedBy>
  <cp:revision>279</cp:revision>
  <dcterms:created xsi:type="dcterms:W3CDTF">2019-06-19T02:08:00Z</dcterms:created>
  <dcterms:modified xsi:type="dcterms:W3CDTF">2021-12-15T01:20:35Z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EDD54B49D9B94D8A9529B5C1A33D344D</vt:lpwstr>
  </property>
</Properties>
</file>