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11" name="Shape 111"/>
          <p:cNvSpPr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Shape 73"/>
          <p:cNvSpPr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等线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1.png" descr="100tal-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3388" y="188912"/>
            <a:ext cx="1409702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2.png" descr="dahailog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1625" y="6381751"/>
            <a:ext cx="1296988" cy="288927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>
            <p:ph type="ctrTitle"/>
          </p:nvPr>
        </p:nvSpPr>
        <p:spPr>
          <a:xfrm>
            <a:off x="1358900" y="-50800"/>
            <a:ext cx="9144000" cy="3509963"/>
          </a:xfrm>
          <a:prstGeom prst="rect">
            <a:avLst/>
          </a:prstGeom>
        </p:spPr>
        <p:txBody>
          <a:bodyPr/>
          <a:lstStyle/>
          <a:p>
            <a:pPr/>
            <a:r>
              <a:t>javascript执行机制</a:t>
            </a:r>
          </a:p>
        </p:txBody>
      </p:sp>
      <p:sp>
        <p:nvSpPr>
          <p:cNvPr id="124" name="Shape 124"/>
          <p:cNvSpPr/>
          <p:nvPr/>
        </p:nvSpPr>
        <p:spPr>
          <a:xfrm>
            <a:off x="5675909" y="3635757"/>
            <a:ext cx="2407105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等线"/>
              </a:defRPr>
            </a:lvl1pPr>
          </a:lstStyle>
          <a:p>
            <a:pPr/>
            <a:r>
              <a:t>大海FE团队 孙奇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age1.png" descr="100tal-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3388" y="188912"/>
            <a:ext cx="1409702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2.png" descr="dahailog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1625" y="6381751"/>
            <a:ext cx="1296988" cy="288927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>
            <p:ph type="ctrTitle"/>
          </p:nvPr>
        </p:nvSpPr>
        <p:spPr>
          <a:xfrm>
            <a:off x="1625600" y="946347"/>
            <a:ext cx="9144000" cy="899916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pPr/>
            <a:r>
              <a:t>Node中的Event Loop</a:t>
            </a:r>
          </a:p>
        </p:txBody>
      </p:sp>
      <p:sp>
        <p:nvSpPr>
          <p:cNvPr id="168" name="Shape 168"/>
          <p:cNvSpPr/>
          <p:nvPr>
            <p:ph type="subTitle" sz="half" idx="1"/>
          </p:nvPr>
        </p:nvSpPr>
        <p:spPr>
          <a:xfrm>
            <a:off x="1625600" y="2260798"/>
            <a:ext cx="9144000" cy="3255963"/>
          </a:xfrm>
          <a:prstGeom prst="rect">
            <a:avLst/>
          </a:prstGeom>
        </p:spPr>
        <p:txBody>
          <a:bodyPr/>
          <a:lstStyle/>
          <a:p>
            <a:pPr algn="l"/>
            <a:r>
              <a:t>nodejs：事件驱动，异步I/O非阻塞</a:t>
            </a:r>
          </a:p>
          <a:p>
            <a:pPr algn="l"/>
            <a:r>
              <a:t>libuv：I/O操作底层类库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image1.png" descr="100tal-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3388" y="188912"/>
            <a:ext cx="1409702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2.png" descr="dahailog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1625" y="6381751"/>
            <a:ext cx="1296988" cy="288927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>
            <p:ph type="ctrTitle"/>
          </p:nvPr>
        </p:nvSpPr>
        <p:spPr>
          <a:xfrm>
            <a:off x="1625600" y="946347"/>
            <a:ext cx="9144000" cy="899916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pPr/>
            <a:r>
              <a:t>异步I/O,非阻塞I/O</a:t>
            </a:r>
          </a:p>
        </p:txBody>
      </p:sp>
      <p:sp>
        <p:nvSpPr>
          <p:cNvPr id="173" name="Shape 173"/>
          <p:cNvSpPr/>
          <p:nvPr>
            <p:ph type="subTitle" sz="half" idx="1"/>
          </p:nvPr>
        </p:nvSpPr>
        <p:spPr>
          <a:xfrm>
            <a:off x="1625600" y="2260798"/>
            <a:ext cx="9144000" cy="3255963"/>
          </a:xfrm>
          <a:prstGeom prst="rect">
            <a:avLst/>
          </a:prstGeom>
        </p:spPr>
        <p:txBody>
          <a:bodyPr/>
          <a:lstStyle/>
          <a:p>
            <a:pPr algn="l"/>
            <a:r>
              <a:t>1.read</a:t>
            </a:r>
          </a:p>
          <a:p>
            <a:pPr algn="l"/>
            <a:r>
              <a:t>2.select</a:t>
            </a:r>
          </a:p>
          <a:p>
            <a:pPr algn="l"/>
            <a:r>
              <a:t>3.poll</a:t>
            </a:r>
          </a:p>
          <a:p>
            <a:pPr algn="l"/>
            <a:r>
              <a:t>4.epoll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image1.png" descr="100tal-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3388" y="188912"/>
            <a:ext cx="1409702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image2.png" descr="dahailog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1625" y="6381751"/>
            <a:ext cx="1296988" cy="288927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hape 177"/>
          <p:cNvSpPr/>
          <p:nvPr>
            <p:ph type="ctrTitle"/>
          </p:nvPr>
        </p:nvSpPr>
        <p:spPr>
          <a:xfrm>
            <a:off x="1625600" y="946347"/>
            <a:ext cx="9144000" cy="899916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pPr/>
            <a:r>
              <a:t>理想的非阻塞异步I/O</a:t>
            </a:r>
          </a:p>
        </p:txBody>
      </p:sp>
      <p:pic>
        <p:nvPicPr>
          <p:cNvPr id="178" name="屏幕快照 2018-12-13 下午3.12.2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26167" y="2019841"/>
            <a:ext cx="4922672" cy="42663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image1.png" descr="100tal-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3388" y="188912"/>
            <a:ext cx="1409702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age2.png" descr="dahailog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1625" y="6381751"/>
            <a:ext cx="1296988" cy="288927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>
            <p:ph type="ctrTitle"/>
          </p:nvPr>
        </p:nvSpPr>
        <p:spPr>
          <a:xfrm>
            <a:off x="1625600" y="946347"/>
            <a:ext cx="9144000" cy="899916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pPr/>
            <a:r>
              <a:t>现实的异步I/O</a:t>
            </a:r>
          </a:p>
        </p:txBody>
      </p:sp>
      <p:pic>
        <p:nvPicPr>
          <p:cNvPr id="183" name="屏幕快照 2018-12-13 下午3.15.5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4640" y="1852959"/>
            <a:ext cx="7027720" cy="4192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image1.png" descr="100tal-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3388" y="188912"/>
            <a:ext cx="1409702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image2.png" descr="dahailog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1625" y="6381751"/>
            <a:ext cx="1296988" cy="288927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hape 187"/>
          <p:cNvSpPr/>
          <p:nvPr>
            <p:ph type="ctrTitle"/>
          </p:nvPr>
        </p:nvSpPr>
        <p:spPr>
          <a:xfrm>
            <a:off x="1625600" y="946347"/>
            <a:ext cx="9144000" cy="899916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pPr/>
            <a:r>
              <a:t>Node的异步I/O</a:t>
            </a:r>
          </a:p>
        </p:txBody>
      </p:sp>
      <p:sp>
        <p:nvSpPr>
          <p:cNvPr id="188" name="Shape 188"/>
          <p:cNvSpPr/>
          <p:nvPr>
            <p:ph type="subTitle" sz="half" idx="1"/>
          </p:nvPr>
        </p:nvSpPr>
        <p:spPr>
          <a:xfrm>
            <a:off x="1625600" y="2260798"/>
            <a:ext cx="9144000" cy="3255963"/>
          </a:xfrm>
          <a:prstGeom prst="rect">
            <a:avLst/>
          </a:prstGeom>
        </p:spPr>
        <p:txBody>
          <a:bodyPr/>
          <a:lstStyle/>
          <a:p>
            <a:pPr algn="l"/>
            <a:r>
              <a:t>事件循环</a:t>
            </a:r>
          </a:p>
          <a:p>
            <a:pPr algn="l"/>
            <a:r>
              <a:t>观察者</a:t>
            </a:r>
          </a:p>
          <a:p>
            <a:pPr algn="l"/>
            <a:r>
              <a:t>请求对象：</a:t>
            </a:r>
            <a:r>
              <a:rPr sz="2000"/>
              <a:t>􏱛􏱜I/O过程中的􏲾重要中间产物，所有的状态都保存在这个对象中</a:t>
            </a:r>
            <a:endParaRPr sz="2000"/>
          </a:p>
          <a:p>
            <a:pPr algn="l"/>
            <a:r>
              <a:t>执行回调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image1.png" descr="100tal-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3388" y="188912"/>
            <a:ext cx="1409702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image2.png" descr="dahailog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1625" y="6381751"/>
            <a:ext cx="1296988" cy="288927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>
            <p:ph type="ctrTitle"/>
          </p:nvPr>
        </p:nvSpPr>
        <p:spPr>
          <a:xfrm>
            <a:off x="1625600" y="946347"/>
            <a:ext cx="9144000" cy="899916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pPr/>
            <a:r>
              <a:t>整个异步I/O的流程</a:t>
            </a:r>
          </a:p>
        </p:txBody>
      </p:sp>
      <p:pic>
        <p:nvPicPr>
          <p:cNvPr id="193" name="屏幕快照 2018-12-13 下午3.25.2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65500" y="1906452"/>
            <a:ext cx="5477218" cy="49352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image1.png" descr="100tal-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3388" y="188912"/>
            <a:ext cx="1409702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2.png" descr="dahailog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1625" y="6381751"/>
            <a:ext cx="1296988" cy="288927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>
            <p:ph type="ctrTitle"/>
          </p:nvPr>
        </p:nvSpPr>
        <p:spPr>
          <a:xfrm>
            <a:off x="1625600" y="946347"/>
            <a:ext cx="9144000" cy="899916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pPr/>
            <a:r>
              <a:t>非I/O的异步API</a:t>
            </a:r>
          </a:p>
        </p:txBody>
      </p:sp>
      <p:sp>
        <p:nvSpPr>
          <p:cNvPr id="198" name="Shape 198"/>
          <p:cNvSpPr/>
          <p:nvPr>
            <p:ph type="subTitle" sz="half" idx="1"/>
          </p:nvPr>
        </p:nvSpPr>
        <p:spPr>
          <a:xfrm>
            <a:off x="1625600" y="2260798"/>
            <a:ext cx="9144000" cy="3255963"/>
          </a:xfrm>
          <a:prstGeom prst="rect">
            <a:avLst/>
          </a:prstGeom>
        </p:spPr>
        <p:txBody>
          <a:bodyPr/>
          <a:lstStyle/>
          <a:p>
            <a:pPr algn="l"/>
            <a:r>
              <a:t>setTimeout</a:t>
            </a:r>
          </a:p>
          <a:p>
            <a:pPr algn="l"/>
            <a:r>
              <a:t>setInterval</a:t>
            </a:r>
          </a:p>
          <a:p>
            <a:pPr algn="l"/>
            <a:r>
              <a:t>setImmediate</a:t>
            </a:r>
          </a:p>
          <a:p>
            <a:pPr algn="l"/>
            <a:r>
              <a:t>process.nextTick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image1.png" descr="100tal-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3388" y="188912"/>
            <a:ext cx="1409702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image2.png" descr="dahailog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1625" y="6381751"/>
            <a:ext cx="1296988" cy="288927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Shape 202"/>
          <p:cNvSpPr/>
          <p:nvPr>
            <p:ph type="ctrTitle"/>
          </p:nvPr>
        </p:nvSpPr>
        <p:spPr>
          <a:xfrm>
            <a:off x="1625600" y="946347"/>
            <a:ext cx="9144000" cy="899916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pPr/>
            <a:r>
              <a:t>异步I/O,非阻塞I/O</a:t>
            </a:r>
          </a:p>
        </p:txBody>
      </p:sp>
      <p:sp>
        <p:nvSpPr>
          <p:cNvPr id="203" name="Shape 203"/>
          <p:cNvSpPr/>
          <p:nvPr>
            <p:ph type="subTitle" sz="half" idx="1"/>
          </p:nvPr>
        </p:nvSpPr>
        <p:spPr>
          <a:xfrm>
            <a:off x="1625600" y="2260798"/>
            <a:ext cx="9144000" cy="3255963"/>
          </a:xfrm>
          <a:prstGeom prst="rect">
            <a:avLst/>
          </a:prstGeom>
        </p:spPr>
        <p:txBody>
          <a:bodyPr/>
          <a:lstStyle/>
          <a:p>
            <a:pPr algn="l"/>
            <a:r>
              <a:t>1.read</a:t>
            </a:r>
          </a:p>
          <a:p>
            <a:pPr algn="l"/>
            <a:r>
              <a:t>2.select</a:t>
            </a:r>
          </a:p>
          <a:p>
            <a:pPr algn="l"/>
            <a:r>
              <a:t>3.poll</a:t>
            </a:r>
          </a:p>
          <a:p>
            <a:pPr algn="l"/>
            <a:r>
              <a:t>4.epoll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image1.png" descr="100tal-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3388" y="188912"/>
            <a:ext cx="1409702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image2.png" descr="dahailog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1625" y="6381751"/>
            <a:ext cx="1296988" cy="2889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image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23600" y="679864"/>
            <a:ext cx="8066665" cy="54982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image1.png" descr="100tal-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3388" y="188912"/>
            <a:ext cx="1409702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2.png" descr="dahailog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1625" y="6381751"/>
            <a:ext cx="1296988" cy="288927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/>
          <p:nvPr>
            <p:ph type="ctrTitle"/>
          </p:nvPr>
        </p:nvSpPr>
        <p:spPr>
          <a:xfrm>
            <a:off x="1625600" y="946347"/>
            <a:ext cx="9144000" cy="899916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pPr/>
            <a:r>
              <a:t>实例1</a:t>
            </a:r>
          </a:p>
        </p:txBody>
      </p:sp>
      <p:sp>
        <p:nvSpPr>
          <p:cNvPr id="212" name="Shape 212"/>
          <p:cNvSpPr/>
          <p:nvPr>
            <p:ph type="subTitle" sz="half" idx="1"/>
          </p:nvPr>
        </p:nvSpPr>
        <p:spPr>
          <a:xfrm>
            <a:off x="1625600" y="2260798"/>
            <a:ext cx="9144000" cy="3255963"/>
          </a:xfrm>
          <a:prstGeom prst="rect">
            <a:avLst/>
          </a:prstGeom>
        </p:spPr>
        <p:txBody>
          <a:bodyPr/>
          <a:lstStyle/>
          <a:p>
            <a:pPr algn="l"/>
            <a:r>
              <a:t>process.nextTick(function() {</a:t>
            </a:r>
          </a:p>
          <a:p>
            <a:pPr lvl="1" indent="457200" algn="l"/>
            <a:r>
              <a:t>console.log(1);</a:t>
            </a:r>
          </a:p>
          <a:p>
            <a:pPr algn="l"/>
            <a:r>
              <a:t>});</a:t>
            </a:r>
          </a:p>
          <a:p>
            <a:pPr algn="l"/>
            <a:r>
              <a:t>setImmediate(function() {</a:t>
            </a:r>
          </a:p>
          <a:p>
            <a:pPr lvl="1" indent="457200" algn="l"/>
            <a:r>
              <a:t>console.log(2);</a:t>
            </a:r>
          </a:p>
          <a:p>
            <a:pPr algn="l"/>
            <a:r>
              <a:t>})</a:t>
            </a:r>
          </a:p>
          <a:p>
            <a:pPr algn="l"/>
            <a:r>
              <a:t>console.log(3);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1.png" descr="100tal-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3388" y="188912"/>
            <a:ext cx="1409702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2.png" descr="dahailog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1625" y="6381751"/>
            <a:ext cx="1296988" cy="288927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>
            <p:ph type="subTitle" sz="half" idx="1"/>
          </p:nvPr>
        </p:nvSpPr>
        <p:spPr>
          <a:xfrm>
            <a:off x="1612900" y="2260217"/>
            <a:ext cx="9144000" cy="3255963"/>
          </a:xfrm>
          <a:prstGeom prst="rect">
            <a:avLst/>
          </a:prstGeom>
        </p:spPr>
        <p:txBody>
          <a:bodyPr/>
          <a:lstStyle/>
          <a:p>
            <a:pPr algn="l" defTabSz="457200">
              <a:lnSpc>
                <a:spcPct val="100000"/>
              </a:lnSpc>
              <a:spcBef>
                <a:spcPts val="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1.js为什么是单线程</a:t>
            </a:r>
          </a:p>
          <a:p>
            <a:pPr algn="l" defTabSz="457200">
              <a:lnSpc>
                <a:spcPct val="100000"/>
              </a:lnSpc>
              <a:spcBef>
                <a:spcPts val="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2.js为什么需要异步</a:t>
            </a:r>
          </a:p>
          <a:p>
            <a:pPr algn="l" defTabSz="457200">
              <a:lnSpc>
                <a:spcPct val="100000"/>
              </a:lnSpc>
              <a:spcBef>
                <a:spcPts val="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3.单线程如何实现异步</a:t>
            </a:r>
          </a:p>
        </p:txBody>
      </p:sp>
      <p:sp>
        <p:nvSpPr>
          <p:cNvPr id="129" name="Shape 129"/>
          <p:cNvSpPr/>
          <p:nvPr>
            <p:ph type="ctrTitle"/>
          </p:nvPr>
        </p:nvSpPr>
        <p:spPr>
          <a:xfrm>
            <a:off x="1612900" y="628699"/>
            <a:ext cx="9144000" cy="1268364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pPr/>
            <a:r>
              <a:t>灵魂三问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image1.png" descr="100tal-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3388" y="188912"/>
            <a:ext cx="1409702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image2.png" descr="dahailog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1625" y="6381751"/>
            <a:ext cx="1296988" cy="288927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Shape 216"/>
          <p:cNvSpPr/>
          <p:nvPr>
            <p:ph type="ctrTitle"/>
          </p:nvPr>
        </p:nvSpPr>
        <p:spPr>
          <a:xfrm>
            <a:off x="1625600" y="946347"/>
            <a:ext cx="9144000" cy="899916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pPr/>
            <a:r>
              <a:t>实例2</a:t>
            </a:r>
          </a:p>
        </p:txBody>
      </p:sp>
      <p:sp>
        <p:nvSpPr>
          <p:cNvPr id="217" name="Shape 217"/>
          <p:cNvSpPr/>
          <p:nvPr>
            <p:ph type="subTitle" idx="1"/>
          </p:nvPr>
        </p:nvSpPr>
        <p:spPr>
          <a:xfrm>
            <a:off x="1677937" y="1828998"/>
            <a:ext cx="9039326" cy="4046488"/>
          </a:xfrm>
          <a:prstGeom prst="rect">
            <a:avLst/>
          </a:prstGeom>
        </p:spPr>
        <p:txBody>
          <a:bodyPr/>
          <a:lstStyle/>
          <a:p>
            <a:pPr algn="l" defTabSz="466344">
              <a:spcBef>
                <a:spcPts val="500"/>
              </a:spcBef>
              <a:defRPr sz="1200"/>
            </a:pPr>
            <a:r>
              <a:t>process.nextTick(function() {</a:t>
            </a:r>
          </a:p>
          <a:p>
            <a:pPr lvl="1" indent="233172" algn="l" defTabSz="466344">
              <a:spcBef>
                <a:spcPts val="500"/>
              </a:spcBef>
              <a:defRPr sz="1200"/>
            </a:pPr>
            <a:r>
              <a:t>console.log(1);</a:t>
            </a:r>
          </a:p>
          <a:p>
            <a:pPr algn="l" defTabSz="466344">
              <a:spcBef>
                <a:spcPts val="500"/>
              </a:spcBef>
              <a:defRPr sz="1200"/>
            </a:pPr>
            <a:r>
              <a:t>});</a:t>
            </a:r>
          </a:p>
          <a:p>
            <a:pPr algn="l" defTabSz="466344">
              <a:spcBef>
                <a:spcPts val="500"/>
              </a:spcBef>
              <a:defRPr sz="1200"/>
            </a:pPr>
            <a:r>
              <a:t>process.nextTick(function() {</a:t>
            </a:r>
          </a:p>
          <a:p>
            <a:pPr lvl="1" indent="233172" algn="l" defTabSz="466344">
              <a:spcBef>
                <a:spcPts val="500"/>
              </a:spcBef>
              <a:defRPr sz="1200"/>
            </a:pPr>
            <a:r>
              <a:t>console.log(2);</a:t>
            </a:r>
          </a:p>
          <a:p>
            <a:pPr algn="l" defTabSz="466344">
              <a:spcBef>
                <a:spcPts val="500"/>
              </a:spcBef>
              <a:defRPr sz="1200"/>
            </a:pPr>
            <a:r>
              <a:t>});</a:t>
            </a:r>
          </a:p>
          <a:p>
            <a:pPr algn="l" defTabSz="466344">
              <a:spcBef>
                <a:spcPts val="500"/>
              </a:spcBef>
              <a:defRPr sz="1200"/>
            </a:pPr>
            <a:r>
              <a:t>setImmediate(function() {</a:t>
            </a:r>
          </a:p>
          <a:p>
            <a:pPr lvl="1" indent="233172" algn="l" defTabSz="466344">
              <a:spcBef>
                <a:spcPts val="500"/>
              </a:spcBef>
              <a:defRPr sz="1200"/>
            </a:pPr>
            <a:r>
              <a:t>console.log(3);</a:t>
            </a:r>
          </a:p>
          <a:p>
            <a:pPr lvl="1" indent="233172" algn="l" defTabSz="466344">
              <a:spcBef>
                <a:spcPts val="500"/>
              </a:spcBef>
              <a:defRPr sz="1200"/>
            </a:pPr>
            <a:r>
              <a:t>process.nextTick(function() {</a:t>
            </a:r>
          </a:p>
          <a:p>
            <a:pPr lvl="2" indent="466344" algn="l" defTabSz="466344">
              <a:spcBef>
                <a:spcPts val="500"/>
              </a:spcBef>
              <a:defRPr sz="1200"/>
            </a:pPr>
            <a:r>
              <a:t>console.log(4);</a:t>
            </a:r>
          </a:p>
          <a:p>
            <a:pPr lvl="1" indent="233172" algn="l" defTabSz="466344">
              <a:spcBef>
                <a:spcPts val="500"/>
              </a:spcBef>
              <a:defRPr sz="1200"/>
            </a:pPr>
            <a:r>
              <a:t>});</a:t>
            </a:r>
          </a:p>
          <a:p>
            <a:pPr algn="l" defTabSz="466344">
              <a:spcBef>
                <a:spcPts val="500"/>
              </a:spcBef>
              <a:defRPr sz="1200"/>
            </a:pPr>
            <a:r>
              <a:t>})；</a:t>
            </a:r>
          </a:p>
          <a:p>
            <a:pPr algn="l" defTabSz="466344">
              <a:spcBef>
                <a:spcPts val="500"/>
              </a:spcBef>
              <a:defRPr sz="1200"/>
            </a:pPr>
            <a:r>
              <a:t>setImmediate(function() {</a:t>
            </a:r>
          </a:p>
          <a:p>
            <a:pPr lvl="1" indent="233172" algn="l" defTabSz="466344">
              <a:spcBef>
                <a:spcPts val="500"/>
              </a:spcBef>
              <a:defRPr sz="1200"/>
            </a:pPr>
            <a:r>
              <a:t>console.log(5);</a:t>
            </a:r>
          </a:p>
          <a:p>
            <a:pPr algn="l" defTabSz="466344">
              <a:spcBef>
                <a:spcPts val="500"/>
              </a:spcBef>
              <a:defRPr sz="1200"/>
            </a:pPr>
            <a:r>
              <a:t>})；</a:t>
            </a:r>
          </a:p>
          <a:p>
            <a:pPr algn="l" defTabSz="466344">
              <a:spcBef>
                <a:spcPts val="500"/>
              </a:spcBef>
              <a:defRPr sz="1200"/>
            </a:pPr>
            <a:r>
              <a:t>console.log(6);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image1.png" descr="100tal-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3388" y="188912"/>
            <a:ext cx="1409702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image2.png" descr="dahailog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1625" y="6381751"/>
            <a:ext cx="1296988" cy="288927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Shape 221"/>
          <p:cNvSpPr/>
          <p:nvPr>
            <p:ph type="ctrTitle"/>
          </p:nvPr>
        </p:nvSpPr>
        <p:spPr>
          <a:xfrm>
            <a:off x="1625600" y="946347"/>
            <a:ext cx="9144000" cy="899916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pPr/>
            <a:r>
              <a:t>实例3</a:t>
            </a:r>
          </a:p>
        </p:txBody>
      </p:sp>
      <p:sp>
        <p:nvSpPr>
          <p:cNvPr id="222" name="Shape 222"/>
          <p:cNvSpPr/>
          <p:nvPr>
            <p:ph type="subTitle" sz="quarter" idx="1"/>
          </p:nvPr>
        </p:nvSpPr>
        <p:spPr>
          <a:xfrm>
            <a:off x="1625599" y="2260798"/>
            <a:ext cx="2412705" cy="3255963"/>
          </a:xfrm>
          <a:prstGeom prst="rect">
            <a:avLst/>
          </a:prstGeom>
        </p:spPr>
        <p:txBody>
          <a:bodyPr/>
          <a:lstStyle/>
          <a:p>
            <a:pPr algn="l" defTabSz="603504">
              <a:spcBef>
                <a:spcPts val="600"/>
              </a:spcBef>
              <a:defRPr sz="1500"/>
            </a:pPr>
            <a:r>
              <a:t>console.log(1)</a:t>
            </a:r>
          </a:p>
          <a:p>
            <a:pPr algn="l" defTabSz="603504">
              <a:spcBef>
                <a:spcPts val="600"/>
              </a:spcBef>
              <a:defRPr sz="1500"/>
            </a:pPr>
            <a:r>
              <a:t>setTimeout(() =&gt; {</a:t>
            </a:r>
          </a:p>
          <a:p>
            <a:pPr algn="l" defTabSz="603504">
              <a:spcBef>
                <a:spcPts val="600"/>
              </a:spcBef>
              <a:defRPr sz="1500"/>
            </a:pPr>
            <a:r>
              <a:t>  console.log(2)</a:t>
            </a:r>
          </a:p>
          <a:p>
            <a:pPr algn="l" defTabSz="603504">
              <a:spcBef>
                <a:spcPts val="600"/>
              </a:spcBef>
              <a:defRPr sz="1500"/>
            </a:pPr>
            <a:r>
              <a:t>  new Promise(resolve =&gt; {</a:t>
            </a:r>
          </a:p>
          <a:p>
            <a:pPr algn="l" defTabSz="603504">
              <a:spcBef>
                <a:spcPts val="600"/>
              </a:spcBef>
              <a:defRPr sz="1500"/>
            </a:pPr>
            <a:r>
              <a:t>    console.log(4)</a:t>
            </a:r>
          </a:p>
          <a:p>
            <a:pPr algn="l" defTabSz="603504">
              <a:spcBef>
                <a:spcPts val="600"/>
              </a:spcBef>
              <a:defRPr sz="1500"/>
            </a:pPr>
            <a:r>
              <a:t>    resolve()</a:t>
            </a:r>
          </a:p>
          <a:p>
            <a:pPr algn="l" defTabSz="603504">
              <a:spcBef>
                <a:spcPts val="600"/>
              </a:spcBef>
              <a:defRPr sz="1500"/>
            </a:pPr>
            <a:r>
              <a:t>  }).then(() =&gt; {</a:t>
            </a:r>
          </a:p>
          <a:p>
            <a:pPr algn="l" defTabSz="603504">
              <a:spcBef>
                <a:spcPts val="600"/>
              </a:spcBef>
              <a:defRPr sz="1500"/>
            </a:pPr>
            <a:r>
              <a:t>    console.log(5)</a:t>
            </a:r>
          </a:p>
          <a:p>
            <a:pPr algn="l" defTabSz="603504">
              <a:spcBef>
                <a:spcPts val="600"/>
              </a:spcBef>
              <a:defRPr sz="1500"/>
            </a:pPr>
            <a:r>
              <a:t>  })</a:t>
            </a:r>
          </a:p>
          <a:p>
            <a:pPr algn="l" defTabSz="603504">
              <a:spcBef>
                <a:spcPts val="600"/>
              </a:spcBef>
              <a:defRPr sz="1500"/>
            </a:pPr>
            <a:r>
              <a:t>})</a:t>
            </a:r>
          </a:p>
        </p:txBody>
      </p:sp>
      <p:sp>
        <p:nvSpPr>
          <p:cNvPr id="223" name="Shape 223"/>
          <p:cNvSpPr/>
          <p:nvPr/>
        </p:nvSpPr>
        <p:spPr>
          <a:xfrm>
            <a:off x="4393009" y="2260798"/>
            <a:ext cx="2643685" cy="2677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000">
                <a:latin typeface="+mn-lt"/>
                <a:ea typeface="+mn-ea"/>
                <a:cs typeface="+mn-cs"/>
                <a:sym typeface="等线"/>
              </a:defRPr>
            </a:pPr>
            <a:r>
              <a:t>new Promise(resolve =&gt; {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000">
                <a:latin typeface="+mn-lt"/>
                <a:ea typeface="+mn-ea"/>
                <a:cs typeface="+mn-cs"/>
                <a:sym typeface="等线"/>
              </a:defRPr>
            </a:pPr>
            <a:r>
              <a:t>  console.log(7)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000">
                <a:latin typeface="+mn-lt"/>
                <a:ea typeface="+mn-ea"/>
                <a:cs typeface="+mn-cs"/>
                <a:sym typeface="等线"/>
              </a:defRPr>
            </a:pPr>
            <a:r>
              <a:t>  resolve()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000">
                <a:latin typeface="+mn-lt"/>
                <a:ea typeface="+mn-ea"/>
                <a:cs typeface="+mn-cs"/>
                <a:sym typeface="等线"/>
              </a:defRPr>
            </a:pPr>
            <a:r>
              <a:t>}).then(() =&gt; {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000">
                <a:latin typeface="+mn-lt"/>
                <a:ea typeface="+mn-ea"/>
                <a:cs typeface="+mn-cs"/>
                <a:sym typeface="等线"/>
              </a:defRPr>
            </a:pPr>
            <a:r>
              <a:t>  console.log(8)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000">
                <a:latin typeface="+mn-lt"/>
                <a:ea typeface="+mn-ea"/>
                <a:cs typeface="+mn-cs"/>
                <a:sym typeface="等线"/>
              </a:defRPr>
            </a:pPr>
            <a:r>
              <a:t>})</a:t>
            </a:r>
          </a:p>
        </p:txBody>
      </p:sp>
      <p:sp>
        <p:nvSpPr>
          <p:cNvPr id="224" name="Shape 224"/>
          <p:cNvSpPr/>
          <p:nvPr/>
        </p:nvSpPr>
        <p:spPr>
          <a:xfrm>
            <a:off x="7391399" y="2260798"/>
            <a:ext cx="2412705" cy="311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667512">
              <a:lnSpc>
                <a:spcPct val="90000"/>
              </a:lnSpc>
              <a:spcBef>
                <a:spcPts val="700"/>
              </a:spcBef>
              <a:defRPr sz="1700">
                <a:latin typeface="+mn-lt"/>
                <a:ea typeface="+mn-ea"/>
                <a:cs typeface="+mn-cs"/>
                <a:sym typeface="等线"/>
              </a:defRPr>
            </a:pPr>
            <a:r>
              <a:t>setTimeout(() =&gt; {</a:t>
            </a:r>
          </a:p>
          <a:p>
            <a:pPr defTabSz="667512">
              <a:lnSpc>
                <a:spcPct val="90000"/>
              </a:lnSpc>
              <a:spcBef>
                <a:spcPts val="700"/>
              </a:spcBef>
              <a:defRPr sz="1700">
                <a:latin typeface="+mn-lt"/>
                <a:ea typeface="+mn-ea"/>
                <a:cs typeface="+mn-cs"/>
                <a:sym typeface="等线"/>
              </a:defRPr>
            </a:pPr>
            <a:r>
              <a:t>  console.log(9)</a:t>
            </a:r>
          </a:p>
          <a:p>
            <a:pPr defTabSz="667512">
              <a:lnSpc>
                <a:spcPct val="90000"/>
              </a:lnSpc>
              <a:spcBef>
                <a:spcPts val="700"/>
              </a:spcBef>
              <a:defRPr sz="1700">
                <a:latin typeface="+mn-lt"/>
                <a:ea typeface="+mn-ea"/>
                <a:cs typeface="+mn-cs"/>
                <a:sym typeface="等线"/>
              </a:defRPr>
            </a:pPr>
            <a:r>
              <a:t>  new Promise(resolve =&gt; {</a:t>
            </a:r>
          </a:p>
          <a:p>
            <a:pPr defTabSz="667512">
              <a:lnSpc>
                <a:spcPct val="90000"/>
              </a:lnSpc>
              <a:spcBef>
                <a:spcPts val="700"/>
              </a:spcBef>
              <a:defRPr sz="1700">
                <a:latin typeface="+mn-lt"/>
                <a:ea typeface="+mn-ea"/>
                <a:cs typeface="+mn-cs"/>
                <a:sym typeface="等线"/>
              </a:defRPr>
            </a:pPr>
            <a:r>
              <a:t>    console.log(11)</a:t>
            </a:r>
          </a:p>
          <a:p>
            <a:pPr defTabSz="667512">
              <a:lnSpc>
                <a:spcPct val="90000"/>
              </a:lnSpc>
              <a:spcBef>
                <a:spcPts val="700"/>
              </a:spcBef>
              <a:defRPr sz="1700">
                <a:latin typeface="+mn-lt"/>
                <a:ea typeface="+mn-ea"/>
                <a:cs typeface="+mn-cs"/>
                <a:sym typeface="等线"/>
              </a:defRPr>
            </a:pPr>
            <a:r>
              <a:t>    resolve()</a:t>
            </a:r>
          </a:p>
          <a:p>
            <a:pPr defTabSz="667512">
              <a:lnSpc>
                <a:spcPct val="90000"/>
              </a:lnSpc>
              <a:spcBef>
                <a:spcPts val="700"/>
              </a:spcBef>
              <a:defRPr sz="1700">
                <a:latin typeface="+mn-lt"/>
                <a:ea typeface="+mn-ea"/>
                <a:cs typeface="+mn-cs"/>
                <a:sym typeface="等线"/>
              </a:defRPr>
            </a:pPr>
            <a:r>
              <a:t>  }).then(() =&gt; {</a:t>
            </a:r>
          </a:p>
          <a:p>
            <a:pPr defTabSz="667512">
              <a:lnSpc>
                <a:spcPct val="90000"/>
              </a:lnSpc>
              <a:spcBef>
                <a:spcPts val="700"/>
              </a:spcBef>
              <a:defRPr sz="1700">
                <a:latin typeface="+mn-lt"/>
                <a:ea typeface="+mn-ea"/>
                <a:cs typeface="+mn-cs"/>
                <a:sym typeface="等线"/>
              </a:defRPr>
            </a:pPr>
            <a:r>
              <a:t>    console.log(12)</a:t>
            </a:r>
          </a:p>
          <a:p>
            <a:pPr defTabSz="667512">
              <a:lnSpc>
                <a:spcPct val="90000"/>
              </a:lnSpc>
              <a:spcBef>
                <a:spcPts val="700"/>
              </a:spcBef>
              <a:defRPr sz="1700">
                <a:latin typeface="+mn-lt"/>
                <a:ea typeface="+mn-ea"/>
                <a:cs typeface="+mn-cs"/>
                <a:sym typeface="等线"/>
              </a:defRPr>
            </a:pPr>
            <a:r>
              <a:t>  })</a:t>
            </a:r>
          </a:p>
          <a:p>
            <a:pPr defTabSz="667512">
              <a:lnSpc>
                <a:spcPct val="90000"/>
              </a:lnSpc>
              <a:spcBef>
                <a:spcPts val="700"/>
              </a:spcBef>
              <a:defRPr sz="1700">
                <a:latin typeface="+mn-lt"/>
                <a:ea typeface="+mn-ea"/>
                <a:cs typeface="+mn-cs"/>
                <a:sym typeface="等线"/>
              </a:defRPr>
            </a:pPr>
            <a:r>
              <a:t>})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image1.png" descr="100tal-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3388" y="188912"/>
            <a:ext cx="1409702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image2.png" descr="dahailog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1625" y="6381751"/>
            <a:ext cx="1296988" cy="288927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Shape 228"/>
          <p:cNvSpPr/>
          <p:nvPr>
            <p:ph type="ctrTitle"/>
          </p:nvPr>
        </p:nvSpPr>
        <p:spPr>
          <a:xfrm>
            <a:off x="1625600" y="946347"/>
            <a:ext cx="9144000" cy="899916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pPr/>
            <a:r>
              <a:t>实例4</a:t>
            </a:r>
          </a:p>
        </p:txBody>
      </p:sp>
      <p:sp>
        <p:nvSpPr>
          <p:cNvPr id="229" name="Shape 229"/>
          <p:cNvSpPr/>
          <p:nvPr>
            <p:ph type="subTitle" sz="half" idx="1"/>
          </p:nvPr>
        </p:nvSpPr>
        <p:spPr>
          <a:xfrm>
            <a:off x="1625600" y="2260798"/>
            <a:ext cx="9144000" cy="3255963"/>
          </a:xfrm>
          <a:prstGeom prst="rect">
            <a:avLst/>
          </a:prstGeom>
        </p:spPr>
        <p:txBody>
          <a:bodyPr/>
          <a:lstStyle/>
          <a:p>
            <a:pPr algn="l"/>
            <a:r>
              <a:t>setTimeout(function () {</a:t>
            </a:r>
          </a:p>
          <a:p>
            <a:pPr algn="l"/>
            <a:r>
              <a:t>  console.log('setTimeout')</a:t>
            </a:r>
          </a:p>
          <a:p>
            <a:pPr algn="l"/>
            <a:r>
              <a:t>});</a:t>
            </a:r>
          </a:p>
          <a:p>
            <a:pPr algn="l"/>
            <a:r>
              <a:t>setImmediate(function () {</a:t>
            </a:r>
          </a:p>
          <a:p>
            <a:pPr algn="l"/>
            <a:r>
              <a:t>  console.log('setImmediate')</a:t>
            </a:r>
          </a:p>
          <a:p>
            <a:pPr algn="l"/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image1.png" descr="100tal-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3388" y="188912"/>
            <a:ext cx="1409702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image2.png" descr="dahailog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1625" y="6381751"/>
            <a:ext cx="1296988" cy="288927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Shape 233"/>
          <p:cNvSpPr/>
          <p:nvPr>
            <p:ph type="ctrTitle"/>
          </p:nvPr>
        </p:nvSpPr>
        <p:spPr>
          <a:xfrm>
            <a:off x="1625600" y="946347"/>
            <a:ext cx="9144000" cy="899916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pPr/>
            <a:r>
              <a:t>web worker</a:t>
            </a:r>
          </a:p>
        </p:txBody>
      </p:sp>
      <p:sp>
        <p:nvSpPr>
          <p:cNvPr id="234" name="Shape 234"/>
          <p:cNvSpPr/>
          <p:nvPr>
            <p:ph type="subTitle" sz="half" idx="1"/>
          </p:nvPr>
        </p:nvSpPr>
        <p:spPr>
          <a:xfrm>
            <a:off x="1625600" y="2260798"/>
            <a:ext cx="9144000" cy="3255963"/>
          </a:xfrm>
          <a:prstGeom prst="rect">
            <a:avLst/>
          </a:prstGeom>
        </p:spPr>
        <p:txBody>
          <a:bodyPr/>
          <a:lstStyle/>
          <a:p>
            <a:pPr algn="l" defTabSz="658368">
              <a:spcBef>
                <a:spcPts val="700"/>
              </a:spcBef>
              <a:defRPr sz="1700"/>
            </a:pPr>
            <a:r>
              <a:t>在浏览器后台运行Javascript，而不占用浏览器自身线程。</a:t>
            </a:r>
          </a:p>
          <a:p>
            <a:pPr algn="l" defTabSz="658368">
              <a:spcBef>
                <a:spcPts val="700"/>
              </a:spcBef>
              <a:defRPr sz="1700"/>
            </a:pPr>
            <a:r>
              <a:t>两种：专用线程和共享线程。</a:t>
            </a:r>
          </a:p>
          <a:p>
            <a:pPr algn="l" defTabSz="658368">
              <a:spcBef>
                <a:spcPts val="700"/>
              </a:spcBef>
              <a:defRPr sz="1700"/>
            </a:pPr>
          </a:p>
          <a:p>
            <a:pPr algn="l" defTabSz="658368">
              <a:spcBef>
                <a:spcPts val="700"/>
              </a:spcBef>
              <a:defRPr sz="1700"/>
            </a:pPr>
            <a:r>
              <a:t>限制：</a:t>
            </a:r>
          </a:p>
          <a:p>
            <a:pPr algn="l" defTabSz="658368">
              <a:spcBef>
                <a:spcPts val="700"/>
              </a:spcBef>
              <a:defRPr sz="1700"/>
            </a:pPr>
            <a:r>
              <a:t>无法访问DOM节点。</a:t>
            </a:r>
          </a:p>
          <a:p>
            <a:pPr algn="l" defTabSz="658368">
              <a:spcBef>
                <a:spcPts val="700"/>
              </a:spcBef>
              <a:defRPr sz="1700"/>
            </a:pPr>
            <a:r>
              <a:t>无法访问全局变量和全局函数。</a:t>
            </a:r>
          </a:p>
          <a:p>
            <a:pPr algn="l" defTabSz="658368">
              <a:spcBef>
                <a:spcPts val="700"/>
              </a:spcBef>
              <a:defRPr sz="1700"/>
            </a:pPr>
            <a:r>
              <a:t>无法调用alert或confirm之类的函数。</a:t>
            </a:r>
          </a:p>
          <a:p>
            <a:pPr algn="l" defTabSz="658368">
              <a:spcBef>
                <a:spcPts val="700"/>
              </a:spcBef>
              <a:defRPr sz="1700"/>
            </a:pPr>
            <a:r>
              <a:t>无法访问window，document之类的浏览器全局变量。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image1.png" descr="100tal-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3388" y="188912"/>
            <a:ext cx="1409702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image2.png" descr="dahailog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1625" y="6381751"/>
            <a:ext cx="1296988" cy="288927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Shape 238"/>
          <p:cNvSpPr/>
          <p:nvPr>
            <p:ph type="ctrTitle"/>
          </p:nvPr>
        </p:nvSpPr>
        <p:spPr>
          <a:xfrm>
            <a:off x="1625600" y="946347"/>
            <a:ext cx="9144000" cy="899916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pPr/>
            <a:r>
              <a:t>问题</a:t>
            </a:r>
          </a:p>
        </p:txBody>
      </p:sp>
      <p:sp>
        <p:nvSpPr>
          <p:cNvPr id="239" name="Shape 239"/>
          <p:cNvSpPr/>
          <p:nvPr>
            <p:ph type="subTitle" sz="half" idx="1"/>
          </p:nvPr>
        </p:nvSpPr>
        <p:spPr>
          <a:xfrm>
            <a:off x="1625600" y="2260798"/>
            <a:ext cx="9144000" cy="3255963"/>
          </a:xfrm>
          <a:prstGeom prst="rect">
            <a:avLst/>
          </a:prstGeom>
        </p:spPr>
        <p:txBody>
          <a:bodyPr/>
          <a:lstStyle/>
          <a:p>
            <a:pPr algn="l"/>
            <a:r>
              <a:t>1.js为什么是单线程</a:t>
            </a:r>
          </a:p>
          <a:p>
            <a:pPr algn="l"/>
            <a:r>
              <a:t>2.进程与线程的关系</a:t>
            </a:r>
          </a:p>
          <a:p>
            <a:pPr algn="l"/>
            <a:r>
              <a:t>3.js为什么需要异步</a:t>
            </a:r>
          </a:p>
          <a:p>
            <a:pPr algn="l"/>
            <a:r>
              <a:t>4.浏览器端event loop执行机制</a:t>
            </a:r>
          </a:p>
          <a:p>
            <a:pPr algn="l"/>
            <a:r>
              <a:t>5.nodejs中event loop执行机制</a:t>
            </a:r>
          </a:p>
          <a:p>
            <a:pPr algn="l"/>
            <a:r>
              <a:t>6.nodejs中异步非阻塞I/O的原理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image1.png" descr="100tal-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3388" y="188912"/>
            <a:ext cx="1409702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image2.png" descr="dahailog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1625" y="6381751"/>
            <a:ext cx="1296988" cy="288927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Shape 243"/>
          <p:cNvSpPr/>
          <p:nvPr>
            <p:ph type="ctrTitle"/>
          </p:nvPr>
        </p:nvSpPr>
        <p:spPr>
          <a:xfrm>
            <a:off x="1524000" y="2105818"/>
            <a:ext cx="9144000" cy="1239206"/>
          </a:xfrm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1.png" descr="100tal-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3388" y="188912"/>
            <a:ext cx="1409702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image2.png" descr="dahailog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1625" y="6381751"/>
            <a:ext cx="1296988" cy="288927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>
            <p:ph type="subTitle" sz="half" idx="1"/>
          </p:nvPr>
        </p:nvSpPr>
        <p:spPr>
          <a:xfrm>
            <a:off x="1612900" y="2260217"/>
            <a:ext cx="9144000" cy="3255963"/>
          </a:xfrm>
          <a:prstGeom prst="rect">
            <a:avLst/>
          </a:prstGeom>
        </p:spPr>
        <p:txBody>
          <a:bodyPr/>
          <a:lstStyle/>
          <a:p>
            <a:pPr algn="l" defTabSz="457200">
              <a:lnSpc>
                <a:spcPct val="100000"/>
              </a:lnSpc>
              <a:spcBef>
                <a:spcPts val="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进程：一段程序的执行过程。</a:t>
            </a:r>
          </a:p>
          <a:p>
            <a:pPr algn="l" defTabSz="457200">
              <a:lnSpc>
                <a:spcPct val="100000"/>
              </a:lnSpc>
              <a:spcBef>
                <a:spcPts val="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线程：独立运行和独立调度的基本单位。</a:t>
            </a:r>
          </a:p>
          <a:p>
            <a:pPr algn="l" defTabSz="457200">
              <a:lnSpc>
                <a:spcPct val="100000"/>
              </a:lnSpc>
              <a:spcBef>
                <a:spcPts val="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多线程：同步完成多项任务，提高资源使用效率来提高系统的效率。</a:t>
            </a:r>
          </a:p>
        </p:txBody>
      </p:sp>
      <p:sp>
        <p:nvSpPr>
          <p:cNvPr id="134" name="Shape 134"/>
          <p:cNvSpPr/>
          <p:nvPr>
            <p:ph type="ctrTitle"/>
          </p:nvPr>
        </p:nvSpPr>
        <p:spPr>
          <a:xfrm>
            <a:off x="1612900" y="628699"/>
            <a:ext cx="9144000" cy="1268364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pPr/>
            <a:r>
              <a:t>我是谁，我从哪里来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image1.png" descr="100tal-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3388" y="188912"/>
            <a:ext cx="1409702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2.png" descr="dahailog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1625" y="6381751"/>
            <a:ext cx="1296988" cy="288927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hape 138"/>
          <p:cNvSpPr/>
          <p:nvPr>
            <p:ph type="ctrTitle"/>
          </p:nvPr>
        </p:nvSpPr>
        <p:spPr>
          <a:xfrm>
            <a:off x="1625600" y="946347"/>
            <a:ext cx="9144000" cy="899916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pPr/>
            <a:r>
              <a:t>我要到哪里去</a:t>
            </a:r>
          </a:p>
        </p:txBody>
      </p:sp>
      <p:sp>
        <p:nvSpPr>
          <p:cNvPr id="139" name="Shape 139"/>
          <p:cNvSpPr/>
          <p:nvPr>
            <p:ph type="subTitle" sz="half" idx="1"/>
          </p:nvPr>
        </p:nvSpPr>
        <p:spPr>
          <a:xfrm>
            <a:off x="1625600" y="2260798"/>
            <a:ext cx="9144000" cy="3255963"/>
          </a:xfrm>
          <a:prstGeom prst="rect">
            <a:avLst/>
          </a:prstGeom>
        </p:spPr>
        <p:txBody>
          <a:bodyPr/>
          <a:lstStyle/>
          <a:p>
            <a:pPr algn="l" defTabSz="859536">
              <a:spcBef>
                <a:spcPts val="900"/>
              </a:spcBef>
              <a:defRPr sz="2200"/>
            </a:pPr>
            <a:r>
              <a:t>任务队列：同步任务，异步任务</a:t>
            </a:r>
          </a:p>
          <a:p>
            <a:pPr algn="l" defTabSz="859536">
              <a:spcBef>
                <a:spcPts val="900"/>
              </a:spcBef>
              <a:defRPr sz="2200"/>
            </a:pPr>
            <a:r>
              <a:t>事件和回调函数</a:t>
            </a:r>
          </a:p>
          <a:p>
            <a:pPr algn="l" defTabSz="859536">
              <a:spcBef>
                <a:spcPts val="900"/>
              </a:spcBef>
              <a:defRPr sz="2200"/>
            </a:pPr>
            <a:r>
              <a:t>Event Loop</a:t>
            </a:r>
          </a:p>
          <a:p>
            <a:pPr algn="l" defTabSz="859536">
              <a:spcBef>
                <a:spcPts val="900"/>
              </a:spcBef>
              <a:defRPr sz="2200"/>
            </a:pPr>
            <a:r>
              <a:t>宏任务：setTimeout，setInterval，setImmediate</a:t>
            </a:r>
          </a:p>
          <a:p>
            <a:pPr algn="l" defTabSz="859536">
              <a:spcBef>
                <a:spcPts val="900"/>
              </a:spcBef>
              <a:defRPr sz="2200"/>
            </a:pPr>
            <a:r>
              <a:t>微任务：ajax，promise，process.nextTick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1.png" descr="100tal-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3388" y="188912"/>
            <a:ext cx="1409702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image2.png" descr="dahailog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1625" y="6381751"/>
            <a:ext cx="1296988" cy="2889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image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17433" y="574996"/>
            <a:ext cx="6857691" cy="54927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image1.png" descr="100tal-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3388" y="188912"/>
            <a:ext cx="1409702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image2.png" descr="dahailog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1625" y="6381751"/>
            <a:ext cx="1296988" cy="2889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07531" y="631304"/>
            <a:ext cx="8589538" cy="55953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mage1.png" descr="100tal-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3388" y="188912"/>
            <a:ext cx="1409702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2.png" descr="dahailog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1625" y="6381751"/>
            <a:ext cx="1296988" cy="288927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>
            <p:ph type="ctrTitle"/>
          </p:nvPr>
        </p:nvSpPr>
        <p:spPr>
          <a:xfrm>
            <a:off x="1625600" y="946347"/>
            <a:ext cx="9144000" cy="899916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pPr/>
            <a:r>
              <a:t>实例1</a:t>
            </a:r>
          </a:p>
        </p:txBody>
      </p:sp>
      <p:sp>
        <p:nvSpPr>
          <p:cNvPr id="152" name="Shape 152"/>
          <p:cNvSpPr/>
          <p:nvPr>
            <p:ph type="subTitle" sz="half" idx="1"/>
          </p:nvPr>
        </p:nvSpPr>
        <p:spPr>
          <a:xfrm>
            <a:off x="1625600" y="2260798"/>
            <a:ext cx="9144000" cy="3255963"/>
          </a:xfrm>
          <a:prstGeom prst="rect">
            <a:avLst/>
          </a:prstGeom>
        </p:spPr>
        <p:txBody>
          <a:bodyPr/>
          <a:lstStyle/>
          <a:p>
            <a:pPr algn="l" defTabSz="813816">
              <a:spcBef>
                <a:spcPts val="800"/>
              </a:spcBef>
              <a:defRPr sz="2100"/>
            </a:pPr>
            <a:r>
              <a:t>console.log(1)</a:t>
            </a:r>
          </a:p>
          <a:p>
            <a:pPr algn="l" defTabSz="813816">
              <a:spcBef>
                <a:spcPts val="800"/>
              </a:spcBef>
              <a:defRPr sz="2100"/>
            </a:pPr>
          </a:p>
          <a:p>
            <a:pPr algn="l" defTabSz="813816">
              <a:spcBef>
                <a:spcPts val="800"/>
              </a:spcBef>
              <a:defRPr sz="2100"/>
            </a:pPr>
            <a:r>
              <a:t>setTimeout(function(){</a:t>
            </a:r>
          </a:p>
          <a:p>
            <a:pPr algn="l" defTabSz="813816">
              <a:spcBef>
                <a:spcPts val="800"/>
              </a:spcBef>
              <a:defRPr sz="2100"/>
            </a:pPr>
            <a:r>
              <a:t>    console.log(2)</a:t>
            </a:r>
          </a:p>
          <a:p>
            <a:pPr algn="l" defTabSz="813816">
              <a:spcBef>
                <a:spcPts val="800"/>
              </a:spcBef>
              <a:defRPr sz="2100"/>
            </a:pPr>
            <a:r>
              <a:t>},0)</a:t>
            </a:r>
          </a:p>
          <a:p>
            <a:pPr algn="l" defTabSz="813816">
              <a:spcBef>
                <a:spcPts val="800"/>
              </a:spcBef>
              <a:defRPr sz="2100"/>
            </a:pPr>
          </a:p>
          <a:p>
            <a:pPr algn="l" defTabSz="813816">
              <a:spcBef>
                <a:spcPts val="800"/>
              </a:spcBef>
              <a:defRPr sz="2100"/>
            </a:pPr>
            <a:r>
              <a:t>console.log(3)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mage1.png" descr="100tal-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3388" y="188912"/>
            <a:ext cx="1409702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2.png" descr="dahailog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1625" y="6381751"/>
            <a:ext cx="1296988" cy="288927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>
            <p:ph type="ctrTitle"/>
          </p:nvPr>
        </p:nvSpPr>
        <p:spPr>
          <a:xfrm>
            <a:off x="1625600" y="946347"/>
            <a:ext cx="9144000" cy="899916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pPr/>
            <a:r>
              <a:t>实例2</a:t>
            </a:r>
          </a:p>
        </p:txBody>
      </p:sp>
      <p:sp>
        <p:nvSpPr>
          <p:cNvPr id="157" name="Shape 157"/>
          <p:cNvSpPr/>
          <p:nvPr>
            <p:ph type="subTitle" idx="1"/>
          </p:nvPr>
        </p:nvSpPr>
        <p:spPr>
          <a:xfrm>
            <a:off x="1625600" y="1857871"/>
            <a:ext cx="9144000" cy="4363145"/>
          </a:xfrm>
          <a:prstGeom prst="rect">
            <a:avLst/>
          </a:prstGeom>
        </p:spPr>
        <p:txBody>
          <a:bodyPr/>
          <a:lstStyle/>
          <a:p>
            <a:pPr algn="l" defTabSz="379474">
              <a:lnSpc>
                <a:spcPct val="100000"/>
              </a:lnSpc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t>let p = new Promise((resolve, reject) =&gt; {</a:t>
            </a:r>
          </a:p>
          <a:p>
            <a:pPr algn="l" defTabSz="379474">
              <a:lnSpc>
                <a:spcPct val="100000"/>
              </a:lnSpc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t>    setTimeout(() =&gt; {</a:t>
            </a:r>
          </a:p>
          <a:p>
            <a:pPr algn="l" defTabSz="379474">
              <a:lnSpc>
                <a:spcPct val="100000"/>
              </a:lnSpc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t>        resolve('success')</a:t>
            </a:r>
          </a:p>
          <a:p>
            <a:pPr algn="l" defTabSz="379474">
              <a:lnSpc>
                <a:spcPct val="100000"/>
              </a:lnSpc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t>        console.log(1)</a:t>
            </a:r>
          </a:p>
          <a:p>
            <a:pPr algn="l" defTabSz="379474">
              <a:lnSpc>
                <a:spcPct val="100000"/>
              </a:lnSpc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t>    },1000)</a:t>
            </a:r>
          </a:p>
          <a:p>
            <a:pPr algn="l" defTabSz="379474">
              <a:lnSpc>
                <a:spcPct val="100000"/>
              </a:lnSpc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t>    console.log(2)</a:t>
            </a:r>
          </a:p>
          <a:p>
            <a:pPr algn="l" defTabSz="379474">
              <a:lnSpc>
                <a:spcPct val="100000"/>
              </a:lnSpc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t>}) </a:t>
            </a:r>
          </a:p>
          <a:p>
            <a:pPr algn="l" defTabSz="379474">
              <a:lnSpc>
                <a:spcPct val="100000"/>
              </a:lnSpc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t>console.log(p)</a:t>
            </a:r>
          </a:p>
          <a:p>
            <a:pPr algn="l" defTabSz="379474">
              <a:lnSpc>
                <a:spcPct val="100000"/>
              </a:lnSpc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t>p.then((result) =&gt; {</a:t>
            </a:r>
          </a:p>
          <a:p>
            <a:pPr algn="l" defTabSz="379474">
              <a:lnSpc>
                <a:spcPct val="100000"/>
              </a:lnSpc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t>    console.log(result)</a:t>
            </a:r>
          </a:p>
          <a:p>
            <a:pPr algn="l" defTabSz="379474">
              <a:lnSpc>
                <a:spcPct val="100000"/>
              </a:lnSpc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t>}, (err) =&gt; {</a:t>
            </a:r>
          </a:p>
          <a:p>
            <a:pPr algn="l" defTabSz="379474">
              <a:lnSpc>
                <a:spcPct val="100000"/>
              </a:lnSpc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t>    console.log(err)</a:t>
            </a:r>
          </a:p>
          <a:p>
            <a:pPr algn="l" defTabSz="379474">
              <a:lnSpc>
                <a:spcPct val="100000"/>
              </a:lnSpc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t>})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image1.png" descr="100tal-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3388" y="188912"/>
            <a:ext cx="1409702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2.png" descr="dahailog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1625" y="6381751"/>
            <a:ext cx="1296988" cy="288927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/>
          <p:nvPr>
            <p:ph type="ctrTitle"/>
          </p:nvPr>
        </p:nvSpPr>
        <p:spPr>
          <a:xfrm>
            <a:off x="1625600" y="946347"/>
            <a:ext cx="9144000" cy="899916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pPr/>
            <a:r>
              <a:t>实例3</a:t>
            </a:r>
          </a:p>
        </p:txBody>
      </p:sp>
      <p:sp>
        <p:nvSpPr>
          <p:cNvPr id="162" name="Shape 162"/>
          <p:cNvSpPr/>
          <p:nvPr>
            <p:ph type="subTitle" sz="quarter" idx="1"/>
          </p:nvPr>
        </p:nvSpPr>
        <p:spPr>
          <a:xfrm>
            <a:off x="1684336" y="1877913"/>
            <a:ext cx="3422652" cy="3638849"/>
          </a:xfrm>
          <a:prstGeom prst="rect">
            <a:avLst/>
          </a:prstGeom>
        </p:spPr>
        <p:txBody>
          <a:bodyPr/>
          <a:lstStyle/>
          <a:p>
            <a:pPr algn="l" defTabSz="411479">
              <a:spcBef>
                <a:spcPts val="400"/>
              </a:spcBef>
              <a:defRPr sz="1000"/>
            </a:pPr>
            <a:r>
              <a:t>console.log(‘1');</a:t>
            </a:r>
          </a:p>
          <a:p>
            <a:pPr algn="l" defTabSz="411479">
              <a:spcBef>
                <a:spcPts val="400"/>
              </a:spcBef>
              <a:defRPr sz="1000"/>
            </a:pPr>
          </a:p>
          <a:p>
            <a:pPr algn="l" defTabSz="411479">
              <a:spcBef>
                <a:spcPts val="400"/>
              </a:spcBef>
              <a:defRPr sz="1000"/>
            </a:pPr>
            <a:r>
              <a:t>// 记作 set1</a:t>
            </a:r>
          </a:p>
          <a:p>
            <a:pPr algn="l" defTabSz="411479">
              <a:spcBef>
                <a:spcPts val="400"/>
              </a:spcBef>
              <a:defRPr sz="1000"/>
            </a:pPr>
            <a:r>
              <a:t>setTimeout(function () {</a:t>
            </a:r>
          </a:p>
          <a:p>
            <a:pPr algn="l" defTabSz="411479">
              <a:spcBef>
                <a:spcPts val="400"/>
              </a:spcBef>
              <a:defRPr sz="1000"/>
            </a:pPr>
            <a:r>
              <a:t>    console.log('2');</a:t>
            </a:r>
          </a:p>
          <a:p>
            <a:pPr algn="l" defTabSz="411479">
              <a:spcBef>
                <a:spcPts val="400"/>
              </a:spcBef>
              <a:defRPr sz="1000"/>
            </a:pPr>
            <a:r>
              <a:t>    // set4</a:t>
            </a:r>
          </a:p>
          <a:p>
            <a:pPr algn="l" defTabSz="411479">
              <a:spcBef>
                <a:spcPts val="400"/>
              </a:spcBef>
              <a:defRPr sz="1000"/>
            </a:pPr>
            <a:r>
              <a:t>    setTimeout(function() {</a:t>
            </a:r>
          </a:p>
          <a:p>
            <a:pPr algn="l" defTabSz="411479">
              <a:spcBef>
                <a:spcPts val="400"/>
              </a:spcBef>
              <a:defRPr sz="1000"/>
            </a:pPr>
            <a:r>
              <a:t>        console.log('3');</a:t>
            </a:r>
          </a:p>
          <a:p>
            <a:pPr algn="l" defTabSz="411479">
              <a:spcBef>
                <a:spcPts val="400"/>
              </a:spcBef>
              <a:defRPr sz="1000"/>
            </a:pPr>
            <a:r>
              <a:t>    });</a:t>
            </a:r>
          </a:p>
          <a:p>
            <a:pPr algn="l" defTabSz="411479">
              <a:spcBef>
                <a:spcPts val="400"/>
              </a:spcBef>
              <a:defRPr sz="1000"/>
            </a:pPr>
            <a:r>
              <a:t>    // pro2</a:t>
            </a:r>
          </a:p>
          <a:p>
            <a:pPr algn="l" defTabSz="411479">
              <a:spcBef>
                <a:spcPts val="400"/>
              </a:spcBef>
              <a:defRPr sz="1000"/>
            </a:pPr>
            <a:r>
              <a:t>    new Promise(function (resolve) {</a:t>
            </a:r>
          </a:p>
          <a:p>
            <a:pPr algn="l" defTabSz="411479">
              <a:spcBef>
                <a:spcPts val="400"/>
              </a:spcBef>
              <a:defRPr sz="1000"/>
            </a:pPr>
            <a:r>
              <a:t>        console.log('4');</a:t>
            </a:r>
          </a:p>
          <a:p>
            <a:pPr algn="l" defTabSz="411479">
              <a:spcBef>
                <a:spcPts val="400"/>
              </a:spcBef>
              <a:defRPr sz="1000"/>
            </a:pPr>
            <a:r>
              <a:t>        resolve();</a:t>
            </a:r>
          </a:p>
          <a:p>
            <a:pPr algn="l" defTabSz="411479">
              <a:spcBef>
                <a:spcPts val="400"/>
              </a:spcBef>
              <a:defRPr sz="1000"/>
            </a:pPr>
            <a:r>
              <a:t>    }).then(function () {</a:t>
            </a:r>
          </a:p>
          <a:p>
            <a:pPr algn="l" defTabSz="411479">
              <a:spcBef>
                <a:spcPts val="400"/>
              </a:spcBef>
              <a:defRPr sz="1000"/>
            </a:pPr>
            <a:r>
              <a:t>        console.log('5')</a:t>
            </a:r>
          </a:p>
          <a:p>
            <a:pPr algn="l" defTabSz="411479">
              <a:spcBef>
                <a:spcPts val="400"/>
              </a:spcBef>
              <a:defRPr sz="1000"/>
            </a:pPr>
            <a:r>
              <a:t>    })</a:t>
            </a:r>
          </a:p>
          <a:p>
            <a:pPr algn="l" defTabSz="411479">
              <a:spcBef>
                <a:spcPts val="400"/>
              </a:spcBef>
              <a:defRPr sz="1000"/>
            </a:pPr>
            <a:r>
              <a:t>})</a:t>
            </a:r>
          </a:p>
        </p:txBody>
      </p:sp>
      <p:sp>
        <p:nvSpPr>
          <p:cNvPr id="163" name="Shape 163"/>
          <p:cNvSpPr/>
          <p:nvPr/>
        </p:nvSpPr>
        <p:spPr>
          <a:xfrm>
            <a:off x="6159498" y="1877913"/>
            <a:ext cx="3959922" cy="3173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585215">
              <a:lnSpc>
                <a:spcPct val="90000"/>
              </a:lnSpc>
              <a:spcBef>
                <a:spcPts val="600"/>
              </a:spcBef>
              <a:defRPr sz="1500">
                <a:latin typeface="+mn-lt"/>
                <a:ea typeface="+mn-ea"/>
                <a:cs typeface="+mn-cs"/>
                <a:sym typeface="等线"/>
              </a:defRPr>
            </a:pPr>
            <a:r>
              <a:t>// 记作 pro1</a:t>
            </a:r>
          </a:p>
          <a:p>
            <a:pPr defTabSz="585215">
              <a:lnSpc>
                <a:spcPct val="90000"/>
              </a:lnSpc>
              <a:spcBef>
                <a:spcPts val="600"/>
              </a:spcBef>
              <a:defRPr sz="1500">
                <a:latin typeface="+mn-lt"/>
                <a:ea typeface="+mn-ea"/>
                <a:cs typeface="+mn-cs"/>
                <a:sym typeface="等线"/>
              </a:defRPr>
            </a:pPr>
            <a:r>
              <a:t>new Promise(function (resolve) {</a:t>
            </a:r>
          </a:p>
          <a:p>
            <a:pPr defTabSz="585215">
              <a:lnSpc>
                <a:spcPct val="90000"/>
              </a:lnSpc>
              <a:spcBef>
                <a:spcPts val="600"/>
              </a:spcBef>
              <a:defRPr sz="1500">
                <a:latin typeface="+mn-lt"/>
                <a:ea typeface="+mn-ea"/>
                <a:cs typeface="+mn-cs"/>
                <a:sym typeface="等线"/>
              </a:defRPr>
            </a:pPr>
            <a:r>
              <a:t>    console.log('6');</a:t>
            </a:r>
          </a:p>
          <a:p>
            <a:pPr defTabSz="585215">
              <a:lnSpc>
                <a:spcPct val="90000"/>
              </a:lnSpc>
              <a:spcBef>
                <a:spcPts val="600"/>
              </a:spcBef>
              <a:defRPr sz="1500">
                <a:latin typeface="+mn-lt"/>
                <a:ea typeface="+mn-ea"/>
                <a:cs typeface="+mn-cs"/>
                <a:sym typeface="等线"/>
              </a:defRPr>
            </a:pPr>
            <a:r>
              <a:t>    resolve();</a:t>
            </a:r>
          </a:p>
          <a:p>
            <a:pPr defTabSz="585215">
              <a:lnSpc>
                <a:spcPct val="90000"/>
              </a:lnSpc>
              <a:spcBef>
                <a:spcPts val="600"/>
              </a:spcBef>
              <a:defRPr sz="1500">
                <a:latin typeface="+mn-lt"/>
                <a:ea typeface="+mn-ea"/>
                <a:cs typeface="+mn-cs"/>
                <a:sym typeface="等线"/>
              </a:defRPr>
            </a:pPr>
            <a:r>
              <a:t>}).then(function () {</a:t>
            </a:r>
          </a:p>
          <a:p>
            <a:pPr defTabSz="585215">
              <a:lnSpc>
                <a:spcPct val="90000"/>
              </a:lnSpc>
              <a:spcBef>
                <a:spcPts val="600"/>
              </a:spcBef>
              <a:defRPr sz="1500">
                <a:latin typeface="+mn-lt"/>
                <a:ea typeface="+mn-ea"/>
                <a:cs typeface="+mn-cs"/>
                <a:sym typeface="等线"/>
              </a:defRPr>
            </a:pPr>
            <a:r>
              <a:t>    console.log('7');</a:t>
            </a:r>
          </a:p>
          <a:p>
            <a:pPr defTabSz="585215">
              <a:lnSpc>
                <a:spcPct val="90000"/>
              </a:lnSpc>
              <a:spcBef>
                <a:spcPts val="600"/>
              </a:spcBef>
              <a:defRPr sz="1500">
                <a:latin typeface="+mn-lt"/>
                <a:ea typeface="+mn-ea"/>
                <a:cs typeface="+mn-cs"/>
                <a:sym typeface="等线"/>
              </a:defRPr>
            </a:pPr>
            <a:r>
              <a:t>    // set3</a:t>
            </a:r>
          </a:p>
          <a:p>
            <a:pPr defTabSz="585215">
              <a:lnSpc>
                <a:spcPct val="90000"/>
              </a:lnSpc>
              <a:spcBef>
                <a:spcPts val="600"/>
              </a:spcBef>
              <a:defRPr sz="1500">
                <a:latin typeface="+mn-lt"/>
                <a:ea typeface="+mn-ea"/>
                <a:cs typeface="+mn-cs"/>
                <a:sym typeface="等线"/>
              </a:defRPr>
            </a:pPr>
            <a:r>
              <a:t>    setTimeout(function() {</a:t>
            </a:r>
          </a:p>
          <a:p>
            <a:pPr defTabSz="585215">
              <a:lnSpc>
                <a:spcPct val="90000"/>
              </a:lnSpc>
              <a:spcBef>
                <a:spcPts val="600"/>
              </a:spcBef>
              <a:defRPr sz="1500">
                <a:latin typeface="+mn-lt"/>
                <a:ea typeface="+mn-ea"/>
                <a:cs typeface="+mn-cs"/>
                <a:sym typeface="等线"/>
              </a:defRPr>
            </a:pPr>
            <a:r>
              <a:t>        console.log('8');</a:t>
            </a:r>
          </a:p>
          <a:p>
            <a:pPr defTabSz="585215">
              <a:lnSpc>
                <a:spcPct val="90000"/>
              </a:lnSpc>
              <a:spcBef>
                <a:spcPts val="600"/>
              </a:spcBef>
              <a:defRPr sz="1500">
                <a:latin typeface="+mn-lt"/>
                <a:ea typeface="+mn-ea"/>
                <a:cs typeface="+mn-cs"/>
                <a:sym typeface="等线"/>
              </a:defRPr>
            </a:pPr>
            <a:r>
              <a:t>    });</a:t>
            </a:r>
          </a:p>
          <a:p>
            <a:pPr defTabSz="585215">
              <a:lnSpc>
                <a:spcPct val="90000"/>
              </a:lnSpc>
              <a:spcBef>
                <a:spcPts val="600"/>
              </a:spcBef>
              <a:defRPr sz="1500">
                <a:latin typeface="+mn-lt"/>
                <a:ea typeface="+mn-ea"/>
                <a:cs typeface="+mn-cs"/>
                <a:sym typeface="等线"/>
              </a:defRPr>
            </a:pPr>
            <a:r>
              <a:t>})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