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Shape 94"/>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标题文本</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浅析Webpack</a:t>
            </a:r>
          </a:p>
        </p:txBody>
      </p:sp>
      <p:sp>
        <p:nvSpPr>
          <p:cNvPr id="120" name="Shape 120"/>
          <p:cNvSpPr/>
          <p:nvPr>
            <p:ph type="subTitle" sz="quarter" idx="1"/>
          </p:nvPr>
        </p:nvSpPr>
        <p:spPr>
          <a:prstGeom prst="rect">
            <a:avLst/>
          </a:prstGeom>
        </p:spPr>
        <p:txBody>
          <a:bodyPr/>
          <a:lstStyle/>
          <a:p>
            <a:pPr/>
            <a:r>
              <a:t>大海项目组 孙奇</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1269999" y="572195"/>
            <a:ext cx="10464801" cy="1422401"/>
          </a:xfrm>
          <a:prstGeom prst="rect">
            <a:avLst/>
          </a:prstGeom>
        </p:spPr>
        <p:txBody>
          <a:bodyPr/>
          <a:lstStyle>
            <a:lvl1pPr defTabSz="543305">
              <a:defRPr sz="7440"/>
            </a:lvl1pPr>
          </a:lstStyle>
          <a:p>
            <a:pPr/>
            <a:r>
              <a:t>万物皆模块</a:t>
            </a:r>
          </a:p>
        </p:txBody>
      </p:sp>
      <p:pic>
        <p:nvPicPr>
          <p:cNvPr id="123" name="屏幕快照 2018-07-29 下午7.11.42.png"/>
          <p:cNvPicPr>
            <a:picLocks noChangeAspect="1"/>
          </p:cNvPicPr>
          <p:nvPr/>
        </p:nvPicPr>
        <p:blipFill>
          <a:blip r:embed="rId2">
            <a:extLst/>
          </a:blip>
          <a:stretch>
            <a:fillRect/>
          </a:stretch>
        </p:blipFill>
        <p:spPr>
          <a:xfrm>
            <a:off x="510286" y="2696702"/>
            <a:ext cx="11984228" cy="5942999"/>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body" idx="4294967295"/>
          </p:nvPr>
        </p:nvSpPr>
        <p:spPr>
          <a:prstGeom prst="rect">
            <a:avLst/>
          </a:prstGeom>
        </p:spPr>
        <p:txBody>
          <a:bodyPr/>
          <a:lstStyle/>
          <a:p>
            <a:pPr marL="440055" indent="-440055" defTabSz="578358">
              <a:spcBef>
                <a:spcPts val="4100"/>
              </a:spcBef>
              <a:defRPr sz="3762"/>
            </a:pPr>
            <a:r>
              <a:t>Gulp致力于自动化和优化工作流，是一个自动化开发工作中痛苦又耗时任务的工具包。gulp 把为每个痛苦又耗时任务编写的处理方法称为一个 </a:t>
            </a:r>
            <a:r>
              <a:rPr b="1">
                <a:latin typeface="Helvetica"/>
                <a:ea typeface="Helvetica"/>
                <a:cs typeface="Helvetica"/>
                <a:sym typeface="Helvetica"/>
              </a:rPr>
              <a:t>task</a:t>
            </a:r>
          </a:p>
          <a:p>
            <a:pPr marL="440055" indent="-440055" defTabSz="578358">
              <a:spcBef>
                <a:spcPts val="4100"/>
              </a:spcBef>
              <a:defRPr sz="3762"/>
            </a:pPr>
            <a:r>
              <a:t>Webpack是前端资源模块化管理和打包工具。它可以将许多松散的模块按照依赖和规则打包成符合生产环境部署的前端资源。还可以将按需加载的模块进行代码分割，等到实际需要的时候再异步加载。</a:t>
            </a:r>
          </a:p>
        </p:txBody>
      </p:sp>
      <p:sp>
        <p:nvSpPr>
          <p:cNvPr id="126" name="Shape 126"/>
          <p:cNvSpPr/>
          <p:nvPr>
            <p:ph type="title"/>
          </p:nvPr>
        </p:nvSpPr>
        <p:spPr>
          <a:prstGeom prst="rect">
            <a:avLst/>
          </a:prstGeom>
        </p:spPr>
        <p:txBody>
          <a:bodyPr/>
          <a:lstStyle/>
          <a:p>
            <a:pPr/>
            <a:r>
              <a:t>Webpack与Gulp</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848580" y="120389"/>
            <a:ext cx="11099801" cy="2159001"/>
          </a:xfrm>
          <a:prstGeom prst="rect">
            <a:avLst/>
          </a:prstGeom>
        </p:spPr>
        <p:txBody>
          <a:bodyPr/>
          <a:lstStyle/>
          <a:p>
            <a:pPr/>
            <a:r>
              <a:t>Webpack的优点</a:t>
            </a:r>
          </a:p>
        </p:txBody>
      </p:sp>
      <p:sp>
        <p:nvSpPr>
          <p:cNvPr id="129" name="Shape 129"/>
          <p:cNvSpPr/>
          <p:nvPr>
            <p:ph type="body" sz="half" idx="1"/>
          </p:nvPr>
        </p:nvSpPr>
        <p:spPr>
          <a:xfrm>
            <a:off x="580488" y="6168604"/>
            <a:ext cx="11635984" cy="3565395"/>
          </a:xfrm>
          <a:prstGeom prst="rect">
            <a:avLst/>
          </a:prstGeom>
        </p:spPr>
        <p:txBody>
          <a:bodyPr/>
          <a:lstStyle/>
          <a:p>
            <a:pPr marL="391159" indent="-391159" defTabSz="514095">
              <a:spcBef>
                <a:spcPts val="3600"/>
              </a:spcBef>
              <a:defRPr sz="3343"/>
            </a:pPr>
            <a:r>
              <a:t>webpack为大型SPA应用而生，一切皆模块</a:t>
            </a:r>
          </a:p>
          <a:p>
            <a:pPr marL="391159" indent="-391159" defTabSz="514095">
              <a:spcBef>
                <a:spcPts val="3600"/>
              </a:spcBef>
              <a:defRPr sz="3343"/>
            </a:pPr>
            <a:r>
              <a:t>单页应用的核心是模块化，对于模块化，gulp显得无能为力</a:t>
            </a:r>
          </a:p>
          <a:p>
            <a:pPr marL="391159" indent="-391159" defTabSz="514095">
              <a:spcBef>
                <a:spcPts val="3600"/>
              </a:spcBef>
              <a:defRPr sz="3343"/>
            </a:pPr>
            <a:r>
              <a:t>优化页面加载速度的一条重要法则是减少http请求。gulp只是对静态资源做流式处理，处理之后并未做有效的资源整合</a:t>
            </a:r>
          </a:p>
        </p:txBody>
      </p:sp>
      <p:pic>
        <p:nvPicPr>
          <p:cNvPr id="130" name="webpack-img.png"/>
          <p:cNvPicPr>
            <a:picLocks noChangeAspect="1"/>
          </p:cNvPicPr>
          <p:nvPr/>
        </p:nvPicPr>
        <p:blipFill>
          <a:blip r:embed="rId2">
            <a:extLst/>
          </a:blip>
          <a:stretch>
            <a:fillRect/>
          </a:stretch>
        </p:blipFill>
        <p:spPr>
          <a:xfrm>
            <a:off x="1367662" y="1950302"/>
            <a:ext cx="9764724" cy="4179988"/>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Webpack的缺点</a:t>
            </a:r>
          </a:p>
        </p:txBody>
      </p:sp>
      <p:sp>
        <p:nvSpPr>
          <p:cNvPr id="133" name="Shape 133"/>
          <p:cNvSpPr/>
          <p:nvPr>
            <p:ph type="body" idx="1"/>
          </p:nvPr>
        </p:nvSpPr>
        <p:spPr>
          <a:prstGeom prst="rect">
            <a:avLst/>
          </a:prstGeom>
        </p:spPr>
        <p:txBody>
          <a:bodyPr/>
          <a:lstStyle/>
          <a:p>
            <a:pPr/>
            <a:r>
              <a:t>不适合对大量源文件做流式处理</a:t>
            </a:r>
          </a:p>
          <a:p>
            <a:pPr/>
            <a:r>
              <a:t>不适合多页应用开发，灵活度高但同时配置很繁琐复杂</a:t>
            </a:r>
          </a:p>
          <a:p>
            <a:pPr/>
            <a:r>
              <a:t>如果单纯只是打包js，完全可以使用rollup,browserify这种小而美的实现。</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屏幕快照 2018-07-29 下午7.16.36.png"/>
          <p:cNvPicPr>
            <a:picLocks noChangeAspect="1"/>
          </p:cNvPicPr>
          <p:nvPr/>
        </p:nvPicPr>
        <p:blipFill>
          <a:blip r:embed="rId2">
            <a:extLst/>
          </a:blip>
          <a:stretch>
            <a:fillRect/>
          </a:stretch>
        </p:blipFill>
        <p:spPr>
          <a:xfrm>
            <a:off x="8139724" y="2941267"/>
            <a:ext cx="3524665" cy="6407238"/>
          </a:xfrm>
          <a:prstGeom prst="rect">
            <a:avLst/>
          </a:prstGeom>
          <a:ln w="12700">
            <a:miter lim="400000"/>
          </a:ln>
        </p:spPr>
      </p:pic>
      <p:sp>
        <p:nvSpPr>
          <p:cNvPr id="136" name="Shape 136"/>
          <p:cNvSpPr/>
          <p:nvPr>
            <p:ph type="body" sz="half" idx="4294967295"/>
          </p:nvPr>
        </p:nvSpPr>
        <p:spPr>
          <a:xfrm>
            <a:off x="952500" y="2719742"/>
            <a:ext cx="6127606" cy="6317005"/>
          </a:xfrm>
          <a:prstGeom prst="rect">
            <a:avLst/>
          </a:prstGeom>
        </p:spPr>
        <p:txBody>
          <a:bodyPr/>
          <a:lstStyle/>
          <a:p>
            <a:pPr marL="368934" indent="-368934" defTabSz="484886">
              <a:spcBef>
                <a:spcPts val="3400"/>
              </a:spcBef>
              <a:defRPr sz="3154"/>
            </a:pPr>
            <a:r>
              <a:t>config 配置文件</a:t>
            </a:r>
          </a:p>
          <a:p>
            <a:pPr marL="368934" indent="-368934" defTabSz="484886">
              <a:spcBef>
                <a:spcPts val="3400"/>
              </a:spcBef>
              <a:defRPr sz="3154"/>
            </a:pPr>
            <a:r>
              <a:t>dist 编译后资源</a:t>
            </a:r>
          </a:p>
          <a:p>
            <a:pPr marL="368934" indent="-368934" defTabSz="484886">
              <a:spcBef>
                <a:spcPts val="3400"/>
              </a:spcBef>
              <a:defRPr sz="3154"/>
            </a:pPr>
            <a:r>
              <a:t>src 被打包的资源</a:t>
            </a:r>
          </a:p>
          <a:p>
            <a:pPr marL="368934" indent="-368934" defTabSz="484886">
              <a:spcBef>
                <a:spcPts val="3400"/>
              </a:spcBef>
              <a:defRPr sz="3154"/>
            </a:pPr>
            <a:r>
              <a:t>src-js 打包入口文件</a:t>
            </a:r>
          </a:p>
          <a:p>
            <a:pPr marL="368934" indent="-368934" defTabSz="484886">
              <a:spcBef>
                <a:spcPts val="3400"/>
              </a:spcBef>
              <a:defRPr sz="3154"/>
            </a:pPr>
            <a:r>
              <a:t>src-pages 多入口模板文件和公共组件</a:t>
            </a:r>
          </a:p>
          <a:p>
            <a:pPr marL="368934" indent="-368934" defTabSz="484886">
              <a:spcBef>
                <a:spcPts val="3400"/>
              </a:spcBef>
              <a:defRPr sz="3154"/>
            </a:pPr>
            <a:r>
              <a:t>src-static 第三方资源文件</a:t>
            </a:r>
          </a:p>
        </p:txBody>
      </p:sp>
      <p:sp>
        <p:nvSpPr>
          <p:cNvPr id="137" name="Shape 137"/>
          <p:cNvSpPr/>
          <p:nvPr>
            <p:ph type="title"/>
          </p:nvPr>
        </p:nvSpPr>
        <p:spPr>
          <a:prstGeom prst="rect">
            <a:avLst/>
          </a:prstGeom>
        </p:spPr>
        <p:txBody>
          <a:bodyPr/>
          <a:lstStyle/>
          <a:p>
            <a:pPr/>
            <a:r>
              <a:t>项目架构</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Webpack配置的组成</a:t>
            </a:r>
          </a:p>
        </p:txBody>
      </p:sp>
      <p:pic>
        <p:nvPicPr>
          <p:cNvPr id="140" name="屏幕快照 2018-07-29 下午9.07.20.png"/>
          <p:cNvPicPr>
            <a:picLocks noChangeAspect="1"/>
          </p:cNvPicPr>
          <p:nvPr/>
        </p:nvPicPr>
        <p:blipFill>
          <a:blip r:embed="rId2">
            <a:extLst/>
          </a:blip>
          <a:stretch>
            <a:fillRect/>
          </a:stretch>
        </p:blipFill>
        <p:spPr>
          <a:xfrm>
            <a:off x="5061444" y="2800801"/>
            <a:ext cx="7453332" cy="5967169"/>
          </a:xfrm>
          <a:prstGeom prst="rect">
            <a:avLst/>
          </a:prstGeom>
          <a:ln w="12700">
            <a:miter lim="400000"/>
          </a:ln>
        </p:spPr>
      </p:pic>
      <p:sp>
        <p:nvSpPr>
          <p:cNvPr id="141" name="Shape 141"/>
          <p:cNvSpPr/>
          <p:nvPr>
            <p:ph type="body" sz="half" idx="4294967295"/>
          </p:nvPr>
        </p:nvSpPr>
        <p:spPr>
          <a:xfrm>
            <a:off x="510841" y="2590800"/>
            <a:ext cx="4063769" cy="6684154"/>
          </a:xfrm>
          <a:prstGeom prst="rect">
            <a:avLst/>
          </a:prstGeom>
        </p:spPr>
        <p:txBody>
          <a:bodyPr/>
          <a:lstStyle/>
          <a:p>
            <a:pPr marL="324485" indent="-324485" defTabSz="426466">
              <a:spcBef>
                <a:spcPts val="3000"/>
              </a:spcBef>
              <a:defRPr sz="2774"/>
            </a:pPr>
            <a:r>
              <a:t>entry:入口</a:t>
            </a:r>
          </a:p>
          <a:p>
            <a:pPr marL="324485" indent="-324485" defTabSz="426466">
              <a:spcBef>
                <a:spcPts val="3000"/>
              </a:spcBef>
              <a:defRPr sz="2774"/>
            </a:pPr>
            <a:r>
              <a:t>output：出口</a:t>
            </a:r>
          </a:p>
          <a:p>
            <a:pPr marL="324485" indent="-324485" defTabSz="426466">
              <a:spcBef>
                <a:spcPts val="3000"/>
              </a:spcBef>
              <a:defRPr sz="2774"/>
            </a:pPr>
            <a:r>
              <a:t>resolve：配置webpack如何寻找模块对应的文件</a:t>
            </a:r>
          </a:p>
          <a:p>
            <a:pPr marL="324485" indent="-324485" defTabSz="426466">
              <a:spcBef>
                <a:spcPts val="3000"/>
              </a:spcBef>
              <a:defRPr sz="2774"/>
            </a:pPr>
            <a:r>
              <a:t>rules：各种loader</a:t>
            </a:r>
          </a:p>
          <a:p>
            <a:pPr marL="324485" indent="-324485" defTabSz="426466">
              <a:spcBef>
                <a:spcPts val="3000"/>
              </a:spcBef>
              <a:defRPr sz="2774"/>
            </a:pPr>
            <a:r>
              <a:t>splitChunks：提取公共代码</a:t>
            </a:r>
          </a:p>
          <a:p>
            <a:pPr marL="324485" indent="-324485" defTabSz="426466">
              <a:spcBef>
                <a:spcPts val="3000"/>
              </a:spcBef>
              <a:defRPr sz="2774"/>
            </a:pPr>
            <a:r>
              <a:t>plugins：各种扩展插件</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动态配置多页应用</a:t>
            </a:r>
          </a:p>
        </p:txBody>
      </p:sp>
      <p:pic>
        <p:nvPicPr>
          <p:cNvPr id="144" name="屏幕快照 2018-07-29 下午9.30.57.png"/>
          <p:cNvPicPr>
            <a:picLocks noChangeAspect="1"/>
          </p:cNvPicPr>
          <p:nvPr/>
        </p:nvPicPr>
        <p:blipFill>
          <a:blip r:embed="rId2">
            <a:extLst/>
          </a:blip>
          <a:stretch>
            <a:fillRect/>
          </a:stretch>
        </p:blipFill>
        <p:spPr>
          <a:xfrm>
            <a:off x="1120461" y="2603850"/>
            <a:ext cx="10763878" cy="6514979"/>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body" idx="14"/>
          </p:nvPr>
        </p:nvSpPr>
        <p:spPr>
          <a:xfrm>
            <a:off x="670432" y="2960868"/>
            <a:ext cx="11099801" cy="774701"/>
          </a:xfrm>
          <a:prstGeom prst="rect">
            <a:avLst/>
          </a:prstGeom>
        </p:spPr>
        <p:txBody>
          <a:bodyPr/>
          <a:lstStyle/>
          <a:p>
            <a:pPr/>
            <a:r>
              <a:t>“共同的目标就像迷人的鸦片，可以使群体为之疯狂”</a:t>
            </a:r>
          </a:p>
        </p:txBody>
      </p:sp>
      <p:sp>
        <p:nvSpPr>
          <p:cNvPr id="147" name="Shape 147"/>
          <p:cNvSpPr/>
          <p:nvPr>
            <p:ph type="title" idx="4294967295"/>
          </p:nvPr>
        </p:nvSpPr>
        <p:spPr>
          <a:xfrm>
            <a:off x="4424355" y="4618624"/>
            <a:ext cx="8385074" cy="2159001"/>
          </a:xfrm>
          <a:prstGeom prst="rect">
            <a:avLst/>
          </a:prstGeom>
        </p:spPr>
        <p:txBody>
          <a:bodyPr/>
          <a:lstStyle/>
          <a:p>
            <a:pPr/>
            <a:r>
              <a:t>Thank you</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