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89" r:id="rId16"/>
    <p:sldId id="282" r:id="rId17"/>
    <p:sldId id="283" r:id="rId18"/>
    <p:sldId id="268" r:id="rId19"/>
    <p:sldId id="270" r:id="rId20"/>
    <p:sldId id="271" r:id="rId21"/>
    <p:sldId id="272" r:id="rId22"/>
    <p:sldId id="273" r:id="rId23"/>
    <p:sldId id="274" r:id="rId24"/>
    <p:sldId id="275" r:id="rId25"/>
    <p:sldId id="276" r:id="rId26"/>
    <p:sldId id="277" r:id="rId27"/>
    <p:sldId id="278" r:id="rId28"/>
    <p:sldId id="279" r:id="rId29"/>
    <p:sldId id="280" r:id="rId30"/>
    <p:sldId id="284" r:id="rId31"/>
    <p:sldId id="285" r:id="rId32"/>
    <p:sldId id="286" r:id="rId33"/>
    <p:sldId id="287" r:id="rId34"/>
    <p:sldId id="288" r:id="rId35"/>
    <p:sldId id="281"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Play" panose="020B0604020202020204" charset="0"/>
      <p:regular r:id="rId42"/>
      <p:bold r:id="rId43"/>
    </p:embeddedFont>
    <p:embeddedFont>
      <p:font typeface="Calibri Light" panose="020F0302020204030204" pitchFamily="34" charset="0"/>
      <p:regular r:id="rId44"/>
      <p: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3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218148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847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8"/>
        <p:cNvGrpSpPr/>
        <p:nvPr/>
      </p:nvGrpSpPr>
      <p:grpSpPr>
        <a:xfrm>
          <a:off x="0" y="0"/>
          <a:ext cx="0" cy="0"/>
          <a:chOff x="0" y="0"/>
          <a:chExt cx="0" cy="0"/>
        </a:xfrm>
      </p:grpSpPr>
      <p:sp>
        <p:nvSpPr>
          <p:cNvPr id="2679" name="Google Shape;2679;g286af1a308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0" name="Google Shape;2680;g286af1a308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475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4"/>
        <p:cNvGrpSpPr/>
        <p:nvPr/>
      </p:nvGrpSpPr>
      <p:grpSpPr>
        <a:xfrm>
          <a:off x="0" y="0"/>
          <a:ext cx="0" cy="0"/>
          <a:chOff x="0" y="0"/>
          <a:chExt cx="0" cy="0"/>
        </a:xfrm>
      </p:grpSpPr>
      <p:sp>
        <p:nvSpPr>
          <p:cNvPr id="2685" name="Google Shape;2685;g28a0c0d9153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6" name="Google Shape;2686;g28a0c0d9153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159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28a0c0d9153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28a0c0d9153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25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286af1a3081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286af1a3081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469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5"/>
        <p:cNvGrpSpPr/>
        <p:nvPr/>
      </p:nvGrpSpPr>
      <p:grpSpPr>
        <a:xfrm>
          <a:off x="0" y="0"/>
          <a:ext cx="0" cy="0"/>
          <a:chOff x="0" y="0"/>
          <a:chExt cx="0" cy="0"/>
        </a:xfrm>
      </p:grpSpPr>
      <p:sp>
        <p:nvSpPr>
          <p:cNvPr id="2696" name="Google Shape;2696;g286af1a308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 name="Google Shape;2697;g286af1a308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396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286af1a3081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286af1a308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759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2"/>
        <p:cNvGrpSpPr/>
        <p:nvPr/>
      </p:nvGrpSpPr>
      <p:grpSpPr>
        <a:xfrm>
          <a:off x="0" y="0"/>
          <a:ext cx="0" cy="0"/>
          <a:chOff x="0" y="0"/>
          <a:chExt cx="0" cy="0"/>
        </a:xfrm>
      </p:grpSpPr>
      <p:sp>
        <p:nvSpPr>
          <p:cNvPr id="2713" name="Google Shape;2713;g286af1a3081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4" name="Google Shape;2714;g286af1a308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192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286af1a308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286af1a308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11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4"/>
        <p:cNvGrpSpPr/>
        <p:nvPr/>
      </p:nvGrpSpPr>
      <p:grpSpPr>
        <a:xfrm>
          <a:off x="0" y="0"/>
          <a:ext cx="0" cy="0"/>
          <a:chOff x="0" y="0"/>
          <a:chExt cx="0" cy="0"/>
        </a:xfrm>
      </p:grpSpPr>
      <p:sp>
        <p:nvSpPr>
          <p:cNvPr id="2725" name="Google Shape;2725;g286af1a308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6" name="Google Shape;2726;g286af1a308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984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9"/>
        <p:cNvGrpSpPr/>
        <p:nvPr/>
      </p:nvGrpSpPr>
      <p:grpSpPr>
        <a:xfrm>
          <a:off x="0" y="0"/>
          <a:ext cx="0" cy="0"/>
          <a:chOff x="0" y="0"/>
          <a:chExt cx="0" cy="0"/>
        </a:xfrm>
      </p:grpSpPr>
      <p:sp>
        <p:nvSpPr>
          <p:cNvPr id="2730" name="Google Shape;2730;g286af1a308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1" name="Google Shape;2731;g286af1a308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772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3"/>
        <p:cNvGrpSpPr/>
        <p:nvPr/>
      </p:nvGrpSpPr>
      <p:grpSpPr>
        <a:xfrm>
          <a:off x="0" y="0"/>
          <a:ext cx="0" cy="0"/>
          <a:chOff x="0" y="0"/>
          <a:chExt cx="0" cy="0"/>
        </a:xfrm>
      </p:grpSpPr>
      <p:sp>
        <p:nvSpPr>
          <p:cNvPr id="2634" name="Google Shape;2634;g286af1a30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5" name="Google Shape;2635;g286af1a30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417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5"/>
        <p:cNvGrpSpPr/>
        <p:nvPr/>
      </p:nvGrpSpPr>
      <p:grpSpPr>
        <a:xfrm>
          <a:off x="0" y="0"/>
          <a:ext cx="0" cy="0"/>
          <a:chOff x="0" y="0"/>
          <a:chExt cx="0" cy="0"/>
        </a:xfrm>
      </p:grpSpPr>
      <p:sp>
        <p:nvSpPr>
          <p:cNvPr id="2736" name="Google Shape;2736;g286af1a308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7" name="Google Shape;2737;g286af1a308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35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1"/>
        <p:cNvGrpSpPr/>
        <p:nvPr/>
      </p:nvGrpSpPr>
      <p:grpSpPr>
        <a:xfrm>
          <a:off x="0" y="0"/>
          <a:ext cx="0" cy="0"/>
          <a:chOff x="0" y="0"/>
          <a:chExt cx="0" cy="0"/>
        </a:xfrm>
      </p:grpSpPr>
      <p:sp>
        <p:nvSpPr>
          <p:cNvPr id="2742" name="Google Shape;2742;g286af1a308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3" name="Google Shape;2743;g286af1a308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95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7"/>
        <p:cNvGrpSpPr/>
        <p:nvPr/>
      </p:nvGrpSpPr>
      <p:grpSpPr>
        <a:xfrm>
          <a:off x="0" y="0"/>
          <a:ext cx="0" cy="0"/>
          <a:chOff x="0" y="0"/>
          <a:chExt cx="0" cy="0"/>
        </a:xfrm>
      </p:grpSpPr>
      <p:sp>
        <p:nvSpPr>
          <p:cNvPr id="2748" name="Google Shape;2748;g286af1a308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9" name="Google Shape;2749;g286af1a308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24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3"/>
        <p:cNvGrpSpPr/>
        <p:nvPr/>
      </p:nvGrpSpPr>
      <p:grpSpPr>
        <a:xfrm>
          <a:off x="0" y="0"/>
          <a:ext cx="0" cy="0"/>
          <a:chOff x="0" y="0"/>
          <a:chExt cx="0" cy="0"/>
        </a:xfrm>
      </p:grpSpPr>
      <p:sp>
        <p:nvSpPr>
          <p:cNvPr id="2754" name="Google Shape;2754;g286af1a308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5" name="Google Shape;2755;g286af1a308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944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8"/>
        <p:cNvGrpSpPr/>
        <p:nvPr/>
      </p:nvGrpSpPr>
      <p:grpSpPr>
        <a:xfrm>
          <a:off x="0" y="0"/>
          <a:ext cx="0" cy="0"/>
          <a:chOff x="0" y="0"/>
          <a:chExt cx="0" cy="0"/>
        </a:xfrm>
      </p:grpSpPr>
      <p:sp>
        <p:nvSpPr>
          <p:cNvPr id="2759" name="Google Shape;2759;g286af1a3081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0" name="Google Shape;2760;g286af1a3081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107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4"/>
        <p:cNvGrpSpPr/>
        <p:nvPr/>
      </p:nvGrpSpPr>
      <p:grpSpPr>
        <a:xfrm>
          <a:off x="0" y="0"/>
          <a:ext cx="0" cy="0"/>
          <a:chOff x="0" y="0"/>
          <a:chExt cx="0" cy="0"/>
        </a:xfrm>
      </p:grpSpPr>
      <p:sp>
        <p:nvSpPr>
          <p:cNvPr id="2765" name="Google Shape;2765;g286af1a3081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6" name="Google Shape;2766;g286af1a3081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721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9"/>
        <p:cNvGrpSpPr/>
        <p:nvPr/>
      </p:nvGrpSpPr>
      <p:grpSpPr>
        <a:xfrm>
          <a:off x="0" y="0"/>
          <a:ext cx="0" cy="0"/>
          <a:chOff x="0" y="0"/>
          <a:chExt cx="0" cy="0"/>
        </a:xfrm>
      </p:grpSpPr>
      <p:sp>
        <p:nvSpPr>
          <p:cNvPr id="2770" name="Google Shape;2770;g28a0c0d9153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1" name="Google Shape;2771;g28a0c0d9153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92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8"/>
        <p:cNvGrpSpPr/>
        <p:nvPr/>
      </p:nvGrpSpPr>
      <p:grpSpPr>
        <a:xfrm>
          <a:off x="0" y="0"/>
          <a:ext cx="0" cy="0"/>
          <a:chOff x="0" y="0"/>
          <a:chExt cx="0" cy="0"/>
        </a:xfrm>
      </p:grpSpPr>
      <p:sp>
        <p:nvSpPr>
          <p:cNvPr id="2639" name="Google Shape;2639;g286af1a308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0" name="Google Shape;2640;g286af1a308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245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3"/>
        <p:cNvGrpSpPr/>
        <p:nvPr/>
      </p:nvGrpSpPr>
      <p:grpSpPr>
        <a:xfrm>
          <a:off x="0" y="0"/>
          <a:ext cx="0" cy="0"/>
          <a:chOff x="0" y="0"/>
          <a:chExt cx="0" cy="0"/>
        </a:xfrm>
      </p:grpSpPr>
      <p:sp>
        <p:nvSpPr>
          <p:cNvPr id="2644" name="Google Shape;2644;g28a0c0d9153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5" name="Google Shape;2645;g28a0c0d915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131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28a0c0d915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28a0c0d915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13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g286af1a308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g286af1a308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84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1"/>
        <p:cNvGrpSpPr/>
        <p:nvPr/>
      </p:nvGrpSpPr>
      <p:grpSpPr>
        <a:xfrm>
          <a:off x="0" y="0"/>
          <a:ext cx="0" cy="0"/>
          <a:chOff x="0" y="0"/>
          <a:chExt cx="0" cy="0"/>
        </a:xfrm>
      </p:grpSpPr>
      <p:sp>
        <p:nvSpPr>
          <p:cNvPr id="2662" name="Google Shape;2662;g286af1a308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3" name="Google Shape;2663;g286af1a308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14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6"/>
        <p:cNvGrpSpPr/>
        <p:nvPr/>
      </p:nvGrpSpPr>
      <p:grpSpPr>
        <a:xfrm>
          <a:off x="0" y="0"/>
          <a:ext cx="0" cy="0"/>
          <a:chOff x="0" y="0"/>
          <a:chExt cx="0" cy="0"/>
        </a:xfrm>
      </p:grpSpPr>
      <p:sp>
        <p:nvSpPr>
          <p:cNvPr id="2667" name="Google Shape;2667;g286af1a308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8" name="Google Shape;2668;g286af1a308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9293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2"/>
        <p:cNvGrpSpPr/>
        <p:nvPr/>
      </p:nvGrpSpPr>
      <p:grpSpPr>
        <a:xfrm>
          <a:off x="0" y="0"/>
          <a:ext cx="0" cy="0"/>
          <a:chOff x="0" y="0"/>
          <a:chExt cx="0" cy="0"/>
        </a:xfrm>
      </p:grpSpPr>
      <p:sp>
        <p:nvSpPr>
          <p:cNvPr id="2673" name="Google Shape;2673;g28a0c0d9153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4" name="Google Shape;2674;g28a0c0d915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95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freepik.com/"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921"/>
        <p:cNvGrpSpPr/>
        <p:nvPr/>
      </p:nvGrpSpPr>
      <p:grpSpPr>
        <a:xfrm>
          <a:off x="0" y="0"/>
          <a:ext cx="0" cy="0"/>
          <a:chOff x="0" y="0"/>
          <a:chExt cx="0" cy="0"/>
        </a:xfrm>
      </p:grpSpPr>
      <p:sp>
        <p:nvSpPr>
          <p:cNvPr id="922" name="Google Shape;922;p15"/>
          <p:cNvSpPr txBox="1">
            <a:spLocks noGrp="1"/>
          </p:cNvSpPr>
          <p:nvPr>
            <p:ph type="title"/>
          </p:nvPr>
        </p:nvSpPr>
        <p:spPr>
          <a:xfrm>
            <a:off x="3039400" y="1812550"/>
            <a:ext cx="4730400" cy="681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500"/>
              <a:buNone/>
              <a:defRPr sz="4500"/>
            </a:lvl1pPr>
            <a:lvl2pPr lvl="1" algn="l" rtl="0">
              <a:spcBef>
                <a:spcPts val="0"/>
              </a:spcBef>
              <a:spcAft>
                <a:spcPts val="0"/>
              </a:spcAft>
              <a:buSzPts val="4500"/>
              <a:buNone/>
              <a:defRPr sz="4500"/>
            </a:lvl2pPr>
            <a:lvl3pPr lvl="2" algn="l" rtl="0">
              <a:spcBef>
                <a:spcPts val="0"/>
              </a:spcBef>
              <a:spcAft>
                <a:spcPts val="0"/>
              </a:spcAft>
              <a:buSzPts val="4500"/>
              <a:buNone/>
              <a:defRPr sz="4500"/>
            </a:lvl3pPr>
            <a:lvl4pPr lvl="3" algn="l" rtl="0">
              <a:spcBef>
                <a:spcPts val="0"/>
              </a:spcBef>
              <a:spcAft>
                <a:spcPts val="0"/>
              </a:spcAft>
              <a:buSzPts val="4500"/>
              <a:buNone/>
              <a:defRPr sz="4500"/>
            </a:lvl4pPr>
            <a:lvl5pPr lvl="4" algn="l" rtl="0">
              <a:spcBef>
                <a:spcPts val="0"/>
              </a:spcBef>
              <a:spcAft>
                <a:spcPts val="0"/>
              </a:spcAft>
              <a:buSzPts val="4500"/>
              <a:buNone/>
              <a:defRPr sz="4500"/>
            </a:lvl5pPr>
            <a:lvl6pPr lvl="5" algn="l" rtl="0">
              <a:spcBef>
                <a:spcPts val="0"/>
              </a:spcBef>
              <a:spcAft>
                <a:spcPts val="0"/>
              </a:spcAft>
              <a:buSzPts val="4500"/>
              <a:buNone/>
              <a:defRPr sz="4500"/>
            </a:lvl6pPr>
            <a:lvl7pPr lvl="6" algn="l" rtl="0">
              <a:spcBef>
                <a:spcPts val="0"/>
              </a:spcBef>
              <a:spcAft>
                <a:spcPts val="0"/>
              </a:spcAft>
              <a:buSzPts val="4500"/>
              <a:buNone/>
              <a:defRPr sz="4500"/>
            </a:lvl7pPr>
            <a:lvl8pPr lvl="7" algn="l" rtl="0">
              <a:spcBef>
                <a:spcPts val="0"/>
              </a:spcBef>
              <a:spcAft>
                <a:spcPts val="0"/>
              </a:spcAft>
              <a:buSzPts val="4500"/>
              <a:buNone/>
              <a:defRPr sz="4500"/>
            </a:lvl8pPr>
            <a:lvl9pPr lvl="8" algn="l" rtl="0">
              <a:spcBef>
                <a:spcPts val="0"/>
              </a:spcBef>
              <a:spcAft>
                <a:spcPts val="0"/>
              </a:spcAft>
              <a:buSzPts val="4500"/>
              <a:buNone/>
              <a:defRPr sz="4500"/>
            </a:lvl9pPr>
          </a:lstStyle>
          <a:p>
            <a:endParaRPr/>
          </a:p>
        </p:txBody>
      </p:sp>
      <p:sp>
        <p:nvSpPr>
          <p:cNvPr id="923" name="Google Shape;923;p15"/>
          <p:cNvSpPr txBox="1">
            <a:spLocks noGrp="1"/>
          </p:cNvSpPr>
          <p:nvPr>
            <p:ph type="subTitle" idx="1"/>
          </p:nvPr>
        </p:nvSpPr>
        <p:spPr>
          <a:xfrm>
            <a:off x="3039400" y="2854350"/>
            <a:ext cx="4133400" cy="41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924" name="Google Shape;924;p15"/>
          <p:cNvSpPr txBox="1">
            <a:spLocks noGrp="1"/>
          </p:cNvSpPr>
          <p:nvPr>
            <p:ph type="title" idx="2" hasCustomPrompt="1"/>
          </p:nvPr>
        </p:nvSpPr>
        <p:spPr>
          <a:xfrm>
            <a:off x="1624100" y="2159377"/>
            <a:ext cx="1076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925" name="Google Shape;925;p15"/>
          <p:cNvGrpSpPr/>
          <p:nvPr/>
        </p:nvGrpSpPr>
        <p:grpSpPr>
          <a:xfrm rot="5400000" flipH="1">
            <a:off x="3245125" y="-6666529"/>
            <a:ext cx="3721951" cy="12135923"/>
            <a:chOff x="-3170262" y="3452177"/>
            <a:chExt cx="3721951" cy="12135923"/>
          </a:xfrm>
        </p:grpSpPr>
        <p:sp>
          <p:nvSpPr>
            <p:cNvPr id="926" name="Google Shape;926;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15"/>
          <p:cNvGrpSpPr/>
          <p:nvPr/>
        </p:nvGrpSpPr>
        <p:grpSpPr>
          <a:xfrm>
            <a:off x="-2507408" y="4010131"/>
            <a:ext cx="13681471" cy="3721951"/>
            <a:chOff x="-2507408" y="4010131"/>
            <a:chExt cx="13681471" cy="3721951"/>
          </a:xfrm>
        </p:grpSpPr>
        <p:sp>
          <p:nvSpPr>
            <p:cNvPr id="983" name="Google Shape;983;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rot="-5400000">
              <a:off x="6394794" y="37056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5"/>
            <p:cNvSpPr/>
            <p:nvPr/>
          </p:nvSpPr>
          <p:spPr>
            <a:xfrm rot="10800000" flipH="1">
              <a:off x="5481164" y="74639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1033"/>
        <p:cNvGrpSpPr/>
        <p:nvPr/>
      </p:nvGrpSpPr>
      <p:grpSpPr>
        <a:xfrm>
          <a:off x="0" y="0"/>
          <a:ext cx="0" cy="0"/>
          <a:chOff x="0" y="0"/>
          <a:chExt cx="0" cy="0"/>
        </a:xfrm>
      </p:grpSpPr>
      <p:sp>
        <p:nvSpPr>
          <p:cNvPr id="1034" name="Google Shape;1034;p1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1035" name="Google Shape;1035;p16"/>
          <p:cNvGrpSpPr/>
          <p:nvPr/>
        </p:nvGrpSpPr>
        <p:grpSpPr>
          <a:xfrm rot="-5400000" flipH="1">
            <a:off x="5484825" y="4506281"/>
            <a:ext cx="4222888" cy="4088811"/>
            <a:chOff x="8129425" y="2555026"/>
            <a:chExt cx="4222888" cy="4088811"/>
          </a:xfrm>
        </p:grpSpPr>
        <p:sp>
          <p:nvSpPr>
            <p:cNvPr id="1036" name="Google Shape;1036;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6"/>
          <p:cNvGrpSpPr/>
          <p:nvPr/>
        </p:nvGrpSpPr>
        <p:grpSpPr>
          <a:xfrm>
            <a:off x="-1350577" y="383600"/>
            <a:ext cx="1928770" cy="2826596"/>
            <a:chOff x="-1350577" y="383600"/>
            <a:chExt cx="1928770" cy="2826596"/>
          </a:xfrm>
        </p:grpSpPr>
        <p:sp>
          <p:nvSpPr>
            <p:cNvPr id="1045" name="Google Shape;1045;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16"/>
          <p:cNvGrpSpPr/>
          <p:nvPr/>
        </p:nvGrpSpPr>
        <p:grpSpPr>
          <a:xfrm rot="10800000">
            <a:off x="8565750" y="-294612"/>
            <a:ext cx="237939" cy="3223487"/>
            <a:chOff x="8202950" y="1983213"/>
            <a:chExt cx="237939" cy="3223487"/>
          </a:xfrm>
        </p:grpSpPr>
        <p:sp>
          <p:nvSpPr>
            <p:cNvPr id="1054" name="Google Shape;1054;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5" name="Google Shape;1055;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7" name="Google Shape;1057;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16"/>
          <p:cNvGrpSpPr/>
          <p:nvPr/>
        </p:nvGrpSpPr>
        <p:grpSpPr>
          <a:xfrm rot="5400000">
            <a:off x="-739425" y="645011"/>
            <a:ext cx="3769563" cy="11358057"/>
            <a:chOff x="-2722250" y="-1079764"/>
            <a:chExt cx="3769563" cy="11358057"/>
          </a:xfrm>
        </p:grpSpPr>
        <p:sp>
          <p:nvSpPr>
            <p:cNvPr id="1059" name="Google Shape;1059;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16"/>
          <p:cNvSpPr txBox="1">
            <a:spLocks noGrp="1"/>
          </p:cNvSpPr>
          <p:nvPr>
            <p:ph type="subTitle" idx="1"/>
          </p:nvPr>
        </p:nvSpPr>
        <p:spPr>
          <a:xfrm>
            <a:off x="865650" y="18894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4" name="Google Shape;1074;p16"/>
          <p:cNvSpPr txBox="1">
            <a:spLocks noGrp="1"/>
          </p:cNvSpPr>
          <p:nvPr>
            <p:ph type="subTitle" idx="2"/>
          </p:nvPr>
        </p:nvSpPr>
        <p:spPr>
          <a:xfrm>
            <a:off x="865650" y="15082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075" name="Google Shape;1075;p16"/>
          <p:cNvSpPr txBox="1">
            <a:spLocks noGrp="1"/>
          </p:cNvSpPr>
          <p:nvPr>
            <p:ph type="subTitle" idx="3"/>
          </p:nvPr>
        </p:nvSpPr>
        <p:spPr>
          <a:xfrm>
            <a:off x="865650" y="31858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6" name="Google Shape;1076;p16"/>
          <p:cNvSpPr txBox="1">
            <a:spLocks noGrp="1"/>
          </p:cNvSpPr>
          <p:nvPr>
            <p:ph type="subTitle" idx="4"/>
          </p:nvPr>
        </p:nvSpPr>
        <p:spPr>
          <a:xfrm>
            <a:off x="865650" y="28046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077" name="Google Shape;1077;p16"/>
          <p:cNvSpPr txBox="1">
            <a:spLocks noGrp="1"/>
          </p:cNvSpPr>
          <p:nvPr>
            <p:ph type="title" idx="5" hasCustomPrompt="1"/>
          </p:nvPr>
        </p:nvSpPr>
        <p:spPr>
          <a:xfrm>
            <a:off x="7124550" y="1731100"/>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
        <p:nvSpPr>
          <p:cNvPr id="1078" name="Google Shape;1078;p16"/>
          <p:cNvSpPr txBox="1">
            <a:spLocks noGrp="1"/>
          </p:cNvSpPr>
          <p:nvPr>
            <p:ph type="title" idx="6" hasCustomPrompt="1"/>
          </p:nvPr>
        </p:nvSpPr>
        <p:spPr>
          <a:xfrm>
            <a:off x="7124550" y="3028125"/>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 name="Shape 1200"/>
        <p:cNvGrpSpPr/>
        <p:nvPr/>
      </p:nvGrpSpPr>
      <p:grpSpPr>
        <a:xfrm>
          <a:off x="0" y="0"/>
          <a:ext cx="0" cy="0"/>
          <a:chOff x="0" y="0"/>
          <a:chExt cx="0" cy="0"/>
        </a:xfrm>
      </p:grpSpPr>
      <p:sp>
        <p:nvSpPr>
          <p:cNvPr id="1201" name="Google Shape;1201;p1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02" name="Google Shape;1202;p18"/>
          <p:cNvGrpSpPr/>
          <p:nvPr/>
        </p:nvGrpSpPr>
        <p:grpSpPr>
          <a:xfrm>
            <a:off x="6234179" y="-11612"/>
            <a:ext cx="5178842" cy="5178453"/>
            <a:chOff x="6234179" y="-11612"/>
            <a:chExt cx="5178842" cy="5178453"/>
          </a:xfrm>
        </p:grpSpPr>
        <p:sp>
          <p:nvSpPr>
            <p:cNvPr id="1203" name="Google Shape;1203;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18"/>
          <p:cNvGrpSpPr/>
          <p:nvPr/>
        </p:nvGrpSpPr>
        <p:grpSpPr>
          <a:xfrm rot="10800000">
            <a:off x="-3056350" y="-7040964"/>
            <a:ext cx="3769563" cy="11358057"/>
            <a:chOff x="-2722250" y="-1079764"/>
            <a:chExt cx="3769563" cy="11358057"/>
          </a:xfrm>
        </p:grpSpPr>
        <p:sp>
          <p:nvSpPr>
            <p:cNvPr id="1208" name="Google Shape;1208;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18"/>
          <p:cNvGrpSpPr/>
          <p:nvPr/>
        </p:nvGrpSpPr>
        <p:grpSpPr>
          <a:xfrm>
            <a:off x="-3612573" y="2185426"/>
            <a:ext cx="4088811" cy="4088811"/>
            <a:chOff x="-3640848" y="2185426"/>
            <a:chExt cx="4088811" cy="4088811"/>
          </a:xfrm>
        </p:grpSpPr>
        <p:sp>
          <p:nvSpPr>
            <p:cNvPr id="1223" name="Google Shape;1223;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272"/>
        <p:cNvGrpSpPr/>
        <p:nvPr/>
      </p:nvGrpSpPr>
      <p:grpSpPr>
        <a:xfrm>
          <a:off x="0" y="0"/>
          <a:ext cx="0" cy="0"/>
          <a:chOff x="0" y="0"/>
          <a:chExt cx="0" cy="0"/>
        </a:xfrm>
      </p:grpSpPr>
      <p:sp>
        <p:nvSpPr>
          <p:cNvPr id="1273" name="Google Shape;1273;p20"/>
          <p:cNvSpPr txBox="1">
            <a:spLocks noGrp="1"/>
          </p:cNvSpPr>
          <p:nvPr>
            <p:ph type="title"/>
          </p:nvPr>
        </p:nvSpPr>
        <p:spPr>
          <a:xfrm>
            <a:off x="865625" y="784725"/>
            <a:ext cx="3487200" cy="1952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a:endParaRPr/>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20"/>
          <p:cNvSpPr txBox="1">
            <a:spLocks noGrp="1"/>
          </p:cNvSpPr>
          <p:nvPr>
            <p:ph type="subTitle" idx="1"/>
          </p:nvPr>
        </p:nvSpPr>
        <p:spPr>
          <a:xfrm>
            <a:off x="865625" y="3102250"/>
            <a:ext cx="3487200" cy="11169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289"/>
        <p:cNvGrpSpPr/>
        <p:nvPr/>
      </p:nvGrpSpPr>
      <p:grpSpPr>
        <a:xfrm>
          <a:off x="0" y="0"/>
          <a:ext cx="0" cy="0"/>
          <a:chOff x="0" y="0"/>
          <a:chExt cx="0" cy="0"/>
        </a:xfrm>
      </p:grpSpPr>
      <p:sp>
        <p:nvSpPr>
          <p:cNvPr id="1290" name="Google Shape;1290;p21"/>
          <p:cNvSpPr txBox="1">
            <a:spLocks noGrp="1"/>
          </p:cNvSpPr>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3" name="Google Shape;1383;p21"/>
          <p:cNvSpPr txBox="1">
            <a:spLocks noGrp="1"/>
          </p:cNvSpPr>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8" name="Google Shape;139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8591775" y="-1202836"/>
            <a:ext cx="4222888" cy="4088811"/>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08" name="Google Shape;140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22"/>
          <p:cNvGrpSpPr/>
          <p:nvPr/>
        </p:nvGrpSpPr>
        <p:grpSpPr>
          <a:xfrm rot="-5400000" flipH="1">
            <a:off x="-975725" y="4503876"/>
            <a:ext cx="4222888" cy="4088811"/>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2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29" name="Google Shape;1429;p22"/>
          <p:cNvSpPr txBox="1">
            <a:spLocks noGrp="1"/>
          </p:cNvSpPr>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 name="Shape 1430"/>
        <p:cNvGrpSpPr/>
        <p:nvPr/>
      </p:nvGrpSpPr>
      <p:grpSpPr>
        <a:xfrm>
          <a:off x="0" y="0"/>
          <a:ext cx="0" cy="0"/>
          <a:chOff x="0" y="0"/>
          <a:chExt cx="0" cy="0"/>
        </a:xfrm>
      </p:grpSpPr>
      <p:sp>
        <p:nvSpPr>
          <p:cNvPr id="1431" name="Google Shape;1431;p23"/>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32" name="Google Shape;1432;p23"/>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23"/>
          <p:cNvGrpSpPr/>
          <p:nvPr/>
        </p:nvGrpSpPr>
        <p:grpSpPr>
          <a:xfrm rot="-5400000" flipH="1">
            <a:off x="-1268897" y="-877738"/>
            <a:ext cx="3021722" cy="3146276"/>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5">
  <p:cSld name="CUSTOM_2_1_1_1_1_1_1_1_2">
    <p:spTree>
      <p:nvGrpSpPr>
        <p:cNvPr id="1" name="Shape 1462"/>
        <p:cNvGrpSpPr/>
        <p:nvPr/>
      </p:nvGrpSpPr>
      <p:grpSpPr>
        <a:xfrm>
          <a:off x="0" y="0"/>
          <a:ext cx="0" cy="0"/>
          <a:chOff x="0" y="0"/>
          <a:chExt cx="0" cy="0"/>
        </a:xfrm>
      </p:grpSpPr>
      <p:sp>
        <p:nvSpPr>
          <p:cNvPr id="1463" name="Google Shape;1463;p24"/>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64" name="Google Shape;1464;p24"/>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 name="Shape 1575"/>
        <p:cNvGrpSpPr/>
        <p:nvPr/>
      </p:nvGrpSpPr>
      <p:grpSpPr>
        <a:xfrm>
          <a:off x="0" y="0"/>
          <a:ext cx="0" cy="0"/>
          <a:chOff x="0" y="0"/>
          <a:chExt cx="0" cy="0"/>
        </a:xfrm>
      </p:grpSpPr>
      <p:sp>
        <p:nvSpPr>
          <p:cNvPr id="1576" name="Google Shape;1576;p25"/>
          <p:cNvSpPr txBox="1">
            <a:spLocks noGrp="1"/>
          </p:cNvSpPr>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577" name="Google Shape;1577;p25"/>
          <p:cNvSpPr txBox="1">
            <a:spLocks noGrp="1"/>
          </p:cNvSpPr>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659"/>
        <p:cNvGrpSpPr/>
        <p:nvPr/>
      </p:nvGrpSpPr>
      <p:grpSpPr>
        <a:xfrm>
          <a:off x="0" y="0"/>
          <a:ext cx="0" cy="0"/>
          <a:chOff x="0" y="0"/>
          <a:chExt cx="0" cy="0"/>
        </a:xfrm>
      </p:grpSpPr>
      <p:sp>
        <p:nvSpPr>
          <p:cNvPr id="1660" name="Google Shape;1660;p2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61" name="Google Shape;1661;p26"/>
          <p:cNvSpPr txBox="1">
            <a:spLocks noGrp="1"/>
          </p:cNvSpPr>
          <p:nvPr>
            <p:ph type="body" idx="1"/>
          </p:nvPr>
        </p:nvSpPr>
        <p:spPr>
          <a:xfrm>
            <a:off x="7132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a:endParaRPr/>
          </a:p>
        </p:txBody>
      </p:sp>
      <p:sp>
        <p:nvSpPr>
          <p:cNvPr id="1662" name="Google Shape;1662;p26"/>
          <p:cNvSpPr txBox="1">
            <a:spLocks noGrp="1"/>
          </p:cNvSpPr>
          <p:nvPr>
            <p:ph type="body" idx="2"/>
          </p:nvPr>
        </p:nvSpPr>
        <p:spPr>
          <a:xfrm>
            <a:off x="45958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a:endParaRPr/>
          </a:p>
        </p:txBody>
      </p:sp>
      <p:sp>
        <p:nvSpPr>
          <p:cNvPr id="1663" name="Google Shape;1663;p26"/>
          <p:cNvSpPr txBox="1">
            <a:spLocks noGrp="1"/>
          </p:cNvSpPr>
          <p:nvPr>
            <p:ph type="subTitle" idx="3"/>
          </p:nvPr>
        </p:nvSpPr>
        <p:spPr>
          <a:xfrm>
            <a:off x="713250" y="1304325"/>
            <a:ext cx="7717500" cy="3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664" name="Google Shape;1664;p26"/>
          <p:cNvGrpSpPr/>
          <p:nvPr/>
        </p:nvGrpSpPr>
        <p:grpSpPr>
          <a:xfrm rot="5400000">
            <a:off x="-1353565" y="-944652"/>
            <a:ext cx="3021722" cy="3146276"/>
            <a:chOff x="-1064015" y="2306598"/>
            <a:chExt cx="3021722" cy="3146276"/>
          </a:xfrm>
        </p:grpSpPr>
        <p:sp>
          <p:nvSpPr>
            <p:cNvPr id="1665" name="Google Shape;1665;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26"/>
          <p:cNvGrpSpPr/>
          <p:nvPr/>
        </p:nvGrpSpPr>
        <p:grpSpPr>
          <a:xfrm rot="10800000">
            <a:off x="8197625" y="-630926"/>
            <a:ext cx="1158175" cy="2819114"/>
            <a:chOff x="-444950" y="2746461"/>
            <a:chExt cx="1158175" cy="2819114"/>
          </a:xfrm>
        </p:grpSpPr>
        <p:sp>
          <p:nvSpPr>
            <p:cNvPr id="1670" name="Google Shape;1670;p2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1" name="Google Shape;1671;p2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4" name="Google Shape;1674;p2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8" name="Google Shape;1678;p26"/>
          <p:cNvGrpSpPr/>
          <p:nvPr/>
        </p:nvGrpSpPr>
        <p:grpSpPr>
          <a:xfrm rot="-5400000" flipH="1">
            <a:off x="5484825" y="4506281"/>
            <a:ext cx="4222888" cy="4088811"/>
            <a:chOff x="8129425" y="2555026"/>
            <a:chExt cx="4222888" cy="4088811"/>
          </a:xfrm>
        </p:grpSpPr>
        <p:sp>
          <p:nvSpPr>
            <p:cNvPr id="1679" name="Google Shape;1679;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26"/>
          <p:cNvGrpSpPr/>
          <p:nvPr/>
        </p:nvGrpSpPr>
        <p:grpSpPr>
          <a:xfrm>
            <a:off x="-2355008" y="4599424"/>
            <a:ext cx="6876983" cy="300288"/>
            <a:chOff x="-2355008" y="4599424"/>
            <a:chExt cx="6876983" cy="300288"/>
          </a:xfrm>
        </p:grpSpPr>
        <p:sp>
          <p:nvSpPr>
            <p:cNvPr id="1688" name="Google Shape;1688;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94" name="Google Shape;1694;p27"/>
          <p:cNvSpPr txBox="1">
            <a:spLocks noGrp="1"/>
          </p:cNvSpPr>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5" name="Google Shape;1695;p27"/>
          <p:cNvSpPr txBox="1">
            <a:spLocks noGrp="1"/>
          </p:cNvSpPr>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6" name="Google Shape;1696;p27"/>
          <p:cNvSpPr txBox="1">
            <a:spLocks noGrp="1"/>
          </p:cNvSpPr>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27"/>
          <p:cNvSpPr txBox="1">
            <a:spLocks noGrp="1"/>
          </p:cNvSpPr>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8" name="Google Shape;1698;p27"/>
          <p:cNvSpPr txBox="1">
            <a:spLocks noGrp="1"/>
          </p:cNvSpPr>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27"/>
          <p:cNvSpPr txBox="1">
            <a:spLocks noGrp="1"/>
          </p:cNvSpPr>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5">
    <p:spTree>
      <p:nvGrpSpPr>
        <p:cNvPr id="1" name="Shape 1732"/>
        <p:cNvGrpSpPr/>
        <p:nvPr/>
      </p:nvGrpSpPr>
      <p:grpSpPr>
        <a:xfrm>
          <a:off x="0" y="0"/>
          <a:ext cx="0" cy="0"/>
          <a:chOff x="0" y="0"/>
          <a:chExt cx="0" cy="0"/>
        </a:xfrm>
      </p:grpSpPr>
      <p:sp>
        <p:nvSpPr>
          <p:cNvPr id="1733" name="Google Shape;1733;p2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734" name="Google Shape;1734;p28"/>
          <p:cNvSpPr txBox="1">
            <a:spLocks noGrp="1"/>
          </p:cNvSpPr>
          <p:nvPr>
            <p:ph type="subTitle" idx="1"/>
          </p:nvPr>
        </p:nvSpPr>
        <p:spPr>
          <a:xfrm>
            <a:off x="12341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5" name="Google Shape;1735;p28"/>
          <p:cNvSpPr txBox="1">
            <a:spLocks noGrp="1"/>
          </p:cNvSpPr>
          <p:nvPr>
            <p:ph type="subTitle" idx="2"/>
          </p:nvPr>
        </p:nvSpPr>
        <p:spPr>
          <a:xfrm>
            <a:off x="12341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736" name="Google Shape;1736;p28"/>
          <p:cNvSpPr txBox="1">
            <a:spLocks noGrp="1"/>
          </p:cNvSpPr>
          <p:nvPr>
            <p:ph type="subTitle" idx="3"/>
          </p:nvPr>
        </p:nvSpPr>
        <p:spPr>
          <a:xfrm>
            <a:off x="58754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7" name="Google Shape;1737;p28"/>
          <p:cNvSpPr txBox="1">
            <a:spLocks noGrp="1"/>
          </p:cNvSpPr>
          <p:nvPr>
            <p:ph type="subTitle" idx="4"/>
          </p:nvPr>
        </p:nvSpPr>
        <p:spPr>
          <a:xfrm>
            <a:off x="58754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738" name="Google Shape;1738;p28"/>
          <p:cNvSpPr txBox="1">
            <a:spLocks noGrp="1"/>
          </p:cNvSpPr>
          <p:nvPr>
            <p:ph type="subTitle" idx="5"/>
          </p:nvPr>
        </p:nvSpPr>
        <p:spPr>
          <a:xfrm>
            <a:off x="355483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9" name="Google Shape;1739;p28"/>
          <p:cNvSpPr txBox="1">
            <a:spLocks noGrp="1"/>
          </p:cNvSpPr>
          <p:nvPr>
            <p:ph type="subTitle" idx="6"/>
          </p:nvPr>
        </p:nvSpPr>
        <p:spPr>
          <a:xfrm>
            <a:off x="355483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40" name="Google Shape;1740;p28"/>
          <p:cNvGrpSpPr/>
          <p:nvPr/>
        </p:nvGrpSpPr>
        <p:grpSpPr>
          <a:xfrm>
            <a:off x="8449563" y="-6158304"/>
            <a:ext cx="3721951" cy="12077141"/>
            <a:chOff x="13964588" y="-8700304"/>
            <a:chExt cx="3721951" cy="12077141"/>
          </a:xfrm>
        </p:grpSpPr>
        <p:sp>
          <p:nvSpPr>
            <p:cNvPr id="1741" name="Google Shape;1741;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28"/>
          <p:cNvGrpSpPr/>
          <p:nvPr/>
        </p:nvGrpSpPr>
        <p:grpSpPr>
          <a:xfrm>
            <a:off x="5506679" y="4560924"/>
            <a:ext cx="6959445" cy="376473"/>
            <a:chOff x="5506679" y="4560924"/>
            <a:chExt cx="6959445" cy="376473"/>
          </a:xfrm>
        </p:grpSpPr>
        <p:sp>
          <p:nvSpPr>
            <p:cNvPr id="1790" name="Google Shape;1790;p28"/>
            <p:cNvSpPr/>
            <p:nvPr/>
          </p:nvSpPr>
          <p:spPr>
            <a:xfrm rot="-5400000">
              <a:off x="89428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8"/>
            <p:cNvSpPr/>
            <p:nvPr/>
          </p:nvSpPr>
          <p:spPr>
            <a:xfrm rot="-5400000" flipH="1">
              <a:off x="5506679" y="4786797"/>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4" name="Google Shape;1794;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6" name="Google Shape;1796;p28"/>
          <p:cNvGrpSpPr/>
          <p:nvPr/>
        </p:nvGrpSpPr>
        <p:grpSpPr>
          <a:xfrm>
            <a:off x="520187" y="968839"/>
            <a:ext cx="117523" cy="719798"/>
            <a:chOff x="824987" y="359239"/>
            <a:chExt cx="117523" cy="719798"/>
          </a:xfrm>
        </p:grpSpPr>
        <p:sp>
          <p:nvSpPr>
            <p:cNvPr id="1797" name="Google Shape;1797;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Google Shape;1805;p28"/>
          <p:cNvGrpSpPr/>
          <p:nvPr/>
        </p:nvGrpSpPr>
        <p:grpSpPr>
          <a:xfrm>
            <a:off x="-17163929" y="459889"/>
            <a:ext cx="18162623" cy="5570271"/>
            <a:chOff x="-17163929" y="459889"/>
            <a:chExt cx="18162623" cy="5570271"/>
          </a:xfrm>
        </p:grpSpPr>
        <p:sp>
          <p:nvSpPr>
            <p:cNvPr id="1806" name="Google Shape;1806;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864"/>
        <p:cNvGrpSpPr/>
        <p:nvPr/>
      </p:nvGrpSpPr>
      <p:grpSpPr>
        <a:xfrm>
          <a:off x="0" y="0"/>
          <a:ext cx="0" cy="0"/>
          <a:chOff x="0" y="0"/>
          <a:chExt cx="0" cy="0"/>
        </a:xfrm>
      </p:grpSpPr>
      <p:sp>
        <p:nvSpPr>
          <p:cNvPr id="1865" name="Google Shape;1865;p2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866" name="Google Shape;1866;p29"/>
          <p:cNvSpPr txBox="1">
            <a:spLocks noGrp="1"/>
          </p:cNvSpPr>
          <p:nvPr>
            <p:ph type="subTitle" idx="1"/>
          </p:nvPr>
        </p:nvSpPr>
        <p:spPr>
          <a:xfrm>
            <a:off x="2132775"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7" name="Google Shape;1867;p29"/>
          <p:cNvSpPr txBox="1">
            <a:spLocks noGrp="1"/>
          </p:cNvSpPr>
          <p:nvPr>
            <p:ph type="subTitle" idx="2"/>
          </p:nvPr>
        </p:nvSpPr>
        <p:spPr>
          <a:xfrm>
            <a:off x="2132775"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68" name="Google Shape;1868;p29"/>
          <p:cNvSpPr txBox="1">
            <a:spLocks noGrp="1"/>
          </p:cNvSpPr>
          <p:nvPr>
            <p:ph type="subTitle" idx="3"/>
          </p:nvPr>
        </p:nvSpPr>
        <p:spPr>
          <a:xfrm>
            <a:off x="2132775"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9" name="Google Shape;1869;p29"/>
          <p:cNvSpPr txBox="1">
            <a:spLocks noGrp="1"/>
          </p:cNvSpPr>
          <p:nvPr>
            <p:ph type="subTitle" idx="4"/>
          </p:nvPr>
        </p:nvSpPr>
        <p:spPr>
          <a:xfrm>
            <a:off x="2132775"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70" name="Google Shape;1870;p29"/>
          <p:cNvSpPr txBox="1">
            <a:spLocks noGrp="1"/>
          </p:cNvSpPr>
          <p:nvPr>
            <p:ph type="subTitle" idx="5"/>
          </p:nvPr>
        </p:nvSpPr>
        <p:spPr>
          <a:xfrm>
            <a:off x="5911850"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1" name="Google Shape;1871;p29"/>
          <p:cNvSpPr txBox="1">
            <a:spLocks noGrp="1"/>
          </p:cNvSpPr>
          <p:nvPr>
            <p:ph type="subTitle" idx="6"/>
          </p:nvPr>
        </p:nvSpPr>
        <p:spPr>
          <a:xfrm>
            <a:off x="5911850"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72" name="Google Shape;1872;p29"/>
          <p:cNvSpPr txBox="1">
            <a:spLocks noGrp="1"/>
          </p:cNvSpPr>
          <p:nvPr>
            <p:ph type="subTitle" idx="7"/>
          </p:nvPr>
        </p:nvSpPr>
        <p:spPr>
          <a:xfrm>
            <a:off x="5911850"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3" name="Google Shape;1873;p29"/>
          <p:cNvSpPr txBox="1">
            <a:spLocks noGrp="1"/>
          </p:cNvSpPr>
          <p:nvPr>
            <p:ph type="subTitle" idx="8"/>
          </p:nvPr>
        </p:nvSpPr>
        <p:spPr>
          <a:xfrm>
            <a:off x="5911850"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874" name="Google Shape;1874;p29"/>
          <p:cNvGrpSpPr/>
          <p:nvPr/>
        </p:nvGrpSpPr>
        <p:grpSpPr>
          <a:xfrm rot="10800000">
            <a:off x="-1081045" y="2901062"/>
            <a:ext cx="3021722" cy="3146276"/>
            <a:chOff x="-1081045" y="-1072813"/>
            <a:chExt cx="3021722" cy="3146276"/>
          </a:xfrm>
        </p:grpSpPr>
        <p:sp>
          <p:nvSpPr>
            <p:cNvPr id="1875" name="Google Shape;1875;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29"/>
          <p:cNvGrpSpPr/>
          <p:nvPr/>
        </p:nvGrpSpPr>
        <p:grpSpPr>
          <a:xfrm rot="10800000">
            <a:off x="8197625" y="-630926"/>
            <a:ext cx="1158175" cy="2819114"/>
            <a:chOff x="-444950" y="2746461"/>
            <a:chExt cx="1158175" cy="2819114"/>
          </a:xfrm>
        </p:grpSpPr>
        <p:sp>
          <p:nvSpPr>
            <p:cNvPr id="1884" name="Google Shape;1884;p29"/>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5" name="Google Shape;1885;p29"/>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9"/>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9"/>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8" name="Google Shape;1888;p29"/>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9"/>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2" name="Google Shape;1892;p29"/>
          <p:cNvGrpSpPr/>
          <p:nvPr/>
        </p:nvGrpSpPr>
        <p:grpSpPr>
          <a:xfrm rot="-5400000" flipH="1">
            <a:off x="5658025" y="4666451"/>
            <a:ext cx="4222888" cy="4088811"/>
            <a:chOff x="8129425" y="2555026"/>
            <a:chExt cx="4222888" cy="4088811"/>
          </a:xfrm>
        </p:grpSpPr>
        <p:sp>
          <p:nvSpPr>
            <p:cNvPr id="1893" name="Google Shape;1893;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29"/>
          <p:cNvGrpSpPr/>
          <p:nvPr/>
        </p:nvGrpSpPr>
        <p:grpSpPr>
          <a:xfrm>
            <a:off x="-3068512" y="-9947723"/>
            <a:ext cx="3752539" cy="12135923"/>
            <a:chOff x="-3068512" y="-9947723"/>
            <a:chExt cx="3752539" cy="12135923"/>
          </a:xfrm>
        </p:grpSpPr>
        <p:sp>
          <p:nvSpPr>
            <p:cNvPr id="1902" name="Google Shape;1902;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9"/>
            <p:cNvSpPr/>
            <p:nvPr/>
          </p:nvSpPr>
          <p:spPr>
            <a:xfrm rot="5400000">
              <a:off x="-3287162" y="-171475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1">
  <p:cSld name="CUSTOM_6_1">
    <p:spTree>
      <p:nvGrpSpPr>
        <p:cNvPr id="1" name="Shape 1957"/>
        <p:cNvGrpSpPr/>
        <p:nvPr/>
      </p:nvGrpSpPr>
      <p:grpSpPr>
        <a:xfrm>
          <a:off x="0" y="0"/>
          <a:ext cx="0" cy="0"/>
          <a:chOff x="0" y="0"/>
          <a:chExt cx="0" cy="0"/>
        </a:xfrm>
      </p:grpSpPr>
      <p:sp>
        <p:nvSpPr>
          <p:cNvPr id="1958" name="Google Shape;1958;p30"/>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959" name="Google Shape;1959;p30"/>
          <p:cNvGrpSpPr/>
          <p:nvPr/>
        </p:nvGrpSpPr>
        <p:grpSpPr>
          <a:xfrm>
            <a:off x="-3612573" y="3546476"/>
            <a:ext cx="4088811" cy="4088811"/>
            <a:chOff x="-3640848" y="2185426"/>
            <a:chExt cx="4088811" cy="4088811"/>
          </a:xfrm>
        </p:grpSpPr>
        <p:sp>
          <p:nvSpPr>
            <p:cNvPr id="1960" name="Google Shape;1960;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 name="Google Shape;1962;p30"/>
          <p:cNvGrpSpPr/>
          <p:nvPr/>
        </p:nvGrpSpPr>
        <p:grpSpPr>
          <a:xfrm>
            <a:off x="-1350577" y="383600"/>
            <a:ext cx="1928770" cy="2826596"/>
            <a:chOff x="-1350577" y="383600"/>
            <a:chExt cx="1928770" cy="2826596"/>
          </a:xfrm>
        </p:grpSpPr>
        <p:sp>
          <p:nvSpPr>
            <p:cNvPr id="1963" name="Google Shape;1963;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1" name="Google Shape;1971;p30"/>
          <p:cNvSpPr txBox="1">
            <a:spLocks noGrp="1"/>
          </p:cNvSpPr>
          <p:nvPr>
            <p:ph type="subTitle" idx="1"/>
          </p:nvPr>
        </p:nvSpPr>
        <p:spPr>
          <a:xfrm>
            <a:off x="713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2" name="Google Shape;1972;p30"/>
          <p:cNvSpPr txBox="1">
            <a:spLocks noGrp="1"/>
          </p:cNvSpPr>
          <p:nvPr>
            <p:ph type="subTitle" idx="2"/>
          </p:nvPr>
        </p:nvSpPr>
        <p:spPr>
          <a:xfrm>
            <a:off x="713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973" name="Google Shape;1973;p30"/>
          <p:cNvSpPr txBox="1">
            <a:spLocks noGrp="1"/>
          </p:cNvSpPr>
          <p:nvPr>
            <p:ph type="subTitle" idx="3"/>
          </p:nvPr>
        </p:nvSpPr>
        <p:spPr>
          <a:xfrm>
            <a:off x="6579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4" name="Google Shape;1974;p30"/>
          <p:cNvSpPr txBox="1">
            <a:spLocks noGrp="1"/>
          </p:cNvSpPr>
          <p:nvPr>
            <p:ph type="subTitle" idx="4"/>
          </p:nvPr>
        </p:nvSpPr>
        <p:spPr>
          <a:xfrm>
            <a:off x="6579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975" name="Google Shape;1975;p30"/>
          <p:cNvGrpSpPr/>
          <p:nvPr/>
        </p:nvGrpSpPr>
        <p:grpSpPr>
          <a:xfrm>
            <a:off x="6292929" y="-4592"/>
            <a:ext cx="5178842" cy="5178453"/>
            <a:chOff x="6292929" y="-4592"/>
            <a:chExt cx="5178842" cy="5178453"/>
          </a:xfrm>
        </p:grpSpPr>
        <p:sp>
          <p:nvSpPr>
            <p:cNvPr id="1976" name="Google Shape;1976;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0" name="Google Shape;1980;p30"/>
          <p:cNvSpPr txBox="1">
            <a:spLocks noGrp="1"/>
          </p:cNvSpPr>
          <p:nvPr>
            <p:ph type="subTitle" idx="5"/>
          </p:nvPr>
        </p:nvSpPr>
        <p:spPr>
          <a:xfrm>
            <a:off x="4624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1" name="Google Shape;1981;p30"/>
          <p:cNvSpPr txBox="1">
            <a:spLocks noGrp="1"/>
          </p:cNvSpPr>
          <p:nvPr>
            <p:ph type="subTitle" idx="6"/>
          </p:nvPr>
        </p:nvSpPr>
        <p:spPr>
          <a:xfrm>
            <a:off x="4624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982" name="Google Shape;1982;p30"/>
          <p:cNvSpPr txBox="1">
            <a:spLocks noGrp="1"/>
          </p:cNvSpPr>
          <p:nvPr>
            <p:ph type="subTitle" idx="7"/>
          </p:nvPr>
        </p:nvSpPr>
        <p:spPr>
          <a:xfrm>
            <a:off x="2668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3" name="Google Shape;1983;p30"/>
          <p:cNvSpPr txBox="1">
            <a:spLocks noGrp="1"/>
          </p:cNvSpPr>
          <p:nvPr>
            <p:ph type="subTitle" idx="8"/>
          </p:nvPr>
        </p:nvSpPr>
        <p:spPr>
          <a:xfrm>
            <a:off x="2668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ive columns">
  <p:cSld name="CUSTOM_6_1_1">
    <p:spTree>
      <p:nvGrpSpPr>
        <p:cNvPr id="1" name="Shape 1984"/>
        <p:cNvGrpSpPr/>
        <p:nvPr/>
      </p:nvGrpSpPr>
      <p:grpSpPr>
        <a:xfrm>
          <a:off x="0" y="0"/>
          <a:ext cx="0" cy="0"/>
          <a:chOff x="0" y="0"/>
          <a:chExt cx="0" cy="0"/>
        </a:xfrm>
      </p:grpSpPr>
      <p:sp>
        <p:nvSpPr>
          <p:cNvPr id="1985" name="Google Shape;1985;p31"/>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986" name="Google Shape;1986;p31"/>
          <p:cNvGrpSpPr/>
          <p:nvPr/>
        </p:nvGrpSpPr>
        <p:grpSpPr>
          <a:xfrm rot="10800000" flipH="1">
            <a:off x="8280700" y="-1086319"/>
            <a:ext cx="4222888" cy="4088811"/>
            <a:chOff x="8129425" y="2555026"/>
            <a:chExt cx="4222888" cy="4088811"/>
          </a:xfrm>
        </p:grpSpPr>
        <p:sp>
          <p:nvSpPr>
            <p:cNvPr id="1987" name="Google Shape;1987;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5" name="Google Shape;1995;p31"/>
          <p:cNvGrpSpPr/>
          <p:nvPr/>
        </p:nvGrpSpPr>
        <p:grpSpPr>
          <a:xfrm>
            <a:off x="-3008737" y="-4892867"/>
            <a:ext cx="3721951" cy="12135923"/>
            <a:chOff x="-3170262" y="3452177"/>
            <a:chExt cx="3721951" cy="12135923"/>
          </a:xfrm>
        </p:grpSpPr>
        <p:sp>
          <p:nvSpPr>
            <p:cNvPr id="1996" name="Google Shape;1996;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31"/>
          <p:cNvGrpSpPr/>
          <p:nvPr/>
        </p:nvGrpSpPr>
        <p:grpSpPr>
          <a:xfrm>
            <a:off x="3324825" y="4560924"/>
            <a:ext cx="6966899" cy="300288"/>
            <a:chOff x="3324825" y="4560924"/>
            <a:chExt cx="6966899" cy="300288"/>
          </a:xfrm>
        </p:grpSpPr>
        <p:sp>
          <p:nvSpPr>
            <p:cNvPr id="2053" name="Google Shape;2053;p31"/>
            <p:cNvSpPr/>
            <p:nvPr/>
          </p:nvSpPr>
          <p:spPr>
            <a:xfrm rot="5400000" flipH="1">
              <a:off x="67684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1"/>
            <p:cNvSpPr/>
            <p:nvPr/>
          </p:nvSpPr>
          <p:spPr>
            <a:xfrm>
              <a:off x="3324825" y="461970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7" name="Google Shape;2057;p31"/>
          <p:cNvSpPr txBox="1">
            <a:spLocks noGrp="1"/>
          </p:cNvSpPr>
          <p:nvPr>
            <p:ph type="subTitle" idx="1"/>
          </p:nvPr>
        </p:nvSpPr>
        <p:spPr>
          <a:xfrm>
            <a:off x="4677087"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8" name="Google Shape;2058;p31"/>
          <p:cNvSpPr txBox="1">
            <a:spLocks noGrp="1"/>
          </p:cNvSpPr>
          <p:nvPr>
            <p:ph type="subTitle" idx="2"/>
          </p:nvPr>
        </p:nvSpPr>
        <p:spPr>
          <a:xfrm>
            <a:off x="4677087"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59" name="Google Shape;2059;p31"/>
          <p:cNvSpPr txBox="1">
            <a:spLocks noGrp="1"/>
          </p:cNvSpPr>
          <p:nvPr>
            <p:ph type="subTitle" idx="3"/>
          </p:nvPr>
        </p:nvSpPr>
        <p:spPr>
          <a:xfrm>
            <a:off x="82752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0" name="Google Shape;2060;p31"/>
          <p:cNvSpPr txBox="1">
            <a:spLocks noGrp="1"/>
          </p:cNvSpPr>
          <p:nvPr>
            <p:ph type="subTitle" idx="4"/>
          </p:nvPr>
        </p:nvSpPr>
        <p:spPr>
          <a:xfrm>
            <a:off x="82752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1" name="Google Shape;2061;p31"/>
          <p:cNvSpPr txBox="1">
            <a:spLocks noGrp="1"/>
          </p:cNvSpPr>
          <p:nvPr>
            <p:ph type="subTitle" idx="5"/>
          </p:nvPr>
        </p:nvSpPr>
        <p:spPr>
          <a:xfrm>
            <a:off x="596027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2" name="Google Shape;2062;p31"/>
          <p:cNvSpPr txBox="1">
            <a:spLocks noGrp="1"/>
          </p:cNvSpPr>
          <p:nvPr>
            <p:ph type="subTitle" idx="6"/>
          </p:nvPr>
        </p:nvSpPr>
        <p:spPr>
          <a:xfrm>
            <a:off x="596027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3" name="Google Shape;2063;p31"/>
          <p:cNvSpPr txBox="1">
            <a:spLocks noGrp="1"/>
          </p:cNvSpPr>
          <p:nvPr>
            <p:ph type="subTitle" idx="7"/>
          </p:nvPr>
        </p:nvSpPr>
        <p:spPr>
          <a:xfrm>
            <a:off x="3393900"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4" name="Google Shape;2064;p31"/>
          <p:cNvSpPr txBox="1">
            <a:spLocks noGrp="1"/>
          </p:cNvSpPr>
          <p:nvPr>
            <p:ph type="subTitle" idx="8"/>
          </p:nvPr>
        </p:nvSpPr>
        <p:spPr>
          <a:xfrm>
            <a:off x="3393900"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5" name="Google Shape;2065;p31"/>
          <p:cNvSpPr txBox="1">
            <a:spLocks noGrp="1"/>
          </p:cNvSpPr>
          <p:nvPr>
            <p:ph type="subTitle" idx="9"/>
          </p:nvPr>
        </p:nvSpPr>
        <p:spPr>
          <a:xfrm>
            <a:off x="2110713"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6" name="Google Shape;2066;p31"/>
          <p:cNvSpPr txBox="1">
            <a:spLocks noGrp="1"/>
          </p:cNvSpPr>
          <p:nvPr>
            <p:ph type="subTitle" idx="13"/>
          </p:nvPr>
        </p:nvSpPr>
        <p:spPr>
          <a:xfrm>
            <a:off x="2110713"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67"/>
        <p:cNvGrpSpPr/>
        <p:nvPr/>
      </p:nvGrpSpPr>
      <p:grpSpPr>
        <a:xfrm>
          <a:off x="0" y="0"/>
          <a:ext cx="0" cy="0"/>
          <a:chOff x="0" y="0"/>
          <a:chExt cx="0" cy="0"/>
        </a:xfrm>
      </p:grpSpPr>
      <p:sp>
        <p:nvSpPr>
          <p:cNvPr id="2068" name="Google Shape;2068;p3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069" name="Google Shape;2069;p32"/>
          <p:cNvSpPr txBox="1">
            <a:spLocks noGrp="1"/>
          </p:cNvSpPr>
          <p:nvPr>
            <p:ph type="subTitle" idx="1"/>
          </p:nvPr>
        </p:nvSpPr>
        <p:spPr>
          <a:xfrm>
            <a:off x="1805875"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0" name="Google Shape;2070;p32"/>
          <p:cNvSpPr txBox="1">
            <a:spLocks noGrp="1"/>
          </p:cNvSpPr>
          <p:nvPr>
            <p:ph type="subTitle" idx="2"/>
          </p:nvPr>
        </p:nvSpPr>
        <p:spPr>
          <a:xfrm>
            <a:off x="1805875"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1" name="Google Shape;2071;p32"/>
          <p:cNvSpPr txBox="1">
            <a:spLocks noGrp="1"/>
          </p:cNvSpPr>
          <p:nvPr>
            <p:ph type="subTitle" idx="3"/>
          </p:nvPr>
        </p:nvSpPr>
        <p:spPr>
          <a:xfrm>
            <a:off x="1805875"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2" name="Google Shape;2072;p32"/>
          <p:cNvSpPr txBox="1">
            <a:spLocks noGrp="1"/>
          </p:cNvSpPr>
          <p:nvPr>
            <p:ph type="subTitle" idx="4"/>
          </p:nvPr>
        </p:nvSpPr>
        <p:spPr>
          <a:xfrm>
            <a:off x="1805875"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3" name="Google Shape;2073;p32"/>
          <p:cNvSpPr txBox="1">
            <a:spLocks noGrp="1"/>
          </p:cNvSpPr>
          <p:nvPr>
            <p:ph type="subTitle" idx="5"/>
          </p:nvPr>
        </p:nvSpPr>
        <p:spPr>
          <a:xfrm>
            <a:off x="1805875"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4" name="Google Shape;2074;p32"/>
          <p:cNvSpPr txBox="1">
            <a:spLocks noGrp="1"/>
          </p:cNvSpPr>
          <p:nvPr>
            <p:ph type="subTitle" idx="6"/>
          </p:nvPr>
        </p:nvSpPr>
        <p:spPr>
          <a:xfrm>
            <a:off x="1805875"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5" name="Google Shape;2075;p32"/>
          <p:cNvSpPr txBox="1">
            <a:spLocks noGrp="1"/>
          </p:cNvSpPr>
          <p:nvPr>
            <p:ph type="subTitle" idx="7"/>
          </p:nvPr>
        </p:nvSpPr>
        <p:spPr>
          <a:xfrm>
            <a:off x="5660750"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6" name="Google Shape;2076;p32"/>
          <p:cNvSpPr txBox="1">
            <a:spLocks noGrp="1"/>
          </p:cNvSpPr>
          <p:nvPr>
            <p:ph type="subTitle" idx="8"/>
          </p:nvPr>
        </p:nvSpPr>
        <p:spPr>
          <a:xfrm>
            <a:off x="5660750"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7" name="Google Shape;2077;p32"/>
          <p:cNvSpPr txBox="1">
            <a:spLocks noGrp="1"/>
          </p:cNvSpPr>
          <p:nvPr>
            <p:ph type="subTitle" idx="9"/>
          </p:nvPr>
        </p:nvSpPr>
        <p:spPr>
          <a:xfrm>
            <a:off x="5660750"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8" name="Google Shape;2078;p32"/>
          <p:cNvSpPr txBox="1">
            <a:spLocks noGrp="1"/>
          </p:cNvSpPr>
          <p:nvPr>
            <p:ph type="subTitle" idx="13"/>
          </p:nvPr>
        </p:nvSpPr>
        <p:spPr>
          <a:xfrm>
            <a:off x="5660750"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9" name="Google Shape;2079;p32"/>
          <p:cNvSpPr txBox="1">
            <a:spLocks noGrp="1"/>
          </p:cNvSpPr>
          <p:nvPr>
            <p:ph type="subTitle" idx="14"/>
          </p:nvPr>
        </p:nvSpPr>
        <p:spPr>
          <a:xfrm>
            <a:off x="5660750"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0" name="Google Shape;2080;p32"/>
          <p:cNvSpPr txBox="1">
            <a:spLocks noGrp="1"/>
          </p:cNvSpPr>
          <p:nvPr>
            <p:ph type="subTitle" idx="15"/>
          </p:nvPr>
        </p:nvSpPr>
        <p:spPr>
          <a:xfrm>
            <a:off x="5660750"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2081" name="Google Shape;2081;p32"/>
          <p:cNvGrpSpPr/>
          <p:nvPr/>
        </p:nvGrpSpPr>
        <p:grpSpPr>
          <a:xfrm rot="10800000">
            <a:off x="7218810" y="-1747902"/>
            <a:ext cx="3021722" cy="3146276"/>
            <a:chOff x="-1064015" y="2306598"/>
            <a:chExt cx="3021722" cy="3146276"/>
          </a:xfrm>
        </p:grpSpPr>
        <p:sp>
          <p:nvSpPr>
            <p:cNvPr id="2082" name="Google Shape;2082;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32"/>
          <p:cNvGrpSpPr/>
          <p:nvPr/>
        </p:nvGrpSpPr>
        <p:grpSpPr>
          <a:xfrm rot="10800000">
            <a:off x="-66225" y="2050490"/>
            <a:ext cx="618526" cy="5831511"/>
            <a:chOff x="8626375" y="-2137135"/>
            <a:chExt cx="618526" cy="5831511"/>
          </a:xfrm>
        </p:grpSpPr>
        <p:sp>
          <p:nvSpPr>
            <p:cNvPr id="2087" name="Google Shape;2087;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1" name="Google Shape;2091;p32"/>
          <p:cNvGrpSpPr/>
          <p:nvPr/>
        </p:nvGrpSpPr>
        <p:grpSpPr>
          <a:xfrm>
            <a:off x="8749262" y="539535"/>
            <a:ext cx="117523" cy="519040"/>
            <a:chOff x="9744987" y="2954335"/>
            <a:chExt cx="117523" cy="519040"/>
          </a:xfrm>
        </p:grpSpPr>
        <p:sp>
          <p:nvSpPr>
            <p:cNvPr id="2092" name="Google Shape;2092;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8" name="Google Shape;2098;p32"/>
          <p:cNvGrpSpPr/>
          <p:nvPr/>
        </p:nvGrpSpPr>
        <p:grpSpPr>
          <a:xfrm rot="5400000">
            <a:off x="-1353565" y="-944652"/>
            <a:ext cx="3021722" cy="3146276"/>
            <a:chOff x="-1064015" y="2306598"/>
            <a:chExt cx="3021722" cy="3146276"/>
          </a:xfrm>
        </p:grpSpPr>
        <p:sp>
          <p:nvSpPr>
            <p:cNvPr id="2099" name="Google Shape;2099;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32"/>
          <p:cNvGrpSpPr/>
          <p:nvPr/>
        </p:nvGrpSpPr>
        <p:grpSpPr>
          <a:xfrm flipH="1">
            <a:off x="5149127" y="4880776"/>
            <a:ext cx="4088811" cy="4088811"/>
            <a:chOff x="-3640848" y="2185426"/>
            <a:chExt cx="4088811" cy="4088811"/>
          </a:xfrm>
        </p:grpSpPr>
        <p:sp>
          <p:nvSpPr>
            <p:cNvPr id="2104" name="Google Shape;2104;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2106"/>
        <p:cNvGrpSpPr/>
        <p:nvPr/>
      </p:nvGrpSpPr>
      <p:grpSpPr>
        <a:xfrm>
          <a:off x="0" y="0"/>
          <a:ext cx="0" cy="0"/>
          <a:chOff x="0" y="0"/>
          <a:chExt cx="0" cy="0"/>
        </a:xfrm>
      </p:grpSpPr>
      <p:sp>
        <p:nvSpPr>
          <p:cNvPr id="2107" name="Google Shape;2107;p3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108" name="Google Shape;2108;p33"/>
          <p:cNvSpPr txBox="1">
            <a:spLocks noGrp="1"/>
          </p:cNvSpPr>
          <p:nvPr>
            <p:ph type="subTitle" idx="1"/>
          </p:nvPr>
        </p:nvSpPr>
        <p:spPr>
          <a:xfrm>
            <a:off x="1018025"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9" name="Google Shape;2109;p33"/>
          <p:cNvSpPr txBox="1">
            <a:spLocks noGrp="1"/>
          </p:cNvSpPr>
          <p:nvPr>
            <p:ph type="subTitle" idx="2"/>
          </p:nvPr>
        </p:nvSpPr>
        <p:spPr>
          <a:xfrm>
            <a:off x="1018025"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0" name="Google Shape;2110;p33"/>
          <p:cNvSpPr txBox="1">
            <a:spLocks noGrp="1"/>
          </p:cNvSpPr>
          <p:nvPr>
            <p:ph type="subTitle" idx="3"/>
          </p:nvPr>
        </p:nvSpPr>
        <p:spPr>
          <a:xfrm>
            <a:off x="1018025"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1" name="Google Shape;2111;p33"/>
          <p:cNvSpPr txBox="1">
            <a:spLocks noGrp="1"/>
          </p:cNvSpPr>
          <p:nvPr>
            <p:ph type="subTitle" idx="4"/>
          </p:nvPr>
        </p:nvSpPr>
        <p:spPr>
          <a:xfrm>
            <a:off x="1018025"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2" name="Google Shape;2112;p33"/>
          <p:cNvSpPr txBox="1">
            <a:spLocks noGrp="1"/>
          </p:cNvSpPr>
          <p:nvPr>
            <p:ph type="subTitle" idx="5"/>
          </p:nvPr>
        </p:nvSpPr>
        <p:spPr>
          <a:xfrm>
            <a:off x="5960600"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3" name="Google Shape;2113;p33"/>
          <p:cNvSpPr txBox="1">
            <a:spLocks noGrp="1"/>
          </p:cNvSpPr>
          <p:nvPr>
            <p:ph type="subTitle" idx="6"/>
          </p:nvPr>
        </p:nvSpPr>
        <p:spPr>
          <a:xfrm>
            <a:off x="5960600"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4" name="Google Shape;2114;p33"/>
          <p:cNvSpPr txBox="1">
            <a:spLocks noGrp="1"/>
          </p:cNvSpPr>
          <p:nvPr>
            <p:ph type="subTitle" idx="7"/>
          </p:nvPr>
        </p:nvSpPr>
        <p:spPr>
          <a:xfrm>
            <a:off x="5960600"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5" name="Google Shape;2115;p33"/>
          <p:cNvSpPr txBox="1">
            <a:spLocks noGrp="1"/>
          </p:cNvSpPr>
          <p:nvPr>
            <p:ph type="subTitle" idx="8"/>
          </p:nvPr>
        </p:nvSpPr>
        <p:spPr>
          <a:xfrm>
            <a:off x="5960600"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6" name="Google Shape;2116;p33"/>
          <p:cNvSpPr txBox="1">
            <a:spLocks noGrp="1"/>
          </p:cNvSpPr>
          <p:nvPr>
            <p:ph type="subTitle" idx="9"/>
          </p:nvPr>
        </p:nvSpPr>
        <p:spPr>
          <a:xfrm>
            <a:off x="3489313"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7" name="Google Shape;2117;p33"/>
          <p:cNvSpPr txBox="1">
            <a:spLocks noGrp="1"/>
          </p:cNvSpPr>
          <p:nvPr>
            <p:ph type="subTitle" idx="13"/>
          </p:nvPr>
        </p:nvSpPr>
        <p:spPr>
          <a:xfrm>
            <a:off x="3489313"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8" name="Google Shape;2118;p33"/>
          <p:cNvSpPr txBox="1">
            <a:spLocks noGrp="1"/>
          </p:cNvSpPr>
          <p:nvPr>
            <p:ph type="subTitle" idx="14"/>
          </p:nvPr>
        </p:nvSpPr>
        <p:spPr>
          <a:xfrm>
            <a:off x="3489313"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9" name="Google Shape;2119;p33"/>
          <p:cNvSpPr txBox="1">
            <a:spLocks noGrp="1"/>
          </p:cNvSpPr>
          <p:nvPr>
            <p:ph type="subTitle" idx="15"/>
          </p:nvPr>
        </p:nvSpPr>
        <p:spPr>
          <a:xfrm>
            <a:off x="3489313"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2120" name="Google Shape;2120;p33"/>
          <p:cNvGrpSpPr/>
          <p:nvPr/>
        </p:nvGrpSpPr>
        <p:grpSpPr>
          <a:xfrm rot="5400000">
            <a:off x="1166050" y="3082013"/>
            <a:ext cx="237939" cy="3223487"/>
            <a:chOff x="8202950" y="1983213"/>
            <a:chExt cx="237939" cy="3223487"/>
          </a:xfrm>
        </p:grpSpPr>
        <p:sp>
          <p:nvSpPr>
            <p:cNvPr id="2121" name="Google Shape;2121;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2" name="Google Shape;2122;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4" name="Google Shape;2124;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5" name="Google Shape;2125;p33"/>
          <p:cNvGrpSpPr/>
          <p:nvPr/>
        </p:nvGrpSpPr>
        <p:grpSpPr>
          <a:xfrm flipH="1">
            <a:off x="8430763" y="-4899154"/>
            <a:ext cx="3721951" cy="12135923"/>
            <a:chOff x="-3170262" y="3452177"/>
            <a:chExt cx="3721951" cy="12135923"/>
          </a:xfrm>
        </p:grpSpPr>
        <p:sp>
          <p:nvSpPr>
            <p:cNvPr id="2126" name="Google Shape;2126;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33"/>
          <p:cNvGrpSpPr/>
          <p:nvPr/>
        </p:nvGrpSpPr>
        <p:grpSpPr>
          <a:xfrm>
            <a:off x="-3068987" y="-3082792"/>
            <a:ext cx="3721951" cy="9403095"/>
            <a:chOff x="-7394687" y="-2183642"/>
            <a:chExt cx="3721951" cy="9403095"/>
          </a:xfrm>
        </p:grpSpPr>
        <p:sp>
          <p:nvSpPr>
            <p:cNvPr id="2183" name="Google Shape;2183;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5" name="Google Shape;2225;p33"/>
          <p:cNvGrpSpPr/>
          <p:nvPr/>
        </p:nvGrpSpPr>
        <p:grpSpPr>
          <a:xfrm>
            <a:off x="4408931" y="4599431"/>
            <a:ext cx="2140237" cy="268164"/>
            <a:chOff x="5768381" y="4599431"/>
            <a:chExt cx="2140237" cy="268164"/>
          </a:xfrm>
        </p:grpSpPr>
        <p:sp>
          <p:nvSpPr>
            <p:cNvPr id="2226" name="Google Shape;2226;p33"/>
            <p:cNvSpPr/>
            <p:nvPr/>
          </p:nvSpPr>
          <p:spPr>
            <a:xfrm rot="-5400000">
              <a:off x="6838442" y="36633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3"/>
            <p:cNvSpPr/>
            <p:nvPr/>
          </p:nvSpPr>
          <p:spPr>
            <a:xfrm rot="10800000" flipH="1">
              <a:off x="6482702" y="45994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3"/>
            <p:cNvSpPr/>
            <p:nvPr/>
          </p:nvSpPr>
          <p:spPr>
            <a:xfrm rot="-5400000">
              <a:off x="6838442" y="3663402"/>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3"/>
            <p:cNvSpPr/>
            <p:nvPr/>
          </p:nvSpPr>
          <p:spPr>
            <a:xfrm rot="10800000" flipH="1">
              <a:off x="6482702" y="45994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230"/>
        <p:cNvGrpSpPr/>
        <p:nvPr/>
      </p:nvGrpSpPr>
      <p:grpSpPr>
        <a:xfrm>
          <a:off x="0" y="0"/>
          <a:ext cx="0" cy="0"/>
          <a:chOff x="0" y="0"/>
          <a:chExt cx="0" cy="0"/>
        </a:xfrm>
      </p:grpSpPr>
      <p:sp>
        <p:nvSpPr>
          <p:cNvPr id="2231" name="Google Shape;2231;p34"/>
          <p:cNvSpPr txBox="1">
            <a:spLocks noGrp="1"/>
          </p:cNvSpPr>
          <p:nvPr>
            <p:ph type="title"/>
          </p:nvPr>
        </p:nvSpPr>
        <p:spPr>
          <a:xfrm>
            <a:off x="2832750" y="621225"/>
            <a:ext cx="3478500" cy="7776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2232" name="Google Shape;2232;p34"/>
          <p:cNvGrpSpPr/>
          <p:nvPr/>
        </p:nvGrpSpPr>
        <p:grpSpPr>
          <a:xfrm rot="10800000" flipH="1">
            <a:off x="-1947251" y="-2064042"/>
            <a:ext cx="3721951" cy="12135923"/>
            <a:chOff x="-3170262" y="3452177"/>
            <a:chExt cx="3721951" cy="12135923"/>
          </a:xfrm>
        </p:grpSpPr>
        <p:sp>
          <p:nvSpPr>
            <p:cNvPr id="2233" name="Google Shape;2233;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34"/>
          <p:cNvGrpSpPr/>
          <p:nvPr/>
        </p:nvGrpSpPr>
        <p:grpSpPr>
          <a:xfrm rot="10800000">
            <a:off x="-2665901" y="-1468542"/>
            <a:ext cx="3721951" cy="12135923"/>
            <a:chOff x="-3170262" y="3452177"/>
            <a:chExt cx="3721951" cy="12135923"/>
          </a:xfrm>
        </p:grpSpPr>
        <p:sp>
          <p:nvSpPr>
            <p:cNvPr id="2290" name="Google Shape;2290;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6" name="Google Shape;2346;p34"/>
          <p:cNvGrpSpPr/>
          <p:nvPr/>
        </p:nvGrpSpPr>
        <p:grpSpPr>
          <a:xfrm flipH="1">
            <a:off x="7369299" y="-4760179"/>
            <a:ext cx="3721951" cy="12135923"/>
            <a:chOff x="-3170262" y="3452177"/>
            <a:chExt cx="3721951" cy="12135923"/>
          </a:xfrm>
        </p:grpSpPr>
        <p:sp>
          <p:nvSpPr>
            <p:cNvPr id="2347" name="Google Shape;2347;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3" name="Google Shape;2403;p34"/>
          <p:cNvGrpSpPr/>
          <p:nvPr/>
        </p:nvGrpSpPr>
        <p:grpSpPr>
          <a:xfrm>
            <a:off x="8087949" y="-5355679"/>
            <a:ext cx="3721951" cy="12135923"/>
            <a:chOff x="-3170262" y="3452177"/>
            <a:chExt cx="3721951" cy="12135923"/>
          </a:xfrm>
        </p:grpSpPr>
        <p:sp>
          <p:nvSpPr>
            <p:cNvPr id="2404" name="Google Shape;2404;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0" name="Google Shape;2460;p34"/>
          <p:cNvSpPr txBox="1"/>
          <p:nvPr/>
        </p:nvSpPr>
        <p:spPr>
          <a:xfrm>
            <a:off x="2832750" y="3481875"/>
            <a:ext cx="3478500" cy="6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latin typeface="Source Sans Pro"/>
                <a:ea typeface="Source Sans Pro"/>
                <a:cs typeface="Source Sans Pro"/>
                <a:sym typeface="Source Sans Pro"/>
              </a:rPr>
              <a:t>Credits: This presentation template was created by </a:t>
            </a:r>
            <a:r>
              <a:rPr lang="en" sz="1200" b="1">
                <a:solidFill>
                  <a:schemeClr val="accent1"/>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Source Sans Pro"/>
                <a:ea typeface="Source Sans Pro"/>
                <a:cs typeface="Source Sans Pro"/>
                <a:sym typeface="Source Sans Pro"/>
              </a:rPr>
              <a:t>, including icons by </a:t>
            </a:r>
            <a:r>
              <a:rPr lang="en" sz="1200" b="1">
                <a:solidFill>
                  <a:schemeClr val="accent1"/>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Source Sans Pro"/>
                <a:ea typeface="Source Sans Pro"/>
                <a:cs typeface="Source Sans Pro"/>
                <a:sym typeface="Source Sans Pro"/>
              </a:rPr>
              <a:t>, and infographics &amp; images by </a:t>
            </a:r>
            <a:r>
              <a:rPr lang="en" sz="1200" b="1">
                <a:solidFill>
                  <a:schemeClr val="accent1"/>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a:solidFill>
                <a:schemeClr val="lt1"/>
              </a:solidFill>
              <a:latin typeface="Source Sans Pro"/>
              <a:ea typeface="Source Sans Pro"/>
              <a:cs typeface="Source Sans Pro"/>
              <a:sym typeface="Source Sans Pro"/>
            </a:endParaRPr>
          </a:p>
        </p:txBody>
      </p:sp>
      <p:sp>
        <p:nvSpPr>
          <p:cNvPr id="2461" name="Google Shape;2461;p34"/>
          <p:cNvSpPr txBox="1">
            <a:spLocks noGrp="1"/>
          </p:cNvSpPr>
          <p:nvPr>
            <p:ph type="subTitle" idx="1"/>
          </p:nvPr>
        </p:nvSpPr>
        <p:spPr>
          <a:xfrm>
            <a:off x="2832750" y="2720657"/>
            <a:ext cx="3478500" cy="877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1pPr>
            <a:lvl2pPr lvl="1"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2pPr>
            <a:lvl3pPr lvl="2"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3pPr>
            <a:lvl4pPr lvl="3"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4pPr>
            <a:lvl5pPr lvl="4"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5pPr>
            <a:lvl6pPr lvl="5"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6pPr>
            <a:lvl7pPr lvl="6"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7pPr>
            <a:lvl8pPr lvl="7"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8pPr>
            <a:lvl9pPr lvl="8"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9pPr>
          </a:lstStyle>
          <a:p>
            <a:endParaRPr/>
          </a:p>
        </p:txBody>
      </p:sp>
      <p:sp>
        <p:nvSpPr>
          <p:cNvPr id="2462" name="Google Shape;2462;p34"/>
          <p:cNvSpPr txBox="1">
            <a:spLocks noGrp="1"/>
          </p:cNvSpPr>
          <p:nvPr>
            <p:ph type="subTitle" idx="2"/>
          </p:nvPr>
        </p:nvSpPr>
        <p:spPr>
          <a:xfrm>
            <a:off x="2832750" y="4227600"/>
            <a:ext cx="3478500" cy="2721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64723D4-A756-4225-8AD7-7A50198F0FBC}" type="datetimeFigureOut">
              <a:rPr lang="en-GB" smtClean="0">
                <a:solidFill>
                  <a:prstClr val="black">
                    <a:tint val="75000"/>
                  </a:prstClr>
                </a:solidFill>
              </a:rPr>
              <a:pPr/>
              <a:t>10/10/2023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13D8BB9-0AD6-4A41-A032-71ACA93D2D34}"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17447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4723D4-A756-4225-8AD7-7A50198F0FBC}" type="datetimeFigureOut">
              <a:rPr lang="en-GB" smtClean="0">
                <a:solidFill>
                  <a:prstClr val="black">
                    <a:tint val="75000"/>
                  </a:prstClr>
                </a:solidFill>
              </a:rPr>
              <a:pPr/>
              <a:t>10/10/2023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13D8BB9-0AD6-4A41-A032-71ACA93D2D34}"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398154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4723D4-A756-4225-8AD7-7A50198F0FBC}" type="datetimeFigureOut">
              <a:rPr lang="en-GB" smtClean="0">
                <a:solidFill>
                  <a:prstClr val="black">
                    <a:tint val="75000"/>
                  </a:prstClr>
                </a:solidFill>
              </a:rPr>
              <a:pPr/>
              <a:t>10/10/2023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13D8BB9-0AD6-4A41-A032-71ACA93D2D34}"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700120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64723D4-A756-4225-8AD7-7A50198F0FBC}" type="datetimeFigureOut">
              <a:rPr lang="en-GB" smtClean="0">
                <a:solidFill>
                  <a:prstClr val="black">
                    <a:tint val="75000"/>
                  </a:prstClr>
                </a:solidFill>
              </a:rPr>
              <a:pPr/>
              <a:t>10/10/2023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13D8BB9-0AD6-4A41-A032-71ACA93D2D34}"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51711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64723D4-A756-4225-8AD7-7A50198F0FBC}" type="datetimeFigureOut">
              <a:rPr lang="en-GB" smtClean="0">
                <a:solidFill>
                  <a:prstClr val="black">
                    <a:tint val="75000"/>
                  </a:prstClr>
                </a:solidFill>
              </a:rPr>
              <a:pPr/>
              <a:t>10/10/2023</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813D8BB9-0AD6-4A41-A032-71ACA93D2D34}"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18288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64723D4-A756-4225-8AD7-7A50198F0FBC}" type="datetimeFigureOut">
              <a:rPr lang="en-GB" smtClean="0">
                <a:solidFill>
                  <a:prstClr val="black">
                    <a:tint val="75000"/>
                  </a:prstClr>
                </a:solidFill>
              </a:rPr>
              <a:pPr/>
              <a:t>10/10/2023</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813D8BB9-0AD6-4A41-A032-71ACA93D2D34}"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2662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723D4-A756-4225-8AD7-7A50198F0FBC}" type="datetimeFigureOut">
              <a:rPr lang="en-GB" smtClean="0">
                <a:solidFill>
                  <a:prstClr val="black">
                    <a:tint val="75000"/>
                  </a:prstClr>
                </a:solidFill>
              </a:rPr>
              <a:pPr/>
              <a:t>10/10/2023</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813D8BB9-0AD6-4A41-A032-71ACA93D2D34}"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11937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723D4-A756-4225-8AD7-7A50198F0FBC}" type="datetimeFigureOut">
              <a:rPr lang="en-GB" smtClean="0">
                <a:solidFill>
                  <a:prstClr val="black">
                    <a:tint val="75000"/>
                  </a:prstClr>
                </a:solidFill>
              </a:rPr>
              <a:pPr/>
              <a:t>10/10/2023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13D8BB9-0AD6-4A41-A032-71ACA93D2D34}"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60939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723D4-A756-4225-8AD7-7A50198F0FBC}" type="datetimeFigureOut">
              <a:rPr lang="en-GB" smtClean="0">
                <a:solidFill>
                  <a:prstClr val="black">
                    <a:tint val="75000"/>
                  </a:prstClr>
                </a:solidFill>
              </a:rPr>
              <a:pPr/>
              <a:t>10/10/2023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13D8BB9-0AD6-4A41-A032-71ACA93D2D34}"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434166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4723D4-A756-4225-8AD7-7A50198F0FBC}" type="datetimeFigureOut">
              <a:rPr lang="en-GB" smtClean="0">
                <a:solidFill>
                  <a:prstClr val="black">
                    <a:tint val="75000"/>
                  </a:prstClr>
                </a:solidFill>
              </a:rPr>
              <a:pPr/>
              <a:t>10/10/2023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13D8BB9-0AD6-4A41-A032-71ACA93D2D34}"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196214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4723D4-A756-4225-8AD7-7A50198F0FBC}" type="datetimeFigureOut">
              <a:rPr lang="en-GB" smtClean="0">
                <a:solidFill>
                  <a:prstClr val="black">
                    <a:tint val="75000"/>
                  </a:prstClr>
                </a:solidFill>
              </a:rPr>
              <a:pPr/>
              <a:t>10/10/2023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13D8BB9-0AD6-4A41-A032-71ACA93D2D34}"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8328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3"/>
        <p:cNvGrpSpPr/>
        <p:nvPr/>
      </p:nvGrpSpPr>
      <p:grpSpPr>
        <a:xfrm>
          <a:off x="0" y="0"/>
          <a:ext cx="0" cy="0"/>
          <a:chOff x="0" y="0"/>
          <a:chExt cx="0" cy="0"/>
        </a:xfrm>
      </p:grpSpPr>
      <p:sp>
        <p:nvSpPr>
          <p:cNvPr id="364" name="Google Shape;364;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437" name="Google Shape;437;p6"/>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0"/>
          <p:cNvGrpSpPr/>
          <p:nvPr/>
        </p:nvGrpSpPr>
        <p:grpSpPr>
          <a:xfrm rot="5400000" flipH="1">
            <a:off x="-557306" y="-3451592"/>
            <a:ext cx="4222888" cy="4088811"/>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0"/>
          <p:cNvSpPr txBox="1">
            <a:spLocks noGrp="1"/>
          </p:cNvSpPr>
          <p:nvPr>
            <p:ph type="title"/>
          </p:nvPr>
        </p:nvSpPr>
        <p:spPr>
          <a:xfrm>
            <a:off x="713225" y="2297675"/>
            <a:ext cx="3801000" cy="2404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2"/>
        <p:cNvGrpSpPr/>
        <p:nvPr/>
      </p:nvGrpSpPr>
      <p:grpSpPr>
        <a:xfrm>
          <a:off x="0" y="0"/>
          <a:ext cx="0" cy="0"/>
          <a:chOff x="0" y="0"/>
          <a:chExt cx="0" cy="0"/>
        </a:xfrm>
      </p:grpSpPr>
      <p:sp>
        <p:nvSpPr>
          <p:cNvPr id="623" name="Google Shape;623;p11"/>
          <p:cNvSpPr txBox="1">
            <a:spLocks noGrp="1"/>
          </p:cNvSpPr>
          <p:nvPr>
            <p:ph type="title" hasCustomPrompt="1"/>
          </p:nvPr>
        </p:nvSpPr>
        <p:spPr>
          <a:xfrm>
            <a:off x="1214250" y="1264825"/>
            <a:ext cx="6715500" cy="1285800"/>
          </a:xfrm>
          <a:prstGeom prst="rect">
            <a:avLst/>
          </a:prstGeom>
        </p:spPr>
        <p:txBody>
          <a:bodyPr spcFirstLastPara="1" wrap="square" lIns="91425" tIns="91425" rIns="91425" bIns="91425" anchor="b" anchorCtr="0">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7" name="Google Shape;627;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8" name="Google Shape;628;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11"/>
          <p:cNvSpPr txBox="1">
            <a:spLocks noGrp="1"/>
          </p:cNvSpPr>
          <p:nvPr>
            <p:ph type="subTitle" idx="1"/>
          </p:nvPr>
        </p:nvSpPr>
        <p:spPr>
          <a:xfrm>
            <a:off x="2455950" y="2954250"/>
            <a:ext cx="4232100" cy="54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2.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Lst>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buClrTx/>
              <a:buFontTx/>
              <a:buNone/>
            </a:pPr>
            <a:fld id="{864723D4-A756-4225-8AD7-7A50198F0FBC}" type="datetimeFigureOut">
              <a:rPr lang="en-GB" kern="1200" smtClean="0">
                <a:solidFill>
                  <a:prstClr val="black">
                    <a:tint val="75000"/>
                  </a:prstClr>
                </a:solidFill>
                <a:latin typeface="Calibri" panose="020F0502020204030204"/>
              </a:rPr>
              <a:pPr>
                <a:buClrTx/>
                <a:buFontTx/>
                <a:buNone/>
              </a:pPr>
              <a:t>10/10/2023</a:t>
            </a:fld>
            <a:endParaRPr lang="en-GB" kern="120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buClrTx/>
              <a:buFontTx/>
              <a:buNone/>
            </a:pPr>
            <a:endParaRPr lang="en-GB" kern="120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buClrTx/>
              <a:buFontTx/>
              <a:buNone/>
            </a:pPr>
            <a:fld id="{813D8BB9-0AD6-4A41-A032-71ACA93D2D34}" type="slidenum">
              <a:rPr lang="en-GB" kern="1200" smtClean="0">
                <a:solidFill>
                  <a:prstClr val="black">
                    <a:tint val="75000"/>
                  </a:prstClr>
                </a:solidFill>
                <a:latin typeface="Calibri" panose="020F0502020204030204"/>
              </a:rPr>
              <a:pPr>
                <a:buClrTx/>
                <a:buFontTx/>
                <a:buNone/>
              </a:pPr>
              <a:t>‹#›</a:t>
            </a:fld>
            <a:endParaRPr lang="en-GB" kern="1200">
              <a:solidFill>
                <a:prstClr val="black">
                  <a:tint val="75000"/>
                </a:prstClr>
              </a:solidFill>
              <a:latin typeface="Calibri" panose="020F0502020204030204"/>
            </a:endParaRPr>
          </a:p>
        </p:txBody>
      </p:sp>
    </p:spTree>
    <p:extLst>
      <p:ext uri="{BB962C8B-B14F-4D97-AF65-F5344CB8AC3E}">
        <p14:creationId xmlns:p14="http://schemas.microsoft.com/office/powerpoint/2010/main" val="9065988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37"/>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Search Algorithm</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632"/>
                                        </p:tgtEl>
                                        <p:attrNameLst>
                                          <p:attrName>style.visibility</p:attrName>
                                        </p:attrNameLst>
                                      </p:cBhvr>
                                      <p:to>
                                        <p:strVal val="visible"/>
                                      </p:to>
                                    </p:set>
                                    <p:animEffect transition="in" filter="randombar(vertical)">
                                      <p:cBhvr>
                                        <p:cTn id="7" dur="3000"/>
                                        <p:tgtEl>
                                          <p:spTgt spid="2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1"/>
        <p:cNvGrpSpPr/>
        <p:nvPr/>
      </p:nvGrpSpPr>
      <p:grpSpPr>
        <a:xfrm>
          <a:off x="0" y="0"/>
          <a:ext cx="0" cy="0"/>
          <a:chOff x="0" y="0"/>
          <a:chExt cx="0" cy="0"/>
        </a:xfrm>
      </p:grpSpPr>
      <p:sp>
        <p:nvSpPr>
          <p:cNvPr id="2682" name="Google Shape;2682;p4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 heuristic cost in A* search</a:t>
            </a:r>
            <a:endParaRPr/>
          </a:p>
        </p:txBody>
      </p:sp>
      <p:sp>
        <p:nvSpPr>
          <p:cNvPr id="2683" name="Google Shape;2683;p46"/>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It is an estimated cost or distance from a node to the goal node. It provides an informed estimate of the remaining cost required to reach the goal from a specific node in the search space.</a:t>
            </a: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r>
              <a:rPr lang="en" sz="1800"/>
              <a:t>The heuristic cost serves as a guide for the algorithm, giving it an approximation of how far a node is from the goal. By using this estimation, A* can prioritize nodes that are closer to the goal, leading to a more efficient search.</a:t>
            </a: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1600"/>
              </a:spcAft>
              <a:buNone/>
            </a:pPr>
            <a:endParaRPr sz="180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7"/>
        <p:cNvGrpSpPr/>
        <p:nvPr/>
      </p:nvGrpSpPr>
      <p:grpSpPr>
        <a:xfrm>
          <a:off x="0" y="0"/>
          <a:ext cx="0" cy="0"/>
          <a:chOff x="0" y="0"/>
          <a:chExt cx="0" cy="0"/>
        </a:xfrm>
      </p:grpSpPr>
      <p:sp>
        <p:nvSpPr>
          <p:cNvPr id="2688" name="Google Shape;2688;p4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Recap: How to calculate heuristic</a:t>
            </a:r>
            <a:endParaRPr/>
          </a:p>
        </p:txBody>
      </p:sp>
      <p:sp>
        <p:nvSpPr>
          <p:cNvPr id="2689" name="Google Shape;2689;p47"/>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b="1">
              <a:latin typeface="Roboto"/>
              <a:ea typeface="Roboto"/>
              <a:cs typeface="Roboto"/>
              <a:sym typeface="Roboto"/>
            </a:endParaRPr>
          </a:p>
          <a:p>
            <a:pPr marL="0" lvl="0" indent="0" algn="l" rtl="0">
              <a:spcBef>
                <a:spcPts val="1600"/>
              </a:spcBef>
              <a:spcAft>
                <a:spcPts val="1600"/>
              </a:spcAft>
              <a:buNone/>
            </a:pPr>
            <a:r>
              <a:rPr lang="en" sz="1800" b="1">
                <a:latin typeface="Roboto"/>
                <a:ea typeface="Roboto"/>
                <a:cs typeface="Roboto"/>
                <a:sym typeface="Roboto"/>
              </a:rPr>
              <a:t>Manhattan Distance:</a:t>
            </a:r>
            <a:r>
              <a:rPr lang="en" sz="1800">
                <a:latin typeface="Roboto"/>
                <a:ea typeface="Roboto"/>
                <a:cs typeface="Roboto"/>
                <a:sym typeface="Roboto"/>
              </a:rPr>
              <a:t> This heuristic is often used in grid-based pathfinding problems, where movement is restricted to horizontal and vertical directions. The Manhattan distance between two points is the sum of the absolute differences of their x and y coordinates. In a grid, it can be calculated as the number of horizontal and vertical steps required to reach the goal from the current node, ignoring any obstacles or diagonal movements.</a:t>
            </a:r>
            <a:endParaRPr sz="180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8"/>
          <p:cNvSpPr txBox="1">
            <a:spLocks noGrp="1"/>
          </p:cNvSpPr>
          <p:nvPr>
            <p:ph type="body" idx="1"/>
          </p:nvPr>
        </p:nvSpPr>
        <p:spPr>
          <a:xfrm>
            <a:off x="791450" y="7003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Euclidean Distance:</a:t>
            </a:r>
            <a:r>
              <a:rPr lang="en" sz="1800">
                <a:latin typeface="Roboto"/>
                <a:ea typeface="Roboto"/>
                <a:cs typeface="Roboto"/>
                <a:sym typeface="Roboto"/>
              </a:rPr>
              <a:t> The Euclidean distance is a commonly used heuristic for continuous space or grid-based problems where diagonal movement is allowed. It represents the straight-line distance between two points in Euclidean geometry.</a:t>
            </a:r>
            <a:endParaRPr sz="1800">
              <a:latin typeface="Roboto"/>
              <a:ea typeface="Roboto"/>
              <a:cs typeface="Roboto"/>
              <a:sym typeface="Roboto"/>
            </a:endParaRPr>
          </a:p>
          <a:p>
            <a:pPr marL="0" lvl="0" indent="0" algn="l" rtl="0">
              <a:spcBef>
                <a:spcPts val="1600"/>
              </a:spcBef>
              <a:spcAft>
                <a:spcPts val="0"/>
              </a:spcAft>
              <a:buNone/>
            </a:pPr>
            <a:endParaRPr sz="1800">
              <a:latin typeface="Roboto"/>
              <a:ea typeface="Roboto"/>
              <a:cs typeface="Roboto"/>
              <a:sym typeface="Roboto"/>
            </a:endParaRPr>
          </a:p>
          <a:p>
            <a:pPr marL="0" lvl="0" indent="0" algn="l" rtl="0">
              <a:spcBef>
                <a:spcPts val="1600"/>
              </a:spcBef>
              <a:spcAft>
                <a:spcPts val="1600"/>
              </a:spcAft>
              <a:buNone/>
            </a:pPr>
            <a:r>
              <a:rPr lang="en" sz="2200" b="1">
                <a:latin typeface="Roboto"/>
                <a:ea typeface="Roboto"/>
                <a:cs typeface="Roboto"/>
                <a:sym typeface="Roboto"/>
              </a:rPr>
              <a:t>And many more……………</a:t>
            </a:r>
            <a:endParaRPr sz="2200" b="1">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5" name="Google Shape;2705;p50"/>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Python/JavaScript </a:t>
            </a:r>
            <a:r>
              <a:rPr lang="en" dirty="0"/>
              <a:t>i</a:t>
            </a:r>
            <a:r>
              <a:rPr lang="en" i="1" dirty="0"/>
              <a:t>mplementation</a:t>
            </a:r>
            <a:endParaRPr i="1" dirty="0"/>
          </a:p>
        </p:txBody>
      </p:sp>
      <p:sp>
        <p:nvSpPr>
          <p:cNvPr id="2706" name="Google Shape;2706;p50"/>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576"/>
            <a:ext cx="9144000" cy="5062924"/>
          </a:xfrm>
          <a:prstGeom prst="rect">
            <a:avLst/>
          </a:prstGeom>
        </p:spPr>
      </p:pic>
    </p:spTree>
    <p:extLst>
      <p:ext uri="{BB962C8B-B14F-4D97-AF65-F5344CB8AC3E}">
        <p14:creationId xmlns:p14="http://schemas.microsoft.com/office/powerpoint/2010/main" val="4154027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318" y="-47444"/>
            <a:ext cx="5083795" cy="323165"/>
          </a:xfrm>
          <a:prstGeom prst="rect">
            <a:avLst/>
          </a:prstGeom>
          <a:noFill/>
        </p:spPr>
        <p:txBody>
          <a:bodyPr wrap="square" rtlCol="0">
            <a:spAutoFit/>
          </a:bodyPr>
          <a:lstStyle/>
          <a:p>
            <a:pPr>
              <a:buClrTx/>
              <a:buFontTx/>
              <a:buNone/>
            </a:pPr>
            <a:r>
              <a:rPr lang="en-US" sz="1500" b="1" kern="1200" dirty="0">
                <a:solidFill>
                  <a:prstClr val="black"/>
                </a:solidFill>
                <a:latin typeface="Times New Roman" panose="02020603050405020304" pitchFamily="18" charset="0"/>
                <a:cs typeface="Times New Roman" panose="02020603050405020304" pitchFamily="18" charset="0"/>
              </a:rPr>
              <a:t> OList ={                                                                             }</a:t>
            </a:r>
            <a:endParaRPr lang="en-GB" sz="1500" b="1" kern="1200" dirty="0">
              <a:solidFill>
                <a:prstClr val="black"/>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175445" y="0"/>
            <a:ext cx="4028304" cy="323165"/>
          </a:xfrm>
          <a:prstGeom prst="rect">
            <a:avLst/>
          </a:prstGeom>
          <a:noFill/>
        </p:spPr>
        <p:txBody>
          <a:bodyPr wrap="square" rtlCol="0">
            <a:spAutoFit/>
          </a:bodyPr>
          <a:lstStyle/>
          <a:p>
            <a:pPr>
              <a:buClrTx/>
              <a:buFontTx/>
              <a:buNone/>
            </a:pPr>
            <a:r>
              <a:rPr lang="en-US" sz="1500" b="1" kern="1200" dirty="0">
                <a:solidFill>
                  <a:prstClr val="black"/>
                </a:solidFill>
                <a:latin typeface="Times New Roman" panose="02020603050405020304" pitchFamily="18" charset="0"/>
                <a:cs typeface="Times New Roman" panose="02020603050405020304" pitchFamily="18" charset="0"/>
              </a:rPr>
              <a:t>ClosedList = {                           </a:t>
            </a:r>
            <a:r>
              <a:rPr lang="en-US" sz="1500" b="1" kern="1200" dirty="0" smtClean="0">
                <a:solidFill>
                  <a:prstClr val="black"/>
                </a:solidFill>
                <a:latin typeface="Times New Roman" panose="02020603050405020304" pitchFamily="18" charset="0"/>
                <a:cs typeface="Times New Roman" panose="02020603050405020304" pitchFamily="18" charset="0"/>
              </a:rPr>
              <a:t>                	}</a:t>
            </a:r>
            <a:endParaRPr lang="en-GB" sz="1500" b="1" kern="1200" dirty="0">
              <a:solidFill>
                <a:prstClr val="black"/>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nvPr>
        </p:nvGraphicFramePr>
        <p:xfrm>
          <a:off x="6690732" y="2872854"/>
          <a:ext cx="2251682" cy="2132295"/>
        </p:xfrm>
        <a:graphic>
          <a:graphicData uri="http://schemas.openxmlformats.org/drawingml/2006/table">
            <a:tbl>
              <a:tblPr firstRow="1" bandRow="1">
                <a:tableStyleId>{5C22544A-7EE6-4342-B048-85BDC9FD1C3A}</a:tableStyleId>
              </a:tblPr>
              <a:tblGrid>
                <a:gridCol w="1010194">
                  <a:extLst>
                    <a:ext uri="{9D8B030D-6E8A-4147-A177-3AD203B41FA5}">
                      <a16:colId xmlns:a16="http://schemas.microsoft.com/office/drawing/2014/main" val="20000"/>
                    </a:ext>
                  </a:extLst>
                </a:gridCol>
                <a:gridCol w="620744">
                  <a:extLst>
                    <a:ext uri="{9D8B030D-6E8A-4147-A177-3AD203B41FA5}">
                      <a16:colId xmlns:a16="http://schemas.microsoft.com/office/drawing/2014/main" val="20001"/>
                    </a:ext>
                  </a:extLst>
                </a:gridCol>
                <a:gridCol w="620744">
                  <a:extLst>
                    <a:ext uri="{9D8B030D-6E8A-4147-A177-3AD203B41FA5}">
                      <a16:colId xmlns:a16="http://schemas.microsoft.com/office/drawing/2014/main" val="20002"/>
                    </a:ext>
                  </a:extLst>
                </a:gridCol>
              </a:tblGrid>
              <a:tr h="272801">
                <a:tc>
                  <a:txBody>
                    <a:bodyPr/>
                    <a:lstStyle/>
                    <a:p>
                      <a:r>
                        <a:rPr lang="en-US" sz="1000" dirty="0" smtClean="0"/>
                        <a:t>State</a:t>
                      </a:r>
                      <a:endParaRPr lang="en-GB" sz="1000" dirty="0"/>
                    </a:p>
                  </a:txBody>
                  <a:tcPr marL="68580" marR="68580" marT="34290" marB="34290"/>
                </a:tc>
                <a:tc>
                  <a:txBody>
                    <a:bodyPr/>
                    <a:lstStyle/>
                    <a:p>
                      <a:r>
                        <a:rPr lang="en-US" sz="1000" dirty="0" smtClean="0"/>
                        <a:t>Key</a:t>
                      </a:r>
                      <a:endParaRPr lang="en-GB" sz="1000" dirty="0"/>
                    </a:p>
                  </a:txBody>
                  <a:tcPr marL="68580" marR="68580" marT="34290" marB="34290"/>
                </a:tc>
                <a:tc>
                  <a:txBody>
                    <a:bodyPr/>
                    <a:lstStyle/>
                    <a:p>
                      <a:r>
                        <a:rPr lang="en-US" sz="1000" dirty="0" smtClean="0"/>
                        <a:t>h(n)</a:t>
                      </a:r>
                      <a:endParaRPr lang="en-GB" sz="1000" dirty="0"/>
                    </a:p>
                  </a:txBody>
                  <a:tcPr marL="68580" marR="68580" marT="34290" marB="34290"/>
                </a:tc>
                <a:extLst>
                  <a:ext uri="{0D108BD9-81ED-4DB2-BD59-A6C34878D82A}">
                    <a16:rowId xmlns:a16="http://schemas.microsoft.com/office/drawing/2014/main" val="10000"/>
                  </a:ext>
                </a:extLst>
              </a:tr>
              <a:tr h="244607">
                <a:tc>
                  <a:txBody>
                    <a:bodyPr/>
                    <a:lstStyle/>
                    <a:p>
                      <a:r>
                        <a:rPr lang="en-US" sz="1000" b="1" dirty="0" smtClean="0"/>
                        <a:t>Harare</a:t>
                      </a:r>
                      <a:endParaRPr lang="en-GB" sz="1000" b="1" dirty="0"/>
                    </a:p>
                  </a:txBody>
                  <a:tcPr marL="68580" marR="68580" marT="34290" marB="34290"/>
                </a:tc>
                <a:tc>
                  <a:txBody>
                    <a:bodyPr/>
                    <a:lstStyle/>
                    <a:p>
                      <a:r>
                        <a:rPr lang="en-US" sz="1000" b="1" dirty="0" smtClean="0"/>
                        <a:t>H</a:t>
                      </a:r>
                      <a:endParaRPr lang="en-GB" sz="1000" b="1" dirty="0"/>
                    </a:p>
                  </a:txBody>
                  <a:tcPr marL="68580" marR="68580" marT="34290" marB="34290"/>
                </a:tc>
                <a:tc>
                  <a:txBody>
                    <a:bodyPr/>
                    <a:lstStyle/>
                    <a:p>
                      <a:r>
                        <a:rPr lang="en-US" sz="1000" b="1" dirty="0" smtClean="0"/>
                        <a:t>288</a:t>
                      </a:r>
                      <a:endParaRPr lang="en-GB" sz="1000" b="1" dirty="0"/>
                    </a:p>
                  </a:txBody>
                  <a:tcPr marL="68580" marR="68580" marT="34290" marB="34290"/>
                </a:tc>
                <a:extLst>
                  <a:ext uri="{0D108BD9-81ED-4DB2-BD59-A6C34878D82A}">
                    <a16:rowId xmlns:a16="http://schemas.microsoft.com/office/drawing/2014/main" val="10001"/>
                  </a:ext>
                </a:extLst>
              </a:tr>
              <a:tr h="272801">
                <a:tc>
                  <a:txBody>
                    <a:bodyPr/>
                    <a:lstStyle/>
                    <a:p>
                      <a:r>
                        <a:rPr lang="en-US" sz="1000" b="1" dirty="0" smtClean="0"/>
                        <a:t>Chinhoyi</a:t>
                      </a:r>
                      <a:endParaRPr lang="en-GB" sz="1000" b="1" dirty="0"/>
                    </a:p>
                  </a:txBody>
                  <a:tcPr marL="68580" marR="68580" marT="34290" marB="34290"/>
                </a:tc>
                <a:tc>
                  <a:txBody>
                    <a:bodyPr/>
                    <a:lstStyle/>
                    <a:p>
                      <a:r>
                        <a:rPr lang="en-US" sz="1000" b="1" dirty="0" smtClean="0"/>
                        <a:t>C</a:t>
                      </a:r>
                      <a:endParaRPr lang="en-GB" sz="1000" b="1" dirty="0"/>
                    </a:p>
                  </a:txBody>
                  <a:tcPr marL="68580" marR="68580" marT="34290" marB="34290"/>
                </a:tc>
                <a:tc>
                  <a:txBody>
                    <a:bodyPr/>
                    <a:lstStyle/>
                    <a:p>
                      <a:r>
                        <a:rPr lang="en-US" sz="1000" b="1" dirty="0" smtClean="0"/>
                        <a:t>250</a:t>
                      </a:r>
                      <a:endParaRPr lang="en-GB" sz="1000" b="1" dirty="0"/>
                    </a:p>
                  </a:txBody>
                  <a:tcPr marL="68580" marR="68580" marT="34290" marB="34290"/>
                </a:tc>
                <a:extLst>
                  <a:ext uri="{0D108BD9-81ED-4DB2-BD59-A6C34878D82A}">
                    <a16:rowId xmlns:a16="http://schemas.microsoft.com/office/drawing/2014/main" val="10002"/>
                  </a:ext>
                </a:extLst>
              </a:tr>
              <a:tr h="279076">
                <a:tc>
                  <a:txBody>
                    <a:bodyPr/>
                    <a:lstStyle/>
                    <a:p>
                      <a:r>
                        <a:rPr lang="en-US" sz="1000" b="1" dirty="0" smtClean="0"/>
                        <a:t>Marondera</a:t>
                      </a:r>
                      <a:endParaRPr lang="en-GB" sz="1000" b="1" dirty="0"/>
                    </a:p>
                  </a:txBody>
                  <a:tcPr marL="68580" marR="68580" marT="34290" marB="34290"/>
                </a:tc>
                <a:tc>
                  <a:txBody>
                    <a:bodyPr/>
                    <a:lstStyle/>
                    <a:p>
                      <a:r>
                        <a:rPr lang="en-US" sz="1000" b="1" dirty="0" smtClean="0"/>
                        <a:t>Mr</a:t>
                      </a:r>
                      <a:endParaRPr lang="en-GB" sz="1000" b="1" dirty="0"/>
                    </a:p>
                  </a:txBody>
                  <a:tcPr marL="68580" marR="68580" marT="34290" marB="34290"/>
                </a:tc>
                <a:tc>
                  <a:txBody>
                    <a:bodyPr/>
                    <a:lstStyle/>
                    <a:p>
                      <a:r>
                        <a:rPr lang="en-US" sz="1000" b="1" dirty="0" smtClean="0"/>
                        <a:t>301</a:t>
                      </a:r>
                      <a:endParaRPr lang="en-GB" sz="1000" b="1" dirty="0"/>
                    </a:p>
                  </a:txBody>
                  <a:tcPr marL="68580" marR="68580" marT="34290" marB="34290"/>
                </a:tc>
                <a:extLst>
                  <a:ext uri="{0D108BD9-81ED-4DB2-BD59-A6C34878D82A}">
                    <a16:rowId xmlns:a16="http://schemas.microsoft.com/office/drawing/2014/main" val="10003"/>
                  </a:ext>
                </a:extLst>
              </a:tr>
              <a:tr h="272801">
                <a:tc>
                  <a:txBody>
                    <a:bodyPr/>
                    <a:lstStyle/>
                    <a:p>
                      <a:r>
                        <a:rPr lang="en-US" sz="1000" b="1" dirty="0" smtClean="0"/>
                        <a:t>Kadoma</a:t>
                      </a:r>
                      <a:endParaRPr lang="en-GB" sz="1000" b="1" dirty="0"/>
                    </a:p>
                  </a:txBody>
                  <a:tcPr marL="68580" marR="68580" marT="34290" marB="34290"/>
                </a:tc>
                <a:tc>
                  <a:txBody>
                    <a:bodyPr/>
                    <a:lstStyle/>
                    <a:p>
                      <a:r>
                        <a:rPr lang="en-US" sz="1000" b="1" dirty="0" smtClean="0"/>
                        <a:t>K</a:t>
                      </a:r>
                      <a:endParaRPr lang="en-GB" sz="1000" b="1" dirty="0"/>
                    </a:p>
                  </a:txBody>
                  <a:tcPr marL="68580" marR="68580" marT="34290" marB="34290"/>
                </a:tc>
                <a:tc>
                  <a:txBody>
                    <a:bodyPr/>
                    <a:lstStyle/>
                    <a:p>
                      <a:r>
                        <a:rPr lang="en-US" sz="1000" b="1" dirty="0" smtClean="0"/>
                        <a:t>121</a:t>
                      </a:r>
                      <a:endParaRPr lang="en-GB" sz="1000" b="1" dirty="0"/>
                    </a:p>
                  </a:txBody>
                  <a:tcPr marL="68580" marR="68580" marT="34290" marB="34290"/>
                </a:tc>
                <a:extLst>
                  <a:ext uri="{0D108BD9-81ED-4DB2-BD59-A6C34878D82A}">
                    <a16:rowId xmlns:a16="http://schemas.microsoft.com/office/drawing/2014/main" val="10004"/>
                  </a:ext>
                </a:extLst>
              </a:tr>
              <a:tr h="272801">
                <a:tc>
                  <a:txBody>
                    <a:bodyPr/>
                    <a:lstStyle/>
                    <a:p>
                      <a:r>
                        <a:rPr lang="en-US" sz="1000" b="1" dirty="0" smtClean="0"/>
                        <a:t>Masvingo</a:t>
                      </a:r>
                      <a:endParaRPr lang="en-GB" sz="1000" b="1" dirty="0"/>
                    </a:p>
                  </a:txBody>
                  <a:tcPr marL="68580" marR="68580" marT="34290" marB="34290"/>
                </a:tc>
                <a:tc>
                  <a:txBody>
                    <a:bodyPr/>
                    <a:lstStyle/>
                    <a:p>
                      <a:r>
                        <a:rPr lang="en-US" sz="1000" b="1" dirty="0" smtClean="0"/>
                        <a:t>M</a:t>
                      </a:r>
                      <a:endParaRPr lang="en-GB" sz="1000" b="1" dirty="0"/>
                    </a:p>
                  </a:txBody>
                  <a:tcPr marL="68580" marR="68580" marT="34290" marB="34290"/>
                </a:tc>
                <a:tc>
                  <a:txBody>
                    <a:bodyPr/>
                    <a:lstStyle/>
                    <a:p>
                      <a:r>
                        <a:rPr lang="en-US" sz="1000" b="1" dirty="0" smtClean="0"/>
                        <a:t>164</a:t>
                      </a:r>
                      <a:endParaRPr lang="en-GB" sz="1000" b="1" dirty="0"/>
                    </a:p>
                  </a:txBody>
                  <a:tcPr marL="68580" marR="68580" marT="34290" marB="34290"/>
                </a:tc>
                <a:extLst>
                  <a:ext uri="{0D108BD9-81ED-4DB2-BD59-A6C34878D82A}">
                    <a16:rowId xmlns:a16="http://schemas.microsoft.com/office/drawing/2014/main" val="10005"/>
                  </a:ext>
                </a:extLst>
              </a:tr>
              <a:tr h="272801">
                <a:tc>
                  <a:txBody>
                    <a:bodyPr/>
                    <a:lstStyle/>
                    <a:p>
                      <a:r>
                        <a:rPr lang="en-US" sz="1000" b="1" dirty="0" smtClean="0"/>
                        <a:t>Kwekwe</a:t>
                      </a:r>
                      <a:endParaRPr lang="en-GB" sz="1000" b="1" dirty="0"/>
                    </a:p>
                  </a:txBody>
                  <a:tcPr marL="68580" marR="68580" marT="34290" marB="34290"/>
                </a:tc>
                <a:tc>
                  <a:txBody>
                    <a:bodyPr/>
                    <a:lstStyle/>
                    <a:p>
                      <a:r>
                        <a:rPr lang="en-US" sz="1000" b="1" dirty="0" smtClean="0"/>
                        <a:t>Kw</a:t>
                      </a:r>
                      <a:endParaRPr lang="en-GB" sz="1000" b="1" dirty="0"/>
                    </a:p>
                  </a:txBody>
                  <a:tcPr marL="68580" marR="68580" marT="34290" marB="34290"/>
                </a:tc>
                <a:tc>
                  <a:txBody>
                    <a:bodyPr/>
                    <a:lstStyle/>
                    <a:p>
                      <a:r>
                        <a:rPr lang="en-US" sz="1000" b="1" dirty="0" smtClean="0"/>
                        <a:t>55</a:t>
                      </a:r>
                      <a:endParaRPr lang="en-GB" sz="1000" b="1" dirty="0"/>
                    </a:p>
                  </a:txBody>
                  <a:tcPr marL="68580" marR="68580" marT="34290" marB="34290"/>
                </a:tc>
                <a:extLst>
                  <a:ext uri="{0D108BD9-81ED-4DB2-BD59-A6C34878D82A}">
                    <a16:rowId xmlns:a16="http://schemas.microsoft.com/office/drawing/2014/main" val="10006"/>
                  </a:ext>
                </a:extLst>
              </a:tr>
              <a:tr h="244607">
                <a:tc>
                  <a:txBody>
                    <a:bodyPr/>
                    <a:lstStyle/>
                    <a:p>
                      <a:r>
                        <a:rPr lang="en-US" sz="1000" b="1" dirty="0" smtClean="0"/>
                        <a:t>Gweru</a:t>
                      </a:r>
                      <a:endParaRPr lang="en-GB" sz="1000" b="1" dirty="0"/>
                    </a:p>
                  </a:txBody>
                  <a:tcPr marL="68580" marR="68580" marT="34290" marB="34290"/>
                </a:tc>
                <a:tc>
                  <a:txBody>
                    <a:bodyPr/>
                    <a:lstStyle/>
                    <a:p>
                      <a:r>
                        <a:rPr lang="en-US" sz="1000" b="1" dirty="0" smtClean="0"/>
                        <a:t>G</a:t>
                      </a:r>
                      <a:endParaRPr lang="en-GB" sz="1000" b="1" dirty="0"/>
                    </a:p>
                  </a:txBody>
                  <a:tcPr marL="68580" marR="68580" marT="34290" marB="34290"/>
                </a:tc>
                <a:tc>
                  <a:txBody>
                    <a:bodyPr/>
                    <a:lstStyle/>
                    <a:p>
                      <a:r>
                        <a:rPr lang="en-US" sz="1000" b="1" dirty="0" smtClean="0"/>
                        <a:t>0</a:t>
                      </a:r>
                      <a:endParaRPr lang="en-GB" sz="1000" b="1" dirty="0"/>
                    </a:p>
                  </a:txBody>
                  <a:tcPr marL="68580" marR="68580" marT="34290" marB="34290"/>
                </a:tc>
                <a:extLst>
                  <a:ext uri="{0D108BD9-81ED-4DB2-BD59-A6C34878D82A}">
                    <a16:rowId xmlns:a16="http://schemas.microsoft.com/office/drawing/2014/main" val="10007"/>
                  </a:ext>
                </a:extLst>
              </a:tr>
            </a:tbl>
          </a:graphicData>
        </a:graphic>
      </p:graphicFrame>
      <p:sp>
        <p:nvSpPr>
          <p:cNvPr id="7" name="TextBox 6"/>
          <p:cNvSpPr txBox="1"/>
          <p:nvPr/>
        </p:nvSpPr>
        <p:spPr>
          <a:xfrm>
            <a:off x="704149" y="4481"/>
            <a:ext cx="682222" cy="276999"/>
          </a:xfrm>
          <a:prstGeom prst="rect">
            <a:avLst/>
          </a:prstGeom>
          <a:noFill/>
        </p:spPr>
        <p:txBody>
          <a:bodyPr wrap="square" rtlCol="0">
            <a:spAutoFit/>
          </a:bodyPr>
          <a:lstStyle/>
          <a:p>
            <a:pPr>
              <a:buClrTx/>
              <a:buFontTx/>
              <a:buNone/>
            </a:pPr>
            <a:r>
              <a:rPr lang="en-US" sz="1200" b="1" kern="1200" dirty="0">
                <a:solidFill>
                  <a:prstClr val="black"/>
                </a:solidFill>
                <a:latin typeface="Calibri" panose="020F0502020204030204"/>
              </a:rPr>
              <a:t>H(288</a:t>
            </a:r>
            <a:r>
              <a:rPr lang="en-US" sz="1200" b="1" kern="1200" dirty="0" smtClean="0">
                <a:solidFill>
                  <a:prstClr val="black"/>
                </a:solidFill>
                <a:latin typeface="Calibri" panose="020F0502020204030204"/>
              </a:rPr>
              <a:t>)</a:t>
            </a:r>
            <a:endParaRPr lang="en-GB" sz="1200" b="1" kern="1200" dirty="0">
              <a:solidFill>
                <a:prstClr val="black"/>
              </a:solidFill>
              <a:latin typeface="Calibri" panose="020F0502020204030204"/>
            </a:endParaRPr>
          </a:p>
        </p:txBody>
      </p:sp>
      <p:sp>
        <p:nvSpPr>
          <p:cNvPr id="8" name="Oval 7"/>
          <p:cNvSpPr/>
          <p:nvPr/>
        </p:nvSpPr>
        <p:spPr>
          <a:xfrm>
            <a:off x="4111706" y="798718"/>
            <a:ext cx="428625" cy="3680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H</a:t>
            </a:r>
            <a:endParaRPr lang="en-GB" sz="1350" kern="1200" dirty="0">
              <a:solidFill>
                <a:prstClr val="white"/>
              </a:solidFill>
            </a:endParaRPr>
          </a:p>
        </p:txBody>
      </p:sp>
      <p:cxnSp>
        <p:nvCxnSpPr>
          <p:cNvPr id="10" name="Straight Arrow Connector 9"/>
          <p:cNvCxnSpPr>
            <a:stCxn id="8" idx="4"/>
            <a:endCxn id="11" idx="0"/>
          </p:cNvCxnSpPr>
          <p:nvPr/>
        </p:nvCxnSpPr>
        <p:spPr>
          <a:xfrm flipH="1">
            <a:off x="1431629" y="1166776"/>
            <a:ext cx="2894390" cy="86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205627" y="2033033"/>
            <a:ext cx="452005"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C</a:t>
            </a:r>
            <a:endParaRPr lang="en-GB" sz="1350" kern="1200" dirty="0">
              <a:solidFill>
                <a:prstClr val="white"/>
              </a:solidFill>
            </a:endParaRPr>
          </a:p>
        </p:txBody>
      </p:sp>
      <p:sp>
        <p:nvSpPr>
          <p:cNvPr id="14" name="Oval 13"/>
          <p:cNvSpPr/>
          <p:nvPr/>
        </p:nvSpPr>
        <p:spPr>
          <a:xfrm>
            <a:off x="3113180" y="1979018"/>
            <a:ext cx="452005"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K</a:t>
            </a:r>
            <a:endParaRPr lang="en-GB" sz="1350" kern="1200" dirty="0">
              <a:solidFill>
                <a:prstClr val="white"/>
              </a:solidFill>
            </a:endParaRPr>
          </a:p>
        </p:txBody>
      </p:sp>
      <p:sp>
        <p:nvSpPr>
          <p:cNvPr id="15" name="Oval 14"/>
          <p:cNvSpPr/>
          <p:nvPr/>
        </p:nvSpPr>
        <p:spPr>
          <a:xfrm>
            <a:off x="7342504" y="2033033"/>
            <a:ext cx="594377"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Mr</a:t>
            </a:r>
            <a:endParaRPr lang="en-GB" sz="1350" kern="1200" dirty="0">
              <a:solidFill>
                <a:prstClr val="white"/>
              </a:solidFill>
            </a:endParaRPr>
          </a:p>
        </p:txBody>
      </p:sp>
      <p:sp>
        <p:nvSpPr>
          <p:cNvPr id="16" name="Oval 15"/>
          <p:cNvSpPr/>
          <p:nvPr/>
        </p:nvSpPr>
        <p:spPr>
          <a:xfrm>
            <a:off x="5432455" y="2052655"/>
            <a:ext cx="452005"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M</a:t>
            </a:r>
            <a:endParaRPr lang="en-GB" sz="1350" kern="1200" dirty="0">
              <a:solidFill>
                <a:prstClr val="white"/>
              </a:solidFill>
            </a:endParaRPr>
          </a:p>
        </p:txBody>
      </p:sp>
      <p:cxnSp>
        <p:nvCxnSpPr>
          <p:cNvPr id="21" name="Straight Arrow Connector 20"/>
          <p:cNvCxnSpPr>
            <a:stCxn id="8" idx="4"/>
            <a:endCxn id="14" idx="0"/>
          </p:cNvCxnSpPr>
          <p:nvPr/>
        </p:nvCxnSpPr>
        <p:spPr>
          <a:xfrm flipH="1">
            <a:off x="3339182" y="1166775"/>
            <a:ext cx="986837" cy="81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4"/>
            <a:endCxn id="16" idx="0"/>
          </p:cNvCxnSpPr>
          <p:nvPr/>
        </p:nvCxnSpPr>
        <p:spPr>
          <a:xfrm>
            <a:off x="4326019" y="1166775"/>
            <a:ext cx="1332439" cy="88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4"/>
            <a:endCxn id="15" idx="0"/>
          </p:cNvCxnSpPr>
          <p:nvPr/>
        </p:nvCxnSpPr>
        <p:spPr>
          <a:xfrm>
            <a:off x="4326019" y="1166776"/>
            <a:ext cx="3313673" cy="86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59687" y="1347529"/>
            <a:ext cx="449162" cy="300082"/>
          </a:xfrm>
          <a:prstGeom prst="rect">
            <a:avLst/>
          </a:prstGeom>
          <a:noFill/>
        </p:spPr>
        <p:txBody>
          <a:bodyPr wrap="none" rtlCol="0">
            <a:spAutoFit/>
          </a:bodyPr>
          <a:lstStyle/>
          <a:p>
            <a:pPr>
              <a:buClrTx/>
              <a:buFontTx/>
              <a:buNone/>
            </a:pPr>
            <a:r>
              <a:rPr lang="en-US" sz="1350" kern="1200" dirty="0">
                <a:solidFill>
                  <a:prstClr val="black"/>
                </a:solidFill>
                <a:latin typeface="Calibri" panose="020F0502020204030204"/>
              </a:rPr>
              <a:t>116</a:t>
            </a:r>
            <a:endParaRPr lang="en-GB" sz="1350" kern="1200" dirty="0">
              <a:solidFill>
                <a:prstClr val="black"/>
              </a:solidFill>
              <a:latin typeface="Calibri" panose="020F0502020204030204"/>
            </a:endParaRPr>
          </a:p>
        </p:txBody>
      </p:sp>
      <p:sp>
        <p:nvSpPr>
          <p:cNvPr id="33" name="TextBox 32"/>
          <p:cNvSpPr txBox="1"/>
          <p:nvPr/>
        </p:nvSpPr>
        <p:spPr>
          <a:xfrm>
            <a:off x="3584016" y="1333472"/>
            <a:ext cx="449162" cy="300082"/>
          </a:xfrm>
          <a:prstGeom prst="rect">
            <a:avLst/>
          </a:prstGeom>
          <a:noFill/>
        </p:spPr>
        <p:txBody>
          <a:bodyPr wrap="none" rtlCol="0">
            <a:spAutoFit/>
          </a:bodyPr>
          <a:lstStyle/>
          <a:p>
            <a:pPr>
              <a:buClrTx/>
              <a:buFontTx/>
              <a:buNone/>
            </a:pPr>
            <a:r>
              <a:rPr lang="en-US" sz="1350" kern="1200" dirty="0" smtClean="0">
                <a:solidFill>
                  <a:prstClr val="black"/>
                </a:solidFill>
                <a:latin typeface="Calibri" panose="020F0502020204030204"/>
              </a:rPr>
              <a:t>172</a:t>
            </a:r>
            <a:endParaRPr lang="en-GB" sz="1350" kern="1200" dirty="0">
              <a:solidFill>
                <a:prstClr val="black"/>
              </a:solidFill>
              <a:latin typeface="Calibri" panose="020F0502020204030204"/>
            </a:endParaRPr>
          </a:p>
        </p:txBody>
      </p:sp>
      <p:sp>
        <p:nvSpPr>
          <p:cNvPr id="34" name="TextBox 33"/>
          <p:cNvSpPr txBox="1"/>
          <p:nvPr/>
        </p:nvSpPr>
        <p:spPr>
          <a:xfrm>
            <a:off x="4412724" y="1333496"/>
            <a:ext cx="449162" cy="300082"/>
          </a:xfrm>
          <a:prstGeom prst="rect">
            <a:avLst/>
          </a:prstGeom>
          <a:noFill/>
        </p:spPr>
        <p:txBody>
          <a:bodyPr wrap="none" rtlCol="0">
            <a:spAutoFit/>
          </a:bodyPr>
          <a:lstStyle/>
          <a:p>
            <a:pPr>
              <a:buClrTx/>
              <a:buFontTx/>
              <a:buNone/>
            </a:pPr>
            <a:r>
              <a:rPr lang="en-US" sz="1350" kern="1200" dirty="0">
                <a:solidFill>
                  <a:prstClr val="black"/>
                </a:solidFill>
                <a:latin typeface="Calibri" panose="020F0502020204030204"/>
              </a:rPr>
              <a:t>295</a:t>
            </a:r>
            <a:endParaRPr lang="en-GB" sz="1350" kern="1200" dirty="0">
              <a:solidFill>
                <a:prstClr val="black"/>
              </a:solidFill>
              <a:latin typeface="Calibri" panose="020F0502020204030204"/>
            </a:endParaRPr>
          </a:p>
        </p:txBody>
      </p:sp>
      <p:sp>
        <p:nvSpPr>
          <p:cNvPr id="35" name="TextBox 34"/>
          <p:cNvSpPr txBox="1"/>
          <p:nvPr/>
        </p:nvSpPr>
        <p:spPr>
          <a:xfrm>
            <a:off x="5800845" y="1357379"/>
            <a:ext cx="371233" cy="300082"/>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75</a:t>
            </a:r>
            <a:endParaRPr lang="en-GB" sz="1350" kern="1200" dirty="0">
              <a:solidFill>
                <a:prstClr val="black"/>
              </a:solidFill>
              <a:latin typeface="Calibri" panose="020F0502020204030204"/>
            </a:endParaRPr>
          </a:p>
        </p:txBody>
      </p:sp>
      <p:sp>
        <p:nvSpPr>
          <p:cNvPr id="36" name="TextBox 35"/>
          <p:cNvSpPr txBox="1"/>
          <p:nvPr/>
        </p:nvSpPr>
        <p:spPr>
          <a:xfrm>
            <a:off x="-22933" y="1916776"/>
            <a:ext cx="1454561"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116+250</a:t>
            </a:r>
          </a:p>
          <a:p>
            <a:pPr>
              <a:buClrTx/>
              <a:buFontTx/>
              <a:buNone/>
            </a:pPr>
            <a:r>
              <a:rPr lang="en-US" sz="1350" kern="1200" dirty="0">
                <a:solidFill>
                  <a:prstClr val="black"/>
                </a:solidFill>
                <a:latin typeface="Calibri" panose="020F0502020204030204"/>
              </a:rPr>
              <a:t>         =</a:t>
            </a:r>
            <a:r>
              <a:rPr lang="en-US" sz="1350" b="1" kern="1200" dirty="0">
                <a:solidFill>
                  <a:prstClr val="black"/>
                </a:solidFill>
                <a:latin typeface="Calibri" panose="020F0502020204030204"/>
              </a:rPr>
              <a:t>366</a:t>
            </a:r>
            <a:endParaRPr lang="en-GB" sz="1350" b="1" kern="1200" dirty="0">
              <a:solidFill>
                <a:prstClr val="black"/>
              </a:solidFill>
              <a:latin typeface="Calibri" panose="020F0502020204030204"/>
            </a:endParaRPr>
          </a:p>
        </p:txBody>
      </p:sp>
      <p:sp>
        <p:nvSpPr>
          <p:cNvPr id="37" name="TextBox 36"/>
          <p:cNvSpPr txBox="1"/>
          <p:nvPr/>
        </p:nvSpPr>
        <p:spPr>
          <a:xfrm>
            <a:off x="1874983" y="1935207"/>
            <a:ext cx="1791354"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a:t>
            </a:r>
            <a:r>
              <a:rPr lang="en-US" sz="1350" kern="1200" dirty="0" smtClean="0">
                <a:solidFill>
                  <a:prstClr val="black"/>
                </a:solidFill>
                <a:latin typeface="Calibri" panose="020F0502020204030204"/>
              </a:rPr>
              <a:t>172+121</a:t>
            </a:r>
            <a:endParaRPr lang="en-US" sz="1350" kern="1200" dirty="0">
              <a:solidFill>
                <a:prstClr val="black"/>
              </a:solidFill>
              <a:latin typeface="Calibri" panose="020F0502020204030204"/>
            </a:endParaRPr>
          </a:p>
          <a:p>
            <a:pPr>
              <a:buClrTx/>
              <a:buFontTx/>
              <a:buNone/>
            </a:pPr>
            <a:r>
              <a:rPr lang="en-US" sz="1350" kern="1200" dirty="0">
                <a:solidFill>
                  <a:prstClr val="black"/>
                </a:solidFill>
                <a:latin typeface="Calibri" panose="020F0502020204030204"/>
              </a:rPr>
              <a:t>         =</a:t>
            </a:r>
            <a:r>
              <a:rPr lang="en-US" sz="1350" b="1" kern="1200" dirty="0" smtClean="0">
                <a:solidFill>
                  <a:prstClr val="black"/>
                </a:solidFill>
                <a:latin typeface="Calibri" panose="020F0502020204030204"/>
              </a:rPr>
              <a:t>293</a:t>
            </a:r>
            <a:endParaRPr lang="en-GB" sz="1350" b="1" kern="1200" dirty="0">
              <a:solidFill>
                <a:prstClr val="black"/>
              </a:solidFill>
              <a:latin typeface="Calibri" panose="020F0502020204030204"/>
            </a:endParaRPr>
          </a:p>
        </p:txBody>
      </p:sp>
      <p:sp>
        <p:nvSpPr>
          <p:cNvPr id="38" name="TextBox 37"/>
          <p:cNvSpPr txBox="1"/>
          <p:nvPr/>
        </p:nvSpPr>
        <p:spPr>
          <a:xfrm>
            <a:off x="3977618" y="1920879"/>
            <a:ext cx="1454837"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295+164</a:t>
            </a:r>
          </a:p>
          <a:p>
            <a:pPr>
              <a:buClrTx/>
              <a:buFontTx/>
              <a:buNone/>
            </a:pPr>
            <a:r>
              <a:rPr lang="en-US" sz="1350" kern="1200" dirty="0">
                <a:solidFill>
                  <a:prstClr val="black"/>
                </a:solidFill>
                <a:latin typeface="Calibri" panose="020F0502020204030204"/>
              </a:rPr>
              <a:t>         =</a:t>
            </a:r>
            <a:r>
              <a:rPr lang="en-US" sz="1350" b="1" kern="1200" dirty="0">
                <a:solidFill>
                  <a:prstClr val="black"/>
                </a:solidFill>
                <a:latin typeface="Calibri" panose="020F0502020204030204"/>
              </a:rPr>
              <a:t>459</a:t>
            </a:r>
            <a:endParaRPr lang="en-GB" sz="1350" b="1" kern="1200" dirty="0">
              <a:solidFill>
                <a:prstClr val="black"/>
              </a:solidFill>
              <a:latin typeface="Calibri" panose="020F0502020204030204"/>
            </a:endParaRPr>
          </a:p>
        </p:txBody>
      </p:sp>
      <p:sp>
        <p:nvSpPr>
          <p:cNvPr id="39" name="TextBox 38"/>
          <p:cNvSpPr txBox="1"/>
          <p:nvPr/>
        </p:nvSpPr>
        <p:spPr>
          <a:xfrm>
            <a:off x="6069523" y="1938905"/>
            <a:ext cx="1218923"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75+301</a:t>
            </a:r>
          </a:p>
          <a:p>
            <a:pPr>
              <a:buClrTx/>
              <a:buFontTx/>
              <a:buNone/>
            </a:pPr>
            <a:r>
              <a:rPr lang="en-US" sz="1350" kern="1200" dirty="0">
                <a:solidFill>
                  <a:prstClr val="black"/>
                </a:solidFill>
                <a:latin typeface="Calibri" panose="020F0502020204030204"/>
              </a:rPr>
              <a:t>         =</a:t>
            </a:r>
            <a:r>
              <a:rPr lang="en-US" sz="1350" b="1" kern="1200" dirty="0">
                <a:solidFill>
                  <a:prstClr val="black"/>
                </a:solidFill>
                <a:latin typeface="Calibri" panose="020F0502020204030204"/>
              </a:rPr>
              <a:t>376</a:t>
            </a:r>
            <a:endParaRPr lang="en-GB" sz="1350" b="1" kern="1200" dirty="0">
              <a:solidFill>
                <a:prstClr val="black"/>
              </a:solidFill>
              <a:latin typeface="Calibri" panose="020F0502020204030204"/>
            </a:endParaRPr>
          </a:p>
        </p:txBody>
      </p:sp>
      <p:sp>
        <p:nvSpPr>
          <p:cNvPr id="40" name="Oval 39"/>
          <p:cNvSpPr/>
          <p:nvPr/>
        </p:nvSpPr>
        <p:spPr>
          <a:xfrm>
            <a:off x="1861156" y="2948515"/>
            <a:ext cx="452005"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C</a:t>
            </a:r>
            <a:endParaRPr lang="en-GB" sz="1350" kern="1200" dirty="0">
              <a:solidFill>
                <a:prstClr val="white"/>
              </a:solidFill>
            </a:endParaRPr>
          </a:p>
        </p:txBody>
      </p:sp>
      <p:sp>
        <p:nvSpPr>
          <p:cNvPr id="41" name="Oval 40"/>
          <p:cNvSpPr/>
          <p:nvPr/>
        </p:nvSpPr>
        <p:spPr>
          <a:xfrm>
            <a:off x="4406433" y="2948515"/>
            <a:ext cx="557044"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Kw</a:t>
            </a:r>
            <a:endParaRPr lang="en-GB" sz="1350" kern="1200" dirty="0">
              <a:solidFill>
                <a:prstClr val="white"/>
              </a:solidFill>
            </a:endParaRPr>
          </a:p>
        </p:txBody>
      </p:sp>
      <p:cxnSp>
        <p:nvCxnSpPr>
          <p:cNvPr id="43" name="Straight Arrow Connector 42"/>
          <p:cNvCxnSpPr>
            <a:stCxn id="14" idx="4"/>
            <a:endCxn id="41" idx="0"/>
          </p:cNvCxnSpPr>
          <p:nvPr/>
        </p:nvCxnSpPr>
        <p:spPr>
          <a:xfrm>
            <a:off x="3339182" y="2339282"/>
            <a:ext cx="1345773" cy="609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4" idx="4"/>
            <a:endCxn id="40" idx="0"/>
          </p:cNvCxnSpPr>
          <p:nvPr/>
        </p:nvCxnSpPr>
        <p:spPr>
          <a:xfrm flipH="1">
            <a:off x="2087159" y="2339282"/>
            <a:ext cx="1252024" cy="609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390983" y="2472738"/>
            <a:ext cx="449162" cy="300082"/>
          </a:xfrm>
          <a:prstGeom prst="rect">
            <a:avLst/>
          </a:prstGeom>
          <a:noFill/>
        </p:spPr>
        <p:txBody>
          <a:bodyPr wrap="none" rtlCol="0">
            <a:spAutoFit/>
          </a:bodyPr>
          <a:lstStyle/>
          <a:p>
            <a:pPr>
              <a:buClrTx/>
              <a:buFontTx/>
              <a:buNone/>
            </a:pPr>
            <a:r>
              <a:rPr lang="en-US" sz="1350" kern="1200" dirty="0">
                <a:solidFill>
                  <a:prstClr val="black"/>
                </a:solidFill>
                <a:latin typeface="Calibri" panose="020F0502020204030204"/>
              </a:rPr>
              <a:t>126</a:t>
            </a:r>
            <a:endParaRPr lang="en-GB" sz="1350" kern="1200" dirty="0">
              <a:solidFill>
                <a:prstClr val="black"/>
              </a:solidFill>
              <a:latin typeface="Calibri" panose="020F0502020204030204"/>
            </a:endParaRPr>
          </a:p>
        </p:txBody>
      </p:sp>
      <p:sp>
        <p:nvSpPr>
          <p:cNvPr id="49" name="TextBox 48"/>
          <p:cNvSpPr txBox="1"/>
          <p:nvPr/>
        </p:nvSpPr>
        <p:spPr>
          <a:xfrm>
            <a:off x="3899339" y="2472738"/>
            <a:ext cx="492443" cy="300082"/>
          </a:xfrm>
          <a:prstGeom prst="rect">
            <a:avLst/>
          </a:prstGeom>
          <a:noFill/>
        </p:spPr>
        <p:txBody>
          <a:bodyPr wrap="none" rtlCol="0">
            <a:spAutoFit/>
          </a:bodyPr>
          <a:lstStyle/>
          <a:p>
            <a:pPr>
              <a:buClrTx/>
              <a:buFontTx/>
              <a:buNone/>
            </a:pPr>
            <a:r>
              <a:rPr lang="en-US" sz="1350" kern="1200" dirty="0">
                <a:solidFill>
                  <a:prstClr val="black"/>
                </a:solidFill>
                <a:latin typeface="Calibri" panose="020F0502020204030204"/>
              </a:rPr>
              <a:t>8</a:t>
            </a:r>
            <a:r>
              <a:rPr lang="en-US" sz="1350" kern="1200" dirty="0" smtClean="0">
                <a:solidFill>
                  <a:prstClr val="black"/>
                </a:solidFill>
                <a:latin typeface="Calibri" panose="020F0502020204030204"/>
              </a:rPr>
              <a:t>4.2</a:t>
            </a:r>
            <a:endParaRPr lang="en-GB" sz="1350" kern="1200" dirty="0">
              <a:solidFill>
                <a:prstClr val="black"/>
              </a:solidFill>
              <a:latin typeface="Calibri" panose="020F0502020204030204"/>
            </a:endParaRPr>
          </a:p>
        </p:txBody>
      </p:sp>
      <p:sp>
        <p:nvSpPr>
          <p:cNvPr id="50" name="TextBox 49"/>
          <p:cNvSpPr txBox="1"/>
          <p:nvPr/>
        </p:nvSpPr>
        <p:spPr>
          <a:xfrm>
            <a:off x="200823" y="2872854"/>
            <a:ext cx="1603669"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142+126+250</a:t>
            </a:r>
          </a:p>
          <a:p>
            <a:pPr>
              <a:buClrTx/>
              <a:buFontTx/>
              <a:buNone/>
            </a:pPr>
            <a:r>
              <a:rPr lang="en-US" sz="1350" kern="1200" dirty="0">
                <a:solidFill>
                  <a:prstClr val="black"/>
                </a:solidFill>
                <a:latin typeface="Calibri" panose="020F0502020204030204"/>
              </a:rPr>
              <a:t>         =</a:t>
            </a:r>
            <a:r>
              <a:rPr lang="en-US" sz="1350" b="1" kern="1200" dirty="0">
                <a:solidFill>
                  <a:prstClr val="black"/>
                </a:solidFill>
                <a:latin typeface="Calibri" panose="020F0502020204030204"/>
              </a:rPr>
              <a:t>376</a:t>
            </a:r>
            <a:endParaRPr lang="en-GB" sz="1350" b="1" kern="1200" dirty="0">
              <a:solidFill>
                <a:prstClr val="black"/>
              </a:solidFill>
              <a:latin typeface="Calibri" panose="020F0502020204030204"/>
            </a:endParaRPr>
          </a:p>
        </p:txBody>
      </p:sp>
      <p:sp>
        <p:nvSpPr>
          <p:cNvPr id="51" name="TextBox 50"/>
          <p:cNvSpPr txBox="1"/>
          <p:nvPr/>
        </p:nvSpPr>
        <p:spPr>
          <a:xfrm>
            <a:off x="2924744" y="2902861"/>
            <a:ext cx="1681122"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a:t>
            </a:r>
            <a:r>
              <a:rPr lang="en-US" sz="1350" kern="1200" dirty="0" smtClean="0">
                <a:solidFill>
                  <a:prstClr val="black"/>
                </a:solidFill>
                <a:latin typeface="Calibri" panose="020F0502020204030204"/>
              </a:rPr>
              <a:t>172+84.2+55</a:t>
            </a:r>
            <a:endParaRPr lang="en-US" sz="1350" kern="1200" dirty="0">
              <a:solidFill>
                <a:prstClr val="black"/>
              </a:solidFill>
              <a:latin typeface="Calibri" panose="020F0502020204030204"/>
            </a:endParaRPr>
          </a:p>
          <a:p>
            <a:pPr>
              <a:buClrTx/>
              <a:buFontTx/>
              <a:buNone/>
            </a:pPr>
            <a:r>
              <a:rPr lang="en-US" sz="1350" kern="1200" dirty="0">
                <a:solidFill>
                  <a:prstClr val="black"/>
                </a:solidFill>
                <a:latin typeface="Calibri" panose="020F0502020204030204"/>
              </a:rPr>
              <a:t>         </a:t>
            </a:r>
            <a:r>
              <a:rPr lang="en-US" sz="1350" kern="1200" dirty="0" smtClean="0">
                <a:solidFill>
                  <a:prstClr val="black"/>
                </a:solidFill>
                <a:latin typeface="Calibri" panose="020F0502020204030204"/>
              </a:rPr>
              <a:t>=</a:t>
            </a:r>
            <a:r>
              <a:rPr lang="en-US" sz="1350" b="1" kern="1200" dirty="0" smtClean="0">
                <a:solidFill>
                  <a:prstClr val="black"/>
                </a:solidFill>
                <a:latin typeface="Calibri" panose="020F0502020204030204"/>
              </a:rPr>
              <a:t>311.2</a:t>
            </a:r>
            <a:endParaRPr lang="en-GB" sz="1350" b="1" kern="1200" dirty="0">
              <a:solidFill>
                <a:prstClr val="black"/>
              </a:solidFill>
              <a:latin typeface="Calibri" panose="020F0502020204030204"/>
            </a:endParaRPr>
          </a:p>
        </p:txBody>
      </p:sp>
      <p:sp>
        <p:nvSpPr>
          <p:cNvPr id="52" name="Oval 51"/>
          <p:cNvSpPr/>
          <p:nvPr/>
        </p:nvSpPr>
        <p:spPr>
          <a:xfrm>
            <a:off x="2925774" y="4311452"/>
            <a:ext cx="452005"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M</a:t>
            </a:r>
            <a:endParaRPr lang="en-GB" sz="1350" kern="1200" dirty="0">
              <a:solidFill>
                <a:prstClr val="white"/>
              </a:solidFill>
            </a:endParaRPr>
          </a:p>
        </p:txBody>
      </p:sp>
      <p:sp>
        <p:nvSpPr>
          <p:cNvPr id="53" name="Oval 52"/>
          <p:cNvSpPr/>
          <p:nvPr/>
        </p:nvSpPr>
        <p:spPr>
          <a:xfrm>
            <a:off x="5760459" y="4311452"/>
            <a:ext cx="452005" cy="36026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G</a:t>
            </a:r>
            <a:endParaRPr lang="en-GB" sz="1350" kern="1200" dirty="0">
              <a:solidFill>
                <a:prstClr val="white"/>
              </a:solidFill>
            </a:endParaRPr>
          </a:p>
        </p:txBody>
      </p:sp>
      <p:cxnSp>
        <p:nvCxnSpPr>
          <p:cNvPr id="55" name="Straight Arrow Connector 54"/>
          <p:cNvCxnSpPr>
            <a:stCxn id="41" idx="4"/>
            <a:endCxn id="53" idx="0"/>
          </p:cNvCxnSpPr>
          <p:nvPr/>
        </p:nvCxnSpPr>
        <p:spPr>
          <a:xfrm>
            <a:off x="4684955" y="3308779"/>
            <a:ext cx="1301507" cy="1002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4"/>
            <a:endCxn id="52" idx="0"/>
          </p:cNvCxnSpPr>
          <p:nvPr/>
        </p:nvCxnSpPr>
        <p:spPr>
          <a:xfrm flipH="1">
            <a:off x="3151777" y="3308779"/>
            <a:ext cx="1533179" cy="1002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61368" y="4229671"/>
            <a:ext cx="2189820"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142+74.2+200+164</a:t>
            </a:r>
          </a:p>
          <a:p>
            <a:pPr>
              <a:buClrTx/>
              <a:buFontTx/>
              <a:buNone/>
            </a:pPr>
            <a:r>
              <a:rPr lang="en-US" sz="1350" kern="1200" dirty="0">
                <a:solidFill>
                  <a:prstClr val="black"/>
                </a:solidFill>
                <a:latin typeface="Calibri" panose="020F0502020204030204"/>
              </a:rPr>
              <a:t>         =</a:t>
            </a:r>
            <a:r>
              <a:rPr lang="en-US" sz="1350" b="1" kern="1200" dirty="0">
                <a:solidFill>
                  <a:prstClr val="black"/>
                </a:solidFill>
                <a:latin typeface="Calibri" panose="020F0502020204030204"/>
              </a:rPr>
              <a:t>580.2</a:t>
            </a:r>
            <a:endParaRPr lang="en-GB" sz="1350" b="1" kern="1200" dirty="0">
              <a:solidFill>
                <a:prstClr val="black"/>
              </a:solidFill>
              <a:latin typeface="Calibri" panose="020F0502020204030204"/>
            </a:endParaRPr>
          </a:p>
        </p:txBody>
      </p:sp>
      <p:sp>
        <p:nvSpPr>
          <p:cNvPr id="60" name="TextBox 59"/>
          <p:cNvSpPr txBox="1"/>
          <p:nvPr/>
        </p:nvSpPr>
        <p:spPr>
          <a:xfrm>
            <a:off x="3490720" y="3612827"/>
            <a:ext cx="449162" cy="300082"/>
          </a:xfrm>
          <a:prstGeom prst="rect">
            <a:avLst/>
          </a:prstGeom>
          <a:noFill/>
        </p:spPr>
        <p:txBody>
          <a:bodyPr wrap="none" rtlCol="0">
            <a:spAutoFit/>
          </a:bodyPr>
          <a:lstStyle/>
          <a:p>
            <a:pPr>
              <a:buClrTx/>
              <a:buFontTx/>
              <a:buNone/>
            </a:pPr>
            <a:r>
              <a:rPr lang="en-US" sz="1350" kern="1200" dirty="0">
                <a:solidFill>
                  <a:prstClr val="black"/>
                </a:solidFill>
                <a:latin typeface="Calibri" panose="020F0502020204030204"/>
              </a:rPr>
              <a:t>200</a:t>
            </a:r>
            <a:endParaRPr lang="en-GB" sz="1350" kern="1200" dirty="0">
              <a:solidFill>
                <a:prstClr val="black"/>
              </a:solidFill>
              <a:latin typeface="Calibri" panose="020F0502020204030204"/>
            </a:endParaRPr>
          </a:p>
        </p:txBody>
      </p:sp>
      <p:sp>
        <p:nvSpPr>
          <p:cNvPr id="61" name="TextBox 60"/>
          <p:cNvSpPr txBox="1"/>
          <p:nvPr/>
        </p:nvSpPr>
        <p:spPr>
          <a:xfrm>
            <a:off x="5229146" y="3612827"/>
            <a:ext cx="429312" cy="300082"/>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7</a:t>
            </a:r>
            <a:r>
              <a:rPr lang="en-US" sz="1350" kern="1200" dirty="0" smtClean="0">
                <a:solidFill>
                  <a:prstClr val="black"/>
                </a:solidFill>
                <a:latin typeface="Calibri" panose="020F0502020204030204"/>
              </a:rPr>
              <a:t>6</a:t>
            </a:r>
            <a:endParaRPr lang="en-GB" sz="1350" kern="1200" dirty="0">
              <a:solidFill>
                <a:prstClr val="black"/>
              </a:solidFill>
              <a:latin typeface="Calibri" panose="020F0502020204030204"/>
            </a:endParaRPr>
          </a:p>
        </p:txBody>
      </p:sp>
      <p:sp>
        <p:nvSpPr>
          <p:cNvPr id="62" name="TextBox 61"/>
          <p:cNvSpPr txBox="1"/>
          <p:nvPr/>
        </p:nvSpPr>
        <p:spPr>
          <a:xfrm>
            <a:off x="4021325" y="4229671"/>
            <a:ext cx="2048198"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a:t>
            </a:r>
            <a:r>
              <a:rPr lang="en-US" sz="1350" kern="1200" dirty="0" smtClean="0">
                <a:solidFill>
                  <a:prstClr val="black"/>
                </a:solidFill>
                <a:latin typeface="Calibri" panose="020F0502020204030204"/>
              </a:rPr>
              <a:t>172+84.2+76+0</a:t>
            </a:r>
            <a:endParaRPr lang="en-US" sz="1350" kern="1200" dirty="0">
              <a:solidFill>
                <a:prstClr val="black"/>
              </a:solidFill>
              <a:latin typeface="Calibri" panose="020F0502020204030204"/>
            </a:endParaRPr>
          </a:p>
          <a:p>
            <a:pPr>
              <a:buClrTx/>
              <a:buFontTx/>
              <a:buNone/>
            </a:pPr>
            <a:r>
              <a:rPr lang="en-US" sz="1350" kern="1200" dirty="0">
                <a:solidFill>
                  <a:prstClr val="black"/>
                </a:solidFill>
                <a:latin typeface="Calibri" panose="020F0502020204030204"/>
              </a:rPr>
              <a:t>         </a:t>
            </a:r>
            <a:r>
              <a:rPr lang="en-US" sz="1350" kern="1200" dirty="0" smtClean="0">
                <a:solidFill>
                  <a:prstClr val="black"/>
                </a:solidFill>
                <a:latin typeface="Calibri" panose="020F0502020204030204"/>
              </a:rPr>
              <a:t>=</a:t>
            </a:r>
            <a:r>
              <a:rPr lang="en-US" sz="1350" b="1" kern="1200" dirty="0" smtClean="0">
                <a:solidFill>
                  <a:prstClr val="black"/>
                </a:solidFill>
                <a:latin typeface="Calibri" panose="020F0502020204030204"/>
              </a:rPr>
              <a:t>332.2</a:t>
            </a:r>
            <a:endParaRPr lang="en-GB" sz="1350" b="1" kern="1200" dirty="0">
              <a:solidFill>
                <a:prstClr val="black"/>
              </a:solidFill>
              <a:latin typeface="Calibri" panose="020F0502020204030204"/>
            </a:endParaRPr>
          </a:p>
        </p:txBody>
      </p:sp>
      <p:sp>
        <p:nvSpPr>
          <p:cNvPr id="89" name="TextBox 88"/>
          <p:cNvSpPr txBox="1"/>
          <p:nvPr/>
        </p:nvSpPr>
        <p:spPr>
          <a:xfrm>
            <a:off x="1235494" y="2669"/>
            <a:ext cx="851852" cy="276999"/>
          </a:xfrm>
          <a:prstGeom prst="rect">
            <a:avLst/>
          </a:prstGeom>
          <a:noFill/>
        </p:spPr>
        <p:txBody>
          <a:bodyPr wrap="square" rtlCol="0">
            <a:spAutoFit/>
          </a:bodyPr>
          <a:lstStyle/>
          <a:p>
            <a:pPr>
              <a:buClrTx/>
              <a:buFontTx/>
              <a:buNone/>
            </a:pPr>
            <a:r>
              <a:rPr lang="en-US" sz="1200" b="1" kern="1200" dirty="0">
                <a:solidFill>
                  <a:prstClr val="black"/>
                </a:solidFill>
                <a:latin typeface="Calibri" panose="020F0502020204030204"/>
              </a:rPr>
              <a:t>,C(366),</a:t>
            </a:r>
            <a:endParaRPr lang="en-GB" sz="1200" b="1" kern="1200" dirty="0">
              <a:solidFill>
                <a:prstClr val="black"/>
              </a:solidFill>
              <a:latin typeface="Calibri" panose="020F0502020204030204"/>
            </a:endParaRPr>
          </a:p>
        </p:txBody>
      </p:sp>
      <p:sp>
        <p:nvSpPr>
          <p:cNvPr id="90" name="TextBox 89"/>
          <p:cNvSpPr txBox="1"/>
          <p:nvPr/>
        </p:nvSpPr>
        <p:spPr>
          <a:xfrm>
            <a:off x="611858" y="0"/>
            <a:ext cx="851852" cy="276999"/>
          </a:xfrm>
          <a:prstGeom prst="rect">
            <a:avLst/>
          </a:prstGeom>
          <a:noFill/>
        </p:spPr>
        <p:txBody>
          <a:bodyPr wrap="square" rtlCol="0">
            <a:spAutoFit/>
          </a:bodyPr>
          <a:lstStyle/>
          <a:p>
            <a:pPr>
              <a:buClrTx/>
              <a:buFontTx/>
              <a:buNone/>
            </a:pPr>
            <a:r>
              <a:rPr lang="en-US" sz="1200" b="1" kern="1200" dirty="0" smtClean="0">
                <a:solidFill>
                  <a:prstClr val="black"/>
                </a:solidFill>
                <a:latin typeface="Calibri" panose="020F0502020204030204"/>
              </a:rPr>
              <a:t>Kw(311,2)</a:t>
            </a:r>
            <a:endParaRPr lang="en-GB" sz="1200" b="1" kern="1200" dirty="0">
              <a:solidFill>
                <a:prstClr val="black"/>
              </a:solidFill>
              <a:latin typeface="Calibri" panose="020F0502020204030204"/>
            </a:endParaRPr>
          </a:p>
        </p:txBody>
      </p:sp>
      <p:sp>
        <p:nvSpPr>
          <p:cNvPr id="91" name="TextBox 90"/>
          <p:cNvSpPr txBox="1"/>
          <p:nvPr/>
        </p:nvSpPr>
        <p:spPr>
          <a:xfrm>
            <a:off x="1765828" y="10343"/>
            <a:ext cx="841749" cy="276999"/>
          </a:xfrm>
          <a:prstGeom prst="rect">
            <a:avLst/>
          </a:prstGeom>
          <a:noFill/>
        </p:spPr>
        <p:txBody>
          <a:bodyPr wrap="square" rtlCol="0">
            <a:spAutoFit/>
          </a:bodyPr>
          <a:lstStyle/>
          <a:p>
            <a:pPr>
              <a:buClrTx/>
              <a:buFontTx/>
              <a:buNone/>
            </a:pPr>
            <a:r>
              <a:rPr lang="en-US" sz="1200" b="1" kern="1200" dirty="0">
                <a:solidFill>
                  <a:prstClr val="black"/>
                </a:solidFill>
                <a:latin typeface="Calibri" panose="020F0502020204030204"/>
              </a:rPr>
              <a:t>Mr=(376),</a:t>
            </a:r>
            <a:endParaRPr lang="en-GB" sz="1200" b="1" kern="1200" dirty="0">
              <a:solidFill>
                <a:prstClr val="black"/>
              </a:solidFill>
              <a:latin typeface="Calibri" panose="020F0502020204030204"/>
            </a:endParaRPr>
          </a:p>
        </p:txBody>
      </p:sp>
      <p:sp>
        <p:nvSpPr>
          <p:cNvPr id="92" name="TextBox 91"/>
          <p:cNvSpPr txBox="1"/>
          <p:nvPr/>
        </p:nvSpPr>
        <p:spPr>
          <a:xfrm>
            <a:off x="710375" y="4151"/>
            <a:ext cx="842516" cy="280627"/>
          </a:xfrm>
          <a:prstGeom prst="rect">
            <a:avLst/>
          </a:prstGeom>
          <a:noFill/>
        </p:spPr>
        <p:txBody>
          <a:bodyPr wrap="square" rtlCol="0">
            <a:spAutoFit/>
          </a:bodyPr>
          <a:lstStyle/>
          <a:p>
            <a:pPr>
              <a:buClrTx/>
              <a:buFontTx/>
              <a:buNone/>
            </a:pPr>
            <a:r>
              <a:rPr lang="en-US" sz="1200" b="1" kern="1200" dirty="0" smtClean="0">
                <a:solidFill>
                  <a:prstClr val="black"/>
                </a:solidFill>
                <a:latin typeface="Calibri" panose="020F0502020204030204"/>
              </a:rPr>
              <a:t>K(293</a:t>
            </a:r>
            <a:r>
              <a:rPr lang="en-US" sz="1200" b="1" kern="1200" dirty="0" smtClean="0">
                <a:solidFill>
                  <a:prstClr val="black"/>
                </a:solidFill>
                <a:latin typeface="Calibri" panose="020F0502020204030204"/>
              </a:rPr>
              <a:t>)</a:t>
            </a:r>
            <a:endParaRPr lang="en-GB" sz="1200" b="1" kern="1200" dirty="0">
              <a:solidFill>
                <a:prstClr val="black"/>
              </a:solidFill>
              <a:latin typeface="Calibri" panose="020F0502020204030204"/>
            </a:endParaRPr>
          </a:p>
        </p:txBody>
      </p:sp>
      <p:sp>
        <p:nvSpPr>
          <p:cNvPr id="93" name="TextBox 92"/>
          <p:cNvSpPr txBox="1"/>
          <p:nvPr/>
        </p:nvSpPr>
        <p:spPr>
          <a:xfrm>
            <a:off x="2452898" y="9161"/>
            <a:ext cx="851852" cy="276999"/>
          </a:xfrm>
          <a:prstGeom prst="rect">
            <a:avLst/>
          </a:prstGeom>
          <a:noFill/>
        </p:spPr>
        <p:txBody>
          <a:bodyPr wrap="square" rtlCol="0">
            <a:spAutoFit/>
          </a:bodyPr>
          <a:lstStyle/>
          <a:p>
            <a:pPr>
              <a:buClrTx/>
              <a:buFontTx/>
              <a:buNone/>
            </a:pPr>
            <a:r>
              <a:rPr lang="en-US" sz="1200" b="1" kern="1200" dirty="0">
                <a:solidFill>
                  <a:prstClr val="black"/>
                </a:solidFill>
                <a:latin typeface="Calibri" panose="020F0502020204030204"/>
              </a:rPr>
              <a:t>M(459),</a:t>
            </a:r>
            <a:endParaRPr lang="en-GB" sz="1200" b="1" kern="1200" dirty="0">
              <a:solidFill>
                <a:prstClr val="black"/>
              </a:solidFill>
              <a:latin typeface="Calibri" panose="020F0502020204030204"/>
            </a:endParaRPr>
          </a:p>
        </p:txBody>
      </p:sp>
      <p:sp>
        <p:nvSpPr>
          <p:cNvPr id="94" name="TextBox 93"/>
          <p:cNvSpPr txBox="1"/>
          <p:nvPr/>
        </p:nvSpPr>
        <p:spPr>
          <a:xfrm>
            <a:off x="2987034" y="-9257"/>
            <a:ext cx="851852" cy="276999"/>
          </a:xfrm>
          <a:prstGeom prst="rect">
            <a:avLst/>
          </a:prstGeom>
          <a:noFill/>
        </p:spPr>
        <p:txBody>
          <a:bodyPr wrap="square" rtlCol="0">
            <a:spAutoFit/>
          </a:bodyPr>
          <a:lstStyle/>
          <a:p>
            <a:pPr>
              <a:buClrTx/>
              <a:buFontTx/>
              <a:buNone/>
            </a:pPr>
            <a:r>
              <a:rPr lang="en-US" sz="1200" b="1" kern="1200" dirty="0">
                <a:solidFill>
                  <a:prstClr val="black"/>
                </a:solidFill>
                <a:latin typeface="Calibri" panose="020F0502020204030204"/>
              </a:rPr>
              <a:t>C(376),</a:t>
            </a:r>
            <a:endParaRPr lang="en-GB" sz="1200" b="1" kern="1200" dirty="0">
              <a:solidFill>
                <a:prstClr val="black"/>
              </a:solidFill>
              <a:latin typeface="Calibri" panose="020F0502020204030204"/>
            </a:endParaRPr>
          </a:p>
        </p:txBody>
      </p:sp>
      <p:sp>
        <p:nvSpPr>
          <p:cNvPr id="20" name="TextBox 19"/>
          <p:cNvSpPr txBox="1"/>
          <p:nvPr/>
        </p:nvSpPr>
        <p:spPr>
          <a:xfrm>
            <a:off x="3457479" y="0"/>
            <a:ext cx="1047772" cy="276999"/>
          </a:xfrm>
          <a:prstGeom prst="rect">
            <a:avLst/>
          </a:prstGeom>
          <a:noFill/>
        </p:spPr>
        <p:txBody>
          <a:bodyPr wrap="square" rtlCol="0">
            <a:spAutoFit/>
          </a:bodyPr>
          <a:lstStyle/>
          <a:p>
            <a:pPr>
              <a:buClrTx/>
              <a:buFontTx/>
              <a:buNone/>
            </a:pPr>
            <a:r>
              <a:rPr lang="en-US" sz="1200" b="1" kern="1200" dirty="0">
                <a:solidFill>
                  <a:prstClr val="black"/>
                </a:solidFill>
                <a:latin typeface="Calibri" panose="020F0502020204030204"/>
              </a:rPr>
              <a:t>M(580.20</a:t>
            </a:r>
            <a:r>
              <a:rPr lang="en-US" sz="1200" b="1" kern="1200" dirty="0" smtClean="0">
                <a:solidFill>
                  <a:prstClr val="black"/>
                </a:solidFill>
                <a:latin typeface="Calibri" panose="020F0502020204030204"/>
              </a:rPr>
              <a:t>)</a:t>
            </a:r>
            <a:endParaRPr lang="en-GB" sz="1200" b="1" kern="1200" dirty="0">
              <a:solidFill>
                <a:prstClr val="black"/>
              </a:solidFill>
              <a:latin typeface="Calibri" panose="020F0502020204030204"/>
            </a:endParaRPr>
          </a:p>
        </p:txBody>
      </p:sp>
      <p:sp>
        <p:nvSpPr>
          <p:cNvPr id="54" name="TextBox 53"/>
          <p:cNvSpPr txBox="1"/>
          <p:nvPr/>
        </p:nvSpPr>
        <p:spPr>
          <a:xfrm>
            <a:off x="673768" y="6768"/>
            <a:ext cx="856838" cy="276999"/>
          </a:xfrm>
          <a:prstGeom prst="rect">
            <a:avLst/>
          </a:prstGeom>
          <a:noFill/>
        </p:spPr>
        <p:txBody>
          <a:bodyPr wrap="square" rtlCol="0">
            <a:spAutoFit/>
          </a:bodyPr>
          <a:lstStyle/>
          <a:p>
            <a:pPr>
              <a:buClrTx/>
              <a:buFontTx/>
              <a:buNone/>
            </a:pPr>
            <a:r>
              <a:rPr lang="en-US" sz="1200" b="1" kern="1200" dirty="0" smtClean="0">
                <a:solidFill>
                  <a:prstClr val="black"/>
                </a:solidFill>
                <a:latin typeface="Calibri" panose="020F0502020204030204"/>
              </a:rPr>
              <a:t>G(332.2</a:t>
            </a:r>
            <a:r>
              <a:rPr lang="en-US" sz="1200" b="1" kern="1200" dirty="0">
                <a:solidFill>
                  <a:prstClr val="black"/>
                </a:solidFill>
                <a:latin typeface="Calibri" panose="020F0502020204030204"/>
              </a:rPr>
              <a:t>)</a:t>
            </a:r>
            <a:endParaRPr lang="en-GB" sz="1200" b="1" kern="1200" dirty="0">
              <a:solidFill>
                <a:prstClr val="black"/>
              </a:solidFill>
              <a:latin typeface="Calibri" panose="020F0502020204030204"/>
            </a:endParaRPr>
          </a:p>
        </p:txBody>
      </p:sp>
      <p:sp>
        <p:nvSpPr>
          <p:cNvPr id="2" name="TextBox 1"/>
          <p:cNvSpPr txBox="1"/>
          <p:nvPr/>
        </p:nvSpPr>
        <p:spPr>
          <a:xfrm flipH="1">
            <a:off x="7080144" y="22185"/>
            <a:ext cx="87323" cy="338554"/>
          </a:xfrm>
          <a:prstGeom prst="rect">
            <a:avLst/>
          </a:prstGeom>
          <a:noFill/>
        </p:spPr>
        <p:txBody>
          <a:bodyPr wrap="square" rtlCol="0">
            <a:spAutoFit/>
          </a:bodyPr>
          <a:lstStyle/>
          <a:p>
            <a:r>
              <a:rPr lang="en-US" sz="1600" b="1" dirty="0" smtClean="0"/>
              <a:t>,</a:t>
            </a:r>
            <a:endParaRPr lang="en-ZW" sz="1600" b="1" dirty="0"/>
          </a:p>
        </p:txBody>
      </p:sp>
      <p:sp>
        <p:nvSpPr>
          <p:cNvPr id="56" name="TextBox 55"/>
          <p:cNvSpPr txBox="1"/>
          <p:nvPr/>
        </p:nvSpPr>
        <p:spPr>
          <a:xfrm flipH="1">
            <a:off x="7546225" y="32135"/>
            <a:ext cx="87323" cy="338554"/>
          </a:xfrm>
          <a:prstGeom prst="rect">
            <a:avLst/>
          </a:prstGeom>
          <a:noFill/>
        </p:spPr>
        <p:txBody>
          <a:bodyPr wrap="square" rtlCol="0">
            <a:spAutoFit/>
          </a:bodyPr>
          <a:lstStyle/>
          <a:p>
            <a:r>
              <a:rPr lang="en-US" sz="1600" b="1" dirty="0" smtClean="0"/>
              <a:t>,</a:t>
            </a:r>
            <a:endParaRPr lang="en-ZW" sz="1600" b="1" dirty="0"/>
          </a:p>
        </p:txBody>
      </p:sp>
      <p:sp>
        <p:nvSpPr>
          <p:cNvPr id="57" name="TextBox 56"/>
          <p:cNvSpPr txBox="1"/>
          <p:nvPr/>
        </p:nvSpPr>
        <p:spPr>
          <a:xfrm flipH="1">
            <a:off x="8216419" y="32135"/>
            <a:ext cx="87323" cy="338554"/>
          </a:xfrm>
          <a:prstGeom prst="rect">
            <a:avLst/>
          </a:prstGeom>
          <a:noFill/>
        </p:spPr>
        <p:txBody>
          <a:bodyPr wrap="square" rtlCol="0">
            <a:spAutoFit/>
          </a:bodyPr>
          <a:lstStyle/>
          <a:p>
            <a:r>
              <a:rPr lang="en-US" sz="1600" b="1" dirty="0" smtClean="0"/>
              <a:t>,</a:t>
            </a:r>
            <a:endParaRPr lang="en-ZW" sz="1600" b="1" dirty="0"/>
          </a:p>
        </p:txBody>
      </p:sp>
    </p:spTree>
    <p:custDataLst>
      <p:tags r:id="rId1"/>
    </p:custDataLst>
    <p:extLst>
      <p:ext uri="{BB962C8B-B14F-4D97-AF65-F5344CB8AC3E}">
        <p14:creationId xmlns:p14="http://schemas.microsoft.com/office/powerpoint/2010/main" val="2433504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0453">
        <p15:prstTrans prst="crush"/>
      </p:transition>
    </mc:Choice>
    <mc:Fallback xmlns="">
      <p:transition spd="slow" advTm="7045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7" presetClass="path" presetSubtype="0" accel="50000" decel="50000" fill="hold" grpId="0" nodeType="clickEffect">
                                  <p:stCondLst>
                                    <p:cond delay="0"/>
                                  </p:stCondLst>
                                  <p:childTnLst>
                                    <p:animMotion origin="layout" path="M -0.01285 0.01358 L 0.16145 0.04321 C 0.19774 0.05 0.25243 0.05401 0.30989 0.05401 C 0.37482 0.05401 0.42708 0.05 0.46336 0.04321 L 0.63784 0.01358 " pathEditMode="relative" rAng="0" ptsTypes="AAAAA">
                                      <p:cBhvr>
                                        <p:cTn id="17" dur="2000" fill="hold"/>
                                        <p:tgtEl>
                                          <p:spTgt spid="7"/>
                                        </p:tgtEl>
                                        <p:attrNameLst>
                                          <p:attrName>ppt_x</p:attrName>
                                          <p:attrName>ppt_y</p:attrName>
                                        </p:attrNameLst>
                                      </p:cBhvr>
                                      <p:rCtr x="32535" y="2006"/>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50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randombar(horizontal)">
                                      <p:cBhvr>
                                        <p:cTn id="82" dur="5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randombar(horizontal)">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randombar(horizontal)">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randombar(horizontal)">
                                      <p:cBhvr>
                                        <p:cTn id="97" dur="500"/>
                                        <p:tgtEl>
                                          <p:spTgt spid="3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92"/>
                                        </p:tgtEl>
                                        <p:attrNameLst>
                                          <p:attrName>style.visibility</p:attrName>
                                        </p:attrNameLst>
                                      </p:cBhvr>
                                      <p:to>
                                        <p:strVal val="visible"/>
                                      </p:to>
                                    </p:set>
                                    <p:animEffect transition="in" filter="fade">
                                      <p:cBhvr>
                                        <p:cTn id="102" dur="750"/>
                                        <p:tgtEl>
                                          <p:spTgt spid="9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1" nodeType="clickEffect">
                                  <p:stCondLst>
                                    <p:cond delay="0"/>
                                  </p:stCondLst>
                                  <p:iterate type="lt">
                                    <p:tmPct val="0"/>
                                  </p:iterate>
                                  <p:childTnLst>
                                    <p:set>
                                      <p:cBhvr>
                                        <p:cTn id="106" dur="1" fill="hold">
                                          <p:stCondLst>
                                            <p:cond delay="0"/>
                                          </p:stCondLst>
                                        </p:cTn>
                                        <p:tgtEl>
                                          <p:spTgt spid="89"/>
                                        </p:tgtEl>
                                        <p:attrNameLst>
                                          <p:attrName>style.visibility</p:attrName>
                                        </p:attrNameLst>
                                      </p:cBhvr>
                                      <p:to>
                                        <p:strVal val="visible"/>
                                      </p:to>
                                    </p:set>
                                    <p:animEffect transition="in" filter="fade">
                                      <p:cBhvr>
                                        <p:cTn id="107" dur="500"/>
                                        <p:tgtEl>
                                          <p:spTgt spid="89"/>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91"/>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iterate type="lt">
                                    <p:tmAbs val="0"/>
                                  </p:iterate>
                                  <p:childTnLst>
                                    <p:set>
                                      <p:cBhvr>
                                        <p:cTn id="115" dur="1" fill="hold">
                                          <p:stCondLst>
                                            <p:cond delay="0"/>
                                          </p:stCondLst>
                                        </p:cTn>
                                        <p:tgtEl>
                                          <p:spTgt spid="93"/>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2"/>
                                        </p:tgtEl>
                                        <p:attrNameLst>
                                          <p:attrName>style.visibility</p:attrName>
                                        </p:attrNameLst>
                                      </p:cBhvr>
                                      <p:to>
                                        <p:strVal val="visible"/>
                                      </p:to>
                                    </p:set>
                                  </p:childTnLst>
                                </p:cTn>
                              </p:par>
                            </p:childTnLst>
                          </p:cTn>
                        </p:par>
                        <p:par>
                          <p:cTn id="120" fill="hold">
                            <p:stCondLst>
                              <p:cond delay="0"/>
                            </p:stCondLst>
                            <p:childTnLst>
                              <p:par>
                                <p:cTn id="121" presetID="37" presetClass="path" presetSubtype="0" accel="50000" decel="50000" fill="hold" grpId="1" nodeType="afterEffect">
                                  <p:stCondLst>
                                    <p:cond delay="0"/>
                                  </p:stCondLst>
                                  <p:childTnLst>
                                    <p:animMotion origin="layout" path="M 0.04045 0.01574 L 0.21632 0.03487 C 0.25313 0.03919 0.30833 0.04197 0.36615 0.04197 C 0.43177 0.04197 0.48472 0.03919 0.52136 0.03487 L 0.69774 0.01574 " pathEditMode="relative" rAng="0" ptsTypes="AAAAA">
                                      <p:cBhvr>
                                        <p:cTn id="122" dur="2000" fill="hold"/>
                                        <p:tgtEl>
                                          <p:spTgt spid="92"/>
                                        </p:tgtEl>
                                        <p:attrNameLst>
                                          <p:attrName>ppt_x</p:attrName>
                                          <p:attrName>ppt_y</p:attrName>
                                        </p:attrNameLst>
                                      </p:cBhvr>
                                      <p:rCtr x="32865" y="1296"/>
                                    </p:animMotion>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fade">
                                      <p:cBhvr>
                                        <p:cTn id="127" dur="500"/>
                                        <p:tgtEl>
                                          <p:spTgt spid="47"/>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0"/>
                                        </p:tgtEl>
                                        <p:attrNameLst>
                                          <p:attrName>style.visibility</p:attrName>
                                        </p:attrNameLst>
                                      </p:cBhvr>
                                      <p:to>
                                        <p:strVal val="visible"/>
                                      </p:to>
                                    </p:set>
                                    <p:animEffect transition="in" filter="fade">
                                      <p:cBhvr>
                                        <p:cTn id="132" dur="500"/>
                                        <p:tgtEl>
                                          <p:spTgt spid="40"/>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8"/>
                                        </p:tgtEl>
                                        <p:attrNameLst>
                                          <p:attrName>style.visibility</p:attrName>
                                        </p:attrNameLst>
                                      </p:cBhvr>
                                      <p:to>
                                        <p:strVal val="visible"/>
                                      </p:to>
                                    </p:set>
                                    <p:animEffect transition="in" filter="fade">
                                      <p:cBhvr>
                                        <p:cTn id="137" dur="500"/>
                                        <p:tgtEl>
                                          <p:spTgt spid="4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43"/>
                                        </p:tgtEl>
                                        <p:attrNameLst>
                                          <p:attrName>style.visibility</p:attrName>
                                        </p:attrNameLst>
                                      </p:cBhvr>
                                      <p:to>
                                        <p:strVal val="visible"/>
                                      </p:to>
                                    </p:set>
                                    <p:animEffect transition="in" filter="fade">
                                      <p:cBhvr>
                                        <p:cTn id="142" dur="500"/>
                                        <p:tgtEl>
                                          <p:spTgt spid="43"/>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fade">
                                      <p:cBhvr>
                                        <p:cTn id="147" dur="500"/>
                                        <p:tgtEl>
                                          <p:spTgt spid="41"/>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9"/>
                                        </p:tgtEl>
                                        <p:attrNameLst>
                                          <p:attrName>style.visibility</p:attrName>
                                        </p:attrNameLst>
                                      </p:cBhvr>
                                      <p:to>
                                        <p:strVal val="visible"/>
                                      </p:to>
                                    </p:set>
                                    <p:animEffect transition="in" filter="fade">
                                      <p:cBhvr>
                                        <p:cTn id="152" dur="500"/>
                                        <p:tgtEl>
                                          <p:spTgt spid="49"/>
                                        </p:tgtEl>
                                      </p:cBhvr>
                                    </p:animEffect>
                                  </p:childTnLst>
                                </p:cTn>
                              </p:par>
                            </p:childTnLst>
                          </p:cTn>
                        </p:par>
                      </p:childTnLst>
                    </p:cTn>
                  </p:par>
                  <p:par>
                    <p:cTn id="153" fill="hold">
                      <p:stCondLst>
                        <p:cond delay="indefinite"/>
                      </p:stCondLst>
                      <p:childTnLst>
                        <p:par>
                          <p:cTn id="154" fill="hold">
                            <p:stCondLst>
                              <p:cond delay="0"/>
                            </p:stCondLst>
                            <p:childTnLst>
                              <p:par>
                                <p:cTn id="155" presetID="14" presetClass="entr" presetSubtype="10" fill="hold" grpId="0" nodeType="click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randombar(horizontal)">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14" presetClass="entr" presetSubtype="10" fill="hold" grpId="0" nodeType="clickEffect">
                                  <p:stCondLst>
                                    <p:cond delay="0"/>
                                  </p:stCondLst>
                                  <p:childTnLst>
                                    <p:set>
                                      <p:cBhvr>
                                        <p:cTn id="161" dur="1" fill="hold">
                                          <p:stCondLst>
                                            <p:cond delay="0"/>
                                          </p:stCondLst>
                                        </p:cTn>
                                        <p:tgtEl>
                                          <p:spTgt spid="51"/>
                                        </p:tgtEl>
                                        <p:attrNameLst>
                                          <p:attrName>style.visibility</p:attrName>
                                        </p:attrNameLst>
                                      </p:cBhvr>
                                      <p:to>
                                        <p:strVal val="visible"/>
                                      </p:to>
                                    </p:set>
                                    <p:animEffect transition="in" filter="randombar(horizontal)">
                                      <p:cBhvr>
                                        <p:cTn id="162" dur="500"/>
                                        <p:tgtEl>
                                          <p:spTgt spid="51"/>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90"/>
                                        </p:tgtEl>
                                        <p:attrNameLst>
                                          <p:attrName>style.visibility</p:attrName>
                                        </p:attrNameLst>
                                      </p:cBhvr>
                                      <p:to>
                                        <p:strVal val="visible"/>
                                      </p:to>
                                    </p:set>
                                    <p:animEffect transition="in" filter="fade">
                                      <p:cBhvr>
                                        <p:cTn id="167" dur="500"/>
                                        <p:tgtEl>
                                          <p:spTgt spid="90"/>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iterate type="lt">
                                    <p:tmAbs val="0"/>
                                  </p:iterate>
                                  <p:childTnLst>
                                    <p:set>
                                      <p:cBhvr>
                                        <p:cTn id="171" dur="1" fill="hold">
                                          <p:stCondLst>
                                            <p:cond delay="0"/>
                                          </p:stCondLst>
                                        </p:cTn>
                                        <p:tgtEl>
                                          <p:spTgt spid="9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56"/>
                                        </p:tgtEl>
                                        <p:attrNameLst>
                                          <p:attrName>style.visibility</p:attrName>
                                        </p:attrNameLst>
                                      </p:cBhvr>
                                      <p:to>
                                        <p:strVal val="visible"/>
                                      </p:to>
                                    </p:set>
                                  </p:childTnLst>
                                </p:cTn>
                              </p:par>
                              <p:par>
                                <p:cTn id="176" presetID="37" presetClass="path" presetSubtype="0" accel="50000" decel="50000" fill="hold" grpId="1" nodeType="withEffect">
                                  <p:stCondLst>
                                    <p:cond delay="0"/>
                                  </p:stCondLst>
                                  <p:childTnLst>
                                    <p:animMotion origin="layout" path="M 0.00781 0.01235 L 0.20868 0.03611 C 0.25069 0.04136 0.31354 0.04537 0.37951 0.04537 C 0.45451 0.04537 0.51458 0.04136 0.55694 0.03611 L 0.75851 0.01235 " pathEditMode="relative" rAng="0" ptsTypes="AAAAA">
                                      <p:cBhvr>
                                        <p:cTn id="177" dur="2000" fill="hold"/>
                                        <p:tgtEl>
                                          <p:spTgt spid="90"/>
                                        </p:tgtEl>
                                        <p:attrNameLst>
                                          <p:attrName>ppt_x</p:attrName>
                                          <p:attrName>ppt_y</p:attrName>
                                        </p:attrNameLst>
                                      </p:cBhvr>
                                      <p:rCtr x="37535" y="1636"/>
                                    </p:animMotion>
                                  </p:childTnLst>
                                </p:cTn>
                              </p:par>
                            </p:childTnLst>
                          </p:cTn>
                        </p:par>
                      </p:childTnLst>
                    </p:cTn>
                  </p:par>
                  <p:par>
                    <p:cTn id="178" fill="hold">
                      <p:stCondLst>
                        <p:cond delay="indefinite"/>
                      </p:stCondLst>
                      <p:childTnLst>
                        <p:par>
                          <p:cTn id="179" fill="hold">
                            <p:stCondLst>
                              <p:cond delay="0"/>
                            </p:stCondLst>
                            <p:childTnLst>
                              <p:par>
                                <p:cTn id="180" presetID="16" presetClass="emph" presetSubtype="0" fill="hold" grpId="0" nodeType="clickEffect">
                                  <p:stCondLst>
                                    <p:cond delay="0"/>
                                  </p:stCondLst>
                                  <p:iterate type="lt">
                                    <p:tmPct val="4000"/>
                                  </p:iterate>
                                  <p:childTnLst>
                                    <p:set>
                                      <p:cBhvr override="childStyle">
                                        <p:cTn id="181" dur="3000" fill="hold"/>
                                        <p:tgtEl>
                                          <p:spTgt spid="89"/>
                                        </p:tgtEl>
                                        <p:attrNameLst>
                                          <p:attrName>style.color</p:attrName>
                                        </p:attrNameLst>
                                      </p:cBhvr>
                                      <p:to>
                                        <p:clrVal>
                                          <a:srgbClr val="FF0000"/>
                                        </p:clrVal>
                                      </p:to>
                                    </p:set>
                                    <p:set>
                                      <p:cBhvr>
                                        <p:cTn id="182" dur="3000" fill="hold"/>
                                        <p:tgtEl>
                                          <p:spTgt spid="89"/>
                                        </p:tgtEl>
                                        <p:attrNameLst>
                                          <p:attrName>fillcolor</p:attrName>
                                        </p:attrNameLst>
                                      </p:cBhvr>
                                      <p:to>
                                        <p:clrVal>
                                          <a:srgbClr val="FF0000"/>
                                        </p:clrVal>
                                      </p:to>
                                    </p:set>
                                    <p:set>
                                      <p:cBhvr>
                                        <p:cTn id="183" dur="3000" fill="hold"/>
                                        <p:tgtEl>
                                          <p:spTgt spid="89"/>
                                        </p:tgtEl>
                                        <p:attrNameLst>
                                          <p:attrName>fill.type</p:attrName>
                                        </p:attrNameLst>
                                      </p:cBhvr>
                                      <p:to>
                                        <p:strVal val="solid"/>
                                      </p:to>
                                    </p:set>
                                  </p:childTnLst>
                                </p:cTn>
                              </p:par>
                              <p:par>
                                <p:cTn id="184" presetID="16" presetClass="emph" presetSubtype="0" fill="hold" grpId="2" nodeType="withEffect">
                                  <p:stCondLst>
                                    <p:cond delay="0"/>
                                  </p:stCondLst>
                                  <p:iterate type="lt">
                                    <p:tmPct val="4000"/>
                                  </p:iterate>
                                  <p:childTnLst>
                                    <p:set>
                                      <p:cBhvr override="childStyle">
                                        <p:cTn id="185" dur="3000" fill="hold"/>
                                        <p:tgtEl>
                                          <p:spTgt spid="94"/>
                                        </p:tgtEl>
                                        <p:attrNameLst>
                                          <p:attrName>style.color</p:attrName>
                                        </p:attrNameLst>
                                      </p:cBhvr>
                                      <p:to>
                                        <p:clrVal>
                                          <a:srgbClr val="FF0000"/>
                                        </p:clrVal>
                                      </p:to>
                                    </p:set>
                                    <p:set>
                                      <p:cBhvr>
                                        <p:cTn id="186" dur="3000" fill="hold"/>
                                        <p:tgtEl>
                                          <p:spTgt spid="94"/>
                                        </p:tgtEl>
                                        <p:attrNameLst>
                                          <p:attrName>fillcolor</p:attrName>
                                        </p:attrNameLst>
                                      </p:cBhvr>
                                      <p:to>
                                        <p:clrVal>
                                          <a:srgbClr val="FF0000"/>
                                        </p:clrVal>
                                      </p:to>
                                    </p:set>
                                    <p:set>
                                      <p:cBhvr>
                                        <p:cTn id="187" dur="3000" fill="hold"/>
                                        <p:tgtEl>
                                          <p:spTgt spid="94"/>
                                        </p:tgtEl>
                                        <p:attrNameLst>
                                          <p:attrName>fill.type</p:attrName>
                                        </p:attrNameLst>
                                      </p:cBhvr>
                                      <p:to>
                                        <p:strVal val="solid"/>
                                      </p:to>
                                    </p:set>
                                  </p:childTnLst>
                                </p:cTn>
                              </p:par>
                            </p:childTnLst>
                          </p:cTn>
                        </p:par>
                      </p:childTnLst>
                    </p:cTn>
                  </p:par>
                  <p:par>
                    <p:cTn id="188" fill="hold">
                      <p:stCondLst>
                        <p:cond delay="indefinite"/>
                      </p:stCondLst>
                      <p:childTnLst>
                        <p:par>
                          <p:cTn id="189" fill="hold">
                            <p:stCondLst>
                              <p:cond delay="0"/>
                            </p:stCondLst>
                            <p:childTnLst>
                              <p:par>
                                <p:cTn id="190" presetID="2" presetClass="exit" presetSubtype="4" fill="hold" grpId="1" nodeType="clickEffect">
                                  <p:stCondLst>
                                    <p:cond delay="0"/>
                                  </p:stCondLst>
                                  <p:iterate type="lt">
                                    <p:tmPct val="0"/>
                                  </p:iterate>
                                  <p:childTnLst>
                                    <p:anim calcmode="lin" valueType="num">
                                      <p:cBhvr additive="base">
                                        <p:cTn id="191" dur="1500"/>
                                        <p:tgtEl>
                                          <p:spTgt spid="94"/>
                                        </p:tgtEl>
                                        <p:attrNameLst>
                                          <p:attrName>ppt_x</p:attrName>
                                        </p:attrNameLst>
                                      </p:cBhvr>
                                      <p:tavLst>
                                        <p:tav tm="0">
                                          <p:val>
                                            <p:strVal val="ppt_x"/>
                                          </p:val>
                                        </p:tav>
                                        <p:tav tm="100000">
                                          <p:val>
                                            <p:strVal val="ppt_x"/>
                                          </p:val>
                                        </p:tav>
                                      </p:tavLst>
                                    </p:anim>
                                    <p:anim calcmode="lin" valueType="num">
                                      <p:cBhvr additive="base">
                                        <p:cTn id="192" dur="1500"/>
                                        <p:tgtEl>
                                          <p:spTgt spid="94"/>
                                        </p:tgtEl>
                                        <p:attrNameLst>
                                          <p:attrName>ppt_y</p:attrName>
                                        </p:attrNameLst>
                                      </p:cBhvr>
                                      <p:tavLst>
                                        <p:tav tm="0">
                                          <p:val>
                                            <p:strVal val="ppt_y"/>
                                          </p:val>
                                        </p:tav>
                                        <p:tav tm="100000">
                                          <p:val>
                                            <p:strVal val="1+ppt_h/2"/>
                                          </p:val>
                                        </p:tav>
                                      </p:tavLst>
                                    </p:anim>
                                    <p:set>
                                      <p:cBhvr>
                                        <p:cTn id="193" dur="1" fill="hold">
                                          <p:stCondLst>
                                            <p:cond delay="1499"/>
                                          </p:stCondLst>
                                        </p:cTn>
                                        <p:tgtEl>
                                          <p:spTgt spid="94"/>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6" presetClass="emph" presetSubtype="0" fill="hold" grpId="2" nodeType="clickEffect">
                                  <p:stCondLst>
                                    <p:cond delay="0"/>
                                  </p:stCondLst>
                                  <p:iterate type="lt">
                                    <p:tmPct val="4000"/>
                                  </p:iterate>
                                  <p:childTnLst>
                                    <p:set>
                                      <p:cBhvr override="childStyle">
                                        <p:cTn id="197" dur="500" fill="hold"/>
                                        <p:tgtEl>
                                          <p:spTgt spid="89"/>
                                        </p:tgtEl>
                                        <p:attrNameLst>
                                          <p:attrName>style.color</p:attrName>
                                        </p:attrNameLst>
                                      </p:cBhvr>
                                      <p:to>
                                        <p:clrVal>
                                          <a:schemeClr val="tx1"/>
                                        </p:clrVal>
                                      </p:to>
                                    </p:set>
                                    <p:set>
                                      <p:cBhvr>
                                        <p:cTn id="198" dur="500" fill="hold"/>
                                        <p:tgtEl>
                                          <p:spTgt spid="89"/>
                                        </p:tgtEl>
                                        <p:attrNameLst>
                                          <p:attrName>fillcolor</p:attrName>
                                        </p:attrNameLst>
                                      </p:cBhvr>
                                      <p:to>
                                        <p:clrVal>
                                          <a:schemeClr val="tx1"/>
                                        </p:clrVal>
                                      </p:to>
                                    </p:set>
                                    <p:set>
                                      <p:cBhvr>
                                        <p:cTn id="199" dur="500" fill="hold"/>
                                        <p:tgtEl>
                                          <p:spTgt spid="89"/>
                                        </p:tgtEl>
                                        <p:attrNameLst>
                                          <p:attrName>fill.type</p:attrName>
                                        </p:attrNameLst>
                                      </p:cBhvr>
                                      <p:to>
                                        <p:strVal val="solid"/>
                                      </p:to>
                                    </p:set>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58"/>
                                        </p:tgtEl>
                                        <p:attrNameLst>
                                          <p:attrName>style.visibility</p:attrName>
                                        </p:attrNameLst>
                                      </p:cBhvr>
                                      <p:to>
                                        <p:strVal val="visible"/>
                                      </p:to>
                                    </p:set>
                                    <p:animEffect transition="in" filter="fade">
                                      <p:cBhvr>
                                        <p:cTn id="204" dur="500"/>
                                        <p:tgtEl>
                                          <p:spTgt spid="58"/>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52"/>
                                        </p:tgtEl>
                                        <p:attrNameLst>
                                          <p:attrName>style.visibility</p:attrName>
                                        </p:attrNameLst>
                                      </p:cBhvr>
                                      <p:to>
                                        <p:strVal val="visible"/>
                                      </p:to>
                                    </p:set>
                                    <p:animEffect transition="in" filter="fade">
                                      <p:cBhvr>
                                        <p:cTn id="209" dur="500"/>
                                        <p:tgtEl>
                                          <p:spTgt spid="52"/>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60"/>
                                        </p:tgtEl>
                                        <p:attrNameLst>
                                          <p:attrName>style.visibility</p:attrName>
                                        </p:attrNameLst>
                                      </p:cBhvr>
                                      <p:to>
                                        <p:strVal val="visible"/>
                                      </p:to>
                                    </p:set>
                                    <p:animEffect transition="in" filter="fade">
                                      <p:cBhvr>
                                        <p:cTn id="214" dur="500"/>
                                        <p:tgtEl>
                                          <p:spTgt spid="60"/>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nodeType="clickEffect">
                                  <p:stCondLst>
                                    <p:cond delay="0"/>
                                  </p:stCondLst>
                                  <p:childTnLst>
                                    <p:set>
                                      <p:cBhvr>
                                        <p:cTn id="218" dur="1" fill="hold">
                                          <p:stCondLst>
                                            <p:cond delay="0"/>
                                          </p:stCondLst>
                                        </p:cTn>
                                        <p:tgtEl>
                                          <p:spTgt spid="55"/>
                                        </p:tgtEl>
                                        <p:attrNameLst>
                                          <p:attrName>style.visibility</p:attrName>
                                        </p:attrNameLst>
                                      </p:cBhvr>
                                      <p:to>
                                        <p:strVal val="visible"/>
                                      </p:to>
                                    </p:set>
                                    <p:animEffect transition="in" filter="fade">
                                      <p:cBhvr>
                                        <p:cTn id="219" dur="500"/>
                                        <p:tgtEl>
                                          <p:spTgt spid="55"/>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53"/>
                                        </p:tgtEl>
                                        <p:attrNameLst>
                                          <p:attrName>style.visibility</p:attrName>
                                        </p:attrNameLst>
                                      </p:cBhvr>
                                      <p:to>
                                        <p:strVal val="visible"/>
                                      </p:to>
                                    </p:set>
                                    <p:animEffect transition="in" filter="fade">
                                      <p:cBhvr>
                                        <p:cTn id="224" dur="500"/>
                                        <p:tgtEl>
                                          <p:spTgt spid="53"/>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0" nodeType="clickEffect">
                                  <p:stCondLst>
                                    <p:cond delay="0"/>
                                  </p:stCondLst>
                                  <p:childTnLst>
                                    <p:set>
                                      <p:cBhvr>
                                        <p:cTn id="228" dur="1" fill="hold">
                                          <p:stCondLst>
                                            <p:cond delay="0"/>
                                          </p:stCondLst>
                                        </p:cTn>
                                        <p:tgtEl>
                                          <p:spTgt spid="61"/>
                                        </p:tgtEl>
                                        <p:attrNameLst>
                                          <p:attrName>style.visibility</p:attrName>
                                        </p:attrNameLst>
                                      </p:cBhvr>
                                      <p:to>
                                        <p:strVal val="visible"/>
                                      </p:to>
                                    </p:set>
                                    <p:animEffect transition="in" filter="fade">
                                      <p:cBhvr>
                                        <p:cTn id="229" dur="500"/>
                                        <p:tgtEl>
                                          <p:spTgt spid="61"/>
                                        </p:tgtEl>
                                      </p:cBhvr>
                                    </p:animEffect>
                                  </p:childTnLst>
                                </p:cTn>
                              </p:par>
                            </p:childTnLst>
                          </p:cTn>
                        </p:par>
                      </p:childTnLst>
                    </p:cTn>
                  </p:par>
                  <p:par>
                    <p:cTn id="230" fill="hold">
                      <p:stCondLst>
                        <p:cond delay="indefinite"/>
                      </p:stCondLst>
                      <p:childTnLst>
                        <p:par>
                          <p:cTn id="231" fill="hold">
                            <p:stCondLst>
                              <p:cond delay="0"/>
                            </p:stCondLst>
                            <p:childTnLst>
                              <p:par>
                                <p:cTn id="232" presetID="14" presetClass="entr" presetSubtype="10" fill="hold" grpId="0" nodeType="clickEffect">
                                  <p:stCondLst>
                                    <p:cond delay="0"/>
                                  </p:stCondLst>
                                  <p:childTnLst>
                                    <p:set>
                                      <p:cBhvr>
                                        <p:cTn id="233" dur="1" fill="hold">
                                          <p:stCondLst>
                                            <p:cond delay="0"/>
                                          </p:stCondLst>
                                        </p:cTn>
                                        <p:tgtEl>
                                          <p:spTgt spid="59"/>
                                        </p:tgtEl>
                                        <p:attrNameLst>
                                          <p:attrName>style.visibility</p:attrName>
                                        </p:attrNameLst>
                                      </p:cBhvr>
                                      <p:to>
                                        <p:strVal val="visible"/>
                                      </p:to>
                                    </p:set>
                                    <p:animEffect transition="in" filter="randombar(horizontal)">
                                      <p:cBhvr>
                                        <p:cTn id="234" dur="500"/>
                                        <p:tgtEl>
                                          <p:spTgt spid="59"/>
                                        </p:tgtEl>
                                      </p:cBhvr>
                                    </p:animEffect>
                                  </p:childTnLst>
                                </p:cTn>
                              </p:par>
                            </p:childTnLst>
                          </p:cTn>
                        </p:par>
                      </p:childTnLst>
                    </p:cTn>
                  </p:par>
                  <p:par>
                    <p:cTn id="235" fill="hold">
                      <p:stCondLst>
                        <p:cond delay="indefinite"/>
                      </p:stCondLst>
                      <p:childTnLst>
                        <p:par>
                          <p:cTn id="236" fill="hold">
                            <p:stCondLst>
                              <p:cond delay="0"/>
                            </p:stCondLst>
                            <p:childTnLst>
                              <p:par>
                                <p:cTn id="237" presetID="14" presetClass="entr" presetSubtype="10" fill="hold" grpId="0" nodeType="clickEffect">
                                  <p:stCondLst>
                                    <p:cond delay="0"/>
                                  </p:stCondLst>
                                  <p:childTnLst>
                                    <p:set>
                                      <p:cBhvr>
                                        <p:cTn id="238" dur="1" fill="hold">
                                          <p:stCondLst>
                                            <p:cond delay="0"/>
                                          </p:stCondLst>
                                        </p:cTn>
                                        <p:tgtEl>
                                          <p:spTgt spid="62"/>
                                        </p:tgtEl>
                                        <p:attrNameLst>
                                          <p:attrName>style.visibility</p:attrName>
                                        </p:attrNameLst>
                                      </p:cBhvr>
                                      <p:to>
                                        <p:strVal val="visible"/>
                                      </p:to>
                                    </p:set>
                                    <p:animEffect transition="in" filter="randombar(horizontal)">
                                      <p:cBhvr>
                                        <p:cTn id="239" dur="500"/>
                                        <p:tgtEl>
                                          <p:spTgt spid="62"/>
                                        </p:tgtEl>
                                      </p:cBhvr>
                                    </p:animEffec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54"/>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ntr" presetSubtype="0" fill="hold" grpId="0" nodeType="clickEffect">
                                  <p:stCondLst>
                                    <p:cond delay="0"/>
                                  </p:stCondLst>
                                  <p:iterate type="lt">
                                    <p:tmAbs val="0"/>
                                  </p:iterate>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grpId="0" nodeType="clickEffect">
                                  <p:stCondLst>
                                    <p:cond delay="0"/>
                                  </p:stCondLst>
                                  <p:childTnLst>
                                    <p:set>
                                      <p:cBhvr>
                                        <p:cTn id="251" dur="1" fill="hold">
                                          <p:stCondLst>
                                            <p:cond delay="0"/>
                                          </p:stCondLst>
                                        </p:cTn>
                                        <p:tgtEl>
                                          <p:spTgt spid="57"/>
                                        </p:tgtEl>
                                        <p:attrNameLst>
                                          <p:attrName>style.visibility</p:attrName>
                                        </p:attrNameLst>
                                      </p:cBhvr>
                                      <p:to>
                                        <p:strVal val="visible"/>
                                      </p:to>
                                    </p:set>
                                  </p:childTnLst>
                                </p:cTn>
                              </p:par>
                              <p:par>
                                <p:cTn id="252" presetID="37" presetClass="path" presetSubtype="0" accel="50000" decel="50000" fill="hold" grpId="1" nodeType="withEffect">
                                  <p:stCondLst>
                                    <p:cond delay="0"/>
                                  </p:stCondLst>
                                  <p:childTnLst>
                                    <p:animMotion origin="layout" path="M 3.88889E-6 0.0108 L 0.22204 0.01666 C 0.26892 0.01851 0.33871 0.01975 0.4118 0.01975 C 0.49514 0.01975 0.56128 0.01851 0.60781 0.01666 L 0.83159 0.0108 " pathEditMode="relative" rAng="0" ptsTypes="AAAAA">
                                      <p:cBhvr>
                                        <p:cTn id="253" dur="2000" fill="hold"/>
                                        <p:tgtEl>
                                          <p:spTgt spid="54"/>
                                        </p:tgtEl>
                                        <p:attrNameLst>
                                          <p:attrName>ppt_x</p:attrName>
                                          <p:attrName>ppt_y</p:attrName>
                                        </p:attrNameLst>
                                      </p:cBhvr>
                                      <p:rCtr x="41580" y="432"/>
                                    </p:animMotion>
                                  </p:childTnLst>
                                </p:cTn>
                              </p:par>
                            </p:childTnLst>
                          </p:cTn>
                        </p:par>
                      </p:childTnLst>
                    </p:cTn>
                  </p:par>
                  <p:par>
                    <p:cTn id="254" fill="hold">
                      <p:stCondLst>
                        <p:cond delay="indefinite"/>
                      </p:stCondLst>
                      <p:childTnLst>
                        <p:par>
                          <p:cTn id="255" fill="hold">
                            <p:stCondLst>
                              <p:cond delay="0"/>
                            </p:stCondLst>
                            <p:childTnLst>
                              <p:par>
                                <p:cTn id="256" presetID="16" presetClass="emph" presetSubtype="0" fill="hold" nodeType="clickEffect">
                                  <p:stCondLst>
                                    <p:cond delay="0"/>
                                  </p:stCondLst>
                                  <p:iterate type="lt">
                                    <p:tmPct val="4000"/>
                                  </p:iterate>
                                  <p:childTnLst>
                                    <p:set>
                                      <p:cBhvr override="childStyle">
                                        <p:cTn id="257" dur="500" fill="hold"/>
                                        <p:tgtEl>
                                          <p:spTgt spid="20"/>
                                        </p:tgtEl>
                                        <p:attrNameLst>
                                          <p:attrName>style.color</p:attrName>
                                        </p:attrNameLst>
                                      </p:cBhvr>
                                      <p:to>
                                        <p:clrVal>
                                          <a:srgbClr val="FF0000"/>
                                        </p:clrVal>
                                      </p:to>
                                    </p:set>
                                    <p:set>
                                      <p:cBhvr>
                                        <p:cTn id="258" dur="500" fill="hold"/>
                                        <p:tgtEl>
                                          <p:spTgt spid="20"/>
                                        </p:tgtEl>
                                        <p:attrNameLst>
                                          <p:attrName>fillcolor</p:attrName>
                                        </p:attrNameLst>
                                      </p:cBhvr>
                                      <p:to>
                                        <p:clrVal>
                                          <a:srgbClr val="FF0000"/>
                                        </p:clrVal>
                                      </p:to>
                                    </p:set>
                                    <p:set>
                                      <p:cBhvr>
                                        <p:cTn id="259" dur="500" fill="hold"/>
                                        <p:tgtEl>
                                          <p:spTgt spid="20"/>
                                        </p:tgtEl>
                                        <p:attrNameLst>
                                          <p:attrName>fill.type</p:attrName>
                                        </p:attrNameLst>
                                      </p:cBhvr>
                                      <p:to>
                                        <p:strVal val="solid"/>
                                      </p:to>
                                    </p:set>
                                  </p:childTnLst>
                                </p:cTn>
                              </p:par>
                              <p:par>
                                <p:cTn id="260" presetID="16" presetClass="emph" presetSubtype="0" fill="hold" grpId="1" nodeType="withEffect">
                                  <p:stCondLst>
                                    <p:cond delay="0"/>
                                  </p:stCondLst>
                                  <p:iterate type="lt">
                                    <p:tmPct val="4000"/>
                                  </p:iterate>
                                  <p:childTnLst>
                                    <p:set>
                                      <p:cBhvr override="childStyle">
                                        <p:cTn id="261" dur="500" fill="hold"/>
                                        <p:tgtEl>
                                          <p:spTgt spid="93"/>
                                        </p:tgtEl>
                                        <p:attrNameLst>
                                          <p:attrName>style.color</p:attrName>
                                        </p:attrNameLst>
                                      </p:cBhvr>
                                      <p:to>
                                        <p:clrVal>
                                          <a:srgbClr val="FF0000"/>
                                        </p:clrVal>
                                      </p:to>
                                    </p:set>
                                    <p:set>
                                      <p:cBhvr>
                                        <p:cTn id="262" dur="500" fill="hold"/>
                                        <p:tgtEl>
                                          <p:spTgt spid="93"/>
                                        </p:tgtEl>
                                        <p:attrNameLst>
                                          <p:attrName>fillcolor</p:attrName>
                                        </p:attrNameLst>
                                      </p:cBhvr>
                                      <p:to>
                                        <p:clrVal>
                                          <a:srgbClr val="FF0000"/>
                                        </p:clrVal>
                                      </p:to>
                                    </p:set>
                                    <p:set>
                                      <p:cBhvr>
                                        <p:cTn id="263" dur="500" fill="hold"/>
                                        <p:tgtEl>
                                          <p:spTgt spid="93"/>
                                        </p:tgtEl>
                                        <p:attrNameLst>
                                          <p:attrName>fill.type</p:attrName>
                                        </p:attrNameLst>
                                      </p:cBhvr>
                                      <p:to>
                                        <p:strVal val="solid"/>
                                      </p:to>
                                    </p:set>
                                  </p:childTnLst>
                                </p:cTn>
                              </p:par>
                            </p:childTnLst>
                          </p:cTn>
                        </p:par>
                      </p:childTnLst>
                    </p:cTn>
                  </p:par>
                  <p:par>
                    <p:cTn id="264" fill="hold">
                      <p:stCondLst>
                        <p:cond delay="indefinite"/>
                      </p:stCondLst>
                      <p:childTnLst>
                        <p:par>
                          <p:cTn id="265" fill="hold">
                            <p:stCondLst>
                              <p:cond delay="0"/>
                            </p:stCondLst>
                            <p:childTnLst>
                              <p:par>
                                <p:cTn id="266" presetID="2" presetClass="exit" presetSubtype="4" fill="hold" grpId="1" nodeType="clickEffect">
                                  <p:stCondLst>
                                    <p:cond delay="0"/>
                                  </p:stCondLst>
                                  <p:iterate type="lt">
                                    <p:tmPct val="0"/>
                                  </p:iterate>
                                  <p:childTnLst>
                                    <p:anim calcmode="lin" valueType="num">
                                      <p:cBhvr additive="base">
                                        <p:cTn id="267" dur="1000"/>
                                        <p:tgtEl>
                                          <p:spTgt spid="20"/>
                                        </p:tgtEl>
                                        <p:attrNameLst>
                                          <p:attrName>ppt_x</p:attrName>
                                        </p:attrNameLst>
                                      </p:cBhvr>
                                      <p:tavLst>
                                        <p:tav tm="0">
                                          <p:val>
                                            <p:strVal val="ppt_x"/>
                                          </p:val>
                                        </p:tav>
                                        <p:tav tm="100000">
                                          <p:val>
                                            <p:strVal val="ppt_x"/>
                                          </p:val>
                                        </p:tav>
                                      </p:tavLst>
                                    </p:anim>
                                    <p:anim calcmode="lin" valueType="num">
                                      <p:cBhvr additive="base">
                                        <p:cTn id="268" dur="1000"/>
                                        <p:tgtEl>
                                          <p:spTgt spid="20"/>
                                        </p:tgtEl>
                                        <p:attrNameLst>
                                          <p:attrName>ppt_y</p:attrName>
                                        </p:attrNameLst>
                                      </p:cBhvr>
                                      <p:tavLst>
                                        <p:tav tm="0">
                                          <p:val>
                                            <p:strVal val="ppt_y"/>
                                          </p:val>
                                        </p:tav>
                                        <p:tav tm="100000">
                                          <p:val>
                                            <p:strVal val="1+ppt_h/2"/>
                                          </p:val>
                                        </p:tav>
                                      </p:tavLst>
                                    </p:anim>
                                    <p:set>
                                      <p:cBhvr>
                                        <p:cTn id="269" dur="1" fill="hold">
                                          <p:stCondLst>
                                            <p:cond delay="999"/>
                                          </p:stCondLst>
                                        </p:cTn>
                                        <p:tgtEl>
                                          <p:spTgt spid="20"/>
                                        </p:tgtEl>
                                        <p:attrNameLst>
                                          <p:attrName>style.visibility</p:attrName>
                                        </p:attrNameLst>
                                      </p:cBhvr>
                                      <p:to>
                                        <p:strVal val="hidden"/>
                                      </p:to>
                                    </p:set>
                                  </p:childTnLst>
                                </p:cTn>
                              </p:par>
                            </p:childTnLst>
                          </p:cTn>
                        </p:par>
                      </p:childTnLst>
                    </p:cTn>
                  </p:par>
                  <p:par>
                    <p:cTn id="270" fill="hold">
                      <p:stCondLst>
                        <p:cond delay="indefinite"/>
                      </p:stCondLst>
                      <p:childTnLst>
                        <p:par>
                          <p:cTn id="271" fill="hold">
                            <p:stCondLst>
                              <p:cond delay="0"/>
                            </p:stCondLst>
                            <p:childTnLst>
                              <p:par>
                                <p:cTn id="272" presetID="16" presetClass="emph" presetSubtype="0" fill="hold" grpId="2" nodeType="clickEffect">
                                  <p:stCondLst>
                                    <p:cond delay="0"/>
                                  </p:stCondLst>
                                  <p:iterate type="lt">
                                    <p:tmPct val="4000"/>
                                  </p:iterate>
                                  <p:childTnLst>
                                    <p:set>
                                      <p:cBhvr override="childStyle">
                                        <p:cTn id="273" dur="500" fill="hold"/>
                                        <p:tgtEl>
                                          <p:spTgt spid="93"/>
                                        </p:tgtEl>
                                        <p:attrNameLst>
                                          <p:attrName>style.color</p:attrName>
                                        </p:attrNameLst>
                                      </p:cBhvr>
                                      <p:to>
                                        <p:clrVal>
                                          <a:schemeClr val="tx1"/>
                                        </p:clrVal>
                                      </p:to>
                                    </p:set>
                                    <p:set>
                                      <p:cBhvr>
                                        <p:cTn id="274" dur="500" fill="hold"/>
                                        <p:tgtEl>
                                          <p:spTgt spid="93"/>
                                        </p:tgtEl>
                                        <p:attrNameLst>
                                          <p:attrName>fillcolor</p:attrName>
                                        </p:attrNameLst>
                                      </p:cBhvr>
                                      <p:to>
                                        <p:clrVal>
                                          <a:schemeClr val="tx1"/>
                                        </p:clrVal>
                                      </p:to>
                                    </p:set>
                                    <p:set>
                                      <p:cBhvr>
                                        <p:cTn id="275" dur="500" fill="hold"/>
                                        <p:tgtEl>
                                          <p:spTgt spid="9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animBg="1"/>
      <p:bldP spid="11" grpId="0" animBg="1"/>
      <p:bldP spid="14" grpId="0" animBg="1"/>
      <p:bldP spid="15" grpId="0" animBg="1"/>
      <p:bldP spid="16" grpId="0" animBg="1"/>
      <p:bldP spid="32" grpId="0"/>
      <p:bldP spid="33" grpId="0"/>
      <p:bldP spid="34" grpId="0"/>
      <p:bldP spid="35" grpId="0"/>
      <p:bldP spid="36" grpId="0"/>
      <p:bldP spid="37" grpId="0"/>
      <p:bldP spid="38" grpId="0"/>
      <p:bldP spid="39" grpId="0"/>
      <p:bldP spid="40" grpId="0" animBg="1"/>
      <p:bldP spid="41" grpId="0" animBg="1"/>
      <p:bldP spid="48" grpId="0"/>
      <p:bldP spid="49" grpId="0"/>
      <p:bldP spid="50" grpId="0"/>
      <p:bldP spid="51" grpId="0"/>
      <p:bldP spid="52" grpId="0" animBg="1"/>
      <p:bldP spid="53" grpId="0" animBg="1"/>
      <p:bldP spid="59" grpId="0"/>
      <p:bldP spid="60" grpId="0"/>
      <p:bldP spid="61" grpId="0"/>
      <p:bldP spid="62" grpId="0"/>
      <p:bldP spid="89" grpId="0"/>
      <p:bldP spid="89" grpId="1"/>
      <p:bldP spid="89" grpId="2"/>
      <p:bldP spid="90" grpId="0"/>
      <p:bldP spid="90" grpId="1"/>
      <p:bldP spid="91" grpId="0"/>
      <p:bldP spid="92" grpId="0"/>
      <p:bldP spid="92" grpId="1"/>
      <p:bldP spid="93" grpId="0"/>
      <p:bldP spid="93" grpId="1"/>
      <p:bldP spid="93" grpId="2"/>
      <p:bldP spid="94" grpId="0"/>
      <p:bldP spid="94" grpId="1"/>
      <p:bldP spid="94" grpId="2"/>
      <p:bldP spid="20" grpId="0"/>
      <p:bldP spid="20" grpId="1"/>
      <p:bldP spid="54" grpId="0"/>
      <p:bldP spid="54" grpId="1"/>
      <p:bldP spid="2" grpId="0"/>
      <p:bldP spid="56" grpId="0"/>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318" y="-47444"/>
            <a:ext cx="5083795" cy="323165"/>
          </a:xfrm>
          <a:prstGeom prst="rect">
            <a:avLst/>
          </a:prstGeom>
          <a:noFill/>
        </p:spPr>
        <p:txBody>
          <a:bodyPr wrap="square" rtlCol="0">
            <a:spAutoFit/>
          </a:bodyPr>
          <a:lstStyle/>
          <a:p>
            <a:pPr>
              <a:buClrTx/>
              <a:buFontTx/>
              <a:buNone/>
            </a:pPr>
            <a:r>
              <a:rPr lang="en-US" sz="1500" b="1" kern="1200" dirty="0">
                <a:solidFill>
                  <a:prstClr val="black"/>
                </a:solidFill>
                <a:latin typeface="Times New Roman" panose="02020603050405020304" pitchFamily="18" charset="0"/>
                <a:cs typeface="Times New Roman" panose="02020603050405020304" pitchFamily="18" charset="0"/>
              </a:rPr>
              <a:t> OList ={                                                                             }</a:t>
            </a:r>
            <a:endParaRPr lang="en-GB" sz="1500" b="1" kern="1200" dirty="0">
              <a:solidFill>
                <a:prstClr val="black"/>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nvPr>
        </p:nvGraphicFramePr>
        <p:xfrm>
          <a:off x="6690732" y="2872854"/>
          <a:ext cx="2251682" cy="2132295"/>
        </p:xfrm>
        <a:graphic>
          <a:graphicData uri="http://schemas.openxmlformats.org/drawingml/2006/table">
            <a:tbl>
              <a:tblPr firstRow="1" bandRow="1">
                <a:tableStyleId>{5C22544A-7EE6-4342-B048-85BDC9FD1C3A}</a:tableStyleId>
              </a:tblPr>
              <a:tblGrid>
                <a:gridCol w="1010194">
                  <a:extLst>
                    <a:ext uri="{9D8B030D-6E8A-4147-A177-3AD203B41FA5}">
                      <a16:colId xmlns:a16="http://schemas.microsoft.com/office/drawing/2014/main" val="20000"/>
                    </a:ext>
                  </a:extLst>
                </a:gridCol>
                <a:gridCol w="620744">
                  <a:extLst>
                    <a:ext uri="{9D8B030D-6E8A-4147-A177-3AD203B41FA5}">
                      <a16:colId xmlns:a16="http://schemas.microsoft.com/office/drawing/2014/main" val="20001"/>
                    </a:ext>
                  </a:extLst>
                </a:gridCol>
                <a:gridCol w="620744">
                  <a:extLst>
                    <a:ext uri="{9D8B030D-6E8A-4147-A177-3AD203B41FA5}">
                      <a16:colId xmlns:a16="http://schemas.microsoft.com/office/drawing/2014/main" val="20002"/>
                    </a:ext>
                  </a:extLst>
                </a:gridCol>
              </a:tblGrid>
              <a:tr h="272801">
                <a:tc>
                  <a:txBody>
                    <a:bodyPr/>
                    <a:lstStyle/>
                    <a:p>
                      <a:r>
                        <a:rPr lang="en-US" sz="1000" dirty="0" smtClean="0"/>
                        <a:t>State</a:t>
                      </a:r>
                      <a:endParaRPr lang="en-GB" sz="1000" dirty="0"/>
                    </a:p>
                  </a:txBody>
                  <a:tcPr marL="68580" marR="68580" marT="34290" marB="34290"/>
                </a:tc>
                <a:tc>
                  <a:txBody>
                    <a:bodyPr/>
                    <a:lstStyle/>
                    <a:p>
                      <a:r>
                        <a:rPr lang="en-US" sz="1000" dirty="0" smtClean="0"/>
                        <a:t>Key</a:t>
                      </a:r>
                      <a:endParaRPr lang="en-GB" sz="1000" dirty="0"/>
                    </a:p>
                  </a:txBody>
                  <a:tcPr marL="68580" marR="68580" marT="34290" marB="34290"/>
                </a:tc>
                <a:tc>
                  <a:txBody>
                    <a:bodyPr/>
                    <a:lstStyle/>
                    <a:p>
                      <a:r>
                        <a:rPr lang="en-US" sz="1000" dirty="0" smtClean="0"/>
                        <a:t>h(n)</a:t>
                      </a:r>
                      <a:endParaRPr lang="en-GB" sz="1000" dirty="0"/>
                    </a:p>
                  </a:txBody>
                  <a:tcPr marL="68580" marR="68580" marT="34290" marB="34290"/>
                </a:tc>
                <a:extLst>
                  <a:ext uri="{0D108BD9-81ED-4DB2-BD59-A6C34878D82A}">
                    <a16:rowId xmlns:a16="http://schemas.microsoft.com/office/drawing/2014/main" val="10000"/>
                  </a:ext>
                </a:extLst>
              </a:tr>
              <a:tr h="244607">
                <a:tc>
                  <a:txBody>
                    <a:bodyPr/>
                    <a:lstStyle/>
                    <a:p>
                      <a:r>
                        <a:rPr lang="en-US" sz="1000" b="1" dirty="0" smtClean="0"/>
                        <a:t>Harare</a:t>
                      </a:r>
                      <a:endParaRPr lang="en-GB" sz="1000" b="1" dirty="0"/>
                    </a:p>
                  </a:txBody>
                  <a:tcPr marL="68580" marR="68580" marT="34290" marB="34290"/>
                </a:tc>
                <a:tc>
                  <a:txBody>
                    <a:bodyPr/>
                    <a:lstStyle/>
                    <a:p>
                      <a:r>
                        <a:rPr lang="en-US" sz="1000" b="1" dirty="0" smtClean="0"/>
                        <a:t>H</a:t>
                      </a:r>
                      <a:endParaRPr lang="en-GB" sz="1000" b="1" dirty="0"/>
                    </a:p>
                  </a:txBody>
                  <a:tcPr marL="68580" marR="68580" marT="34290" marB="34290"/>
                </a:tc>
                <a:tc>
                  <a:txBody>
                    <a:bodyPr/>
                    <a:lstStyle/>
                    <a:p>
                      <a:r>
                        <a:rPr lang="en-US" sz="1000" b="1" dirty="0" smtClean="0"/>
                        <a:t>288</a:t>
                      </a:r>
                      <a:endParaRPr lang="en-GB" sz="1000" b="1" dirty="0"/>
                    </a:p>
                  </a:txBody>
                  <a:tcPr marL="68580" marR="68580" marT="34290" marB="34290"/>
                </a:tc>
                <a:extLst>
                  <a:ext uri="{0D108BD9-81ED-4DB2-BD59-A6C34878D82A}">
                    <a16:rowId xmlns:a16="http://schemas.microsoft.com/office/drawing/2014/main" val="10001"/>
                  </a:ext>
                </a:extLst>
              </a:tr>
              <a:tr h="272801">
                <a:tc>
                  <a:txBody>
                    <a:bodyPr/>
                    <a:lstStyle/>
                    <a:p>
                      <a:r>
                        <a:rPr lang="en-US" sz="1000" b="1" dirty="0" smtClean="0"/>
                        <a:t>Chinhoyi</a:t>
                      </a:r>
                      <a:endParaRPr lang="en-GB" sz="1000" b="1" dirty="0"/>
                    </a:p>
                  </a:txBody>
                  <a:tcPr marL="68580" marR="68580" marT="34290" marB="34290"/>
                </a:tc>
                <a:tc>
                  <a:txBody>
                    <a:bodyPr/>
                    <a:lstStyle/>
                    <a:p>
                      <a:r>
                        <a:rPr lang="en-US" sz="1000" b="1" dirty="0" smtClean="0"/>
                        <a:t>C</a:t>
                      </a:r>
                      <a:endParaRPr lang="en-GB" sz="1000" b="1" dirty="0"/>
                    </a:p>
                  </a:txBody>
                  <a:tcPr marL="68580" marR="68580" marT="34290" marB="34290"/>
                </a:tc>
                <a:tc>
                  <a:txBody>
                    <a:bodyPr/>
                    <a:lstStyle/>
                    <a:p>
                      <a:r>
                        <a:rPr lang="en-US" sz="1000" b="1" dirty="0" smtClean="0"/>
                        <a:t>250</a:t>
                      </a:r>
                      <a:endParaRPr lang="en-GB" sz="1000" b="1" dirty="0"/>
                    </a:p>
                  </a:txBody>
                  <a:tcPr marL="68580" marR="68580" marT="34290" marB="34290"/>
                </a:tc>
                <a:extLst>
                  <a:ext uri="{0D108BD9-81ED-4DB2-BD59-A6C34878D82A}">
                    <a16:rowId xmlns:a16="http://schemas.microsoft.com/office/drawing/2014/main" val="10002"/>
                  </a:ext>
                </a:extLst>
              </a:tr>
              <a:tr h="279076">
                <a:tc>
                  <a:txBody>
                    <a:bodyPr/>
                    <a:lstStyle/>
                    <a:p>
                      <a:r>
                        <a:rPr lang="en-US" sz="1000" b="1" dirty="0" smtClean="0"/>
                        <a:t>Marondera</a:t>
                      </a:r>
                      <a:endParaRPr lang="en-GB" sz="1000" b="1" dirty="0"/>
                    </a:p>
                  </a:txBody>
                  <a:tcPr marL="68580" marR="68580" marT="34290" marB="34290"/>
                </a:tc>
                <a:tc>
                  <a:txBody>
                    <a:bodyPr/>
                    <a:lstStyle/>
                    <a:p>
                      <a:r>
                        <a:rPr lang="en-US" sz="1000" b="1" dirty="0" smtClean="0"/>
                        <a:t>Mr</a:t>
                      </a:r>
                      <a:endParaRPr lang="en-GB" sz="1000" b="1" dirty="0"/>
                    </a:p>
                  </a:txBody>
                  <a:tcPr marL="68580" marR="68580" marT="34290" marB="34290"/>
                </a:tc>
                <a:tc>
                  <a:txBody>
                    <a:bodyPr/>
                    <a:lstStyle/>
                    <a:p>
                      <a:r>
                        <a:rPr lang="en-US" sz="1000" b="1" dirty="0" smtClean="0"/>
                        <a:t>301</a:t>
                      </a:r>
                      <a:endParaRPr lang="en-GB" sz="1000" b="1" dirty="0"/>
                    </a:p>
                  </a:txBody>
                  <a:tcPr marL="68580" marR="68580" marT="34290" marB="34290"/>
                </a:tc>
                <a:extLst>
                  <a:ext uri="{0D108BD9-81ED-4DB2-BD59-A6C34878D82A}">
                    <a16:rowId xmlns:a16="http://schemas.microsoft.com/office/drawing/2014/main" val="10003"/>
                  </a:ext>
                </a:extLst>
              </a:tr>
              <a:tr h="272801">
                <a:tc>
                  <a:txBody>
                    <a:bodyPr/>
                    <a:lstStyle/>
                    <a:p>
                      <a:r>
                        <a:rPr lang="en-US" sz="1000" b="1" dirty="0" smtClean="0"/>
                        <a:t>Kadoma</a:t>
                      </a:r>
                      <a:endParaRPr lang="en-GB" sz="1000" b="1" dirty="0"/>
                    </a:p>
                  </a:txBody>
                  <a:tcPr marL="68580" marR="68580" marT="34290" marB="34290"/>
                </a:tc>
                <a:tc>
                  <a:txBody>
                    <a:bodyPr/>
                    <a:lstStyle/>
                    <a:p>
                      <a:r>
                        <a:rPr lang="en-US" sz="1000" b="1" dirty="0" smtClean="0"/>
                        <a:t>K</a:t>
                      </a:r>
                      <a:endParaRPr lang="en-GB" sz="1000" b="1" dirty="0"/>
                    </a:p>
                  </a:txBody>
                  <a:tcPr marL="68580" marR="68580" marT="34290" marB="34290"/>
                </a:tc>
                <a:tc>
                  <a:txBody>
                    <a:bodyPr/>
                    <a:lstStyle/>
                    <a:p>
                      <a:r>
                        <a:rPr lang="en-US" sz="1000" b="1" dirty="0" smtClean="0"/>
                        <a:t>121</a:t>
                      </a:r>
                      <a:endParaRPr lang="en-GB" sz="1000" b="1" dirty="0"/>
                    </a:p>
                  </a:txBody>
                  <a:tcPr marL="68580" marR="68580" marT="34290" marB="34290"/>
                </a:tc>
                <a:extLst>
                  <a:ext uri="{0D108BD9-81ED-4DB2-BD59-A6C34878D82A}">
                    <a16:rowId xmlns:a16="http://schemas.microsoft.com/office/drawing/2014/main" val="10004"/>
                  </a:ext>
                </a:extLst>
              </a:tr>
              <a:tr h="272801">
                <a:tc>
                  <a:txBody>
                    <a:bodyPr/>
                    <a:lstStyle/>
                    <a:p>
                      <a:r>
                        <a:rPr lang="en-US" sz="1000" b="1" dirty="0" smtClean="0"/>
                        <a:t>Masvingo</a:t>
                      </a:r>
                      <a:endParaRPr lang="en-GB" sz="1000" b="1" dirty="0"/>
                    </a:p>
                  </a:txBody>
                  <a:tcPr marL="68580" marR="68580" marT="34290" marB="34290"/>
                </a:tc>
                <a:tc>
                  <a:txBody>
                    <a:bodyPr/>
                    <a:lstStyle/>
                    <a:p>
                      <a:r>
                        <a:rPr lang="en-US" sz="1000" b="1" dirty="0" smtClean="0"/>
                        <a:t>M</a:t>
                      </a:r>
                      <a:endParaRPr lang="en-GB" sz="1000" b="1" dirty="0"/>
                    </a:p>
                  </a:txBody>
                  <a:tcPr marL="68580" marR="68580" marT="34290" marB="34290"/>
                </a:tc>
                <a:tc>
                  <a:txBody>
                    <a:bodyPr/>
                    <a:lstStyle/>
                    <a:p>
                      <a:r>
                        <a:rPr lang="en-US" sz="1000" b="1" dirty="0" smtClean="0"/>
                        <a:t>164</a:t>
                      </a:r>
                      <a:endParaRPr lang="en-GB" sz="1000" b="1" dirty="0"/>
                    </a:p>
                  </a:txBody>
                  <a:tcPr marL="68580" marR="68580" marT="34290" marB="34290"/>
                </a:tc>
                <a:extLst>
                  <a:ext uri="{0D108BD9-81ED-4DB2-BD59-A6C34878D82A}">
                    <a16:rowId xmlns:a16="http://schemas.microsoft.com/office/drawing/2014/main" val="10005"/>
                  </a:ext>
                </a:extLst>
              </a:tr>
              <a:tr h="272801">
                <a:tc>
                  <a:txBody>
                    <a:bodyPr/>
                    <a:lstStyle/>
                    <a:p>
                      <a:r>
                        <a:rPr lang="en-US" sz="1000" b="1" dirty="0" smtClean="0"/>
                        <a:t>Kwekwe</a:t>
                      </a:r>
                      <a:endParaRPr lang="en-GB" sz="1000" b="1" dirty="0"/>
                    </a:p>
                  </a:txBody>
                  <a:tcPr marL="68580" marR="68580" marT="34290" marB="34290"/>
                </a:tc>
                <a:tc>
                  <a:txBody>
                    <a:bodyPr/>
                    <a:lstStyle/>
                    <a:p>
                      <a:r>
                        <a:rPr lang="en-US" sz="1000" b="1" dirty="0" smtClean="0"/>
                        <a:t>Kw</a:t>
                      </a:r>
                      <a:endParaRPr lang="en-GB" sz="1000" b="1" dirty="0"/>
                    </a:p>
                  </a:txBody>
                  <a:tcPr marL="68580" marR="68580" marT="34290" marB="34290"/>
                </a:tc>
                <a:tc>
                  <a:txBody>
                    <a:bodyPr/>
                    <a:lstStyle/>
                    <a:p>
                      <a:r>
                        <a:rPr lang="en-US" sz="1000" b="1" dirty="0" smtClean="0"/>
                        <a:t>55</a:t>
                      </a:r>
                      <a:endParaRPr lang="en-GB" sz="1000" b="1" dirty="0"/>
                    </a:p>
                  </a:txBody>
                  <a:tcPr marL="68580" marR="68580" marT="34290" marB="34290"/>
                </a:tc>
                <a:extLst>
                  <a:ext uri="{0D108BD9-81ED-4DB2-BD59-A6C34878D82A}">
                    <a16:rowId xmlns:a16="http://schemas.microsoft.com/office/drawing/2014/main" val="10006"/>
                  </a:ext>
                </a:extLst>
              </a:tr>
              <a:tr h="244607">
                <a:tc>
                  <a:txBody>
                    <a:bodyPr/>
                    <a:lstStyle/>
                    <a:p>
                      <a:r>
                        <a:rPr lang="en-US" sz="1000" b="1" dirty="0" smtClean="0"/>
                        <a:t>Gweru</a:t>
                      </a:r>
                      <a:endParaRPr lang="en-GB" sz="1000" b="1" dirty="0"/>
                    </a:p>
                  </a:txBody>
                  <a:tcPr marL="68580" marR="68580" marT="34290" marB="34290"/>
                </a:tc>
                <a:tc>
                  <a:txBody>
                    <a:bodyPr/>
                    <a:lstStyle/>
                    <a:p>
                      <a:r>
                        <a:rPr lang="en-US" sz="1000" b="1" dirty="0" smtClean="0"/>
                        <a:t>G</a:t>
                      </a:r>
                      <a:endParaRPr lang="en-GB" sz="1000" b="1" dirty="0"/>
                    </a:p>
                  </a:txBody>
                  <a:tcPr marL="68580" marR="68580" marT="34290" marB="34290"/>
                </a:tc>
                <a:tc>
                  <a:txBody>
                    <a:bodyPr/>
                    <a:lstStyle/>
                    <a:p>
                      <a:r>
                        <a:rPr lang="en-US" sz="1000" b="1" dirty="0" smtClean="0"/>
                        <a:t>0</a:t>
                      </a:r>
                      <a:endParaRPr lang="en-GB" sz="1000" b="1" dirty="0"/>
                    </a:p>
                  </a:txBody>
                  <a:tcPr marL="68580" marR="68580" marT="34290" marB="34290"/>
                </a:tc>
                <a:extLst>
                  <a:ext uri="{0D108BD9-81ED-4DB2-BD59-A6C34878D82A}">
                    <a16:rowId xmlns:a16="http://schemas.microsoft.com/office/drawing/2014/main" val="10007"/>
                  </a:ext>
                </a:extLst>
              </a:tr>
            </a:tbl>
          </a:graphicData>
        </a:graphic>
      </p:graphicFrame>
      <p:sp>
        <p:nvSpPr>
          <p:cNvPr id="8" name="Oval 7"/>
          <p:cNvSpPr/>
          <p:nvPr/>
        </p:nvSpPr>
        <p:spPr>
          <a:xfrm>
            <a:off x="4111706" y="798718"/>
            <a:ext cx="428625" cy="3680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H</a:t>
            </a:r>
            <a:endParaRPr lang="en-GB" sz="1350" kern="1200" dirty="0">
              <a:solidFill>
                <a:prstClr val="white"/>
              </a:solidFill>
            </a:endParaRPr>
          </a:p>
        </p:txBody>
      </p:sp>
      <p:cxnSp>
        <p:nvCxnSpPr>
          <p:cNvPr id="10" name="Straight Arrow Connector 9"/>
          <p:cNvCxnSpPr>
            <a:stCxn id="8" idx="4"/>
            <a:endCxn id="11" idx="0"/>
          </p:cNvCxnSpPr>
          <p:nvPr/>
        </p:nvCxnSpPr>
        <p:spPr>
          <a:xfrm flipH="1">
            <a:off x="1431629" y="1166776"/>
            <a:ext cx="2894390" cy="86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205627" y="2033033"/>
            <a:ext cx="452005"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C</a:t>
            </a:r>
            <a:endParaRPr lang="en-GB" sz="1350" kern="1200" dirty="0">
              <a:solidFill>
                <a:prstClr val="white"/>
              </a:solidFill>
            </a:endParaRPr>
          </a:p>
        </p:txBody>
      </p:sp>
      <p:sp>
        <p:nvSpPr>
          <p:cNvPr id="14" name="Oval 13"/>
          <p:cNvSpPr/>
          <p:nvPr/>
        </p:nvSpPr>
        <p:spPr>
          <a:xfrm>
            <a:off x="3113180" y="1979018"/>
            <a:ext cx="452005"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K</a:t>
            </a:r>
            <a:endParaRPr lang="en-GB" sz="1350" kern="1200" dirty="0">
              <a:solidFill>
                <a:prstClr val="white"/>
              </a:solidFill>
            </a:endParaRPr>
          </a:p>
        </p:txBody>
      </p:sp>
      <p:sp>
        <p:nvSpPr>
          <p:cNvPr id="15" name="Oval 14"/>
          <p:cNvSpPr/>
          <p:nvPr/>
        </p:nvSpPr>
        <p:spPr>
          <a:xfrm>
            <a:off x="7342504" y="2033033"/>
            <a:ext cx="594377"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Mr</a:t>
            </a:r>
            <a:endParaRPr lang="en-GB" sz="1350" kern="1200" dirty="0">
              <a:solidFill>
                <a:prstClr val="white"/>
              </a:solidFill>
            </a:endParaRPr>
          </a:p>
        </p:txBody>
      </p:sp>
      <p:sp>
        <p:nvSpPr>
          <p:cNvPr id="16" name="Oval 15"/>
          <p:cNvSpPr/>
          <p:nvPr/>
        </p:nvSpPr>
        <p:spPr>
          <a:xfrm>
            <a:off x="5432455" y="2052655"/>
            <a:ext cx="452005"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M</a:t>
            </a:r>
            <a:endParaRPr lang="en-GB" sz="1350" kern="1200" dirty="0">
              <a:solidFill>
                <a:prstClr val="white"/>
              </a:solidFill>
            </a:endParaRPr>
          </a:p>
        </p:txBody>
      </p:sp>
      <p:cxnSp>
        <p:nvCxnSpPr>
          <p:cNvPr id="21" name="Straight Arrow Connector 20"/>
          <p:cNvCxnSpPr>
            <a:stCxn id="8" idx="4"/>
            <a:endCxn id="14" idx="0"/>
          </p:cNvCxnSpPr>
          <p:nvPr/>
        </p:nvCxnSpPr>
        <p:spPr>
          <a:xfrm flipH="1">
            <a:off x="3339182" y="1166775"/>
            <a:ext cx="986837" cy="8122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4"/>
            <a:endCxn id="16" idx="0"/>
          </p:cNvCxnSpPr>
          <p:nvPr/>
        </p:nvCxnSpPr>
        <p:spPr>
          <a:xfrm>
            <a:off x="4326019" y="1166775"/>
            <a:ext cx="1332439" cy="88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4"/>
            <a:endCxn id="15" idx="0"/>
          </p:cNvCxnSpPr>
          <p:nvPr/>
        </p:nvCxnSpPr>
        <p:spPr>
          <a:xfrm>
            <a:off x="4326019" y="1166776"/>
            <a:ext cx="3313673" cy="86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59687" y="1347529"/>
            <a:ext cx="449162" cy="300082"/>
          </a:xfrm>
          <a:prstGeom prst="rect">
            <a:avLst/>
          </a:prstGeom>
          <a:noFill/>
        </p:spPr>
        <p:txBody>
          <a:bodyPr wrap="none" rtlCol="0">
            <a:spAutoFit/>
          </a:bodyPr>
          <a:lstStyle/>
          <a:p>
            <a:pPr>
              <a:buClrTx/>
              <a:buFontTx/>
              <a:buNone/>
            </a:pPr>
            <a:r>
              <a:rPr lang="en-US" sz="1350" kern="1200" dirty="0">
                <a:solidFill>
                  <a:prstClr val="black"/>
                </a:solidFill>
                <a:latin typeface="Calibri" panose="020F0502020204030204"/>
              </a:rPr>
              <a:t>116</a:t>
            </a:r>
            <a:endParaRPr lang="en-GB" sz="1350" kern="1200" dirty="0">
              <a:solidFill>
                <a:prstClr val="black"/>
              </a:solidFill>
              <a:latin typeface="Calibri" panose="020F0502020204030204"/>
            </a:endParaRPr>
          </a:p>
        </p:txBody>
      </p:sp>
      <p:sp>
        <p:nvSpPr>
          <p:cNvPr id="33" name="TextBox 32"/>
          <p:cNvSpPr txBox="1"/>
          <p:nvPr/>
        </p:nvSpPr>
        <p:spPr>
          <a:xfrm>
            <a:off x="3584016" y="1333472"/>
            <a:ext cx="449162" cy="300082"/>
          </a:xfrm>
          <a:prstGeom prst="rect">
            <a:avLst/>
          </a:prstGeom>
          <a:noFill/>
        </p:spPr>
        <p:txBody>
          <a:bodyPr wrap="none" rtlCol="0">
            <a:spAutoFit/>
          </a:bodyPr>
          <a:lstStyle/>
          <a:p>
            <a:pPr>
              <a:buClrTx/>
              <a:buFontTx/>
              <a:buNone/>
            </a:pPr>
            <a:r>
              <a:rPr lang="en-US" sz="1350" kern="1200" dirty="0" smtClean="0">
                <a:solidFill>
                  <a:prstClr val="black"/>
                </a:solidFill>
                <a:latin typeface="Calibri" panose="020F0502020204030204"/>
              </a:rPr>
              <a:t>172</a:t>
            </a:r>
            <a:endParaRPr lang="en-GB" sz="1350" kern="1200" dirty="0">
              <a:solidFill>
                <a:prstClr val="black"/>
              </a:solidFill>
              <a:latin typeface="Calibri" panose="020F0502020204030204"/>
            </a:endParaRPr>
          </a:p>
        </p:txBody>
      </p:sp>
      <p:sp>
        <p:nvSpPr>
          <p:cNvPr id="34" name="TextBox 33"/>
          <p:cNvSpPr txBox="1"/>
          <p:nvPr/>
        </p:nvSpPr>
        <p:spPr>
          <a:xfrm>
            <a:off x="4412724" y="1333496"/>
            <a:ext cx="449162" cy="300082"/>
          </a:xfrm>
          <a:prstGeom prst="rect">
            <a:avLst/>
          </a:prstGeom>
          <a:noFill/>
        </p:spPr>
        <p:txBody>
          <a:bodyPr wrap="none" rtlCol="0">
            <a:spAutoFit/>
          </a:bodyPr>
          <a:lstStyle/>
          <a:p>
            <a:pPr>
              <a:buClrTx/>
              <a:buFontTx/>
              <a:buNone/>
            </a:pPr>
            <a:r>
              <a:rPr lang="en-US" sz="1350" kern="1200" dirty="0">
                <a:solidFill>
                  <a:prstClr val="black"/>
                </a:solidFill>
                <a:latin typeface="Calibri" panose="020F0502020204030204"/>
              </a:rPr>
              <a:t>295</a:t>
            </a:r>
            <a:endParaRPr lang="en-GB" sz="1350" kern="1200" dirty="0">
              <a:solidFill>
                <a:prstClr val="black"/>
              </a:solidFill>
              <a:latin typeface="Calibri" panose="020F0502020204030204"/>
            </a:endParaRPr>
          </a:p>
        </p:txBody>
      </p:sp>
      <p:sp>
        <p:nvSpPr>
          <p:cNvPr id="35" name="TextBox 34"/>
          <p:cNvSpPr txBox="1"/>
          <p:nvPr/>
        </p:nvSpPr>
        <p:spPr>
          <a:xfrm>
            <a:off x="5800845" y="1357379"/>
            <a:ext cx="371233" cy="300082"/>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75</a:t>
            </a:r>
            <a:endParaRPr lang="en-GB" sz="1350" kern="1200" dirty="0">
              <a:solidFill>
                <a:prstClr val="black"/>
              </a:solidFill>
              <a:latin typeface="Calibri" panose="020F0502020204030204"/>
            </a:endParaRPr>
          </a:p>
        </p:txBody>
      </p:sp>
      <p:sp>
        <p:nvSpPr>
          <p:cNvPr id="36" name="TextBox 35"/>
          <p:cNvSpPr txBox="1"/>
          <p:nvPr/>
        </p:nvSpPr>
        <p:spPr>
          <a:xfrm>
            <a:off x="-22933" y="1916776"/>
            <a:ext cx="1454561"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116+250</a:t>
            </a:r>
          </a:p>
          <a:p>
            <a:pPr>
              <a:buClrTx/>
              <a:buFontTx/>
              <a:buNone/>
            </a:pPr>
            <a:r>
              <a:rPr lang="en-US" sz="1350" kern="1200" dirty="0">
                <a:solidFill>
                  <a:prstClr val="black"/>
                </a:solidFill>
                <a:latin typeface="Calibri" panose="020F0502020204030204"/>
              </a:rPr>
              <a:t>         =</a:t>
            </a:r>
            <a:r>
              <a:rPr lang="en-US" sz="1350" b="1" kern="1200" dirty="0">
                <a:solidFill>
                  <a:prstClr val="black"/>
                </a:solidFill>
                <a:latin typeface="Calibri" panose="020F0502020204030204"/>
              </a:rPr>
              <a:t>366</a:t>
            </a:r>
            <a:endParaRPr lang="en-GB" sz="1350" b="1" kern="1200" dirty="0">
              <a:solidFill>
                <a:prstClr val="black"/>
              </a:solidFill>
              <a:latin typeface="Calibri" panose="020F0502020204030204"/>
            </a:endParaRPr>
          </a:p>
        </p:txBody>
      </p:sp>
      <p:sp>
        <p:nvSpPr>
          <p:cNvPr id="37" name="TextBox 36"/>
          <p:cNvSpPr txBox="1"/>
          <p:nvPr/>
        </p:nvSpPr>
        <p:spPr>
          <a:xfrm>
            <a:off x="1874983" y="1935207"/>
            <a:ext cx="1791354"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a:t>
            </a:r>
            <a:r>
              <a:rPr lang="en-US" sz="1350" kern="1200" dirty="0" smtClean="0">
                <a:solidFill>
                  <a:prstClr val="black"/>
                </a:solidFill>
                <a:latin typeface="Calibri" panose="020F0502020204030204"/>
              </a:rPr>
              <a:t>172+121</a:t>
            </a:r>
            <a:endParaRPr lang="en-US" sz="1350" kern="1200" dirty="0">
              <a:solidFill>
                <a:prstClr val="black"/>
              </a:solidFill>
              <a:latin typeface="Calibri" panose="020F0502020204030204"/>
            </a:endParaRPr>
          </a:p>
          <a:p>
            <a:pPr>
              <a:buClrTx/>
              <a:buFontTx/>
              <a:buNone/>
            </a:pPr>
            <a:r>
              <a:rPr lang="en-US" sz="1350" kern="1200" dirty="0">
                <a:solidFill>
                  <a:prstClr val="black"/>
                </a:solidFill>
                <a:latin typeface="Calibri" panose="020F0502020204030204"/>
              </a:rPr>
              <a:t>         =</a:t>
            </a:r>
            <a:r>
              <a:rPr lang="en-US" sz="1350" b="1" kern="1200" dirty="0" smtClean="0">
                <a:solidFill>
                  <a:prstClr val="black"/>
                </a:solidFill>
                <a:latin typeface="Calibri" panose="020F0502020204030204"/>
              </a:rPr>
              <a:t>293</a:t>
            </a:r>
            <a:endParaRPr lang="en-GB" sz="1350" b="1" kern="1200" dirty="0">
              <a:solidFill>
                <a:prstClr val="black"/>
              </a:solidFill>
              <a:latin typeface="Calibri" panose="020F0502020204030204"/>
            </a:endParaRPr>
          </a:p>
        </p:txBody>
      </p:sp>
      <p:sp>
        <p:nvSpPr>
          <p:cNvPr id="38" name="TextBox 37"/>
          <p:cNvSpPr txBox="1"/>
          <p:nvPr/>
        </p:nvSpPr>
        <p:spPr>
          <a:xfrm>
            <a:off x="3977618" y="1920879"/>
            <a:ext cx="1454837"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295+164</a:t>
            </a:r>
          </a:p>
          <a:p>
            <a:pPr>
              <a:buClrTx/>
              <a:buFontTx/>
              <a:buNone/>
            </a:pPr>
            <a:r>
              <a:rPr lang="en-US" sz="1350" kern="1200" dirty="0">
                <a:solidFill>
                  <a:prstClr val="black"/>
                </a:solidFill>
                <a:latin typeface="Calibri" panose="020F0502020204030204"/>
              </a:rPr>
              <a:t>         =</a:t>
            </a:r>
            <a:r>
              <a:rPr lang="en-US" sz="1350" b="1" kern="1200" dirty="0">
                <a:solidFill>
                  <a:prstClr val="black"/>
                </a:solidFill>
                <a:latin typeface="Calibri" panose="020F0502020204030204"/>
              </a:rPr>
              <a:t>459</a:t>
            </a:r>
            <a:endParaRPr lang="en-GB" sz="1350" b="1" kern="1200" dirty="0">
              <a:solidFill>
                <a:prstClr val="black"/>
              </a:solidFill>
              <a:latin typeface="Calibri" panose="020F0502020204030204"/>
            </a:endParaRPr>
          </a:p>
        </p:txBody>
      </p:sp>
      <p:sp>
        <p:nvSpPr>
          <p:cNvPr id="39" name="TextBox 38"/>
          <p:cNvSpPr txBox="1"/>
          <p:nvPr/>
        </p:nvSpPr>
        <p:spPr>
          <a:xfrm>
            <a:off x="6069523" y="1938905"/>
            <a:ext cx="1218923"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75+301</a:t>
            </a:r>
          </a:p>
          <a:p>
            <a:pPr>
              <a:buClrTx/>
              <a:buFontTx/>
              <a:buNone/>
            </a:pPr>
            <a:r>
              <a:rPr lang="en-US" sz="1350" kern="1200" dirty="0">
                <a:solidFill>
                  <a:prstClr val="black"/>
                </a:solidFill>
                <a:latin typeface="Calibri" panose="020F0502020204030204"/>
              </a:rPr>
              <a:t>         =</a:t>
            </a:r>
            <a:r>
              <a:rPr lang="en-US" sz="1350" b="1" kern="1200" dirty="0">
                <a:solidFill>
                  <a:prstClr val="black"/>
                </a:solidFill>
                <a:latin typeface="Calibri" panose="020F0502020204030204"/>
              </a:rPr>
              <a:t>376</a:t>
            </a:r>
            <a:endParaRPr lang="en-GB" sz="1350" b="1" kern="1200" dirty="0">
              <a:solidFill>
                <a:prstClr val="black"/>
              </a:solidFill>
              <a:latin typeface="Calibri" panose="020F0502020204030204"/>
            </a:endParaRPr>
          </a:p>
        </p:txBody>
      </p:sp>
      <p:sp>
        <p:nvSpPr>
          <p:cNvPr id="40" name="Oval 39"/>
          <p:cNvSpPr/>
          <p:nvPr/>
        </p:nvSpPr>
        <p:spPr>
          <a:xfrm>
            <a:off x="1861156" y="2948515"/>
            <a:ext cx="452005"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C</a:t>
            </a:r>
            <a:endParaRPr lang="en-GB" sz="1350" kern="1200" dirty="0">
              <a:solidFill>
                <a:prstClr val="white"/>
              </a:solidFill>
            </a:endParaRPr>
          </a:p>
        </p:txBody>
      </p:sp>
      <p:sp>
        <p:nvSpPr>
          <p:cNvPr id="41" name="Oval 40"/>
          <p:cNvSpPr/>
          <p:nvPr/>
        </p:nvSpPr>
        <p:spPr>
          <a:xfrm>
            <a:off x="4406433" y="2948515"/>
            <a:ext cx="557044"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Kw</a:t>
            </a:r>
            <a:endParaRPr lang="en-GB" sz="1350" kern="1200" dirty="0">
              <a:solidFill>
                <a:prstClr val="white"/>
              </a:solidFill>
            </a:endParaRPr>
          </a:p>
        </p:txBody>
      </p:sp>
      <p:cxnSp>
        <p:nvCxnSpPr>
          <p:cNvPr id="43" name="Straight Arrow Connector 42"/>
          <p:cNvCxnSpPr>
            <a:stCxn id="14" idx="4"/>
            <a:endCxn id="41" idx="0"/>
          </p:cNvCxnSpPr>
          <p:nvPr/>
        </p:nvCxnSpPr>
        <p:spPr>
          <a:xfrm>
            <a:off x="3339182" y="2339282"/>
            <a:ext cx="1345773" cy="6092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4" idx="4"/>
            <a:endCxn id="40" idx="0"/>
          </p:cNvCxnSpPr>
          <p:nvPr/>
        </p:nvCxnSpPr>
        <p:spPr>
          <a:xfrm flipH="1">
            <a:off x="2087159" y="2339282"/>
            <a:ext cx="1252024" cy="609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390983" y="2472738"/>
            <a:ext cx="449162" cy="300082"/>
          </a:xfrm>
          <a:prstGeom prst="rect">
            <a:avLst/>
          </a:prstGeom>
          <a:noFill/>
        </p:spPr>
        <p:txBody>
          <a:bodyPr wrap="none" rtlCol="0">
            <a:spAutoFit/>
          </a:bodyPr>
          <a:lstStyle/>
          <a:p>
            <a:pPr>
              <a:buClrTx/>
              <a:buFontTx/>
              <a:buNone/>
            </a:pPr>
            <a:r>
              <a:rPr lang="en-US" sz="1350" kern="1200" dirty="0">
                <a:solidFill>
                  <a:prstClr val="black"/>
                </a:solidFill>
                <a:latin typeface="Calibri" panose="020F0502020204030204"/>
              </a:rPr>
              <a:t>126</a:t>
            </a:r>
            <a:endParaRPr lang="en-GB" sz="1350" kern="1200" dirty="0">
              <a:solidFill>
                <a:prstClr val="black"/>
              </a:solidFill>
              <a:latin typeface="Calibri" panose="020F0502020204030204"/>
            </a:endParaRPr>
          </a:p>
        </p:txBody>
      </p:sp>
      <p:sp>
        <p:nvSpPr>
          <p:cNvPr id="49" name="TextBox 48"/>
          <p:cNvSpPr txBox="1"/>
          <p:nvPr/>
        </p:nvSpPr>
        <p:spPr>
          <a:xfrm>
            <a:off x="3899339" y="2472738"/>
            <a:ext cx="492443" cy="300082"/>
          </a:xfrm>
          <a:prstGeom prst="rect">
            <a:avLst/>
          </a:prstGeom>
          <a:noFill/>
        </p:spPr>
        <p:txBody>
          <a:bodyPr wrap="none" rtlCol="0">
            <a:spAutoFit/>
          </a:bodyPr>
          <a:lstStyle/>
          <a:p>
            <a:pPr>
              <a:buClrTx/>
              <a:buFontTx/>
              <a:buNone/>
            </a:pPr>
            <a:r>
              <a:rPr lang="en-US" sz="1350" kern="1200" dirty="0">
                <a:solidFill>
                  <a:prstClr val="black"/>
                </a:solidFill>
                <a:latin typeface="Calibri" panose="020F0502020204030204"/>
              </a:rPr>
              <a:t>8</a:t>
            </a:r>
            <a:r>
              <a:rPr lang="en-US" sz="1350" kern="1200" dirty="0" smtClean="0">
                <a:solidFill>
                  <a:prstClr val="black"/>
                </a:solidFill>
                <a:latin typeface="Calibri" panose="020F0502020204030204"/>
              </a:rPr>
              <a:t>4.2</a:t>
            </a:r>
            <a:endParaRPr lang="en-GB" sz="1350" kern="1200" dirty="0">
              <a:solidFill>
                <a:prstClr val="black"/>
              </a:solidFill>
              <a:latin typeface="Calibri" panose="020F0502020204030204"/>
            </a:endParaRPr>
          </a:p>
        </p:txBody>
      </p:sp>
      <p:sp>
        <p:nvSpPr>
          <p:cNvPr id="50" name="TextBox 49"/>
          <p:cNvSpPr txBox="1"/>
          <p:nvPr/>
        </p:nvSpPr>
        <p:spPr>
          <a:xfrm>
            <a:off x="200823" y="2872854"/>
            <a:ext cx="1603669"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142+126+250</a:t>
            </a:r>
          </a:p>
          <a:p>
            <a:pPr>
              <a:buClrTx/>
              <a:buFontTx/>
              <a:buNone/>
            </a:pPr>
            <a:r>
              <a:rPr lang="en-US" sz="1350" kern="1200" dirty="0">
                <a:solidFill>
                  <a:prstClr val="black"/>
                </a:solidFill>
                <a:latin typeface="Calibri" panose="020F0502020204030204"/>
              </a:rPr>
              <a:t>         =</a:t>
            </a:r>
            <a:r>
              <a:rPr lang="en-US" sz="1350" b="1" kern="1200" dirty="0">
                <a:solidFill>
                  <a:prstClr val="black"/>
                </a:solidFill>
                <a:latin typeface="Calibri" panose="020F0502020204030204"/>
              </a:rPr>
              <a:t>376</a:t>
            </a:r>
            <a:endParaRPr lang="en-GB" sz="1350" b="1" kern="1200" dirty="0">
              <a:solidFill>
                <a:prstClr val="black"/>
              </a:solidFill>
              <a:latin typeface="Calibri" panose="020F0502020204030204"/>
            </a:endParaRPr>
          </a:p>
        </p:txBody>
      </p:sp>
      <p:sp>
        <p:nvSpPr>
          <p:cNvPr id="51" name="TextBox 50"/>
          <p:cNvSpPr txBox="1"/>
          <p:nvPr/>
        </p:nvSpPr>
        <p:spPr>
          <a:xfrm>
            <a:off x="2924744" y="2902861"/>
            <a:ext cx="1681122"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a:t>
            </a:r>
            <a:r>
              <a:rPr lang="en-US" sz="1350" kern="1200" dirty="0" smtClean="0">
                <a:solidFill>
                  <a:prstClr val="black"/>
                </a:solidFill>
                <a:latin typeface="Calibri" panose="020F0502020204030204"/>
              </a:rPr>
              <a:t>172+84.2+55</a:t>
            </a:r>
            <a:endParaRPr lang="en-US" sz="1350" kern="1200" dirty="0">
              <a:solidFill>
                <a:prstClr val="black"/>
              </a:solidFill>
              <a:latin typeface="Calibri" panose="020F0502020204030204"/>
            </a:endParaRPr>
          </a:p>
          <a:p>
            <a:pPr>
              <a:buClrTx/>
              <a:buFontTx/>
              <a:buNone/>
            </a:pPr>
            <a:r>
              <a:rPr lang="en-US" sz="1350" kern="1200" dirty="0">
                <a:solidFill>
                  <a:prstClr val="black"/>
                </a:solidFill>
                <a:latin typeface="Calibri" panose="020F0502020204030204"/>
              </a:rPr>
              <a:t>         </a:t>
            </a:r>
            <a:r>
              <a:rPr lang="en-US" sz="1350" kern="1200" dirty="0" smtClean="0">
                <a:solidFill>
                  <a:prstClr val="black"/>
                </a:solidFill>
                <a:latin typeface="Calibri" panose="020F0502020204030204"/>
              </a:rPr>
              <a:t>=</a:t>
            </a:r>
            <a:r>
              <a:rPr lang="en-US" sz="1350" b="1" kern="1200" dirty="0" smtClean="0">
                <a:solidFill>
                  <a:prstClr val="black"/>
                </a:solidFill>
                <a:latin typeface="Calibri" panose="020F0502020204030204"/>
              </a:rPr>
              <a:t>311.2</a:t>
            </a:r>
            <a:endParaRPr lang="en-GB" sz="1350" b="1" kern="1200" dirty="0">
              <a:solidFill>
                <a:prstClr val="black"/>
              </a:solidFill>
              <a:latin typeface="Calibri" panose="020F0502020204030204"/>
            </a:endParaRPr>
          </a:p>
        </p:txBody>
      </p:sp>
      <p:sp>
        <p:nvSpPr>
          <p:cNvPr id="52" name="Oval 51"/>
          <p:cNvSpPr/>
          <p:nvPr/>
        </p:nvSpPr>
        <p:spPr>
          <a:xfrm>
            <a:off x="2925774" y="4311452"/>
            <a:ext cx="452005" cy="36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M</a:t>
            </a:r>
            <a:endParaRPr lang="en-GB" sz="1350" kern="1200" dirty="0">
              <a:solidFill>
                <a:prstClr val="white"/>
              </a:solidFill>
            </a:endParaRPr>
          </a:p>
        </p:txBody>
      </p:sp>
      <p:sp>
        <p:nvSpPr>
          <p:cNvPr id="53" name="Oval 52"/>
          <p:cNvSpPr/>
          <p:nvPr/>
        </p:nvSpPr>
        <p:spPr>
          <a:xfrm>
            <a:off x="5760459" y="4311452"/>
            <a:ext cx="452005" cy="36026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1350" kern="1200" dirty="0">
                <a:solidFill>
                  <a:prstClr val="white"/>
                </a:solidFill>
              </a:rPr>
              <a:t>G</a:t>
            </a:r>
            <a:endParaRPr lang="en-GB" sz="1350" kern="1200" dirty="0">
              <a:solidFill>
                <a:prstClr val="white"/>
              </a:solidFill>
            </a:endParaRPr>
          </a:p>
        </p:txBody>
      </p:sp>
      <p:cxnSp>
        <p:nvCxnSpPr>
          <p:cNvPr id="55" name="Straight Arrow Connector 54"/>
          <p:cNvCxnSpPr>
            <a:stCxn id="41" idx="4"/>
            <a:endCxn id="53" idx="0"/>
          </p:cNvCxnSpPr>
          <p:nvPr/>
        </p:nvCxnSpPr>
        <p:spPr>
          <a:xfrm>
            <a:off x="4684955" y="3308779"/>
            <a:ext cx="1301507" cy="10026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4"/>
            <a:endCxn id="52" idx="0"/>
          </p:cNvCxnSpPr>
          <p:nvPr/>
        </p:nvCxnSpPr>
        <p:spPr>
          <a:xfrm flipH="1">
            <a:off x="3151777" y="3308779"/>
            <a:ext cx="1533179" cy="1002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61368" y="4229671"/>
            <a:ext cx="2189820"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142+74.2+200+164</a:t>
            </a:r>
          </a:p>
          <a:p>
            <a:pPr>
              <a:buClrTx/>
              <a:buFontTx/>
              <a:buNone/>
            </a:pPr>
            <a:r>
              <a:rPr lang="en-US" sz="1350" kern="1200" dirty="0">
                <a:solidFill>
                  <a:prstClr val="black"/>
                </a:solidFill>
                <a:latin typeface="Calibri" panose="020F0502020204030204"/>
              </a:rPr>
              <a:t>         =</a:t>
            </a:r>
            <a:r>
              <a:rPr lang="en-US" sz="1350" b="1" kern="1200" dirty="0">
                <a:solidFill>
                  <a:prstClr val="black"/>
                </a:solidFill>
                <a:latin typeface="Calibri" panose="020F0502020204030204"/>
              </a:rPr>
              <a:t>580.2</a:t>
            </a:r>
            <a:endParaRPr lang="en-GB" sz="1350" b="1" kern="1200" dirty="0">
              <a:solidFill>
                <a:prstClr val="black"/>
              </a:solidFill>
              <a:latin typeface="Calibri" panose="020F0502020204030204"/>
            </a:endParaRPr>
          </a:p>
        </p:txBody>
      </p:sp>
      <p:sp>
        <p:nvSpPr>
          <p:cNvPr id="60" name="TextBox 59"/>
          <p:cNvSpPr txBox="1"/>
          <p:nvPr/>
        </p:nvSpPr>
        <p:spPr>
          <a:xfrm>
            <a:off x="3490720" y="3612827"/>
            <a:ext cx="449162" cy="300082"/>
          </a:xfrm>
          <a:prstGeom prst="rect">
            <a:avLst/>
          </a:prstGeom>
          <a:noFill/>
        </p:spPr>
        <p:txBody>
          <a:bodyPr wrap="none" rtlCol="0">
            <a:spAutoFit/>
          </a:bodyPr>
          <a:lstStyle/>
          <a:p>
            <a:pPr>
              <a:buClrTx/>
              <a:buFontTx/>
              <a:buNone/>
            </a:pPr>
            <a:r>
              <a:rPr lang="en-US" sz="1350" kern="1200" dirty="0">
                <a:solidFill>
                  <a:prstClr val="black"/>
                </a:solidFill>
                <a:latin typeface="Calibri" panose="020F0502020204030204"/>
              </a:rPr>
              <a:t>200</a:t>
            </a:r>
            <a:endParaRPr lang="en-GB" sz="1350" kern="1200" dirty="0">
              <a:solidFill>
                <a:prstClr val="black"/>
              </a:solidFill>
              <a:latin typeface="Calibri" panose="020F0502020204030204"/>
            </a:endParaRPr>
          </a:p>
        </p:txBody>
      </p:sp>
      <p:sp>
        <p:nvSpPr>
          <p:cNvPr id="61" name="TextBox 60"/>
          <p:cNvSpPr txBox="1"/>
          <p:nvPr/>
        </p:nvSpPr>
        <p:spPr>
          <a:xfrm>
            <a:off x="5229146" y="3612827"/>
            <a:ext cx="429312" cy="300082"/>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7</a:t>
            </a:r>
            <a:r>
              <a:rPr lang="en-US" sz="1350" kern="1200" dirty="0" smtClean="0">
                <a:solidFill>
                  <a:prstClr val="black"/>
                </a:solidFill>
                <a:latin typeface="Calibri" panose="020F0502020204030204"/>
              </a:rPr>
              <a:t>6</a:t>
            </a:r>
            <a:endParaRPr lang="en-GB" sz="1350" kern="1200" dirty="0">
              <a:solidFill>
                <a:prstClr val="black"/>
              </a:solidFill>
              <a:latin typeface="Calibri" panose="020F0502020204030204"/>
            </a:endParaRPr>
          </a:p>
        </p:txBody>
      </p:sp>
      <p:sp>
        <p:nvSpPr>
          <p:cNvPr id="62" name="TextBox 61"/>
          <p:cNvSpPr txBox="1"/>
          <p:nvPr/>
        </p:nvSpPr>
        <p:spPr>
          <a:xfrm>
            <a:off x="4021325" y="4229671"/>
            <a:ext cx="2048198" cy="507831"/>
          </a:xfrm>
          <a:prstGeom prst="rect">
            <a:avLst/>
          </a:prstGeom>
          <a:noFill/>
        </p:spPr>
        <p:txBody>
          <a:bodyPr wrap="square" rtlCol="0">
            <a:spAutoFit/>
          </a:bodyPr>
          <a:lstStyle/>
          <a:p>
            <a:pPr>
              <a:buClrTx/>
              <a:buFontTx/>
              <a:buNone/>
            </a:pPr>
            <a:r>
              <a:rPr lang="en-US" sz="1350" kern="1200" dirty="0">
                <a:solidFill>
                  <a:prstClr val="black"/>
                </a:solidFill>
                <a:latin typeface="Calibri" panose="020F0502020204030204"/>
              </a:rPr>
              <a:t>F(n) = </a:t>
            </a:r>
            <a:r>
              <a:rPr lang="en-US" sz="1350" kern="1200" dirty="0" smtClean="0">
                <a:solidFill>
                  <a:prstClr val="black"/>
                </a:solidFill>
                <a:latin typeface="Calibri" panose="020F0502020204030204"/>
              </a:rPr>
              <a:t>172+84.2+76+0</a:t>
            </a:r>
            <a:endParaRPr lang="en-US" sz="1350" kern="1200" dirty="0">
              <a:solidFill>
                <a:prstClr val="black"/>
              </a:solidFill>
              <a:latin typeface="Calibri" panose="020F0502020204030204"/>
            </a:endParaRPr>
          </a:p>
          <a:p>
            <a:pPr>
              <a:buClrTx/>
              <a:buFontTx/>
              <a:buNone/>
            </a:pPr>
            <a:r>
              <a:rPr lang="en-US" sz="1350" kern="1200" dirty="0">
                <a:solidFill>
                  <a:prstClr val="black"/>
                </a:solidFill>
                <a:latin typeface="Calibri" panose="020F0502020204030204"/>
              </a:rPr>
              <a:t>         </a:t>
            </a:r>
            <a:r>
              <a:rPr lang="en-US" sz="1350" kern="1200" dirty="0" smtClean="0">
                <a:solidFill>
                  <a:prstClr val="black"/>
                </a:solidFill>
                <a:latin typeface="Calibri" panose="020F0502020204030204"/>
              </a:rPr>
              <a:t>=</a:t>
            </a:r>
            <a:r>
              <a:rPr lang="en-US" sz="1350" b="1" kern="1200" dirty="0" smtClean="0">
                <a:solidFill>
                  <a:prstClr val="black"/>
                </a:solidFill>
                <a:latin typeface="Calibri" panose="020F0502020204030204"/>
              </a:rPr>
              <a:t>332.2</a:t>
            </a:r>
            <a:endParaRPr lang="en-GB" sz="1350" b="1" kern="1200" dirty="0">
              <a:solidFill>
                <a:prstClr val="black"/>
              </a:solidFill>
              <a:latin typeface="Calibri" panose="020F0502020204030204"/>
            </a:endParaRPr>
          </a:p>
        </p:txBody>
      </p:sp>
      <p:sp>
        <p:nvSpPr>
          <p:cNvPr id="89" name="TextBox 88"/>
          <p:cNvSpPr txBox="1"/>
          <p:nvPr/>
        </p:nvSpPr>
        <p:spPr>
          <a:xfrm>
            <a:off x="687621" y="1756"/>
            <a:ext cx="851852" cy="307777"/>
          </a:xfrm>
          <a:prstGeom prst="rect">
            <a:avLst/>
          </a:prstGeom>
          <a:noFill/>
        </p:spPr>
        <p:txBody>
          <a:bodyPr wrap="square" rtlCol="0">
            <a:spAutoFit/>
          </a:bodyPr>
          <a:lstStyle/>
          <a:p>
            <a:pPr>
              <a:buClrTx/>
              <a:buFontTx/>
              <a:buNone/>
            </a:pPr>
            <a:r>
              <a:rPr lang="en-US" b="1" kern="1200" dirty="0" smtClean="0">
                <a:solidFill>
                  <a:prstClr val="black"/>
                </a:solidFill>
                <a:latin typeface="Calibri" panose="020F0502020204030204"/>
              </a:rPr>
              <a:t>C(366</a:t>
            </a:r>
            <a:r>
              <a:rPr lang="en-US" b="1" kern="1200" dirty="0">
                <a:solidFill>
                  <a:prstClr val="black"/>
                </a:solidFill>
                <a:latin typeface="Calibri" panose="020F0502020204030204"/>
              </a:rPr>
              <a:t>),</a:t>
            </a:r>
            <a:endParaRPr lang="en-GB" b="1" kern="1200" dirty="0">
              <a:solidFill>
                <a:prstClr val="black"/>
              </a:solidFill>
              <a:latin typeface="Calibri" panose="020F0502020204030204"/>
            </a:endParaRPr>
          </a:p>
        </p:txBody>
      </p:sp>
      <p:sp>
        <p:nvSpPr>
          <p:cNvPr id="91" name="TextBox 90"/>
          <p:cNvSpPr txBox="1"/>
          <p:nvPr/>
        </p:nvSpPr>
        <p:spPr>
          <a:xfrm>
            <a:off x="1318591" y="9486"/>
            <a:ext cx="1112784" cy="307777"/>
          </a:xfrm>
          <a:prstGeom prst="rect">
            <a:avLst/>
          </a:prstGeom>
          <a:noFill/>
        </p:spPr>
        <p:txBody>
          <a:bodyPr wrap="square" rtlCol="0">
            <a:spAutoFit/>
          </a:bodyPr>
          <a:lstStyle/>
          <a:p>
            <a:pPr>
              <a:buClrTx/>
              <a:buFontTx/>
              <a:buNone/>
            </a:pPr>
            <a:r>
              <a:rPr lang="en-US" b="1" kern="1200" dirty="0">
                <a:solidFill>
                  <a:prstClr val="black"/>
                </a:solidFill>
                <a:latin typeface="Calibri" panose="020F0502020204030204"/>
              </a:rPr>
              <a:t>Mr=(376),</a:t>
            </a:r>
            <a:endParaRPr lang="en-GB" b="1" kern="1200" dirty="0">
              <a:solidFill>
                <a:prstClr val="black"/>
              </a:solidFill>
              <a:latin typeface="Calibri" panose="020F0502020204030204"/>
            </a:endParaRPr>
          </a:p>
        </p:txBody>
      </p:sp>
      <p:sp>
        <p:nvSpPr>
          <p:cNvPr id="93" name="TextBox 92"/>
          <p:cNvSpPr txBox="1"/>
          <p:nvPr/>
        </p:nvSpPr>
        <p:spPr>
          <a:xfrm>
            <a:off x="2189638" y="6595"/>
            <a:ext cx="851852" cy="307777"/>
          </a:xfrm>
          <a:prstGeom prst="rect">
            <a:avLst/>
          </a:prstGeom>
          <a:noFill/>
        </p:spPr>
        <p:txBody>
          <a:bodyPr wrap="square" rtlCol="0">
            <a:spAutoFit/>
          </a:bodyPr>
          <a:lstStyle/>
          <a:p>
            <a:pPr>
              <a:buClrTx/>
              <a:buFontTx/>
              <a:buNone/>
            </a:pPr>
            <a:r>
              <a:rPr lang="en-US" b="1" kern="1200" dirty="0">
                <a:solidFill>
                  <a:prstClr val="black"/>
                </a:solidFill>
                <a:latin typeface="Calibri" panose="020F0502020204030204"/>
              </a:rPr>
              <a:t>M(459</a:t>
            </a:r>
            <a:r>
              <a:rPr lang="en-US" b="1" kern="1200" dirty="0" smtClean="0">
                <a:solidFill>
                  <a:prstClr val="black"/>
                </a:solidFill>
                <a:latin typeface="Calibri" panose="020F0502020204030204"/>
              </a:rPr>
              <a:t>)</a:t>
            </a:r>
            <a:endParaRPr lang="en-GB" b="1" kern="1200" dirty="0">
              <a:solidFill>
                <a:prstClr val="black"/>
              </a:solidFill>
              <a:latin typeface="Calibri" panose="020F0502020204030204"/>
            </a:endParaRPr>
          </a:p>
        </p:txBody>
      </p:sp>
      <p:sp>
        <p:nvSpPr>
          <p:cNvPr id="56" name="TextBox 55"/>
          <p:cNvSpPr txBox="1"/>
          <p:nvPr/>
        </p:nvSpPr>
        <p:spPr>
          <a:xfrm>
            <a:off x="4684955" y="-11349"/>
            <a:ext cx="4459045"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ClosedList = { </a:t>
            </a:r>
            <a:r>
              <a:rPr lang="en-US" sz="1600" b="1" dirty="0" smtClean="0">
                <a:latin typeface="+mn-lt"/>
                <a:cs typeface="Times New Roman" panose="02020603050405020304" pitchFamily="18" charset="0"/>
              </a:rPr>
              <a:t>H(288),</a:t>
            </a:r>
            <a:r>
              <a:rPr lang="en-US" sz="1600" b="1" dirty="0" smtClean="0">
                <a:latin typeface="+mn-lt"/>
                <a:cs typeface="Times New Roman" panose="02020603050405020304" pitchFamily="18" charset="0"/>
              </a:rPr>
              <a:t>K(293),Kw(311.2),G(332.2</a:t>
            </a:r>
            <a:r>
              <a:rPr lang="en-US" sz="1600" b="1" dirty="0" smtClean="0">
                <a:latin typeface="+mn-lt"/>
                <a:cs typeface="Times New Roman" panose="02020603050405020304" pitchFamily="18" charset="0"/>
              </a:rPr>
              <a:t>)</a:t>
            </a:r>
            <a:r>
              <a:rPr lang="en-US" sz="1600" b="1" dirty="0">
                <a:latin typeface="+mn-lt"/>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a:t>
            </a:r>
            <a:endParaRPr lang="en-GB" sz="1600" b="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010555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0453">
        <p15:prstTrans prst="fracture"/>
      </p:transition>
    </mc:Choice>
    <mc:Fallback xmlns="">
      <p:transition spd="slow" advTm="70453">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8"/>
        <p:cNvGrpSpPr/>
        <p:nvPr/>
      </p:nvGrpSpPr>
      <p:grpSpPr>
        <a:xfrm>
          <a:off x="0" y="0"/>
          <a:ext cx="0" cy="0"/>
          <a:chOff x="0" y="0"/>
          <a:chExt cx="0" cy="0"/>
        </a:xfrm>
      </p:grpSpPr>
      <p:sp>
        <p:nvSpPr>
          <p:cNvPr id="2699" name="Google Shape;2699;p4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algorithm</a:t>
            </a:r>
            <a:endParaRPr/>
          </a:p>
        </p:txBody>
      </p:sp>
      <p:sp>
        <p:nvSpPr>
          <p:cNvPr id="2700" name="Google Shape;2700;p49"/>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latin typeface="Arial"/>
                <a:ea typeface="Arial"/>
                <a:cs typeface="Arial"/>
                <a:sym typeface="Arial"/>
              </a:rPr>
              <a:t>1. Create an </a:t>
            </a:r>
            <a:r>
              <a:rPr lang="en" b="1">
                <a:latin typeface="Arial"/>
                <a:ea typeface="Arial"/>
                <a:cs typeface="Arial"/>
                <a:sym typeface="Arial"/>
              </a:rPr>
              <a:t>open</a:t>
            </a:r>
            <a:r>
              <a:rPr lang="en">
                <a:latin typeface="Arial"/>
                <a:ea typeface="Arial"/>
                <a:cs typeface="Arial"/>
                <a:sym typeface="Arial"/>
              </a:rPr>
              <a:t> list and a </a:t>
            </a:r>
            <a:r>
              <a:rPr lang="en" b="1">
                <a:latin typeface="Arial"/>
                <a:ea typeface="Arial"/>
                <a:cs typeface="Arial"/>
                <a:sym typeface="Arial"/>
              </a:rPr>
              <a:t>closed </a:t>
            </a:r>
            <a:r>
              <a:rPr lang="en">
                <a:latin typeface="Arial"/>
                <a:ea typeface="Arial"/>
                <a:cs typeface="Arial"/>
                <a:sym typeface="Arial"/>
              </a:rPr>
              <a:t>list that are both empty. Put the start node in the open list.</a:t>
            </a:r>
            <a:endParaRPr>
              <a:latin typeface="Arial"/>
              <a:ea typeface="Arial"/>
              <a:cs typeface="Arial"/>
              <a:sym typeface="Arial"/>
            </a:endParaRPr>
          </a:p>
          <a:p>
            <a:pPr marL="0" lvl="0" indent="0" algn="l" rtl="0">
              <a:spcBef>
                <a:spcPts val="0"/>
              </a:spcBef>
              <a:spcAft>
                <a:spcPts val="0"/>
              </a:spcAft>
              <a:buNone/>
            </a:pPr>
            <a:r>
              <a:rPr lang="en">
                <a:latin typeface="Arial"/>
                <a:ea typeface="Arial"/>
                <a:cs typeface="Arial"/>
                <a:sym typeface="Arial"/>
              </a:rPr>
              <a:t>2. Loop this until the goal is found or the open list is empty:</a:t>
            </a:r>
            <a:endParaRPr>
              <a:latin typeface="Arial"/>
              <a:ea typeface="Arial"/>
              <a:cs typeface="Arial"/>
              <a:sym typeface="Arial"/>
            </a:endParaRPr>
          </a:p>
          <a:p>
            <a:pPr marL="0" lvl="0" indent="0" algn="l" rtl="0">
              <a:spcBef>
                <a:spcPts val="0"/>
              </a:spcBef>
              <a:spcAft>
                <a:spcPts val="0"/>
              </a:spcAft>
              <a:buNone/>
            </a:pPr>
            <a:r>
              <a:rPr lang="en">
                <a:latin typeface="Arial"/>
                <a:ea typeface="Arial"/>
                <a:cs typeface="Arial"/>
                <a:sym typeface="Arial"/>
              </a:rPr>
              <a:t>      a. Find the node with the lowest F cost in the open list and place it in the closed list.</a:t>
            </a:r>
            <a:endParaRPr>
              <a:latin typeface="Arial"/>
              <a:ea typeface="Arial"/>
              <a:cs typeface="Arial"/>
              <a:sym typeface="Arial"/>
            </a:endParaRPr>
          </a:p>
          <a:p>
            <a:pPr marL="0" lvl="0" indent="0" algn="l" rtl="0">
              <a:spcBef>
                <a:spcPts val="0"/>
              </a:spcBef>
              <a:spcAft>
                <a:spcPts val="0"/>
              </a:spcAft>
              <a:buNone/>
            </a:pPr>
            <a:r>
              <a:rPr lang="en">
                <a:latin typeface="Arial"/>
                <a:ea typeface="Arial"/>
                <a:cs typeface="Arial"/>
                <a:sym typeface="Arial"/>
              </a:rPr>
              <a:t>      b. Expand this node and for the adjacent nodes to this node:</a:t>
            </a:r>
            <a:endParaRPr>
              <a:latin typeface="Arial"/>
              <a:ea typeface="Arial"/>
              <a:cs typeface="Arial"/>
              <a:sym typeface="Arial"/>
            </a:endParaRPr>
          </a:p>
          <a:p>
            <a:pPr marL="0" lvl="0" indent="0" algn="l" rtl="0">
              <a:spcBef>
                <a:spcPts val="0"/>
              </a:spcBef>
              <a:spcAft>
                <a:spcPts val="0"/>
              </a:spcAft>
              <a:buNone/>
            </a:pPr>
            <a:r>
              <a:rPr lang="en">
                <a:latin typeface="Arial"/>
                <a:ea typeface="Arial"/>
                <a:cs typeface="Arial"/>
                <a:sym typeface="Arial"/>
              </a:rPr>
              <a:t>            i. If they are on the closed list, ignore.</a:t>
            </a:r>
            <a:endParaRPr>
              <a:latin typeface="Arial"/>
              <a:ea typeface="Arial"/>
              <a:cs typeface="Arial"/>
              <a:sym typeface="Arial"/>
            </a:endParaRPr>
          </a:p>
          <a:p>
            <a:pPr marL="0" lvl="0" indent="0" algn="l" rtl="0">
              <a:spcBef>
                <a:spcPts val="0"/>
              </a:spcBef>
              <a:spcAft>
                <a:spcPts val="0"/>
              </a:spcAft>
              <a:buNone/>
            </a:pPr>
            <a:r>
              <a:rPr lang="en">
                <a:latin typeface="Arial"/>
                <a:ea typeface="Arial"/>
                <a:cs typeface="Arial"/>
                <a:sym typeface="Arial"/>
              </a:rPr>
              <a:t>            ii. If not on the open list, add to open list, store the current node as the parent for this adjacent node, and calculate the  F,G, H costs of the adjacent node.</a:t>
            </a:r>
            <a:endParaRPr>
              <a:latin typeface="Arial"/>
              <a:ea typeface="Arial"/>
              <a:cs typeface="Arial"/>
              <a:sym typeface="Arial"/>
            </a:endParaRPr>
          </a:p>
          <a:p>
            <a:pPr marL="0" lvl="0" indent="0" algn="l" rtl="0">
              <a:spcBef>
                <a:spcPts val="0"/>
              </a:spcBef>
              <a:spcAft>
                <a:spcPts val="0"/>
              </a:spcAft>
              <a:buNone/>
            </a:pPr>
            <a:r>
              <a:rPr lang="en">
                <a:latin typeface="Arial"/>
                <a:ea typeface="Arial"/>
                <a:cs typeface="Arial"/>
                <a:sym typeface="Arial"/>
              </a:rPr>
              <a:t>            iii. If on the open list, compare the G costs of this path to the node and the old path to the node. If the G cost of using the  current node to get to the node is the lower cost, change the parent node of the adjacent node to the current node. Recalculate F,G,H costs of the node.</a:t>
            </a:r>
            <a:endParaRPr>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latin typeface="Arial"/>
                <a:ea typeface="Arial"/>
                <a:cs typeface="Arial"/>
                <a:sym typeface="Arial"/>
              </a:rPr>
              <a:t>3. If open list is empty, fail.</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sp>
        <p:nvSpPr>
          <p:cNvPr id="2711" name="Google Shape;2711;p51"/>
          <p:cNvSpPr txBox="1">
            <a:spLocks noGrp="1"/>
          </p:cNvSpPr>
          <p:nvPr>
            <p:ph type="title"/>
          </p:nvPr>
        </p:nvSpPr>
        <p:spPr>
          <a:xfrm>
            <a:off x="635000" y="2093550"/>
            <a:ext cx="7717500" cy="478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2100"/>
              <a:t>A* algorithm completeness and optimality conditions</a:t>
            </a:r>
            <a:endParaRPr sz="430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5"/>
        <p:cNvGrpSpPr/>
        <p:nvPr/>
      </p:nvGrpSpPr>
      <p:grpSpPr>
        <a:xfrm>
          <a:off x="0" y="0"/>
          <a:ext cx="0" cy="0"/>
          <a:chOff x="0" y="0"/>
          <a:chExt cx="0" cy="0"/>
        </a:xfrm>
      </p:grpSpPr>
      <p:sp>
        <p:nvSpPr>
          <p:cNvPr id="2716" name="Google Shape;2716;p5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2500"/>
              <a:t>Completeness</a:t>
            </a:r>
            <a:endParaRPr sz="4700"/>
          </a:p>
        </p:txBody>
      </p:sp>
      <p:sp>
        <p:nvSpPr>
          <p:cNvPr id="2717" name="Google Shape;2717;p52"/>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 The A* algorithm is considered complete if the branching factor of the search space is finite, meaning that there is a finite number of possible actions or transitions from each node, and the cost associated with each action is fixed. In such cases, A* is guaranteed to find a solution if one exists. However, if the branching factor is infinite or the costs can vary, the algorithm may not terminate.</a:t>
            </a:r>
            <a:endParaRPr sz="180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6"/>
        <p:cNvGrpSpPr/>
        <p:nvPr/>
      </p:nvGrpSpPr>
      <p:grpSpPr>
        <a:xfrm>
          <a:off x="0" y="0"/>
          <a:ext cx="0" cy="0"/>
          <a:chOff x="0" y="0"/>
          <a:chExt cx="0" cy="0"/>
        </a:xfrm>
      </p:grpSpPr>
      <p:sp>
        <p:nvSpPr>
          <p:cNvPr id="2637" name="Google Shape;2637;p38"/>
          <p:cNvSpPr txBox="1">
            <a:spLocks noGrp="1"/>
          </p:cNvSpPr>
          <p:nvPr>
            <p:ph type="title"/>
          </p:nvPr>
        </p:nvSpPr>
        <p:spPr>
          <a:xfrm>
            <a:off x="674358" y="2438400"/>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A* search algorithm</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637"/>
                                        </p:tgtEl>
                                        <p:attrNameLst>
                                          <p:attrName>style.visibility</p:attrName>
                                        </p:attrNameLst>
                                      </p:cBhvr>
                                      <p:to>
                                        <p:strVal val="visible"/>
                                      </p:to>
                                    </p:set>
                                    <p:animEffect transition="in" filter="wipe(down)">
                                      <p:cBhvr>
                                        <p:cTn id="7" dur="725">
                                          <p:stCondLst>
                                            <p:cond delay="0"/>
                                          </p:stCondLst>
                                        </p:cTn>
                                        <p:tgtEl>
                                          <p:spTgt spid="2637"/>
                                        </p:tgtEl>
                                      </p:cBhvr>
                                    </p:animEffect>
                                    <p:anim calcmode="lin" valueType="num">
                                      <p:cBhvr>
                                        <p:cTn id="8" dur="2278" tmFilter="0,0; 0.14,0.36; 0.43,0.73; 0.71,0.91; 1.0,1.0">
                                          <p:stCondLst>
                                            <p:cond delay="0"/>
                                          </p:stCondLst>
                                        </p:cTn>
                                        <p:tgtEl>
                                          <p:spTgt spid="2637"/>
                                        </p:tgtEl>
                                        <p:attrNameLst>
                                          <p:attrName>ppt_x</p:attrName>
                                        </p:attrNameLst>
                                      </p:cBhvr>
                                      <p:tavLst>
                                        <p:tav tm="0">
                                          <p:val>
                                            <p:strVal val="#ppt_x-0.25"/>
                                          </p:val>
                                        </p:tav>
                                        <p:tav tm="100000">
                                          <p:val>
                                            <p:strVal val="#ppt_x"/>
                                          </p:val>
                                        </p:tav>
                                      </p:tavLst>
                                    </p:anim>
                                    <p:anim calcmode="lin" valueType="num">
                                      <p:cBhvr>
                                        <p:cTn id="9" dur="830" tmFilter="0.0,0.0; 0.25,0.07; 0.50,0.2; 0.75,0.467; 1.0,1.0">
                                          <p:stCondLst>
                                            <p:cond delay="0"/>
                                          </p:stCondLst>
                                        </p:cTn>
                                        <p:tgtEl>
                                          <p:spTgt spid="2637"/>
                                        </p:tgtEl>
                                        <p:attrNameLst>
                                          <p:attrName>ppt_y</p:attrName>
                                        </p:attrNameLst>
                                      </p:cBhvr>
                                      <p:tavLst>
                                        <p:tav tm="0" fmla="#ppt_y-sin(pi*$)/3">
                                          <p:val>
                                            <p:fltVal val="0.5"/>
                                          </p:val>
                                        </p:tav>
                                        <p:tav tm="100000">
                                          <p:val>
                                            <p:fltVal val="1"/>
                                          </p:val>
                                        </p:tav>
                                      </p:tavLst>
                                    </p:anim>
                                    <p:anim calcmode="lin" valueType="num">
                                      <p:cBhvr>
                                        <p:cTn id="10" dur="830" tmFilter="0, 0; 0.125,0.2665; 0.25,0.4; 0.375,0.465; 0.5,0.5;  0.625,0.535; 0.75,0.6; 0.875,0.7335; 1,1">
                                          <p:stCondLst>
                                            <p:cond delay="830"/>
                                          </p:stCondLst>
                                        </p:cTn>
                                        <p:tgtEl>
                                          <p:spTgt spid="2637"/>
                                        </p:tgtEl>
                                        <p:attrNameLst>
                                          <p:attrName>ppt_y</p:attrName>
                                        </p:attrNameLst>
                                      </p:cBhvr>
                                      <p:tavLst>
                                        <p:tav tm="0" fmla="#ppt_y-sin(pi*$)/9">
                                          <p:val>
                                            <p:fltVal val="0"/>
                                          </p:val>
                                        </p:tav>
                                        <p:tav tm="100000">
                                          <p:val>
                                            <p:fltVal val="1"/>
                                          </p:val>
                                        </p:tav>
                                      </p:tavLst>
                                    </p:anim>
                                    <p:anim calcmode="lin" valueType="num">
                                      <p:cBhvr>
                                        <p:cTn id="11" dur="415" tmFilter="0, 0; 0.125,0.2665; 0.25,0.4; 0.375,0.465; 0.5,0.5;  0.625,0.535; 0.75,0.6; 0.875,0.7335; 1,1">
                                          <p:stCondLst>
                                            <p:cond delay="1655"/>
                                          </p:stCondLst>
                                        </p:cTn>
                                        <p:tgtEl>
                                          <p:spTgt spid="2637"/>
                                        </p:tgtEl>
                                        <p:attrNameLst>
                                          <p:attrName>ppt_y</p:attrName>
                                        </p:attrNameLst>
                                      </p:cBhvr>
                                      <p:tavLst>
                                        <p:tav tm="0" fmla="#ppt_y-sin(pi*$)/27">
                                          <p:val>
                                            <p:fltVal val="0"/>
                                          </p:val>
                                        </p:tav>
                                        <p:tav tm="100000">
                                          <p:val>
                                            <p:fltVal val="1"/>
                                          </p:val>
                                        </p:tav>
                                      </p:tavLst>
                                    </p:anim>
                                    <p:anim calcmode="lin" valueType="num">
                                      <p:cBhvr>
                                        <p:cTn id="12" dur="205" tmFilter="0, 0; 0.125,0.2665; 0.25,0.4; 0.375,0.465; 0.5,0.5;  0.625,0.535; 0.75,0.6; 0.875,0.7335; 1,1">
                                          <p:stCondLst>
                                            <p:cond delay="2070"/>
                                          </p:stCondLst>
                                        </p:cTn>
                                        <p:tgtEl>
                                          <p:spTgt spid="2637"/>
                                        </p:tgtEl>
                                        <p:attrNameLst>
                                          <p:attrName>ppt_y</p:attrName>
                                        </p:attrNameLst>
                                      </p:cBhvr>
                                      <p:tavLst>
                                        <p:tav tm="0" fmla="#ppt_y-sin(pi*$)/81">
                                          <p:val>
                                            <p:fltVal val="0"/>
                                          </p:val>
                                        </p:tav>
                                        <p:tav tm="100000">
                                          <p:val>
                                            <p:fltVal val="1"/>
                                          </p:val>
                                        </p:tav>
                                      </p:tavLst>
                                    </p:anim>
                                    <p:animScale>
                                      <p:cBhvr>
                                        <p:cTn id="13" dur="33">
                                          <p:stCondLst>
                                            <p:cond delay="812"/>
                                          </p:stCondLst>
                                        </p:cTn>
                                        <p:tgtEl>
                                          <p:spTgt spid="2637"/>
                                        </p:tgtEl>
                                      </p:cBhvr>
                                      <p:to x="100000" y="60000"/>
                                    </p:animScale>
                                    <p:animScale>
                                      <p:cBhvr>
                                        <p:cTn id="14" dur="207" decel="50000">
                                          <p:stCondLst>
                                            <p:cond delay="845"/>
                                          </p:stCondLst>
                                        </p:cTn>
                                        <p:tgtEl>
                                          <p:spTgt spid="2637"/>
                                        </p:tgtEl>
                                      </p:cBhvr>
                                      <p:to x="100000" y="100000"/>
                                    </p:animScale>
                                    <p:animScale>
                                      <p:cBhvr>
                                        <p:cTn id="15" dur="33">
                                          <p:stCondLst>
                                            <p:cond delay="1640"/>
                                          </p:stCondLst>
                                        </p:cTn>
                                        <p:tgtEl>
                                          <p:spTgt spid="2637"/>
                                        </p:tgtEl>
                                      </p:cBhvr>
                                      <p:to x="100000" y="80000"/>
                                    </p:animScale>
                                    <p:animScale>
                                      <p:cBhvr>
                                        <p:cTn id="16" dur="207" decel="50000">
                                          <p:stCondLst>
                                            <p:cond delay="1673"/>
                                          </p:stCondLst>
                                        </p:cTn>
                                        <p:tgtEl>
                                          <p:spTgt spid="2637"/>
                                        </p:tgtEl>
                                      </p:cBhvr>
                                      <p:to x="100000" y="100000"/>
                                    </p:animScale>
                                    <p:animScale>
                                      <p:cBhvr>
                                        <p:cTn id="17" dur="33">
                                          <p:stCondLst>
                                            <p:cond delay="2052"/>
                                          </p:stCondLst>
                                        </p:cTn>
                                        <p:tgtEl>
                                          <p:spTgt spid="2637"/>
                                        </p:tgtEl>
                                      </p:cBhvr>
                                      <p:to x="100000" y="90000"/>
                                    </p:animScale>
                                    <p:animScale>
                                      <p:cBhvr>
                                        <p:cTn id="18" dur="207" decel="50000">
                                          <p:stCondLst>
                                            <p:cond delay="2085"/>
                                          </p:stCondLst>
                                        </p:cTn>
                                        <p:tgtEl>
                                          <p:spTgt spid="2637"/>
                                        </p:tgtEl>
                                      </p:cBhvr>
                                      <p:to x="100000" y="100000"/>
                                    </p:animScale>
                                    <p:animScale>
                                      <p:cBhvr>
                                        <p:cTn id="19" dur="33">
                                          <p:stCondLst>
                                            <p:cond delay="2260"/>
                                          </p:stCondLst>
                                        </p:cTn>
                                        <p:tgtEl>
                                          <p:spTgt spid="2637"/>
                                        </p:tgtEl>
                                      </p:cBhvr>
                                      <p:to x="100000" y="95000"/>
                                    </p:animScale>
                                    <p:animScale>
                                      <p:cBhvr>
                                        <p:cTn id="20" dur="207" decel="50000">
                                          <p:stCondLst>
                                            <p:cond delay="2293"/>
                                          </p:stCondLst>
                                        </p:cTn>
                                        <p:tgtEl>
                                          <p:spTgt spid="26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sp>
        <p:nvSpPr>
          <p:cNvPr id="2722" name="Google Shape;2722;p5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2400"/>
              <a:t>Optimality</a:t>
            </a:r>
            <a:endParaRPr sz="4600"/>
          </a:p>
        </p:txBody>
      </p:sp>
      <p:sp>
        <p:nvSpPr>
          <p:cNvPr id="2723" name="Google Shape;2723;p53"/>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 A* can guarantee optimality under certain conditions. To achieve optimality, two conditions must be met:</a:t>
            </a: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r>
              <a:rPr lang="en" sz="1800"/>
              <a:t>1. Admissible heuristic: The heuristic function used in A* must be admissible. An admissible heuristic never overestimates the cost to reach the goal from any node. In other words, the estimated cost provided by the heuristic should always be less than or equal to the actual cost. If the heuristic is admissible, A* is guaranteed to find the least cost path to the goal.</a:t>
            </a: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1600"/>
              </a:spcAft>
              <a:buNone/>
            </a:pPr>
            <a:endParaRPr sz="180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7"/>
        <p:cNvGrpSpPr/>
        <p:nvPr/>
      </p:nvGrpSpPr>
      <p:grpSpPr>
        <a:xfrm>
          <a:off x="0" y="0"/>
          <a:ext cx="0" cy="0"/>
          <a:chOff x="0" y="0"/>
          <a:chExt cx="0" cy="0"/>
        </a:xfrm>
      </p:grpSpPr>
      <p:sp>
        <p:nvSpPr>
          <p:cNvPr id="2728" name="Google Shape;2728;p54"/>
          <p:cNvSpPr txBox="1">
            <a:spLocks noGrp="1"/>
          </p:cNvSpPr>
          <p:nvPr>
            <p:ph type="body" idx="1"/>
          </p:nvPr>
        </p:nvSpPr>
        <p:spPr>
          <a:xfrm>
            <a:off x="713225" y="107575"/>
            <a:ext cx="7717500" cy="44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r>
              <a:rPr lang="en" sz="1800" dirty="0"/>
              <a:t>2. Consistency (or the triangle inequality): The heuristic function must also satisfy the consistency condition, also known as the triangle inequality. It states that the estimated cost from a node to its successor plus the estimated cost from the successor to the goal must be greater than or equal to the estimated cost from the current node to the goal. Mathematically, if h(n) represents the heuristic estimate for node n, and d(n, n') represents the cost from node n to its successor n', then the consistency condition can be expressed as h(n) ≤ d(n, n') + h(n').</a:t>
            </a: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1600"/>
              </a:spcAft>
              <a:buNone/>
            </a:pPr>
            <a:endParaRPr sz="2100"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2"/>
        <p:cNvGrpSpPr/>
        <p:nvPr/>
      </p:nvGrpSpPr>
      <p:grpSpPr>
        <a:xfrm>
          <a:off x="0" y="0"/>
          <a:ext cx="0" cy="0"/>
          <a:chOff x="0" y="0"/>
          <a:chExt cx="0" cy="0"/>
        </a:xfrm>
      </p:grpSpPr>
      <p:sp>
        <p:nvSpPr>
          <p:cNvPr id="2733" name="Google Shape;2733;p5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Time and space complexity </a:t>
            </a:r>
            <a:endParaRPr/>
          </a:p>
        </p:txBody>
      </p:sp>
      <p:sp>
        <p:nvSpPr>
          <p:cNvPr id="2734" name="Google Shape;2734;p55"/>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100"/>
          </a:p>
          <a:p>
            <a:pPr marL="0" lvl="0" indent="0" algn="l" rtl="0">
              <a:spcBef>
                <a:spcPts val="0"/>
              </a:spcBef>
              <a:spcAft>
                <a:spcPts val="0"/>
              </a:spcAft>
              <a:buClr>
                <a:schemeClr val="dk1"/>
              </a:buClr>
              <a:buSzPts val="1100"/>
              <a:buFont typeface="Arial"/>
              <a:buNone/>
            </a:pPr>
            <a:r>
              <a:rPr lang="en" sz="1900"/>
              <a:t>The time and space complexities of the A* search algorithm are influenced by several factors, including the quality of the heuristic function and the depth of the solution</a:t>
            </a:r>
            <a:endParaRPr sz="22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8"/>
        <p:cNvGrpSpPr/>
        <p:nvPr/>
      </p:nvGrpSpPr>
      <p:grpSpPr>
        <a:xfrm>
          <a:off x="0" y="0"/>
          <a:ext cx="0" cy="0"/>
          <a:chOff x="0" y="0"/>
          <a:chExt cx="0" cy="0"/>
        </a:xfrm>
      </p:grpSpPr>
      <p:sp>
        <p:nvSpPr>
          <p:cNvPr id="2739" name="Google Shape;2739;p5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Time Complexity</a:t>
            </a:r>
            <a:endParaRPr/>
          </a:p>
        </p:txBody>
      </p:sp>
      <p:sp>
        <p:nvSpPr>
          <p:cNvPr id="2740" name="Google Shape;2740;p56"/>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600"/>
          </a:p>
          <a:p>
            <a:pPr marL="0" lvl="0" indent="0" algn="l" rtl="0">
              <a:spcBef>
                <a:spcPts val="0"/>
              </a:spcBef>
              <a:spcAft>
                <a:spcPts val="0"/>
              </a:spcAft>
              <a:buNone/>
            </a:pPr>
            <a:r>
              <a:rPr lang="en" sz="1600"/>
              <a:t>The time complexity of A* is exponential in the worst case, specifically dependent on the depth of the solution. This means that as the depth of the solution increases, the time required to find the optimal path can grow exponentially. </a:t>
            </a:r>
            <a:endParaRPr sz="1600"/>
          </a:p>
          <a:p>
            <a:pPr marL="0" lvl="0" indent="0" algn="l" rtl="0">
              <a:spcBef>
                <a:spcPts val="0"/>
              </a:spcBef>
              <a:spcAft>
                <a:spcPts val="0"/>
              </a:spcAft>
              <a:buNone/>
            </a:pPr>
            <a:endParaRPr sz="1800"/>
          </a:p>
          <a:p>
            <a:pPr marL="0" lvl="0" indent="0" algn="l" rtl="0">
              <a:spcBef>
                <a:spcPts val="0"/>
              </a:spcBef>
              <a:spcAft>
                <a:spcPts val="0"/>
              </a:spcAft>
              <a:buNone/>
            </a:pPr>
            <a:r>
              <a:rPr lang="en" sz="2100" b="1">
                <a:latin typeface="Roboto"/>
                <a:ea typeface="Roboto"/>
                <a:cs typeface="Roboto"/>
                <a:sym typeface="Roboto"/>
              </a:rPr>
              <a:t>O(b^d)</a:t>
            </a:r>
            <a:endParaRPr sz="2100" b="1">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Where:</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 b is the branching factor (average number of successors for each node) </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d is the maximum depth of the search space.</a:t>
            </a:r>
            <a:endParaRPr sz="1800">
              <a:latin typeface="Roboto"/>
              <a:ea typeface="Roboto"/>
              <a:cs typeface="Roboto"/>
              <a:sym typeface="Roboto"/>
            </a:endParaRPr>
          </a:p>
          <a:p>
            <a:pPr marL="0" lvl="0" indent="0" algn="l" rtl="0">
              <a:spcBef>
                <a:spcPts val="0"/>
              </a:spcBef>
              <a:spcAft>
                <a:spcPts val="0"/>
              </a:spcAft>
              <a:buNone/>
            </a:pPr>
            <a:endParaRPr sz="1350">
              <a:latin typeface="Roboto"/>
              <a:ea typeface="Roboto"/>
              <a:cs typeface="Roboto"/>
              <a:sym typeface="Roboto"/>
            </a:endParaRPr>
          </a:p>
          <a:p>
            <a:pPr marL="0" lvl="0" indent="0" algn="l" rtl="0">
              <a:spcBef>
                <a:spcPts val="0"/>
              </a:spcBef>
              <a:spcAft>
                <a:spcPts val="0"/>
              </a:spcAft>
              <a:buNone/>
            </a:pPr>
            <a:endParaRPr sz="1600"/>
          </a:p>
          <a:p>
            <a:pPr marL="0" lvl="0" indent="0" algn="l" rtl="0">
              <a:spcBef>
                <a:spcPts val="0"/>
              </a:spcBef>
              <a:spcAft>
                <a:spcPts val="0"/>
              </a:spcAft>
              <a:buClr>
                <a:schemeClr val="dk1"/>
              </a:buClr>
              <a:buSzPts val="1100"/>
              <a:buFont typeface="Arial"/>
              <a:buNone/>
            </a:pPr>
            <a:endParaRPr sz="1600"/>
          </a:p>
          <a:p>
            <a:pPr marL="0" lvl="0" indent="0" algn="l" rtl="0">
              <a:spcBef>
                <a:spcPts val="0"/>
              </a:spcBef>
              <a:spcAft>
                <a:spcPts val="1600"/>
              </a:spcAft>
              <a:buNone/>
            </a:pPr>
            <a:endParaRPr sz="190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4"/>
        <p:cNvGrpSpPr/>
        <p:nvPr/>
      </p:nvGrpSpPr>
      <p:grpSpPr>
        <a:xfrm>
          <a:off x="0" y="0"/>
          <a:ext cx="0" cy="0"/>
          <a:chOff x="0" y="0"/>
          <a:chExt cx="0" cy="0"/>
        </a:xfrm>
      </p:grpSpPr>
      <p:sp>
        <p:nvSpPr>
          <p:cNvPr id="2745" name="Google Shape;2745;p5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Space Complexity </a:t>
            </a:r>
            <a:endParaRPr/>
          </a:p>
        </p:txBody>
      </p:sp>
      <p:sp>
        <p:nvSpPr>
          <p:cNvPr id="2746" name="Google Shape;2746;p57"/>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The space complexity of A* is also exponential in the worst case and is related to the depth of the solution.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2100" b="1">
                <a:latin typeface="Roboto"/>
                <a:ea typeface="Roboto"/>
                <a:cs typeface="Roboto"/>
                <a:sym typeface="Roboto"/>
              </a:rPr>
              <a:t>O(b^d)</a:t>
            </a:r>
            <a:endParaRPr sz="2100" b="1">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Where:</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 b is the branching factor (average number of successors for each node) </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d is the maximum depth of the search space.</a:t>
            </a:r>
            <a:endParaRPr sz="1800"/>
          </a:p>
        </p:txBody>
      </p:sp>
    </p:spTree>
  </p:cSld>
  <p:clrMapOvr>
    <a:masterClrMapping/>
  </p:clrMapOvr>
  <mc:AlternateContent xmlns:mc="http://schemas.openxmlformats.org/markup-compatibility/2006" xmlns:p14="http://schemas.microsoft.com/office/powerpoint/2010/main">
    <mc:Choice Requires="p14">
      <p:transition spd="slow" p14:dur="3250">
        <p14:ferris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0"/>
        <p:cNvGrpSpPr/>
        <p:nvPr/>
      </p:nvGrpSpPr>
      <p:grpSpPr>
        <a:xfrm>
          <a:off x="0" y="0"/>
          <a:ext cx="0" cy="0"/>
          <a:chOff x="0" y="0"/>
          <a:chExt cx="0" cy="0"/>
        </a:xfrm>
      </p:grpSpPr>
      <p:sp>
        <p:nvSpPr>
          <p:cNvPr id="2751" name="Google Shape;2751;p5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Advantages</a:t>
            </a:r>
            <a:endParaRPr/>
          </a:p>
        </p:txBody>
      </p:sp>
      <p:sp>
        <p:nvSpPr>
          <p:cNvPr id="2752" name="Google Shape;2752;p58"/>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 sz="1900" dirty="0" smtClean="0"/>
          </a:p>
          <a:p>
            <a:pPr marL="0" lvl="0" indent="0" algn="l" rtl="0">
              <a:spcBef>
                <a:spcPts val="0"/>
              </a:spcBef>
              <a:spcAft>
                <a:spcPts val="0"/>
              </a:spcAft>
              <a:buClr>
                <a:schemeClr val="dk1"/>
              </a:buClr>
              <a:buSzPts val="1100"/>
              <a:buFont typeface="Arial"/>
              <a:buNone/>
            </a:pPr>
            <a:r>
              <a:rPr lang="en" sz="1900" dirty="0" smtClean="0"/>
              <a:t>1</a:t>
            </a:r>
            <a:r>
              <a:rPr lang="en" sz="1900" dirty="0"/>
              <a:t>. Completeness: A* is guaranteed to find a solution if one exists, given that the heuristic used is admissible (never overestimates the actual cost).</a:t>
            </a:r>
            <a:endParaRPr sz="1900" dirty="0"/>
          </a:p>
          <a:p>
            <a:pPr marL="0" lvl="0" indent="0" algn="l" rtl="0">
              <a:spcBef>
                <a:spcPts val="0"/>
              </a:spcBef>
              <a:spcAft>
                <a:spcPts val="0"/>
              </a:spcAft>
              <a:buClr>
                <a:schemeClr val="dk1"/>
              </a:buClr>
              <a:buSzPts val="1100"/>
              <a:buFont typeface="Arial"/>
              <a:buNone/>
            </a:pPr>
            <a:endParaRPr sz="1900" dirty="0"/>
          </a:p>
          <a:p>
            <a:pPr marL="0" lvl="0" indent="0" algn="l" rtl="0">
              <a:spcBef>
                <a:spcPts val="0"/>
              </a:spcBef>
              <a:spcAft>
                <a:spcPts val="0"/>
              </a:spcAft>
              <a:buClr>
                <a:schemeClr val="dk1"/>
              </a:buClr>
              <a:buSzPts val="1100"/>
              <a:buFont typeface="Arial"/>
              <a:buNone/>
            </a:pPr>
            <a:r>
              <a:rPr lang="en" sz="1900" dirty="0"/>
              <a:t>2. Optimality: A* guarantees to find the optimal solution, meaning the shortest path, as long as the heuristic is both admissible and consistent (or monotonic</a:t>
            </a:r>
            <a:r>
              <a:rPr lang="en" sz="1900" dirty="0" smtClean="0"/>
              <a:t>).</a:t>
            </a:r>
            <a:endParaRPr sz="19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6"/>
        <p:cNvGrpSpPr/>
        <p:nvPr/>
      </p:nvGrpSpPr>
      <p:grpSpPr>
        <a:xfrm>
          <a:off x="0" y="0"/>
          <a:ext cx="0" cy="0"/>
          <a:chOff x="0" y="0"/>
          <a:chExt cx="0" cy="0"/>
        </a:xfrm>
      </p:grpSpPr>
      <p:sp>
        <p:nvSpPr>
          <p:cNvPr id="2757" name="Google Shape;2757;p59"/>
          <p:cNvSpPr txBox="1">
            <a:spLocks noGrp="1"/>
          </p:cNvSpPr>
          <p:nvPr>
            <p:ph type="body" idx="1"/>
          </p:nvPr>
        </p:nvSpPr>
        <p:spPr>
          <a:xfrm>
            <a:off x="713225" y="273800"/>
            <a:ext cx="7717500" cy="429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800" dirty="0" smtClean="0"/>
          </a:p>
          <a:p>
            <a:pPr marL="0" lvl="0" indent="0" algn="l" rtl="0">
              <a:spcBef>
                <a:spcPts val="0"/>
              </a:spcBef>
              <a:spcAft>
                <a:spcPts val="0"/>
              </a:spcAft>
              <a:buNone/>
            </a:pPr>
            <a:r>
              <a:rPr lang="en" sz="1800" dirty="0" smtClean="0"/>
              <a:t>3</a:t>
            </a:r>
            <a:r>
              <a:rPr lang="en" sz="1800" dirty="0"/>
              <a:t>. Efficiency: A* is typically more efficient than uninformed search algorithms like breadth-first search (BFS) or depth-first search (DFS) because it uses heuristics to guide its search and prioritize promising paths</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4. Flexibility: A* allows the use of different heuristics based on the problem domain, making it adaptable to various types of optimization and pathfinding problems.</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5. Wide Applicability: A* can be applied to a wide range of problems, including pathfinding, puzzle solving, robotics, network routing, and more, making it a versatile algorithm.</a:t>
            </a:r>
            <a:endParaRPr sz="1800" dirty="0"/>
          </a:p>
          <a:p>
            <a:pPr marL="0" lvl="0" indent="0" algn="l" rtl="0">
              <a:spcBef>
                <a:spcPts val="0"/>
              </a:spcBef>
              <a:spcAft>
                <a:spcPts val="0"/>
              </a:spcAft>
              <a:buNone/>
            </a:pPr>
            <a:endParaRPr sz="1100" dirty="0"/>
          </a:p>
          <a:p>
            <a:pPr marL="0" lvl="0" indent="0" algn="l" rtl="0">
              <a:spcBef>
                <a:spcPts val="0"/>
              </a:spcBef>
              <a:spcAft>
                <a:spcPts val="0"/>
              </a:spcAft>
              <a:buClr>
                <a:schemeClr val="dk1"/>
              </a:buClr>
              <a:buSzPts val="1100"/>
              <a:buFont typeface="Arial"/>
              <a:buNone/>
            </a:pPr>
            <a:endParaRPr sz="11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1"/>
        <p:cNvGrpSpPr/>
        <p:nvPr/>
      </p:nvGrpSpPr>
      <p:grpSpPr>
        <a:xfrm>
          <a:off x="0" y="0"/>
          <a:ext cx="0" cy="0"/>
          <a:chOff x="0" y="0"/>
          <a:chExt cx="0" cy="0"/>
        </a:xfrm>
      </p:grpSpPr>
      <p:sp>
        <p:nvSpPr>
          <p:cNvPr id="2762" name="Google Shape;2762;p60"/>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Disadvantages</a:t>
            </a:r>
            <a:endParaRPr/>
          </a:p>
        </p:txBody>
      </p:sp>
      <p:sp>
        <p:nvSpPr>
          <p:cNvPr id="2763" name="Google Shape;2763;p60"/>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dirty="0"/>
              <a:t>1. Heuristic Dependency: The performance and efficiency of A* heavily rely on the quality of the heuristic used. A poor or inaccurate heuristic can lead to suboptimal solutions or increased runtime.</a:t>
            </a:r>
            <a:endParaRPr sz="1900" dirty="0"/>
          </a:p>
          <a:p>
            <a:pPr marL="0" lvl="0" indent="0" algn="l" rtl="0">
              <a:spcBef>
                <a:spcPts val="0"/>
              </a:spcBef>
              <a:spcAft>
                <a:spcPts val="0"/>
              </a:spcAft>
              <a:buClr>
                <a:schemeClr val="dk1"/>
              </a:buClr>
              <a:buSzPts val="1100"/>
              <a:buFont typeface="Arial"/>
              <a:buNone/>
            </a:pPr>
            <a:endParaRPr sz="1900" dirty="0"/>
          </a:p>
          <a:p>
            <a:pPr marL="0" lvl="0" indent="0" algn="l" rtl="0">
              <a:spcBef>
                <a:spcPts val="0"/>
              </a:spcBef>
              <a:spcAft>
                <a:spcPts val="0"/>
              </a:spcAft>
              <a:buClr>
                <a:schemeClr val="dk1"/>
              </a:buClr>
              <a:buSzPts val="1100"/>
              <a:buFont typeface="Arial"/>
              <a:buNone/>
            </a:pPr>
            <a:r>
              <a:rPr lang="en" sz="1900" dirty="0"/>
              <a:t>2. Memory Usage: A* may require substantial memory resources, especially for large or complex search spaces, as it needs to store and manage the open and closed lists.</a:t>
            </a:r>
            <a:endParaRPr sz="1900" dirty="0"/>
          </a:p>
          <a:p>
            <a:pPr marL="0" lvl="0" indent="0" algn="l" rtl="0">
              <a:spcBef>
                <a:spcPts val="0"/>
              </a:spcBef>
              <a:spcAft>
                <a:spcPts val="0"/>
              </a:spcAft>
              <a:buClr>
                <a:schemeClr val="dk1"/>
              </a:buClr>
              <a:buSzPts val="1100"/>
              <a:buFont typeface="Arial"/>
              <a:buNone/>
            </a:pPr>
            <a:endParaRPr sz="1100" dirty="0"/>
          </a:p>
          <a:p>
            <a:pPr marL="0" lvl="0" indent="0" algn="l" rtl="0">
              <a:spcBef>
                <a:spcPts val="0"/>
              </a:spcBef>
              <a:spcAft>
                <a:spcPts val="16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3000">
        <p14:shred pattern="rectang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7"/>
        <p:cNvGrpSpPr/>
        <p:nvPr/>
      </p:nvGrpSpPr>
      <p:grpSpPr>
        <a:xfrm>
          <a:off x="0" y="0"/>
          <a:ext cx="0" cy="0"/>
          <a:chOff x="0" y="0"/>
          <a:chExt cx="0" cy="0"/>
        </a:xfrm>
      </p:grpSpPr>
      <p:sp>
        <p:nvSpPr>
          <p:cNvPr id="2768" name="Google Shape;2768;p61"/>
          <p:cNvSpPr txBox="1">
            <a:spLocks noGrp="1"/>
          </p:cNvSpPr>
          <p:nvPr>
            <p:ph type="body" idx="1"/>
          </p:nvPr>
        </p:nvSpPr>
        <p:spPr>
          <a:xfrm>
            <a:off x="713225" y="176025"/>
            <a:ext cx="7717500" cy="439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dirty="0"/>
              <a:t>3. Computational Cost: The computational cost of evaluating the heuristic function for each node can be significant, particularly if the heuristic is computationally expensive or the search space is vast.</a:t>
            </a:r>
            <a:endParaRPr sz="1700" dirty="0"/>
          </a:p>
          <a:p>
            <a:pPr marL="0" lvl="0" indent="0" algn="l" rtl="0">
              <a:spcBef>
                <a:spcPts val="0"/>
              </a:spcBef>
              <a:spcAft>
                <a:spcPts val="0"/>
              </a:spcAft>
              <a:buClr>
                <a:schemeClr val="dk1"/>
              </a:buClr>
              <a:buSzPts val="1100"/>
              <a:buFont typeface="Arial"/>
              <a:buNone/>
            </a:pPr>
            <a:endParaRPr sz="1700" dirty="0"/>
          </a:p>
          <a:p>
            <a:pPr marL="0" lvl="0" indent="0" algn="l" rtl="0">
              <a:spcBef>
                <a:spcPts val="0"/>
              </a:spcBef>
              <a:spcAft>
                <a:spcPts val="0"/>
              </a:spcAft>
              <a:buClr>
                <a:schemeClr val="dk1"/>
              </a:buClr>
              <a:buSzPts val="1100"/>
              <a:buFont typeface="Arial"/>
              <a:buNone/>
            </a:pPr>
            <a:endParaRPr sz="1700" dirty="0"/>
          </a:p>
          <a:p>
            <a:pPr marL="0" lvl="0" indent="0" algn="l" rtl="0">
              <a:spcBef>
                <a:spcPts val="0"/>
              </a:spcBef>
              <a:spcAft>
                <a:spcPts val="0"/>
              </a:spcAft>
              <a:buClr>
                <a:schemeClr val="dk1"/>
              </a:buClr>
              <a:buSzPts val="1100"/>
              <a:buFont typeface="Arial"/>
              <a:buNone/>
            </a:pPr>
            <a:r>
              <a:rPr lang="en" sz="1700" dirty="0"/>
              <a:t>4. Admissibility and Consistency Requirement: A* requires an admissible heuristic to guarantee optimality and a consistent heuristic for efficient search. Developing or finding such heuristics can be challenging in some problem domains.</a:t>
            </a:r>
            <a:endParaRPr sz="1700" dirty="0"/>
          </a:p>
          <a:p>
            <a:pPr marL="0" lvl="0" indent="0" algn="l" rtl="0">
              <a:spcBef>
                <a:spcPts val="0"/>
              </a:spcBef>
              <a:spcAft>
                <a:spcPts val="0"/>
              </a:spcAft>
              <a:buClr>
                <a:schemeClr val="dk1"/>
              </a:buClr>
              <a:buSzPts val="1100"/>
              <a:buFont typeface="Arial"/>
              <a:buNone/>
            </a:pPr>
            <a:endParaRPr sz="1700" dirty="0"/>
          </a:p>
          <a:p>
            <a:pPr marL="0" lvl="0" indent="0" algn="l" rtl="0">
              <a:spcBef>
                <a:spcPts val="0"/>
              </a:spcBef>
              <a:spcAft>
                <a:spcPts val="0"/>
              </a:spcAft>
              <a:buClr>
                <a:schemeClr val="dk1"/>
              </a:buClr>
              <a:buSzPts val="1100"/>
              <a:buFont typeface="Arial"/>
              <a:buNone/>
            </a:pPr>
            <a:endParaRPr sz="1700" dirty="0"/>
          </a:p>
          <a:p>
            <a:pPr marL="0" lvl="0" indent="0" algn="l" rtl="0">
              <a:spcBef>
                <a:spcPts val="0"/>
              </a:spcBef>
              <a:spcAft>
                <a:spcPts val="0"/>
              </a:spcAft>
              <a:buClr>
                <a:schemeClr val="dk1"/>
              </a:buClr>
              <a:buSzPts val="1100"/>
              <a:buFont typeface="Arial"/>
              <a:buNone/>
            </a:pPr>
            <a:r>
              <a:rPr lang="en" sz="1700" dirty="0"/>
              <a:t>5. Pathological Cases: In certain scenarios, such as when the heuristic is inconsistent or when there are loops or cycles in the search space, A* may encounter difficulties, including suboptimal solutions or getting stuck in infinite loops.</a:t>
            </a:r>
            <a:endParaRPr sz="1700" dirty="0"/>
          </a:p>
          <a:p>
            <a:pPr marL="0" lvl="0" indent="0" algn="l" rtl="0">
              <a:spcBef>
                <a:spcPts val="0"/>
              </a:spcBef>
              <a:spcAft>
                <a:spcPts val="0"/>
              </a:spcAft>
              <a:buClr>
                <a:schemeClr val="dk1"/>
              </a:buClr>
              <a:buSzPts val="1100"/>
              <a:buFont typeface="Arial"/>
              <a:buNone/>
            </a:pPr>
            <a:endParaRPr sz="1000" dirty="0"/>
          </a:p>
          <a:p>
            <a:pPr marL="0" lvl="0" indent="0" algn="l" rtl="0">
              <a:spcBef>
                <a:spcPts val="0"/>
              </a:spcBef>
              <a:spcAft>
                <a:spcPts val="1600"/>
              </a:spcAft>
              <a:buNone/>
            </a:pPr>
            <a:endParaRPr sz="13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fractur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292" y="2139725"/>
            <a:ext cx="7717500" cy="478200"/>
          </a:xfrm>
        </p:spPr>
        <p:txBody>
          <a:bodyPr/>
          <a:lstStyle/>
          <a:p>
            <a:r>
              <a:rPr lang="en-US" dirty="0" smtClean="0"/>
              <a:t>Applications of A* Search </a:t>
            </a:r>
            <a:endParaRPr lang="en-GB" dirty="0"/>
          </a:p>
        </p:txBody>
      </p:sp>
    </p:spTree>
    <p:extLst>
      <p:ext uri="{BB962C8B-B14F-4D97-AF65-F5344CB8AC3E}">
        <p14:creationId xmlns:p14="http://schemas.microsoft.com/office/powerpoint/2010/main" val="3538106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1"/>
        <p:cNvGrpSpPr/>
        <p:nvPr/>
      </p:nvGrpSpPr>
      <p:grpSpPr>
        <a:xfrm>
          <a:off x="0" y="0"/>
          <a:ext cx="0" cy="0"/>
          <a:chOff x="0" y="0"/>
          <a:chExt cx="0" cy="0"/>
        </a:xfrm>
      </p:grpSpPr>
      <p:sp>
        <p:nvSpPr>
          <p:cNvPr id="2642" name="Google Shape;2642;p39"/>
          <p:cNvSpPr txBox="1">
            <a:spLocks noGrp="1"/>
          </p:cNvSpPr>
          <p:nvPr>
            <p:ph type="body" idx="1"/>
          </p:nvPr>
        </p:nvSpPr>
        <p:spPr>
          <a:xfrm>
            <a:off x="713225" y="430250"/>
            <a:ext cx="7717500" cy="46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 Its a popular and efficient search algorithm used for finding the shortest path between two nodes in a graph. It combines the advantages of both uniform cost search and greedy best-first search.</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 A* search algorithm finds the shortest path through the search space using the heuristic function. This search algorithm expands less search tree and provides optimal result faster. A* algorithm is similar to UCS except that it uses g(n)+h(n) instead of g(n).</a:t>
            </a:r>
            <a:endParaRPr sz="180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0" dirty="0" smtClean="0">
                <a:latin typeface="Source Sans Pro"/>
              </a:rPr>
              <a:t>Path finding: </a:t>
            </a:r>
            <a:r>
              <a:rPr lang="en-US" sz="2000" b="0" dirty="0">
                <a:latin typeface="Source Sans Pro"/>
              </a:rPr>
              <a:t>navigation systems, robotics, and video games</a:t>
            </a:r>
            <a:endParaRPr lang="en-GB" sz="2000" dirty="0">
              <a:latin typeface="Source Sans Pro"/>
            </a:endParaRPr>
          </a:p>
        </p:txBody>
      </p:sp>
      <p:sp>
        <p:nvSpPr>
          <p:cNvPr id="3" name="Text Placeholder 2"/>
          <p:cNvSpPr>
            <a:spLocks noGrp="1"/>
          </p:cNvSpPr>
          <p:nvPr>
            <p:ph type="body" idx="1"/>
          </p:nvPr>
        </p:nvSpPr>
        <p:spPr/>
        <p:txBody>
          <a:bodyPr/>
          <a:lstStyle/>
          <a:p>
            <a:r>
              <a:rPr lang="en-US" dirty="0"/>
              <a:t>A* search can be used to find the shortest route between two locations on a map, or to find the shortest path for a robot to navigate through an environment. Google Maps uses A* search to find the fastest route between two </a:t>
            </a:r>
            <a:r>
              <a:rPr lang="en-US" dirty="0" smtClean="0"/>
              <a:t>locations</a:t>
            </a:r>
          </a:p>
          <a:p>
            <a:endParaRPr lang="en-US" dirty="0"/>
          </a:p>
          <a:p>
            <a:endParaRPr lang="en-US" dirty="0" smtClean="0"/>
          </a:p>
          <a:p>
            <a:r>
              <a:rPr lang="en-US" dirty="0"/>
              <a:t>A* is commonly used in game development for tasks like enemy AI </a:t>
            </a:r>
            <a:r>
              <a:rPr lang="en-US" dirty="0" smtClean="0"/>
              <a:t>path finding</a:t>
            </a:r>
            <a:r>
              <a:rPr lang="en-US" dirty="0"/>
              <a:t>, NPC movement, and terrain analysis. It allows characters or agents to navigate game worlds efficiently, considering obstacles, terrain costs, and other game-specific factors. Robotics and Autonomous Vehicles</a:t>
            </a:r>
            <a:endParaRPr lang="en-GB" dirty="0"/>
          </a:p>
        </p:txBody>
      </p:sp>
    </p:spTree>
    <p:extLst>
      <p:ext uri="{BB962C8B-B14F-4D97-AF65-F5344CB8AC3E}">
        <p14:creationId xmlns:p14="http://schemas.microsoft.com/office/powerpoint/2010/main" val="314358214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0" dirty="0"/>
              <a:t>Planning</a:t>
            </a:r>
            <a:endParaRPr lang="en-GB" sz="2000" dirty="0">
              <a:latin typeface="Source Sans Pro"/>
            </a:endParaRPr>
          </a:p>
        </p:txBody>
      </p:sp>
      <p:sp>
        <p:nvSpPr>
          <p:cNvPr id="3" name="Text Placeholder 2"/>
          <p:cNvSpPr>
            <a:spLocks noGrp="1"/>
          </p:cNvSpPr>
          <p:nvPr>
            <p:ph type="body" idx="1"/>
          </p:nvPr>
        </p:nvSpPr>
        <p:spPr/>
        <p:txBody>
          <a:bodyPr/>
          <a:lstStyle/>
          <a:p>
            <a:r>
              <a:rPr lang="en-US" sz="1600" dirty="0"/>
              <a:t>scheduling and automated theorem proving. For example, A* search can be used to find a plan to achieve a goal from a given state, or to find a proof of a mathematical </a:t>
            </a:r>
            <a:r>
              <a:rPr lang="en-US" sz="1600" dirty="0" smtClean="0"/>
              <a:t>theorem</a:t>
            </a:r>
          </a:p>
          <a:p>
            <a:endParaRPr lang="en-US" sz="1600" dirty="0" smtClean="0"/>
          </a:p>
          <a:p>
            <a:endParaRPr lang="en-US" sz="1600" dirty="0"/>
          </a:p>
          <a:p>
            <a:pPr marL="139700" indent="0">
              <a:buNone/>
            </a:pPr>
            <a:endParaRPr lang="en-US" sz="1600" dirty="0"/>
          </a:p>
          <a:p>
            <a:r>
              <a:rPr lang="en-US" sz="1600" dirty="0"/>
              <a:t>A* search is used in automated theorem proving to find proofs of mathematical theorems. For instance, Alpha Go, the AI program that defeated a human world champion at Go, uses A* search to evaluate possible moves. Used in scheduling to find optimal schedules for resources</a:t>
            </a:r>
            <a:endParaRPr lang="en-GB" sz="1600" dirty="0"/>
          </a:p>
        </p:txBody>
      </p:sp>
    </p:spTree>
    <p:extLst>
      <p:ext uri="{BB962C8B-B14F-4D97-AF65-F5344CB8AC3E}">
        <p14:creationId xmlns:p14="http://schemas.microsoft.com/office/powerpoint/2010/main" val="48436503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0" dirty="0"/>
              <a:t>Constraint satisfaction</a:t>
            </a:r>
            <a:endParaRPr lang="en-GB" sz="2800" dirty="0"/>
          </a:p>
        </p:txBody>
      </p:sp>
      <p:sp>
        <p:nvSpPr>
          <p:cNvPr id="3" name="Text Placeholder 2"/>
          <p:cNvSpPr>
            <a:spLocks noGrp="1"/>
          </p:cNvSpPr>
          <p:nvPr>
            <p:ph type="body" idx="1"/>
          </p:nvPr>
        </p:nvSpPr>
        <p:spPr>
          <a:xfrm>
            <a:off x="713225" y="1820332"/>
            <a:ext cx="7717500" cy="2748567"/>
          </a:xfrm>
        </p:spPr>
        <p:txBody>
          <a:bodyPr/>
          <a:lstStyle/>
          <a:p>
            <a:r>
              <a:rPr lang="en-US" sz="1800" dirty="0"/>
              <a:t>used in constraint satisfaction problems, such as scheduling and routing. For example, A* search can be used to find a schedule that satisfies all of the constraints of a job, or to find a route that satisfies all of the constraints of a delivery.</a:t>
            </a:r>
          </a:p>
          <a:p>
            <a:pPr marL="139700" indent="0">
              <a:buNone/>
            </a:pPr>
            <a:endParaRPr lang="en-GB" dirty="0"/>
          </a:p>
        </p:txBody>
      </p:sp>
    </p:spTree>
    <p:extLst>
      <p:ext uri="{BB962C8B-B14F-4D97-AF65-F5344CB8AC3E}">
        <p14:creationId xmlns:p14="http://schemas.microsoft.com/office/powerpoint/2010/main" val="400205702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Puzzle Solving</a:t>
            </a:r>
            <a:endParaRPr lang="en-GB" dirty="0"/>
          </a:p>
        </p:txBody>
      </p:sp>
      <p:sp>
        <p:nvSpPr>
          <p:cNvPr id="3" name="Text Placeholder 2"/>
          <p:cNvSpPr>
            <a:spLocks noGrp="1"/>
          </p:cNvSpPr>
          <p:nvPr>
            <p:ph type="body" idx="1"/>
          </p:nvPr>
        </p:nvSpPr>
        <p:spPr>
          <a:xfrm>
            <a:off x="713225" y="1964266"/>
            <a:ext cx="7717500" cy="2032001"/>
          </a:xfrm>
        </p:spPr>
        <p:txBody>
          <a:bodyPr/>
          <a:lstStyle/>
          <a:p>
            <a:r>
              <a:rPr lang="en-US" sz="1800" dirty="0"/>
              <a:t>A* can be used to solve various types of puzzles, such as the sliding tile puzzle or the 8-queens puzzle. The algorithm explores the search space, evaluating the cost of reaching each state and using a heuristic to guide the search towards the goal state.</a:t>
            </a:r>
            <a:endParaRPr lang="en-GB" sz="1800" dirty="0"/>
          </a:p>
        </p:txBody>
      </p:sp>
    </p:spTree>
    <p:extLst>
      <p:ext uri="{BB962C8B-B14F-4D97-AF65-F5344CB8AC3E}">
        <p14:creationId xmlns:p14="http://schemas.microsoft.com/office/powerpoint/2010/main" val="279670765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72"/>
        <p:cNvGrpSpPr/>
        <p:nvPr/>
      </p:nvGrpSpPr>
      <p:grpSpPr>
        <a:xfrm>
          <a:off x="0" y="0"/>
          <a:ext cx="0" cy="0"/>
          <a:chOff x="0" y="0"/>
          <a:chExt cx="0" cy="0"/>
        </a:xfrm>
      </p:grpSpPr>
      <p:sp>
        <p:nvSpPr>
          <p:cNvPr id="2773" name="Google Shape;2773;p62"/>
          <p:cNvSpPr txBox="1">
            <a:spLocks noGrp="1"/>
          </p:cNvSpPr>
          <p:nvPr>
            <p:ph type="title"/>
          </p:nvPr>
        </p:nvSpPr>
        <p:spPr>
          <a:xfrm>
            <a:off x="713250" y="2162750"/>
            <a:ext cx="7717500" cy="12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smtClean="0"/>
              <a:t>Maita</a:t>
            </a:r>
            <a:r>
              <a:rPr lang="en-US" sz="4800" dirty="0" smtClean="0"/>
              <a:t> basa……</a:t>
            </a:r>
            <a:endParaRPr sz="4800"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73"/>
                                        </p:tgtEl>
                                        <p:attrNameLst>
                                          <p:attrName>style.visibility</p:attrName>
                                        </p:attrNameLst>
                                      </p:cBhvr>
                                      <p:to>
                                        <p:strVal val="visible"/>
                                      </p:to>
                                    </p:set>
                                    <p:animEffect transition="in" filter="wipe(down)">
                                      <p:cBhvr>
                                        <p:cTn id="7" dur="870">
                                          <p:stCondLst>
                                            <p:cond delay="0"/>
                                          </p:stCondLst>
                                        </p:cTn>
                                        <p:tgtEl>
                                          <p:spTgt spid="2773"/>
                                        </p:tgtEl>
                                      </p:cBhvr>
                                    </p:animEffect>
                                    <p:anim calcmode="lin" valueType="num">
                                      <p:cBhvr>
                                        <p:cTn id="8" dur="2733" tmFilter="0,0; 0.14,0.36; 0.43,0.73; 0.71,0.91; 1.0,1.0">
                                          <p:stCondLst>
                                            <p:cond delay="0"/>
                                          </p:stCondLst>
                                        </p:cTn>
                                        <p:tgtEl>
                                          <p:spTgt spid="2773"/>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2773"/>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2773"/>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2773"/>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2773"/>
                                        </p:tgtEl>
                                        <p:attrNameLst>
                                          <p:attrName>ppt_y</p:attrName>
                                        </p:attrNameLst>
                                      </p:cBhvr>
                                      <p:tavLst>
                                        <p:tav tm="0" fmla="#ppt_y-sin(pi*$)/81">
                                          <p:val>
                                            <p:fltVal val="0"/>
                                          </p:val>
                                        </p:tav>
                                        <p:tav tm="100000">
                                          <p:val>
                                            <p:fltVal val="1"/>
                                          </p:val>
                                        </p:tav>
                                      </p:tavLst>
                                    </p:anim>
                                    <p:animScale>
                                      <p:cBhvr>
                                        <p:cTn id="13" dur="39">
                                          <p:stCondLst>
                                            <p:cond delay="975"/>
                                          </p:stCondLst>
                                        </p:cTn>
                                        <p:tgtEl>
                                          <p:spTgt spid="2773"/>
                                        </p:tgtEl>
                                      </p:cBhvr>
                                      <p:to x="100000" y="60000"/>
                                    </p:animScale>
                                    <p:animScale>
                                      <p:cBhvr>
                                        <p:cTn id="14" dur="249" decel="50000">
                                          <p:stCondLst>
                                            <p:cond delay="1014"/>
                                          </p:stCondLst>
                                        </p:cTn>
                                        <p:tgtEl>
                                          <p:spTgt spid="2773"/>
                                        </p:tgtEl>
                                      </p:cBhvr>
                                      <p:to x="100000" y="100000"/>
                                    </p:animScale>
                                    <p:animScale>
                                      <p:cBhvr>
                                        <p:cTn id="15" dur="39">
                                          <p:stCondLst>
                                            <p:cond delay="1968"/>
                                          </p:stCondLst>
                                        </p:cTn>
                                        <p:tgtEl>
                                          <p:spTgt spid="2773"/>
                                        </p:tgtEl>
                                      </p:cBhvr>
                                      <p:to x="100000" y="80000"/>
                                    </p:animScale>
                                    <p:animScale>
                                      <p:cBhvr>
                                        <p:cTn id="16" dur="249" decel="50000">
                                          <p:stCondLst>
                                            <p:cond delay="2007"/>
                                          </p:stCondLst>
                                        </p:cTn>
                                        <p:tgtEl>
                                          <p:spTgt spid="2773"/>
                                        </p:tgtEl>
                                      </p:cBhvr>
                                      <p:to x="100000" y="100000"/>
                                    </p:animScale>
                                    <p:animScale>
                                      <p:cBhvr>
                                        <p:cTn id="17" dur="39">
                                          <p:stCondLst>
                                            <p:cond delay="2463"/>
                                          </p:stCondLst>
                                        </p:cTn>
                                        <p:tgtEl>
                                          <p:spTgt spid="2773"/>
                                        </p:tgtEl>
                                      </p:cBhvr>
                                      <p:to x="100000" y="90000"/>
                                    </p:animScale>
                                    <p:animScale>
                                      <p:cBhvr>
                                        <p:cTn id="18" dur="249" decel="50000">
                                          <p:stCondLst>
                                            <p:cond delay="2502"/>
                                          </p:stCondLst>
                                        </p:cTn>
                                        <p:tgtEl>
                                          <p:spTgt spid="2773"/>
                                        </p:tgtEl>
                                      </p:cBhvr>
                                      <p:to x="100000" y="100000"/>
                                    </p:animScale>
                                    <p:animScale>
                                      <p:cBhvr>
                                        <p:cTn id="19" dur="39">
                                          <p:stCondLst>
                                            <p:cond delay="2712"/>
                                          </p:stCondLst>
                                        </p:cTn>
                                        <p:tgtEl>
                                          <p:spTgt spid="2773"/>
                                        </p:tgtEl>
                                      </p:cBhvr>
                                      <p:to x="100000" y="95000"/>
                                    </p:animScale>
                                    <p:animScale>
                                      <p:cBhvr>
                                        <p:cTn id="20" dur="249" decel="50000">
                                          <p:stCondLst>
                                            <p:cond delay="2751"/>
                                          </p:stCondLst>
                                        </p:cTn>
                                        <p:tgtEl>
                                          <p:spTgt spid="277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6"/>
        <p:cNvGrpSpPr/>
        <p:nvPr/>
      </p:nvGrpSpPr>
      <p:grpSpPr>
        <a:xfrm>
          <a:off x="0" y="0"/>
          <a:ext cx="0" cy="0"/>
          <a:chOff x="0" y="0"/>
          <a:chExt cx="0" cy="0"/>
        </a:xfrm>
      </p:grpSpPr>
      <p:sp>
        <p:nvSpPr>
          <p:cNvPr id="2647" name="Google Shape;2647;p40"/>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b="0">
                <a:latin typeface="Roboto"/>
                <a:ea typeface="Roboto"/>
                <a:cs typeface="Roboto"/>
                <a:sym typeface="Roboto"/>
              </a:rPr>
              <a:t>The A* algorithm evaluates nodes in the graph based on two key pieces of information:</a:t>
            </a:r>
            <a:endParaRPr sz="1500"/>
          </a:p>
        </p:txBody>
      </p:sp>
      <p:sp>
        <p:nvSpPr>
          <p:cNvPr id="2648" name="Google Shape;2648;p40"/>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Roboto"/>
              <a:buAutoNum type="arabicPeriod"/>
            </a:pPr>
            <a:r>
              <a:rPr lang="en" sz="1800" b="1">
                <a:latin typeface="Roboto"/>
                <a:ea typeface="Roboto"/>
                <a:cs typeface="Roboto"/>
                <a:sym typeface="Roboto"/>
              </a:rPr>
              <a:t>G-cost (or path cost):</a:t>
            </a:r>
            <a:r>
              <a:rPr lang="en" sz="1800">
                <a:latin typeface="Roboto"/>
                <a:ea typeface="Roboto"/>
                <a:cs typeface="Roboto"/>
                <a:sym typeface="Roboto"/>
              </a:rPr>
              <a:t> This represents the cost of getting from the start node to a particular node along the current path. It is the sum of the costs of all the edges traversed so far.</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457200" lvl="0" indent="-342900" algn="l" rtl="0">
              <a:spcBef>
                <a:spcPts val="0"/>
              </a:spcBef>
              <a:spcAft>
                <a:spcPts val="0"/>
              </a:spcAft>
              <a:buClr>
                <a:schemeClr val="lt1"/>
              </a:buClr>
              <a:buSzPts val="1800"/>
              <a:buFont typeface="Roboto"/>
              <a:buAutoNum type="arabicPeriod"/>
            </a:pPr>
            <a:r>
              <a:rPr lang="en" sz="1800" b="1">
                <a:latin typeface="Roboto"/>
                <a:ea typeface="Roboto"/>
                <a:cs typeface="Roboto"/>
                <a:sym typeface="Roboto"/>
              </a:rPr>
              <a:t>H-cost (or heuristic cost):</a:t>
            </a:r>
            <a:r>
              <a:rPr lang="en" sz="1800">
                <a:latin typeface="Roboto"/>
                <a:ea typeface="Roboto"/>
                <a:cs typeface="Roboto"/>
                <a:sym typeface="Roboto"/>
              </a:rPr>
              <a:t> This is an estimate of the cost from a particular node to the goal node. It is often calculated using a heuristic function that provides an optimistic estimate of the remaining distance. The choice of heuristic greatly affects the algorithm's performance.</a:t>
            </a:r>
            <a:endParaRPr sz="1800">
              <a:latin typeface="Roboto"/>
              <a:ea typeface="Roboto"/>
              <a:cs typeface="Roboto"/>
              <a:sym typeface="Roboto"/>
            </a:endParaRPr>
          </a:p>
          <a:p>
            <a:pPr marL="0" lvl="0" indent="0" algn="l" rtl="0">
              <a:spcBef>
                <a:spcPts val="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sp>
        <p:nvSpPr>
          <p:cNvPr id="2653" name="Google Shape;2653;p41"/>
          <p:cNvSpPr txBox="1">
            <a:spLocks noGrp="1"/>
          </p:cNvSpPr>
          <p:nvPr>
            <p:ph type="title"/>
          </p:nvPr>
        </p:nvSpPr>
        <p:spPr>
          <a:xfrm>
            <a:off x="713225" y="539525"/>
            <a:ext cx="7717500" cy="109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0">
                <a:solidFill>
                  <a:srgbClr val="F7F7F7"/>
                </a:solidFill>
                <a:latin typeface="Roboto"/>
                <a:ea typeface="Roboto"/>
                <a:cs typeface="Roboto"/>
                <a:sym typeface="Roboto"/>
              </a:rPr>
              <a:t> We can combine both costs as following, and this sum is called as a </a:t>
            </a:r>
            <a:r>
              <a:rPr lang="en" sz="2100">
                <a:solidFill>
                  <a:srgbClr val="F7F7F7"/>
                </a:solidFill>
                <a:latin typeface="Roboto"/>
                <a:ea typeface="Roboto"/>
                <a:cs typeface="Roboto"/>
                <a:sym typeface="Roboto"/>
              </a:rPr>
              <a:t>fitness number</a:t>
            </a:r>
            <a:r>
              <a:rPr lang="en" sz="2100" b="0">
                <a:solidFill>
                  <a:srgbClr val="F7F7F7"/>
                </a:solidFill>
                <a:latin typeface="Roboto"/>
                <a:ea typeface="Roboto"/>
                <a:cs typeface="Roboto"/>
                <a:sym typeface="Roboto"/>
              </a:rPr>
              <a:t>.</a:t>
            </a:r>
            <a:endParaRPr sz="4200">
              <a:solidFill>
                <a:srgbClr val="F7F7F7"/>
              </a:solidFill>
            </a:endParaRPr>
          </a:p>
        </p:txBody>
      </p:sp>
      <p:pic>
        <p:nvPicPr>
          <p:cNvPr id="2654" name="Google Shape;2654;p41" descr="Informed Search Algorithms"/>
          <p:cNvPicPr preferRelativeResize="0"/>
          <p:nvPr/>
        </p:nvPicPr>
        <p:blipFill>
          <a:blip r:embed="rId3">
            <a:alphaModFix/>
          </a:blip>
          <a:stretch>
            <a:fillRect/>
          </a:stretch>
        </p:blipFill>
        <p:spPr>
          <a:xfrm>
            <a:off x="1677850" y="2165350"/>
            <a:ext cx="4848225" cy="1390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4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Fitness number</a:t>
            </a:r>
            <a:endParaRPr/>
          </a:p>
        </p:txBody>
      </p:sp>
      <p:sp>
        <p:nvSpPr>
          <p:cNvPr id="2660" name="Google Shape;2660;p42"/>
          <p:cNvSpPr txBox="1">
            <a:spLocks noGrp="1"/>
          </p:cNvSpPr>
          <p:nvPr>
            <p:ph type="body" idx="1"/>
          </p:nvPr>
        </p:nvSpPr>
        <p:spPr>
          <a:xfrm>
            <a:off x="713225" y="1247900"/>
            <a:ext cx="7717500" cy="271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Refers to the combined cost of a node, which includes both the actual path cost and the heuristic cost. It serves as a measure of desirability or priority for expanding a particular node during the search process.</a:t>
            </a: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4"/>
        <p:cNvGrpSpPr/>
        <p:nvPr/>
      </p:nvGrpSpPr>
      <p:grpSpPr>
        <a:xfrm>
          <a:off x="0" y="0"/>
          <a:ext cx="0" cy="0"/>
          <a:chOff x="0" y="0"/>
          <a:chExt cx="0" cy="0"/>
        </a:xfrm>
      </p:grpSpPr>
      <p:sp>
        <p:nvSpPr>
          <p:cNvPr id="2665" name="Google Shape;2665;p4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it incorporates elements from UCS and BFS</a:t>
            </a:r>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9"/>
        <p:cNvGrpSpPr/>
        <p:nvPr/>
      </p:nvGrpSpPr>
      <p:grpSpPr>
        <a:xfrm>
          <a:off x="0" y="0"/>
          <a:ext cx="0" cy="0"/>
          <a:chOff x="0" y="0"/>
          <a:chExt cx="0" cy="0"/>
        </a:xfrm>
      </p:grpSpPr>
      <p:sp>
        <p:nvSpPr>
          <p:cNvPr id="2670" name="Google Shape;2670;p4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t>Just a Recap</a:t>
            </a:r>
            <a:endParaRPr/>
          </a:p>
        </p:txBody>
      </p:sp>
      <p:sp>
        <p:nvSpPr>
          <p:cNvPr id="2671" name="Google Shape;2671;p44"/>
          <p:cNvSpPr txBox="1">
            <a:spLocks noGrp="1"/>
          </p:cNvSpPr>
          <p:nvPr>
            <p:ph type="body" idx="1"/>
          </p:nvPr>
        </p:nvSpPr>
        <p:spPr>
          <a:xfrm>
            <a:off x="713225" y="1306575"/>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50" b="1">
                <a:latin typeface="Roboto"/>
                <a:ea typeface="Roboto"/>
                <a:cs typeface="Roboto"/>
                <a:sym typeface="Roboto"/>
              </a:rPr>
              <a:t>Uniform Cost Search (UCS):</a:t>
            </a:r>
            <a:r>
              <a:rPr lang="en" sz="1850">
                <a:latin typeface="Roboto"/>
                <a:ea typeface="Roboto"/>
                <a:cs typeface="Roboto"/>
                <a:sym typeface="Roboto"/>
              </a:rPr>
              <a:t> UCS is a search algorithm that explores the graph by considering the cost of each path. It expands the node with the lowest path cost, ensuring that the shortest path is always found. A* builds upon this idea by using the G-cost component of the algorithm</a:t>
            </a:r>
            <a:endParaRPr sz="185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solidFill>
                <a:srgbClr val="F7F7F7"/>
              </a:solidFill>
              <a:latin typeface="Roboto"/>
              <a:ea typeface="Roboto"/>
              <a:cs typeface="Roboto"/>
              <a:sym typeface="Roboto"/>
            </a:endParaRPr>
          </a:p>
          <a:p>
            <a:pPr marL="0" lvl="0" indent="0" algn="l" rtl="0">
              <a:spcBef>
                <a:spcPts val="0"/>
              </a:spcBef>
              <a:spcAft>
                <a:spcPts val="0"/>
              </a:spcAft>
              <a:buNone/>
            </a:pPr>
            <a:r>
              <a:rPr lang="en" sz="1800" b="1">
                <a:solidFill>
                  <a:srgbClr val="F7F7F7"/>
                </a:solidFill>
                <a:latin typeface="Roboto"/>
                <a:ea typeface="Roboto"/>
                <a:cs typeface="Roboto"/>
                <a:sym typeface="Roboto"/>
              </a:rPr>
              <a:t>Best-First Search:</a:t>
            </a:r>
            <a:r>
              <a:rPr lang="en" sz="1800">
                <a:solidFill>
                  <a:srgbClr val="F7F7F7"/>
                </a:solidFill>
                <a:latin typeface="Roboto"/>
                <a:ea typeface="Roboto"/>
                <a:cs typeface="Roboto"/>
                <a:sym typeface="Roboto"/>
              </a:rPr>
              <a:t> Best-First Search is a search algorithm that prioritizes nodes based on a heuristic function. It selects the node that appears to be closest to the goal, based on the estimated cost. In A*, the heuristic function is incorporated into the H-cost component.</a:t>
            </a:r>
            <a:endParaRPr sz="1800">
              <a:solidFill>
                <a:srgbClr val="F7F7F7"/>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50">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5"/>
        <p:cNvGrpSpPr/>
        <p:nvPr/>
      </p:nvGrpSpPr>
      <p:grpSpPr>
        <a:xfrm>
          <a:off x="0" y="0"/>
          <a:ext cx="0" cy="0"/>
          <a:chOff x="0" y="0"/>
          <a:chExt cx="0" cy="0"/>
        </a:xfrm>
      </p:grpSpPr>
      <p:sp>
        <p:nvSpPr>
          <p:cNvPr id="2676" name="Google Shape;2676;p45"/>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50">
                <a:latin typeface="Roboto"/>
                <a:ea typeface="Roboto"/>
                <a:cs typeface="Roboto"/>
                <a:sym typeface="Roboto"/>
              </a:rPr>
              <a:t>A* combines these two approaches by using the G-cost (UCS) to keep track of the cost incurred so far to reach a particular node, and the H-cost (BFS) as an estimate of the remaining cost from that node to the goal. The sum of the G-cost and H-cost, referred to as the F-cost (F = G + H), represents the total estimated cost of the path.</a:t>
            </a:r>
            <a:r>
              <a:rPr lang="en" sz="2300"/>
              <a:t>.</a:t>
            </a:r>
            <a:endParaRPr/>
          </a:p>
        </p:txBody>
      </p:sp>
      <p:sp>
        <p:nvSpPr>
          <p:cNvPr id="2677" name="Google Shape;2677;p45"/>
          <p:cNvSpPr txBox="1">
            <a:spLocks noGrp="1"/>
          </p:cNvSpPr>
          <p:nvPr>
            <p:ph type="title"/>
          </p:nvPr>
        </p:nvSpPr>
        <p:spPr>
          <a:xfrm>
            <a:off x="713250" y="312900"/>
            <a:ext cx="7717500" cy="478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2600"/>
              <a:t>A* combines these two approaches</a:t>
            </a:r>
            <a:endParaRPr sz="480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2|2.7|2.4|3.1|1.3|0.9|1.4|0.9|1|1.1|1.2|1.3|1.5|0.9|1|1|1|1.1|1.2|1.9|1.5|1.2|1.2|1.2|2.6|1.4|1.2|1.2|1.1|1.6|1.2|1.1|1.3|1.8|1|2.3|1.3|1.2|1.2|1.5|1.2|1.3|1.3|1.2|1.3|1.4"/>
</p:tagLst>
</file>

<file path=ppt/tags/tag2.xml><?xml version="1.0" encoding="utf-8"?>
<p:tagLst xmlns:a="http://schemas.openxmlformats.org/drawingml/2006/main" xmlns:r="http://schemas.openxmlformats.org/officeDocument/2006/relationships" xmlns:p="http://schemas.openxmlformats.org/presentationml/2006/main">
  <p:tag name="TIMING" val="|3.2|2.7|2.4|3.1|1.3|0.9|1.4|0.9|1|1.1|1.2|1.3|1.5|0.9|1|1|1|1.1|1.2|1.9|1.5|1.2|1.2|1.2|2.6|1.4|1.2|1.2|1.1|1.6|1.2|1.1|1.3|1.8|1|2.3|1.3|1.2|1.2|1.5|1.2|1.3|1.3|1.2|1.3|1.4"/>
</p:tagLst>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2267</Words>
  <Application>Microsoft Office PowerPoint</Application>
  <PresentationFormat>On-screen Show (16:9)</PresentationFormat>
  <Paragraphs>250</Paragraphs>
  <Slides>34</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Times New Roman</vt:lpstr>
      <vt:lpstr>Calibri</vt:lpstr>
      <vt:lpstr>Play</vt:lpstr>
      <vt:lpstr>Calibri Light</vt:lpstr>
      <vt:lpstr>Source Sans Pro</vt:lpstr>
      <vt:lpstr>Roboto</vt:lpstr>
      <vt:lpstr>Arial</vt:lpstr>
      <vt:lpstr>Computer Science &amp; Mathematics Major For College: Computer Science &amp; Programming by Slidesgo</vt:lpstr>
      <vt:lpstr>Office Theme</vt:lpstr>
      <vt:lpstr>A* Search Algorithm</vt:lpstr>
      <vt:lpstr>What is A* search algorithm</vt:lpstr>
      <vt:lpstr>PowerPoint Presentation</vt:lpstr>
      <vt:lpstr>The A* algorithm evaluates nodes in the graph based on two key pieces of information:</vt:lpstr>
      <vt:lpstr> We can combine both costs as following, and this sum is called as a fitness number.</vt:lpstr>
      <vt:lpstr>Fitness number</vt:lpstr>
      <vt:lpstr>How it incorporates elements from UCS and BFS</vt:lpstr>
      <vt:lpstr>Just a Recap</vt:lpstr>
      <vt:lpstr>A* combines these two approaches</vt:lpstr>
      <vt:lpstr>What is heuristic cost in A* search</vt:lpstr>
      <vt:lpstr>Recap: How to calculate heuristic</vt:lpstr>
      <vt:lpstr>PowerPoint Presentation</vt:lpstr>
      <vt:lpstr>Python/JavaScript implementation</vt:lpstr>
      <vt:lpstr>PowerPoint Presentation</vt:lpstr>
      <vt:lpstr>PowerPoint Presentation</vt:lpstr>
      <vt:lpstr>PowerPoint Presentation</vt:lpstr>
      <vt:lpstr>A* algorithm</vt:lpstr>
      <vt:lpstr>A* algorithm completeness and optimality conditions</vt:lpstr>
      <vt:lpstr>Completeness</vt:lpstr>
      <vt:lpstr>Optimality</vt:lpstr>
      <vt:lpstr>PowerPoint Presentation</vt:lpstr>
      <vt:lpstr>Time and space complexity </vt:lpstr>
      <vt:lpstr>Time Complexity</vt:lpstr>
      <vt:lpstr>Space Complexity </vt:lpstr>
      <vt:lpstr>Advantages</vt:lpstr>
      <vt:lpstr>PowerPoint Presentation</vt:lpstr>
      <vt:lpstr>Disadvantages</vt:lpstr>
      <vt:lpstr>PowerPoint Presentation</vt:lpstr>
      <vt:lpstr>Applications of A* Search </vt:lpstr>
      <vt:lpstr>Path finding: navigation systems, robotics, and video games</vt:lpstr>
      <vt:lpstr>Planning</vt:lpstr>
      <vt:lpstr>Constraint satisfaction</vt:lpstr>
      <vt:lpstr>Puzzle Solving</vt:lpstr>
      <vt:lpstr>Maita basa……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Search Algorithm</dc:title>
  <dc:creator>student</dc:creator>
  <cp:lastModifiedBy>DELL</cp:lastModifiedBy>
  <cp:revision>23</cp:revision>
  <dcterms:modified xsi:type="dcterms:W3CDTF">2023-10-10T06:26:51Z</dcterms:modified>
</cp:coreProperties>
</file>