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a:p>
        </p:txBody>
      </p:sp>
      <p:sp>
        <p:nvSpPr>
          <p:cNvPr id="31" name="Shape 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spTree>
      <p:nvGrpSpPr>
        <p:cNvPr id="1" name=""/>
        <p:cNvGrpSpPr/>
        <p:nvPr/>
      </p:nvGrpSpPr>
      <p:grpSpPr>
        <a:xfrm>
          <a:off x="0" y="0"/>
          <a:ext cx="0" cy="0"/>
          <a:chOff x="0" y="0"/>
          <a:chExt cx="0" cy="0"/>
        </a:xfrm>
      </p:grpSpPr>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43159678" y="0"/>
            <a:ext cx="731521" cy="32918400"/>
          </a:xfrm>
          <a:prstGeom prst="rect">
            <a:avLst/>
          </a:prstGeom>
          <a:solidFill>
            <a:srgbClr val="DBDBDB"/>
          </a:solidFill>
          <a:ln w="12700">
            <a:miter lim="400000"/>
          </a:ln>
        </p:spPr>
        <p:txBody>
          <a:bodyPr lIns="45719" rIns="45719" anchor="ctr"/>
          <a:lstStyle/>
          <a:p>
            <a:pPr algn="ctr">
              <a:defRPr>
                <a:solidFill>
                  <a:srgbClr val="FFFFFF"/>
                </a:solidFill>
              </a:defRPr>
            </a:pPr>
          </a:p>
        </p:txBody>
      </p:sp>
      <p:sp>
        <p:nvSpPr>
          <p:cNvPr id="3" name="Rectangle 7"/>
          <p:cNvSpPr/>
          <p:nvPr/>
        </p:nvSpPr>
        <p:spPr>
          <a:xfrm>
            <a:off x="-4" y="0"/>
            <a:ext cx="731522" cy="32918400"/>
          </a:xfrm>
          <a:prstGeom prst="rect">
            <a:avLst/>
          </a:prstGeom>
          <a:solidFill>
            <a:srgbClr val="DBDBDB"/>
          </a:solidFill>
          <a:ln w="12700">
            <a:miter lim="400000"/>
          </a:ln>
        </p:spPr>
        <p:txBody>
          <a:bodyPr lIns="45719" rIns="45719" anchor="ctr"/>
          <a:lstStyle/>
          <a:p>
            <a:pPr algn="ctr">
              <a:defRPr>
                <a:solidFill>
                  <a:srgbClr val="FFFFFF"/>
                </a:solidFill>
              </a:defRPr>
            </a:pPr>
          </a:p>
        </p:txBody>
      </p:sp>
      <p:sp>
        <p:nvSpPr>
          <p:cNvPr id="4" name="Rectangle 8"/>
          <p:cNvSpPr/>
          <p:nvPr/>
        </p:nvSpPr>
        <p:spPr>
          <a:xfrm>
            <a:off x="0" y="0"/>
            <a:ext cx="43891200" cy="4114800"/>
          </a:xfrm>
          <a:prstGeom prst="rect">
            <a:avLst/>
          </a:prstGeom>
          <a:solidFill>
            <a:srgbClr val="2F5597"/>
          </a:solidFill>
          <a:ln w="12700">
            <a:miter lim="400000"/>
          </a:ln>
        </p:spPr>
        <p:txBody>
          <a:bodyPr lIns="45719" rIns="45719" anchor="ctr"/>
          <a:lstStyle/>
          <a:p>
            <a:pPr algn="ctr">
              <a:defRPr>
                <a:solidFill>
                  <a:srgbClr val="FFFFFF"/>
                </a:solidFill>
              </a:defRPr>
            </a:pPr>
          </a:p>
        </p:txBody>
      </p:sp>
      <p:sp>
        <p:nvSpPr>
          <p:cNvPr id="5" name="Rectangle 9"/>
          <p:cNvSpPr/>
          <p:nvPr/>
        </p:nvSpPr>
        <p:spPr>
          <a:xfrm>
            <a:off x="0" y="28803600"/>
            <a:ext cx="43891200" cy="4114800"/>
          </a:xfrm>
          <a:prstGeom prst="rect">
            <a:avLst/>
          </a:prstGeom>
          <a:solidFill>
            <a:srgbClr val="B4C7E7"/>
          </a:solidFill>
          <a:ln w="12700">
            <a:miter lim="400000"/>
          </a:ln>
        </p:spPr>
        <p:txBody>
          <a:bodyPr lIns="45719" rIns="45719" anchor="ctr"/>
          <a:lstStyle/>
          <a:p>
            <a:pPr algn="ctr">
              <a:defRPr>
                <a:solidFill>
                  <a:srgbClr val="FFFFFF"/>
                </a:solidFill>
              </a:defRPr>
            </a:pPr>
          </a:p>
        </p:txBody>
      </p:sp>
      <p:grpSp>
        <p:nvGrpSpPr>
          <p:cNvPr id="8" name="Instructions"/>
          <p:cNvGrpSpPr/>
          <p:nvPr/>
        </p:nvGrpSpPr>
        <p:grpSpPr>
          <a:xfrm>
            <a:off x="-10515600" y="0"/>
            <a:ext cx="9601200" cy="35928242"/>
            <a:chOff x="0" y="0"/>
            <a:chExt cx="9601200" cy="35928241"/>
          </a:xfrm>
        </p:grpSpPr>
        <p:sp>
          <p:nvSpPr>
            <p:cNvPr id="6" name="Rectangle"/>
            <p:cNvSpPr/>
            <p:nvPr/>
          </p:nvSpPr>
          <p:spPr>
            <a:xfrm>
              <a:off x="0" y="0"/>
              <a:ext cx="9601200" cy="32918400"/>
            </a:xfrm>
            <a:prstGeom prst="rect">
              <a:avLst/>
            </a:prstGeom>
            <a:solidFill>
              <a:srgbClr val="D9D9D9"/>
            </a:solidFill>
            <a:ln w="12700" cap="flat">
              <a:noFill/>
              <a:miter lim="400000"/>
            </a:ln>
            <a:effectLst/>
          </p:spPr>
          <p:txBody>
            <a:bodyPr wrap="square" lIns="45719" tIns="45719" rIns="45719" bIns="45719" numCol="1" anchor="t">
              <a:noAutofit/>
            </a:bodyPr>
            <a:lstStyle/>
            <a:p>
              <a:pPr algn="ctr" defTabSz="3686861">
                <a:spcBef>
                  <a:spcPts val="1800"/>
                </a:spcBef>
                <a:defRPr sz="7200">
                  <a:solidFill>
                    <a:srgbClr val="FFFFFF"/>
                  </a:solidFill>
                </a:defRPr>
              </a:pPr>
            </a:p>
          </p:txBody>
        </p:sp>
        <p:sp>
          <p:nvSpPr>
            <p:cNvPr id="7" name="Poster Print Size:…"/>
            <p:cNvSpPr txBox="1"/>
            <p:nvPr/>
          </p:nvSpPr>
          <p:spPr>
            <a:xfrm>
              <a:off x="0" y="0"/>
              <a:ext cx="9601200" cy="35928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1421" tIns="171421" rIns="171421" bIns="171421" numCol="1" anchor="t">
              <a:spAutoFit/>
            </a:bodyPr>
            <a:lstStyle/>
            <a:p>
              <a:pPr defTabSz="3686861">
                <a:spcBef>
                  <a:spcPts val="1800"/>
                </a:spcBef>
                <a:defRPr sz="7200">
                  <a:solidFill>
                    <a:srgbClr val="7F7F7F"/>
                  </a:solidFill>
                </a:defRPr>
              </a:pPr>
              <a:r>
                <a:t>Poster Print Size:</a:t>
              </a:r>
            </a:p>
            <a:p>
              <a:pPr defTabSz="3686861">
                <a:spcBef>
                  <a:spcPts val="1800"/>
                </a:spcBef>
                <a:defRPr sz="4900">
                  <a:solidFill>
                    <a:srgbClr val="7F7F7F"/>
                  </a:solidFill>
                </a:defRPr>
              </a:pPr>
              <a:r>
                <a:t>This poster template is 36” high by 48” wide. It can be used to print any poster with a 3:4 aspect ratio.</a:t>
              </a:r>
              <a:endParaRPr sz="7200">
                <a:solidFill>
                  <a:srgbClr val="FFFFFF"/>
                </a:solidFill>
              </a:endParaRPr>
            </a:p>
            <a:p>
              <a:pPr defTabSz="3686861">
                <a:spcBef>
                  <a:spcPts val="1800"/>
                </a:spcBef>
                <a:defRPr sz="7200">
                  <a:solidFill>
                    <a:srgbClr val="7F7F7F"/>
                  </a:solidFill>
                </a:defRPr>
              </a:pPr>
              <a:r>
                <a:t>Placeholders:</a:t>
              </a:r>
              <a:endParaRPr>
                <a:solidFill>
                  <a:srgbClr val="FFFFFF"/>
                </a:solidFill>
              </a:endParaRPr>
            </a:p>
            <a:p>
              <a:pPr defTabSz="3686861">
                <a:spcBef>
                  <a:spcPts val="1800"/>
                </a:spcBef>
                <a:defRPr sz="4900">
                  <a:solidFill>
                    <a:srgbClr val="7F7F7F"/>
                  </a:solidFill>
                </a:defRPr>
              </a:pPr>
              <a:r>
                <a:t>The </a:t>
              </a:r>
              <a:r>
                <a:t>various elements included</a:t>
              </a:r>
              <a:r>
                <a:t> in this </a:t>
              </a:r>
              <a:r>
                <a:t>poster are ones we often see in medical, research, and scientific posters.</a:t>
              </a:r>
              <a:r>
                <a:t> </a:t>
              </a:r>
              <a:r>
                <a:t>Feel free to edit, move,  add, and delete items, or change the layout to suit your needs. Always check with your conference organizer for specific requirements.</a:t>
              </a:r>
              <a:endParaRPr sz="7200">
                <a:solidFill>
                  <a:srgbClr val="FFFFFF"/>
                </a:solidFill>
              </a:endParaRPr>
            </a:p>
            <a:p>
              <a:pPr defTabSz="3686861">
                <a:spcBef>
                  <a:spcPts val="1800"/>
                </a:spcBef>
                <a:defRPr sz="7200">
                  <a:solidFill>
                    <a:srgbClr val="7F7F7F"/>
                  </a:solidFill>
                </a:defRPr>
              </a:pPr>
              <a:r>
                <a:t>Image Quality:</a:t>
              </a:r>
              <a:endParaRPr>
                <a:solidFill>
                  <a:srgbClr val="FFFFFF"/>
                </a:solidFill>
              </a:endParaRPr>
            </a:p>
            <a:p>
              <a:pPr defTabSz="3686861">
                <a:spcBef>
                  <a:spcPts val="1800"/>
                </a:spcBef>
                <a:defRPr sz="4900">
                  <a:solidFill>
                    <a:srgbClr val="7F7F7F"/>
                  </a:solidFill>
                </a:defRPr>
              </a:pPr>
              <a:r>
                <a:t>You can place digital photos or logo art in your poster file by selecting the </a:t>
              </a:r>
              <a:r>
                <a:rPr b="1"/>
                <a:t>Insert, Picture</a:t>
              </a:r>
              <a:r>
                <a:t> command, or by using standard copy &amp; paste. For best results, all graphic elements should be at least </a:t>
              </a:r>
              <a:r>
                <a:rPr b="1"/>
                <a:t>150-200 pixels per inch in their final printed size</a:t>
              </a:r>
              <a:r>
                <a:t>. For instance, a 1600 x 1200 pixel photo will usually look fine up to 8“-10” wide on your printed poster.</a:t>
              </a:r>
              <a:endParaRPr sz="7200">
                <a:solidFill>
                  <a:srgbClr val="FFFFFF"/>
                </a:solidFill>
              </a:endParaRPr>
            </a:p>
            <a:p>
              <a:pPr defTabSz="3686861">
                <a:spcBef>
                  <a:spcPts val="1800"/>
                </a:spcBef>
                <a:defRPr sz="4900">
                  <a:solidFill>
                    <a:srgbClr val="7F7F7F"/>
                  </a:solidFill>
                </a:defRPr>
              </a:pPr>
              <a: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sz="7200">
                <a:solidFill>
                  <a:srgbClr val="FFFFFF"/>
                </a:solidFill>
              </a:endParaRPr>
            </a:p>
            <a:p>
              <a:pPr defTabSz="3686861">
                <a:spcBef>
                  <a:spcPts val="1800"/>
                </a:spcBef>
                <a:defRPr sz="4900">
                  <a:solidFill>
                    <a:srgbClr val="7F7F7F"/>
                  </a:solidFill>
                </a:defRPr>
              </a:pPr>
              <a:r>
                <a:t>Please note that graphics from websites (such as the logo on your hospital's or university's home page) will only be 72dpi and not suitable for printing.</a:t>
              </a:r>
              <a:endParaRPr sz="7200">
                <a:solidFill>
                  <a:srgbClr val="FFFFFF"/>
                </a:solidFill>
              </a:endParaRPr>
            </a:p>
            <a:p>
              <a:pPr algn="ctr" defTabSz="3686861">
                <a:spcBef>
                  <a:spcPts val="1800"/>
                </a:spcBef>
                <a:defRPr sz="3600">
                  <a:solidFill>
                    <a:srgbClr val="7F7F7F"/>
                  </a:solidFill>
                </a:defRPr>
              </a:pPr>
              <a:br>
                <a:rPr sz="7200">
                  <a:solidFill>
                    <a:srgbClr val="FFFFFF"/>
                  </a:solidFill>
                </a:rPr>
              </a:br>
              <a:r>
                <a:t>[This sidebar area does not print.]</a:t>
              </a:r>
            </a:p>
          </p:txBody>
        </p:sp>
      </p:grpSp>
      <p:grpSp>
        <p:nvGrpSpPr>
          <p:cNvPr id="13" name="Group 11"/>
          <p:cNvGrpSpPr/>
          <p:nvPr/>
        </p:nvGrpSpPr>
        <p:grpSpPr>
          <a:xfrm>
            <a:off x="44805600" y="0"/>
            <a:ext cx="9601200" cy="35356800"/>
            <a:chOff x="0" y="0"/>
            <a:chExt cx="9601200" cy="35356800"/>
          </a:xfrm>
        </p:grpSpPr>
        <p:grpSp>
          <p:nvGrpSpPr>
            <p:cNvPr id="11" name="Instructions"/>
            <p:cNvGrpSpPr/>
            <p:nvPr/>
          </p:nvGrpSpPr>
          <p:grpSpPr>
            <a:xfrm>
              <a:off x="0" y="0"/>
              <a:ext cx="9601200" cy="35356800"/>
              <a:chOff x="0" y="0"/>
              <a:chExt cx="9601200" cy="35356800"/>
            </a:xfrm>
          </p:grpSpPr>
          <p:sp>
            <p:nvSpPr>
              <p:cNvPr id="9" name="Rectangle"/>
              <p:cNvSpPr/>
              <p:nvPr/>
            </p:nvSpPr>
            <p:spPr>
              <a:xfrm>
                <a:off x="0" y="0"/>
                <a:ext cx="9601200" cy="32918400"/>
              </a:xfrm>
              <a:prstGeom prst="rect">
                <a:avLst/>
              </a:prstGeom>
              <a:solidFill>
                <a:srgbClr val="D9D9D9"/>
              </a:solidFill>
              <a:ln w="12700" cap="flat">
                <a:noFill/>
                <a:miter lim="400000"/>
              </a:ln>
              <a:effectLst/>
            </p:spPr>
            <p:txBody>
              <a:bodyPr wrap="square" lIns="45719" tIns="45719" rIns="45719" bIns="45719" numCol="1" anchor="t">
                <a:noAutofit/>
              </a:bodyPr>
              <a:lstStyle/>
              <a:p>
                <a:pPr algn="ctr" defTabSz="3686861">
                  <a:defRPr sz="7200">
                    <a:solidFill>
                      <a:srgbClr val="FFFFFF"/>
                    </a:solidFill>
                  </a:defRPr>
                </a:pPr>
              </a:p>
            </p:txBody>
          </p:sp>
          <p:sp>
            <p:nvSpPr>
              <p:cNvPr id="10" name="Change Color Theme:…"/>
              <p:cNvSpPr txBox="1"/>
              <p:nvPr/>
            </p:nvSpPr>
            <p:spPr>
              <a:xfrm>
                <a:off x="0" y="0"/>
                <a:ext cx="9601200" cy="35356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28600" tIns="228600" rIns="228600" bIns="228600" numCol="1" anchor="t">
                <a:spAutoFit/>
              </a:bodyPr>
              <a:lstStyle/>
              <a:p>
                <a:pPr defTabSz="3686861">
                  <a:spcBef>
                    <a:spcPts val="1800"/>
                  </a:spcBef>
                  <a:defRPr sz="7200">
                    <a:solidFill>
                      <a:srgbClr val="808080"/>
                    </a:solidFill>
                  </a:defRPr>
                </a:pPr>
                <a:r>
                  <a:t>Change Color Theme:</a:t>
                </a:r>
              </a:p>
              <a:p>
                <a:pPr defTabSz="3686861">
                  <a:spcBef>
                    <a:spcPts val="1800"/>
                  </a:spcBef>
                  <a:defRPr sz="4900">
                    <a:solidFill>
                      <a:srgbClr val="808080"/>
                    </a:solidFill>
                  </a:defRPr>
                </a:pPr>
                <a:r>
                  <a:t>This template is designed to use the built-in color themes in the newer versions of PowerPoint.</a:t>
                </a:r>
                <a:endParaRPr sz="7200">
                  <a:solidFill>
                    <a:srgbClr val="FFFFFF"/>
                  </a:solidFill>
                </a:endParaRPr>
              </a:p>
              <a:p>
                <a:pPr defTabSz="3686861">
                  <a:spcBef>
                    <a:spcPts val="1800"/>
                  </a:spcBef>
                  <a:defRPr sz="4900">
                    <a:solidFill>
                      <a:srgbClr val="808080"/>
                    </a:solidFill>
                  </a:defRPr>
                </a:pPr>
                <a:r>
                  <a:t>To change the color theme, select the </a:t>
                </a:r>
                <a:r>
                  <a:rPr b="1"/>
                  <a:t>Design</a:t>
                </a:r>
                <a:r>
                  <a:t> tab, then select the </a:t>
                </a:r>
                <a:r>
                  <a:rPr b="1"/>
                  <a:t>Colors</a:t>
                </a:r>
                <a:r>
                  <a:t> drop-down list.</a:t>
                </a:r>
                <a:endParaRPr sz="7200">
                  <a:solidFill>
                    <a:srgbClr val="FFFFFF"/>
                  </a:solidFill>
                </a:endParaRPr>
              </a:p>
              <a:p>
                <a:pPr defTabSz="3686861">
                  <a:spcBef>
                    <a:spcPts val="1800"/>
                  </a:spcBef>
                  <a:defRPr sz="4900">
                    <a:solidFill>
                      <a:srgbClr val="808080"/>
                    </a:solidFill>
                  </a:defRPr>
                </a:pPr>
              </a:p>
              <a:p>
                <a:pPr defTabSz="3686861">
                  <a:spcBef>
                    <a:spcPts val="1800"/>
                  </a:spcBef>
                  <a:defRPr sz="4900">
                    <a:solidFill>
                      <a:srgbClr val="808080"/>
                    </a:solidFill>
                  </a:defRPr>
                </a:pPr>
              </a:p>
              <a:p>
                <a:pPr defTabSz="3686861">
                  <a:spcBef>
                    <a:spcPts val="1800"/>
                  </a:spcBef>
                  <a:defRPr sz="4900">
                    <a:solidFill>
                      <a:srgbClr val="808080"/>
                    </a:solidFill>
                  </a:defRPr>
                </a:pPr>
              </a:p>
              <a:p>
                <a:pPr defTabSz="3686861">
                  <a:spcBef>
                    <a:spcPts val="1800"/>
                  </a:spcBef>
                  <a:defRPr sz="4900">
                    <a:solidFill>
                      <a:srgbClr val="808080"/>
                    </a:solidFill>
                  </a:defRPr>
                </a:pPr>
              </a:p>
              <a:p>
                <a:pPr defTabSz="3686861">
                  <a:spcBef>
                    <a:spcPts val="1800"/>
                  </a:spcBef>
                  <a:defRPr sz="4900">
                    <a:solidFill>
                      <a:srgbClr val="808080"/>
                    </a:solidFill>
                  </a:defRPr>
                </a:pPr>
              </a:p>
              <a:p>
                <a:pPr defTabSz="3686861">
                  <a:spcBef>
                    <a:spcPts val="1800"/>
                  </a:spcBef>
                  <a:defRPr sz="4900">
                    <a:solidFill>
                      <a:srgbClr val="808080"/>
                    </a:solidFill>
                  </a:defRPr>
                </a:pPr>
              </a:p>
              <a:p>
                <a:pPr defTabSz="3686861">
                  <a:spcBef>
                    <a:spcPts val="1800"/>
                  </a:spcBef>
                  <a:defRPr sz="4900">
                    <a:solidFill>
                      <a:srgbClr val="808080"/>
                    </a:solidFill>
                  </a:defRPr>
                </a:pPr>
              </a:p>
              <a:p>
                <a:pPr defTabSz="3686861">
                  <a:spcBef>
                    <a:spcPts val="1800"/>
                  </a:spcBef>
                  <a:defRPr sz="4900">
                    <a:solidFill>
                      <a:srgbClr val="808080"/>
                    </a:solidFill>
                  </a:defRPr>
                </a:pPr>
              </a:p>
              <a:p>
                <a:pPr defTabSz="3686861">
                  <a:spcBef>
                    <a:spcPts val="1800"/>
                  </a:spcBef>
                  <a:defRPr sz="4900">
                    <a:solidFill>
                      <a:srgbClr val="808080"/>
                    </a:solidFill>
                  </a:defRPr>
                </a:pPr>
              </a:p>
              <a:p>
                <a:pPr defTabSz="3686861">
                  <a:spcBef>
                    <a:spcPts val="1800"/>
                  </a:spcBef>
                  <a:defRPr sz="4900">
                    <a:solidFill>
                      <a:srgbClr val="808080"/>
                    </a:solidFill>
                  </a:defRPr>
                </a:pPr>
                <a:r>
                  <a:t>The default color theme for this template is “Office”, so you can always return to that after trying some of the alternatives.</a:t>
                </a:r>
                <a:endParaRPr sz="7200">
                  <a:solidFill>
                    <a:srgbClr val="FFFFFF"/>
                  </a:solidFill>
                </a:endParaRPr>
              </a:p>
              <a:p>
                <a:pPr defTabSz="3686861">
                  <a:spcBef>
                    <a:spcPts val="1800"/>
                  </a:spcBef>
                  <a:defRPr sz="7200">
                    <a:solidFill>
                      <a:srgbClr val="808080"/>
                    </a:solidFill>
                  </a:defRPr>
                </a:pPr>
                <a:r>
                  <a:t>Printing Your Poster:</a:t>
                </a:r>
                <a:endParaRPr>
                  <a:solidFill>
                    <a:srgbClr val="FFFFFF"/>
                  </a:solidFill>
                </a:endParaRPr>
              </a:p>
              <a:p>
                <a:pPr defTabSz="3686861">
                  <a:spcBef>
                    <a:spcPts val="1800"/>
                  </a:spcBef>
                  <a:defRPr sz="4900">
                    <a:solidFill>
                      <a:srgbClr val="808080"/>
                    </a:solidFill>
                  </a:defRPr>
                </a:pPr>
                <a:r>
                  <a:t>Once your poster file is ready, visit </a:t>
                </a:r>
                <a:r>
                  <a:rPr b="1"/>
                  <a:t>www.genigraphics.com</a:t>
                </a:r>
                <a:r>
                  <a:t> to order a high-quality, affordable poster print. Every order receives a free design review and we can deliver as fast as next business day within the US and Canada. </a:t>
                </a:r>
                <a:endParaRPr sz="7200">
                  <a:solidFill>
                    <a:srgbClr val="FFFFFF"/>
                  </a:solidFill>
                </a:endParaRPr>
              </a:p>
              <a:p>
                <a:pPr defTabSz="3686861">
                  <a:spcBef>
                    <a:spcPts val="1800"/>
                  </a:spcBef>
                  <a:defRPr sz="4900">
                    <a:solidFill>
                      <a:srgbClr val="808080"/>
                    </a:solidFill>
                  </a:defRPr>
                </a:pPr>
                <a:r>
                  <a:t>Genigraphics® has been producing output from PowerPoint® longer than anyone in the industry; dating back to when we helped Microsoft® design the PowerPoint® software. </a:t>
                </a:r>
                <a:endParaRPr sz="7200">
                  <a:solidFill>
                    <a:srgbClr val="FFFFFF"/>
                  </a:solidFill>
                </a:endParaRPr>
              </a:p>
              <a:p>
                <a:pPr defTabSz="3686861">
                  <a:defRPr sz="4900">
                    <a:solidFill>
                      <a:srgbClr val="808080"/>
                    </a:solidFill>
                  </a:defRPr>
                </a:pPr>
              </a:p>
              <a:p>
                <a:pPr algn="ctr" defTabSz="3686861">
                  <a:defRPr sz="4900">
                    <a:solidFill>
                      <a:srgbClr val="808080"/>
                    </a:solidFill>
                  </a:defRPr>
                </a:pPr>
                <a:r>
                  <a:t>US and Canada:  1-800-790-4001</a:t>
                </a:r>
                <a:br/>
                <a:r>
                  <a:t>Email: info@genigraphics.com</a:t>
                </a:r>
                <a:endParaRPr sz="7200">
                  <a:solidFill>
                    <a:srgbClr val="FFFFFF"/>
                  </a:solidFill>
                </a:endParaRPr>
              </a:p>
              <a:p>
                <a:pPr algn="ctr" defTabSz="3686861">
                  <a:defRPr sz="3600">
                    <a:solidFill>
                      <a:srgbClr val="808080"/>
                    </a:solidFill>
                  </a:defRPr>
                </a:pPr>
                <a:br>
                  <a:rPr sz="7200">
                    <a:solidFill>
                      <a:srgbClr val="FFFFFF"/>
                    </a:solidFill>
                  </a:rPr>
                </a:br>
                <a:r>
                  <a:t>[This sidebar area does not print.]</a:t>
                </a:r>
              </a:p>
            </p:txBody>
          </p:sp>
        </p:grpSp>
        <p:pic>
          <p:nvPicPr>
            <p:cNvPr id="12" name="Picture 13" descr="Picture 13"/>
            <p:cNvPicPr>
              <a:picLocks noChangeAspect="1"/>
            </p:cNvPicPr>
            <p:nvPr/>
          </p:nvPicPr>
          <p:blipFill>
            <a:blip r:embed="rId2">
              <a:extLst/>
            </a:blip>
            <a:stretch>
              <a:fillRect/>
            </a:stretch>
          </p:blipFill>
          <p:spPr>
            <a:xfrm>
              <a:off x="336406" y="6945205"/>
              <a:ext cx="8928387" cy="7685195"/>
            </a:xfrm>
            <a:prstGeom prst="rect">
              <a:avLst/>
            </a:prstGeom>
            <a:ln w="12700" cap="flat">
              <a:noFill/>
              <a:miter lim="400000"/>
            </a:ln>
            <a:effectLst/>
          </p:spPr>
        </p:pic>
      </p:grpSp>
      <p:pic>
        <p:nvPicPr>
          <p:cNvPr id="14" name="Picture 14" descr="Picture 14"/>
          <p:cNvPicPr>
            <a:picLocks noChangeAspect="1"/>
          </p:cNvPicPr>
          <p:nvPr/>
        </p:nvPicPr>
        <p:blipFill>
          <a:blip r:embed="rId3">
            <a:extLst/>
          </a:blip>
          <a:stretch>
            <a:fillRect/>
          </a:stretch>
        </p:blipFill>
        <p:spPr>
          <a:xfrm>
            <a:off x="38404800" y="32613600"/>
            <a:ext cx="5297436" cy="185929"/>
          </a:xfrm>
          <a:prstGeom prst="rect">
            <a:avLst/>
          </a:prstGeom>
          <a:ln w="12700">
            <a:miter lim="400000"/>
          </a:ln>
        </p:spPr>
      </p:pic>
      <p:sp>
        <p:nvSpPr>
          <p:cNvPr id="15" name="Title Text"/>
          <p:cNvSpPr txBox="1"/>
          <p:nvPr>
            <p:ph type="title"/>
          </p:nvPr>
        </p:nvSpPr>
        <p:spPr>
          <a:xfrm>
            <a:off x="2194560" y="441959"/>
            <a:ext cx="39502079" cy="7239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16" name="Body Level One…"/>
          <p:cNvSpPr txBox="1"/>
          <p:nvPr>
            <p:ph type="body" idx="1"/>
          </p:nvPr>
        </p:nvSpPr>
        <p:spPr>
          <a:xfrm>
            <a:off x="2194560" y="7680959"/>
            <a:ext cx="39502079" cy="2523744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43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Lst>
  <p:transition xmlns:p14="http://schemas.microsoft.com/office/powerpoint/2010/main" spd="med" advClick="1"/>
  <p:txStyles>
    <p:titleStyle>
      <a:lvl1pPr marL="0" marR="0" indent="0" algn="l" defTabSz="3291840" rtl="0" latinLnBrk="0">
        <a:lnSpc>
          <a:spcPct val="9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alibri"/>
        </a:defRPr>
      </a:lvl1pPr>
      <a:lvl2pPr marL="0" marR="0" indent="0" algn="l" defTabSz="3291840" rtl="0" latinLnBrk="0">
        <a:lnSpc>
          <a:spcPct val="9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alibri"/>
        </a:defRPr>
      </a:lvl2pPr>
      <a:lvl3pPr marL="0" marR="0" indent="0" algn="l" defTabSz="3291840" rtl="0" latinLnBrk="0">
        <a:lnSpc>
          <a:spcPct val="9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alibri"/>
        </a:defRPr>
      </a:lvl3pPr>
      <a:lvl4pPr marL="0" marR="0" indent="0" algn="l" defTabSz="3291840" rtl="0" latinLnBrk="0">
        <a:lnSpc>
          <a:spcPct val="9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alibri"/>
        </a:defRPr>
      </a:lvl4pPr>
      <a:lvl5pPr marL="0" marR="0" indent="0" algn="l" defTabSz="3291840" rtl="0" latinLnBrk="0">
        <a:lnSpc>
          <a:spcPct val="9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alibri"/>
        </a:defRPr>
      </a:lvl5pPr>
      <a:lvl6pPr marL="0" marR="0" indent="0" algn="l" defTabSz="3291840" rtl="0" latinLnBrk="0">
        <a:lnSpc>
          <a:spcPct val="9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alibri"/>
        </a:defRPr>
      </a:lvl6pPr>
      <a:lvl7pPr marL="0" marR="0" indent="0" algn="l" defTabSz="3291840" rtl="0" latinLnBrk="0">
        <a:lnSpc>
          <a:spcPct val="9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alibri"/>
        </a:defRPr>
      </a:lvl7pPr>
      <a:lvl8pPr marL="0" marR="0" indent="0" algn="l" defTabSz="3291840" rtl="0" latinLnBrk="0">
        <a:lnSpc>
          <a:spcPct val="9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alibri"/>
        </a:defRPr>
      </a:lvl8pPr>
      <a:lvl9pPr marL="0" marR="0" indent="0" algn="l" defTabSz="3291840" rtl="0" latinLnBrk="0">
        <a:lnSpc>
          <a:spcPct val="9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alibri"/>
        </a:defRPr>
      </a:lvl9pPr>
    </p:titleStyle>
    <p:bodyStyle>
      <a:lvl1pPr marL="822960" marR="0" indent="-822960" algn="l" defTabSz="3291840" rtl="0" latinLnBrk="0">
        <a:lnSpc>
          <a:spcPct val="90000"/>
        </a:lnSpc>
        <a:spcBef>
          <a:spcPts val="3600"/>
        </a:spcBef>
        <a:spcAft>
          <a:spcPts val="0"/>
        </a:spcAft>
        <a:buClrTx/>
        <a:buSzPct val="100000"/>
        <a:buFont typeface="Arial"/>
        <a:buChar char="•"/>
        <a:tabLst/>
        <a:defRPr b="0" baseline="0" cap="none" i="0" spc="0" strike="noStrike" sz="8000" u="none">
          <a:ln>
            <a:noFill/>
          </a:ln>
          <a:solidFill>
            <a:srgbClr val="000000"/>
          </a:solidFill>
          <a:uFillTx/>
          <a:latin typeface="+mn-lt"/>
          <a:ea typeface="+mn-ea"/>
          <a:cs typeface="+mn-cs"/>
          <a:sym typeface="Calibri"/>
        </a:defRPr>
      </a:lvl1pPr>
      <a:lvl2pPr marL="2643447" marR="0" indent="-997527" algn="l" defTabSz="3291840" rtl="0" latinLnBrk="0">
        <a:lnSpc>
          <a:spcPct val="90000"/>
        </a:lnSpc>
        <a:spcBef>
          <a:spcPts val="3600"/>
        </a:spcBef>
        <a:spcAft>
          <a:spcPts val="0"/>
        </a:spcAft>
        <a:buClrTx/>
        <a:buSzPct val="100000"/>
        <a:buFont typeface="Arial"/>
        <a:buChar char="•"/>
        <a:tabLst/>
        <a:defRPr b="0" baseline="0" cap="none" i="0" spc="0" strike="noStrike" sz="8000" u="none">
          <a:ln>
            <a:noFill/>
          </a:ln>
          <a:solidFill>
            <a:srgbClr val="000000"/>
          </a:solidFill>
          <a:uFillTx/>
          <a:latin typeface="+mn-lt"/>
          <a:ea typeface="+mn-ea"/>
          <a:cs typeface="+mn-cs"/>
          <a:sym typeface="Calibri"/>
        </a:defRPr>
      </a:lvl2pPr>
      <a:lvl3pPr marL="4511040" marR="0" indent="-1219200" algn="l" defTabSz="3291840" rtl="0" latinLnBrk="0">
        <a:lnSpc>
          <a:spcPct val="90000"/>
        </a:lnSpc>
        <a:spcBef>
          <a:spcPts val="3600"/>
        </a:spcBef>
        <a:spcAft>
          <a:spcPts val="0"/>
        </a:spcAft>
        <a:buClrTx/>
        <a:buSzPct val="100000"/>
        <a:buFont typeface="Arial"/>
        <a:buChar char="•"/>
        <a:tabLst/>
        <a:defRPr b="0" baseline="0" cap="none" i="0" spc="0" strike="noStrike" sz="8000" u="none">
          <a:ln>
            <a:noFill/>
          </a:ln>
          <a:solidFill>
            <a:srgbClr val="000000"/>
          </a:solidFill>
          <a:uFillTx/>
          <a:latin typeface="+mn-lt"/>
          <a:ea typeface="+mn-ea"/>
          <a:cs typeface="+mn-cs"/>
          <a:sym typeface="Calibri"/>
        </a:defRPr>
      </a:lvl3pPr>
      <a:lvl4pPr marL="6309360" marR="0" indent="-1371600" algn="l" defTabSz="3291840" rtl="0" latinLnBrk="0">
        <a:lnSpc>
          <a:spcPct val="90000"/>
        </a:lnSpc>
        <a:spcBef>
          <a:spcPts val="3600"/>
        </a:spcBef>
        <a:spcAft>
          <a:spcPts val="0"/>
        </a:spcAft>
        <a:buClrTx/>
        <a:buSzPct val="100000"/>
        <a:buFont typeface="Arial"/>
        <a:buChar char="•"/>
        <a:tabLst/>
        <a:defRPr b="0" baseline="0" cap="none" i="0" spc="0" strike="noStrike" sz="8000" u="none">
          <a:ln>
            <a:noFill/>
          </a:ln>
          <a:solidFill>
            <a:srgbClr val="000000"/>
          </a:solidFill>
          <a:uFillTx/>
          <a:latin typeface="+mn-lt"/>
          <a:ea typeface="+mn-ea"/>
          <a:cs typeface="+mn-cs"/>
          <a:sym typeface="Calibri"/>
        </a:defRPr>
      </a:lvl4pPr>
      <a:lvl5pPr marL="7955280" marR="0" indent="-1371600" algn="l" defTabSz="3291840" rtl="0" latinLnBrk="0">
        <a:lnSpc>
          <a:spcPct val="90000"/>
        </a:lnSpc>
        <a:spcBef>
          <a:spcPts val="3600"/>
        </a:spcBef>
        <a:spcAft>
          <a:spcPts val="0"/>
        </a:spcAft>
        <a:buClrTx/>
        <a:buSzPct val="100000"/>
        <a:buFont typeface="Arial"/>
        <a:buChar char="•"/>
        <a:tabLst/>
        <a:defRPr b="0" baseline="0" cap="none" i="0" spc="0" strike="noStrike" sz="8000" u="none">
          <a:ln>
            <a:noFill/>
          </a:ln>
          <a:solidFill>
            <a:srgbClr val="000000"/>
          </a:solidFill>
          <a:uFillTx/>
          <a:latin typeface="+mn-lt"/>
          <a:ea typeface="+mn-ea"/>
          <a:cs typeface="+mn-cs"/>
          <a:sym typeface="Calibri"/>
        </a:defRPr>
      </a:lvl5pPr>
      <a:lvl6pPr marL="9258300" marR="0" indent="-1028700" algn="l" defTabSz="3291840" rtl="0" latinLnBrk="0">
        <a:lnSpc>
          <a:spcPct val="90000"/>
        </a:lnSpc>
        <a:spcBef>
          <a:spcPts val="3600"/>
        </a:spcBef>
        <a:spcAft>
          <a:spcPts val="0"/>
        </a:spcAft>
        <a:buClrTx/>
        <a:buSzPct val="100000"/>
        <a:buFont typeface="Arial"/>
        <a:buChar char="•"/>
        <a:tabLst/>
        <a:defRPr b="0" baseline="0" cap="none" i="0" spc="0" strike="noStrike" sz="8000" u="none">
          <a:ln>
            <a:noFill/>
          </a:ln>
          <a:solidFill>
            <a:srgbClr val="000000"/>
          </a:solidFill>
          <a:uFillTx/>
          <a:latin typeface="+mn-lt"/>
          <a:ea typeface="+mn-ea"/>
          <a:cs typeface="+mn-cs"/>
          <a:sym typeface="Calibri"/>
        </a:defRPr>
      </a:lvl6pPr>
      <a:lvl7pPr marL="10904220" marR="0" indent="-1028700" algn="l" defTabSz="3291840" rtl="0" latinLnBrk="0">
        <a:lnSpc>
          <a:spcPct val="90000"/>
        </a:lnSpc>
        <a:spcBef>
          <a:spcPts val="3600"/>
        </a:spcBef>
        <a:spcAft>
          <a:spcPts val="0"/>
        </a:spcAft>
        <a:buClrTx/>
        <a:buSzPct val="100000"/>
        <a:buFont typeface="Arial"/>
        <a:buChar char="•"/>
        <a:tabLst/>
        <a:defRPr b="0" baseline="0" cap="none" i="0" spc="0" strike="noStrike" sz="8000" u="none">
          <a:ln>
            <a:noFill/>
          </a:ln>
          <a:solidFill>
            <a:srgbClr val="000000"/>
          </a:solidFill>
          <a:uFillTx/>
          <a:latin typeface="+mn-lt"/>
          <a:ea typeface="+mn-ea"/>
          <a:cs typeface="+mn-cs"/>
          <a:sym typeface="Calibri"/>
        </a:defRPr>
      </a:lvl7pPr>
      <a:lvl8pPr marL="12550140" marR="0" indent="-1028700" algn="l" defTabSz="3291840" rtl="0" latinLnBrk="0">
        <a:lnSpc>
          <a:spcPct val="90000"/>
        </a:lnSpc>
        <a:spcBef>
          <a:spcPts val="3600"/>
        </a:spcBef>
        <a:spcAft>
          <a:spcPts val="0"/>
        </a:spcAft>
        <a:buClrTx/>
        <a:buSzPct val="100000"/>
        <a:buFont typeface="Arial"/>
        <a:buChar char="•"/>
        <a:tabLst/>
        <a:defRPr b="0" baseline="0" cap="none" i="0" spc="0" strike="noStrike" sz="8000" u="none">
          <a:ln>
            <a:noFill/>
          </a:ln>
          <a:solidFill>
            <a:srgbClr val="000000"/>
          </a:solidFill>
          <a:uFillTx/>
          <a:latin typeface="+mn-lt"/>
          <a:ea typeface="+mn-ea"/>
          <a:cs typeface="+mn-cs"/>
          <a:sym typeface="Calibri"/>
        </a:defRPr>
      </a:lvl8pPr>
      <a:lvl9pPr marL="14196060" marR="0" indent="-1028701" algn="l" defTabSz="3291840" rtl="0" latinLnBrk="0">
        <a:lnSpc>
          <a:spcPct val="90000"/>
        </a:lnSpc>
        <a:spcBef>
          <a:spcPts val="3600"/>
        </a:spcBef>
        <a:spcAft>
          <a:spcPts val="0"/>
        </a:spcAft>
        <a:buClrTx/>
        <a:buSzPct val="100000"/>
        <a:buFont typeface="Arial"/>
        <a:buChar char="•"/>
        <a:tabLst/>
        <a:defRPr b="0" baseline="0" cap="none" i="0" spc="0" strike="noStrike" sz="80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43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43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43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43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43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43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43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43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43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 name="Text Box 122"/>
          <p:cNvSpPr txBox="1"/>
          <p:nvPr/>
        </p:nvSpPr>
        <p:spPr>
          <a:xfrm>
            <a:off x="8229600" y="783648"/>
            <a:ext cx="27432000" cy="1341075"/>
          </a:xfrm>
          <a:prstGeom prst="rect">
            <a:avLst/>
          </a:prstGeom>
          <a:ln w="12700">
            <a:miter lim="400000"/>
          </a:ln>
          <a:extLst>
            <a:ext uri="{C572A759-6A51-4108-AA02-DFA0A04FC94B}">
              <ma14:wrappingTextBoxFlag xmlns:ma14="http://schemas.microsoft.com/office/mac/drawingml/2011/main" val="1"/>
            </a:ext>
          </a:extLst>
        </p:spPr>
        <p:txBody>
          <a:bodyPr lIns="137137" tIns="137137" rIns="137137" bIns="137137" anchor="ctr">
            <a:spAutoFit/>
          </a:bodyPr>
          <a:lstStyle>
            <a:lvl1pPr algn="ctr" defTabSz="4389437">
              <a:defRPr b="1" sz="7200">
                <a:solidFill>
                  <a:srgbClr val="FFFFFF"/>
                </a:solidFill>
              </a:defRPr>
            </a:lvl1pPr>
          </a:lstStyle>
          <a:p>
            <a:pPr/>
            <a:r>
              <a:t>Machine Learning Workshop Development</a:t>
            </a:r>
          </a:p>
        </p:txBody>
      </p:sp>
      <p:sp>
        <p:nvSpPr>
          <p:cNvPr id="34" name="Text Box 123"/>
          <p:cNvSpPr txBox="1"/>
          <p:nvPr/>
        </p:nvSpPr>
        <p:spPr>
          <a:xfrm>
            <a:off x="8229600" y="2523512"/>
            <a:ext cx="27432000" cy="1468075"/>
          </a:xfrm>
          <a:prstGeom prst="rect">
            <a:avLst/>
          </a:prstGeom>
          <a:ln w="12700">
            <a:miter lim="400000"/>
          </a:ln>
          <a:extLst>
            <a:ext uri="{C572A759-6A51-4108-AA02-DFA0A04FC94B}">
              <ma14:wrappingTextBoxFlag xmlns:ma14="http://schemas.microsoft.com/office/mac/drawingml/2011/main" val="1"/>
            </a:ext>
          </a:extLst>
        </p:spPr>
        <p:txBody>
          <a:bodyPr lIns="137137" tIns="137137" rIns="137137" bIns="137137" anchor="ctr">
            <a:spAutoFit/>
          </a:bodyPr>
          <a:lstStyle/>
          <a:p>
            <a:pPr algn="ctr" defTabSz="4389437">
              <a:defRPr sz="4000">
                <a:solidFill>
                  <a:srgbClr val="FFFFFF"/>
                </a:solidFill>
              </a:defRPr>
            </a:pPr>
            <a:r>
              <a:t>Arielle Blum; Xucheng You</a:t>
            </a:r>
          </a:p>
          <a:p>
            <a:pPr algn="ctr" defTabSz="4389437">
              <a:defRPr sz="4000">
                <a:solidFill>
                  <a:srgbClr val="FFFFFF"/>
                </a:solidFill>
              </a:defRPr>
            </a:pPr>
            <a:r>
              <a:t>University of Colorado at Boulder, College of Engineering and Applied Science</a:t>
            </a:r>
          </a:p>
        </p:txBody>
      </p:sp>
      <p:sp>
        <p:nvSpPr>
          <p:cNvPr id="35" name="Text Box 189"/>
          <p:cNvSpPr txBox="1"/>
          <p:nvPr/>
        </p:nvSpPr>
        <p:spPr>
          <a:xfrm>
            <a:off x="1463040" y="5486400"/>
            <a:ext cx="13167361" cy="4516075"/>
          </a:xfrm>
          <a:prstGeom prst="rect">
            <a:avLst/>
          </a:prstGeom>
          <a:solidFill>
            <a:srgbClr val="FFFFFF"/>
          </a:solidFill>
          <a:ln w="12700">
            <a:solidFill>
              <a:srgbClr val="2F5597"/>
            </a:solidFill>
          </a:ln>
          <a:extLst>
            <a:ext uri="{C572A759-6A51-4108-AA02-DFA0A04FC94B}">
              <ma14:wrappingTextBoxFlag xmlns:ma14="http://schemas.microsoft.com/office/mac/drawingml/2011/main" val="1"/>
            </a:ext>
          </a:extLst>
        </p:spPr>
        <p:txBody>
          <a:bodyPr lIns="137137" tIns="137137" rIns="137137" bIns="137137">
            <a:spAutoFit/>
          </a:bodyPr>
          <a:lstStyle>
            <a:lvl1pPr algn="just">
              <a:defRPr sz="3200"/>
            </a:lvl1pPr>
          </a:lstStyle>
          <a:p>
            <a:pPr/>
            <a:r>
              <a:t>This project is about developing a machine learning workshop for absolute beginners. Our goal is to bring up students’ interest in machine learning by introducing them basic concepts of machine learning without involving much math. In order to do that, we started with basic algorithm related to regression in machine learning, and  created two animations using multiple tools(MATLAB, Tensorflow) over the year to help students who attend the workshop understand definitions of parameters in algorithms and how to choose their values when implementing algorithms.</a:t>
            </a:r>
          </a:p>
        </p:txBody>
      </p:sp>
      <p:grpSp>
        <p:nvGrpSpPr>
          <p:cNvPr id="38" name="Rectangle 31"/>
          <p:cNvGrpSpPr/>
          <p:nvPr/>
        </p:nvGrpSpPr>
        <p:grpSpPr>
          <a:xfrm>
            <a:off x="1463040" y="4754879"/>
            <a:ext cx="13167361" cy="731521"/>
            <a:chOff x="0" y="0"/>
            <a:chExt cx="13167360" cy="731520"/>
          </a:xfrm>
        </p:grpSpPr>
        <p:sp>
          <p:nvSpPr>
            <p:cNvPr id="36"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7" name="Abstract"/>
            <p:cNvSpPr txBox="1"/>
            <p:nvPr/>
          </p:nvSpPr>
          <p:spPr>
            <a:xfrm>
              <a:off x="0" y="7625"/>
              <a:ext cx="13167361" cy="716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3" tIns="34283" rIns="34283" bIns="34283" numCol="1" anchor="ctr">
              <a:spAutoFit/>
            </a:bodyPr>
            <a:lstStyle>
              <a:lvl1pPr algn="ctr">
                <a:defRPr b="1" sz="4400">
                  <a:solidFill>
                    <a:srgbClr val="FFFFFF"/>
                  </a:solidFill>
                </a:defRPr>
              </a:lvl1pPr>
            </a:lstStyle>
            <a:p>
              <a:pPr/>
              <a:r>
                <a:t>Abstract</a:t>
              </a:r>
            </a:p>
          </p:txBody>
        </p:sp>
      </p:grpSp>
      <p:sp>
        <p:nvSpPr>
          <p:cNvPr id="39" name="Text Box 194"/>
          <p:cNvSpPr txBox="1"/>
          <p:nvPr/>
        </p:nvSpPr>
        <p:spPr>
          <a:xfrm>
            <a:off x="15361919" y="13639829"/>
            <a:ext cx="13167362" cy="6395675"/>
          </a:xfrm>
          <a:prstGeom prst="rect">
            <a:avLst/>
          </a:prstGeom>
          <a:solidFill>
            <a:srgbClr val="FFFFFF"/>
          </a:solidFill>
          <a:ln w="12700">
            <a:solidFill>
              <a:srgbClr val="2F5597"/>
            </a:solidFill>
          </a:ln>
          <a:extLst>
            <a:ext uri="{C572A759-6A51-4108-AA02-DFA0A04FC94B}">
              <ma14:wrappingTextBoxFlag xmlns:ma14="http://schemas.microsoft.com/office/mac/drawingml/2011/main" val="1"/>
            </a:ext>
          </a:extLst>
        </p:spPr>
        <p:txBody>
          <a:bodyPr lIns="137137" tIns="137137" rIns="137137" bIns="137137">
            <a:spAutoFit/>
          </a:bodyPr>
          <a:lstStyle/>
          <a:p>
            <a:pPr algn="just">
              <a:defRPr sz="3200"/>
            </a:pPr>
            <a:r>
              <a:t>First Animation: The interface consists of a contour plot, a color bar indicates the cost function values, a 2D-3D switch, a slide bar and three value input windows. Students have control over parameters including learning rate, iterations, theta0 and theta1(the starting theta values chosen.) They are also able to select the view of the plots, both 2D and 3D.</a:t>
            </a:r>
          </a:p>
          <a:p>
            <a:pPr algn="just">
              <a:defRPr sz="3200"/>
            </a:pPr>
            <a:r>
              <a:t>Second Animation: The second animation is about linear regression built based on the gradient decent algorithm in the first one. With the gradient descent algorithm they learned, they are able to find best theta values for other data sets as well. So in this second animation, students are given the flexibility of changing dataset and number of features(number of theta variables used) to find the best curve that fits the data points.</a:t>
            </a:r>
          </a:p>
        </p:txBody>
      </p:sp>
      <p:grpSp>
        <p:nvGrpSpPr>
          <p:cNvPr id="42" name="Rectangle 32"/>
          <p:cNvGrpSpPr/>
          <p:nvPr/>
        </p:nvGrpSpPr>
        <p:grpSpPr>
          <a:xfrm>
            <a:off x="1450336" y="12894251"/>
            <a:ext cx="13167361" cy="731521"/>
            <a:chOff x="0" y="0"/>
            <a:chExt cx="13167360" cy="731520"/>
          </a:xfrm>
        </p:grpSpPr>
        <p:sp>
          <p:nvSpPr>
            <p:cNvPr id="40"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41" name="Introduction"/>
            <p:cNvSpPr txBox="1"/>
            <p:nvPr/>
          </p:nvSpPr>
          <p:spPr>
            <a:xfrm>
              <a:off x="0" y="7625"/>
              <a:ext cx="13167361" cy="716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3" tIns="34283" rIns="34283" bIns="34283" numCol="1" anchor="ctr">
              <a:spAutoFit/>
            </a:bodyPr>
            <a:lstStyle>
              <a:lvl1pPr algn="ctr">
                <a:defRPr b="1" sz="4400">
                  <a:solidFill>
                    <a:srgbClr val="FFFFFF"/>
                  </a:solidFill>
                </a:defRPr>
              </a:lvl1pPr>
            </a:lstStyle>
            <a:p>
              <a:pPr/>
              <a:r>
                <a:t>Introduction</a:t>
              </a:r>
            </a:p>
          </p:txBody>
        </p:sp>
      </p:grpSp>
      <p:sp>
        <p:nvSpPr>
          <p:cNvPr id="43" name="Text Box 192"/>
          <p:cNvSpPr txBox="1"/>
          <p:nvPr/>
        </p:nvSpPr>
        <p:spPr>
          <a:xfrm>
            <a:off x="15361919" y="5486400"/>
            <a:ext cx="13167362" cy="7335475"/>
          </a:xfrm>
          <a:prstGeom prst="rect">
            <a:avLst/>
          </a:prstGeom>
          <a:solidFill>
            <a:srgbClr val="FFFFFF"/>
          </a:solidFill>
          <a:ln w="12700">
            <a:solidFill>
              <a:srgbClr val="2F5597"/>
            </a:solidFill>
          </a:ln>
          <a:extLst>
            <a:ext uri="{C572A759-6A51-4108-AA02-DFA0A04FC94B}">
              <ma14:wrappingTextBoxFlag xmlns:ma14="http://schemas.microsoft.com/office/mac/drawingml/2011/main" val="1"/>
            </a:ext>
          </a:extLst>
        </p:spPr>
        <p:txBody>
          <a:bodyPr lIns="137137" tIns="137137" rIns="137137" bIns="137137">
            <a:spAutoFit/>
          </a:bodyPr>
          <a:lstStyle/>
          <a:p>
            <a:pPr algn="just">
              <a:defRPr sz="3200"/>
            </a:pPr>
            <a:r>
              <a:t>The main tools we used to design and implement interface and algorithm are MATLAB App Designer and Tensorflow. </a:t>
            </a:r>
          </a:p>
          <a:p>
            <a:pPr algn="just">
              <a:defRPr sz="3200"/>
            </a:pPr>
            <a:r>
              <a:t>In the app designer, the figure window, checkboxes, variable input windows, switch and value slide bar are pre-set models we could use in the interface, it creates an “object” in the lower level coding tab, then it could be programmed like other objected oriented languages, to let the plot update itself when one of the variables is changed. The algorithm functions are implemented  as well, so we could call and run through them once the variable is updated.</a:t>
            </a:r>
          </a:p>
          <a:p>
            <a:pPr algn="just">
              <a:defRPr sz="3200"/>
            </a:pPr>
            <a:r>
              <a:t>In Tensorflow, we started another animation related to earthquake using real data from USGS(US Geological Survey). The purpose of this is to show students machine learning’s usefulness in real life. A three layers neural network is used as the model, but this part is still in debugging status so we haven’t used it in our workshop test run so far.</a:t>
            </a:r>
          </a:p>
        </p:txBody>
      </p:sp>
      <p:grpSp>
        <p:nvGrpSpPr>
          <p:cNvPr id="46" name="Rectangle 33"/>
          <p:cNvGrpSpPr/>
          <p:nvPr/>
        </p:nvGrpSpPr>
        <p:grpSpPr>
          <a:xfrm>
            <a:off x="15361919" y="4754879"/>
            <a:ext cx="13167362" cy="731521"/>
            <a:chOff x="0" y="0"/>
            <a:chExt cx="13167360" cy="731520"/>
          </a:xfrm>
        </p:grpSpPr>
        <p:sp>
          <p:nvSpPr>
            <p:cNvPr id="44"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45" name="Methods and Materials"/>
            <p:cNvSpPr txBox="1"/>
            <p:nvPr/>
          </p:nvSpPr>
          <p:spPr>
            <a:xfrm>
              <a:off x="0" y="7625"/>
              <a:ext cx="13167361" cy="716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3" tIns="34283" rIns="34283" bIns="34283" numCol="1" anchor="ctr">
              <a:spAutoFit/>
            </a:bodyPr>
            <a:lstStyle>
              <a:lvl1pPr algn="ctr">
                <a:defRPr b="1" sz="4400">
                  <a:solidFill>
                    <a:srgbClr val="FFFFFF"/>
                  </a:solidFill>
                </a:defRPr>
              </a:lvl1pPr>
            </a:lstStyle>
            <a:p>
              <a:pPr/>
              <a:r>
                <a:t>Methods and Materials</a:t>
              </a:r>
            </a:p>
          </p:txBody>
        </p:sp>
      </p:grpSp>
      <p:sp>
        <p:nvSpPr>
          <p:cNvPr id="47" name="Text Box 191"/>
          <p:cNvSpPr txBox="1"/>
          <p:nvPr/>
        </p:nvSpPr>
        <p:spPr>
          <a:xfrm>
            <a:off x="29260800" y="13640883"/>
            <a:ext cx="13167361" cy="6395675"/>
          </a:xfrm>
          <a:prstGeom prst="rect">
            <a:avLst/>
          </a:prstGeom>
          <a:solidFill>
            <a:srgbClr val="FFFFFF"/>
          </a:solidFill>
          <a:ln w="12700">
            <a:solidFill>
              <a:srgbClr val="2F5597"/>
            </a:solidFill>
          </a:ln>
          <a:extLst>
            <a:ext uri="{C572A759-6A51-4108-AA02-DFA0A04FC94B}">
              <ma14:wrappingTextBoxFlag xmlns:ma14="http://schemas.microsoft.com/office/mac/drawingml/2011/main" val="1"/>
            </a:ext>
          </a:extLst>
        </p:spPr>
        <p:txBody>
          <a:bodyPr lIns="137137" tIns="137137" rIns="137137" bIns="137137">
            <a:spAutoFit/>
          </a:bodyPr>
          <a:lstStyle>
            <a:lvl1pPr algn="just">
              <a:defRPr sz="3200"/>
            </a:lvl1pPr>
          </a:lstStyle>
          <a:p>
            <a:pPr/>
            <a:r>
              <a:t>After doing a workshop test run at the end of this project, we found some potential improvements that could be done next year. For example, instead of only having data points/variable values changing over the iterations, we would have those values printed on the plot at the end of the algorithm to help students see how close their results are to the center point (optimized values). Another improvement would be having the variables’ update process better explained by having negative example showing how the wrong procedure would affect the time consumed to reach the same result. For further improvements, we would involve more advanced and interesting topics in our workshop, for instance, facial recognition, hand written recognition, students are more passionate about seeing real-world related results rather than just plots.</a:t>
            </a:r>
          </a:p>
        </p:txBody>
      </p:sp>
      <p:grpSp>
        <p:nvGrpSpPr>
          <p:cNvPr id="50" name="Rectangle 34"/>
          <p:cNvGrpSpPr/>
          <p:nvPr/>
        </p:nvGrpSpPr>
        <p:grpSpPr>
          <a:xfrm>
            <a:off x="29260800" y="12909363"/>
            <a:ext cx="13167361" cy="731521"/>
            <a:chOff x="0" y="0"/>
            <a:chExt cx="13167360" cy="731520"/>
          </a:xfrm>
        </p:grpSpPr>
        <p:sp>
          <p:nvSpPr>
            <p:cNvPr id="48"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49" name="Discussion"/>
            <p:cNvSpPr txBox="1"/>
            <p:nvPr/>
          </p:nvSpPr>
          <p:spPr>
            <a:xfrm>
              <a:off x="0" y="7625"/>
              <a:ext cx="13167361" cy="716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3" tIns="34283" rIns="34283" bIns="34283" numCol="1" anchor="ctr">
              <a:spAutoFit/>
            </a:bodyPr>
            <a:lstStyle>
              <a:lvl1pPr algn="ctr">
                <a:defRPr b="1" sz="4400">
                  <a:solidFill>
                    <a:srgbClr val="FFFFFF"/>
                  </a:solidFill>
                </a:defRPr>
              </a:lvl1pPr>
            </a:lstStyle>
            <a:p>
              <a:pPr/>
              <a:r>
                <a:t>Discussion</a:t>
              </a:r>
            </a:p>
          </p:txBody>
        </p:sp>
      </p:grpSp>
      <p:sp>
        <p:nvSpPr>
          <p:cNvPr id="51" name="Text Box 193"/>
          <p:cNvSpPr txBox="1"/>
          <p:nvPr/>
        </p:nvSpPr>
        <p:spPr>
          <a:xfrm>
            <a:off x="29260800" y="21214080"/>
            <a:ext cx="13167361" cy="4985975"/>
          </a:xfrm>
          <a:prstGeom prst="rect">
            <a:avLst/>
          </a:prstGeom>
          <a:solidFill>
            <a:srgbClr val="FFFFFF"/>
          </a:solidFill>
          <a:ln w="12700">
            <a:solidFill>
              <a:srgbClr val="2F5597"/>
            </a:solidFill>
          </a:ln>
          <a:extLst>
            <a:ext uri="{C572A759-6A51-4108-AA02-DFA0A04FC94B}">
              <ma14:wrappingTextBoxFlag xmlns:ma14="http://schemas.microsoft.com/office/mac/drawingml/2011/main" val="1"/>
            </a:ext>
          </a:extLst>
        </p:spPr>
        <p:txBody>
          <a:bodyPr lIns="137137" tIns="137137" rIns="137137" bIns="137137">
            <a:spAutoFit/>
          </a:bodyPr>
          <a:lstStyle>
            <a:lvl1pPr algn="just">
              <a:defRPr sz="3200"/>
            </a:lvl1pPr>
          </a:lstStyle>
          <a:p>
            <a:pPr/>
            <a:r>
              <a:t>With the first stage workshop designed and beta tested. The project will continue next year and be further improved based on the feedback. Here are the next steps: The first stage workshop would run couple of more times at the start of next semester with lager groups of students in order to get a sense of how well students could understand material and get feedback from them. Then, because more advanced topics will be involved in second/third stage workshops, new animations will also be made using other algorithms(ex. neural network). The platform is still to be determined.</a:t>
            </a:r>
          </a:p>
        </p:txBody>
      </p:sp>
      <p:grpSp>
        <p:nvGrpSpPr>
          <p:cNvPr id="54" name="Rectangle 35"/>
          <p:cNvGrpSpPr/>
          <p:nvPr/>
        </p:nvGrpSpPr>
        <p:grpSpPr>
          <a:xfrm>
            <a:off x="29260800" y="20482560"/>
            <a:ext cx="13167361" cy="731521"/>
            <a:chOff x="0" y="0"/>
            <a:chExt cx="13167360" cy="731520"/>
          </a:xfrm>
        </p:grpSpPr>
        <p:sp>
          <p:nvSpPr>
            <p:cNvPr id="52"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53" name="Conclusions"/>
            <p:cNvSpPr txBox="1"/>
            <p:nvPr/>
          </p:nvSpPr>
          <p:spPr>
            <a:xfrm>
              <a:off x="0" y="7625"/>
              <a:ext cx="13167361" cy="716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3" tIns="34283" rIns="34283" bIns="34283" numCol="1" anchor="ctr">
              <a:spAutoFit/>
            </a:bodyPr>
            <a:lstStyle>
              <a:lvl1pPr algn="ctr">
                <a:defRPr b="1" sz="4400">
                  <a:solidFill>
                    <a:srgbClr val="FFFFFF"/>
                  </a:solidFill>
                </a:defRPr>
              </a:lvl1pPr>
            </a:lstStyle>
            <a:p>
              <a:pPr/>
              <a:r>
                <a:t>Conclusions</a:t>
              </a:r>
            </a:p>
          </p:txBody>
        </p:sp>
      </p:grpSp>
      <p:grpSp>
        <p:nvGrpSpPr>
          <p:cNvPr id="57" name="Rectangle 44"/>
          <p:cNvGrpSpPr/>
          <p:nvPr/>
        </p:nvGrpSpPr>
        <p:grpSpPr>
          <a:xfrm>
            <a:off x="15361919" y="12908308"/>
            <a:ext cx="13167362" cy="731522"/>
            <a:chOff x="0" y="0"/>
            <a:chExt cx="13167360" cy="731520"/>
          </a:xfrm>
        </p:grpSpPr>
        <p:sp>
          <p:nvSpPr>
            <p:cNvPr id="55"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56" name="Results"/>
            <p:cNvSpPr txBox="1"/>
            <p:nvPr/>
          </p:nvSpPr>
          <p:spPr>
            <a:xfrm>
              <a:off x="0" y="7625"/>
              <a:ext cx="13167361" cy="716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3" tIns="34283" rIns="34283" bIns="34283" numCol="1" anchor="ctr">
              <a:spAutoFit/>
            </a:bodyPr>
            <a:lstStyle>
              <a:lvl1pPr algn="ctr">
                <a:defRPr b="1" sz="4400">
                  <a:solidFill>
                    <a:srgbClr val="FFFFFF"/>
                  </a:solidFill>
                </a:defRPr>
              </a:lvl1pPr>
            </a:lstStyle>
            <a:p>
              <a:pPr/>
              <a:r>
                <a:t>Results</a:t>
              </a:r>
            </a:p>
          </p:txBody>
        </p:sp>
      </p:grpSp>
      <p:sp>
        <p:nvSpPr>
          <p:cNvPr id="58" name="Text Box 180"/>
          <p:cNvSpPr txBox="1"/>
          <p:nvPr/>
        </p:nvSpPr>
        <p:spPr>
          <a:xfrm>
            <a:off x="15361918" y="20158158"/>
            <a:ext cx="6536838" cy="424169"/>
          </a:xfrm>
          <a:prstGeom prst="rect">
            <a:avLst/>
          </a:prstGeom>
          <a:ln w="12700">
            <a:miter lim="400000"/>
          </a:ln>
          <a:extLst>
            <a:ext uri="{C572A759-6A51-4108-AA02-DFA0A04FC94B}">
              <ma14:wrappingTextBoxFlag xmlns:ma14="http://schemas.microsoft.com/office/mac/drawingml/2011/main" val="1"/>
            </a:ext>
          </a:extLst>
        </p:spPr>
        <p:txBody>
          <a:bodyPr wrap="none" lIns="34283" tIns="34283" rIns="34283" bIns="34283">
            <a:spAutoFit/>
          </a:bodyPr>
          <a:lstStyle/>
          <a:p>
            <a:pPr algn="ctr" defTabSz="4389437">
              <a:defRPr b="1" sz="2400"/>
            </a:pPr>
            <a:r>
              <a:t>Figure 2.</a:t>
            </a:r>
            <a:r>
              <a:rPr b="0"/>
              <a:t>Gradient Descent Animation Interface</a:t>
            </a:r>
          </a:p>
        </p:txBody>
      </p:sp>
      <p:pic>
        <p:nvPicPr>
          <p:cNvPr id="59" name="Colorado_Buffs_alternate_logo.png" descr="Colorado_Buffs_alternate_logo.png"/>
          <p:cNvPicPr>
            <a:picLocks noChangeAspect="1"/>
          </p:cNvPicPr>
          <p:nvPr/>
        </p:nvPicPr>
        <p:blipFill>
          <a:blip r:embed="rId2">
            <a:extLst/>
          </a:blip>
          <a:stretch>
            <a:fillRect/>
          </a:stretch>
        </p:blipFill>
        <p:spPr>
          <a:xfrm>
            <a:off x="1645916" y="604373"/>
            <a:ext cx="3008967" cy="2906054"/>
          </a:xfrm>
          <a:prstGeom prst="rect">
            <a:avLst/>
          </a:prstGeom>
          <a:ln w="12700">
            <a:miter lim="400000"/>
          </a:ln>
        </p:spPr>
      </p:pic>
      <p:pic>
        <p:nvPicPr>
          <p:cNvPr id="60" name="Colorado_Buffs_alternate_logo.png" descr="Colorado_Buffs_alternate_logo.png"/>
          <p:cNvPicPr>
            <a:picLocks noChangeAspect="1"/>
          </p:cNvPicPr>
          <p:nvPr/>
        </p:nvPicPr>
        <p:blipFill>
          <a:blip r:embed="rId2">
            <a:extLst/>
          </a:blip>
          <a:stretch>
            <a:fillRect/>
          </a:stretch>
        </p:blipFill>
        <p:spPr>
          <a:xfrm>
            <a:off x="39549034" y="604373"/>
            <a:ext cx="3008966" cy="2906054"/>
          </a:xfrm>
          <a:prstGeom prst="rect">
            <a:avLst/>
          </a:prstGeom>
          <a:ln w="12700">
            <a:miter lim="400000"/>
          </a:ln>
        </p:spPr>
      </p:pic>
      <p:pic>
        <p:nvPicPr>
          <p:cNvPr id="61" name="Screen Shot 2018-03-19 at 10.40.30 AM.png" descr="Screen Shot 2018-03-19 at 10.40.30 AM.png"/>
          <p:cNvPicPr>
            <a:picLocks noChangeAspect="1"/>
          </p:cNvPicPr>
          <p:nvPr/>
        </p:nvPicPr>
        <p:blipFill>
          <a:blip r:embed="rId3">
            <a:extLst/>
          </a:blip>
          <a:stretch>
            <a:fillRect/>
          </a:stretch>
        </p:blipFill>
        <p:spPr>
          <a:xfrm>
            <a:off x="16817316" y="20792640"/>
            <a:ext cx="10256569" cy="7708454"/>
          </a:xfrm>
          <a:prstGeom prst="rect">
            <a:avLst/>
          </a:prstGeom>
          <a:ln w="12700">
            <a:miter lim="400000"/>
          </a:ln>
        </p:spPr>
      </p:pic>
      <p:sp>
        <p:nvSpPr>
          <p:cNvPr id="62" name="Text Box 180"/>
          <p:cNvSpPr txBox="1"/>
          <p:nvPr/>
        </p:nvSpPr>
        <p:spPr>
          <a:xfrm>
            <a:off x="29687117" y="4513591"/>
            <a:ext cx="5693429" cy="424169"/>
          </a:xfrm>
          <a:prstGeom prst="rect">
            <a:avLst/>
          </a:prstGeom>
          <a:ln w="12700">
            <a:miter lim="400000"/>
          </a:ln>
          <a:extLst>
            <a:ext uri="{C572A759-6A51-4108-AA02-DFA0A04FC94B}">
              <ma14:wrappingTextBoxFlag xmlns:ma14="http://schemas.microsoft.com/office/mac/drawingml/2011/main" val="1"/>
            </a:ext>
          </a:extLst>
        </p:spPr>
        <p:txBody>
          <a:bodyPr wrap="none" lIns="34283" tIns="34283" rIns="34283" bIns="34283">
            <a:spAutoFit/>
          </a:bodyPr>
          <a:lstStyle/>
          <a:p>
            <a:pPr algn="ctr" defTabSz="4389437">
              <a:defRPr b="1" sz="2400"/>
            </a:pPr>
            <a:r>
              <a:t>Figure 3.</a:t>
            </a:r>
            <a:r>
              <a:rPr b="0"/>
              <a:t> Regression Animation Interface</a:t>
            </a:r>
          </a:p>
        </p:txBody>
      </p:sp>
      <p:pic>
        <p:nvPicPr>
          <p:cNvPr id="63" name="Screen Shot 2018-03-19 at 10.54.55 AM.png" descr="Screen Shot 2018-03-19 at 10.54.55 AM.png"/>
          <p:cNvPicPr>
            <a:picLocks noChangeAspect="1"/>
          </p:cNvPicPr>
          <p:nvPr/>
        </p:nvPicPr>
        <p:blipFill>
          <a:blip r:embed="rId4">
            <a:extLst/>
          </a:blip>
          <a:stretch>
            <a:fillRect/>
          </a:stretch>
        </p:blipFill>
        <p:spPr>
          <a:xfrm>
            <a:off x="31221201" y="5152520"/>
            <a:ext cx="9914023" cy="7443239"/>
          </a:xfrm>
          <a:prstGeom prst="rect">
            <a:avLst/>
          </a:prstGeom>
          <a:ln w="12700">
            <a:miter lim="400000"/>
          </a:ln>
        </p:spPr>
      </p:pic>
      <p:sp>
        <p:nvSpPr>
          <p:cNvPr id="64" name="Text Box 189"/>
          <p:cNvSpPr txBox="1"/>
          <p:nvPr/>
        </p:nvSpPr>
        <p:spPr>
          <a:xfrm>
            <a:off x="1456686" y="13625771"/>
            <a:ext cx="13167361" cy="5465015"/>
          </a:xfrm>
          <a:prstGeom prst="rect">
            <a:avLst/>
          </a:prstGeom>
          <a:solidFill>
            <a:srgbClr val="FFFFFF"/>
          </a:solidFill>
          <a:ln w="12700">
            <a:solidFill>
              <a:srgbClr val="2F5597"/>
            </a:solidFill>
          </a:ln>
          <a:extLst>
            <a:ext uri="{C572A759-6A51-4108-AA02-DFA0A04FC94B}">
              <ma14:wrappingTextBoxFlag xmlns:ma14="http://schemas.microsoft.com/office/mac/drawingml/2011/main" val="1"/>
            </a:ext>
          </a:extLst>
        </p:spPr>
        <p:txBody>
          <a:bodyPr lIns="137137" tIns="137137" rIns="137137" bIns="137137">
            <a:spAutoFit/>
          </a:bodyPr>
          <a:lstStyle/>
          <a:p>
            <a:pPr algn="just">
              <a:defRPr sz="3200"/>
            </a:pPr>
            <a:r>
              <a:t>At the start the project, we decided to start the first workshop with gradient descent and linear regression because it’s the simplest and most commonly used algorithm for data fitting and data prediction problems. we first selected a “population in city-real estate profit” dataset for algorithm testing and we used the same dataset later for our animations as well. The dataset are shown in the figure 1 below</a:t>
            </a:r>
            <a:r>
              <a:rPr sz="2200">
                <a:latin typeface="Arial"/>
                <a:ea typeface="Arial"/>
                <a:cs typeface="Arial"/>
                <a:sym typeface="Arial"/>
              </a:rPr>
              <a:t>. </a:t>
            </a:r>
            <a:r>
              <a:t>Without much math involved, the way we approach algorithm is let students understand machine learning variables with the concept they already know(ex. slope, intercept, converge, etc.). Using analogy also help them understand the new concepts like cost function based on similar tools they used before (ex. trend-line function).</a:t>
            </a:r>
          </a:p>
        </p:txBody>
      </p:sp>
      <p:sp>
        <p:nvSpPr>
          <p:cNvPr id="65" name="Text Box 180"/>
          <p:cNvSpPr txBox="1"/>
          <p:nvPr/>
        </p:nvSpPr>
        <p:spPr>
          <a:xfrm>
            <a:off x="1463039" y="20158158"/>
            <a:ext cx="6542493" cy="424169"/>
          </a:xfrm>
          <a:prstGeom prst="rect">
            <a:avLst/>
          </a:prstGeom>
          <a:ln w="12700">
            <a:miter lim="400000"/>
          </a:ln>
          <a:extLst>
            <a:ext uri="{C572A759-6A51-4108-AA02-DFA0A04FC94B}">
              <ma14:wrappingTextBoxFlag xmlns:ma14="http://schemas.microsoft.com/office/mac/drawingml/2011/main" val="1"/>
            </a:ext>
          </a:extLst>
        </p:spPr>
        <p:txBody>
          <a:bodyPr wrap="none" lIns="34283" tIns="34283" rIns="34283" bIns="34283">
            <a:spAutoFit/>
          </a:bodyPr>
          <a:lstStyle/>
          <a:p>
            <a:pPr algn="ctr" defTabSz="4389437">
              <a:defRPr b="1" sz="2400"/>
            </a:pPr>
            <a:r>
              <a:t>Figure 1.</a:t>
            </a:r>
            <a:r>
              <a:rPr b="0"/>
              <a:t>Data set used for first two animations</a:t>
            </a:r>
          </a:p>
        </p:txBody>
      </p:sp>
      <p:pic>
        <p:nvPicPr>
          <p:cNvPr id="66" name="Screen Shot 2018-04-09 at 10.40.47 AM.png" descr="Screen Shot 2018-04-09 at 10.40.47 AM.png"/>
          <p:cNvPicPr>
            <a:picLocks noChangeAspect="1"/>
          </p:cNvPicPr>
          <p:nvPr/>
        </p:nvPicPr>
        <p:blipFill>
          <a:blip r:embed="rId5">
            <a:extLst/>
          </a:blip>
          <a:stretch>
            <a:fillRect/>
          </a:stretch>
        </p:blipFill>
        <p:spPr>
          <a:xfrm>
            <a:off x="3150857" y="20825589"/>
            <a:ext cx="9601201" cy="764255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