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Work Sans"/>
      <p:regular r:id="rId26"/>
      <p:bold r:id="rId27"/>
    </p:embeddedFont>
    <p:embeddedFont>
      <p:font typeface="Work Sans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Xucheng You"/>
  <p:cmAuthor clrIdx="1" id="1" initials="" lastIdx="3" name="Arielle Blu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regular.fntdata"/><Relationship Id="rId25" Type="http://schemas.openxmlformats.org/officeDocument/2006/relationships/slide" Target="slides/slide20.xml"/><Relationship Id="rId28" Type="http://schemas.openxmlformats.org/officeDocument/2006/relationships/font" Target="fonts/WorkSansLight-regular.fntdata"/><Relationship Id="rId27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05T17:59:45.806">
    <p:pos x="6000" y="0"/>
    <p:text>Cheng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8-03-05T17:59:31.536">
    <p:pos x="6000" y="0"/>
    <p:text>Arielle Blum will do a template version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8-03-05T18:00:11.919">
    <p:pos x="6000" y="0"/>
    <p:text>Arielle takes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3" dt="2018-03-05T18:00:42.397">
    <p:pos x="6000" y="0"/>
    <p:text>Collab for these "play times"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cuservices.colorado.edu/sitelicenses/download/MATLAB_student.html" TargetMode="External"/><Relationship Id="rId5" Type="http://schemas.openxmlformats.org/officeDocument/2006/relationships/hyperlink" Target="https://github.com/XcYou/Gradient-Descent-Anime" TargetMode="External"/><Relationship Id="rId6" Type="http://schemas.openxmlformats.org/officeDocument/2006/relationships/hyperlink" Target="https://github.com/XcYou/ML_Workshop_1" TargetMode="External"/><Relationship Id="rId7" Type="http://schemas.openxmlformats.org/officeDocument/2006/relationships/hyperlink" Target="https://github.com/XcYou/Gradient-Descent-Anim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472725" y="3479075"/>
            <a:ext cx="213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Arielle Blum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Xucheng You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69100" y="706100"/>
            <a:ext cx="50922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Gradient Descent - Theory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69100" y="1261100"/>
            <a:ext cx="74058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To get minimum value of </a:t>
            </a:r>
            <a:r>
              <a:rPr lang="en">
                <a:solidFill>
                  <a:srgbClr val="595959"/>
                </a:solidFill>
              </a:rPr>
              <a:t>J(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>
                <a:solidFill>
                  <a:srgbClr val="595959"/>
                </a:solidFill>
              </a:rPr>
              <a:t>) and 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/>
              <a:t> at that point.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Start with some 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endParaRPr baseline="-25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Calculate </a:t>
            </a:r>
            <a:r>
              <a:rPr lang="en">
                <a:solidFill>
                  <a:srgbClr val="595959"/>
                </a:solidFill>
              </a:rPr>
              <a:t>J(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>
                <a:solidFill>
                  <a:srgbClr val="595959"/>
                </a:solidFill>
              </a:rPr>
              <a:t>) and update 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 </a:t>
            </a:r>
            <a:r>
              <a:rPr lang="en"/>
              <a:t>to reduce </a:t>
            </a:r>
            <a:r>
              <a:rPr lang="en">
                <a:solidFill>
                  <a:srgbClr val="595959"/>
                </a:solidFill>
              </a:rPr>
              <a:t>J(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>
                <a:solidFill>
                  <a:srgbClr val="595959"/>
                </a:solidFill>
              </a:rPr>
              <a:t>).</a:t>
            </a:r>
            <a:endParaRPr>
              <a:solidFill>
                <a:srgbClr val="595959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3. J(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>
                <a:solidFill>
                  <a:srgbClr val="595959"/>
                </a:solidFill>
              </a:rPr>
              <a:t>) finally </a:t>
            </a:r>
            <a:r>
              <a:rPr lang="en">
                <a:solidFill>
                  <a:srgbClr val="000000"/>
                </a:solidFill>
              </a:rPr>
              <a:t>converges or diverges</a:t>
            </a:r>
            <a:r>
              <a:rPr lang="en">
                <a:solidFill>
                  <a:srgbClr val="595959"/>
                </a:solidFill>
              </a:rPr>
              <a:t> (diverge might be caused by picking wrong parameter values).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869100" y="1569750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C</a:t>
            </a:r>
            <a:r>
              <a:rPr lang="en">
                <a:solidFill>
                  <a:srgbClr val="595959"/>
                </a:solidFill>
              </a:rPr>
              <a:t>onverge: Approaching a limit more and more closely as a variable of the function increases or decreases</a:t>
            </a:r>
            <a:endParaRPr>
              <a:solidFill>
                <a:srgbClr val="595959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Diverge: The opposite of converge. “The infinite sequence of the partial sums of the series does not have a finite limit.”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869100" y="706100"/>
            <a:ext cx="50922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Gradient Descent - Theory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69150" y="531675"/>
            <a:ext cx="67941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Explaining MatLab - Linear Regression</a:t>
            </a:r>
            <a:endParaRPr sz="26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3900" y="2672175"/>
            <a:ext cx="4306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3FF"/>
                </a:solidFill>
                <a:latin typeface="Work Sans"/>
                <a:ea typeface="Work Sans"/>
                <a:cs typeface="Work Sans"/>
                <a:sym typeface="Work Sans"/>
              </a:rPr>
              <a:t>for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 iter = 1:num_iters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992D"/>
                </a:solidFill>
                <a:latin typeface="Work Sans"/>
                <a:ea typeface="Work Sans"/>
                <a:cs typeface="Work Sans"/>
                <a:sym typeface="Work Sans"/>
              </a:rPr>
              <a:t>% Instructions: Perform a single gradient step on the parameter vector theta. </a:t>
            </a:r>
            <a:endParaRPr sz="1200">
              <a:solidFill>
                <a:srgbClr val="25992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phi = theta;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theta(1)= (theta(1)-alpha.*sum(X*phi-y)/m);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theta(2)= theta(2)-alpha.*sum((X*phi-y).*X(:,2))/m;    </a:t>
            </a:r>
            <a:endParaRPr sz="1200">
              <a:solidFill>
                <a:srgbClr val="25992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992D"/>
                </a:solidFill>
                <a:latin typeface="Work Sans"/>
                <a:ea typeface="Work Sans"/>
                <a:cs typeface="Work Sans"/>
                <a:sym typeface="Work Sans"/>
              </a:rPr>
              <a:t>% Save the cost J in every iteration    </a:t>
            </a:r>
            <a:endParaRPr sz="1200">
              <a:solidFill>
                <a:srgbClr val="25992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J_history(iter) = computeCost(X, y, theta); 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33FF"/>
                </a:solidFill>
                <a:latin typeface="Work Sans"/>
                <a:ea typeface="Work Sans"/>
                <a:cs typeface="Work Sans"/>
                <a:sym typeface="Work Sans"/>
              </a:rPr>
              <a:t>end</a:t>
            </a:r>
            <a:endParaRPr sz="1200">
              <a:solidFill>
                <a:srgbClr val="0433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660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0433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150" y="1721400"/>
            <a:ext cx="3712450" cy="29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73900" y="1159450"/>
            <a:ext cx="5108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Code: simultaneous update </a:t>
            </a: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𝜽</a:t>
            </a:r>
            <a:r>
              <a:rPr baseline="-25000"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0</a:t>
            </a: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𝜽</a:t>
            </a:r>
            <a:r>
              <a:rPr baseline="-25000"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</a:t>
            </a:r>
            <a:r>
              <a:rPr lang="en" sz="1800"/>
              <a:t>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75" y="1571550"/>
            <a:ext cx="2711150" cy="11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006575" y="1225275"/>
            <a:ext cx="3657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Plot line using final </a:t>
            </a: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𝜽</a:t>
            </a:r>
            <a:r>
              <a:rPr baseline="-25000"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0</a:t>
            </a: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and 𝜽</a:t>
            </a:r>
            <a:r>
              <a:rPr baseline="-25000"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: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554800"/>
            <a:ext cx="82296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Explaining the MatLab - Code &amp; Cost Animation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95900" y="970925"/>
            <a:ext cx="7405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the contour plot show cost function results?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Ex. contour(theta0_vals, theta1_vals, J_vals, logspace(-2, 3, 20))</a:t>
            </a:r>
            <a:endParaRPr sz="1800"/>
          </a:p>
          <a:p>
            <a:pPr indent="355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75" y="1846075"/>
            <a:ext cx="5382075" cy="28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200900" y="2529200"/>
            <a:ext cx="9510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𝜽</a:t>
            </a:r>
            <a:r>
              <a:rPr baseline="-25000"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0</a:t>
            </a: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=2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𝜽</a:t>
            </a:r>
            <a:r>
              <a:rPr baseline="-25000"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</a:t>
            </a: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=-1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52350" y="608775"/>
            <a:ext cx="7839300" cy="9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Free-time Guided Play with Animation 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- 10 to 15 min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69100" y="1704150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Change __</a:t>
            </a:r>
            <a:r>
              <a:rPr lang="en"/>
              <a:t>learning rate alfa</a:t>
            </a:r>
            <a:r>
              <a:rPr lang="en"/>
              <a:t>__ parameter and report the impact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Change __iteration__ parameter and report the impact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Please think about how theta0 and theta1 affect the contour plot.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69150" y="624150"/>
            <a:ext cx="7405800" cy="7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 for 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/>
              <a:t> 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69150" y="1769700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Normal Equation: 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No feature scaling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No loop until convergence		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29591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				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29591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			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29591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		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500" y="2418000"/>
            <a:ext cx="2504993" cy="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02050" y="524875"/>
            <a:ext cx="74058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Normal Equation Result: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plot as using gradient descent.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𝜽</a:t>
            </a:r>
            <a:r>
              <a:rPr baseline="-25000" lang="en" sz="1800"/>
              <a:t>0</a:t>
            </a:r>
            <a:r>
              <a:rPr lang="en" sz="1800"/>
              <a:t>=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-3.63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𝜽</a:t>
            </a:r>
            <a:r>
              <a:rPr baseline="-25000" lang="en" sz="1800"/>
              <a:t>1 </a:t>
            </a:r>
            <a:r>
              <a:rPr lang="en"/>
              <a:t>= 1.17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00" y="1950575"/>
            <a:ext cx="3427199" cy="275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094350" y="1683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69150" y="612625"/>
            <a:ext cx="50922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MatLab Pre-Processing</a:t>
            </a:r>
            <a:endParaRPr sz="26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Matlab data importing, which function to 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(something that we don’t have them change, how do you expect this will impact the output? - Explain and discuss in workshop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simulation that proves hypothesis (5min)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63800" y="614475"/>
            <a:ext cx="76164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Machine Learning?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78450" y="1329225"/>
            <a:ext cx="22887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975" y="1756875"/>
            <a:ext cx="5672051" cy="27317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820650" y="1244475"/>
            <a:ext cx="5224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Handwritten number and face </a:t>
            </a:r>
            <a:r>
              <a:rPr lang="en"/>
              <a:t>recognition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TensorFlow - Where we are in Beta (5min)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63800" y="614475"/>
            <a:ext cx="76164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Machine Learning?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878450" y="1329225"/>
            <a:ext cx="22887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63" y="1637475"/>
            <a:ext cx="6081475" cy="2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878450" y="1244475"/>
            <a:ext cx="5894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Finding how gene and disease are related to each other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28700" y="422400"/>
            <a:ext cx="8286600" cy="9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to Install MatLab &amp; Pull Code from GitHub </a:t>
            </a:r>
            <a:endParaRPr sz="26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69100" y="14805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MATLAB R2017b download &amp; license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https://cuservices.colorado.edu/sitelicenses/download/MATLAB_student.html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Sample code download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https://github.com/XcYou/Gradient-Descent-Anime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https://github.com/XcYou/ML_Workshop_1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 use terminal and type in the following code: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https://github.com/XcYou/Gradient-Descent-Anime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763800" y="614475"/>
            <a:ext cx="76164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Linear Regression - Theory Equations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69100" y="181597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Hypothesis: h</a:t>
            </a:r>
            <a:r>
              <a:rPr baseline="-25000" lang="en"/>
              <a:t>𝜽</a:t>
            </a:r>
            <a:r>
              <a:rPr lang="en"/>
              <a:t>(x) = 𝜽</a:t>
            </a:r>
            <a:r>
              <a:rPr baseline="-25000" lang="en"/>
              <a:t>0</a:t>
            </a:r>
            <a:r>
              <a:rPr lang="en"/>
              <a:t> + 𝜽</a:t>
            </a:r>
            <a:r>
              <a:rPr baseline="-25000" lang="en"/>
              <a:t>1</a:t>
            </a:r>
            <a:r>
              <a:rPr lang="en"/>
              <a:t>x (Simplest linear equation)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Looking for 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/>
              <a:t> values to get a line that fits the dataset best.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𝜽</a:t>
            </a:r>
            <a:r>
              <a:rPr baseline="-25000" lang="en"/>
              <a:t>0 </a:t>
            </a:r>
            <a:r>
              <a:rPr lang="en"/>
              <a:t>is parameter for 0th order term and 𝜽</a:t>
            </a:r>
            <a:r>
              <a:rPr baseline="-25000" lang="en"/>
              <a:t>1</a:t>
            </a:r>
            <a:r>
              <a:rPr lang="en"/>
              <a:t> is for first order term (imagine intercept and slope for a straight line...)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69100" y="671550"/>
            <a:ext cx="50922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Theory Equations - Cost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69100" y="901800"/>
            <a:ext cx="74058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Use J(</a:t>
            </a:r>
            <a:r>
              <a:rPr lang="en"/>
              <a:t>𝜽</a:t>
            </a:r>
            <a:r>
              <a:rPr baseline="-25000" lang="en"/>
              <a:t>0</a:t>
            </a:r>
            <a:r>
              <a:rPr lang="en"/>
              <a:t>, 𝜽</a:t>
            </a:r>
            <a:r>
              <a:rPr baseline="-25000" lang="en"/>
              <a:t>1</a:t>
            </a:r>
            <a:r>
              <a:rPr lang="en">
                <a:solidFill>
                  <a:srgbClr val="595959"/>
                </a:solidFill>
              </a:rPr>
              <a:t>) to represent cost function.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y: real data points’ values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h(x): predicted values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m: number of points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J: calculated average error between prediction and real ones</a:t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00" y="2007650"/>
            <a:ext cx="5092201" cy="89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0350" y="596350"/>
            <a:ext cx="77034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Processing before running algorithm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69100" y="2114150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Feature Normalize/ Feature scaling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1905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25992D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869100" y="1685950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tandard deviation: The Standard Deviation is a measure of how spread out numbers are.</a:t>
            </a:r>
            <a:endParaRPr>
              <a:solidFill>
                <a:srgbClr val="000000"/>
              </a:solidFill>
            </a:endParaRPr>
          </a:p>
          <a:p>
            <a:pPr indent="1905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1905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Mean: Average of all terms.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869150" y="624175"/>
            <a:ext cx="50922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Feature Normalize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69150" y="624175"/>
            <a:ext cx="50922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Feature Normalize</a:t>
            </a:r>
            <a:endParaRPr sz="2600"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69100" y="1132750"/>
            <a:ext cx="74058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905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For each feature dimension, compute the mean of the feature and subtract it from the dataset, storing the mean value in a new array. (Use ‘mean’ function.)</a:t>
            </a:r>
            <a:endParaRPr/>
          </a:p>
          <a:p>
            <a:pPr indent="1905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1905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Compute the standard deviation of each feature and divide each feature by its standard deviation, storing the standard deviation in a new array. (Use ‘std function’)</a:t>
            </a:r>
            <a:endParaRPr/>
          </a:p>
          <a:p>
            <a:pPr indent="1905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Note: For a ‘m x n’ data array, the new array size should    be 1 x 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