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9" r:id="rId3"/>
    <p:sldId id="277" r:id="rId4"/>
    <p:sldId id="260" r:id="rId5"/>
    <p:sldId id="279" r:id="rId6"/>
    <p:sldId id="276" r:id="rId7"/>
    <p:sldId id="282" r:id="rId8"/>
    <p:sldId id="278" r:id="rId9"/>
    <p:sldId id="263" r:id="rId10"/>
    <p:sldId id="261" r:id="rId11"/>
    <p:sldId id="271" r:id="rId12"/>
    <p:sldId id="270" r:id="rId13"/>
    <p:sldId id="269" r:id="rId14"/>
    <p:sldId id="262" r:id="rId15"/>
    <p:sldId id="266" r:id="rId16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5" autoAdjust="0"/>
    <p:restoredTop sz="99585" autoAdjust="0"/>
  </p:normalViewPr>
  <p:slideViewPr>
    <p:cSldViewPr>
      <p:cViewPr>
        <p:scale>
          <a:sx n="130" d="100"/>
          <a:sy n="130" d="100"/>
        </p:scale>
        <p:origin x="1840" y="10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D9F3792-36B7-4A04-83E2-13BBDD001DB5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A963B98-A62F-4311-879F-8870A0E0E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408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9E39C6A-ADE5-42B3-A51E-B44B71F41A46}" type="datetime1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1C75-39A9-4B55-AA0E-A04F76609FEC}" type="datetime1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20C8-9F9C-427D-8C8D-23BC1D931E8B}" type="datetime1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43AA-EA5F-4334-8D62-1750B077EBF2}" type="datetime1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669D-93AF-4706-9431-916F853A3D6D}" type="datetime1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65E8-D450-4248-9EF3-E024576233E1}" type="datetime1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7041310-2D68-4F8B-986C-6484DF0ED96D}" type="datetime1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C51245F-AAC0-4C27-926D-4DB7D4D3BF2E}" type="datetime1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26CA-A145-410F-8AB6-43D69965D7D5}" type="datetime1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A9D4-295E-43A7-9FCA-9BAFD307A619}" type="datetime1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04B7-5B84-42A6-99CE-456B0A885EFF}" type="datetime1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54FCDCB-647B-4497-9AF8-A7D87DBDB4F2}" type="datetime1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XcalableMP</a:t>
            </a:r>
            <a:r>
              <a:rPr kumimoji="1" lang="ja-JP" altLang="en-US" dirty="0" smtClean="0"/>
              <a:t>講習会　初級編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実習</a:t>
            </a:r>
            <a:r>
              <a:rPr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pPr algn="ctr"/>
            <a:r>
              <a:rPr lang="ja-JP" altLang="en-US" dirty="0" smtClean="0"/>
              <a:t>理化学研究所　計算科学研究機構</a:t>
            </a:r>
            <a:r>
              <a:rPr lang="en-US" altLang="ja-JP" dirty="0" smtClean="0"/>
              <a:t> </a:t>
            </a:r>
            <a:r>
              <a:rPr lang="ja-JP" altLang="en-US" dirty="0" smtClean="0"/>
              <a:t>岩下英俊、中尾昌広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476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668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逐次コンパイルと実行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2276872"/>
            <a:ext cx="8435280" cy="2808312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20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laplace.c</a:t>
            </a:r>
            <a:r>
              <a:rPr lang="ja-JP" altLang="en-US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または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laplace.f90</a:t>
            </a:r>
            <a:r>
              <a:rPr lang="ja-JP" altLang="en-US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をコンパイルする。</a:t>
            </a:r>
            <a:endParaRPr lang="en-US" altLang="ja-JP" sz="2000" dirty="0" smtClean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ja-JP" sz="20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g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cc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laplace.c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-lm</a:t>
            </a:r>
            <a:endParaRPr lang="en-US" altLang="ja-JP" sz="20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ja-JP" sz="20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gfortran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laplace.f90</a:t>
            </a:r>
            <a:endParaRPr lang="en-US" altLang="ja-JP" sz="20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>
              <a:buFont typeface="Arial" pitchFamily="34" charset="0"/>
              <a:buChar char="•"/>
            </a:pPr>
            <a:endParaRPr lang="en-US" altLang="ja-JP" sz="2000" dirty="0" smtClean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>
              <a:buFont typeface="Arial" pitchFamily="34" charset="0"/>
              <a:buChar char="•"/>
            </a:pPr>
            <a:r>
              <a:rPr lang="ja-JP" altLang="en-US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実行する</a:t>
            </a:r>
            <a:endParaRPr lang="en-US" altLang="ja-JP" sz="2000" dirty="0" smtClean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ja-JP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./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a.out</a:t>
            </a:r>
            <a:endParaRPr lang="en-US" altLang="ja-JP" sz="2000" dirty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ja-JP" sz="2000" dirty="0" smtClean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>
              <a:buFont typeface="Arial" pitchFamily="34" charset="0"/>
              <a:buChar char="•"/>
            </a:pPr>
            <a:r>
              <a:rPr lang="ja-JP" altLang="en-US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検証値</a:t>
            </a:r>
            <a:r>
              <a:rPr lang="en-US" altLang="ja-JP" sz="20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(Verification)</a:t>
            </a:r>
            <a:r>
              <a:rPr lang="ja-JP" altLang="en-US" sz="20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が以下の値であることを確認せよ。</a:t>
            </a:r>
            <a:endParaRPr lang="en-US" altLang="ja-JP" sz="20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>
              <a:buFont typeface="Arial" pitchFamily="34" charset="0"/>
              <a:buChar char="•"/>
            </a:pPr>
            <a:endParaRPr lang="en-US" altLang="ja-JP" sz="20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704088" lvl="2" indent="0">
              <a:buNone/>
            </a:pPr>
            <a:r>
              <a:rPr lang="en-US" altLang="ja-JP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5.548855...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1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並列化可能なループの３パターン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57200" y="2132856"/>
            <a:ext cx="8075240" cy="460851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1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1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1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1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6928" indent="-457200">
              <a:buFont typeface="+mj-lt"/>
              <a:buAutoNum type="arabicPeriod"/>
            </a:pPr>
            <a:r>
              <a:rPr lang="ja-JP" altLang="en-US" sz="2400" dirty="0" smtClean="0">
                <a:solidFill>
                  <a:srgbClr val="000000"/>
                </a:solidFill>
              </a:rPr>
              <a:t>ループインデックスが完全に揃っている場合</a:t>
            </a:r>
            <a:endParaRPr lang="en-US" altLang="ja-JP" sz="2400" dirty="0">
              <a:solidFill>
                <a:srgbClr val="000000"/>
              </a:solidFill>
            </a:endParaRPr>
          </a:p>
          <a:p>
            <a:pPr marL="923544" lvl="3" indent="0">
              <a:buNone/>
            </a:pPr>
            <a:r>
              <a:rPr lang="en-US" altLang="ja-JP" sz="1800" dirty="0" smtClean="0">
                <a:solidFill>
                  <a:srgbClr val="000000"/>
                </a:solidFill>
              </a:rPr>
              <a:t>[</a:t>
            </a:r>
            <a:r>
              <a:rPr lang="en-US" altLang="ja-JP" sz="1800" dirty="0">
                <a:solidFill>
                  <a:srgbClr val="000000"/>
                </a:solidFill>
              </a:rPr>
              <a:t>C]  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u[j][</a:t>
            </a:r>
            <a:r>
              <a:rPr lang="en-US" altLang="ja-JP" sz="1800" dirty="0" err="1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] = </a:t>
            </a:r>
            <a:r>
              <a:rPr lang="en-US" altLang="ja-JP" sz="1800" dirty="0" err="1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[j][</a:t>
            </a:r>
            <a:r>
              <a:rPr lang="en-US" altLang="ja-JP" sz="1800" dirty="0" err="1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];</a:t>
            </a:r>
          </a:p>
          <a:p>
            <a:pPr marL="923544" lvl="3" indent="0">
              <a:buNone/>
            </a:pPr>
            <a:r>
              <a:rPr lang="en-US" altLang="ja-JP" sz="1800" dirty="0" smtClean="0">
                <a:solidFill>
                  <a:srgbClr val="000000"/>
                </a:solidFill>
              </a:rPr>
              <a:t>[F]  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u(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i,j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) = 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(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i,j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)</a:t>
            </a:r>
          </a:p>
          <a:p>
            <a:pPr marL="402336" lvl="1" indent="0">
              <a:buNone/>
            </a:pPr>
            <a:r>
              <a:rPr lang="en-US" altLang="ja-JP" sz="2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en-US" altLang="ja-JP" sz="2200" dirty="0" smtClean="0">
                <a:solidFill>
                  <a:srgbClr val="000000"/>
                </a:solidFill>
              </a:rPr>
              <a:t>loop</a:t>
            </a:r>
            <a:r>
              <a:rPr lang="ja-JP" altLang="en-US" sz="2200" dirty="0" smtClean="0">
                <a:solidFill>
                  <a:srgbClr val="000000"/>
                </a:solidFill>
              </a:rPr>
              <a:t>指示文で並列化（課題１で紹介済）</a:t>
            </a:r>
            <a:endParaRPr lang="en-US" altLang="ja-JP" sz="2200" dirty="0" smtClean="0">
              <a:solidFill>
                <a:srgbClr val="000000"/>
              </a:solidFill>
            </a:endParaRPr>
          </a:p>
          <a:p>
            <a:pPr marL="1810512" lvl="5" indent="-457200"/>
            <a:endParaRPr lang="en-US" altLang="ja-JP" sz="1400" dirty="0" smtClean="0">
              <a:solidFill>
                <a:srgbClr val="000000"/>
              </a:solidFill>
            </a:endParaRPr>
          </a:p>
          <a:p>
            <a:pPr marL="566928" indent="-457200">
              <a:buFont typeface="+mj-lt"/>
              <a:buAutoNum type="arabicPeriod"/>
            </a:pPr>
            <a:r>
              <a:rPr lang="ja-JP" altLang="en-US" sz="2400" dirty="0" smtClean="0">
                <a:solidFill>
                  <a:srgbClr val="000000"/>
                </a:solidFill>
              </a:rPr>
              <a:t>隣接する配列要素の参照がある場合</a:t>
            </a:r>
            <a:endParaRPr lang="en-US" altLang="ja-JP" sz="2400" dirty="0">
              <a:solidFill>
                <a:srgbClr val="000000"/>
              </a:solidFill>
            </a:endParaRPr>
          </a:p>
          <a:p>
            <a:pPr marL="923544" lvl="3" indent="0">
              <a:buNone/>
            </a:pPr>
            <a:r>
              <a:rPr lang="en-US" altLang="ja-JP" sz="1800" dirty="0">
                <a:solidFill>
                  <a:srgbClr val="000000"/>
                </a:solidFill>
              </a:rPr>
              <a:t>[C] </a:t>
            </a:r>
            <a:r>
              <a:rPr lang="en-US" altLang="ja-JP" sz="1800" dirty="0" smtClean="0">
                <a:solidFill>
                  <a:srgbClr val="000000"/>
                </a:solidFill>
              </a:rPr>
              <a:t> 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u[j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][</a:t>
            </a:r>
            <a:r>
              <a:rPr lang="en-US" altLang="ja-JP" sz="1800" dirty="0" err="1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] = 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[j][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] + 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[j][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i-1] + </a:t>
            </a:r>
            <a:r>
              <a:rPr lang="en-US" altLang="ja-JP" sz="1800" dirty="0" err="1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[j+1][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] 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+ …;</a:t>
            </a:r>
          </a:p>
          <a:p>
            <a:pPr marL="923544" lvl="3" indent="0">
              <a:buNone/>
            </a:pPr>
            <a:r>
              <a:rPr lang="en-US" altLang="ja-JP" sz="1800" dirty="0" smtClean="0">
                <a:solidFill>
                  <a:srgbClr val="000000"/>
                </a:solidFill>
              </a:rPr>
              <a:t>[F]  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u(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i,j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) 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= 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(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i,j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) + 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(i-1,j) + 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(i,j+1) + …</a:t>
            </a:r>
            <a:endParaRPr lang="en-US" altLang="ja-JP" sz="1800" dirty="0">
              <a:solidFill>
                <a:srgbClr val="000000"/>
              </a:solidFill>
              <a:latin typeface="ＭＳ ゴシック"/>
              <a:ea typeface="ＭＳ ゴシック"/>
              <a:cs typeface="ＭＳ ゴシック"/>
            </a:endParaRPr>
          </a:p>
          <a:p>
            <a:pPr marL="402336" lvl="1" indent="0">
              <a:buNone/>
            </a:pPr>
            <a:r>
              <a:rPr lang="en-US" altLang="ja-JP" sz="2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ja-JP" altLang="en-US" sz="2200" dirty="0" smtClean="0">
                <a:solidFill>
                  <a:srgbClr val="000000"/>
                </a:solidFill>
              </a:rPr>
              <a:t>袖通信＋</a:t>
            </a:r>
            <a:r>
              <a:rPr lang="en-US" altLang="ja-JP" sz="2200" dirty="0" smtClean="0">
                <a:solidFill>
                  <a:srgbClr val="000000"/>
                </a:solidFill>
              </a:rPr>
              <a:t>loop</a:t>
            </a:r>
            <a:r>
              <a:rPr lang="ja-JP" altLang="en-US" sz="2200" dirty="0" smtClean="0">
                <a:solidFill>
                  <a:srgbClr val="000000"/>
                </a:solidFill>
              </a:rPr>
              <a:t>指示文（袖通信はこの後詳しく）</a:t>
            </a:r>
            <a:endParaRPr lang="en-US" altLang="ja-JP" sz="2200" dirty="0">
              <a:solidFill>
                <a:srgbClr val="000000"/>
              </a:solidFill>
            </a:endParaRPr>
          </a:p>
          <a:p>
            <a:pPr marL="1810512" lvl="5" indent="-457200"/>
            <a:endParaRPr lang="en-US" altLang="ja-JP" sz="1400" dirty="0">
              <a:solidFill>
                <a:srgbClr val="000000"/>
              </a:solidFill>
            </a:endParaRPr>
          </a:p>
          <a:p>
            <a:pPr marL="566928" indent="-457200">
              <a:buFont typeface="+mj-lt"/>
              <a:buAutoNum type="arabicPeriod"/>
            </a:pPr>
            <a:r>
              <a:rPr lang="ja-JP" altLang="en-US" sz="2400" dirty="0" smtClean="0">
                <a:solidFill>
                  <a:srgbClr val="000000"/>
                </a:solidFill>
              </a:rPr>
              <a:t>総和など、ループ反復を横断する演算が</a:t>
            </a:r>
            <a:r>
              <a:rPr lang="ja-JP" altLang="en-US" sz="2400" dirty="0">
                <a:solidFill>
                  <a:srgbClr val="000000"/>
                </a:solidFill>
              </a:rPr>
              <a:t>ある</a:t>
            </a:r>
            <a:r>
              <a:rPr lang="ja-JP" altLang="en-US" sz="2400" dirty="0" smtClean="0">
                <a:solidFill>
                  <a:srgbClr val="000000"/>
                </a:solidFill>
              </a:rPr>
              <a:t>場合</a:t>
            </a:r>
            <a:endParaRPr lang="en-US" altLang="ja-JP" sz="2400" dirty="0">
              <a:solidFill>
                <a:srgbClr val="000000"/>
              </a:solidFill>
            </a:endParaRPr>
          </a:p>
          <a:p>
            <a:pPr marL="923544" lvl="3" indent="0">
              <a:buNone/>
            </a:pPr>
            <a:r>
              <a:rPr lang="en-US" altLang="ja-JP" sz="1800" dirty="0">
                <a:solidFill>
                  <a:srgbClr val="000000"/>
                </a:solidFill>
              </a:rPr>
              <a:t>[C] </a:t>
            </a:r>
            <a:r>
              <a:rPr lang="en-US" altLang="ja-JP" sz="1800" dirty="0" smtClean="0">
                <a:solidFill>
                  <a:srgbClr val="000000"/>
                </a:solidFill>
              </a:rPr>
              <a:t> 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s </a:t>
            </a:r>
            <a:r>
              <a:rPr lang="en-US" altLang="ja-JP" sz="18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+= abs(</a:t>
            </a:r>
            <a:r>
              <a:rPr lang="en-US" altLang="ja-JP" sz="18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8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[j][</a:t>
            </a:r>
            <a:r>
              <a:rPr lang="en-US" altLang="ja-JP" sz="18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]-u[j][</a:t>
            </a:r>
            <a:r>
              <a:rPr lang="en-US" altLang="ja-JP" sz="18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]);</a:t>
            </a:r>
          </a:p>
          <a:p>
            <a:pPr marL="923544" lvl="3" indent="0">
              <a:buNone/>
            </a:pPr>
            <a:r>
              <a:rPr lang="en-US" altLang="ja-JP" sz="1800" dirty="0" smtClean="0">
                <a:solidFill>
                  <a:srgbClr val="000000"/>
                </a:solidFill>
              </a:rPr>
              <a:t>[F]  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s = s + abs(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i,j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)-u(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i.j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))</a:t>
            </a:r>
          </a:p>
          <a:p>
            <a:pPr marL="745236" lvl="1" indent="-342900">
              <a:buFont typeface="Wingdings" panose="05000000000000000000" pitchFamily="2" charset="2"/>
              <a:buChar char="à"/>
            </a:pPr>
            <a:r>
              <a:rPr lang="en-US" altLang="ja-JP" sz="2200" dirty="0" smtClean="0">
                <a:solidFill>
                  <a:srgbClr val="000000"/>
                </a:solidFill>
              </a:rPr>
              <a:t>loop</a:t>
            </a:r>
            <a:r>
              <a:rPr lang="ja-JP" altLang="en-US" sz="2200" dirty="0" smtClean="0">
                <a:solidFill>
                  <a:srgbClr val="000000"/>
                </a:solidFill>
              </a:rPr>
              <a:t>指示文に「</a:t>
            </a:r>
            <a:r>
              <a:rPr lang="en-US" altLang="ja-JP" sz="2200" dirty="0" smtClean="0">
                <a:solidFill>
                  <a:srgbClr val="000000"/>
                </a:solidFill>
              </a:rPr>
              <a:t>reduction</a:t>
            </a:r>
            <a:r>
              <a:rPr lang="ja-JP" altLang="en-US" sz="2200" dirty="0" smtClean="0">
                <a:solidFill>
                  <a:srgbClr val="000000"/>
                </a:solidFill>
              </a:rPr>
              <a:t>節」を付加</a:t>
            </a:r>
            <a:endParaRPr lang="en-US" altLang="ja-JP" sz="2200" dirty="0" smtClean="0">
              <a:solidFill>
                <a:srgbClr val="000000"/>
              </a:solidFill>
            </a:endParaRPr>
          </a:p>
          <a:p>
            <a:pPr marL="745236" lvl="1" indent="-342900">
              <a:buFont typeface="Wingdings" panose="05000000000000000000" pitchFamily="2" charset="2"/>
              <a:buChar char="à"/>
            </a:pPr>
            <a:endParaRPr lang="en-US" altLang="ja-JP" sz="2200" dirty="0">
              <a:solidFill>
                <a:srgbClr val="00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97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06984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２次元分散における隣接要素の参照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37538"/>
              </p:ext>
            </p:extLst>
          </p:nvPr>
        </p:nvGraphicFramePr>
        <p:xfrm>
          <a:off x="1043608" y="2564904"/>
          <a:ext cx="2304256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803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242531"/>
              </p:ext>
            </p:extLst>
          </p:nvPr>
        </p:nvGraphicFramePr>
        <p:xfrm>
          <a:off x="4932040" y="2492896"/>
          <a:ext cx="115212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</a:tblGrid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048091"/>
              </p:ext>
            </p:extLst>
          </p:nvPr>
        </p:nvGraphicFramePr>
        <p:xfrm>
          <a:off x="6516216" y="2492896"/>
          <a:ext cx="115212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</a:tblGrid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011379"/>
              </p:ext>
            </p:extLst>
          </p:nvPr>
        </p:nvGraphicFramePr>
        <p:xfrm>
          <a:off x="4932040" y="4005064"/>
          <a:ext cx="115212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</a:tblGrid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59817"/>
              </p:ext>
            </p:extLst>
          </p:nvPr>
        </p:nvGraphicFramePr>
        <p:xfrm>
          <a:off x="6516216" y="4005064"/>
          <a:ext cx="115212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</a:tblGrid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右矢印 4"/>
          <p:cNvSpPr/>
          <p:nvPr/>
        </p:nvSpPr>
        <p:spPr>
          <a:xfrm>
            <a:off x="3851920" y="3356992"/>
            <a:ext cx="576064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3347864" y="5517232"/>
            <a:ext cx="5400599" cy="864096"/>
          </a:xfrm>
          <a:prstGeom prst="wedgeRoundRectCallout">
            <a:avLst>
              <a:gd name="adj1" fmla="val 4342"/>
              <a:gd name="adj2" fmla="val -346736"/>
              <a:gd name="adj3" fmla="val 16667"/>
            </a:avLst>
          </a:prstGeom>
          <a:solidFill>
            <a:srgbClr val="00B0F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ノードをまたぐデータの参照が必要</a:t>
            </a:r>
            <a:r>
              <a:rPr lang="en-US" altLang="ja-JP" dirty="0" smtClean="0">
                <a:solidFill>
                  <a:schemeClr val="tx1"/>
                </a:solidFill>
              </a:rPr>
              <a:t/>
            </a:r>
            <a:br>
              <a:rPr lang="en-US" altLang="ja-JP" dirty="0" smtClean="0">
                <a:solidFill>
                  <a:schemeClr val="tx1"/>
                </a:solidFill>
              </a:rPr>
            </a:br>
            <a:r>
              <a:rPr lang="en-US" altLang="ja-JP" dirty="0" smtClean="0">
                <a:solidFill>
                  <a:schemeClr val="tx1"/>
                </a:solidFill>
                <a:sym typeface="Wingdings"/>
              </a:rPr>
              <a:t> XMP</a:t>
            </a:r>
            <a:r>
              <a:rPr lang="ja-JP" altLang="en-US" dirty="0" smtClean="0">
                <a:solidFill>
                  <a:schemeClr val="tx1"/>
                </a:solidFill>
                <a:sym typeface="Wingdings"/>
              </a:rPr>
              <a:t>は、この通信パターンをサポート</a:t>
            </a:r>
            <a:endParaRPr lang="en-US" altLang="ja-JP" dirty="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5968190" y="2586772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5968190" y="2915652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5580112" y="2914010"/>
            <a:ext cx="302051" cy="0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6012160" y="2914010"/>
            <a:ext cx="648072" cy="0"/>
          </a:xfrm>
          <a:prstGeom prst="straightConnector1">
            <a:avLst/>
          </a:prstGeom>
          <a:ln w="3175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2051720" y="2717855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2051720" y="3068960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1663642" y="3025527"/>
            <a:ext cx="302051" cy="0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2123728" y="3027685"/>
            <a:ext cx="288032" cy="0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4582344" y="205193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並列実行のときのデータ参照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93567" y="208063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逐次実行のときのデータ参照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93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069848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２次元分散における隣接要素の</a:t>
            </a:r>
            <a:r>
              <a:rPr lang="ja-JP" altLang="en-US" dirty="0" smtClean="0"/>
              <a:t>参照（つづき）</a:t>
            </a:r>
            <a:endParaRPr kumimoji="1" lang="ja-JP" altLang="en-US" dirty="0"/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590678"/>
              </p:ext>
            </p:extLst>
          </p:nvPr>
        </p:nvGraphicFramePr>
        <p:xfrm>
          <a:off x="1259632" y="2464296"/>
          <a:ext cx="172819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803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628260"/>
              </p:ext>
            </p:extLst>
          </p:nvPr>
        </p:nvGraphicFramePr>
        <p:xfrm>
          <a:off x="3491880" y="2464296"/>
          <a:ext cx="172819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803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753909"/>
              </p:ext>
            </p:extLst>
          </p:nvPr>
        </p:nvGraphicFramePr>
        <p:xfrm>
          <a:off x="1259632" y="4768553"/>
          <a:ext cx="172819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803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45513"/>
              </p:ext>
            </p:extLst>
          </p:nvPr>
        </p:nvGraphicFramePr>
        <p:xfrm>
          <a:off x="3491880" y="4768553"/>
          <a:ext cx="172819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803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45233"/>
              </p:ext>
            </p:extLst>
          </p:nvPr>
        </p:nvGraphicFramePr>
        <p:xfrm>
          <a:off x="3203848" y="1988840"/>
          <a:ext cx="28803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8" name="テキスト ボックス 27"/>
          <p:cNvSpPr txBox="1"/>
          <p:nvPr/>
        </p:nvSpPr>
        <p:spPr>
          <a:xfrm>
            <a:off x="3563888" y="192940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shadow</a:t>
            </a:r>
            <a:endParaRPr kumimoji="1" lang="ja-JP" altLang="en-US" dirty="0"/>
          </a:p>
        </p:txBody>
      </p:sp>
      <p:sp>
        <p:nvSpPr>
          <p:cNvPr id="31" name="角丸四角形吹き出し 30"/>
          <p:cNvSpPr/>
          <p:nvPr/>
        </p:nvSpPr>
        <p:spPr>
          <a:xfrm>
            <a:off x="6084168" y="2492896"/>
            <a:ext cx="2763925" cy="864096"/>
          </a:xfrm>
          <a:prstGeom prst="wedgeRoundRectCallout">
            <a:avLst>
              <a:gd name="adj1" fmla="val -85154"/>
              <a:gd name="adj2" fmla="val 6037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rgbClr val="FF0000"/>
                </a:solidFill>
              </a:rPr>
              <a:t>shadow</a:t>
            </a:r>
            <a:r>
              <a:rPr lang="ja-JP" altLang="en-US" b="1" dirty="0" smtClean="0">
                <a:solidFill>
                  <a:srgbClr val="FF0000"/>
                </a:solidFill>
              </a:rPr>
              <a:t>指示文</a:t>
            </a:r>
            <a:r>
              <a:rPr lang="ja-JP" altLang="en-US" dirty="0" smtClean="0">
                <a:solidFill>
                  <a:schemeClr val="tx1"/>
                </a:solidFill>
              </a:rPr>
              <a:t>により、あらかじめ余分な領域</a:t>
            </a:r>
            <a:r>
              <a:rPr kumimoji="1" lang="ja-JP" altLang="en-US" dirty="0" smtClean="0">
                <a:solidFill>
                  <a:schemeClr val="tx1"/>
                </a:solidFill>
              </a:rPr>
              <a:t>を確保しておく。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2583814" y="4900320"/>
            <a:ext cx="0" cy="266164"/>
          </a:xfrm>
          <a:prstGeom prst="straightConnector1">
            <a:avLst/>
          </a:prstGeom>
          <a:ln w="31750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2583814" y="5251068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2195736" y="5249426"/>
            <a:ext cx="302051" cy="0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2613765" y="5229200"/>
            <a:ext cx="302051" cy="0"/>
          </a:xfrm>
          <a:prstGeom prst="straightConnector1">
            <a:avLst/>
          </a:prstGeom>
          <a:ln w="31750">
            <a:solidFill>
              <a:srgbClr val="008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角丸四角形吹き出し 16"/>
          <p:cNvSpPr/>
          <p:nvPr/>
        </p:nvSpPr>
        <p:spPr>
          <a:xfrm>
            <a:off x="6012160" y="4005064"/>
            <a:ext cx="2880320" cy="864096"/>
          </a:xfrm>
          <a:prstGeom prst="wedgeRoundRectCallout">
            <a:avLst>
              <a:gd name="adj1" fmla="val -153715"/>
              <a:gd name="adj2" fmla="val 64060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rgbClr val="008000"/>
                </a:solidFill>
              </a:rPr>
              <a:t>reflect</a:t>
            </a:r>
            <a:r>
              <a:rPr lang="ja-JP" altLang="en-US" b="1" dirty="0" smtClean="0">
                <a:solidFill>
                  <a:srgbClr val="008000"/>
                </a:solidFill>
              </a:rPr>
              <a:t>指示文</a:t>
            </a:r>
            <a:r>
              <a:rPr lang="ja-JP" altLang="en-US" dirty="0" smtClean="0">
                <a:solidFill>
                  <a:schemeClr val="tx1"/>
                </a:solidFill>
              </a:rPr>
              <a:t>により、</a:t>
            </a:r>
            <a:r>
              <a:rPr lang="en-US" altLang="ja-JP" dirty="0" smtClean="0">
                <a:solidFill>
                  <a:schemeClr val="tx1"/>
                </a:solidFill>
              </a:rPr>
              <a:t/>
            </a:r>
            <a:br>
              <a:rPr lang="en-US" altLang="ja-JP" dirty="0" smtClean="0">
                <a:solidFill>
                  <a:schemeClr val="tx1"/>
                </a:solidFill>
              </a:rPr>
            </a:br>
            <a:r>
              <a:rPr lang="ja-JP" altLang="en-US" dirty="0" smtClean="0">
                <a:solidFill>
                  <a:schemeClr val="tx1"/>
                </a:solidFill>
              </a:rPr>
              <a:t>隣接ノードのデータを</a:t>
            </a:r>
            <a:r>
              <a:rPr lang="en-US" altLang="ja-JP" dirty="0" smtClean="0">
                <a:solidFill>
                  <a:schemeClr val="tx1"/>
                </a:solidFill>
              </a:rPr>
              <a:t>shadow</a:t>
            </a:r>
            <a:r>
              <a:rPr lang="ja-JP" altLang="en-US" dirty="0" smtClean="0">
                <a:solidFill>
                  <a:schemeClr val="tx1"/>
                </a:solidFill>
              </a:rPr>
              <a:t>領域にコピー。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Freeform 8"/>
          <p:cNvSpPr>
            <a:spLocks/>
          </p:cNvSpPr>
          <p:nvPr/>
        </p:nvSpPr>
        <p:spPr bwMode="auto">
          <a:xfrm flipH="1" flipV="1">
            <a:off x="2886143" y="4987775"/>
            <a:ext cx="1070356" cy="216024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368300 h 21600"/>
              <a:gd name="T4" fmla="*/ 1257300 w 21600"/>
              <a:gd name="T5" fmla="*/ 368300 h 21600"/>
              <a:gd name="T6" fmla="*/ 1257300 w 21600"/>
              <a:gd name="T7" fmla="*/ 23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4"/>
                </a:lnTo>
              </a:path>
            </a:pathLst>
          </a:custGeom>
          <a:noFill/>
          <a:ln w="31750" cap="flat">
            <a:solidFill>
              <a:srgbClr val="008000"/>
            </a:solidFill>
            <a:prstDash val="solid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dirty="0"/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 rot="16200000" flipH="1" flipV="1">
            <a:off x="1912586" y="4288214"/>
            <a:ext cx="1070356" cy="216024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368300 h 21600"/>
              <a:gd name="T4" fmla="*/ 1257300 w 21600"/>
              <a:gd name="T5" fmla="*/ 368300 h 21600"/>
              <a:gd name="T6" fmla="*/ 1257300 w 21600"/>
              <a:gd name="T7" fmla="*/ 23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4"/>
                </a:lnTo>
              </a:path>
            </a:pathLst>
          </a:custGeom>
          <a:noFill/>
          <a:ln w="31750" cap="flat">
            <a:solidFill>
              <a:srgbClr val="660066"/>
            </a:solidFill>
            <a:prstDash val="solid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/>
          </a:p>
        </p:txBody>
      </p:sp>
      <p:sp>
        <p:nvSpPr>
          <p:cNvPr id="22" name="角丸四角形吹き出し 21"/>
          <p:cNvSpPr/>
          <p:nvPr/>
        </p:nvSpPr>
        <p:spPr>
          <a:xfrm>
            <a:off x="6012160" y="5445224"/>
            <a:ext cx="2684984" cy="864096"/>
          </a:xfrm>
          <a:prstGeom prst="wedgeRoundRectCallout">
            <a:avLst>
              <a:gd name="adj1" fmla="val -168456"/>
              <a:gd name="adj2" fmla="val -73051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計算</a:t>
            </a:r>
            <a:r>
              <a:rPr lang="ja-JP" altLang="en-US" dirty="0" smtClean="0">
                <a:solidFill>
                  <a:schemeClr val="tx1"/>
                </a:solidFill>
              </a:rPr>
              <a:t>ループ内では、</a:t>
            </a:r>
            <a:r>
              <a:rPr lang="en-US" altLang="ja-JP" dirty="0" smtClean="0">
                <a:solidFill>
                  <a:schemeClr val="tx1"/>
                </a:solidFill>
              </a:rPr>
              <a:t>shadow</a:t>
            </a:r>
            <a:r>
              <a:rPr lang="ja-JP" altLang="en-US" dirty="0" smtClean="0">
                <a:solidFill>
                  <a:schemeClr val="tx1"/>
                </a:solidFill>
              </a:rPr>
              <a:t>領域のデータを参照。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868144" y="20608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>
                <a:latin typeface="+mj-ea"/>
                <a:ea typeface="+mj-ea"/>
              </a:rPr>
              <a:t>①</a:t>
            </a:r>
            <a:r>
              <a:rPr lang="ja-JP" altLang="en-US" u="sng" dirty="0" smtClean="0">
                <a:latin typeface="+mj-ea"/>
                <a:ea typeface="+mj-ea"/>
              </a:rPr>
              <a:t>宣言文</a:t>
            </a:r>
            <a:endParaRPr lang="en-US" altLang="en-US" u="sng" dirty="0" smtClean="0">
              <a:latin typeface="+mj-ea"/>
              <a:ea typeface="+mj-ea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868144" y="3573016"/>
            <a:ext cx="162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>
                <a:latin typeface="+mj-ea"/>
                <a:ea typeface="+mj-ea"/>
              </a:rPr>
              <a:t>②</a:t>
            </a:r>
            <a:r>
              <a:rPr lang="ja-JP" altLang="en-US" u="sng" dirty="0" smtClean="0">
                <a:latin typeface="+mj-ea"/>
                <a:ea typeface="+mj-ea"/>
              </a:rPr>
              <a:t>通信の指示</a:t>
            </a:r>
            <a:endParaRPr lang="en-US" altLang="en-US" u="sng" dirty="0" smtClean="0">
              <a:latin typeface="+mj-ea"/>
              <a:ea typeface="+mj-ea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940152" y="50131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>
                <a:latin typeface="+mj-ea"/>
                <a:ea typeface="+mj-ea"/>
              </a:rPr>
              <a:t>②</a:t>
            </a:r>
            <a:r>
              <a:rPr lang="ja-JP" altLang="en-US" u="sng" dirty="0" smtClean="0">
                <a:latin typeface="+mj-ea"/>
                <a:ea typeface="+mj-ea"/>
              </a:rPr>
              <a:t>並列計算</a:t>
            </a:r>
            <a:endParaRPr lang="en-US" altLang="en-US" u="sng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56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２</a:t>
            </a:r>
            <a:r>
              <a:rPr kumimoji="1" lang="ja-JP" altLang="en-US" dirty="0" smtClean="0"/>
              <a:t>次元ブロック分散による並列化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339816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 smtClean="0">
                <a:solidFill>
                  <a:srgbClr val="000000"/>
                </a:solidFill>
              </a:rPr>
              <a:t>XMP</a:t>
            </a:r>
            <a:r>
              <a:rPr lang="ja-JP" altLang="en-US" dirty="0">
                <a:solidFill>
                  <a:srgbClr val="000000"/>
                </a:solidFill>
              </a:rPr>
              <a:t>指示文を</a:t>
            </a:r>
            <a:r>
              <a:rPr lang="ja-JP" altLang="en-US" dirty="0" smtClean="0">
                <a:solidFill>
                  <a:srgbClr val="000000"/>
                </a:solidFill>
              </a:rPr>
              <a:t>用いて、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l</a:t>
            </a:r>
            <a:r>
              <a:rPr kumimoji="1" lang="en-US" altLang="ja-JP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aplace.c</a:t>
            </a:r>
            <a:r>
              <a:rPr kumimoji="1" lang="ja-JP" altLang="en-US" dirty="0" smtClean="0">
                <a:solidFill>
                  <a:srgbClr val="000000"/>
                </a:solidFill>
              </a:rPr>
              <a:t>または</a:t>
            </a:r>
            <a:r>
              <a:rPr kumimoji="1" lang="en-US" altLang="ja-JP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laplace.f90</a:t>
            </a:r>
            <a:r>
              <a:rPr lang="ja-JP" altLang="en-US" dirty="0" smtClean="0">
                <a:solidFill>
                  <a:srgbClr val="000000"/>
                </a:solidFill>
              </a:rPr>
              <a:t>を</a:t>
            </a:r>
            <a:r>
              <a:rPr kumimoji="1" lang="ja-JP" altLang="en-US" dirty="0" smtClean="0">
                <a:solidFill>
                  <a:srgbClr val="000000"/>
                </a:solidFill>
              </a:rPr>
              <a:t>２次元ブロック分散</a:t>
            </a:r>
            <a:r>
              <a:rPr lang="ja-JP" altLang="en-US" dirty="0">
                <a:solidFill>
                  <a:srgbClr val="000000"/>
                </a:solidFill>
              </a:rPr>
              <a:t>で</a:t>
            </a:r>
            <a:r>
              <a:rPr kumimoji="1" lang="ja-JP" altLang="en-US" dirty="0" smtClean="0">
                <a:solidFill>
                  <a:srgbClr val="000000"/>
                </a:solidFill>
              </a:rPr>
              <a:t>並列化せよ。</a:t>
            </a:r>
            <a:endParaRPr kumimoji="1" lang="en-US" altLang="ja-JP" dirty="0" smtClean="0">
              <a:solidFill>
                <a:srgbClr val="000000"/>
              </a:solidFill>
            </a:endParaRPr>
          </a:p>
          <a:p>
            <a:pPr lvl="1"/>
            <a:r>
              <a:rPr kumimoji="1" lang="ja-JP" altLang="en-US" dirty="0" smtClean="0">
                <a:solidFill>
                  <a:srgbClr val="000000"/>
                </a:solidFill>
              </a:rPr>
              <a:t>ベースプログラムは、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xmp_laplace.c</a:t>
            </a:r>
            <a:r>
              <a:rPr lang="ja-JP" altLang="en-US" dirty="0" smtClean="0">
                <a:solidFill>
                  <a:srgbClr val="000000"/>
                </a:solidFill>
              </a:rPr>
              <a:t>または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xmp_laplace.f90</a:t>
            </a:r>
          </a:p>
          <a:p>
            <a:pPr lvl="1"/>
            <a:r>
              <a:rPr lang="ja-JP" altLang="en-US" dirty="0" smtClean="0">
                <a:solidFill>
                  <a:srgbClr val="000000"/>
                </a:solidFill>
                <a:latin typeface="+mn-ea"/>
              </a:rPr>
              <a:t>各ループが、「ループ並列化の</a:t>
            </a:r>
            <a:r>
              <a:rPr lang="ja-JP" altLang="en-US" dirty="0">
                <a:solidFill>
                  <a:srgbClr val="000000"/>
                </a:solidFill>
                <a:latin typeface="+mn-ea"/>
              </a:rPr>
              <a:t>３</a:t>
            </a:r>
            <a:r>
              <a:rPr lang="ja-JP" altLang="en-US" dirty="0" smtClean="0">
                <a:solidFill>
                  <a:srgbClr val="000000"/>
                </a:solidFill>
                <a:latin typeface="+mn-ea"/>
              </a:rPr>
              <a:t>つのパターン」のどれに該当するかを考える。</a:t>
            </a:r>
            <a:endParaRPr lang="en-US" altLang="ja-JP" dirty="0" smtClean="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en-US" altLang="ja-JP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4</a:t>
            </a:r>
            <a:r>
              <a:rPr lang="ja-JP" altLang="en-US" dirty="0" smtClean="0">
                <a:solidFill>
                  <a:srgbClr val="000000"/>
                </a:solidFill>
              </a:rPr>
              <a:t>ノードと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8</a:t>
            </a:r>
            <a:r>
              <a:rPr lang="ja-JP" altLang="en-US" dirty="0" smtClean="0">
                <a:solidFill>
                  <a:srgbClr val="000000"/>
                </a:solidFill>
              </a:rPr>
              <a:t>ノードで実行し、</a:t>
            </a:r>
            <a:r>
              <a:rPr lang="ja-JP" altLang="en-US" dirty="0">
                <a:solidFill>
                  <a:srgbClr val="000000"/>
                </a:solidFill>
              </a:rPr>
              <a:t>検証値</a:t>
            </a:r>
            <a:r>
              <a:rPr lang="ja-JP" altLang="en-US" dirty="0" smtClean="0">
                <a:solidFill>
                  <a:srgbClr val="000000"/>
                </a:solidFill>
              </a:rPr>
              <a:t>が逐次</a:t>
            </a:r>
            <a:r>
              <a:rPr lang="ja-JP" altLang="en-US" dirty="0">
                <a:solidFill>
                  <a:srgbClr val="000000"/>
                </a:solidFill>
              </a:rPr>
              <a:t>プログラムと同程度であることを確認せよ</a:t>
            </a:r>
            <a:r>
              <a:rPr lang="ja-JP" altLang="en-US" dirty="0" smtClean="0">
                <a:solidFill>
                  <a:srgbClr val="000000"/>
                </a:solidFill>
              </a:rPr>
              <a:t>。</a:t>
            </a: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69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39552" y="1258329"/>
            <a:ext cx="3816424" cy="4616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#include &lt;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stdio.h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&gt;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#include &lt;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stdlib.h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&gt;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#include &lt;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math.h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&gt;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#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define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N1 64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#define N2 64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double u[N2][N1],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[N2][N1];</a:t>
            </a:r>
          </a:p>
          <a:p>
            <a:endParaRPr lang="en-US" altLang="ja-JP" sz="1050" dirty="0" smtClean="0">
              <a:solidFill>
                <a:srgbClr val="00009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#</a:t>
            </a:r>
            <a:r>
              <a:rPr lang="en-US" altLang="ja-JP" sz="105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pragma </a:t>
            </a:r>
            <a:r>
              <a:rPr lang="en-US" altLang="ja-JP" sz="105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05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nodes </a:t>
            </a:r>
            <a:r>
              <a:rPr lang="en-US" altLang="ja-JP" sz="105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p[*][4]</a:t>
            </a:r>
            <a:endParaRPr lang="en-US" altLang="ja-JP" sz="1050" dirty="0">
              <a:solidFill>
                <a:srgbClr val="00009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05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05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template </a:t>
            </a:r>
            <a:r>
              <a:rPr lang="en-US" altLang="ja-JP" sz="105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t[N2][N1]</a:t>
            </a:r>
            <a:endParaRPr lang="en-US" altLang="ja-JP" sz="1050" dirty="0">
              <a:solidFill>
                <a:srgbClr val="00009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[distribute</a:t>
            </a:r>
            <a:r>
              <a:rPr lang="ja-JP" altLang="en-US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[</a:t>
            </a:r>
            <a:r>
              <a:rPr lang="en-US" altLang="ja-JP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align</a:t>
            </a:r>
            <a:r>
              <a:rPr lang="ja-JP" altLang="en-US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指示文</a:t>
            </a:r>
            <a:r>
              <a:rPr lang="en-US" altLang="ja-JP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[</a:t>
            </a:r>
            <a:r>
              <a:rPr lang="en-US" altLang="ja-JP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align</a:t>
            </a:r>
            <a:r>
              <a:rPr lang="ja-JP" altLang="en-US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指示文</a:t>
            </a:r>
            <a:r>
              <a:rPr lang="en-US" altLang="ja-JP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[shadow</a:t>
            </a:r>
            <a:r>
              <a:rPr lang="ja-JP" altLang="en-US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endParaRPr lang="en-US" altLang="ja-JP" sz="1050" dirty="0" smtClean="0">
              <a:solidFill>
                <a:srgbClr val="FF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main(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argc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, char **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argv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)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{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j,i,k,niter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= 100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double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value = 0.0;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050" dirty="0" err="1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 loop 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sz="1050" dirty="0" err="1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j,i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) 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on 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t[j][</a:t>
            </a:r>
            <a:r>
              <a:rPr lang="en-US" altLang="ja-JP" sz="1050" dirty="0" err="1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  <a:endParaRPr lang="en-US" altLang="ja-JP" sz="1050" dirty="0" smtClean="0">
              <a:solidFill>
                <a:srgbClr val="008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for(j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0;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N2;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j++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){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0;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N1;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++){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u[j][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0.0;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0.0;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}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}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44008" y="1258883"/>
            <a:ext cx="4248472" cy="5586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for(j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N2-1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j++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N1-1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++)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u[j][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sin((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double)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/N1*M_PI)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         + cos((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double)j/N2*M_PI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);</a:t>
            </a:r>
          </a:p>
          <a:p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for(k = 0; k &lt; niter; k++){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/* old &lt;- new */</a:t>
            </a:r>
          </a:p>
          <a:p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    for(j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N2-1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j++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N1-1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++)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u[j][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];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[reflect</a:t>
            </a:r>
            <a:r>
              <a:rPr lang="ja-JP" altLang="en-US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    for(j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N2-1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j++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N1-1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++)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u[j][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[j-1][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+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[j+1][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+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        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[j][i-1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] +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[j][i+1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])/4.0;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}</a:t>
            </a:r>
          </a:p>
          <a:p>
            <a:endParaRPr lang="en-US" altLang="ja-JP" sz="1050" dirty="0" smtClean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/* check value */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value = 0.0;</a:t>
            </a:r>
          </a:p>
          <a:p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050" dirty="0" err="1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 loop 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sz="1050" dirty="0" err="1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j,i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) 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on 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t[j][</a:t>
            </a:r>
            <a:r>
              <a:rPr lang="en-US" altLang="ja-JP" sz="1050" dirty="0" err="1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reduction</a:t>
            </a:r>
            <a:r>
              <a:rPr lang="ja-JP" altLang="en-US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節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  <a:endParaRPr lang="en-US" altLang="ja-JP" sz="1050" dirty="0">
              <a:solidFill>
                <a:srgbClr val="008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for(j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N2-1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j++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N1-1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++)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value +=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fabs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]-u[j][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]);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endParaRPr lang="en-US" altLang="ja-JP" sz="1050" dirty="0" smtClean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050" dirty="0" err="1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 task </a:t>
            </a:r>
            <a:r>
              <a:rPr lang="en-US" altLang="ja-JP" sz="105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on </a:t>
            </a:r>
            <a:r>
              <a:rPr lang="en-US" altLang="ja-JP" sz="105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p[0][0]</a:t>
            </a:r>
            <a:endParaRPr lang="en-US" altLang="ja-JP" sz="1050" dirty="0">
              <a:solidFill>
                <a:srgbClr val="008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printf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("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Verification = %g\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n",value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);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return 0;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}</a:t>
            </a:r>
            <a:endParaRPr kumimoji="1" lang="ja-JP" altLang="en-US" sz="105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7956376" y="1340768"/>
            <a:ext cx="1080120" cy="360040"/>
          </a:xfrm>
          <a:prstGeom prst="roundRect">
            <a:avLst>
              <a:gd name="adj" fmla="val 3644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パターン１</a:t>
            </a:r>
            <a:endParaRPr kumimoji="1" lang="ja-JP" altLang="en-US" sz="1200" b="1" dirty="0">
              <a:solidFill>
                <a:srgbClr val="000000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8" name="屈折矢印 7"/>
          <p:cNvSpPr/>
          <p:nvPr/>
        </p:nvSpPr>
        <p:spPr>
          <a:xfrm>
            <a:off x="4283968" y="5877272"/>
            <a:ext cx="288032" cy="216024"/>
          </a:xfrm>
          <a:prstGeom prst="bentUpArrow">
            <a:avLst>
              <a:gd name="adj1" fmla="val 25000"/>
              <a:gd name="adj2" fmla="val 33818"/>
              <a:gd name="adj3" fmla="val 50000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屈折矢印 8"/>
          <p:cNvSpPr/>
          <p:nvPr/>
        </p:nvSpPr>
        <p:spPr>
          <a:xfrm rot="5400000" flipH="1">
            <a:off x="4523296" y="1148048"/>
            <a:ext cx="216024" cy="313432"/>
          </a:xfrm>
          <a:prstGeom prst="bentUpArrow">
            <a:avLst>
              <a:gd name="adj1" fmla="val 25000"/>
              <a:gd name="adj2" fmla="val 33818"/>
              <a:gd name="adj3" fmla="val 50000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323528" y="620688"/>
            <a:ext cx="8928992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 smtClean="0"/>
              <a:t>２次元ブロック分散＋ループ並列化３パターン</a:t>
            </a:r>
            <a:endParaRPr lang="ja-JP" altLang="en-US" sz="3200" dirty="0"/>
          </a:p>
        </p:txBody>
      </p:sp>
      <p:sp>
        <p:nvSpPr>
          <p:cNvPr id="11" name="角丸四角形 10"/>
          <p:cNvSpPr/>
          <p:nvPr/>
        </p:nvSpPr>
        <p:spPr>
          <a:xfrm>
            <a:off x="7943439" y="2672916"/>
            <a:ext cx="1080120" cy="360040"/>
          </a:xfrm>
          <a:prstGeom prst="roundRect">
            <a:avLst>
              <a:gd name="adj" fmla="val 3644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パターン１</a:t>
            </a:r>
            <a:endParaRPr kumimoji="1" lang="ja-JP" altLang="en-US" sz="1200" b="1" dirty="0">
              <a:solidFill>
                <a:srgbClr val="000000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7943439" y="3438166"/>
            <a:ext cx="1080120" cy="360040"/>
          </a:xfrm>
          <a:prstGeom prst="roundRect">
            <a:avLst>
              <a:gd name="adj" fmla="val 3644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パターン２</a:t>
            </a:r>
            <a:endParaRPr kumimoji="1" lang="ja-JP" altLang="en-US" sz="1200" b="1" dirty="0">
              <a:solidFill>
                <a:srgbClr val="000000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7943439" y="4927897"/>
            <a:ext cx="1080120" cy="360040"/>
          </a:xfrm>
          <a:prstGeom prst="roundRect">
            <a:avLst>
              <a:gd name="adj" fmla="val 3644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パターン３</a:t>
            </a:r>
            <a:endParaRPr kumimoji="1" lang="ja-JP" altLang="en-US" sz="1200" b="1" dirty="0">
              <a:solidFill>
                <a:srgbClr val="000000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3419872" y="4869160"/>
            <a:ext cx="1080120" cy="360040"/>
          </a:xfrm>
          <a:prstGeom prst="roundRect">
            <a:avLst>
              <a:gd name="adj" fmla="val 3644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パターン１</a:t>
            </a:r>
            <a:endParaRPr kumimoji="1" lang="ja-JP" altLang="en-US" sz="1200" b="1" dirty="0">
              <a:solidFill>
                <a:srgbClr val="000000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10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ja-JP" altLang="en-US" dirty="0" smtClean="0"/>
              <a:t>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363272" cy="4325112"/>
          </a:xfrm>
        </p:spPr>
        <p:txBody>
          <a:bodyPr/>
          <a:lstStyle/>
          <a:p>
            <a:endParaRPr kumimoji="1" lang="en-US" altLang="ja-JP" dirty="0" smtClean="0"/>
          </a:p>
          <a:p>
            <a:r>
              <a:rPr lang="ja-JP" altLang="en-US" dirty="0" smtClean="0"/>
              <a:t>逐次プログラムを</a:t>
            </a:r>
            <a:r>
              <a:rPr lang="en-US" altLang="ja-JP" dirty="0" smtClean="0"/>
              <a:t>XcalableMP</a:t>
            </a:r>
            <a:r>
              <a:rPr lang="ja-JP" altLang="en-US" dirty="0" smtClean="0"/>
              <a:t>の指示文を使って並列化する。</a:t>
            </a:r>
            <a:endParaRPr lang="en-US" altLang="ja-JP" dirty="0" smtClean="0"/>
          </a:p>
          <a:p>
            <a:pPr marL="109728" indent="0">
              <a:buNone/>
            </a:pPr>
            <a:endParaRPr kumimoji="1" lang="en-US" altLang="ja-JP" dirty="0" smtClean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16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49391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サンプルプログラムの準備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903149"/>
              </p:ext>
            </p:extLst>
          </p:nvPr>
        </p:nvGraphicFramePr>
        <p:xfrm>
          <a:off x="323528" y="3573016"/>
          <a:ext cx="8568952" cy="2103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64296"/>
                <a:gridCol w="2736304"/>
                <a:gridCol w="3168352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2000" b="0" i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C</a:t>
                      </a:r>
                      <a:endParaRPr kumimoji="1" lang="ja-JP" altLang="en-US" sz="2000" b="0" i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Fortran</a:t>
                      </a:r>
                      <a:endParaRPr kumimoji="1" lang="ja-JP" altLang="en-US" sz="2000" b="0" i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b="0" i="0" dirty="0" smtClean="0">
                          <a:latin typeface="+mj-ea"/>
                          <a:ea typeface="+mj-ea"/>
                        </a:rPr>
                        <a:t>課題１　逐次版</a:t>
                      </a:r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/>
                      </a:r>
                      <a:b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</a:br>
                      <a:r>
                        <a:rPr kumimoji="1" lang="ja-JP" altLang="en-US" sz="2000" b="0" i="0" dirty="0" smtClean="0">
                          <a:latin typeface="+mj-ea"/>
                          <a:ea typeface="+mj-ea"/>
                        </a:rPr>
                        <a:t>　　　　並列化途中</a:t>
                      </a:r>
                      <a:endParaRPr kumimoji="1" lang="ja-JP" altLang="en-US" sz="2000" b="0" i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dirty="0" err="1" smtClean="0">
                          <a:latin typeface="+mj-ea"/>
                          <a:ea typeface="+mj-ea"/>
                        </a:rPr>
                        <a:t>init.c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en-US" altLang="ja-JP" sz="2000" b="0" i="0" dirty="0" err="1" smtClean="0">
                          <a:latin typeface="+mj-ea"/>
                          <a:ea typeface="+mj-ea"/>
                        </a:rPr>
                        <a:t>xmp_init.c</a:t>
                      </a:r>
                      <a:endParaRPr kumimoji="1" lang="ja-JP" altLang="en-US" sz="2000" b="0" i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init.f90</a:t>
                      </a:r>
                    </a:p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xmp_init.f90</a:t>
                      </a:r>
                      <a:endParaRPr kumimoji="1" lang="ja-JP" altLang="en-US" sz="2000" b="0" i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b="0" i="0" dirty="0" smtClean="0">
                          <a:latin typeface="+mj-ea"/>
                          <a:ea typeface="+mj-ea"/>
                        </a:rPr>
                        <a:t>課題２　逐次版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ja-JP" altLang="ja-JP" sz="2000" b="0" i="0" dirty="0" smtClean="0">
                          <a:latin typeface="+mj-ea"/>
                          <a:ea typeface="+mj-ea"/>
                        </a:rPr>
                        <a:t>　</a:t>
                      </a:r>
                      <a:r>
                        <a:rPr kumimoji="1" lang="ja-JP" altLang="en-US" sz="2000" b="0" i="0" dirty="0" smtClean="0">
                          <a:latin typeface="+mj-ea"/>
                          <a:ea typeface="+mj-ea"/>
                        </a:rPr>
                        <a:t>　　　並列化途中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ja-JP" altLang="ja-JP" sz="2000" b="0" i="0" dirty="0" smtClean="0">
                          <a:latin typeface="+mj-ea"/>
                          <a:ea typeface="+mj-ea"/>
                        </a:rPr>
                        <a:t>　</a:t>
                      </a:r>
                      <a:r>
                        <a:rPr kumimoji="1" lang="ja-JP" altLang="en-US" sz="2000" b="0" i="0" dirty="0" smtClean="0">
                          <a:latin typeface="+mj-ea"/>
                          <a:ea typeface="+mj-ea"/>
                        </a:rPr>
                        <a:t>　（　回答例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dirty="0" err="1" smtClean="0">
                          <a:latin typeface="+mj-ea"/>
                          <a:ea typeface="+mj-ea"/>
                        </a:rPr>
                        <a:t>laplace.c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en-US" altLang="ja-JP" sz="2000" b="0" i="0" dirty="0" err="1" smtClean="0">
                          <a:latin typeface="+mj-ea"/>
                          <a:ea typeface="+mj-ea"/>
                        </a:rPr>
                        <a:t>xmp_laplace.c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en-US" altLang="ja-JP" sz="2000" b="0" i="0" dirty="0" err="1" smtClean="0">
                          <a:latin typeface="+mj-ea"/>
                          <a:ea typeface="+mj-ea"/>
                        </a:rPr>
                        <a:t>xmp_laplace_ans.c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laplace.f90</a:t>
                      </a:r>
                    </a:p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xmp_laplace.f90</a:t>
                      </a:r>
                    </a:p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xmp_laplace_ans.f90</a:t>
                      </a:r>
                      <a:r>
                        <a:rPr kumimoji="1" lang="ja-JP" altLang="en-US" sz="2000" b="0" i="0" dirty="0" smtClean="0">
                          <a:latin typeface="+mj-ea"/>
                          <a:ea typeface="+mj-ea"/>
                        </a:rPr>
                        <a:t>　）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5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kumimoji="1" lang="ja-JP" altLang="en-US" dirty="0" smtClean="0"/>
              <a:t>課題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dirty="0" smtClean="0">
                <a:solidFill>
                  <a:srgbClr val="000000"/>
                </a:solidFill>
              </a:rPr>
              <a:t>簡単なプログラムの並列化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pPr marL="624078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dirty="0" smtClean="0">
                <a:solidFill>
                  <a:srgbClr val="000000"/>
                </a:solidFill>
              </a:rPr>
              <a:t>２次元差分法計算の並列化</a:t>
            </a:r>
            <a:endParaRPr kumimoji="1" lang="en-US" altLang="ja-JP" dirty="0" smtClean="0">
              <a:solidFill>
                <a:srgbClr val="000000"/>
              </a:solidFill>
            </a:endParaRPr>
          </a:p>
          <a:p>
            <a:pPr marL="411480" lvl="1" indent="0">
              <a:lnSpc>
                <a:spcPct val="130000"/>
              </a:lnSpc>
              <a:buNone/>
            </a:pPr>
            <a:endParaRPr kumimoji="1" lang="en-US" altLang="ja-JP" dirty="0">
              <a:solidFill>
                <a:srgbClr val="00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95536" y="2249424"/>
            <a:ext cx="8208912" cy="675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61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67544" y="1844824"/>
            <a:ext cx="8568952" cy="1080120"/>
          </a:xfrm>
        </p:spPr>
        <p:txBody>
          <a:bodyPr>
            <a:normAutofit/>
          </a:bodyPr>
          <a:lstStyle/>
          <a:p>
            <a:r>
              <a:rPr lang="ja-JP" altLang="en-US" dirty="0"/>
              <a:t>ループ文を各ノードで並列実行</a:t>
            </a:r>
            <a:r>
              <a:rPr lang="ja-JP" altLang="en-US" dirty="0" smtClean="0"/>
              <a:t>するために、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ja-JP" altLang="en-US" dirty="0" smtClean="0">
                <a:solidFill>
                  <a:schemeClr val="tx1"/>
                </a:solidFill>
              </a:rPr>
              <a:t>配列</a:t>
            </a:r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r>
              <a:rPr kumimoji="1" lang="ja-JP" altLang="en-US" dirty="0" smtClean="0">
                <a:solidFill>
                  <a:schemeClr val="tx1"/>
                </a:solidFill>
              </a:rPr>
              <a:t>を分散する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57200" y="706016"/>
            <a:ext cx="8229600" cy="1066800"/>
          </a:xfrm>
        </p:spPr>
        <p:txBody>
          <a:bodyPr/>
          <a:lstStyle/>
          <a:p>
            <a:r>
              <a:rPr lang="ja-JP" altLang="en-US" dirty="0" smtClean="0"/>
              <a:t>簡単なプログラムの並列化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043608" y="3212976"/>
            <a:ext cx="3312368" cy="352839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#include &lt;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stdio.h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&gt;</a:t>
            </a: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a[10];</a:t>
            </a: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main(){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;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for(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=0;i&lt;10;i++)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a[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] = i+1;</a:t>
            </a: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for(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=0;i&lt;10;i++)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printf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("%d\n", a[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]);</a:t>
            </a: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return 0;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}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932040" y="3212976"/>
            <a:ext cx="3312368" cy="352839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728" indent="0">
              <a:buNone/>
            </a:pPr>
            <a:r>
              <a:rPr lang="en-US" altLang="ja-JP" sz="16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program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init</a:t>
            </a: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integer :: a(10) 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integer ::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do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=1,10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a(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)=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end do</a:t>
            </a: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do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=1,10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print *, a(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)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end do</a:t>
            </a: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end program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init</a:t>
            </a:r>
            <a:endParaRPr lang="ja-JP" altLang="en-US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388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プログラム</a:t>
            </a:r>
            <a:r>
              <a:rPr kumimoji="1" lang="ja-JP" altLang="en-US" dirty="0" smtClean="0"/>
              <a:t>の並列実行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720080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sz="2400" dirty="0" err="1" smtClean="0">
                <a:latin typeface="ＭＳ ゴシック" pitchFamily="49" charset="-128"/>
                <a:ea typeface="ＭＳ ゴシック" pitchFamily="49" charset="-128"/>
              </a:rPr>
              <a:t>xmp_init.c</a:t>
            </a:r>
            <a:r>
              <a:rPr lang="en-US" altLang="ja-JP" sz="2400" smtClean="0">
                <a:latin typeface="ＭＳ ゴシック" pitchFamily="49" charset="-128"/>
                <a:ea typeface="ＭＳ ゴシック" pitchFamily="49" charset="-128"/>
              </a:rPr>
              <a:t>, xmp_init.f90 </a:t>
            </a:r>
            <a:r>
              <a:rPr lang="ja-JP" altLang="en-US" sz="2400" dirty="0" smtClean="0">
                <a:latin typeface="ＭＳ ゴシック" pitchFamily="49" charset="-128"/>
                <a:ea typeface="ＭＳ ゴシック" pitchFamily="49" charset="-128"/>
              </a:rPr>
              <a:t>に指示文を追加して並列化し、</a:t>
            </a:r>
            <a:r>
              <a:rPr lang="en-US" altLang="ja-JP" sz="2400" smtClean="0">
                <a:latin typeface="ＭＳ ゴシック" pitchFamily="49" charset="-128"/>
                <a:ea typeface="ＭＳ ゴシック" pitchFamily="49" charset="-128"/>
              </a:rPr>
              <a:t/>
            </a:r>
            <a:br>
              <a:rPr lang="en-US" altLang="ja-JP" sz="2400" smtClean="0">
                <a:latin typeface="ＭＳ ゴシック" pitchFamily="49" charset="-128"/>
                <a:ea typeface="ＭＳ ゴシック" pitchFamily="49" charset="-128"/>
              </a:rPr>
            </a:br>
            <a:r>
              <a:rPr lang="ja-JP" altLang="en-US" sz="2400" smtClean="0">
                <a:latin typeface="ＭＳ ゴシック" pitchFamily="49" charset="-128"/>
                <a:ea typeface="ＭＳ ゴシック" pitchFamily="49" charset="-128"/>
              </a:rPr>
              <a:t>実行する。</a:t>
            </a:r>
            <a:r>
              <a:rPr lang="en-US" altLang="ja-JP" sz="2400">
                <a:latin typeface="ＭＳ ゴシック" pitchFamily="49" charset="-128"/>
                <a:ea typeface="ＭＳ ゴシック" pitchFamily="49" charset="-128"/>
              </a:rPr>
              <a:t>x</a:t>
            </a:r>
            <a:r>
              <a:rPr lang="en-US" altLang="ja-JP" sz="2400" smtClean="0">
                <a:latin typeface="ＭＳ ゴシック" pitchFamily="49" charset="-128"/>
                <a:ea typeface="ＭＳ ゴシック" pitchFamily="49" charset="-128"/>
              </a:rPr>
              <a:t>mp_node_num()</a:t>
            </a:r>
            <a:r>
              <a:rPr lang="ja-JP" altLang="en-US" sz="2400" smtClean="0">
                <a:latin typeface="ＭＳ ゴシック" pitchFamily="49" charset="-128"/>
                <a:ea typeface="ＭＳ ゴシック" pitchFamily="49" charset="-128"/>
              </a:rPr>
              <a:t>はノード番号を取得する関数。</a:t>
            </a:r>
            <a:endParaRPr lang="en-US" altLang="ja-JP" sz="2400" dirty="0" smtClean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67544" y="2564904"/>
            <a:ext cx="4536504" cy="417646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728" indent="0">
              <a:buNone/>
            </a:pP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40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nodes </a:t>
            </a:r>
            <a:r>
              <a:rPr lang="en-US" altLang="ja-JP" sz="140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p[2</a:t>
            </a:r>
            <a:r>
              <a:rPr lang="en-US" altLang="ja-JP" sz="140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  <a:endParaRPr lang="en-US" altLang="ja-JP" sz="1400" dirty="0">
              <a:solidFill>
                <a:srgbClr val="00009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40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template </a:t>
            </a:r>
            <a:r>
              <a:rPr lang="en-US" altLang="ja-JP" sz="140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t[10]</a:t>
            </a:r>
            <a:endParaRPr lang="en-US" altLang="ja-JP" sz="1400" dirty="0">
              <a:solidFill>
                <a:srgbClr val="00009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40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distribute </a:t>
            </a:r>
            <a:r>
              <a:rPr lang="en-US" altLang="ja-JP" sz="140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t[block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  <a:r>
              <a:rPr lang="en-US" altLang="ja-JP" sz="140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onto </a:t>
            </a:r>
            <a:r>
              <a:rPr lang="en-US" altLang="ja-JP" sz="140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p</a:t>
            </a:r>
          </a:p>
          <a:p>
            <a:pPr marL="109728" indent="0">
              <a:buNone/>
            </a:pPr>
            <a:r>
              <a:rPr lang="en-US" altLang="ja-JP" sz="14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a[10]; </a:t>
            </a: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FF6600"/>
                </a:solidFill>
                <a:latin typeface="ＭＳ ゴシック" pitchFamily="49" charset="-128"/>
                <a:ea typeface="ＭＳ ゴシック" pitchFamily="49" charset="-128"/>
              </a:rPr>
              <a:t>[align</a:t>
            </a:r>
            <a:r>
              <a:rPr lang="ja-JP" altLang="en-US" sz="1400" dirty="0" smtClean="0">
                <a:solidFill>
                  <a:srgbClr val="FF6600"/>
                </a:solidFill>
                <a:latin typeface="ＭＳ ゴシック" pitchFamily="49" charset="-128"/>
                <a:ea typeface="ＭＳ ゴシック" pitchFamily="49" charset="-128"/>
              </a:rPr>
              <a:t>指示文</a:t>
            </a:r>
            <a:r>
              <a:rPr lang="en-US" altLang="ja-JP" sz="1400" dirty="0" smtClean="0">
                <a:solidFill>
                  <a:srgbClr val="FF66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main(){ 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;</a:t>
            </a: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/>
            <a:r>
              <a:rPr lang="en-US" altLang="ja-JP" sz="140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40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=0;i&lt;10;i++)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a[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] = i+1; </a:t>
            </a:r>
            <a:endParaRPr lang="en-US" altLang="ja-JP" sz="1400" dirty="0" smtClean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40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=0;i&lt;10;i++)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printf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(”[%d] %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d\n", </a:t>
            </a:r>
            <a:r>
              <a:rPr lang="en-US" altLang="ja-JP" sz="14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xmp_node_num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(), a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[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]);</a:t>
            </a: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return 0;</a:t>
            </a: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}</a:t>
            </a: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436096" y="2564904"/>
            <a:ext cx="3312368" cy="417646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program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init</a:t>
            </a: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!$</a:t>
            </a:r>
            <a:r>
              <a:rPr lang="en-US" altLang="ja-JP" sz="140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nodes p(2)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!$</a:t>
            </a:r>
            <a:r>
              <a:rPr lang="en-US" altLang="ja-JP" sz="140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template t(10)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!$</a:t>
            </a:r>
            <a:r>
              <a:rPr lang="en-US" altLang="ja-JP" sz="140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distribute t(block) onto </a:t>
            </a:r>
            <a:r>
              <a:rPr lang="en-US" altLang="ja-JP" sz="140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p</a:t>
            </a:r>
            <a:endParaRPr lang="en-US" altLang="ja-JP" sz="1400" dirty="0">
              <a:solidFill>
                <a:srgbClr val="00009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integer :: a(10) </a:t>
            </a:r>
          </a:p>
          <a:p>
            <a:pPr marL="109728"/>
            <a:r>
              <a:rPr lang="en-US" altLang="ja-JP" sz="1400" dirty="0">
                <a:solidFill>
                  <a:srgbClr val="FF6600"/>
                </a:solidFill>
                <a:latin typeface="ＭＳ ゴシック" pitchFamily="49" charset="-128"/>
                <a:ea typeface="ＭＳ ゴシック" pitchFamily="49" charset="-128"/>
              </a:rPr>
              <a:t>[align</a:t>
            </a:r>
            <a:r>
              <a:rPr lang="ja-JP" altLang="en-US" sz="1400" dirty="0">
                <a:solidFill>
                  <a:srgbClr val="FF6600"/>
                </a:solidFill>
                <a:latin typeface="ＭＳ ゴシック" pitchFamily="49" charset="-128"/>
                <a:ea typeface="ＭＳ ゴシック" pitchFamily="49" charset="-128"/>
              </a:rPr>
              <a:t>指示文</a:t>
            </a:r>
            <a:r>
              <a:rPr lang="en-US" altLang="ja-JP" sz="1400" dirty="0">
                <a:solidFill>
                  <a:srgbClr val="FF66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integer :: </a:t>
            </a:r>
            <a:r>
              <a:rPr lang="en-US" altLang="ja-JP" sz="14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endParaRPr lang="en-US" altLang="ja-JP" sz="1400" dirty="0" smtClean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/>
            <a:r>
              <a:rPr lang="en-US" altLang="ja-JP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指示文</a:t>
            </a:r>
            <a:r>
              <a:rPr lang="en-US" altLang="ja-JP" sz="140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do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=1,10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a(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)=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end 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do</a:t>
            </a: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/>
            <a:r>
              <a:rPr lang="en-US" altLang="ja-JP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指示文</a:t>
            </a:r>
            <a:r>
              <a:rPr lang="en-US" altLang="ja-JP" sz="140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do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=1,10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print *</a:t>
            </a:r>
            <a:r>
              <a:rPr lang="en-US" altLang="ja-JP" sz="140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, </a:t>
            </a:r>
            <a:r>
              <a:rPr lang="en-US" altLang="ja-JP" sz="140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xmp_node_num(), a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)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end do</a:t>
            </a: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end program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init</a:t>
            </a:r>
            <a:endParaRPr lang="ja-JP" altLang="en-US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36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プログラム</a:t>
            </a:r>
            <a:r>
              <a:rPr kumimoji="1" lang="ja-JP" altLang="en-US" dirty="0" smtClean="0"/>
              <a:t>の並列実行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0000"/>
                </a:solidFill>
              </a:rPr>
              <a:t>コンパイル</a:t>
            </a:r>
            <a:endParaRPr kumimoji="1" lang="en-US" altLang="ja-JP" dirty="0" smtClean="0">
              <a:solidFill>
                <a:srgbClr val="000000"/>
              </a:solidFill>
            </a:endParaRPr>
          </a:p>
          <a:p>
            <a:pPr lvl="1"/>
            <a:r>
              <a:rPr lang="en-US" altLang="ja-JP" dirty="0" err="1">
                <a:solidFill>
                  <a:srgbClr val="000000"/>
                </a:solidFill>
              </a:rPr>
              <a:t>x</a:t>
            </a:r>
            <a:r>
              <a:rPr lang="en-US" altLang="ja-JP" dirty="0" err="1" smtClean="0">
                <a:solidFill>
                  <a:srgbClr val="000000"/>
                </a:solidFill>
              </a:rPr>
              <a:t>mpcc</a:t>
            </a:r>
            <a:r>
              <a:rPr lang="en-US" altLang="ja-JP" dirty="0" smtClean="0">
                <a:solidFill>
                  <a:srgbClr val="000000"/>
                </a:solidFill>
              </a:rPr>
              <a:t> </a:t>
            </a:r>
            <a:r>
              <a:rPr lang="en-US" altLang="ja-JP" dirty="0" err="1" smtClean="0">
                <a:solidFill>
                  <a:srgbClr val="000000"/>
                </a:solidFill>
              </a:rPr>
              <a:t>xmp_init.c</a:t>
            </a:r>
            <a:r>
              <a:rPr lang="en-US" altLang="ja-JP" dirty="0" smtClean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altLang="ja-JP" dirty="0" smtClean="0">
                <a:solidFill>
                  <a:srgbClr val="000000"/>
                </a:solidFill>
              </a:rPr>
              <a:t>xmpf90 xmp_init.f90</a:t>
            </a:r>
          </a:p>
          <a:p>
            <a:pPr lvl="1"/>
            <a:endParaRPr kumimoji="1" lang="en-US" altLang="ja-JP" dirty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実行（</a:t>
            </a:r>
            <a:r>
              <a:rPr lang="en-US" altLang="ja-JP" dirty="0">
                <a:solidFill>
                  <a:srgbClr val="000000"/>
                </a:solidFill>
              </a:rPr>
              <a:t>2</a:t>
            </a:r>
            <a:r>
              <a:rPr lang="ja-JP" altLang="en-US" dirty="0" smtClean="0">
                <a:solidFill>
                  <a:srgbClr val="000000"/>
                </a:solidFill>
              </a:rPr>
              <a:t>プロセスの場合）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pPr lvl="1"/>
            <a:r>
              <a:rPr lang="en-US" altLang="ja-JP" dirty="0" err="1">
                <a:solidFill>
                  <a:srgbClr val="000000"/>
                </a:solidFill>
              </a:rPr>
              <a:t>m</a:t>
            </a:r>
            <a:r>
              <a:rPr kumimoji="1" lang="en-US" altLang="ja-JP" dirty="0" err="1" smtClean="0">
                <a:solidFill>
                  <a:srgbClr val="000000"/>
                </a:solidFill>
              </a:rPr>
              <a:t>pirun</a:t>
            </a:r>
            <a:r>
              <a:rPr kumimoji="1" lang="en-US" altLang="ja-JP" dirty="0" smtClean="0">
                <a:solidFill>
                  <a:srgbClr val="000000"/>
                </a:solidFill>
              </a:rPr>
              <a:t> –</a:t>
            </a:r>
            <a:r>
              <a:rPr kumimoji="1" lang="en-US" altLang="ja-JP" dirty="0" err="1" smtClean="0">
                <a:solidFill>
                  <a:srgbClr val="000000"/>
                </a:solidFill>
              </a:rPr>
              <a:t>np</a:t>
            </a:r>
            <a:r>
              <a:rPr kumimoji="1" lang="en-US" altLang="ja-JP" dirty="0" smtClean="0">
                <a:solidFill>
                  <a:srgbClr val="000000"/>
                </a:solidFill>
              </a:rPr>
              <a:t> 2 ./</a:t>
            </a:r>
            <a:r>
              <a:rPr kumimoji="1" lang="en-US" altLang="ja-JP" dirty="0" err="1" smtClean="0">
                <a:solidFill>
                  <a:srgbClr val="000000"/>
                </a:solidFill>
              </a:rPr>
              <a:t>a.out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73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kumimoji="1" lang="ja-JP" altLang="en-US" dirty="0" smtClean="0"/>
              <a:t>課題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dirty="0" smtClean="0">
                <a:solidFill>
                  <a:srgbClr val="000000"/>
                </a:solidFill>
              </a:rPr>
              <a:t>簡単なプログラムの並列化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pPr marL="624078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dirty="0" smtClean="0">
                <a:solidFill>
                  <a:srgbClr val="000000"/>
                </a:solidFill>
              </a:rPr>
              <a:t>２次元差分法計算の並列化</a:t>
            </a:r>
          </a:p>
          <a:p>
            <a:pPr marL="411480" lvl="1" indent="0">
              <a:lnSpc>
                <a:spcPct val="130000"/>
              </a:lnSpc>
              <a:buNone/>
            </a:pPr>
            <a:endParaRPr kumimoji="1" lang="en-US" altLang="ja-JP" dirty="0">
              <a:solidFill>
                <a:srgbClr val="00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95536" y="2852936"/>
            <a:ext cx="8208912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99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6984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２次元の差分法計算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60467"/>
              </p:ext>
            </p:extLst>
          </p:nvPr>
        </p:nvGraphicFramePr>
        <p:xfrm>
          <a:off x="323528" y="2213084"/>
          <a:ext cx="2304256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803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719690"/>
              </p:ext>
            </p:extLst>
          </p:nvPr>
        </p:nvGraphicFramePr>
        <p:xfrm>
          <a:off x="2843808" y="2272516"/>
          <a:ext cx="28803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</a:tblGrid>
              <a:tr h="304799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612123"/>
              </p:ext>
            </p:extLst>
          </p:nvPr>
        </p:nvGraphicFramePr>
        <p:xfrm>
          <a:off x="2843808" y="2715498"/>
          <a:ext cx="28803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3275856" y="220486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初期値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0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（境界条件）</a:t>
            </a:r>
            <a:endParaRPr kumimoji="1" lang="ja-JP" altLang="en-US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75856" y="2636912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初期値</a:t>
            </a:r>
            <a:endParaRPr kumimoji="1" lang="en-US" altLang="ja-JP" dirty="0" smtClean="0"/>
          </a:p>
          <a:p>
            <a:r>
              <a:rPr lang="fr-FR" altLang="ja-JP" dirty="0" smtClean="0">
                <a:latin typeface="ＭＳ ゴシック" pitchFamily="49" charset="-128"/>
                <a:ea typeface="ＭＳ ゴシック" pitchFamily="49" charset="-128"/>
              </a:rPr>
              <a:t>[C] </a:t>
            </a:r>
            <a:r>
              <a:rPr lang="fr-FR" altLang="ja-JP" sz="1600" dirty="0" smtClean="0">
                <a:latin typeface="ＭＳ ゴシック" pitchFamily="49" charset="-128"/>
                <a:ea typeface="ＭＳ ゴシック" pitchFamily="49" charset="-128"/>
              </a:rPr>
              <a:t>sin</a:t>
            </a:r>
            <a:r>
              <a:rPr lang="fr-FR" altLang="ja-JP" sz="1600" dirty="0">
                <a:latin typeface="ＭＳ ゴシック" pitchFamily="49" charset="-128"/>
                <a:ea typeface="ＭＳ ゴシック" pitchFamily="49" charset="-128"/>
              </a:rPr>
              <a:t>((</a:t>
            </a:r>
            <a:r>
              <a:rPr lang="fr-FR" altLang="ja-JP" sz="1600" dirty="0" smtClean="0">
                <a:latin typeface="ＭＳ ゴシック" pitchFamily="49" charset="-128"/>
                <a:ea typeface="ＭＳ ゴシック" pitchFamily="49" charset="-128"/>
              </a:rPr>
              <a:t>double)j/N2*M_PI)+cos</a:t>
            </a:r>
            <a:r>
              <a:rPr lang="fr-FR" altLang="ja-JP" sz="1600" dirty="0">
                <a:latin typeface="ＭＳ ゴシック" pitchFamily="49" charset="-128"/>
                <a:ea typeface="ＭＳ ゴシック" pitchFamily="49" charset="-128"/>
              </a:rPr>
              <a:t>((</a:t>
            </a:r>
            <a:r>
              <a:rPr lang="fr-FR" altLang="ja-JP" sz="1600" dirty="0" smtClean="0">
                <a:latin typeface="ＭＳ ゴシック" pitchFamily="49" charset="-128"/>
                <a:ea typeface="ＭＳ ゴシック" pitchFamily="49" charset="-128"/>
              </a:rPr>
              <a:t>double)i/N1*M_PI)</a:t>
            </a:r>
            <a:endParaRPr lang="fr-FR" altLang="ja-JP" dirty="0" smtClean="0">
              <a:latin typeface="ＭＳ ゴシック" pitchFamily="49" charset="-128"/>
              <a:ea typeface="ＭＳ ゴシック" pitchFamily="49" charset="-128"/>
            </a:endParaRPr>
          </a:p>
          <a:p>
            <a:r>
              <a:rPr kumimoji="1" lang="fr-FR" altLang="ja-JP" dirty="0" smtClean="0">
                <a:latin typeface="ＭＳ ゴシック" pitchFamily="49" charset="-128"/>
                <a:ea typeface="ＭＳ ゴシック" pitchFamily="49" charset="-128"/>
              </a:rPr>
              <a:t>[F</a:t>
            </a:r>
            <a:r>
              <a:rPr lang="fr-FR" altLang="ja-JP" dirty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fr-FR" altLang="ja-JP" sz="1600" dirty="0">
                <a:latin typeface="ＭＳ ゴシック" pitchFamily="49" charset="-128"/>
                <a:ea typeface="ＭＳ ゴシック" pitchFamily="49" charset="-128"/>
              </a:rPr>
              <a:t>sin(dble(i-1)/N1*PI)+cos(dble(j-1)/N2*PI)</a:t>
            </a:r>
            <a:endParaRPr kumimoji="1" lang="ja-JP" altLang="en-US" dirty="0">
              <a:latin typeface="ＭＳ ゴシック" pitchFamily="49" charset="-128"/>
              <a:ea typeface="ＭＳ ゴシック" pitchFamily="49" charset="-128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980882"/>
              </p:ext>
            </p:extLst>
          </p:nvPr>
        </p:nvGraphicFramePr>
        <p:xfrm>
          <a:off x="2843808" y="3767916"/>
          <a:ext cx="28803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3131840" y="3714417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に対して、ラプラス方程式の差分法による</a:t>
            </a:r>
            <a:endParaRPr lang="en-US" altLang="ja-JP" dirty="0" smtClean="0"/>
          </a:p>
          <a:p>
            <a:r>
              <a:rPr lang="ja-JP" altLang="en-US" dirty="0" smtClean="0"/>
              <a:t>時間発展アルゴリズムを実行する。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783614" y="2636912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783614" y="2987660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619672" y="6269250"/>
            <a:ext cx="5120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各　 は上下</a:t>
            </a:r>
            <a:r>
              <a:rPr lang="ja-JP" altLang="en-US" sz="2000" dirty="0"/>
              <a:t>左右</a:t>
            </a:r>
            <a:r>
              <a:rPr kumimoji="1" lang="ja-JP" altLang="en-US" sz="2000" dirty="0" smtClean="0"/>
              <a:t>の要素を使い更新される。</a:t>
            </a:r>
            <a:endParaRPr kumimoji="1" lang="ja-JP" altLang="en-US" sz="2000" dirty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395536" y="2986018"/>
            <a:ext cx="302051" cy="0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841603" y="2954660"/>
            <a:ext cx="302051" cy="0"/>
          </a:xfrm>
          <a:prstGeom prst="straightConnector1">
            <a:avLst/>
          </a:prstGeom>
          <a:ln w="3175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46015"/>
              </p:ext>
            </p:extLst>
          </p:nvPr>
        </p:nvGraphicFramePr>
        <p:xfrm>
          <a:off x="1953780" y="6341258"/>
          <a:ext cx="28803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019794" y="5199583"/>
            <a:ext cx="7571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altLang="ja-JP" sz="1600" dirty="0" smtClean="0">
                <a:latin typeface="ＭＳ ゴシック" pitchFamily="49" charset="-128"/>
                <a:ea typeface="ＭＳ ゴシック" pitchFamily="49" charset="-128"/>
              </a:rPr>
              <a:t> for(j </a:t>
            </a:r>
            <a:r>
              <a:rPr lang="es-ES" altLang="ja-JP" sz="1600" dirty="0">
                <a:latin typeface="ＭＳ ゴシック" pitchFamily="49" charset="-128"/>
                <a:ea typeface="ＭＳ ゴシック" pitchFamily="49" charset="-128"/>
              </a:rPr>
              <a:t>= 1; j &lt; N2-1; j++)</a:t>
            </a:r>
          </a:p>
          <a:p>
            <a:r>
              <a:rPr lang="es-ES" altLang="ja-JP" sz="1600" dirty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s-ES" altLang="ja-JP" sz="1600" dirty="0" smtClean="0">
                <a:latin typeface="ＭＳ ゴシック" pitchFamily="49" charset="-128"/>
                <a:ea typeface="ＭＳ ゴシック" pitchFamily="49" charset="-128"/>
              </a:rPr>
              <a:t>  for(i </a:t>
            </a:r>
            <a:r>
              <a:rPr lang="es-ES" altLang="ja-JP" sz="1600" dirty="0">
                <a:latin typeface="ＭＳ ゴシック" pitchFamily="49" charset="-128"/>
                <a:ea typeface="ＭＳ ゴシック" pitchFamily="49" charset="-128"/>
              </a:rPr>
              <a:t>= 1; i &lt; N1-1; i++)</a:t>
            </a:r>
          </a:p>
          <a:p>
            <a:r>
              <a:rPr lang="es-ES" altLang="ja-JP" sz="1600" dirty="0" smtClean="0">
                <a:latin typeface="ＭＳ ゴシック" pitchFamily="49" charset="-128"/>
                <a:ea typeface="ＭＳ ゴシック" pitchFamily="49" charset="-128"/>
              </a:rPr>
              <a:t>     u[j</a:t>
            </a:r>
            <a:r>
              <a:rPr lang="es-ES" altLang="ja-JP" sz="1600" dirty="0">
                <a:latin typeface="ＭＳ ゴシック" pitchFamily="49" charset="-128"/>
                <a:ea typeface="ＭＳ ゴシック" pitchFamily="49" charset="-128"/>
              </a:rPr>
              <a:t>][i] = (uu[j-1][i] + uu[j+1][i] + uu[j][i-1] + uu[j][i+1])/4.0</a:t>
            </a:r>
            <a:r>
              <a:rPr lang="es-ES" altLang="ja-JP" sz="1600" dirty="0" smtClean="0">
                <a:latin typeface="ＭＳ ゴシック" pitchFamily="49" charset="-128"/>
                <a:ea typeface="ＭＳ ゴシック" pitchFamily="49" charset="-128"/>
              </a:rPr>
              <a:t>;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347571" y="47971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 smtClean="0">
                <a:latin typeface="ＭＳ ゴシック" pitchFamily="49" charset="-128"/>
                <a:ea typeface="ＭＳ ゴシック" pitchFamily="49" charset="-128"/>
              </a:rPr>
              <a:t>時間発展ループ</a:t>
            </a:r>
            <a:endParaRPr kumimoji="1" lang="ja-JP" altLang="en-US" u="sng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56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3209</TotalTime>
  <Words>1204</Words>
  <Application>Microsoft Macintosh PowerPoint</Application>
  <PresentationFormat>画面に合わせる (4:3)</PresentationFormat>
  <Paragraphs>241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6" baseType="lpstr">
      <vt:lpstr>Calibri</vt:lpstr>
      <vt:lpstr>Georgia</vt:lpstr>
      <vt:lpstr>HGｺﾞｼｯｸM</vt:lpstr>
      <vt:lpstr>HG明朝B</vt:lpstr>
      <vt:lpstr>ＭＳ Ｐゴシック</vt:lpstr>
      <vt:lpstr>ＭＳ ゴシック</vt:lpstr>
      <vt:lpstr>Trebuchet MS</vt:lpstr>
      <vt:lpstr>Wingdings</vt:lpstr>
      <vt:lpstr>Wingdings 2</vt:lpstr>
      <vt:lpstr>Arial</vt:lpstr>
      <vt:lpstr>アーバン</vt:lpstr>
      <vt:lpstr>XcalableMP講習会　初級編 実習１</vt:lpstr>
      <vt:lpstr>目標</vt:lpstr>
      <vt:lpstr>サンプルプログラムの準備</vt:lpstr>
      <vt:lpstr>課題　</vt:lpstr>
      <vt:lpstr>簡単なプログラムの並列化</vt:lpstr>
      <vt:lpstr>プログラムの並列実行</vt:lpstr>
      <vt:lpstr>プログラムの並列実行</vt:lpstr>
      <vt:lpstr>課題　</vt:lpstr>
      <vt:lpstr>２次元の差分法計算</vt:lpstr>
      <vt:lpstr>逐次コンパイルと実行</vt:lpstr>
      <vt:lpstr>並列化可能なループの３パターン</vt:lpstr>
      <vt:lpstr>２次元分散における隣接要素の参照</vt:lpstr>
      <vt:lpstr>２次元分散における隣接要素の参照（つづき）</vt:lpstr>
      <vt:lpstr>２次元ブロック分散による並列化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XcalableMP講習会　初級編 演習１</dc:title>
  <dc:creator>shimosaka</dc:creator>
  <cp:lastModifiedBy>Masahiro Nakao</cp:lastModifiedBy>
  <cp:revision>240</cp:revision>
  <cp:lastPrinted>2015-10-20T05:31:51Z</cp:lastPrinted>
  <dcterms:created xsi:type="dcterms:W3CDTF">2013-07-10T09:42:03Z</dcterms:created>
  <dcterms:modified xsi:type="dcterms:W3CDTF">2017-08-06T05:03:37Z</dcterms:modified>
</cp:coreProperties>
</file>