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notesMasterIdLst>
    <p:notesMasterId r:id="rId41"/>
  </p:notesMasterIdLst>
  <p:handoutMasterIdLst>
    <p:handoutMasterId r:id="rId42"/>
  </p:handoutMasterIdLst>
  <p:sldIdLst>
    <p:sldId id="256" r:id="rId2"/>
    <p:sldId id="257" r:id="rId3"/>
    <p:sldId id="258" r:id="rId4"/>
    <p:sldId id="260" r:id="rId5"/>
    <p:sldId id="259" r:id="rId6"/>
    <p:sldId id="261" r:id="rId7"/>
    <p:sldId id="267" r:id="rId8"/>
    <p:sldId id="262" r:id="rId9"/>
    <p:sldId id="263" r:id="rId10"/>
    <p:sldId id="264" r:id="rId11"/>
    <p:sldId id="265" r:id="rId12"/>
    <p:sldId id="266" r:id="rId13"/>
    <p:sldId id="296" r:id="rId14"/>
    <p:sldId id="268" r:id="rId15"/>
    <p:sldId id="270" r:id="rId16"/>
    <p:sldId id="271" r:id="rId17"/>
    <p:sldId id="272" r:id="rId18"/>
    <p:sldId id="273" r:id="rId19"/>
    <p:sldId id="274" r:id="rId20"/>
    <p:sldId id="275" r:id="rId21"/>
    <p:sldId id="276" r:id="rId22"/>
    <p:sldId id="277" r:id="rId23"/>
    <p:sldId id="293" r:id="rId24"/>
    <p:sldId id="278" r:id="rId25"/>
    <p:sldId id="279" r:id="rId26"/>
    <p:sldId id="280" r:id="rId27"/>
    <p:sldId id="281" r:id="rId28"/>
    <p:sldId id="282" r:id="rId29"/>
    <p:sldId id="283" r:id="rId30"/>
    <p:sldId id="284" r:id="rId31"/>
    <p:sldId id="285" r:id="rId32"/>
    <p:sldId id="287" r:id="rId33"/>
    <p:sldId id="291" r:id="rId34"/>
    <p:sldId id="294" r:id="rId35"/>
    <p:sldId id="297" r:id="rId36"/>
    <p:sldId id="288" r:id="rId37"/>
    <p:sldId id="289" r:id="rId38"/>
    <p:sldId id="290" r:id="rId39"/>
    <p:sldId id="2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7476" autoAdjust="0"/>
  </p:normalViewPr>
  <p:slideViewPr>
    <p:cSldViewPr snapToGrid="0">
      <p:cViewPr varScale="1">
        <p:scale>
          <a:sx n="160" d="100"/>
          <a:sy n="160" d="100"/>
        </p:scale>
        <p:origin x="192" y="15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FD5720-F9A9-4651-A43B-B19856DC891A}" type="datetimeFigureOut">
              <a:rPr kumimoji="1" lang="ja-JP" altLang="en-US" smtClean="0"/>
              <a:t>2016/1/8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1AE18D-9E2B-458D-9EB6-AC5EB69F5E30}" type="slidenum">
              <a:rPr kumimoji="1" lang="ja-JP" altLang="en-US" smtClean="0"/>
              <a:t>‹#›</a:t>
            </a:fld>
            <a:endParaRPr kumimoji="1" lang="ja-JP" altLang="en-US"/>
          </a:p>
        </p:txBody>
      </p:sp>
    </p:spTree>
    <p:extLst>
      <p:ext uri="{BB962C8B-B14F-4D97-AF65-F5344CB8AC3E}">
        <p14:creationId xmlns:p14="http://schemas.microsoft.com/office/powerpoint/2010/main" val="2634462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B357A-AB5C-4127-AB98-BA515CBE42F4}" type="datetimeFigureOut">
              <a:rPr kumimoji="1" lang="ja-JP" altLang="en-US" smtClean="0"/>
              <a:t>2016/1/8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6BAF9-4984-49A4-A20B-057616B2C00F}" type="slidenum">
              <a:rPr kumimoji="1" lang="ja-JP" altLang="en-US" smtClean="0"/>
              <a:t>‹#›</a:t>
            </a:fld>
            <a:endParaRPr kumimoji="1" lang="ja-JP" altLang="en-US"/>
          </a:p>
        </p:txBody>
      </p:sp>
    </p:spTree>
    <p:extLst>
      <p:ext uri="{BB962C8B-B14F-4D97-AF65-F5344CB8AC3E}">
        <p14:creationId xmlns:p14="http://schemas.microsoft.com/office/powerpoint/2010/main" val="41724820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a:t>
            </a:fld>
            <a:endParaRPr kumimoji="1" lang="ja-JP" altLang="en-US"/>
          </a:p>
        </p:txBody>
      </p:sp>
    </p:spTree>
    <p:extLst>
      <p:ext uri="{BB962C8B-B14F-4D97-AF65-F5344CB8AC3E}">
        <p14:creationId xmlns:p14="http://schemas.microsoft.com/office/powerpoint/2010/main" val="269701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10</a:t>
            </a:fld>
            <a:endParaRPr kumimoji="1" lang="ja-JP" altLang="en-US"/>
          </a:p>
        </p:txBody>
      </p:sp>
    </p:spTree>
    <p:extLst>
      <p:ext uri="{BB962C8B-B14F-4D97-AF65-F5344CB8AC3E}">
        <p14:creationId xmlns:p14="http://schemas.microsoft.com/office/powerpoint/2010/main" val="74753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11</a:t>
            </a:fld>
            <a:endParaRPr kumimoji="1" lang="ja-JP" altLang="en-US"/>
          </a:p>
        </p:txBody>
      </p:sp>
    </p:spTree>
    <p:extLst>
      <p:ext uri="{BB962C8B-B14F-4D97-AF65-F5344CB8AC3E}">
        <p14:creationId xmlns:p14="http://schemas.microsoft.com/office/powerpoint/2010/main" val="321910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12</a:t>
            </a:fld>
            <a:endParaRPr kumimoji="1" lang="ja-JP" altLang="en-US"/>
          </a:p>
        </p:txBody>
      </p:sp>
    </p:spTree>
    <p:extLst>
      <p:ext uri="{BB962C8B-B14F-4D97-AF65-F5344CB8AC3E}">
        <p14:creationId xmlns:p14="http://schemas.microsoft.com/office/powerpoint/2010/main" val="126798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13</a:t>
            </a:fld>
            <a:endParaRPr kumimoji="1" lang="ja-JP" altLang="en-US"/>
          </a:p>
        </p:txBody>
      </p:sp>
    </p:spTree>
    <p:extLst>
      <p:ext uri="{BB962C8B-B14F-4D97-AF65-F5344CB8AC3E}">
        <p14:creationId xmlns:p14="http://schemas.microsoft.com/office/powerpoint/2010/main" val="150586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14</a:t>
            </a:fld>
            <a:endParaRPr kumimoji="1" lang="ja-JP" altLang="en-US"/>
          </a:p>
        </p:txBody>
      </p:sp>
    </p:spTree>
    <p:extLst>
      <p:ext uri="{BB962C8B-B14F-4D97-AF65-F5344CB8AC3E}">
        <p14:creationId xmlns:p14="http://schemas.microsoft.com/office/powerpoint/2010/main" val="1103601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15</a:t>
            </a:fld>
            <a:endParaRPr kumimoji="1" lang="ja-JP" altLang="en-US"/>
          </a:p>
        </p:txBody>
      </p:sp>
    </p:spTree>
    <p:extLst>
      <p:ext uri="{BB962C8B-B14F-4D97-AF65-F5344CB8AC3E}">
        <p14:creationId xmlns:p14="http://schemas.microsoft.com/office/powerpoint/2010/main" val="2568592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16</a:t>
            </a:fld>
            <a:endParaRPr kumimoji="1" lang="ja-JP" altLang="en-US"/>
          </a:p>
        </p:txBody>
      </p:sp>
    </p:spTree>
    <p:extLst>
      <p:ext uri="{BB962C8B-B14F-4D97-AF65-F5344CB8AC3E}">
        <p14:creationId xmlns:p14="http://schemas.microsoft.com/office/powerpoint/2010/main" val="764867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17</a:t>
            </a:fld>
            <a:endParaRPr kumimoji="1" lang="ja-JP" altLang="en-US"/>
          </a:p>
        </p:txBody>
      </p:sp>
    </p:spTree>
    <p:extLst>
      <p:ext uri="{BB962C8B-B14F-4D97-AF65-F5344CB8AC3E}">
        <p14:creationId xmlns:p14="http://schemas.microsoft.com/office/powerpoint/2010/main" val="683138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18</a:t>
            </a:fld>
            <a:endParaRPr kumimoji="1" lang="ja-JP" altLang="en-US"/>
          </a:p>
        </p:txBody>
      </p:sp>
    </p:spTree>
    <p:extLst>
      <p:ext uri="{BB962C8B-B14F-4D97-AF65-F5344CB8AC3E}">
        <p14:creationId xmlns:p14="http://schemas.microsoft.com/office/powerpoint/2010/main" val="1656003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19</a:t>
            </a:fld>
            <a:endParaRPr kumimoji="1" lang="ja-JP" altLang="en-US"/>
          </a:p>
        </p:txBody>
      </p:sp>
    </p:spTree>
    <p:extLst>
      <p:ext uri="{BB962C8B-B14F-4D97-AF65-F5344CB8AC3E}">
        <p14:creationId xmlns:p14="http://schemas.microsoft.com/office/powerpoint/2010/main" val="80920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a:t>
            </a:fld>
            <a:endParaRPr kumimoji="1" lang="ja-JP" altLang="en-US"/>
          </a:p>
        </p:txBody>
      </p:sp>
    </p:spTree>
    <p:extLst>
      <p:ext uri="{BB962C8B-B14F-4D97-AF65-F5344CB8AC3E}">
        <p14:creationId xmlns:p14="http://schemas.microsoft.com/office/powerpoint/2010/main" val="3060666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20</a:t>
            </a:fld>
            <a:endParaRPr kumimoji="1" lang="ja-JP" altLang="en-US"/>
          </a:p>
        </p:txBody>
      </p:sp>
    </p:spTree>
    <p:extLst>
      <p:ext uri="{BB962C8B-B14F-4D97-AF65-F5344CB8AC3E}">
        <p14:creationId xmlns:p14="http://schemas.microsoft.com/office/powerpoint/2010/main" val="406399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21</a:t>
            </a:fld>
            <a:endParaRPr kumimoji="1" lang="ja-JP" altLang="en-US"/>
          </a:p>
        </p:txBody>
      </p:sp>
    </p:spTree>
    <p:extLst>
      <p:ext uri="{BB962C8B-B14F-4D97-AF65-F5344CB8AC3E}">
        <p14:creationId xmlns:p14="http://schemas.microsoft.com/office/powerpoint/2010/main" val="1584585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22</a:t>
            </a:fld>
            <a:endParaRPr kumimoji="1" lang="ja-JP" altLang="en-US"/>
          </a:p>
        </p:txBody>
      </p:sp>
    </p:spTree>
    <p:extLst>
      <p:ext uri="{BB962C8B-B14F-4D97-AF65-F5344CB8AC3E}">
        <p14:creationId xmlns:p14="http://schemas.microsoft.com/office/powerpoint/2010/main" val="359114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smtClean="0">
              <a:latin typeface="Consolas" pitchFamily="49" charset="0"/>
              <a:cs typeface="Consolas" pitchFamily="49" charset="0"/>
            </a:endParaRPr>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23</a:t>
            </a:fld>
            <a:endParaRPr kumimoji="1" lang="ja-JP" altLang="en-US"/>
          </a:p>
        </p:txBody>
      </p:sp>
    </p:spTree>
    <p:extLst>
      <p:ext uri="{BB962C8B-B14F-4D97-AF65-F5344CB8AC3E}">
        <p14:creationId xmlns:p14="http://schemas.microsoft.com/office/powerpoint/2010/main" val="4200375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24</a:t>
            </a:fld>
            <a:endParaRPr kumimoji="1" lang="ja-JP" altLang="en-US"/>
          </a:p>
        </p:txBody>
      </p:sp>
    </p:spTree>
    <p:extLst>
      <p:ext uri="{BB962C8B-B14F-4D97-AF65-F5344CB8AC3E}">
        <p14:creationId xmlns:p14="http://schemas.microsoft.com/office/powerpoint/2010/main" val="1133089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smtClean="0"/>
          </a:p>
        </p:txBody>
      </p:sp>
      <p:sp>
        <p:nvSpPr>
          <p:cNvPr id="4" name="スライド番号プレースホルダー 3"/>
          <p:cNvSpPr>
            <a:spLocks noGrp="1"/>
          </p:cNvSpPr>
          <p:nvPr>
            <p:ph type="sldNum" sz="quarter" idx="10"/>
          </p:nvPr>
        </p:nvSpPr>
        <p:spPr/>
        <p:txBody>
          <a:bodyPr/>
          <a:lstStyle/>
          <a:p>
            <a:fld id="{F536489D-B748-4744-8DBD-DDAE2641398C}" type="slidenum">
              <a:rPr kumimoji="1" lang="ja-JP" altLang="en-US" smtClean="0"/>
              <a:t>25</a:t>
            </a:fld>
            <a:endParaRPr kumimoji="1" lang="ja-JP" altLang="en-US"/>
          </a:p>
        </p:txBody>
      </p:sp>
    </p:spTree>
    <p:extLst>
      <p:ext uri="{BB962C8B-B14F-4D97-AF65-F5344CB8AC3E}">
        <p14:creationId xmlns:p14="http://schemas.microsoft.com/office/powerpoint/2010/main" val="4184048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536489D-B748-4744-8DBD-DDAE2641398C}" type="slidenum">
              <a:rPr kumimoji="1" lang="ja-JP" altLang="en-US" smtClean="0"/>
              <a:t>26</a:t>
            </a:fld>
            <a:endParaRPr kumimoji="1" lang="ja-JP" altLang="en-US"/>
          </a:p>
        </p:txBody>
      </p:sp>
    </p:spTree>
    <p:extLst>
      <p:ext uri="{BB962C8B-B14F-4D97-AF65-F5344CB8AC3E}">
        <p14:creationId xmlns:p14="http://schemas.microsoft.com/office/powerpoint/2010/main" val="1012424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latin typeface="+mn-ea"/>
            </a:endParaRPr>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27</a:t>
            </a:fld>
            <a:endParaRPr kumimoji="1" lang="ja-JP" altLang="en-US"/>
          </a:p>
        </p:txBody>
      </p:sp>
    </p:spTree>
    <p:extLst>
      <p:ext uri="{BB962C8B-B14F-4D97-AF65-F5344CB8AC3E}">
        <p14:creationId xmlns:p14="http://schemas.microsoft.com/office/powerpoint/2010/main" val="3348981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28</a:t>
            </a:fld>
            <a:endParaRPr kumimoji="1" lang="ja-JP" altLang="en-US"/>
          </a:p>
        </p:txBody>
      </p:sp>
    </p:spTree>
    <p:extLst>
      <p:ext uri="{BB962C8B-B14F-4D97-AF65-F5344CB8AC3E}">
        <p14:creationId xmlns:p14="http://schemas.microsoft.com/office/powerpoint/2010/main" val="2184062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29</a:t>
            </a:fld>
            <a:endParaRPr kumimoji="1" lang="ja-JP" altLang="en-US"/>
          </a:p>
        </p:txBody>
      </p:sp>
    </p:spTree>
    <p:extLst>
      <p:ext uri="{BB962C8B-B14F-4D97-AF65-F5344CB8AC3E}">
        <p14:creationId xmlns:p14="http://schemas.microsoft.com/office/powerpoint/2010/main" val="351902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a:t>
            </a:fld>
            <a:endParaRPr kumimoji="1" lang="ja-JP" altLang="en-US"/>
          </a:p>
        </p:txBody>
      </p:sp>
    </p:spTree>
    <p:extLst>
      <p:ext uri="{BB962C8B-B14F-4D97-AF65-F5344CB8AC3E}">
        <p14:creationId xmlns:p14="http://schemas.microsoft.com/office/powerpoint/2010/main" val="3707807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30</a:t>
            </a:fld>
            <a:endParaRPr kumimoji="1" lang="ja-JP" altLang="en-US"/>
          </a:p>
        </p:txBody>
      </p:sp>
    </p:spTree>
    <p:extLst>
      <p:ext uri="{BB962C8B-B14F-4D97-AF65-F5344CB8AC3E}">
        <p14:creationId xmlns:p14="http://schemas.microsoft.com/office/powerpoint/2010/main" val="367112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31</a:t>
            </a:fld>
            <a:endParaRPr kumimoji="1" lang="ja-JP" altLang="en-US"/>
          </a:p>
        </p:txBody>
      </p:sp>
    </p:spTree>
    <p:extLst>
      <p:ext uri="{BB962C8B-B14F-4D97-AF65-F5344CB8AC3E}">
        <p14:creationId xmlns:p14="http://schemas.microsoft.com/office/powerpoint/2010/main" val="1812493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32</a:t>
            </a:fld>
            <a:endParaRPr kumimoji="1" lang="ja-JP" altLang="en-US"/>
          </a:p>
        </p:txBody>
      </p:sp>
    </p:spTree>
    <p:extLst>
      <p:ext uri="{BB962C8B-B14F-4D97-AF65-F5344CB8AC3E}">
        <p14:creationId xmlns:p14="http://schemas.microsoft.com/office/powerpoint/2010/main" val="2969447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33</a:t>
            </a:fld>
            <a:endParaRPr kumimoji="1" lang="ja-JP" altLang="en-US"/>
          </a:p>
        </p:txBody>
      </p:sp>
    </p:spTree>
    <p:extLst>
      <p:ext uri="{BB962C8B-B14F-4D97-AF65-F5344CB8AC3E}">
        <p14:creationId xmlns:p14="http://schemas.microsoft.com/office/powerpoint/2010/main" val="2751426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34</a:t>
            </a:fld>
            <a:endParaRPr kumimoji="1" lang="ja-JP" altLang="en-US"/>
          </a:p>
        </p:txBody>
      </p:sp>
    </p:spTree>
    <p:extLst>
      <p:ext uri="{BB962C8B-B14F-4D97-AF65-F5344CB8AC3E}">
        <p14:creationId xmlns:p14="http://schemas.microsoft.com/office/powerpoint/2010/main" val="1352407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35</a:t>
            </a:fld>
            <a:endParaRPr kumimoji="1" lang="ja-JP" altLang="en-US"/>
          </a:p>
        </p:txBody>
      </p:sp>
    </p:spTree>
    <p:extLst>
      <p:ext uri="{BB962C8B-B14F-4D97-AF65-F5344CB8AC3E}">
        <p14:creationId xmlns:p14="http://schemas.microsoft.com/office/powerpoint/2010/main" val="21904760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36</a:t>
            </a:fld>
            <a:endParaRPr kumimoji="1" lang="ja-JP" altLang="en-US"/>
          </a:p>
        </p:txBody>
      </p:sp>
    </p:spTree>
    <p:extLst>
      <p:ext uri="{BB962C8B-B14F-4D97-AF65-F5344CB8AC3E}">
        <p14:creationId xmlns:p14="http://schemas.microsoft.com/office/powerpoint/2010/main" val="1877649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37</a:t>
            </a:fld>
            <a:endParaRPr kumimoji="1" lang="ja-JP" altLang="en-US"/>
          </a:p>
        </p:txBody>
      </p:sp>
    </p:spTree>
    <p:extLst>
      <p:ext uri="{BB962C8B-B14F-4D97-AF65-F5344CB8AC3E}">
        <p14:creationId xmlns:p14="http://schemas.microsoft.com/office/powerpoint/2010/main" val="6593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38</a:t>
            </a:fld>
            <a:endParaRPr kumimoji="1" lang="ja-JP" altLang="en-US"/>
          </a:p>
        </p:txBody>
      </p:sp>
    </p:spTree>
    <p:extLst>
      <p:ext uri="{BB962C8B-B14F-4D97-AF65-F5344CB8AC3E}">
        <p14:creationId xmlns:p14="http://schemas.microsoft.com/office/powerpoint/2010/main" val="3081041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39</a:t>
            </a:fld>
            <a:endParaRPr kumimoji="1" lang="ja-JP" altLang="en-US"/>
          </a:p>
        </p:txBody>
      </p:sp>
    </p:spTree>
    <p:extLst>
      <p:ext uri="{BB962C8B-B14F-4D97-AF65-F5344CB8AC3E}">
        <p14:creationId xmlns:p14="http://schemas.microsoft.com/office/powerpoint/2010/main" val="2520197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4</a:t>
            </a:fld>
            <a:endParaRPr kumimoji="1" lang="ja-JP" altLang="en-US"/>
          </a:p>
        </p:txBody>
      </p:sp>
    </p:spTree>
    <p:extLst>
      <p:ext uri="{BB962C8B-B14F-4D97-AF65-F5344CB8AC3E}">
        <p14:creationId xmlns:p14="http://schemas.microsoft.com/office/powerpoint/2010/main" val="192972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5</a:t>
            </a:fld>
            <a:endParaRPr kumimoji="1" lang="ja-JP" altLang="en-US"/>
          </a:p>
        </p:txBody>
      </p:sp>
    </p:spTree>
    <p:extLst>
      <p:ext uri="{BB962C8B-B14F-4D97-AF65-F5344CB8AC3E}">
        <p14:creationId xmlns:p14="http://schemas.microsoft.com/office/powerpoint/2010/main" val="2671347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6</a:t>
            </a:fld>
            <a:endParaRPr kumimoji="1" lang="ja-JP" altLang="en-US"/>
          </a:p>
        </p:txBody>
      </p:sp>
    </p:spTree>
    <p:extLst>
      <p:ext uri="{BB962C8B-B14F-4D97-AF65-F5344CB8AC3E}">
        <p14:creationId xmlns:p14="http://schemas.microsoft.com/office/powerpoint/2010/main" val="61307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7</a:t>
            </a:fld>
            <a:endParaRPr kumimoji="1" lang="ja-JP" altLang="en-US"/>
          </a:p>
        </p:txBody>
      </p:sp>
    </p:spTree>
    <p:extLst>
      <p:ext uri="{BB962C8B-B14F-4D97-AF65-F5344CB8AC3E}">
        <p14:creationId xmlns:p14="http://schemas.microsoft.com/office/powerpoint/2010/main" val="3954595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8</a:t>
            </a:fld>
            <a:endParaRPr kumimoji="1" lang="ja-JP" altLang="en-US"/>
          </a:p>
        </p:txBody>
      </p:sp>
    </p:spTree>
    <p:extLst>
      <p:ext uri="{BB962C8B-B14F-4D97-AF65-F5344CB8AC3E}">
        <p14:creationId xmlns:p14="http://schemas.microsoft.com/office/powerpoint/2010/main" val="1949103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9</a:t>
            </a:fld>
            <a:endParaRPr kumimoji="1" lang="ja-JP" altLang="en-US"/>
          </a:p>
        </p:txBody>
      </p:sp>
    </p:spTree>
    <p:extLst>
      <p:ext uri="{BB962C8B-B14F-4D97-AF65-F5344CB8AC3E}">
        <p14:creationId xmlns:p14="http://schemas.microsoft.com/office/powerpoint/2010/main" val="2705367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ltLang="ja-JP" dirty="0" smtClean="0"/>
              <a:t>2016/1/8</a:t>
            </a:r>
          </a:p>
        </p:txBody>
      </p:sp>
      <p:sp>
        <p:nvSpPr>
          <p:cNvPr id="5" name="Footer Placeholder 4"/>
          <p:cNvSpPr>
            <a:spLocks noGrp="1"/>
          </p:cNvSpPr>
          <p:nvPr>
            <p:ph type="ftr" sz="quarter" idx="11"/>
          </p:nvPr>
        </p:nvSpPr>
        <p:spPr>
          <a:xfrm>
            <a:off x="2692397" y="5037663"/>
            <a:ext cx="5214635" cy="279400"/>
          </a:xfrm>
        </p:spPr>
        <p:txBody>
          <a:bodyPr/>
          <a:lstStyle/>
          <a:p>
            <a:r>
              <a:rPr lang="en-US" altLang="ja-JP" smtClean="0"/>
              <a:t>XcalableMP</a:t>
            </a:r>
            <a:r>
              <a:rPr lang="ja-JP" altLang="en-US" smtClean="0"/>
              <a:t>講習会</a:t>
            </a:r>
            <a:endParaRPr lang="en-US" altLang="ja-JP" dirty="0" smtClean="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4455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2016/1/8</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7" name="Slide Number Placeholder 6"/>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spTree>
    <p:extLst>
      <p:ext uri="{BB962C8B-B14F-4D97-AF65-F5344CB8AC3E}">
        <p14:creationId xmlns:p14="http://schemas.microsoft.com/office/powerpoint/2010/main" val="305217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668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520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047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2016/1/8</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3604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2016/1/8</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77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984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393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altLang="ja-JP" dirty="0" smtClean="0"/>
          </a:p>
        </p:txBody>
      </p:sp>
      <p:sp>
        <p:nvSpPr>
          <p:cNvPr id="5" name="Footer Placeholder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41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0757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0072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lang="en-US" altLang="ja-JP" smtClean="0"/>
              <a:t>2016/1/8</a:t>
            </a:r>
            <a:endParaRPr lang="en-US" dirty="0"/>
          </a:p>
        </p:txBody>
      </p:sp>
      <p:sp>
        <p:nvSpPr>
          <p:cNvPr id="8" name="Footer Placeholder 7"/>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27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lang="en-US" altLang="ja-JP" smtClean="0"/>
              <a:t>2016/1/8</a:t>
            </a:r>
            <a:endParaRPr lang="en-US" dirty="0"/>
          </a:p>
        </p:txBody>
      </p:sp>
      <p:sp>
        <p:nvSpPr>
          <p:cNvPr id="4" name="Footer Placeholder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1790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t>2016/1/8</a:t>
            </a:r>
            <a:endParaRPr lang="en-US" dirty="0"/>
          </a:p>
        </p:txBody>
      </p:sp>
      <p:sp>
        <p:nvSpPr>
          <p:cNvPr id="3" name="Footer Placeholder 2"/>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31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5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18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kumimoji="1" lang="en-US" altLang="ja-JP" smtClean="0"/>
              <a:t>2016/1/8</a:t>
            </a:r>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B3CEE3-7FFA-4CE9-9004-9902F24D4EDA}" type="slidenum">
              <a:rPr kumimoji="1" lang="ja-JP" altLang="en-US" smtClean="0"/>
              <a:t>‹#›</a:t>
            </a:fld>
            <a:endParaRPr kumimoji="1" lang="ja-JP" altLang="en-US"/>
          </a:p>
        </p:txBody>
      </p:sp>
    </p:spTree>
    <p:extLst>
      <p:ext uri="{BB962C8B-B14F-4D97-AF65-F5344CB8AC3E}">
        <p14:creationId xmlns:p14="http://schemas.microsoft.com/office/powerpoint/2010/main" val="131757894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hf hdr="0"/>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XcalableMP</a:t>
            </a:r>
            <a:r>
              <a:rPr kumimoji="1" lang="ja-JP" altLang="en-US" dirty="0" smtClean="0"/>
              <a:t>講習会</a:t>
            </a:r>
            <a:r>
              <a:rPr kumimoji="1" lang="en-US" altLang="ja-JP" dirty="0" smtClean="0"/>
              <a:t/>
            </a:r>
            <a:br>
              <a:rPr kumimoji="1" lang="en-US" altLang="ja-JP" dirty="0" smtClean="0"/>
            </a:br>
            <a:r>
              <a:rPr kumimoji="1" lang="ja-JP" altLang="en-US" sz="3600" dirty="0" smtClean="0"/>
              <a:t>～</a:t>
            </a:r>
            <a:r>
              <a:rPr kumimoji="1" lang="en-US" altLang="ja-JP" sz="3600" dirty="0" err="1" smtClean="0"/>
              <a:t>XcalableMP</a:t>
            </a:r>
            <a:r>
              <a:rPr kumimoji="1" lang="ja-JP" altLang="en-US" sz="3600" dirty="0" smtClean="0"/>
              <a:t>の概要～</a:t>
            </a:r>
            <a:endParaRPr kumimoji="1" lang="ja-JP" altLang="en-US" sz="3600" dirty="0"/>
          </a:p>
        </p:txBody>
      </p:sp>
      <p:sp>
        <p:nvSpPr>
          <p:cNvPr id="3" name="サブタイトル 2"/>
          <p:cNvSpPr>
            <a:spLocks noGrp="1"/>
          </p:cNvSpPr>
          <p:nvPr>
            <p:ph type="subTitle" idx="1"/>
          </p:nvPr>
        </p:nvSpPr>
        <p:spPr/>
        <p:txBody>
          <a:bodyPr/>
          <a:lstStyle/>
          <a:p>
            <a:r>
              <a:rPr kumimoji="1" lang="ja-JP" altLang="en-US" dirty="0" smtClean="0"/>
              <a:t>理化学研究所　計算科学研究機構</a:t>
            </a:r>
            <a:endParaRPr kumimoji="1" lang="en-US" altLang="ja-JP" dirty="0" smtClean="0"/>
          </a:p>
          <a:p>
            <a:r>
              <a:rPr lang="ja-JP" altLang="en-US" dirty="0" smtClean="0"/>
              <a:t>石原</a:t>
            </a:r>
            <a:r>
              <a:rPr lang="ja-JP" altLang="en-US" dirty="0"/>
              <a:t>誠</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altLang="ja-JP" dirty="0" smtClean="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662257252"/>
      </p:ext>
    </p:extLst>
  </p:cSld>
  <p:clrMapOvr>
    <a:masterClrMapping/>
  </p:clrMapOvr>
  <mc:AlternateContent xmlns:mc="http://schemas.openxmlformats.org/markup-compatibility/2006" xmlns:p14="http://schemas.microsoft.com/office/powerpoint/2010/main">
    <mc:Choice Requires="p14">
      <p:transition spd="slow" p14:dur="2000" advTm="19915"/>
    </mc:Choice>
    <mc:Fallback xmlns="">
      <p:transition spd="slow" advTm="1991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のお約束ごと</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XMP</a:t>
            </a:r>
            <a:r>
              <a:rPr kumimoji="1" lang="ja-JP" altLang="en-US" dirty="0" smtClean="0"/>
              <a:t>では並列化などの通信指示文は以下のように</a:t>
            </a:r>
            <a:r>
              <a:rPr lang="ja-JP" altLang="en-US" dirty="0" smtClean="0"/>
              <a:t>書き始める</a:t>
            </a:r>
            <a:r>
              <a:rPr kumimoji="1" lang="en-US" altLang="ja-JP" dirty="0" smtClean="0"/>
              <a:t/>
            </a:r>
            <a:br>
              <a:rPr kumimoji="1" lang="en-US" altLang="ja-JP" dirty="0" smtClean="0"/>
            </a:br>
            <a:r>
              <a:rPr kumimoji="1" lang="en-US" altLang="ja-JP" dirty="0" smtClean="0">
                <a:solidFill>
                  <a:srgbClr val="FF0000"/>
                </a:solidFill>
              </a:rPr>
              <a:t>#pragma</a:t>
            </a:r>
            <a:r>
              <a:rPr kumimoji="1" lang="ja-JP" altLang="en-US" dirty="0" smtClean="0">
                <a:solidFill>
                  <a:srgbClr val="FF0000"/>
                </a:solidFill>
              </a:rPr>
              <a:t> </a:t>
            </a:r>
            <a:r>
              <a:rPr kumimoji="1" lang="en-US" altLang="ja-JP" dirty="0" err="1" smtClean="0">
                <a:solidFill>
                  <a:srgbClr val="FF0000"/>
                </a:solidFill>
              </a:rPr>
              <a:t>xmp</a:t>
            </a:r>
            <a:r>
              <a:rPr kumimoji="1" lang="ja-JP" altLang="en-US" dirty="0" smtClean="0"/>
              <a:t>　</a:t>
            </a:r>
            <a:r>
              <a:rPr kumimoji="1" lang="en-US" altLang="ja-JP" dirty="0" smtClean="0"/>
              <a:t>…</a:t>
            </a:r>
            <a:r>
              <a:rPr kumimoji="1" lang="ja-JP" altLang="en-US" dirty="0" smtClean="0"/>
              <a:t>から始まるプリプロセス</a:t>
            </a:r>
            <a:r>
              <a:rPr kumimoji="1" lang="en-US" altLang="ja-JP" dirty="0" smtClean="0"/>
              <a:t>(C</a:t>
            </a:r>
            <a:r>
              <a:rPr kumimoji="1" lang="ja-JP" altLang="en-US" dirty="0" smtClean="0"/>
              <a:t>言語版</a:t>
            </a:r>
            <a:r>
              <a:rPr kumimoji="1" lang="en-US" altLang="ja-JP" dirty="0" smtClean="0"/>
              <a:t>)</a:t>
            </a:r>
            <a:br>
              <a:rPr kumimoji="1" lang="en-US" altLang="ja-JP" dirty="0" smtClean="0"/>
            </a:br>
            <a:r>
              <a:rPr lang="en-US" altLang="ja-JP" dirty="0" smtClean="0">
                <a:solidFill>
                  <a:srgbClr val="FF0000"/>
                </a:solidFill>
              </a:rPr>
              <a:t>!$</a:t>
            </a:r>
            <a:r>
              <a:rPr lang="en-US" altLang="ja-JP" dirty="0" err="1">
                <a:solidFill>
                  <a:srgbClr val="FF0000"/>
                </a:solidFill>
              </a:rPr>
              <a:t>xmp</a:t>
            </a:r>
            <a:r>
              <a:rPr lang="ja-JP" altLang="en-US" dirty="0">
                <a:solidFill>
                  <a:srgbClr val="FF0000"/>
                </a:solidFill>
              </a:rPr>
              <a:t> </a:t>
            </a:r>
            <a:r>
              <a:rPr lang="en-US" altLang="ja-JP" dirty="0"/>
              <a:t>…</a:t>
            </a:r>
            <a:r>
              <a:rPr lang="ja-JP" altLang="en-US" dirty="0"/>
              <a:t>から始まる特殊なコメント文</a:t>
            </a:r>
            <a:r>
              <a:rPr lang="en-US" altLang="ja-JP" dirty="0"/>
              <a:t>(Fortran</a:t>
            </a:r>
            <a:r>
              <a:rPr lang="ja-JP" altLang="en-US" dirty="0"/>
              <a:t>自由</a:t>
            </a:r>
            <a:r>
              <a:rPr lang="ja-JP" altLang="en-US" dirty="0" smtClean="0"/>
              <a:t>形式版</a:t>
            </a:r>
            <a:r>
              <a:rPr lang="en-US" altLang="ja-JP" dirty="0" smtClean="0"/>
              <a:t>)</a:t>
            </a:r>
            <a:br>
              <a:rPr lang="en-US" altLang="ja-JP" dirty="0" smtClean="0"/>
            </a:br>
            <a:r>
              <a:rPr lang="en-US" altLang="ja-JP" dirty="0" err="1" smtClean="0">
                <a:solidFill>
                  <a:srgbClr val="FF0000"/>
                </a:solidFill>
              </a:rPr>
              <a:t>C$xmp</a:t>
            </a:r>
            <a:r>
              <a:rPr lang="ja-JP" altLang="en-US" dirty="0" smtClean="0"/>
              <a:t> </a:t>
            </a:r>
            <a:r>
              <a:rPr lang="en-US" altLang="ja-JP" dirty="0"/>
              <a:t>…</a:t>
            </a:r>
            <a:r>
              <a:rPr lang="ja-JP" altLang="en-US" dirty="0"/>
              <a:t>から始まる特殊なコメント文</a:t>
            </a:r>
            <a:r>
              <a:rPr lang="en-US" altLang="ja-JP" dirty="0"/>
              <a:t>(</a:t>
            </a:r>
            <a:r>
              <a:rPr lang="en-US" altLang="ja-JP" dirty="0" smtClean="0"/>
              <a:t>Fortran</a:t>
            </a:r>
            <a:r>
              <a:rPr lang="ja-JP" altLang="en-US" dirty="0"/>
              <a:t>固定</a:t>
            </a:r>
            <a:r>
              <a:rPr lang="ja-JP" altLang="en-US" dirty="0" smtClean="0"/>
              <a:t>形式版</a:t>
            </a:r>
            <a:r>
              <a:rPr lang="en-US" altLang="ja-JP" dirty="0" smtClean="0"/>
              <a:t>)</a:t>
            </a:r>
          </a:p>
          <a:p>
            <a:r>
              <a:rPr lang="en-US" altLang="ja-JP" dirty="0" err="1" smtClean="0"/>
              <a:t>Coarray</a:t>
            </a:r>
            <a:r>
              <a:rPr lang="ja-JP" altLang="en-US" dirty="0" smtClean="0"/>
              <a:t>の書き方は</a:t>
            </a:r>
            <a:r>
              <a:rPr lang="en-US" altLang="ja-JP" dirty="0"/>
              <a:t/>
            </a:r>
            <a:br>
              <a:rPr lang="en-US" altLang="ja-JP" dirty="0"/>
            </a:br>
            <a:r>
              <a:rPr lang="en-US" altLang="ja-JP" dirty="0" smtClean="0">
                <a:solidFill>
                  <a:schemeClr val="tx1"/>
                </a:solidFill>
              </a:rPr>
              <a:t>A</a:t>
            </a:r>
            <a:r>
              <a:rPr lang="en-US" altLang="ja-JP" dirty="0" smtClean="0">
                <a:solidFill>
                  <a:srgbClr val="FF0000"/>
                </a:solidFill>
              </a:rPr>
              <a:t>[</a:t>
            </a:r>
            <a:r>
              <a:rPr lang="ja-JP" altLang="en-US" i="1" dirty="0" smtClean="0">
                <a:solidFill>
                  <a:srgbClr val="FF0000"/>
                </a:solidFill>
              </a:rPr>
              <a:t>配列の領域</a:t>
            </a:r>
            <a:r>
              <a:rPr lang="en-US" altLang="ja-JP" dirty="0" smtClean="0">
                <a:solidFill>
                  <a:srgbClr val="FF0000"/>
                </a:solidFill>
              </a:rPr>
              <a:t>]</a:t>
            </a:r>
            <a:r>
              <a:rPr lang="en-US" altLang="ja-JP" dirty="0">
                <a:solidFill>
                  <a:srgbClr val="FF0000"/>
                </a:solidFill>
              </a:rPr>
              <a:t>:</a:t>
            </a:r>
            <a:r>
              <a:rPr lang="en-US" altLang="ja-JP" dirty="0" smtClean="0">
                <a:solidFill>
                  <a:srgbClr val="FF0000"/>
                </a:solidFill>
              </a:rPr>
              <a:t>[</a:t>
            </a:r>
            <a:r>
              <a:rPr lang="ja-JP" altLang="en-US" i="1" dirty="0" smtClean="0">
                <a:solidFill>
                  <a:srgbClr val="FF0000"/>
                </a:solidFill>
              </a:rPr>
              <a:t>目的ノード番号</a:t>
            </a:r>
            <a:r>
              <a:rPr lang="en-US" altLang="ja-JP" dirty="0" smtClean="0">
                <a:solidFill>
                  <a:srgbClr val="FF0000"/>
                </a:solidFill>
              </a:rPr>
              <a:t>]</a:t>
            </a:r>
            <a:r>
              <a:rPr lang="en-US" altLang="ja-JP" dirty="0" smtClean="0">
                <a:solidFill>
                  <a:schemeClr val="tx1"/>
                </a:solidFill>
              </a:rPr>
              <a:t>(C</a:t>
            </a:r>
            <a:r>
              <a:rPr lang="ja-JP" altLang="en-US" dirty="0" smtClean="0">
                <a:solidFill>
                  <a:schemeClr val="tx1"/>
                </a:solidFill>
              </a:rPr>
              <a:t>言語版</a:t>
            </a:r>
            <a:r>
              <a:rPr lang="en-US" altLang="ja-JP" dirty="0" smtClean="0">
                <a:solidFill>
                  <a:schemeClr val="tx1"/>
                </a:solidFill>
              </a:rPr>
              <a:t>)</a:t>
            </a:r>
            <a:br>
              <a:rPr lang="en-US" altLang="ja-JP" dirty="0" smtClean="0">
                <a:solidFill>
                  <a:schemeClr val="tx1"/>
                </a:solidFill>
              </a:rPr>
            </a:br>
            <a:r>
              <a:rPr lang="en-US" altLang="ja-JP" dirty="0" smtClean="0">
                <a:solidFill>
                  <a:schemeClr val="tx1"/>
                </a:solidFill>
              </a:rPr>
              <a:t>A</a:t>
            </a:r>
            <a:r>
              <a:rPr lang="en-US" altLang="ja-JP" dirty="0" smtClean="0">
                <a:solidFill>
                  <a:srgbClr val="FF0000"/>
                </a:solidFill>
              </a:rPr>
              <a:t>(</a:t>
            </a:r>
            <a:r>
              <a:rPr lang="ja-JP" altLang="en-US" i="1" dirty="0" smtClean="0">
                <a:solidFill>
                  <a:srgbClr val="FF0000"/>
                </a:solidFill>
              </a:rPr>
              <a:t>配列の領域</a:t>
            </a:r>
            <a:r>
              <a:rPr lang="en-US" altLang="ja-JP" dirty="0" smtClean="0">
                <a:solidFill>
                  <a:srgbClr val="FF0000"/>
                </a:solidFill>
              </a:rPr>
              <a:t>)[</a:t>
            </a:r>
            <a:r>
              <a:rPr lang="ja-JP" altLang="en-US" i="1" dirty="0" smtClean="0">
                <a:solidFill>
                  <a:srgbClr val="FF0000"/>
                </a:solidFill>
              </a:rPr>
              <a:t>目的</a:t>
            </a:r>
            <a:r>
              <a:rPr lang="ja-JP" altLang="en-US" i="1" dirty="0">
                <a:solidFill>
                  <a:srgbClr val="FF0000"/>
                </a:solidFill>
              </a:rPr>
              <a:t>ノード</a:t>
            </a:r>
            <a:r>
              <a:rPr lang="ja-JP" altLang="en-US" i="1" dirty="0" smtClean="0">
                <a:solidFill>
                  <a:srgbClr val="FF0000"/>
                </a:solidFill>
              </a:rPr>
              <a:t>番号</a:t>
            </a:r>
            <a:r>
              <a:rPr lang="en-US" altLang="ja-JP" dirty="0" smtClean="0">
                <a:solidFill>
                  <a:srgbClr val="FF0000"/>
                </a:solidFill>
              </a:rPr>
              <a:t>]</a:t>
            </a:r>
            <a:r>
              <a:rPr lang="en-US" altLang="ja-JP" dirty="0" smtClean="0">
                <a:solidFill>
                  <a:schemeClr val="tx1"/>
                </a:solidFill>
              </a:rPr>
              <a:t>(Fortran</a:t>
            </a:r>
            <a:r>
              <a:rPr lang="ja-JP" altLang="en-US" dirty="0" smtClean="0">
                <a:solidFill>
                  <a:schemeClr val="tx1"/>
                </a:solidFill>
              </a:rPr>
              <a:t>版</a:t>
            </a:r>
            <a:r>
              <a:rPr lang="en-US" altLang="ja-JP" dirty="0" smtClean="0">
                <a:solidFill>
                  <a:schemeClr val="tx1"/>
                </a:solidFill>
              </a:rPr>
              <a:t>)</a:t>
            </a:r>
            <a:br>
              <a:rPr lang="en-US" altLang="ja-JP" dirty="0" smtClean="0">
                <a:solidFill>
                  <a:schemeClr val="tx1"/>
                </a:solidFill>
              </a:rPr>
            </a:br>
            <a:r>
              <a:rPr lang="ja-JP" altLang="en-US" dirty="0" smtClean="0">
                <a:solidFill>
                  <a:schemeClr val="tx1"/>
                </a:solidFill>
              </a:rPr>
              <a:t>と書く</a:t>
            </a:r>
            <a:endParaRPr lang="en-US" altLang="ja-JP" dirty="0" smtClean="0">
              <a:solidFill>
                <a:schemeClr val="tx1"/>
              </a:solidFill>
            </a:endParaRP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49572346"/>
      </p:ext>
    </p:extLst>
  </p:cSld>
  <p:clrMapOvr>
    <a:masterClrMapping/>
  </p:clrMapOvr>
  <mc:AlternateContent xmlns:mc="http://schemas.openxmlformats.org/markup-compatibility/2006" xmlns:p14="http://schemas.microsoft.com/office/powerpoint/2010/main">
    <mc:Choice Requires="p14">
      <p:transition spd="slow" p14:dur="2000" advTm="58118"/>
    </mc:Choice>
    <mc:Fallback xmlns="">
      <p:transition spd="slow" advTm="5811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プログラム例（</a:t>
            </a:r>
            <a:r>
              <a:rPr kumimoji="1" lang="en-US" altLang="ja-JP" dirty="0" smtClean="0"/>
              <a:t>MPI</a:t>
            </a:r>
            <a:r>
              <a:rPr kumimoji="1" lang="ja-JP" altLang="en-US" dirty="0" smtClean="0"/>
              <a:t>との比較）</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テキスト ボックス 6"/>
          <p:cNvSpPr txBox="1"/>
          <p:nvPr/>
        </p:nvSpPr>
        <p:spPr>
          <a:xfrm>
            <a:off x="6867164" y="2439665"/>
            <a:ext cx="4244056" cy="2393156"/>
          </a:xfrm>
          <a:prstGeom prst="rect">
            <a:avLst/>
          </a:prstGeom>
          <a:solidFill>
            <a:schemeClr val="bg1"/>
          </a:solidFill>
          <a:ln>
            <a:solidFill>
              <a:schemeClr val="tx1"/>
            </a:solidFill>
          </a:ln>
        </p:spPr>
        <p:txBody>
          <a:bodyPr wrap="square" rtlCol="0">
            <a:spAutoFit/>
          </a:bodyPr>
          <a:lstStyle/>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int array[MAX];</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t(0:MAX-1)</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t(block) onto p</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align array[</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with t(</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main(){</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reduction(+:res)</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0;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&lt; MAX;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func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res +=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1" lang="ja-JP" altLang="en-US" sz="1050" dirty="0">
              <a:latin typeface="Consolas" panose="020B0609020204030204" pitchFamily="49" charset="0"/>
              <a:cs typeface="Consolas" panose="020B0609020204030204" pitchFamily="49" charset="0"/>
            </a:endParaRPr>
          </a:p>
        </p:txBody>
      </p:sp>
      <p:sp>
        <p:nvSpPr>
          <p:cNvPr id="8" name="テキスト ボックス 7"/>
          <p:cNvSpPr txBox="1"/>
          <p:nvPr/>
        </p:nvSpPr>
        <p:spPr>
          <a:xfrm>
            <a:off x="2412474" y="2439665"/>
            <a:ext cx="4248471" cy="3808735"/>
          </a:xfrm>
          <a:prstGeom prst="rect">
            <a:avLst/>
          </a:prstGeom>
          <a:solidFill>
            <a:schemeClr val="bg1"/>
          </a:solidFill>
          <a:ln>
            <a:solidFill>
              <a:schemeClr val="tx1"/>
            </a:solidFill>
          </a:ln>
        </p:spPr>
        <p:txBody>
          <a:bodyPr wrap="square" rtlCol="0">
            <a:spAutoFit/>
          </a:bodyPr>
          <a:lstStyle/>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int array[MAX];</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main(int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char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argv</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MPI_Init</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argc</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argv</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MPI_Comm_rank</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(MPI_COMM_WORLD, &amp;rank); </a:t>
            </a: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ja-JP" altLang="en-US"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MPI_Comm_size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(MPI_COMM_WORLD, &amp;size);</a:t>
            </a:r>
          </a:p>
          <a:p>
            <a:endPar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dx = MAX/size;</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rank * dx;</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if</a:t>
            </a:r>
            <a:r>
              <a:rPr lang="ja-JP" altLang="en-US"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(rank != (size -1))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dx;</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else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MAX;</a:t>
            </a:r>
          </a:p>
          <a:p>
            <a:r>
              <a:rPr lang="ja-JP" altLang="en-US"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0;</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func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MPI_Allreduce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&amp;res, 1, MPI_INT,</a:t>
            </a:r>
          </a:p>
          <a:p>
            <a:r>
              <a:rPr lang="ja-JP" altLang="en-US"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MPI_SUM, MPI_COMM_WORLD);</a:t>
            </a:r>
          </a:p>
          <a:p>
            <a:endPar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MPI_Finalize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p:txBody>
      </p:sp>
      <p:sp>
        <p:nvSpPr>
          <p:cNvPr id="9" name="テキスト ボックス 8"/>
          <p:cNvSpPr txBox="1"/>
          <p:nvPr/>
        </p:nvSpPr>
        <p:spPr>
          <a:xfrm>
            <a:off x="9254392" y="4463489"/>
            <a:ext cx="1939955" cy="369332"/>
          </a:xfrm>
          <a:prstGeom prst="rect">
            <a:avLst/>
          </a:prstGeom>
          <a:noFill/>
        </p:spPr>
        <p:txBody>
          <a:bodyPr wrap="none" rtlCol="0">
            <a:spAutoFit/>
          </a:bodyPr>
          <a:lstStyle/>
          <a:p>
            <a:r>
              <a:rPr kumimoji="1" lang="en-US" altLang="ja-JP" dirty="0">
                <a:latin typeface="+mj-ea"/>
                <a:ea typeface="+mj-ea"/>
              </a:rPr>
              <a:t>XMP/C</a:t>
            </a:r>
            <a:r>
              <a:rPr kumimoji="1" lang="ja-JP" altLang="en-US" dirty="0">
                <a:latin typeface="+mj-ea"/>
                <a:ea typeface="+mj-ea"/>
              </a:rPr>
              <a:t>プログラム</a:t>
            </a:r>
          </a:p>
        </p:txBody>
      </p:sp>
      <p:sp>
        <p:nvSpPr>
          <p:cNvPr id="10" name="テキスト ボックス 9"/>
          <p:cNvSpPr txBox="1"/>
          <p:nvPr/>
        </p:nvSpPr>
        <p:spPr>
          <a:xfrm>
            <a:off x="5177618" y="5924034"/>
            <a:ext cx="1566454" cy="369332"/>
          </a:xfrm>
          <a:prstGeom prst="rect">
            <a:avLst/>
          </a:prstGeom>
          <a:noFill/>
        </p:spPr>
        <p:txBody>
          <a:bodyPr wrap="none" rtlCol="0">
            <a:spAutoFit/>
          </a:bodyPr>
          <a:lstStyle/>
          <a:p>
            <a:r>
              <a:rPr kumimoji="1" lang="en-US" altLang="ja-JP" dirty="0"/>
              <a:t>MPI</a:t>
            </a:r>
            <a:r>
              <a:rPr kumimoji="1" lang="ja-JP" altLang="en-US" dirty="0"/>
              <a:t>プログラム</a:t>
            </a:r>
          </a:p>
        </p:txBody>
      </p:sp>
    </p:spTree>
    <p:extLst>
      <p:ext uri="{BB962C8B-B14F-4D97-AF65-F5344CB8AC3E}">
        <p14:creationId xmlns:p14="http://schemas.microsoft.com/office/powerpoint/2010/main" val="1137040728"/>
      </p:ext>
    </p:extLst>
  </p:cSld>
  <p:clrMapOvr>
    <a:masterClrMapping/>
  </p:clrMapOvr>
  <mc:AlternateContent xmlns:mc="http://schemas.openxmlformats.org/markup-compatibility/2006" xmlns:p14="http://schemas.microsoft.com/office/powerpoint/2010/main">
    <mc:Choice Requires="p14">
      <p:transition spd="slow" p14:dur="2000" advTm="39619"/>
    </mc:Choice>
    <mc:Fallback xmlns="">
      <p:transition spd="slow" advTm="3961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の文法解説（１）</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XMP</a:t>
            </a:r>
            <a:r>
              <a:rPr kumimoji="1" lang="ja-JP" altLang="en-US" dirty="0" smtClean="0"/>
              <a:t>におけるプログラムの書き方はふたつに大別できる</a:t>
            </a:r>
            <a:endParaRPr kumimoji="1" lang="en-US" altLang="ja-JP" dirty="0" smtClean="0"/>
          </a:p>
          <a:p>
            <a:pPr lvl="1"/>
            <a:r>
              <a:rPr lang="ja-JP" altLang="en-US" dirty="0" smtClean="0"/>
              <a:t>グローバルビュー</a:t>
            </a:r>
            <a:endParaRPr lang="en-US" altLang="ja-JP" dirty="0" smtClean="0"/>
          </a:p>
          <a:p>
            <a:pPr lvl="2"/>
            <a:r>
              <a:rPr kumimoji="1" lang="ja-JP" altLang="en-US" dirty="0" smtClean="0"/>
              <a:t>並列・同期・分散をできるだけシンプルな指示文によって実装できる仕組み</a:t>
            </a:r>
            <a:endParaRPr kumimoji="1" lang="en-US" altLang="ja-JP" dirty="0"/>
          </a:p>
          <a:p>
            <a:pPr lvl="1"/>
            <a:r>
              <a:rPr kumimoji="1" lang="ja-JP" altLang="en-US" dirty="0" smtClean="0"/>
              <a:t>ローカルビュー</a:t>
            </a:r>
            <a:r>
              <a:rPr kumimoji="1" lang="en-US" altLang="ja-JP" dirty="0" smtClean="0"/>
              <a:t>(</a:t>
            </a:r>
            <a:r>
              <a:rPr kumimoji="1" lang="en-US" altLang="ja-JP" dirty="0" err="1" smtClean="0"/>
              <a:t>Coarray</a:t>
            </a:r>
            <a:r>
              <a:rPr kumimoji="1" lang="en-US" altLang="ja-JP" dirty="0" smtClean="0"/>
              <a:t>)</a:t>
            </a:r>
          </a:p>
          <a:p>
            <a:pPr lvl="2"/>
            <a:r>
              <a:rPr kumimoji="1" lang="ja-JP" altLang="en-US" dirty="0" smtClean="0"/>
              <a:t>代入文の形式で他のノードのデータを読み</a:t>
            </a:r>
            <a:r>
              <a:rPr kumimoji="1" lang="en-US" altLang="ja-JP" dirty="0" smtClean="0"/>
              <a:t>/</a:t>
            </a:r>
            <a:r>
              <a:rPr kumimoji="1" lang="ja-JP" altLang="en-US" dirty="0" smtClean="0"/>
              <a:t>書きできる</a:t>
            </a:r>
            <a:r>
              <a:rPr lang="ja-JP" altLang="en-US" dirty="0" smtClean="0"/>
              <a:t>仕組み</a:t>
            </a:r>
            <a:endParaRPr lang="ja-JP" altLang="en-US" dirty="0">
              <a:latin typeface="+mn-ea"/>
              <a:sym typeface="ヒラギノ丸ゴ Pro W4" pitchFamily="-84" charset="-128"/>
            </a:endParaRP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98710257"/>
      </p:ext>
    </p:extLst>
  </p:cSld>
  <p:clrMapOvr>
    <a:masterClrMapping/>
  </p:clrMapOvr>
  <mc:AlternateContent xmlns:mc="http://schemas.openxmlformats.org/markup-compatibility/2006" xmlns:p14="http://schemas.microsoft.com/office/powerpoint/2010/main">
    <mc:Choice Requires="p14">
      <p:transition spd="slow" p14:dur="2000" advTm="115297"/>
    </mc:Choice>
    <mc:Fallback xmlns="">
      <p:transition spd="slow" advTm="11529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XMP</a:t>
            </a:r>
            <a:r>
              <a:rPr lang="ja-JP" altLang="en-US" dirty="0"/>
              <a:t>の文法解説</a:t>
            </a:r>
            <a:r>
              <a:rPr lang="ja-JP" altLang="en-US" dirty="0" smtClean="0"/>
              <a:t>（２）</a:t>
            </a:r>
            <a:endParaRPr kumimoji="1" lang="ja-JP" altLang="en-US" dirty="0"/>
          </a:p>
        </p:txBody>
      </p:sp>
      <p:sp>
        <p:nvSpPr>
          <p:cNvPr id="8" name="コンテンツ プレースホルダー 7"/>
          <p:cNvSpPr>
            <a:spLocks noGrp="1"/>
          </p:cNvSpPr>
          <p:nvPr>
            <p:ph sz="half" idx="1"/>
          </p:nvPr>
        </p:nvSpPr>
        <p:spPr>
          <a:xfrm>
            <a:off x="1298448" y="3056424"/>
            <a:ext cx="4718304" cy="2814024"/>
          </a:xfrm>
          <a:ln>
            <a:solidFill>
              <a:schemeClr val="tx1"/>
            </a:solidFill>
          </a:ln>
        </p:spPr>
        <p:txBody>
          <a:bodyPr>
            <a:normAutofit/>
          </a:bodyPr>
          <a:lstStyle/>
          <a:p>
            <a:r>
              <a:rPr kumimoji="1" lang="en-US" altLang="ja-JP" dirty="0" smtClean="0"/>
              <a:t>C</a:t>
            </a:r>
            <a:r>
              <a:rPr kumimoji="1" lang="ja-JP" altLang="en-US" dirty="0" smtClean="0"/>
              <a:t>の場合</a:t>
            </a:r>
            <a:endParaRPr lang="en-US" altLang="ja-JP" dirty="0"/>
          </a:p>
          <a:p>
            <a:pPr marL="0" indent="0">
              <a:buNone/>
            </a:pPr>
            <a:endParaRPr kumimoji="1" lang="en-US" altLang="ja-JP" dirty="0" smtClean="0"/>
          </a:p>
          <a:p>
            <a:pPr lvl="1"/>
            <a:endParaRPr kumimoji="1" lang="ja-JP" altLang="en-US" dirty="0"/>
          </a:p>
        </p:txBody>
      </p:sp>
      <p:sp>
        <p:nvSpPr>
          <p:cNvPr id="9" name="コンテンツ プレースホルダー 8"/>
          <p:cNvSpPr>
            <a:spLocks noGrp="1"/>
          </p:cNvSpPr>
          <p:nvPr>
            <p:ph sz="half" idx="2"/>
          </p:nvPr>
        </p:nvSpPr>
        <p:spPr>
          <a:xfrm>
            <a:off x="6181344" y="3056424"/>
            <a:ext cx="4718304" cy="2814024"/>
          </a:xfrm>
          <a:ln>
            <a:solidFill>
              <a:schemeClr val="tx1"/>
            </a:solidFill>
          </a:ln>
        </p:spPr>
        <p:txBody>
          <a:bodyPr>
            <a:normAutofit/>
          </a:bodyPr>
          <a:lstStyle/>
          <a:p>
            <a:r>
              <a:rPr kumimoji="1" lang="en-US" altLang="ja-JP" dirty="0" smtClean="0"/>
              <a:t>Fortran</a:t>
            </a:r>
            <a:r>
              <a:rPr kumimoji="1" lang="ja-JP" altLang="en-US" dirty="0" smtClean="0"/>
              <a:t>の場合</a:t>
            </a:r>
            <a:endParaRPr lang="en-US" altLang="ja-JP"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0" name="テキスト ボックス 9"/>
          <p:cNvSpPr txBox="1"/>
          <p:nvPr/>
        </p:nvSpPr>
        <p:spPr>
          <a:xfrm>
            <a:off x="1749457" y="2440379"/>
            <a:ext cx="8693085" cy="461665"/>
          </a:xfrm>
          <a:prstGeom prst="rect">
            <a:avLst/>
          </a:prstGeom>
          <a:noFill/>
        </p:spPr>
        <p:txBody>
          <a:bodyPr wrap="none" rtlCol="0">
            <a:spAutoFit/>
          </a:bodyPr>
          <a:lstStyle/>
          <a:p>
            <a:r>
              <a:rPr kumimoji="1" lang="ja-JP" altLang="en-US" sz="2400" dirty="0" smtClean="0"/>
              <a:t>注意：</a:t>
            </a:r>
            <a:r>
              <a:rPr kumimoji="1" lang="en-US" altLang="ja-JP" sz="2400" dirty="0" err="1" smtClean="0"/>
              <a:t>Coarray</a:t>
            </a:r>
            <a:r>
              <a:rPr kumimoji="1" lang="ja-JP" altLang="en-US" sz="2400" dirty="0" smtClean="0"/>
              <a:t>において</a:t>
            </a:r>
            <a:r>
              <a:rPr kumimoji="1" lang="en-US" altLang="ja-JP" sz="2400" dirty="0" smtClean="0"/>
              <a:t>C</a:t>
            </a:r>
            <a:r>
              <a:rPr kumimoji="1" lang="ja-JP" altLang="en-US" sz="2400" dirty="0" smtClean="0"/>
              <a:t>と</a:t>
            </a:r>
            <a:r>
              <a:rPr kumimoji="1" lang="en-US" altLang="ja-JP" sz="2400" dirty="0" smtClean="0"/>
              <a:t>Fortran</a:t>
            </a:r>
            <a:r>
              <a:rPr kumimoji="1" lang="ja-JP" altLang="en-US" sz="2400" dirty="0" smtClean="0"/>
              <a:t>では記法が似ているが意味が違う</a:t>
            </a:r>
            <a:endParaRPr kumimoji="1" lang="ja-JP" altLang="en-US" sz="2400" dirty="0"/>
          </a:p>
        </p:txBody>
      </p:sp>
      <p:sp>
        <p:nvSpPr>
          <p:cNvPr id="11" name="Rectangle 3"/>
          <p:cNvSpPr>
            <a:spLocks/>
          </p:cNvSpPr>
          <p:nvPr/>
        </p:nvSpPr>
        <p:spPr bwMode="auto">
          <a:xfrm>
            <a:off x="1462117" y="3664629"/>
            <a:ext cx="2925821" cy="952262"/>
          </a:xfrm>
          <a:prstGeom prst="rect">
            <a:avLst/>
          </a:prstGeom>
          <a:solidFill>
            <a:srgbClr val="FFFFFF"/>
          </a:solidFill>
          <a:ln w="12700">
            <a:solidFill>
              <a:schemeClr val="tx1"/>
            </a:solidFill>
            <a:miter lim="800000"/>
            <a:headEnd/>
            <a:tailEnd/>
          </a:ln>
        </p:spPr>
        <p:txBody>
          <a:bodyPr lIns="107156" tIns="107156" rIns="107156" bIns="107156"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float b[100]</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984"/>
              </a:spcBef>
            </a:pPr>
            <a:r>
              <a:rPr kumimoji="0" lang="en-US" altLang="ja-JP" sz="1600" dirty="0" smtClean="0">
                <a:solidFill>
                  <a:schemeClr val="tx1"/>
                </a:solidFill>
                <a:latin typeface="Consolas" panose="020B0609020204030204" pitchFamily="49" charset="0"/>
                <a:cs typeface="Consolas" panose="020B0609020204030204" pitchFamily="49" charset="0"/>
                <a:sym typeface="Arial" panose="020B0604020202020204" pitchFamily="34" charset="0"/>
              </a:rPr>
              <a:t>if </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a:t>
            </a:r>
            <a:r>
              <a:rPr kumimoji="0" lang="en-US" altLang="ja-JP" sz="1600" dirty="0" err="1">
                <a:solidFill>
                  <a:schemeClr val="tx1"/>
                </a:solidFill>
                <a:latin typeface="Consolas" panose="020B0609020204030204" pitchFamily="49" charset="0"/>
                <a:cs typeface="Consolas" panose="020B0609020204030204" pitchFamily="49" charset="0"/>
                <a:sym typeface="Arial" panose="020B0604020202020204" pitchFamily="34" charset="0"/>
              </a:rPr>
              <a:t>xmp_node_num</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 == 1)</a:t>
            </a:r>
          </a:p>
          <a:p>
            <a:pPr algn="l"/>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a[0:3] = b[3:3]</a:t>
            </a:r>
            <a:r>
              <a:rPr kumimoji="0" lang="en-US" altLang="ja-JP" sz="16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a:t>
            </a:r>
          </a:p>
        </p:txBody>
      </p:sp>
      <p:sp>
        <p:nvSpPr>
          <p:cNvPr id="12" name="テキスト ボックス 21"/>
          <p:cNvSpPr txBox="1"/>
          <p:nvPr/>
        </p:nvSpPr>
        <p:spPr>
          <a:xfrm>
            <a:off x="4575234" y="3479936"/>
            <a:ext cx="3047629" cy="646331"/>
          </a:xfrm>
          <a:prstGeom prst="rect">
            <a:avLst/>
          </a:prstGeom>
          <a:solidFill>
            <a:schemeClr val="bg1"/>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dirty="0">
                <a:latin typeface="+mn-ea"/>
                <a:cs typeface="Consolas" panose="020B0609020204030204" pitchFamily="49" charset="0"/>
                <a:sym typeface="ヒラギノ丸ゴ Pro W4" pitchFamily="-84" charset="-128"/>
              </a:rPr>
              <a:t>配列</a:t>
            </a:r>
            <a:r>
              <a:rPr lang="en-US" altLang="ja-JP" dirty="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mn-ea"/>
                <a:cs typeface="Consolas" panose="020B0609020204030204" pitchFamily="49" charset="0"/>
                <a:sym typeface="ヒラギノ丸ゴ Pro W4" pitchFamily="-84" charset="-128"/>
              </a:rPr>
              <a:t>は</a:t>
            </a:r>
            <a:r>
              <a:rPr lang="en-US" altLang="ja-JP" dirty="0" err="1" smtClean="0">
                <a:latin typeface="+mn-ea"/>
                <a:cs typeface="Consolas" panose="020B0609020204030204" pitchFamily="49" charset="0"/>
                <a:sym typeface="ヒラギノ丸ゴ Pro W4" pitchFamily="-84" charset="-128"/>
              </a:rPr>
              <a:t>Coarray</a:t>
            </a:r>
            <a:r>
              <a:rPr lang="ja-JP" altLang="en-US" dirty="0">
                <a:latin typeface="+mn-ea"/>
                <a:cs typeface="Consolas" panose="020B0609020204030204" pitchFamily="49" charset="0"/>
                <a:sym typeface="ヒラギノ丸ゴ Pro W4" pitchFamily="-84" charset="-128"/>
              </a:rPr>
              <a:t>であると</a:t>
            </a:r>
            <a:r>
              <a:rPr lang="ja-JP" altLang="en-US" dirty="0" smtClean="0">
                <a:latin typeface="+mn-ea"/>
                <a:cs typeface="Consolas" panose="020B0609020204030204" pitchFamily="49" charset="0"/>
                <a:sym typeface="ヒラギノ丸ゴ Pro W4" pitchFamily="-84" charset="-128"/>
              </a:rPr>
              <a:t>宣言</a:t>
            </a:r>
            <a:endParaRPr lang="en-US" altLang="ja-JP" dirty="0" smtClean="0">
              <a:latin typeface="+mn-ea"/>
              <a:cs typeface="Consolas" panose="020B0609020204030204" pitchFamily="49" charset="0"/>
              <a:sym typeface="ヒラギノ丸ゴ Pro W4" pitchFamily="-84" charset="-128"/>
            </a:endParaRPr>
          </a:p>
          <a:p>
            <a:pPr algn="ctr"/>
            <a:r>
              <a:rPr lang="ja-JP" altLang="en-US" dirty="0" smtClean="0">
                <a:latin typeface="+mn-ea"/>
                <a:cs typeface="Consolas" panose="020B0609020204030204" pitchFamily="49" charset="0"/>
                <a:sym typeface="ヒラギノ丸ゴ Pro W4" pitchFamily="-84" charset="-128"/>
              </a:rPr>
              <a:t>するのは共通</a:t>
            </a:r>
            <a:r>
              <a:rPr lang="en-US" altLang="ja-JP" dirty="0" smtClean="0">
                <a:latin typeface="+mn-ea"/>
                <a:cs typeface="Consolas" panose="020B0609020204030204" pitchFamily="49" charset="0"/>
                <a:sym typeface="ヒラギノ丸ゴ Pro W4" pitchFamily="-84" charset="-128"/>
              </a:rPr>
              <a:t>(C</a:t>
            </a:r>
            <a:r>
              <a:rPr lang="ja-JP" altLang="en-US" dirty="0" smtClean="0">
                <a:latin typeface="+mn-ea"/>
                <a:cs typeface="Consolas" panose="020B0609020204030204" pitchFamily="49" charset="0"/>
                <a:sym typeface="ヒラギノ丸ゴ Pro W4" pitchFamily="-84" charset="-128"/>
              </a:rPr>
              <a:t>には：が必要</a:t>
            </a:r>
            <a:r>
              <a:rPr lang="en-US" altLang="ja-JP" dirty="0" smtClean="0">
                <a:latin typeface="+mn-ea"/>
                <a:cs typeface="Consolas" panose="020B0609020204030204" pitchFamily="49" charset="0"/>
                <a:sym typeface="ヒラギノ丸ゴ Pro W4" pitchFamily="-84" charset="-128"/>
              </a:rPr>
              <a:t>)</a:t>
            </a:r>
            <a:endParaRPr lang="ja-JP" altLang="en-US" dirty="0">
              <a:latin typeface="+mn-ea"/>
              <a:cs typeface="Consolas" panose="020B0609020204030204" pitchFamily="49" charset="0"/>
              <a:sym typeface="ヒラギノ丸ゴ Pro W4" pitchFamily="-84" charset="-128"/>
            </a:endParaRPr>
          </a:p>
        </p:txBody>
      </p:sp>
      <p:sp>
        <p:nvSpPr>
          <p:cNvPr id="13" name="テキスト ボックス 22"/>
          <p:cNvSpPr txBox="1"/>
          <p:nvPr/>
        </p:nvSpPr>
        <p:spPr>
          <a:xfrm>
            <a:off x="4044418" y="4639535"/>
            <a:ext cx="1934056"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dirty="0">
                <a:latin typeface="+mn-ea"/>
                <a:cs typeface="Consolas" panose="020B0609020204030204" pitchFamily="49" charset="0"/>
                <a:sym typeface="ヒラギノ丸ゴ Pro W4" pitchFamily="-84" charset="-128"/>
              </a:rPr>
              <a:t>コロンの後の</a:t>
            </a:r>
            <a:r>
              <a:rPr lang="en-US" altLang="ja-JP" dirty="0">
                <a:latin typeface="Consolas" panose="020B0609020204030204" pitchFamily="49" charset="0"/>
                <a:cs typeface="Consolas" panose="020B0609020204030204" pitchFamily="49" charset="0"/>
                <a:sym typeface="ヒラギノ丸ゴ Pro W4" pitchFamily="-84" charset="-128"/>
              </a:rPr>
              <a:t>[]</a:t>
            </a:r>
            <a:r>
              <a:rPr lang="ja-JP" altLang="en-US" dirty="0" smtClean="0">
                <a:latin typeface="+mn-ea"/>
                <a:cs typeface="Consolas" panose="020B0609020204030204" pitchFamily="49" charset="0"/>
                <a:sym typeface="ヒラギノ丸ゴ Pro W4" pitchFamily="-84" charset="-128"/>
              </a:rPr>
              <a:t>は</a:t>
            </a:r>
            <a:endParaRPr lang="en-US" altLang="ja-JP" dirty="0" smtClean="0">
              <a:latin typeface="+mn-ea"/>
              <a:cs typeface="Consolas" panose="020B0609020204030204" pitchFamily="49" charset="0"/>
              <a:sym typeface="ヒラギノ丸ゴ Pro W4" pitchFamily="-84" charset="-128"/>
            </a:endParaRPr>
          </a:p>
          <a:p>
            <a:r>
              <a:rPr lang="ja-JP" altLang="en-US" dirty="0" smtClean="0">
                <a:latin typeface="+mn-ea"/>
                <a:cs typeface="Consolas" panose="020B0609020204030204" pitchFamily="49" charset="0"/>
                <a:sym typeface="ヒラギノ丸ゴ Pro W4" pitchFamily="-84" charset="-128"/>
              </a:rPr>
              <a:t>ノード</a:t>
            </a:r>
            <a:r>
              <a:rPr lang="ja-JP" altLang="en-US" dirty="0">
                <a:latin typeface="+mn-ea"/>
                <a:cs typeface="Consolas" panose="020B0609020204030204" pitchFamily="49" charset="0"/>
                <a:sym typeface="ヒラギノ丸ゴ Pro W4" pitchFamily="-84" charset="-128"/>
              </a:rPr>
              <a:t>番号を</a:t>
            </a:r>
            <a:r>
              <a:rPr lang="ja-JP" altLang="en-US" dirty="0" smtClean="0">
                <a:latin typeface="+mn-ea"/>
                <a:cs typeface="Consolas" panose="020B0609020204030204" pitchFamily="49" charset="0"/>
                <a:sym typeface="ヒラギノ丸ゴ Pro W4" pitchFamily="-84" charset="-128"/>
              </a:rPr>
              <a:t>表す</a:t>
            </a:r>
            <a:endParaRPr lang="ja-JP" altLang="en-US" dirty="0">
              <a:latin typeface="+mn-ea"/>
              <a:cs typeface="Consolas" panose="020B0609020204030204" pitchFamily="49" charset="0"/>
              <a:sym typeface="ヒラギノ丸ゴ Pro W4" pitchFamily="-84" charset="-128"/>
            </a:endParaRPr>
          </a:p>
        </p:txBody>
      </p:sp>
      <p:cxnSp>
        <p:nvCxnSpPr>
          <p:cNvPr id="14" name="直線矢印コネクタ 13"/>
          <p:cNvCxnSpPr>
            <a:stCxn id="12" idx="1"/>
          </p:cNvCxnSpPr>
          <p:nvPr/>
        </p:nvCxnSpPr>
        <p:spPr>
          <a:xfrm flipH="1">
            <a:off x="3311110" y="3803102"/>
            <a:ext cx="1264124" cy="60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flipV="1">
            <a:off x="4043813" y="4481226"/>
            <a:ext cx="946764" cy="16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8"/>
          <p:cNvSpPr txBox="1"/>
          <p:nvPr/>
        </p:nvSpPr>
        <p:spPr>
          <a:xfrm>
            <a:off x="1206965" y="4671938"/>
            <a:ext cx="60946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base</a:t>
            </a:r>
            <a:endParaRPr kumimoji="1" lang="ja-JP" altLang="en-US" dirty="0">
              <a:solidFill>
                <a:srgbClr val="FF0000"/>
              </a:solidFill>
              <a:latin typeface="+mn-ea"/>
            </a:endParaRPr>
          </a:p>
        </p:txBody>
      </p:sp>
      <p:sp>
        <p:nvSpPr>
          <p:cNvPr id="17" name="テキスト ボックス 9"/>
          <p:cNvSpPr txBox="1"/>
          <p:nvPr/>
        </p:nvSpPr>
        <p:spPr>
          <a:xfrm>
            <a:off x="1927450" y="4689671"/>
            <a:ext cx="771365"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length</a:t>
            </a:r>
            <a:endParaRPr kumimoji="1" lang="ja-JP" altLang="en-US" dirty="0">
              <a:solidFill>
                <a:srgbClr val="FF0000"/>
              </a:solidFill>
              <a:latin typeface="+mn-ea"/>
            </a:endParaRPr>
          </a:p>
        </p:txBody>
      </p:sp>
      <p:cxnSp>
        <p:nvCxnSpPr>
          <p:cNvPr id="18" name="直線矢印コネクタ 17"/>
          <p:cNvCxnSpPr/>
          <p:nvPr/>
        </p:nvCxnSpPr>
        <p:spPr>
          <a:xfrm flipV="1">
            <a:off x="1468471" y="4525881"/>
            <a:ext cx="561971"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2297713" y="4525881"/>
            <a:ext cx="0"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4"/>
          <p:cNvSpPr txBox="1"/>
          <p:nvPr/>
        </p:nvSpPr>
        <p:spPr>
          <a:xfrm>
            <a:off x="1206965" y="4965118"/>
            <a:ext cx="205697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dirty="0" smtClean="0"/>
              <a:t>「</a:t>
            </a:r>
            <a:r>
              <a:rPr kumimoji="1" lang="en-US" altLang="ja-JP" dirty="0" smtClean="0"/>
              <a:t>0</a:t>
            </a:r>
            <a:r>
              <a:rPr kumimoji="1" lang="ja-JP" altLang="en-US" dirty="0" smtClean="0"/>
              <a:t>からの</a:t>
            </a:r>
            <a:r>
              <a:rPr kumimoji="1" lang="en-US" altLang="ja-JP" dirty="0" smtClean="0"/>
              <a:t>3</a:t>
            </a:r>
            <a:r>
              <a:rPr kumimoji="1" lang="ja-JP" altLang="en-US" dirty="0" smtClean="0"/>
              <a:t>要素」</a:t>
            </a:r>
            <a:endParaRPr kumimoji="1" lang="ja-JP" altLang="en-US" dirty="0"/>
          </a:p>
        </p:txBody>
      </p:sp>
      <p:sp>
        <p:nvSpPr>
          <p:cNvPr id="21" name="Rectangle 3"/>
          <p:cNvSpPr>
            <a:spLocks/>
          </p:cNvSpPr>
          <p:nvPr/>
        </p:nvSpPr>
        <p:spPr bwMode="auto">
          <a:xfrm>
            <a:off x="7567559" y="3634611"/>
            <a:ext cx="2925821" cy="952262"/>
          </a:xfrm>
          <a:prstGeom prst="rect">
            <a:avLst/>
          </a:prstGeom>
          <a:solidFill>
            <a:srgbClr val="FFFFFF"/>
          </a:solidFill>
          <a:ln w="12700">
            <a:solidFill>
              <a:schemeClr val="tx1"/>
            </a:solidFill>
            <a:miter lim="800000"/>
            <a:headEnd/>
            <a:tailEnd/>
          </a:ln>
        </p:spPr>
        <p:txBody>
          <a:bodyPr lIns="107156" tIns="107156" rIns="107156" bIns="107156"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real b</a:t>
            </a:r>
            <a:r>
              <a:rPr kumimoji="0" lang="ja-JP" altLang="en-US"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100</a:t>
            </a:r>
            <a:r>
              <a:rPr lang="ja-JP" altLang="en-US" sz="1600" dirty="0" smtClean="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984"/>
              </a:spcBef>
            </a:pPr>
            <a:r>
              <a:rPr kumimoji="0" lang="en-US" altLang="ja-JP" sz="1600" dirty="0" smtClean="0">
                <a:solidFill>
                  <a:schemeClr val="tx1"/>
                </a:solidFill>
                <a:latin typeface="Consolas" panose="020B0609020204030204" pitchFamily="49" charset="0"/>
                <a:cs typeface="Consolas" panose="020B0609020204030204" pitchFamily="49" charset="0"/>
                <a:sym typeface="Arial" panose="020B0604020202020204" pitchFamily="34" charset="0"/>
              </a:rPr>
              <a:t>if </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a:t>
            </a:r>
            <a:r>
              <a:rPr kumimoji="0" lang="en-US" altLang="ja-JP" sz="1600" dirty="0" err="1">
                <a:solidFill>
                  <a:schemeClr val="tx1"/>
                </a:solidFill>
                <a:latin typeface="Consolas" panose="020B0609020204030204" pitchFamily="49" charset="0"/>
                <a:cs typeface="Consolas" panose="020B0609020204030204" pitchFamily="49" charset="0"/>
                <a:sym typeface="Arial" panose="020B0604020202020204" pitchFamily="34" charset="0"/>
              </a:rPr>
              <a:t>xmp_node_num</a:t>
            </a:r>
            <a:r>
              <a:rPr kumimoji="0" lang="en-US" altLang="ja-JP" sz="1600" smtClean="0">
                <a:solidFill>
                  <a:schemeClr val="tx1"/>
                </a:solidFill>
                <a:latin typeface="Consolas" panose="020B0609020204030204" pitchFamily="49" charset="0"/>
                <a:cs typeface="Consolas" panose="020B0609020204030204" pitchFamily="49" charset="0"/>
                <a:sym typeface="Arial" panose="020B0604020202020204" pitchFamily="34" charset="0"/>
              </a:rPr>
              <a:t>().eq.1</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a:t>
            </a:r>
          </a:p>
          <a:p>
            <a:pPr algn="l"/>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a(1:3</a:t>
            </a:r>
            <a:r>
              <a:rPr lang="en-US" altLang="ja-JP" sz="160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b(3:5)</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a:t>
            </a:r>
            <a:endParaRPr kumimoji="0" lang="en-US" altLang="ja-JP" sz="16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p:txBody>
      </p:sp>
      <p:cxnSp>
        <p:nvCxnSpPr>
          <p:cNvPr id="22" name="直線矢印コネクタ 21"/>
          <p:cNvCxnSpPr/>
          <p:nvPr/>
        </p:nvCxnSpPr>
        <p:spPr>
          <a:xfrm>
            <a:off x="7567560" y="3650519"/>
            <a:ext cx="1404248" cy="16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9"/>
          <p:cNvSpPr txBox="1"/>
          <p:nvPr/>
        </p:nvSpPr>
        <p:spPr>
          <a:xfrm>
            <a:off x="7734123" y="4531076"/>
            <a:ext cx="140987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upper bound</a:t>
            </a:r>
            <a:endParaRPr kumimoji="1" lang="ja-JP" altLang="en-US" dirty="0">
              <a:solidFill>
                <a:srgbClr val="FF0000"/>
              </a:solidFill>
              <a:latin typeface="+mn-ea"/>
            </a:endParaRPr>
          </a:p>
        </p:txBody>
      </p:sp>
      <p:cxnSp>
        <p:nvCxnSpPr>
          <p:cNvPr id="26" name="直線矢印コネクタ 25"/>
          <p:cNvCxnSpPr/>
          <p:nvPr/>
        </p:nvCxnSpPr>
        <p:spPr>
          <a:xfrm flipV="1">
            <a:off x="7571144" y="4508148"/>
            <a:ext cx="561971"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8400386" y="4508148"/>
            <a:ext cx="0"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9"/>
          <p:cNvSpPr txBox="1"/>
          <p:nvPr/>
        </p:nvSpPr>
        <p:spPr>
          <a:xfrm>
            <a:off x="6328713" y="4526826"/>
            <a:ext cx="136428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lower bound</a:t>
            </a:r>
            <a:endParaRPr kumimoji="1" lang="ja-JP" altLang="en-US" dirty="0">
              <a:solidFill>
                <a:srgbClr val="FF0000"/>
              </a:solidFill>
              <a:latin typeface="+mn-ea"/>
            </a:endParaRPr>
          </a:p>
        </p:txBody>
      </p:sp>
      <p:sp>
        <p:nvSpPr>
          <p:cNvPr id="31" name="テキスト ボックス 14"/>
          <p:cNvSpPr txBox="1"/>
          <p:nvPr/>
        </p:nvSpPr>
        <p:spPr>
          <a:xfrm>
            <a:off x="6328713" y="4816091"/>
            <a:ext cx="165622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dirty="0" smtClean="0"/>
              <a:t>「</a:t>
            </a:r>
            <a:r>
              <a:rPr kumimoji="1" lang="en-US" altLang="ja-JP" dirty="0" smtClean="0"/>
              <a:t>1</a:t>
            </a:r>
            <a:r>
              <a:rPr kumimoji="1" lang="ja-JP" altLang="en-US" dirty="0" smtClean="0"/>
              <a:t>からの</a:t>
            </a:r>
            <a:r>
              <a:rPr kumimoji="1" lang="en-US" altLang="ja-JP" dirty="0" smtClean="0"/>
              <a:t>3</a:t>
            </a:r>
            <a:r>
              <a:rPr kumimoji="1" lang="ja-JP" altLang="en-US" dirty="0" smtClean="0"/>
              <a:t>まで」</a:t>
            </a:r>
            <a:endParaRPr kumimoji="1" lang="ja-JP" altLang="en-US" dirty="0"/>
          </a:p>
        </p:txBody>
      </p:sp>
      <p:sp>
        <p:nvSpPr>
          <p:cNvPr id="32" name="テキスト ボックス 22"/>
          <p:cNvSpPr txBox="1"/>
          <p:nvPr/>
        </p:nvSpPr>
        <p:spPr>
          <a:xfrm>
            <a:off x="8532419" y="4825538"/>
            <a:ext cx="237480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dirty="0" smtClean="0">
                <a:latin typeface="Consolas" panose="020B0609020204030204" pitchFamily="49" charset="0"/>
                <a:cs typeface="Consolas" panose="020B0609020204030204" pitchFamily="49" charset="0"/>
                <a:sym typeface="ヒラギノ丸ゴ Pro W4" pitchFamily="-84" charset="-128"/>
              </a:rPr>
              <a:t>[]</a:t>
            </a:r>
            <a:r>
              <a:rPr lang="ja-JP" altLang="en-US" dirty="0" smtClean="0">
                <a:latin typeface="+mn-ea"/>
                <a:cs typeface="Consolas" panose="020B0609020204030204" pitchFamily="49" charset="0"/>
                <a:sym typeface="ヒラギノ丸ゴ Pro W4" pitchFamily="-84" charset="-128"/>
              </a:rPr>
              <a:t>はノード</a:t>
            </a:r>
            <a:r>
              <a:rPr lang="ja-JP" altLang="en-US" dirty="0">
                <a:latin typeface="+mn-ea"/>
                <a:cs typeface="Consolas" panose="020B0609020204030204" pitchFamily="49" charset="0"/>
                <a:sym typeface="ヒラギノ丸ゴ Pro W4" pitchFamily="-84" charset="-128"/>
              </a:rPr>
              <a:t>番号を</a:t>
            </a:r>
            <a:r>
              <a:rPr lang="ja-JP" altLang="en-US" dirty="0" smtClean="0">
                <a:latin typeface="+mn-ea"/>
                <a:cs typeface="Consolas" panose="020B0609020204030204" pitchFamily="49" charset="0"/>
                <a:sym typeface="ヒラギノ丸ゴ Pro W4" pitchFamily="-84" charset="-128"/>
              </a:rPr>
              <a:t>表す</a:t>
            </a:r>
            <a:endParaRPr lang="ja-JP" altLang="en-US" dirty="0">
              <a:latin typeface="+mn-ea"/>
              <a:cs typeface="Consolas" panose="020B0609020204030204" pitchFamily="49" charset="0"/>
              <a:sym typeface="ヒラギノ丸ゴ Pro W4" pitchFamily="-84" charset="-128"/>
            </a:endParaRPr>
          </a:p>
        </p:txBody>
      </p:sp>
      <p:cxnSp>
        <p:nvCxnSpPr>
          <p:cNvPr id="33" name="直線矢印コネクタ 32"/>
          <p:cNvCxnSpPr>
            <a:stCxn id="32" idx="0"/>
          </p:cNvCxnSpPr>
          <p:nvPr/>
        </p:nvCxnSpPr>
        <p:spPr>
          <a:xfrm flipV="1">
            <a:off x="9719822" y="4528234"/>
            <a:ext cx="6919" cy="297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1258546" y="5245589"/>
            <a:ext cx="4020652" cy="646331"/>
          </a:xfrm>
          <a:prstGeom prst="rect">
            <a:avLst/>
          </a:prstGeom>
        </p:spPr>
        <p:txBody>
          <a:bodyPr wrap="none">
            <a:spAutoFit/>
          </a:bodyPr>
          <a:lstStyle/>
          <a:p>
            <a:r>
              <a:rPr lang="ja-JP" altLang="en-US" dirty="0" smtClean="0">
                <a:latin typeface="+mn-ea"/>
                <a:sym typeface="ヒラギノ丸ゴ Pro W4" pitchFamily="-84" charset="-128"/>
              </a:rPr>
              <a:t>解釈：ノード</a:t>
            </a:r>
            <a:r>
              <a:rPr lang="en-US" altLang="ja-JP" dirty="0">
                <a:latin typeface="+mn-ea"/>
                <a:sym typeface="ヒラギノ丸ゴ Pro W4" pitchFamily="-84" charset="-128"/>
              </a:rPr>
              <a:t>2</a:t>
            </a:r>
            <a:r>
              <a:rPr lang="ja-JP" altLang="en-US" dirty="0">
                <a:latin typeface="+mn-ea"/>
                <a:sym typeface="ヒラギノ丸ゴ Pro W4" pitchFamily="-84" charset="-128"/>
              </a:rPr>
              <a:t>が</a:t>
            </a:r>
            <a:r>
              <a:rPr lang="ja-JP" altLang="en-US" dirty="0" smtClean="0">
                <a:latin typeface="+mn-ea"/>
                <a:sym typeface="ヒラギノ丸ゴ Pro W4" pitchFamily="-84" charset="-128"/>
              </a:rPr>
              <a:t>持つ</a:t>
            </a:r>
            <a:r>
              <a:rPr lang="en-US" altLang="ja-JP" dirty="0" smtClean="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要素分</a:t>
            </a:r>
            <a:r>
              <a:rPr lang="ja-JP" altLang="en-US" dirty="0" smtClean="0">
                <a:latin typeface="+mn-ea"/>
                <a:sym typeface="ヒラギノ丸ゴ Pro W4" pitchFamily="-84" charset="-128"/>
              </a:rPr>
              <a:t>の</a:t>
            </a:r>
            <a:endParaRPr lang="en-US" altLang="ja-JP" dirty="0" smtClean="0">
              <a:latin typeface="+mn-ea"/>
              <a:sym typeface="ヒラギノ丸ゴ Pro W4" pitchFamily="-84" charset="-128"/>
            </a:endParaRPr>
          </a:p>
          <a:p>
            <a:r>
              <a:rPr lang="ja-JP" altLang="en-US" dirty="0" smtClean="0">
                <a:latin typeface="+mn-ea"/>
                <a:sym typeface="ヒラギノ丸ゴ Pro W4" pitchFamily="-84" charset="-128"/>
              </a:rPr>
              <a:t>データを</a:t>
            </a:r>
            <a:r>
              <a:rPr lang="en-US" altLang="ja-JP" dirty="0" smtClean="0">
                <a:latin typeface="Consolas" panose="020B0609020204030204" pitchFamily="49" charset="0"/>
                <a:cs typeface="Consolas" panose="020B0609020204030204" pitchFamily="49" charset="0"/>
                <a:sym typeface="ヒラギノ丸ゴ Pro W4" pitchFamily="-84" charset="-128"/>
              </a:rPr>
              <a:t>a</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0</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要素分</a:t>
            </a:r>
            <a:r>
              <a:rPr lang="ja-JP" altLang="en-US" dirty="0" smtClean="0">
                <a:latin typeface="+mn-ea"/>
                <a:sym typeface="ヒラギノ丸ゴ Pro W4" pitchFamily="-84" charset="-128"/>
              </a:rPr>
              <a:t>に</a:t>
            </a:r>
            <a:r>
              <a:rPr lang="ja-JP" altLang="en-US" dirty="0">
                <a:latin typeface="+mn-ea"/>
                <a:sym typeface="ヒラギノ丸ゴ Pro W4" pitchFamily="-84" charset="-128"/>
              </a:rPr>
              <a:t>代入</a:t>
            </a:r>
          </a:p>
        </p:txBody>
      </p:sp>
      <p:sp>
        <p:nvSpPr>
          <p:cNvPr id="36" name="正方形/長方形 35"/>
          <p:cNvSpPr/>
          <p:nvPr/>
        </p:nvSpPr>
        <p:spPr>
          <a:xfrm>
            <a:off x="6141442" y="5251109"/>
            <a:ext cx="4471096" cy="646331"/>
          </a:xfrm>
          <a:prstGeom prst="rect">
            <a:avLst/>
          </a:prstGeom>
        </p:spPr>
        <p:txBody>
          <a:bodyPr wrap="none">
            <a:spAutoFit/>
          </a:bodyPr>
          <a:lstStyle/>
          <a:p>
            <a:r>
              <a:rPr lang="ja-JP" altLang="en-US" dirty="0" smtClean="0">
                <a:latin typeface="+mn-ea"/>
                <a:sym typeface="ヒラギノ丸ゴ Pro W4" pitchFamily="-84" charset="-128"/>
              </a:rPr>
              <a:t>解釈：ノード</a:t>
            </a:r>
            <a:r>
              <a:rPr lang="en-US" altLang="ja-JP" dirty="0">
                <a:latin typeface="+mn-ea"/>
                <a:sym typeface="ヒラギノ丸ゴ Pro W4" pitchFamily="-84" charset="-128"/>
              </a:rPr>
              <a:t>2</a:t>
            </a:r>
            <a:r>
              <a:rPr lang="ja-JP" altLang="en-US" dirty="0">
                <a:latin typeface="+mn-ea"/>
                <a:sym typeface="ヒラギノ丸ゴ Pro W4" pitchFamily="-84" charset="-128"/>
              </a:rPr>
              <a:t>が持つ</a:t>
            </a:r>
            <a:r>
              <a:rPr lang="en-US" altLang="ja-JP" dirty="0" smtClean="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5</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番目の要素</a:t>
            </a:r>
            <a:r>
              <a:rPr lang="ja-JP" altLang="en-US" dirty="0" smtClean="0">
                <a:latin typeface="+mn-ea"/>
                <a:sym typeface="ヒラギノ丸ゴ Pro W4" pitchFamily="-84" charset="-128"/>
              </a:rPr>
              <a:t>の</a:t>
            </a:r>
            <a:endParaRPr lang="en-US" altLang="ja-JP" dirty="0" smtClean="0">
              <a:latin typeface="+mn-ea"/>
              <a:sym typeface="ヒラギノ丸ゴ Pro W4" pitchFamily="-84" charset="-128"/>
            </a:endParaRPr>
          </a:p>
          <a:p>
            <a:r>
              <a:rPr lang="ja-JP" altLang="en-US" dirty="0" smtClean="0">
                <a:latin typeface="+mn-ea"/>
                <a:sym typeface="ヒラギノ丸ゴ Pro W4" pitchFamily="-84" charset="-128"/>
              </a:rPr>
              <a:t>データ</a:t>
            </a:r>
            <a:r>
              <a:rPr lang="ja-JP" altLang="en-US" dirty="0">
                <a:latin typeface="+mn-ea"/>
                <a:sym typeface="ヒラギノ丸ゴ Pro W4" pitchFamily="-84" charset="-128"/>
              </a:rPr>
              <a:t>を</a:t>
            </a:r>
            <a:r>
              <a:rPr lang="en-US" altLang="ja-JP" dirty="0" smtClean="0">
                <a:latin typeface="Consolas" panose="020B0609020204030204" pitchFamily="49" charset="0"/>
                <a:cs typeface="Consolas" panose="020B0609020204030204" pitchFamily="49" charset="0"/>
                <a:sym typeface="ヒラギノ丸ゴ Pro W4" pitchFamily="-84" charset="-128"/>
              </a:rPr>
              <a:t>a</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１から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番目の要素</a:t>
            </a:r>
            <a:r>
              <a:rPr lang="ja-JP" altLang="en-US" dirty="0" smtClean="0">
                <a:latin typeface="+mn-ea"/>
                <a:sym typeface="ヒラギノ丸ゴ Pro W4" pitchFamily="-84" charset="-128"/>
              </a:rPr>
              <a:t>に</a:t>
            </a:r>
            <a:r>
              <a:rPr lang="ja-JP" altLang="en-US" dirty="0">
                <a:latin typeface="+mn-ea"/>
                <a:sym typeface="ヒラギノ丸ゴ Pro W4" pitchFamily="-84" charset="-128"/>
              </a:rPr>
              <a:t>代入</a:t>
            </a:r>
          </a:p>
        </p:txBody>
      </p:sp>
    </p:spTree>
    <p:extLst>
      <p:ext uri="{BB962C8B-B14F-4D97-AF65-F5344CB8AC3E}">
        <p14:creationId xmlns:p14="http://schemas.microsoft.com/office/powerpoint/2010/main" val="1336735293"/>
      </p:ext>
    </p:extLst>
  </p:cSld>
  <p:clrMapOvr>
    <a:masterClrMapping/>
  </p:clrMapOvr>
  <mc:AlternateContent xmlns:mc="http://schemas.openxmlformats.org/markup-compatibility/2006" xmlns:p14="http://schemas.microsoft.com/office/powerpoint/2010/main">
    <mc:Choice Requires="p14">
      <p:transition spd="slow" p14:dur="2000" advTm="85784"/>
    </mc:Choice>
    <mc:Fallback xmlns="">
      <p:transition spd="slow" advTm="857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グローバルビューでの並列化命令</a:t>
            </a:r>
            <a:r>
              <a:rPr kumimoji="1" lang="en-US" altLang="ja-JP" dirty="0" smtClean="0"/>
              <a:t>(</a:t>
            </a:r>
            <a:r>
              <a:rPr kumimoji="1" lang="ja-JP" altLang="en-US" dirty="0" smtClean="0"/>
              <a:t>指示文</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normAutofit fontScale="92500" lnSpcReduction="10000"/>
          </a:bodyPr>
          <a:lstStyle/>
          <a:p>
            <a:r>
              <a:rPr lang="ja-JP" altLang="en-US" dirty="0" smtClean="0"/>
              <a:t>データマッピング</a:t>
            </a:r>
            <a:endParaRPr lang="en-US" altLang="ja-JP" dirty="0" smtClean="0"/>
          </a:p>
          <a:p>
            <a:pPr lvl="1"/>
            <a:r>
              <a:rPr lang="en-US" altLang="ja-JP" dirty="0" smtClean="0"/>
              <a:t>nodes</a:t>
            </a:r>
            <a:r>
              <a:rPr lang="ja-JP" altLang="en-US" dirty="0" smtClean="0"/>
              <a:t>指示文</a:t>
            </a:r>
            <a:endParaRPr lang="en-US" altLang="ja-JP" dirty="0" smtClean="0"/>
          </a:p>
          <a:p>
            <a:pPr lvl="1"/>
            <a:r>
              <a:rPr lang="en-US" altLang="ja-JP" dirty="0" smtClean="0"/>
              <a:t>template</a:t>
            </a:r>
            <a:r>
              <a:rPr lang="ja-JP" altLang="en-US" dirty="0" smtClean="0"/>
              <a:t>指示文</a:t>
            </a:r>
            <a:endParaRPr lang="en-US" altLang="ja-JP" dirty="0" smtClean="0"/>
          </a:p>
          <a:p>
            <a:pPr lvl="1"/>
            <a:r>
              <a:rPr lang="en-US" altLang="ja-JP" dirty="0" smtClean="0"/>
              <a:t>distribute</a:t>
            </a:r>
            <a:r>
              <a:rPr lang="ja-JP" altLang="en-US" dirty="0" smtClean="0"/>
              <a:t>指示文</a:t>
            </a:r>
            <a:endParaRPr lang="en-US" altLang="ja-JP" dirty="0" smtClean="0"/>
          </a:p>
          <a:p>
            <a:pPr lvl="1"/>
            <a:r>
              <a:rPr lang="en-US" altLang="ja-JP" dirty="0" smtClean="0"/>
              <a:t>align</a:t>
            </a:r>
            <a:r>
              <a:rPr lang="ja-JP" altLang="en-US" dirty="0" smtClean="0"/>
              <a:t>指示文</a:t>
            </a:r>
            <a:endParaRPr lang="en-US" altLang="ja-JP" dirty="0" smtClean="0"/>
          </a:p>
          <a:p>
            <a:r>
              <a:rPr lang="ja-JP" altLang="en-US" dirty="0"/>
              <a:t>ワークマッピング</a:t>
            </a:r>
            <a:endParaRPr lang="en-US" altLang="ja-JP" dirty="0"/>
          </a:p>
          <a:p>
            <a:pPr lvl="1"/>
            <a:r>
              <a:rPr lang="en-US" altLang="ja-JP" dirty="0"/>
              <a:t>loop</a:t>
            </a:r>
            <a:r>
              <a:rPr lang="ja-JP" altLang="en-US" dirty="0"/>
              <a:t>指示文</a:t>
            </a:r>
            <a:endParaRPr lang="en-US" altLang="ja-JP" dirty="0"/>
          </a:p>
          <a:p>
            <a:pPr lvl="1"/>
            <a:r>
              <a:rPr lang="en-US" altLang="ja-JP" dirty="0"/>
              <a:t>task</a:t>
            </a:r>
            <a:r>
              <a:rPr lang="ja-JP" altLang="en-US" dirty="0"/>
              <a:t>指示</a:t>
            </a:r>
            <a:r>
              <a:rPr lang="ja-JP" altLang="en-US" dirty="0" smtClean="0"/>
              <a:t>文</a:t>
            </a:r>
            <a:endParaRPr lang="en-US" altLang="ja-JP" dirty="0"/>
          </a:p>
          <a:p>
            <a:pPr marL="0" indent="0">
              <a:buNone/>
            </a:pPr>
            <a:endParaRPr kumimoji="1" lang="ja-JP" altLang="en-US" dirty="0"/>
          </a:p>
        </p:txBody>
      </p:sp>
      <p:sp>
        <p:nvSpPr>
          <p:cNvPr id="7" name="コンテンツ プレースホルダー 6"/>
          <p:cNvSpPr>
            <a:spLocks noGrp="1"/>
          </p:cNvSpPr>
          <p:nvPr>
            <p:ph sz="half" idx="2"/>
          </p:nvPr>
        </p:nvSpPr>
        <p:spPr/>
        <p:txBody>
          <a:bodyPr>
            <a:normAutofit fontScale="92500" lnSpcReduction="10000"/>
          </a:bodyPr>
          <a:lstStyle/>
          <a:p>
            <a:r>
              <a:rPr lang="ja-JP" altLang="en-US" dirty="0" smtClean="0"/>
              <a:t>通信</a:t>
            </a:r>
            <a:r>
              <a:rPr lang="ja-JP" altLang="en-US" dirty="0"/>
              <a:t>・</a:t>
            </a:r>
            <a:r>
              <a:rPr lang="ja-JP" altLang="en-US" dirty="0" smtClean="0"/>
              <a:t>同期</a:t>
            </a:r>
            <a:endParaRPr lang="en-US" altLang="ja-JP" dirty="0" smtClean="0"/>
          </a:p>
          <a:p>
            <a:pPr lvl="1"/>
            <a:r>
              <a:rPr lang="en-US" altLang="ja-JP" dirty="0" smtClean="0"/>
              <a:t>shadow/reflect</a:t>
            </a:r>
            <a:r>
              <a:rPr lang="ja-JP" altLang="en-US" dirty="0" smtClean="0"/>
              <a:t>指示文</a:t>
            </a:r>
            <a:endParaRPr lang="en-US" altLang="ja-JP" dirty="0" smtClean="0"/>
          </a:p>
          <a:p>
            <a:pPr lvl="1"/>
            <a:r>
              <a:rPr lang="en-US" altLang="ja-JP" dirty="0" err="1" smtClean="0"/>
              <a:t>gmove</a:t>
            </a:r>
            <a:r>
              <a:rPr lang="ja-JP" altLang="en-US" dirty="0" smtClean="0"/>
              <a:t>指示文</a:t>
            </a:r>
            <a:endParaRPr lang="en-US" altLang="ja-JP" dirty="0" smtClean="0"/>
          </a:p>
          <a:p>
            <a:pPr lvl="1"/>
            <a:r>
              <a:rPr lang="en-US" altLang="ja-JP" dirty="0" err="1" smtClean="0"/>
              <a:t>bcast</a:t>
            </a:r>
            <a:r>
              <a:rPr lang="ja-JP" altLang="en-US" dirty="0" smtClean="0"/>
              <a:t>指示文</a:t>
            </a:r>
            <a:endParaRPr lang="en-US" altLang="ja-JP" dirty="0" smtClean="0"/>
          </a:p>
          <a:p>
            <a:pPr lvl="1"/>
            <a:r>
              <a:rPr lang="en-US" altLang="ja-JP" dirty="0" smtClean="0"/>
              <a:t>barrier</a:t>
            </a:r>
            <a:r>
              <a:rPr lang="ja-JP" altLang="en-US" dirty="0" smtClean="0"/>
              <a:t>指示文</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170805798"/>
      </p:ext>
    </p:extLst>
  </p:cSld>
  <p:clrMapOvr>
    <a:masterClrMapping/>
  </p:clrMapOvr>
  <mc:AlternateContent xmlns:mc="http://schemas.openxmlformats.org/markup-compatibility/2006" xmlns:p14="http://schemas.microsoft.com/office/powerpoint/2010/main">
    <mc:Choice Requires="p14">
      <p:transition spd="slow" p14:dur="2000" advTm="21124"/>
    </mc:Choice>
    <mc:Fallback xmlns="">
      <p:transition spd="slow" advTm="2112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XMP</a:t>
            </a:r>
            <a:r>
              <a:rPr lang="ja-JP" altLang="en-US" dirty="0" smtClean="0"/>
              <a:t>のデータマッピング</a:t>
            </a:r>
            <a:r>
              <a:rPr lang="en-US" altLang="ja-JP" dirty="0" smtClean="0"/>
              <a:t/>
            </a:r>
            <a:br>
              <a:rPr lang="en-US" altLang="ja-JP" dirty="0" smtClean="0"/>
            </a:br>
            <a:r>
              <a:rPr lang="ja-JP" altLang="en-US" u="sng" dirty="0"/>
              <a:t>整列</a:t>
            </a:r>
            <a:r>
              <a:rPr lang="ja-JP" altLang="en-US" dirty="0"/>
              <a:t> </a:t>
            </a:r>
            <a:r>
              <a:rPr lang="en-US" altLang="ja-JP" dirty="0"/>
              <a:t>+ </a:t>
            </a:r>
            <a:r>
              <a:rPr lang="ja-JP" altLang="en-US" u="sng" dirty="0"/>
              <a:t>分散</a:t>
            </a:r>
            <a:r>
              <a:rPr lang="ja-JP" altLang="en-US" dirty="0"/>
              <a:t>による</a:t>
            </a:r>
            <a:r>
              <a:rPr lang="en-US" altLang="ja-JP" dirty="0"/>
              <a:t>2</a:t>
            </a:r>
            <a:r>
              <a:rPr lang="ja-JP" altLang="en-US" dirty="0"/>
              <a:t>段階の</a:t>
            </a:r>
            <a:r>
              <a:rPr lang="ja-JP" altLang="en-US" dirty="0" smtClean="0"/>
              <a:t>処理</a:t>
            </a:r>
            <a:endParaRPr kumimoji="1" lang="ja-JP" altLang="en-US" dirty="0"/>
          </a:p>
        </p:txBody>
      </p:sp>
      <p:sp>
        <p:nvSpPr>
          <p:cNvPr id="45" name="コンテンツ プレースホルダー 44"/>
          <p:cNvSpPr>
            <a:spLocks noGrp="1"/>
          </p:cNvSpPr>
          <p:nvPr>
            <p:ph idx="1"/>
          </p:nvPr>
        </p:nvSpPr>
        <p:spPr>
          <a:xfrm>
            <a:off x="8106995" y="2420208"/>
            <a:ext cx="2789601" cy="1635861"/>
          </a:xfrm>
        </p:spPr>
        <p:txBody>
          <a:bodyPr>
            <a:normAutofit lnSpcReduction="10000"/>
          </a:bodyPr>
          <a:lstStyle/>
          <a:p>
            <a:pPr marL="177800" indent="-177800">
              <a:buFontTx/>
              <a:buChar char="•"/>
            </a:pPr>
            <a:r>
              <a:rPr lang="ja-JP" altLang="en-US" dirty="0">
                <a:latin typeface="+mn-ea"/>
              </a:rPr>
              <a:t>配列はテンプレートに整列され</a:t>
            </a:r>
          </a:p>
          <a:p>
            <a:pPr marL="177800" indent="-177800">
              <a:buFontTx/>
              <a:buChar char="•"/>
            </a:pPr>
            <a:r>
              <a:rPr lang="ja-JP" altLang="en-US" dirty="0">
                <a:latin typeface="+mn-ea"/>
              </a:rPr>
              <a:t>テンプレートはノードに分散</a:t>
            </a:r>
            <a:r>
              <a:rPr lang="ja-JP" altLang="en-US" dirty="0" smtClean="0">
                <a:latin typeface="+mn-ea"/>
              </a:rPr>
              <a:t>される</a:t>
            </a:r>
            <a:endParaRPr lang="ja-JP" altLang="en-US" dirty="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Rectangle 8"/>
          <p:cNvSpPr>
            <a:spLocks noChangeArrowheads="1"/>
          </p:cNvSpPr>
          <p:nvPr/>
        </p:nvSpPr>
        <p:spPr bwMode="auto">
          <a:xfrm>
            <a:off x="2769604" y="2573544"/>
            <a:ext cx="368518" cy="360364"/>
          </a:xfrm>
          <a:prstGeom prst="rect">
            <a:avLst/>
          </a:prstGeom>
          <a:solidFill>
            <a:srgbClr val="FF660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0</a:t>
            </a:r>
          </a:p>
        </p:txBody>
      </p:sp>
      <p:sp>
        <p:nvSpPr>
          <p:cNvPr id="8" name="Rectangle 9"/>
          <p:cNvSpPr>
            <a:spLocks noChangeArrowheads="1"/>
          </p:cNvSpPr>
          <p:nvPr/>
        </p:nvSpPr>
        <p:spPr bwMode="auto">
          <a:xfrm>
            <a:off x="2769604" y="2924121"/>
            <a:ext cx="368518" cy="370149"/>
          </a:xfrm>
          <a:prstGeom prst="rect">
            <a:avLst/>
          </a:prstGeom>
          <a:solidFill>
            <a:srgbClr val="FF660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1</a:t>
            </a:r>
          </a:p>
        </p:txBody>
      </p:sp>
      <p:sp>
        <p:nvSpPr>
          <p:cNvPr id="9" name="Rectangle 10"/>
          <p:cNvSpPr>
            <a:spLocks noChangeArrowheads="1"/>
          </p:cNvSpPr>
          <p:nvPr/>
        </p:nvSpPr>
        <p:spPr bwMode="auto">
          <a:xfrm>
            <a:off x="2769604" y="3284311"/>
            <a:ext cx="368517" cy="376670"/>
          </a:xfrm>
          <a:prstGeom prst="rect">
            <a:avLst/>
          </a:prstGeom>
          <a:solidFill>
            <a:srgbClr val="FFFF66"/>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2</a:t>
            </a:r>
          </a:p>
        </p:txBody>
      </p:sp>
      <p:sp>
        <p:nvSpPr>
          <p:cNvPr id="10" name="Rectangle 11"/>
          <p:cNvSpPr>
            <a:spLocks noChangeArrowheads="1"/>
          </p:cNvSpPr>
          <p:nvPr/>
        </p:nvSpPr>
        <p:spPr bwMode="auto">
          <a:xfrm>
            <a:off x="2769604" y="3649609"/>
            <a:ext cx="368517" cy="370147"/>
          </a:xfrm>
          <a:prstGeom prst="rect">
            <a:avLst/>
          </a:prstGeom>
          <a:solidFill>
            <a:srgbClr val="FFFF66"/>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3</a:t>
            </a:r>
          </a:p>
        </p:txBody>
      </p:sp>
      <p:sp>
        <p:nvSpPr>
          <p:cNvPr id="11" name="Rectangle 12"/>
          <p:cNvSpPr>
            <a:spLocks noChangeArrowheads="1"/>
          </p:cNvSpPr>
          <p:nvPr/>
        </p:nvSpPr>
        <p:spPr bwMode="auto">
          <a:xfrm>
            <a:off x="2769604" y="4008384"/>
            <a:ext cx="368517" cy="370147"/>
          </a:xfrm>
          <a:prstGeom prst="rect">
            <a:avLst/>
          </a:prstGeom>
          <a:solidFill>
            <a:srgbClr val="00B0F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4</a:t>
            </a:r>
          </a:p>
        </p:txBody>
      </p:sp>
      <p:sp>
        <p:nvSpPr>
          <p:cNvPr id="12" name="Rectangle 13"/>
          <p:cNvSpPr>
            <a:spLocks noChangeArrowheads="1"/>
          </p:cNvSpPr>
          <p:nvPr/>
        </p:nvSpPr>
        <p:spPr bwMode="auto">
          <a:xfrm>
            <a:off x="2769604" y="4367159"/>
            <a:ext cx="368517" cy="370147"/>
          </a:xfrm>
          <a:prstGeom prst="rect">
            <a:avLst/>
          </a:prstGeom>
          <a:solidFill>
            <a:srgbClr val="00B0F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5</a:t>
            </a:r>
          </a:p>
        </p:txBody>
      </p:sp>
      <p:sp>
        <p:nvSpPr>
          <p:cNvPr id="13" name="Rectangle 14"/>
          <p:cNvSpPr>
            <a:spLocks noChangeArrowheads="1"/>
          </p:cNvSpPr>
          <p:nvPr/>
        </p:nvSpPr>
        <p:spPr bwMode="auto">
          <a:xfrm>
            <a:off x="2769604" y="4725761"/>
            <a:ext cx="368517" cy="376670"/>
          </a:xfrm>
          <a:prstGeom prst="rect">
            <a:avLst/>
          </a:prstGeom>
          <a:solidFill>
            <a:srgbClr val="33CC33"/>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6</a:t>
            </a:r>
          </a:p>
        </p:txBody>
      </p:sp>
      <p:sp>
        <p:nvSpPr>
          <p:cNvPr id="14" name="Rectangle 15"/>
          <p:cNvSpPr>
            <a:spLocks noChangeArrowheads="1"/>
          </p:cNvSpPr>
          <p:nvPr/>
        </p:nvSpPr>
        <p:spPr bwMode="auto">
          <a:xfrm>
            <a:off x="2769604" y="5092862"/>
            <a:ext cx="368517" cy="361995"/>
          </a:xfrm>
          <a:prstGeom prst="rect">
            <a:avLst/>
          </a:prstGeom>
          <a:solidFill>
            <a:srgbClr val="33CC33"/>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7</a:t>
            </a:r>
          </a:p>
        </p:txBody>
      </p:sp>
      <p:sp>
        <p:nvSpPr>
          <p:cNvPr id="15" name="Oval 16"/>
          <p:cNvSpPr>
            <a:spLocks noChangeArrowheads="1"/>
          </p:cNvSpPr>
          <p:nvPr/>
        </p:nvSpPr>
        <p:spPr bwMode="auto">
          <a:xfrm>
            <a:off x="4928562" y="2565390"/>
            <a:ext cx="370148" cy="368517"/>
          </a:xfrm>
          <a:prstGeom prst="ellipse">
            <a:avLst/>
          </a:prstGeom>
          <a:solidFill>
            <a:srgbClr val="FF660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0</a:t>
            </a:r>
          </a:p>
        </p:txBody>
      </p:sp>
      <p:sp>
        <p:nvSpPr>
          <p:cNvPr id="16" name="Oval 17"/>
          <p:cNvSpPr>
            <a:spLocks noChangeArrowheads="1"/>
          </p:cNvSpPr>
          <p:nvPr/>
        </p:nvSpPr>
        <p:spPr bwMode="auto">
          <a:xfrm>
            <a:off x="4928560" y="2924121"/>
            <a:ext cx="370149" cy="370149"/>
          </a:xfrm>
          <a:prstGeom prst="ellipse">
            <a:avLst/>
          </a:prstGeom>
          <a:solidFill>
            <a:srgbClr val="FF660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1</a:t>
            </a:r>
          </a:p>
        </p:txBody>
      </p:sp>
      <p:sp>
        <p:nvSpPr>
          <p:cNvPr id="17" name="Oval 18"/>
          <p:cNvSpPr>
            <a:spLocks noChangeArrowheads="1"/>
          </p:cNvSpPr>
          <p:nvPr/>
        </p:nvSpPr>
        <p:spPr bwMode="auto">
          <a:xfrm>
            <a:off x="4928562" y="3284484"/>
            <a:ext cx="370148" cy="370147"/>
          </a:xfrm>
          <a:prstGeom prst="ellipse">
            <a:avLst/>
          </a:prstGeom>
          <a:solidFill>
            <a:srgbClr val="FFFF66"/>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2</a:t>
            </a:r>
          </a:p>
        </p:txBody>
      </p:sp>
      <p:sp>
        <p:nvSpPr>
          <p:cNvPr id="18" name="Oval 19"/>
          <p:cNvSpPr>
            <a:spLocks noChangeArrowheads="1"/>
          </p:cNvSpPr>
          <p:nvPr/>
        </p:nvSpPr>
        <p:spPr bwMode="auto">
          <a:xfrm>
            <a:off x="4928560" y="3644846"/>
            <a:ext cx="370149" cy="370149"/>
          </a:xfrm>
          <a:prstGeom prst="ellipse">
            <a:avLst/>
          </a:prstGeom>
          <a:solidFill>
            <a:srgbClr val="FFFF66"/>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3</a:t>
            </a:r>
          </a:p>
        </p:txBody>
      </p:sp>
      <p:sp>
        <p:nvSpPr>
          <p:cNvPr id="19" name="Oval 20"/>
          <p:cNvSpPr>
            <a:spLocks noChangeArrowheads="1"/>
          </p:cNvSpPr>
          <p:nvPr/>
        </p:nvSpPr>
        <p:spPr bwMode="auto">
          <a:xfrm>
            <a:off x="4928560" y="4003621"/>
            <a:ext cx="370149" cy="370149"/>
          </a:xfrm>
          <a:prstGeom prst="ellipse">
            <a:avLst/>
          </a:prstGeom>
          <a:solidFill>
            <a:srgbClr val="00B0F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4</a:t>
            </a:r>
          </a:p>
        </p:txBody>
      </p:sp>
      <p:sp>
        <p:nvSpPr>
          <p:cNvPr id="20" name="Oval 21"/>
          <p:cNvSpPr>
            <a:spLocks noChangeArrowheads="1"/>
          </p:cNvSpPr>
          <p:nvPr/>
        </p:nvSpPr>
        <p:spPr bwMode="auto">
          <a:xfrm>
            <a:off x="4928562" y="4363984"/>
            <a:ext cx="370148" cy="370147"/>
          </a:xfrm>
          <a:prstGeom prst="ellipse">
            <a:avLst/>
          </a:prstGeom>
          <a:solidFill>
            <a:srgbClr val="00B0F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5</a:t>
            </a:r>
          </a:p>
        </p:txBody>
      </p:sp>
      <p:sp>
        <p:nvSpPr>
          <p:cNvPr id="21" name="Oval 22"/>
          <p:cNvSpPr>
            <a:spLocks noChangeArrowheads="1"/>
          </p:cNvSpPr>
          <p:nvPr/>
        </p:nvSpPr>
        <p:spPr bwMode="auto">
          <a:xfrm>
            <a:off x="4928560" y="4724346"/>
            <a:ext cx="370149" cy="370149"/>
          </a:xfrm>
          <a:prstGeom prst="ellipse">
            <a:avLst/>
          </a:prstGeom>
          <a:solidFill>
            <a:srgbClr val="33CC33"/>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6</a:t>
            </a:r>
          </a:p>
        </p:txBody>
      </p:sp>
      <p:sp>
        <p:nvSpPr>
          <p:cNvPr id="22" name="Oval 23"/>
          <p:cNvSpPr>
            <a:spLocks noChangeArrowheads="1"/>
          </p:cNvSpPr>
          <p:nvPr/>
        </p:nvSpPr>
        <p:spPr bwMode="auto">
          <a:xfrm>
            <a:off x="4928562" y="5084709"/>
            <a:ext cx="370148" cy="370147"/>
          </a:xfrm>
          <a:prstGeom prst="ellipse">
            <a:avLst/>
          </a:prstGeom>
          <a:solidFill>
            <a:srgbClr val="33CC33"/>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7</a:t>
            </a:r>
          </a:p>
        </p:txBody>
      </p:sp>
      <p:sp>
        <p:nvSpPr>
          <p:cNvPr id="23" name="AutoShape 24"/>
          <p:cNvSpPr>
            <a:spLocks noChangeArrowheads="1"/>
          </p:cNvSpPr>
          <p:nvPr/>
        </p:nvSpPr>
        <p:spPr bwMode="auto">
          <a:xfrm>
            <a:off x="7071560" y="2415021"/>
            <a:ext cx="1035435" cy="591910"/>
          </a:xfrm>
          <a:prstGeom prst="roundRect">
            <a:avLst>
              <a:gd name="adj" fmla="val 16667"/>
            </a:avLst>
          </a:prstGeom>
          <a:solidFill>
            <a:srgbClr val="FF6600"/>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1</a:t>
            </a:r>
          </a:p>
        </p:txBody>
      </p:sp>
      <p:sp>
        <p:nvSpPr>
          <p:cNvPr id="24" name="AutoShape 25"/>
          <p:cNvSpPr>
            <a:spLocks noChangeArrowheads="1"/>
          </p:cNvSpPr>
          <p:nvPr/>
        </p:nvSpPr>
        <p:spPr bwMode="auto">
          <a:xfrm>
            <a:off x="7071560" y="3278621"/>
            <a:ext cx="1035435" cy="591910"/>
          </a:xfrm>
          <a:prstGeom prst="roundRect">
            <a:avLst>
              <a:gd name="adj" fmla="val 16667"/>
            </a:avLst>
          </a:prstGeom>
          <a:solidFill>
            <a:srgbClr val="FFFF66"/>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2</a:t>
            </a:r>
          </a:p>
        </p:txBody>
      </p:sp>
      <p:sp>
        <p:nvSpPr>
          <p:cNvPr id="25" name="AutoShape 26"/>
          <p:cNvSpPr>
            <a:spLocks noChangeArrowheads="1"/>
          </p:cNvSpPr>
          <p:nvPr/>
        </p:nvSpPr>
        <p:spPr bwMode="auto">
          <a:xfrm>
            <a:off x="7071560" y="4142221"/>
            <a:ext cx="1035435" cy="591910"/>
          </a:xfrm>
          <a:prstGeom prst="roundRect">
            <a:avLst>
              <a:gd name="adj" fmla="val 16667"/>
            </a:avLst>
          </a:prstGeom>
          <a:solidFill>
            <a:srgbClr val="00B0F0"/>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3</a:t>
            </a:r>
          </a:p>
        </p:txBody>
      </p:sp>
      <p:sp>
        <p:nvSpPr>
          <p:cNvPr id="26" name="AutoShape 27"/>
          <p:cNvSpPr>
            <a:spLocks noChangeArrowheads="1"/>
          </p:cNvSpPr>
          <p:nvPr/>
        </p:nvSpPr>
        <p:spPr bwMode="auto">
          <a:xfrm>
            <a:off x="7071560" y="5005821"/>
            <a:ext cx="1035435" cy="591910"/>
          </a:xfrm>
          <a:prstGeom prst="roundRect">
            <a:avLst>
              <a:gd name="adj" fmla="val 16667"/>
            </a:avLst>
          </a:prstGeom>
          <a:solidFill>
            <a:srgbClr val="33CC33"/>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4</a:t>
            </a:r>
          </a:p>
        </p:txBody>
      </p:sp>
      <p:sp>
        <p:nvSpPr>
          <p:cNvPr id="27" name="Line 28"/>
          <p:cNvSpPr>
            <a:spLocks noChangeShapeType="1"/>
          </p:cNvSpPr>
          <p:nvPr/>
        </p:nvSpPr>
        <p:spPr bwMode="auto">
          <a:xfrm flipV="1">
            <a:off x="5402129" y="2712143"/>
            <a:ext cx="1552341" cy="221763"/>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8" name="Line 29"/>
          <p:cNvSpPr>
            <a:spLocks noChangeShapeType="1"/>
          </p:cNvSpPr>
          <p:nvPr/>
        </p:nvSpPr>
        <p:spPr bwMode="auto">
          <a:xfrm flipV="1">
            <a:off x="5402128" y="3581254"/>
            <a:ext cx="1552342" cy="73377"/>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9" name="Line 30"/>
          <p:cNvSpPr>
            <a:spLocks noChangeShapeType="1"/>
          </p:cNvSpPr>
          <p:nvPr/>
        </p:nvSpPr>
        <p:spPr bwMode="auto">
          <a:xfrm>
            <a:off x="5402131" y="4373375"/>
            <a:ext cx="1552339" cy="75008"/>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0" name="Line 31"/>
          <p:cNvSpPr>
            <a:spLocks noChangeShapeType="1"/>
          </p:cNvSpPr>
          <p:nvPr/>
        </p:nvSpPr>
        <p:spPr bwMode="auto">
          <a:xfrm>
            <a:off x="5402131" y="5088547"/>
            <a:ext cx="1552339" cy="225024"/>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1" name="Line 32"/>
          <p:cNvSpPr>
            <a:spLocks noChangeShapeType="1"/>
          </p:cNvSpPr>
          <p:nvPr/>
        </p:nvSpPr>
        <p:spPr bwMode="auto">
          <a:xfrm flipV="1">
            <a:off x="3286437" y="27545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2" name="Line 33"/>
          <p:cNvSpPr>
            <a:spLocks noChangeShapeType="1"/>
          </p:cNvSpPr>
          <p:nvPr/>
        </p:nvSpPr>
        <p:spPr bwMode="auto">
          <a:xfrm flipV="1">
            <a:off x="3286437" y="3114880"/>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3" name="Line 34"/>
          <p:cNvSpPr>
            <a:spLocks noChangeShapeType="1"/>
          </p:cNvSpPr>
          <p:nvPr/>
        </p:nvSpPr>
        <p:spPr bwMode="auto">
          <a:xfrm flipV="1">
            <a:off x="3286437" y="347524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4" name="Line 35"/>
          <p:cNvSpPr>
            <a:spLocks noChangeShapeType="1"/>
          </p:cNvSpPr>
          <p:nvPr/>
        </p:nvSpPr>
        <p:spPr bwMode="auto">
          <a:xfrm flipV="1">
            <a:off x="3286437" y="38340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5" name="Line 36"/>
          <p:cNvSpPr>
            <a:spLocks noChangeShapeType="1"/>
          </p:cNvSpPr>
          <p:nvPr/>
        </p:nvSpPr>
        <p:spPr bwMode="auto">
          <a:xfrm flipV="1">
            <a:off x="3286437" y="419279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6" name="Line 37"/>
          <p:cNvSpPr>
            <a:spLocks noChangeShapeType="1"/>
          </p:cNvSpPr>
          <p:nvPr/>
        </p:nvSpPr>
        <p:spPr bwMode="auto">
          <a:xfrm flipV="1">
            <a:off x="3286437" y="455156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7" name="Line 38"/>
          <p:cNvSpPr>
            <a:spLocks noChangeShapeType="1"/>
          </p:cNvSpPr>
          <p:nvPr/>
        </p:nvSpPr>
        <p:spPr bwMode="auto">
          <a:xfrm flipV="1">
            <a:off x="3286437" y="491034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8" name="Line 39"/>
          <p:cNvSpPr>
            <a:spLocks noChangeShapeType="1"/>
          </p:cNvSpPr>
          <p:nvPr/>
        </p:nvSpPr>
        <p:spPr bwMode="auto">
          <a:xfrm flipV="1">
            <a:off x="3286437" y="52691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9" name="Text Box 40"/>
          <p:cNvSpPr txBox="1">
            <a:spLocks noChangeArrowheads="1"/>
          </p:cNvSpPr>
          <p:nvPr/>
        </p:nvSpPr>
        <p:spPr bwMode="auto">
          <a:xfrm>
            <a:off x="2453551" y="5690890"/>
            <a:ext cx="1482208" cy="379361"/>
          </a:xfrm>
          <a:prstGeom prst="rect">
            <a:avLst/>
          </a:prstGeom>
          <a:noFill/>
          <a:ln w="9525">
            <a:noFill/>
            <a:miter lim="800000"/>
            <a:headEnd/>
            <a:tailEnd/>
          </a:ln>
        </p:spPr>
        <p:txBody>
          <a:bodyPr wrap="square">
            <a:spAutoFit/>
          </a:bodyPr>
          <a:lstStyle/>
          <a:p>
            <a:pPr algn="ctr"/>
            <a:r>
              <a:rPr lang="ja-JP" altLang="en-US" dirty="0">
                <a:latin typeface="+mn-ea"/>
              </a:rPr>
              <a:t>配列</a:t>
            </a:r>
            <a:r>
              <a:rPr lang="en-US" altLang="ja-JP" dirty="0">
                <a:latin typeface="+mn-ea"/>
              </a:rPr>
              <a:t>/</a:t>
            </a:r>
            <a:r>
              <a:rPr lang="ja-JP" altLang="en-US" dirty="0">
                <a:latin typeface="+mn-ea"/>
              </a:rPr>
              <a:t>ループ</a:t>
            </a:r>
          </a:p>
        </p:txBody>
      </p:sp>
      <p:sp>
        <p:nvSpPr>
          <p:cNvPr id="40" name="Text Box 41"/>
          <p:cNvSpPr txBox="1">
            <a:spLocks noChangeArrowheads="1"/>
          </p:cNvSpPr>
          <p:nvPr/>
        </p:nvSpPr>
        <p:spPr bwMode="auto">
          <a:xfrm>
            <a:off x="4240448" y="5670670"/>
            <a:ext cx="1734128" cy="663882"/>
          </a:xfrm>
          <a:prstGeom prst="rect">
            <a:avLst/>
          </a:prstGeom>
          <a:noFill/>
          <a:ln w="9525">
            <a:noFill/>
            <a:miter lim="800000"/>
            <a:headEnd/>
            <a:tailEnd/>
          </a:ln>
        </p:spPr>
        <p:txBody>
          <a:bodyPr wrap="square">
            <a:spAutoFit/>
          </a:bodyPr>
          <a:lstStyle/>
          <a:p>
            <a:pPr algn="ctr"/>
            <a:r>
              <a:rPr lang="ja-JP" altLang="en-US">
                <a:latin typeface="+mn-ea"/>
              </a:rPr>
              <a:t>テンプレート</a:t>
            </a:r>
          </a:p>
          <a:p>
            <a:pPr algn="ctr"/>
            <a:r>
              <a:rPr lang="en-US" altLang="ja-JP">
                <a:latin typeface="+mn-ea"/>
              </a:rPr>
              <a:t>(</a:t>
            </a:r>
            <a:r>
              <a:rPr lang="ja-JP" altLang="en-US">
                <a:latin typeface="+mn-ea"/>
              </a:rPr>
              <a:t>仮想的な配列</a:t>
            </a:r>
            <a:r>
              <a:rPr lang="en-US" altLang="ja-JP">
                <a:latin typeface="+mn-ea"/>
              </a:rPr>
              <a:t>)</a:t>
            </a:r>
          </a:p>
        </p:txBody>
      </p:sp>
      <p:sp>
        <p:nvSpPr>
          <p:cNvPr id="41" name="Text Box 42"/>
          <p:cNvSpPr txBox="1">
            <a:spLocks noChangeArrowheads="1"/>
          </p:cNvSpPr>
          <p:nvPr/>
        </p:nvSpPr>
        <p:spPr bwMode="auto">
          <a:xfrm>
            <a:off x="7216361" y="5678190"/>
            <a:ext cx="761026" cy="379361"/>
          </a:xfrm>
          <a:prstGeom prst="rect">
            <a:avLst/>
          </a:prstGeom>
          <a:noFill/>
          <a:ln w="9525">
            <a:noFill/>
            <a:miter lim="800000"/>
            <a:headEnd/>
            <a:tailEnd/>
          </a:ln>
        </p:spPr>
        <p:txBody>
          <a:bodyPr wrap="square">
            <a:spAutoFit/>
          </a:bodyPr>
          <a:lstStyle/>
          <a:p>
            <a:pPr algn="ctr"/>
            <a:r>
              <a:rPr lang="ja-JP" altLang="en-US" dirty="0">
                <a:latin typeface="+mn-ea"/>
              </a:rPr>
              <a:t>ノード</a:t>
            </a:r>
          </a:p>
        </p:txBody>
      </p:sp>
      <p:sp>
        <p:nvSpPr>
          <p:cNvPr id="42" name="Text Box 43"/>
          <p:cNvSpPr txBox="1">
            <a:spLocks noChangeArrowheads="1"/>
          </p:cNvSpPr>
          <p:nvPr/>
        </p:nvSpPr>
        <p:spPr bwMode="auto">
          <a:xfrm>
            <a:off x="3662042" y="3817711"/>
            <a:ext cx="658766" cy="376670"/>
          </a:xfrm>
          <a:prstGeom prst="rect">
            <a:avLst/>
          </a:prstGeom>
          <a:noFill/>
          <a:ln w="9525">
            <a:noFill/>
            <a:miter lim="800000"/>
            <a:headEnd/>
            <a:tailEnd/>
          </a:ln>
        </p:spPr>
        <p:txBody>
          <a:bodyPr wrap="square">
            <a:spAutoFit/>
          </a:bodyPr>
          <a:lstStyle/>
          <a:p>
            <a:pPr algn="ctr"/>
            <a:r>
              <a:rPr lang="ja-JP" altLang="en-US">
                <a:latin typeface="+mn-ea"/>
              </a:rPr>
              <a:t>整列</a:t>
            </a:r>
          </a:p>
        </p:txBody>
      </p:sp>
      <p:sp>
        <p:nvSpPr>
          <p:cNvPr id="43" name="Text Box 44"/>
          <p:cNvSpPr txBox="1">
            <a:spLocks noChangeArrowheads="1"/>
          </p:cNvSpPr>
          <p:nvPr/>
        </p:nvSpPr>
        <p:spPr bwMode="auto">
          <a:xfrm>
            <a:off x="5821042" y="3789136"/>
            <a:ext cx="658766" cy="376670"/>
          </a:xfrm>
          <a:prstGeom prst="rect">
            <a:avLst/>
          </a:prstGeom>
          <a:noFill/>
          <a:ln w="9525">
            <a:noFill/>
            <a:miter lim="800000"/>
            <a:headEnd/>
            <a:tailEnd/>
          </a:ln>
        </p:spPr>
        <p:txBody>
          <a:bodyPr wrap="square">
            <a:spAutoFit/>
          </a:bodyPr>
          <a:lstStyle/>
          <a:p>
            <a:pPr algn="ctr"/>
            <a:r>
              <a:rPr lang="ja-JP" altLang="en-US">
                <a:latin typeface="+mn-ea"/>
              </a:rPr>
              <a:t>分散</a:t>
            </a:r>
          </a:p>
        </p:txBody>
      </p:sp>
    </p:spTree>
    <p:extLst>
      <p:ext uri="{BB962C8B-B14F-4D97-AF65-F5344CB8AC3E}">
        <p14:creationId xmlns:p14="http://schemas.microsoft.com/office/powerpoint/2010/main" val="3775049682"/>
      </p:ext>
    </p:extLst>
  </p:cSld>
  <p:clrMapOvr>
    <a:masterClrMapping/>
  </p:clrMapOvr>
  <mc:AlternateContent xmlns:mc="http://schemas.openxmlformats.org/markup-compatibility/2006" xmlns:p14="http://schemas.microsoft.com/office/powerpoint/2010/main">
    <mc:Choice Requires="p14">
      <p:transition spd="slow" p14:dur="2000" advTm="61430"/>
    </mc:Choice>
    <mc:Fallback xmlns="">
      <p:transition spd="slow" advTm="6143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１</a:t>
            </a:r>
            <a:r>
              <a:rPr lang="ja-JP" altLang="en-US" dirty="0" smtClean="0"/>
              <a:t>）</a:t>
            </a:r>
            <a:r>
              <a:rPr lang="en-US" altLang="ja-JP" dirty="0" smtClean="0"/>
              <a:t/>
            </a:r>
            <a:br>
              <a:rPr lang="en-US" altLang="ja-JP" dirty="0" smtClean="0"/>
            </a:br>
            <a:r>
              <a:rPr lang="en-US" altLang="ja-JP" dirty="0" smtClean="0">
                <a:latin typeface="Consolas" panose="020B0609020204030204" pitchFamily="49" charset="0"/>
                <a:cs typeface="Consolas" panose="020B0609020204030204" pitchFamily="49" charset="0"/>
              </a:rPr>
              <a:t>nodes</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XMP</a:t>
            </a:r>
            <a:r>
              <a:rPr lang="ja-JP" altLang="en-US" dirty="0" smtClean="0"/>
              <a:t>プログラムの実行者である「ノード」のサイズと形状を宣言</a:t>
            </a:r>
            <a:endParaRPr lang="en-US" altLang="ja-JP" dirty="0" smtClean="0"/>
          </a:p>
          <a:p>
            <a:pPr lvl="1"/>
            <a:r>
              <a:rPr lang="ja-JP" altLang="en-US" dirty="0" smtClean="0"/>
              <a:t>データやワークを割り当てる対象</a:t>
            </a:r>
            <a:endParaRPr lang="en-US" altLang="ja-JP" dirty="0" smtClean="0"/>
          </a:p>
          <a:p>
            <a:pPr lvl="1"/>
            <a:r>
              <a:rPr kumimoji="1" lang="ja-JP" altLang="en-US" dirty="0" smtClean="0"/>
              <a:t>プロセッサ（マルチコア可）とローカルメモリから成る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テキスト ボックス 6"/>
          <p:cNvSpPr txBox="1">
            <a:spLocks noChangeArrowheads="1"/>
          </p:cNvSpPr>
          <p:nvPr/>
        </p:nvSpPr>
        <p:spPr bwMode="auto">
          <a:xfrm>
            <a:off x="4209560" y="4191472"/>
            <a:ext cx="4262705" cy="461665"/>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nodes p(4,4)</a:t>
            </a:r>
            <a:endParaRPr lang="ja-JP" altLang="en-US" sz="2400" dirty="0">
              <a:latin typeface="Consolas" pitchFamily="49" charset="0"/>
              <a:cs typeface="Consolas" pitchFamily="49" charset="0"/>
            </a:endParaRPr>
          </a:p>
        </p:txBody>
      </p:sp>
      <p:sp>
        <p:nvSpPr>
          <p:cNvPr id="8" name="テキスト ボックス 7"/>
          <p:cNvSpPr txBox="1">
            <a:spLocks noChangeArrowheads="1"/>
          </p:cNvSpPr>
          <p:nvPr/>
        </p:nvSpPr>
        <p:spPr bwMode="auto">
          <a:xfrm>
            <a:off x="4209559" y="4911552"/>
            <a:ext cx="4248472" cy="461665"/>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a:t>
            </a:r>
            <a:r>
              <a:rPr lang="en-US" altLang="ja-JP" sz="2400" dirty="0" err="1">
                <a:latin typeface="Consolas" pitchFamily="49" charset="0"/>
                <a:cs typeface="Consolas" pitchFamily="49" charset="0"/>
              </a:rPr>
              <a:t>xmp</a:t>
            </a:r>
            <a:r>
              <a:rPr lang="en-US" altLang="ja-JP" sz="2400" dirty="0">
                <a:latin typeface="Consolas" pitchFamily="49" charset="0"/>
                <a:cs typeface="Consolas" pitchFamily="49" charset="0"/>
              </a:rPr>
              <a:t> nodes p(4,4)</a:t>
            </a:r>
            <a:endParaRPr lang="ja-JP" altLang="en-US" sz="2400" dirty="0">
              <a:latin typeface="Consolas" pitchFamily="49" charset="0"/>
              <a:cs typeface="Consolas" pitchFamily="49" charset="0"/>
            </a:endParaRPr>
          </a:p>
        </p:txBody>
      </p:sp>
      <p:sp>
        <p:nvSpPr>
          <p:cNvPr id="9" name="テキスト ボックス 8"/>
          <p:cNvSpPr txBox="1"/>
          <p:nvPr/>
        </p:nvSpPr>
        <p:spPr>
          <a:xfrm>
            <a:off x="3633495" y="422108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633495" y="49411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680418"/>
      </p:ext>
    </p:extLst>
  </p:cSld>
  <p:clrMapOvr>
    <a:masterClrMapping/>
  </p:clrMapOvr>
  <mc:AlternateContent xmlns:mc="http://schemas.openxmlformats.org/markup-compatibility/2006" xmlns:p14="http://schemas.microsoft.com/office/powerpoint/2010/main">
    <mc:Choice Requires="p14">
      <p:transition spd="slow" p14:dur="2000" advTm="56324"/>
    </mc:Choice>
    <mc:Fallback xmlns="">
      <p:transition spd="slow" advTm="5632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動的な</a:t>
            </a:r>
            <a:r>
              <a:rPr kumimoji="1" lang="en-US" altLang="ja-JP" dirty="0" smtClean="0">
                <a:latin typeface="Consolas" charset="0"/>
                <a:ea typeface="Consolas" charset="0"/>
                <a:cs typeface="Consolas" charset="0"/>
              </a:rPr>
              <a:t>nodes</a:t>
            </a:r>
            <a:r>
              <a:rPr kumimoji="1"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実際の</a:t>
            </a:r>
            <a:r>
              <a:rPr kumimoji="1" lang="en-US" altLang="ja-JP" dirty="0" smtClean="0">
                <a:latin typeface="Consolas" charset="0"/>
                <a:ea typeface="Consolas" charset="0"/>
                <a:cs typeface="Consolas" charset="0"/>
              </a:rPr>
              <a:t>p</a:t>
            </a:r>
            <a:r>
              <a:rPr kumimoji="1" lang="ja-JP" altLang="en-US" dirty="0" smtClean="0"/>
              <a:t>のサイズは実行時に決まる</a:t>
            </a:r>
          </a:p>
          <a:p>
            <a:pPr lvl="1"/>
            <a:r>
              <a:rPr lang="en-US" altLang="ja-JP" dirty="0" err="1" smtClean="0">
                <a:latin typeface="Consolas" charset="0"/>
                <a:ea typeface="Consolas" charset="0"/>
                <a:cs typeface="Consolas" charset="0"/>
              </a:rPr>
              <a:t>mpiexec</a:t>
            </a:r>
            <a:r>
              <a:rPr lang="en-US" altLang="ja-JP" dirty="0" smtClean="0"/>
              <a:t> </a:t>
            </a:r>
            <a:r>
              <a:rPr lang="ja-JP" altLang="en-US" dirty="0" smtClean="0"/>
              <a:t>コマンドの引数など</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テキスト ボックス 6"/>
          <p:cNvSpPr txBox="1">
            <a:spLocks noChangeArrowheads="1"/>
          </p:cNvSpPr>
          <p:nvPr/>
        </p:nvSpPr>
        <p:spPr bwMode="auto">
          <a:xfrm>
            <a:off x="4209560" y="3548384"/>
            <a:ext cx="4262705" cy="755452"/>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nodes p(</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a:p>
            <a:r>
              <a:rPr lang="en-US" altLang="ja-JP" sz="2400" dirty="0">
                <a:latin typeface="Consolas" pitchFamily="49" charset="0"/>
                <a:cs typeface="Consolas" pitchFamily="49" charset="0"/>
              </a:rPr>
              <a:t>#pragma xmp nodes p(4,</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p:txBody>
      </p:sp>
      <p:sp>
        <p:nvSpPr>
          <p:cNvPr id="8" name="テキスト ボックス 7"/>
          <p:cNvSpPr txBox="1">
            <a:spLocks noChangeArrowheads="1"/>
          </p:cNvSpPr>
          <p:nvPr/>
        </p:nvSpPr>
        <p:spPr bwMode="auto">
          <a:xfrm>
            <a:off x="4209559" y="4484488"/>
            <a:ext cx="4262705" cy="755452"/>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!$xmp nodes p(</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p>
          <a:p>
            <a:r>
              <a:rPr lang="en-US" altLang="ja-JP" sz="2400" dirty="0">
                <a:latin typeface="Consolas" pitchFamily="49" charset="0"/>
                <a:cs typeface="Consolas" pitchFamily="49" charset="0"/>
              </a:rPr>
              <a:t>!$xmp nodes p(4,</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p:txBody>
      </p:sp>
      <p:sp>
        <p:nvSpPr>
          <p:cNvPr id="9" name="テキスト ボックス 8"/>
          <p:cNvSpPr txBox="1"/>
          <p:nvPr/>
        </p:nvSpPr>
        <p:spPr>
          <a:xfrm>
            <a:off x="3633495" y="3557016"/>
            <a:ext cx="564578" cy="335756"/>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633495" y="4493120"/>
            <a:ext cx="564578" cy="335756"/>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p:nvPr/>
        </p:nvSpPr>
        <p:spPr>
          <a:xfrm>
            <a:off x="5015880" y="5713940"/>
            <a:ext cx="3300904" cy="335756"/>
          </a:xfrm>
          <a:prstGeom prst="rect">
            <a:avLst/>
          </a:prstGeom>
          <a:noFill/>
        </p:spPr>
        <p:txBody>
          <a:bodyPr wrap="none" rtlCol="0">
            <a:spAutoFit/>
          </a:bodyPr>
          <a:lstStyle/>
          <a:p>
            <a:r>
              <a:rPr kumimoji="1" lang="ja-JP" altLang="en-US" dirty="0"/>
              <a:t>最後の次元に「</a:t>
            </a:r>
            <a:r>
              <a:rPr kumimoji="1" lang="en-US" altLang="ja-JP" dirty="0">
                <a:latin typeface="Consolas" charset="0"/>
                <a:ea typeface="Consolas" charset="0"/>
                <a:cs typeface="Consolas" charset="0"/>
              </a:rPr>
              <a:t>*</a:t>
            </a:r>
            <a:r>
              <a:rPr kumimoji="1" lang="ja-JP" altLang="en-US" dirty="0"/>
              <a:t>」を指定できる。</a:t>
            </a:r>
          </a:p>
        </p:txBody>
      </p:sp>
      <p:cxnSp>
        <p:nvCxnSpPr>
          <p:cNvPr id="14" name="直線矢印コネクタ 13"/>
          <p:cNvCxnSpPr>
            <a:stCxn id="12" idx="0"/>
          </p:cNvCxnSpPr>
          <p:nvPr/>
        </p:nvCxnSpPr>
        <p:spPr>
          <a:xfrm flipV="1">
            <a:off x="6666332" y="5191666"/>
            <a:ext cx="365772" cy="497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12" idx="0"/>
          </p:cNvCxnSpPr>
          <p:nvPr/>
        </p:nvCxnSpPr>
        <p:spPr>
          <a:xfrm flipV="1">
            <a:off x="6666332" y="4324210"/>
            <a:ext cx="1445892" cy="1323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437604"/>
      </p:ext>
    </p:extLst>
  </p:cSld>
  <p:clrMapOvr>
    <a:masterClrMapping/>
  </p:clrMapOvr>
  <mc:AlternateContent xmlns:mc="http://schemas.openxmlformats.org/markup-compatibility/2006" xmlns:p14="http://schemas.microsoft.com/office/powerpoint/2010/main">
    <mc:Choice Requires="p14">
      <p:transition spd="slow" p14:dur="2000" advTm="98011"/>
    </mc:Choice>
    <mc:Fallback xmlns="">
      <p:transition spd="slow" advTm="9801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データマッピング指示文（２）</a:t>
            </a:r>
            <a:r>
              <a:rPr kumimoji="1" lang="en-US" altLang="ja-JP" dirty="0" smtClean="0"/>
              <a:t/>
            </a:r>
            <a:br>
              <a:rPr kumimoji="1" lang="en-US" altLang="ja-JP" dirty="0" smtClean="0"/>
            </a:br>
            <a:r>
              <a:rPr lang="en-US" altLang="ja-JP" dirty="0" smtClean="0">
                <a:latin typeface="Consolas" panose="020B0609020204030204" pitchFamily="49" charset="0"/>
                <a:cs typeface="Consolas" panose="020B0609020204030204" pitchFamily="49" charset="0"/>
              </a:rPr>
              <a:t>template</a:t>
            </a:r>
            <a:r>
              <a:rPr lang="ja-JP" altLang="en-US" dirty="0" smtClean="0"/>
              <a:t>指示文</a:t>
            </a:r>
            <a:endParaRPr kumimoji="1" lang="ja-JP" altLang="en-US" dirty="0"/>
          </a:p>
        </p:txBody>
      </p:sp>
      <p:sp>
        <p:nvSpPr>
          <p:cNvPr id="12" name="コンテンツ プレースホルダー 11"/>
          <p:cNvSpPr>
            <a:spLocks noGrp="1"/>
          </p:cNvSpPr>
          <p:nvPr>
            <p:ph idx="1"/>
          </p:nvPr>
        </p:nvSpPr>
        <p:spPr/>
        <p:txBody>
          <a:bodyPr/>
          <a:lstStyle/>
          <a:p>
            <a:r>
              <a:rPr lang="en-US" altLang="ja-JP" dirty="0"/>
              <a:t>XMP</a:t>
            </a:r>
            <a:r>
              <a:rPr lang="ja-JP" altLang="en-US" dirty="0"/>
              <a:t>プログラムの並列処理の基準である「テンプレート」のサイズと形状を</a:t>
            </a:r>
            <a:r>
              <a:rPr lang="ja-JP" altLang="en-US" dirty="0" smtClean="0"/>
              <a:t>宣言</a:t>
            </a:r>
            <a:endParaRPr lang="en-US" altLang="ja-JP" dirty="0"/>
          </a:p>
          <a:p>
            <a:pPr lvl="1"/>
            <a:r>
              <a:rPr lang="ja-JP" altLang="en-US" dirty="0"/>
              <a:t>データやワークの整列の</a:t>
            </a:r>
            <a:r>
              <a:rPr lang="ja-JP" altLang="en-US" dirty="0" smtClean="0"/>
              <a:t>対象</a:t>
            </a:r>
            <a:endParaRPr lang="en-US" altLang="ja-JP"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テキスト ボックス 7"/>
          <p:cNvSpPr txBox="1">
            <a:spLocks noChangeArrowheads="1"/>
          </p:cNvSpPr>
          <p:nvPr/>
        </p:nvSpPr>
        <p:spPr bwMode="auto">
          <a:xfrm>
            <a:off x="4209560" y="4191472"/>
            <a:ext cx="5112297" cy="461665"/>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template t(64,64)</a:t>
            </a:r>
            <a:endParaRPr lang="ja-JP" altLang="en-US" sz="24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4209559" y="4911552"/>
            <a:ext cx="4248472" cy="461665"/>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a:t>
            </a:r>
            <a:r>
              <a:rPr lang="en-US" altLang="ja-JP" sz="2400" dirty="0" err="1">
                <a:latin typeface="Consolas" pitchFamily="49" charset="0"/>
                <a:cs typeface="Consolas" pitchFamily="49" charset="0"/>
              </a:rPr>
              <a:t>xmp</a:t>
            </a:r>
            <a:r>
              <a:rPr lang="en-US" altLang="ja-JP" sz="2400" dirty="0">
                <a:latin typeface="Consolas" pitchFamily="49" charset="0"/>
                <a:cs typeface="Consolas" pitchFamily="49" charset="0"/>
              </a:rPr>
              <a:t> template t(64,64)</a:t>
            </a:r>
            <a:endParaRPr lang="ja-JP" altLang="en-US" sz="2400" dirty="0">
              <a:latin typeface="Consolas" pitchFamily="49" charset="0"/>
              <a:cs typeface="Consolas" pitchFamily="49" charset="0"/>
            </a:endParaRPr>
          </a:p>
        </p:txBody>
      </p:sp>
      <p:sp>
        <p:nvSpPr>
          <p:cNvPr id="10" name="テキスト ボックス 9"/>
          <p:cNvSpPr txBox="1"/>
          <p:nvPr/>
        </p:nvSpPr>
        <p:spPr>
          <a:xfrm>
            <a:off x="3633495" y="422108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633495" y="49411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71975955"/>
      </p:ext>
    </p:extLst>
  </p:cSld>
  <p:clrMapOvr>
    <a:masterClrMapping/>
  </p:clrMapOvr>
  <mc:AlternateContent xmlns:mc="http://schemas.openxmlformats.org/markup-compatibility/2006" xmlns:p14="http://schemas.microsoft.com/office/powerpoint/2010/main">
    <mc:Choice Requires="p14">
      <p:transition spd="slow" p14:dur="2000" advTm="66704"/>
    </mc:Choice>
    <mc:Fallback xmlns="">
      <p:transition spd="slow" advTm="6670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データマッピング指示文</a:t>
            </a:r>
            <a:r>
              <a:rPr lang="ja-JP" altLang="en-US" dirty="0" smtClean="0"/>
              <a:t>（</a:t>
            </a:r>
            <a:r>
              <a:rPr lang="en-US" altLang="ja-JP" dirty="0" smtClean="0"/>
              <a:t>3</a:t>
            </a:r>
            <a:r>
              <a:rPr lang="ja-JP" altLang="en-US" dirty="0" smtClean="0"/>
              <a:t>）</a:t>
            </a:r>
            <a:r>
              <a:rPr lang="en-US" altLang="ja-JP" dirty="0"/>
              <a:t/>
            </a:r>
            <a:br>
              <a:rPr lang="en-US" altLang="ja-JP" dirty="0"/>
            </a:br>
            <a:r>
              <a:rPr lang="en-US" altLang="ja-JP" dirty="0" smtClean="0">
                <a:latin typeface="Consolas" panose="020B0609020204030204" pitchFamily="49" charset="0"/>
                <a:cs typeface="Consolas" panose="020B0609020204030204" pitchFamily="49" charset="0"/>
              </a:rPr>
              <a:t>distribute</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pPr marL="342900" lvl="1" indent="-342900"/>
            <a:r>
              <a:rPr lang="ja-JP" altLang="en-US" sz="2200" kern="0" dirty="0">
                <a:latin typeface="+mn-ea"/>
              </a:rPr>
              <a:t>ノード集合</a:t>
            </a:r>
            <a:r>
              <a:rPr lang="en-US" altLang="ja-JP" sz="2200" kern="0" dirty="0">
                <a:latin typeface="Consolas" pitchFamily="49" charset="0"/>
                <a:cs typeface="Consolas" pitchFamily="49" charset="0"/>
              </a:rPr>
              <a:t>p</a:t>
            </a:r>
            <a:r>
              <a:rPr lang="ja-JP" altLang="en-US" sz="2200" kern="0" dirty="0">
                <a:latin typeface="+mn-ea"/>
              </a:rPr>
              <a:t>に、テンプレート</a:t>
            </a:r>
            <a:r>
              <a:rPr lang="en-US" altLang="ja-JP" sz="2200" kern="0" dirty="0">
                <a:latin typeface="Consolas" pitchFamily="49" charset="0"/>
                <a:cs typeface="Consolas" pitchFamily="49" charset="0"/>
              </a:rPr>
              <a:t>t</a:t>
            </a:r>
            <a:r>
              <a:rPr lang="ja-JP" altLang="en-US" sz="2200" kern="0" dirty="0">
                <a:latin typeface="+mn-ea"/>
              </a:rPr>
              <a:t>を</a:t>
            </a:r>
            <a:r>
              <a:rPr lang="ja-JP" altLang="en-US" sz="2200" kern="0" dirty="0" smtClean="0">
                <a:latin typeface="+mn-ea"/>
              </a:rPr>
              <a:t>分散</a:t>
            </a:r>
            <a:endParaRPr lang="en-US" altLang="ja-JP" sz="2200" kern="0" dirty="0" smtClean="0">
              <a:latin typeface="+mn-ea"/>
            </a:endParaRPr>
          </a:p>
          <a:p>
            <a:pPr marL="0" lvl="1" indent="0">
              <a:buNone/>
            </a:pPr>
            <a:endParaRPr lang="en-US" altLang="ja-JP" sz="2800" kern="0" dirty="0" smtClean="0">
              <a:latin typeface="+mn-ea"/>
            </a:endParaRPr>
          </a:p>
          <a:p>
            <a:pPr marL="342900" lvl="1" indent="-342900"/>
            <a:endParaRPr lang="en-US" altLang="ja-JP" sz="2800" kern="0" dirty="0">
              <a:latin typeface="+mn-ea"/>
            </a:endParaRPr>
          </a:p>
          <a:p>
            <a:pPr marL="342900" lvl="1" indent="-342900"/>
            <a:r>
              <a:rPr lang="ja-JP" altLang="en-US" sz="2200" kern="0" dirty="0" smtClean="0">
                <a:latin typeface="+mn-ea"/>
              </a:rPr>
              <a:t>分散</a:t>
            </a:r>
            <a:r>
              <a:rPr lang="ja-JP" altLang="en-US" sz="2200" kern="0" dirty="0">
                <a:latin typeface="+mn-ea"/>
              </a:rPr>
              <a:t>形式として、ブロック、サイクリック、ブロックサイクリック、不均等ブロックを指定</a:t>
            </a:r>
            <a:r>
              <a:rPr lang="ja-JP" altLang="en-US" sz="2200" kern="0" dirty="0" smtClean="0">
                <a:latin typeface="+mn-ea"/>
              </a:rPr>
              <a:t>できる</a:t>
            </a:r>
            <a:endParaRPr lang="ja-JP" altLang="en-US" sz="2200" kern="0" dirty="0">
              <a:latin typeface="+mn-ea"/>
            </a:endParaRPr>
          </a:p>
          <a:p>
            <a:pPr marL="0" lvl="1" indent="0">
              <a:buNone/>
            </a:pPr>
            <a:endParaRPr lang="en-US" altLang="ja-JP" sz="2800" kern="0" dirty="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テキスト ボックス 7"/>
          <p:cNvSpPr txBox="1">
            <a:spLocks noChangeArrowheads="1"/>
          </p:cNvSpPr>
          <p:nvPr/>
        </p:nvSpPr>
        <p:spPr bwMode="auto">
          <a:xfrm>
            <a:off x="3935760" y="3140968"/>
            <a:ext cx="5545108"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en-US" altLang="ja-JP" sz="2000" dirty="0">
                <a:latin typeface="Consolas" pitchFamily="49" charset="0"/>
                <a:cs typeface="Consolas" pitchFamily="49" charset="0"/>
              </a:rPr>
              <a:t> distribute t(</a:t>
            </a:r>
            <a:r>
              <a:rPr lang="en-US" altLang="ja-JP" sz="2000" dirty="0">
                <a:solidFill>
                  <a:srgbClr val="FF0000"/>
                </a:solidFill>
                <a:latin typeface="Consolas" pitchFamily="49" charset="0"/>
                <a:cs typeface="Consolas" pitchFamily="49" charset="0"/>
              </a:rPr>
              <a:t>block</a:t>
            </a:r>
            <a:r>
              <a:rPr lang="en-US" altLang="ja-JP" sz="2000" dirty="0">
                <a:latin typeface="Consolas" pitchFamily="49" charset="0"/>
                <a:cs typeface="Consolas" pitchFamily="49" charset="0"/>
              </a:rPr>
              <a:t>) onto p</a:t>
            </a:r>
          </a:p>
        </p:txBody>
      </p:sp>
      <p:sp>
        <p:nvSpPr>
          <p:cNvPr id="8" name="テキスト ボックス 7"/>
          <p:cNvSpPr txBox="1">
            <a:spLocks noChangeArrowheads="1"/>
          </p:cNvSpPr>
          <p:nvPr/>
        </p:nvSpPr>
        <p:spPr bwMode="auto">
          <a:xfrm>
            <a:off x="3935760" y="3861048"/>
            <a:ext cx="5544616"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en-US" altLang="ja-JP" sz="2000" dirty="0">
                <a:latin typeface="Consolas" pitchFamily="49" charset="0"/>
                <a:cs typeface="Consolas" pitchFamily="49" charset="0"/>
              </a:rPr>
              <a:t> distribute t(</a:t>
            </a:r>
            <a:r>
              <a:rPr lang="en-US" altLang="ja-JP" sz="2000" dirty="0">
                <a:solidFill>
                  <a:srgbClr val="FF0000"/>
                </a:solidFill>
                <a:latin typeface="Consolas" pitchFamily="49" charset="0"/>
                <a:cs typeface="Consolas" pitchFamily="49" charset="0"/>
              </a:rPr>
              <a:t>block</a:t>
            </a:r>
            <a:r>
              <a:rPr lang="en-US" altLang="ja-JP" sz="2000" dirty="0">
                <a:latin typeface="Consolas" pitchFamily="49" charset="0"/>
                <a:cs typeface="Consolas" pitchFamily="49" charset="0"/>
              </a:rPr>
              <a:t>) onto p</a:t>
            </a:r>
          </a:p>
        </p:txBody>
      </p:sp>
      <p:sp>
        <p:nvSpPr>
          <p:cNvPr id="9" name="テキスト ボックス 8"/>
          <p:cNvSpPr txBox="1"/>
          <p:nvPr/>
        </p:nvSpPr>
        <p:spPr>
          <a:xfrm>
            <a:off x="3359696" y="31409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359696" y="386104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94440082"/>
      </p:ext>
    </p:extLst>
  </p:cSld>
  <p:clrMapOvr>
    <a:masterClrMapping/>
  </p:clrMapOvr>
  <mc:AlternateContent xmlns:mc="http://schemas.openxmlformats.org/markup-compatibility/2006" xmlns:p14="http://schemas.microsoft.com/office/powerpoint/2010/main">
    <mc:Choice Requires="p14">
      <p:transition spd="slow" p14:dur="2000" advTm="53685"/>
    </mc:Choice>
    <mc:Fallback xmlns="">
      <p:transition spd="slow" advTm="5368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はじめに</a:t>
            </a:r>
            <a:endParaRPr kumimoji="1" lang="en-US" altLang="ja-JP" dirty="0" smtClean="0"/>
          </a:p>
          <a:p>
            <a:r>
              <a:rPr lang="ja-JP" altLang="en-US" dirty="0" smtClean="0"/>
              <a:t>並列プログラミング言語</a:t>
            </a:r>
            <a:r>
              <a:rPr lang="en-US" altLang="ja-JP" dirty="0" err="1" smtClean="0"/>
              <a:t>XcalableMP</a:t>
            </a:r>
            <a:r>
              <a:rPr lang="en-US" altLang="ja-JP" dirty="0" smtClean="0"/>
              <a:t>(XMP)</a:t>
            </a:r>
            <a:r>
              <a:rPr lang="ja-JP" altLang="en-US" dirty="0" smtClean="0"/>
              <a:t> </a:t>
            </a:r>
            <a:endParaRPr lang="en-US" altLang="ja-JP" dirty="0" smtClean="0"/>
          </a:p>
          <a:p>
            <a:r>
              <a:rPr kumimoji="1" lang="en-US" altLang="ja-JP" dirty="0" smtClean="0"/>
              <a:t>XMP</a:t>
            </a:r>
            <a:r>
              <a:rPr kumimoji="1" lang="ja-JP" altLang="en-US" dirty="0" smtClean="0"/>
              <a:t>のキホンのキ</a:t>
            </a:r>
            <a:endParaRPr kumimoji="1" lang="en-US" altLang="ja-JP" dirty="0" smtClean="0"/>
          </a:p>
          <a:p>
            <a:r>
              <a:rPr lang="en-US" altLang="ja-JP" dirty="0" smtClean="0"/>
              <a:t>XMP</a:t>
            </a:r>
            <a:r>
              <a:rPr lang="ja-JP" altLang="en-US" dirty="0" smtClean="0"/>
              <a:t>の文法解説</a:t>
            </a:r>
            <a:endParaRPr lang="en-US" altLang="ja-JP" dirty="0" smtClean="0"/>
          </a:p>
          <a:p>
            <a:r>
              <a:rPr kumimoji="1" lang="ja-JP" altLang="en-US" dirty="0" smtClean="0"/>
              <a:t>まとめ</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13873254"/>
      </p:ext>
    </p:extLst>
  </p:cSld>
  <p:clrMapOvr>
    <a:masterClrMapping/>
  </p:clrMapOvr>
  <mc:AlternateContent xmlns:mc="http://schemas.openxmlformats.org/markup-compatibility/2006" xmlns:p14="http://schemas.microsoft.com/office/powerpoint/2010/main">
    <mc:Choice Requires="p14">
      <p:transition spd="slow" p14:dur="2000" advTm="12179"/>
    </mc:Choice>
    <mc:Fallback xmlns="">
      <p:transition spd="slow" advTm="1217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dirty="0">
                <a:sym typeface="Helvetica Neue Light" charset="0"/>
              </a:rPr>
              <a:t>データマッピングの例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Rectangle 2"/>
          <p:cNvSpPr>
            <a:spLocks/>
          </p:cNvSpPr>
          <p:nvPr/>
        </p:nvSpPr>
        <p:spPr bwMode="auto">
          <a:xfrm>
            <a:off x="1991544" y="2824542"/>
            <a:ext cx="4032448" cy="981583"/>
          </a:xfrm>
          <a:prstGeom prst="rect">
            <a:avLst/>
          </a:prstGeom>
          <a:solidFill>
            <a:schemeClr val="bg1"/>
          </a:solidFill>
          <a:ln w="12700">
            <a:solidFill>
              <a:srgbClr val="140041"/>
            </a:solidFill>
            <a:miter lim="800000"/>
            <a:headEnd/>
            <a:tailEnd/>
          </a:ln>
        </p:spPr>
        <p:txBody>
          <a:bodyPr wrap="square" lIns="89297" tIns="89297" rIns="89297" bIns="89297" anchor="ctr">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p(4)</a:t>
            </a:r>
          </a:p>
          <a:p>
            <a:pPr algn="l">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t(0:19)</a:t>
            </a:r>
          </a:p>
          <a:p>
            <a:pPr>
              <a:lnSpc>
                <a:spcPct val="120000"/>
              </a:lnSpc>
              <a:spcBef>
                <a:spcPts val="211"/>
              </a:spcBef>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a:t>
            </a:r>
            <a:r>
              <a:rPr kumimoji="0" lang="en-US" altLang="ja-JP" sz="14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block</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onto p</a:t>
            </a:r>
          </a:p>
        </p:txBody>
      </p:sp>
      <p:sp>
        <p:nvSpPr>
          <p:cNvPr id="8" name="Rectangle 3"/>
          <p:cNvSpPr>
            <a:spLocks/>
          </p:cNvSpPr>
          <p:nvPr/>
        </p:nvSpPr>
        <p:spPr bwMode="auto">
          <a:xfrm>
            <a:off x="2048621" y="2428336"/>
            <a:ext cx="2111155" cy="346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gn="l"/>
            <a:r>
              <a:rPr kumimoji="0" lang="ja-JP" altLang="en-US" sz="2250" dirty="0">
                <a:solidFill>
                  <a:schemeClr val="tx1"/>
                </a:solidFill>
                <a:latin typeface="+mn-ea"/>
                <a:ea typeface="+mn-ea"/>
              </a:rPr>
              <a:t>例</a:t>
            </a:r>
            <a:r>
              <a:rPr kumimoji="0" lang="en-US" altLang="ja-JP" sz="2250" dirty="0">
                <a:solidFill>
                  <a:schemeClr val="tx1"/>
                </a:solidFill>
                <a:latin typeface="+mn-ea"/>
                <a:ea typeface="+mn-ea"/>
              </a:rPr>
              <a:t>1: </a:t>
            </a:r>
            <a:r>
              <a:rPr kumimoji="0" lang="ja-JP" altLang="en-US" sz="2250" dirty="0">
                <a:solidFill>
                  <a:schemeClr val="tx1"/>
                </a:solidFill>
                <a:latin typeface="+mn-ea"/>
                <a:ea typeface="+mn-ea"/>
              </a:rPr>
              <a:t>ブロック分散</a:t>
            </a:r>
            <a:endParaRPr kumimoji="0" lang="en-US" altLang="ja-JP" sz="2250" dirty="0">
              <a:solidFill>
                <a:schemeClr val="tx1"/>
              </a:solidFill>
              <a:latin typeface="+mn-ea"/>
              <a:ea typeface="+mn-ea"/>
            </a:endParaRPr>
          </a:p>
        </p:txBody>
      </p:sp>
      <p:graphicFrame>
        <p:nvGraphicFramePr>
          <p:cNvPr id="9" name="Group 4"/>
          <p:cNvGraphicFramePr>
            <a:graphicFrameLocks noGrp="1"/>
          </p:cNvGraphicFramePr>
          <p:nvPr>
            <p:extLst>
              <p:ext uri="{D42A27DB-BD31-4B8C-83A1-F6EECF244321}">
                <p14:modId xmlns:p14="http://schemas.microsoft.com/office/powerpoint/2010/main" val="2192256813"/>
              </p:ext>
            </p:extLst>
          </p:nvPr>
        </p:nvGraphicFramePr>
        <p:xfrm>
          <a:off x="2578078" y="4130993"/>
          <a:ext cx="2804777" cy="1992717"/>
        </p:xfrm>
        <a:graphic>
          <a:graphicData uri="http://schemas.openxmlformats.org/drawingml/2006/table">
            <a:tbl>
              <a:tblPr/>
              <a:tblGrid>
                <a:gridCol w="815884"/>
                <a:gridCol w="1988893"/>
              </a:tblGrid>
              <a:tr h="393453">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ノード</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インデックス</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p(1)</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0, 1, 2, 3, 4</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p(2)</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5, 6, 7, 8, 9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p(3)</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10, 11, 12, 13, 14</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p(4)</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15, 16, 17, 18, 19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Rectangle 42"/>
          <p:cNvSpPr>
            <a:spLocks/>
          </p:cNvSpPr>
          <p:nvPr/>
        </p:nvSpPr>
        <p:spPr bwMode="auto">
          <a:xfrm>
            <a:off x="6168008" y="2824541"/>
            <a:ext cx="4032448" cy="1008112"/>
          </a:xfrm>
          <a:prstGeom prst="rect">
            <a:avLst/>
          </a:prstGeom>
          <a:solidFill>
            <a:schemeClr val="bg1"/>
          </a:solidFill>
          <a:ln w="12700">
            <a:solidFill>
              <a:schemeClr val="tx1"/>
            </a:solidFill>
            <a:miter lim="800000"/>
            <a:headEnd/>
            <a:tailEnd/>
          </a:ln>
        </p:spPr>
        <p:txBody>
          <a:bodyPr lIns="89297" tIns="89297" rIns="89297" bIns="89297" anchor="ct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p(4)</a:t>
            </a:r>
          </a:p>
          <a:p>
            <a:pPr algn="l">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t(0:19)</a:t>
            </a:r>
          </a:p>
          <a:p>
            <a:pPr>
              <a:lnSpc>
                <a:spcPct val="120000"/>
              </a:lnSpc>
              <a:spcBef>
                <a:spcPts val="211"/>
              </a:spcBef>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a:t>
            </a:r>
            <a:r>
              <a:rPr kumimoji="0" lang="en-US" altLang="ja-JP" sz="14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cyclic</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onto p</a:t>
            </a:r>
          </a:p>
        </p:txBody>
      </p:sp>
      <p:sp>
        <p:nvSpPr>
          <p:cNvPr id="11" name="Rectangle 43"/>
          <p:cNvSpPr>
            <a:spLocks/>
          </p:cNvSpPr>
          <p:nvPr/>
        </p:nvSpPr>
        <p:spPr bwMode="auto">
          <a:xfrm>
            <a:off x="6372822" y="2428336"/>
            <a:ext cx="2503891" cy="346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gn="l"/>
            <a:r>
              <a:rPr kumimoji="0" lang="ja-JP" altLang="en-US" sz="2250" dirty="0">
                <a:solidFill>
                  <a:schemeClr val="tx1"/>
                </a:solidFill>
                <a:latin typeface="+mn-ea"/>
                <a:ea typeface="+mn-ea"/>
              </a:rPr>
              <a:t>例</a:t>
            </a:r>
            <a:r>
              <a:rPr kumimoji="0" lang="en-US" altLang="ja-JP" sz="2250" dirty="0">
                <a:solidFill>
                  <a:schemeClr val="tx1"/>
                </a:solidFill>
                <a:latin typeface="+mn-ea"/>
                <a:ea typeface="+mn-ea"/>
              </a:rPr>
              <a:t>2: </a:t>
            </a:r>
            <a:r>
              <a:rPr kumimoji="0" lang="ja-JP" altLang="en-US" sz="2250" dirty="0">
                <a:solidFill>
                  <a:schemeClr val="tx1"/>
                </a:solidFill>
                <a:latin typeface="+mn-ea"/>
                <a:ea typeface="+mn-ea"/>
              </a:rPr>
              <a:t>サイクリック分散</a:t>
            </a:r>
            <a:endParaRPr kumimoji="0" lang="en-US" altLang="ja-JP" sz="2250" dirty="0">
              <a:solidFill>
                <a:schemeClr val="tx1"/>
              </a:solidFill>
              <a:latin typeface="+mn-ea"/>
              <a:ea typeface="+mn-ea"/>
            </a:endParaRPr>
          </a:p>
        </p:txBody>
      </p:sp>
      <p:graphicFrame>
        <p:nvGraphicFramePr>
          <p:cNvPr id="12" name="Group 44"/>
          <p:cNvGraphicFramePr>
            <a:graphicFrameLocks noGrp="1"/>
          </p:cNvGraphicFramePr>
          <p:nvPr>
            <p:extLst>
              <p:ext uri="{D42A27DB-BD31-4B8C-83A1-F6EECF244321}">
                <p14:modId xmlns:p14="http://schemas.microsoft.com/office/powerpoint/2010/main" val="818340047"/>
              </p:ext>
            </p:extLst>
          </p:nvPr>
        </p:nvGraphicFramePr>
        <p:xfrm>
          <a:off x="6827680" y="4113179"/>
          <a:ext cx="2803846" cy="1992717"/>
        </p:xfrm>
        <a:graphic>
          <a:graphicData uri="http://schemas.openxmlformats.org/drawingml/2006/table">
            <a:tbl>
              <a:tblPr/>
              <a:tblGrid>
                <a:gridCol w="815885"/>
                <a:gridCol w="1987961"/>
              </a:tblGrid>
              <a:tr h="393453">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ノード</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インデックス</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p(1)</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0, 4, 8, 12, 16</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p(2)</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1, 5, 9, 13, 17</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p(3)</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2, 6, 10, 14, 18</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p(4)</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3, 7, 11, 15, 19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3" name="AutoShape 82"/>
          <p:cNvSpPr>
            <a:spLocks/>
          </p:cNvSpPr>
          <p:nvPr/>
        </p:nvSpPr>
        <p:spPr bwMode="auto">
          <a:xfrm rot="5400000">
            <a:off x="3830415" y="3526489"/>
            <a:ext cx="280638" cy="892969"/>
          </a:xfrm>
          <a:prstGeom prst="rightArrow">
            <a:avLst>
              <a:gd name="adj1" fmla="val 46861"/>
              <a:gd name="adj2" fmla="val 55810"/>
            </a:avLst>
          </a:prstGeom>
          <a:solidFill>
            <a:srgbClr val="FF0000"/>
          </a:solidFill>
          <a:ln w="19050">
            <a:noFill/>
            <a:miter lim="800000"/>
            <a:headEnd/>
            <a:tailEnd/>
          </a:ln>
        </p:spPr>
        <p:txBody>
          <a:bodyPr lIns="0" tIns="0" rIns="0" bIns="0"/>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endParaRPr kumimoji="0" lang="ja-JP" altLang="en-US" sz="2953"/>
          </a:p>
        </p:txBody>
      </p:sp>
      <p:sp>
        <p:nvSpPr>
          <p:cNvPr id="14" name="AutoShape 83"/>
          <p:cNvSpPr>
            <a:spLocks/>
          </p:cNvSpPr>
          <p:nvPr/>
        </p:nvSpPr>
        <p:spPr bwMode="auto">
          <a:xfrm rot="5400000">
            <a:off x="8090295" y="3526487"/>
            <a:ext cx="280639" cy="892969"/>
          </a:xfrm>
          <a:prstGeom prst="rightArrow">
            <a:avLst>
              <a:gd name="adj1" fmla="val 46861"/>
              <a:gd name="adj2" fmla="val 55810"/>
            </a:avLst>
          </a:prstGeom>
          <a:solidFill>
            <a:srgbClr val="FF0000"/>
          </a:solidFill>
          <a:ln w="19050">
            <a:noFill/>
            <a:miter lim="800000"/>
            <a:headEnd/>
            <a:tailEnd/>
          </a:ln>
        </p:spPr>
        <p:txBody>
          <a:bodyPr lIns="0" tIns="0" rIns="0" bIns="0"/>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endParaRPr kumimoji="0" lang="ja-JP" altLang="en-US" sz="2953"/>
          </a:p>
        </p:txBody>
      </p:sp>
    </p:spTree>
    <p:extLst>
      <p:ext uri="{BB962C8B-B14F-4D97-AF65-F5344CB8AC3E}">
        <p14:creationId xmlns:p14="http://schemas.microsoft.com/office/powerpoint/2010/main" val="1485563955"/>
      </p:ext>
    </p:extLst>
  </p:cSld>
  <p:clrMapOvr>
    <a:masterClrMapping/>
  </p:clrMapOvr>
  <mc:AlternateContent xmlns:mc="http://schemas.openxmlformats.org/markup-compatibility/2006" xmlns:p14="http://schemas.microsoft.com/office/powerpoint/2010/main">
    <mc:Choice Requires="p14">
      <p:transition spd="slow" p14:dur="2000" advTm="75952"/>
    </mc:Choice>
    <mc:Fallback xmlns="">
      <p:transition spd="slow" advTm="7595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多次元テンプレートの分散</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正方形/長方形 6"/>
          <p:cNvSpPr/>
          <p:nvPr/>
        </p:nvSpPr>
        <p:spPr>
          <a:xfrm>
            <a:off x="5519936" y="3093356"/>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1100" dirty="0">
                <a:solidFill>
                  <a:schemeClr val="tx1"/>
                </a:solidFill>
                <a:latin typeface="Consolas" panose="020B0609020204030204" pitchFamily="49" charset="0"/>
                <a:cs typeface="Consolas" panose="020B0609020204030204" pitchFamily="49" charset="0"/>
              </a:rPr>
              <a:t>p2(1,1)</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8" name="正方形/長方形 7"/>
          <p:cNvSpPr/>
          <p:nvPr/>
        </p:nvSpPr>
        <p:spPr>
          <a:xfrm>
            <a:off x="5519936" y="3669420"/>
            <a:ext cx="576064" cy="576064"/>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p2(2,1)</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6096000" y="3093356"/>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p2(1,2)</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6096000" y="3669420"/>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p2(2,2)</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1" name="正方形/長方形 10"/>
          <p:cNvSpPr/>
          <p:nvPr/>
        </p:nvSpPr>
        <p:spPr>
          <a:xfrm>
            <a:off x="5709945" y="5100734"/>
            <a:ext cx="868989" cy="216355"/>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p1(1)</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2" name="正方形/長方形 11"/>
          <p:cNvSpPr/>
          <p:nvPr/>
        </p:nvSpPr>
        <p:spPr>
          <a:xfrm>
            <a:off x="5709945" y="5293762"/>
            <a:ext cx="868989" cy="21635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p1(2)</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5709945" y="5492728"/>
            <a:ext cx="868989" cy="21635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p1(3)</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5709945" y="5685759"/>
            <a:ext cx="868989" cy="216355"/>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p1(4)</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9" name="テキスト ボックス 18"/>
          <p:cNvSpPr txBox="1"/>
          <p:nvPr/>
        </p:nvSpPr>
        <p:spPr>
          <a:xfrm>
            <a:off x="3215681" y="2448956"/>
            <a:ext cx="5234125" cy="584775"/>
          </a:xfrm>
          <a:prstGeom prst="rect">
            <a:avLst/>
          </a:prstGeom>
          <a:solidFill>
            <a:schemeClr val="bg1"/>
          </a:solidFill>
          <a:ln>
            <a:solidFill>
              <a:schemeClr val="tx1"/>
            </a:solidFill>
          </a:ln>
        </p:spPr>
        <p:txBody>
          <a:bodyPr wrap="non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nodes p2(2,2)</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err="1">
                <a:solidFill>
                  <a:srgbClr val="FF0000"/>
                </a:solidFill>
                <a:latin typeface="Consolas" panose="020B0609020204030204" pitchFamily="49" charset="0"/>
                <a:cs typeface="Consolas" panose="020B0609020204030204" pitchFamily="49" charset="0"/>
              </a:rPr>
              <a:t>block,block</a:t>
            </a:r>
            <a:r>
              <a:rPr kumimoji="1" lang="en-US" altLang="ja-JP" sz="1600" dirty="0">
                <a:latin typeface="Consolas" panose="020B0609020204030204" pitchFamily="49" charset="0"/>
                <a:cs typeface="Consolas" panose="020B0609020204030204" pitchFamily="49" charset="0"/>
              </a:rPr>
              <a:t>) onto p2</a:t>
            </a:r>
            <a:endParaRPr kumimoji="1" lang="ja-JP" altLang="en-US" sz="1600" dirty="0">
              <a:latin typeface="Consolas" panose="020B0609020204030204" pitchFamily="49" charset="0"/>
              <a:cs typeface="Consolas" panose="020B0609020204030204" pitchFamily="49" charset="0"/>
            </a:endParaRPr>
          </a:p>
        </p:txBody>
      </p:sp>
      <p:sp>
        <p:nvSpPr>
          <p:cNvPr id="20" name="テキスト ボックス 19"/>
          <p:cNvSpPr txBox="1"/>
          <p:nvPr/>
        </p:nvSpPr>
        <p:spPr>
          <a:xfrm>
            <a:off x="3215680" y="4474150"/>
            <a:ext cx="5256584" cy="584775"/>
          </a:xfrm>
          <a:prstGeom prst="rect">
            <a:avLst/>
          </a:prstGeom>
          <a:solidFill>
            <a:schemeClr val="bg1"/>
          </a:solidFill>
          <a:ln>
            <a:solidFill>
              <a:schemeClr val="tx1"/>
            </a:solidFill>
          </a:ln>
        </p:spPr>
        <p:txBody>
          <a:bodyPr wrap="squar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nodes p1(4)</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a:solidFill>
                  <a:srgbClr val="FF0000"/>
                </a:solidFill>
                <a:latin typeface="Consolas" panose="020B0609020204030204" pitchFamily="49" charset="0"/>
                <a:cs typeface="Consolas" panose="020B0609020204030204" pitchFamily="49" charset="0"/>
              </a:rPr>
              <a:t>block,*</a:t>
            </a:r>
            <a:r>
              <a:rPr kumimoji="1" lang="en-US" altLang="ja-JP" sz="1600" dirty="0">
                <a:latin typeface="Consolas" panose="020B0609020204030204" pitchFamily="49" charset="0"/>
                <a:cs typeface="Consolas" panose="020B0609020204030204" pitchFamily="49" charset="0"/>
              </a:rPr>
              <a:t>) onto p1</a:t>
            </a:r>
            <a:endParaRPr kumimoji="1" lang="ja-JP" altLang="en-US" sz="1600" dirty="0">
              <a:latin typeface="Consolas" panose="020B0609020204030204" pitchFamily="49" charset="0"/>
              <a:cs typeface="Consolas" panose="020B0609020204030204" pitchFamily="49" charset="0"/>
            </a:endParaRPr>
          </a:p>
        </p:txBody>
      </p:sp>
      <p:sp>
        <p:nvSpPr>
          <p:cNvPr id="21" name="テキスト ボックス 20"/>
          <p:cNvSpPr txBox="1"/>
          <p:nvPr/>
        </p:nvSpPr>
        <p:spPr>
          <a:xfrm>
            <a:off x="7334825" y="5492728"/>
            <a:ext cx="2685351" cy="369332"/>
          </a:xfrm>
          <a:prstGeom prst="rect">
            <a:avLst/>
          </a:prstGeom>
          <a:noFill/>
        </p:spPr>
        <p:txBody>
          <a:bodyPr wrap="square" rtlCol="0">
            <a:spAutoFit/>
          </a:bodyPr>
          <a:lstStyle/>
          <a:p>
            <a:r>
              <a:rPr kumimoji="1" lang="ja-JP" altLang="en-US" dirty="0">
                <a:latin typeface="Consolas" panose="020B0609020204030204" pitchFamily="49" charset="0"/>
                <a:cs typeface="Consolas" panose="020B0609020204030204" pitchFamily="49" charset="0"/>
              </a:rPr>
              <a:t>「</a:t>
            </a:r>
            <a:r>
              <a:rPr kumimoji="1" lang="en-US" altLang="ja-JP" dirty="0">
                <a:latin typeface="Consolas" panose="020B0609020204030204" pitchFamily="49" charset="0"/>
                <a:cs typeface="Consolas" panose="020B0609020204030204" pitchFamily="49" charset="0"/>
              </a:rPr>
              <a:t>*</a:t>
            </a:r>
            <a:r>
              <a:rPr kumimoji="1" lang="ja-JP" altLang="en-US" dirty="0">
                <a:latin typeface="Consolas" panose="020B0609020204030204" pitchFamily="49" charset="0"/>
                <a:cs typeface="Consolas" panose="020B0609020204030204" pitchFamily="49" charset="0"/>
              </a:rPr>
              <a:t>」</a:t>
            </a:r>
            <a:r>
              <a:rPr kumimoji="1" lang="ja-JP" altLang="en-US" dirty="0"/>
              <a:t>は非分散を意味する。</a:t>
            </a:r>
          </a:p>
        </p:txBody>
      </p:sp>
      <p:cxnSp>
        <p:nvCxnSpPr>
          <p:cNvPr id="23" name="直線矢印コネクタ 22"/>
          <p:cNvCxnSpPr>
            <a:stCxn id="21" idx="1"/>
          </p:cNvCxnSpPr>
          <p:nvPr/>
        </p:nvCxnSpPr>
        <p:spPr>
          <a:xfrm flipH="1" flipV="1">
            <a:off x="6875456" y="4999310"/>
            <a:ext cx="459369" cy="6780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786701"/>
      </p:ext>
    </p:extLst>
  </p:cSld>
  <p:clrMapOvr>
    <a:masterClrMapping/>
  </p:clrMapOvr>
  <mc:AlternateContent xmlns:mc="http://schemas.openxmlformats.org/markup-compatibility/2006" xmlns:p14="http://schemas.microsoft.com/office/powerpoint/2010/main">
    <mc:Choice Requires="p14">
      <p:transition spd="slow" p14:dur="2000" advTm="68650"/>
    </mc:Choice>
    <mc:Fallback xmlns="">
      <p:transition spd="slow" advTm="6865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４</a:t>
            </a:r>
            <a:r>
              <a:rPr lang="ja-JP" altLang="en-US" dirty="0" smtClean="0"/>
              <a:t>）</a:t>
            </a:r>
            <a:r>
              <a:rPr lang="en-US" altLang="ja-JP" dirty="0"/>
              <a:t/>
            </a:r>
            <a:br>
              <a:rPr lang="en-US" altLang="ja-JP" dirty="0"/>
            </a:br>
            <a:r>
              <a:rPr lang="en-US" altLang="ja-JP" dirty="0">
                <a:latin typeface="Consolas" panose="020B0609020204030204" pitchFamily="49" charset="0"/>
                <a:cs typeface="Consolas" panose="020B0609020204030204" pitchFamily="49" charset="0"/>
              </a:rPr>
              <a:t>align</a:t>
            </a:r>
            <a:r>
              <a:rPr lang="ja-JP" altLang="en-US" dirty="0"/>
              <a:t>指示</a:t>
            </a:r>
            <a:r>
              <a:rPr lang="ja-JP" altLang="en-US" dirty="0" smtClean="0"/>
              <a:t>文（</a:t>
            </a:r>
            <a:r>
              <a:rPr lang="ja-JP" altLang="en-US" dirty="0"/>
              <a:t>１</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配列</a:t>
            </a:r>
            <a:r>
              <a:rPr lang="en-US" altLang="ja-JP" dirty="0">
                <a:latin typeface="Consolas" panose="020B0609020204030204" pitchFamily="49" charset="0"/>
                <a:cs typeface="Consolas" panose="020B0609020204030204" pitchFamily="49" charset="0"/>
              </a:rPr>
              <a:t>a</a:t>
            </a:r>
            <a:r>
              <a:rPr lang="ja-JP" altLang="en-US" dirty="0"/>
              <a:t>の要素</a:t>
            </a:r>
            <a:r>
              <a:rPr lang="en-US" altLang="ja-JP" dirty="0" err="1">
                <a:latin typeface="Consolas" panose="020B0609020204030204" pitchFamily="49" charset="0"/>
                <a:cs typeface="Consolas" panose="020B0609020204030204" pitchFamily="49" charset="0"/>
              </a:rPr>
              <a:t>i</a:t>
            </a:r>
            <a:r>
              <a:rPr lang="ja-JP" altLang="en-US" dirty="0"/>
              <a:t>を、テンプレート</a:t>
            </a:r>
            <a:r>
              <a:rPr lang="en-US" altLang="ja-JP" dirty="0">
                <a:latin typeface="Consolas" panose="020B0609020204030204" pitchFamily="49" charset="0"/>
                <a:cs typeface="Consolas" panose="020B0609020204030204" pitchFamily="49" charset="0"/>
              </a:rPr>
              <a:t>t</a:t>
            </a:r>
            <a:r>
              <a:rPr lang="ja-JP" altLang="en-US" dirty="0"/>
              <a:t>の要素</a:t>
            </a:r>
            <a:r>
              <a:rPr lang="en-US" altLang="ja-JP" dirty="0" err="1" smtClean="0">
                <a:latin typeface="Consolas" panose="020B0609020204030204" pitchFamily="49" charset="0"/>
                <a:cs typeface="Consolas" panose="020B0609020204030204" pitchFamily="49" charset="0"/>
              </a:rPr>
              <a:t>i</a:t>
            </a:r>
            <a:r>
              <a:rPr lang="ja-JP" altLang="en-US" dirty="0" err="1" smtClean="0"/>
              <a:t>に</a:t>
            </a:r>
            <a:r>
              <a:rPr lang="ja-JP" altLang="en-US" dirty="0" err="1"/>
              <a:t>整</a:t>
            </a:r>
            <a:r>
              <a:rPr lang="ja-JP" altLang="en-US" dirty="0" smtClean="0"/>
              <a:t>列させる</a:t>
            </a:r>
            <a:endParaRPr lang="en-US" altLang="ja-JP" dirty="0"/>
          </a:p>
          <a:p>
            <a:endParaRPr lang="en-US" altLang="ja-JP" dirty="0" smtClean="0"/>
          </a:p>
          <a:p>
            <a:endParaRPr lang="en-US" altLang="ja-JP" dirty="0"/>
          </a:p>
          <a:p>
            <a:r>
              <a:rPr lang="ja-JP" altLang="en-US" dirty="0"/>
              <a:t>多次元配列</a:t>
            </a:r>
            <a:r>
              <a:rPr lang="ja-JP" altLang="en-US" dirty="0">
                <a:latin typeface="Consolas" panose="020B0609020204030204" pitchFamily="49" charset="0"/>
                <a:cs typeface="Consolas" panose="020B0609020204030204" pitchFamily="49" charset="0"/>
              </a:rPr>
              <a:t>も整列可能</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テキスト ボックス 6"/>
          <p:cNvSpPr txBox="1">
            <a:spLocks noChangeArrowheads="1"/>
          </p:cNvSpPr>
          <p:nvPr/>
        </p:nvSpPr>
        <p:spPr bwMode="auto">
          <a:xfrm>
            <a:off x="3935761" y="2996952"/>
            <a:ext cx="4698722"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a:t>
            </a:r>
            <a:r>
              <a:rPr lang="en-US" altLang="ja-JP" sz="2000" dirty="0" smtClean="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3935760" y="3543399"/>
            <a:ext cx="496855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a:t>
            </a:r>
            <a:r>
              <a:rPr lang="en-US" altLang="ja-JP" sz="2000" dirty="0" smtClean="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0" name="テキスト ボックス 9"/>
          <p:cNvSpPr txBox="1"/>
          <p:nvPr/>
        </p:nvSpPr>
        <p:spPr>
          <a:xfrm>
            <a:off x="3359696" y="30596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359696" y="357301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a:spLocks noChangeArrowheads="1"/>
          </p:cNvSpPr>
          <p:nvPr/>
        </p:nvSpPr>
        <p:spPr bwMode="auto">
          <a:xfrm>
            <a:off x="3935760" y="4797152"/>
            <a:ext cx="5404043"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3" name="テキスト ボックス 12"/>
          <p:cNvSpPr txBox="1">
            <a:spLocks noChangeArrowheads="1"/>
          </p:cNvSpPr>
          <p:nvPr/>
        </p:nvSpPr>
        <p:spPr bwMode="auto">
          <a:xfrm>
            <a:off x="3935760" y="5343599"/>
            <a:ext cx="568863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i,j</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4" name="テキスト ボックス 13"/>
          <p:cNvSpPr txBox="1"/>
          <p:nvPr/>
        </p:nvSpPr>
        <p:spPr>
          <a:xfrm>
            <a:off x="3359696" y="48598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5" name="テキスト ボックス 14"/>
          <p:cNvSpPr txBox="1"/>
          <p:nvPr/>
        </p:nvSpPr>
        <p:spPr>
          <a:xfrm>
            <a:off x="3359696" y="537321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8056157"/>
      </p:ext>
    </p:extLst>
  </p:cSld>
  <p:clrMapOvr>
    <a:masterClrMapping/>
  </p:clrMapOvr>
  <mc:AlternateContent xmlns:mc="http://schemas.openxmlformats.org/markup-compatibility/2006" xmlns:p14="http://schemas.microsoft.com/office/powerpoint/2010/main">
    <mc:Choice Requires="p14">
      <p:transition spd="slow" p14:dur="2000" advTm="76169"/>
    </mc:Choice>
    <mc:Fallback xmlns="">
      <p:transition spd="slow" advTm="76169"/>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４</a:t>
            </a:r>
            <a:r>
              <a:rPr lang="ja-JP" altLang="en-US" dirty="0" smtClean="0"/>
              <a:t>）</a:t>
            </a:r>
            <a:r>
              <a:rPr lang="en-US" altLang="ja-JP" dirty="0"/>
              <a:t/>
            </a:r>
            <a:br>
              <a:rPr lang="en-US" altLang="ja-JP" dirty="0"/>
            </a:br>
            <a:r>
              <a:rPr lang="en-US" altLang="ja-JP" dirty="0">
                <a:latin typeface="Consolas" panose="020B0609020204030204" pitchFamily="49" charset="0"/>
                <a:cs typeface="Consolas" panose="020B0609020204030204" pitchFamily="49" charset="0"/>
              </a:rPr>
              <a:t>align</a:t>
            </a:r>
            <a:r>
              <a:rPr lang="ja-JP" altLang="en-US" dirty="0"/>
              <a:t>指示</a:t>
            </a:r>
            <a:r>
              <a:rPr lang="ja-JP" altLang="en-US" dirty="0" smtClean="0"/>
              <a:t>文（</a:t>
            </a:r>
            <a:r>
              <a:rPr lang="ja-JP" altLang="en-US" dirty="0"/>
              <a:t>２</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配列</a:t>
            </a:r>
            <a:r>
              <a:rPr lang="en-US" altLang="ja-JP" dirty="0">
                <a:latin typeface="Consolas" panose="020B0609020204030204" pitchFamily="49" charset="0"/>
                <a:cs typeface="Consolas" panose="020B0609020204030204" pitchFamily="49" charset="0"/>
              </a:rPr>
              <a:t>a</a:t>
            </a:r>
            <a:r>
              <a:rPr lang="ja-JP" altLang="en-US" dirty="0"/>
              <a:t>の要素</a:t>
            </a:r>
            <a:r>
              <a:rPr lang="en-US" altLang="ja-JP" dirty="0" err="1">
                <a:latin typeface="Consolas" panose="020B0609020204030204" pitchFamily="49" charset="0"/>
                <a:cs typeface="Consolas" panose="020B0609020204030204" pitchFamily="49" charset="0"/>
              </a:rPr>
              <a:t>i</a:t>
            </a:r>
            <a:r>
              <a:rPr lang="ja-JP" altLang="en-US" dirty="0"/>
              <a:t>を、テンプレート</a:t>
            </a:r>
            <a:r>
              <a:rPr lang="en-US" altLang="ja-JP" dirty="0">
                <a:latin typeface="Consolas" panose="020B0609020204030204" pitchFamily="49" charset="0"/>
                <a:cs typeface="Consolas" panose="020B0609020204030204" pitchFamily="49" charset="0"/>
              </a:rPr>
              <a:t>t</a:t>
            </a:r>
            <a:r>
              <a:rPr lang="ja-JP" altLang="en-US" dirty="0"/>
              <a:t>の要素</a:t>
            </a:r>
            <a:r>
              <a:rPr lang="en-US" altLang="ja-JP" dirty="0" smtClean="0">
                <a:latin typeface="Consolas" panose="020B0609020204030204" pitchFamily="49" charset="0"/>
                <a:cs typeface="Consolas" panose="020B0609020204030204" pitchFamily="49" charset="0"/>
              </a:rPr>
              <a:t>i+1</a:t>
            </a:r>
            <a:r>
              <a:rPr lang="ja-JP" altLang="en-US" dirty="0" smtClean="0"/>
              <a:t>に整列可能</a:t>
            </a:r>
            <a:endParaRPr lang="en-US" altLang="ja-JP" dirty="0" smtClean="0"/>
          </a:p>
          <a:p>
            <a:endParaRPr lang="en-US" altLang="ja-JP" dirty="0" smtClean="0"/>
          </a:p>
          <a:p>
            <a:endParaRPr lang="en-US" altLang="ja-JP" dirty="0" smtClean="0"/>
          </a:p>
          <a:p>
            <a:r>
              <a:rPr lang="ja-JP" altLang="en-US" dirty="0" smtClean="0"/>
              <a:t>従って多次元配列で</a:t>
            </a:r>
            <a:r>
              <a:rPr lang="ja-JP" altLang="en-US" dirty="0" smtClean="0">
                <a:latin typeface="Consolas" panose="020B0609020204030204" pitchFamily="49" charset="0"/>
                <a:cs typeface="Consolas" panose="020B0609020204030204" pitchFamily="49" charset="0"/>
              </a:rPr>
              <a:t>も同様に整列可能</a:t>
            </a:r>
            <a:endParaRPr lang="en-US" altLang="ja-JP" dirty="0">
              <a:latin typeface="Consolas" panose="020B0609020204030204" pitchFamily="49" charset="0"/>
              <a:cs typeface="Consolas" panose="020B0609020204030204" pitchFamily="49" charset="0"/>
            </a:endParaRPr>
          </a:p>
          <a:p>
            <a:endParaRPr lang="en-US" altLang="ja-JP" dirty="0">
              <a:latin typeface="Consolas" panose="020B0609020204030204" pitchFamily="49" charset="0"/>
              <a:cs typeface="Consolas" panose="020B0609020204030204" pitchFamily="49" charset="0"/>
            </a:endParaRPr>
          </a:p>
          <a:p>
            <a:endParaRPr lang="en-US" altLang="ja-JP" dirty="0" smtClean="0">
              <a:latin typeface="Consolas" panose="020B0609020204030204" pitchFamily="49" charset="0"/>
              <a:cs typeface="Consolas" panose="020B0609020204030204" pitchFamily="49" charset="0"/>
            </a:endParaRPr>
          </a:p>
          <a:p>
            <a:endParaRPr lang="en-US" altLang="ja-JP" dirty="0">
              <a:latin typeface="Consolas" panose="020B0609020204030204" pitchFamily="49" charset="0"/>
              <a:cs typeface="Consolas" panose="020B0609020204030204" pitchFamily="49" charset="0"/>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テキスト ボックス 6"/>
          <p:cNvSpPr txBox="1">
            <a:spLocks noChangeArrowheads="1"/>
          </p:cNvSpPr>
          <p:nvPr/>
        </p:nvSpPr>
        <p:spPr bwMode="auto">
          <a:xfrm>
            <a:off x="3935761" y="2996952"/>
            <a:ext cx="4980851"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a:t>
            </a:r>
            <a:endParaRPr lang="ja-JP" altLang="en-US" sz="20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3935760" y="3543392"/>
            <a:ext cx="496855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a:t>
            </a:r>
            <a:endParaRPr lang="ja-JP" altLang="en-US" sz="2000" dirty="0">
              <a:latin typeface="Consolas" pitchFamily="49" charset="0"/>
              <a:cs typeface="Consolas" pitchFamily="49" charset="0"/>
            </a:endParaRPr>
          </a:p>
        </p:txBody>
      </p:sp>
      <p:sp>
        <p:nvSpPr>
          <p:cNvPr id="10" name="テキスト ボックス 9"/>
          <p:cNvSpPr txBox="1"/>
          <p:nvPr/>
        </p:nvSpPr>
        <p:spPr>
          <a:xfrm>
            <a:off x="3359696" y="30596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359696" y="3573009"/>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a:spLocks noChangeArrowheads="1"/>
          </p:cNvSpPr>
          <p:nvPr/>
        </p:nvSpPr>
        <p:spPr bwMode="auto">
          <a:xfrm>
            <a:off x="3935760" y="4582106"/>
            <a:ext cx="5686172"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with </a:t>
            </a:r>
            <a:r>
              <a:rPr lang="en-US" altLang="ja-JP" sz="2000" dirty="0" smtClean="0">
                <a:latin typeface="Consolas" pitchFamily="49" charset="0"/>
                <a:cs typeface="Consolas" pitchFamily="49" charset="0"/>
              </a:rPr>
              <a:t>t(i+1,j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3" name="テキスト ボックス 12"/>
          <p:cNvSpPr txBox="1">
            <a:spLocks noChangeArrowheads="1"/>
          </p:cNvSpPr>
          <p:nvPr/>
        </p:nvSpPr>
        <p:spPr bwMode="auto">
          <a:xfrm>
            <a:off x="3935760" y="5128553"/>
            <a:ext cx="568863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i,j</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4" name="テキスト ボックス 13"/>
          <p:cNvSpPr txBox="1"/>
          <p:nvPr/>
        </p:nvSpPr>
        <p:spPr>
          <a:xfrm>
            <a:off x="3359696" y="4644822"/>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5" name="テキスト ボックス 14"/>
          <p:cNvSpPr txBox="1"/>
          <p:nvPr/>
        </p:nvSpPr>
        <p:spPr>
          <a:xfrm>
            <a:off x="3359696" y="5158170"/>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3658908"/>
      </p:ext>
    </p:extLst>
  </p:cSld>
  <p:clrMapOvr>
    <a:masterClrMapping/>
  </p:clrMapOvr>
  <mc:AlternateContent xmlns:mc="http://schemas.openxmlformats.org/markup-compatibility/2006" xmlns:p14="http://schemas.microsoft.com/office/powerpoint/2010/main">
    <mc:Choice Requires="p14">
      <p:transition spd="slow" p14:dur="2000" advTm="105269"/>
    </mc:Choice>
    <mc:Fallback xmlns="">
      <p:transition spd="slow" advTm="105269"/>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データマッピング</a:t>
            </a:r>
            <a:endParaRPr kumimoji="1" lang="ja-JP" altLang="en-US" dirty="0"/>
          </a:p>
        </p:txBody>
      </p:sp>
      <p:sp>
        <p:nvSpPr>
          <p:cNvPr id="45" name="コンテンツ プレースホルダ 2"/>
          <p:cNvSpPr>
            <a:spLocks noGrp="1"/>
          </p:cNvSpPr>
          <p:nvPr>
            <p:ph idx="1"/>
          </p:nvPr>
        </p:nvSpPr>
        <p:spPr/>
        <p:txBody>
          <a:bodyPr>
            <a:normAutofit/>
          </a:bodyPr>
          <a:lstStyle/>
          <a:p>
            <a:pPr eaLnBrk="1" latinLnBrk="1" hangingPunct="1"/>
            <a:r>
              <a:rPr lang="ja-JP" altLang="en-US" u="sng" dirty="0"/>
              <a:t>整列</a:t>
            </a:r>
            <a:r>
              <a:rPr lang="ja-JP" altLang="en-US" dirty="0"/>
              <a:t> </a:t>
            </a:r>
            <a:r>
              <a:rPr lang="en-US" altLang="ja-JP" dirty="0"/>
              <a:t>+ </a:t>
            </a:r>
            <a:r>
              <a:rPr lang="ja-JP" altLang="en-US" u="sng" dirty="0"/>
              <a:t>分散</a:t>
            </a:r>
            <a:r>
              <a:rPr lang="ja-JP" altLang="en-US" dirty="0"/>
              <a:t>による</a:t>
            </a:r>
            <a:r>
              <a:rPr lang="en-US" altLang="ja-JP" dirty="0"/>
              <a:t>2</a:t>
            </a:r>
            <a:r>
              <a:rPr lang="ja-JP" altLang="en-US" dirty="0"/>
              <a:t>段階の処理</a:t>
            </a: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Rectangle 8"/>
          <p:cNvSpPr>
            <a:spLocks noChangeArrowheads="1"/>
          </p:cNvSpPr>
          <p:nvPr/>
        </p:nvSpPr>
        <p:spPr bwMode="auto">
          <a:xfrm>
            <a:off x="1780604" y="3229712"/>
            <a:ext cx="204075" cy="199560"/>
          </a:xfrm>
          <a:prstGeom prst="rect">
            <a:avLst/>
          </a:prstGeom>
          <a:solidFill>
            <a:srgbClr val="FF660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0</a:t>
            </a:r>
          </a:p>
        </p:txBody>
      </p:sp>
      <p:sp>
        <p:nvSpPr>
          <p:cNvPr id="8" name="Rectangle 9"/>
          <p:cNvSpPr>
            <a:spLocks noChangeArrowheads="1"/>
          </p:cNvSpPr>
          <p:nvPr/>
        </p:nvSpPr>
        <p:spPr bwMode="auto">
          <a:xfrm>
            <a:off x="1780604" y="3432106"/>
            <a:ext cx="204075" cy="204978"/>
          </a:xfrm>
          <a:prstGeom prst="rect">
            <a:avLst/>
          </a:prstGeom>
          <a:solidFill>
            <a:srgbClr val="FF660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1</a:t>
            </a:r>
          </a:p>
        </p:txBody>
      </p:sp>
      <p:sp>
        <p:nvSpPr>
          <p:cNvPr id="9" name="Rectangle 10"/>
          <p:cNvSpPr>
            <a:spLocks noChangeArrowheads="1"/>
          </p:cNvSpPr>
          <p:nvPr/>
        </p:nvSpPr>
        <p:spPr bwMode="auto">
          <a:xfrm>
            <a:off x="1780604" y="3632155"/>
            <a:ext cx="204075" cy="208590"/>
          </a:xfrm>
          <a:prstGeom prst="rect">
            <a:avLst/>
          </a:prstGeom>
          <a:solidFill>
            <a:srgbClr val="FFFF66"/>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2</a:t>
            </a:r>
          </a:p>
        </p:txBody>
      </p:sp>
      <p:sp>
        <p:nvSpPr>
          <p:cNvPr id="10" name="Rectangle 11"/>
          <p:cNvSpPr>
            <a:spLocks noChangeArrowheads="1"/>
          </p:cNvSpPr>
          <p:nvPr/>
        </p:nvSpPr>
        <p:spPr bwMode="auto">
          <a:xfrm>
            <a:off x="1780604" y="3842895"/>
            <a:ext cx="204075" cy="204978"/>
          </a:xfrm>
          <a:prstGeom prst="rect">
            <a:avLst/>
          </a:prstGeom>
          <a:solidFill>
            <a:srgbClr val="FFFF66"/>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3</a:t>
            </a:r>
          </a:p>
        </p:txBody>
      </p:sp>
      <p:sp>
        <p:nvSpPr>
          <p:cNvPr id="11" name="Rectangle 12"/>
          <p:cNvSpPr>
            <a:spLocks noChangeArrowheads="1"/>
          </p:cNvSpPr>
          <p:nvPr/>
        </p:nvSpPr>
        <p:spPr bwMode="auto">
          <a:xfrm>
            <a:off x="1780604" y="4041356"/>
            <a:ext cx="204075" cy="204978"/>
          </a:xfrm>
          <a:prstGeom prst="rect">
            <a:avLst/>
          </a:prstGeom>
          <a:solidFill>
            <a:srgbClr val="00B0F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4</a:t>
            </a:r>
          </a:p>
        </p:txBody>
      </p:sp>
      <p:sp>
        <p:nvSpPr>
          <p:cNvPr id="12" name="Rectangle 13"/>
          <p:cNvSpPr>
            <a:spLocks noChangeArrowheads="1"/>
          </p:cNvSpPr>
          <p:nvPr/>
        </p:nvSpPr>
        <p:spPr bwMode="auto">
          <a:xfrm>
            <a:off x="1780604" y="4245751"/>
            <a:ext cx="204075" cy="204978"/>
          </a:xfrm>
          <a:prstGeom prst="rect">
            <a:avLst/>
          </a:prstGeom>
          <a:solidFill>
            <a:srgbClr val="00B0F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5</a:t>
            </a:r>
          </a:p>
        </p:txBody>
      </p:sp>
      <p:sp>
        <p:nvSpPr>
          <p:cNvPr id="13" name="Rectangle 14"/>
          <p:cNvSpPr>
            <a:spLocks noChangeArrowheads="1"/>
          </p:cNvSpPr>
          <p:nvPr/>
        </p:nvSpPr>
        <p:spPr bwMode="auto">
          <a:xfrm>
            <a:off x="1780604" y="4456080"/>
            <a:ext cx="204075" cy="208590"/>
          </a:xfrm>
          <a:prstGeom prst="rect">
            <a:avLst/>
          </a:prstGeom>
          <a:solidFill>
            <a:srgbClr val="33CC33"/>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6</a:t>
            </a:r>
          </a:p>
        </p:txBody>
      </p:sp>
      <p:sp>
        <p:nvSpPr>
          <p:cNvPr id="14" name="Rectangle 15"/>
          <p:cNvSpPr>
            <a:spLocks noChangeArrowheads="1"/>
          </p:cNvSpPr>
          <p:nvPr/>
        </p:nvSpPr>
        <p:spPr bwMode="auto">
          <a:xfrm>
            <a:off x="1780604" y="4668414"/>
            <a:ext cx="204075" cy="200463"/>
          </a:xfrm>
          <a:prstGeom prst="rect">
            <a:avLst/>
          </a:prstGeom>
          <a:solidFill>
            <a:srgbClr val="33CC33"/>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7</a:t>
            </a:r>
          </a:p>
        </p:txBody>
      </p:sp>
      <p:sp>
        <p:nvSpPr>
          <p:cNvPr id="15" name="Oval 16"/>
          <p:cNvSpPr>
            <a:spLocks noChangeArrowheads="1"/>
          </p:cNvSpPr>
          <p:nvPr/>
        </p:nvSpPr>
        <p:spPr bwMode="auto">
          <a:xfrm>
            <a:off x="3548563" y="3207209"/>
            <a:ext cx="221482" cy="220506"/>
          </a:xfrm>
          <a:prstGeom prst="ellipse">
            <a:avLst/>
          </a:prstGeom>
          <a:solidFill>
            <a:srgbClr val="FF660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0</a:t>
            </a:r>
          </a:p>
        </p:txBody>
      </p:sp>
      <p:sp>
        <p:nvSpPr>
          <p:cNvPr id="16" name="Oval 17"/>
          <p:cNvSpPr>
            <a:spLocks noChangeArrowheads="1"/>
          </p:cNvSpPr>
          <p:nvPr/>
        </p:nvSpPr>
        <p:spPr bwMode="auto">
          <a:xfrm>
            <a:off x="3559321" y="3427715"/>
            <a:ext cx="221482" cy="221482"/>
          </a:xfrm>
          <a:prstGeom prst="ellipse">
            <a:avLst/>
          </a:prstGeom>
          <a:solidFill>
            <a:srgbClr val="FF660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1</a:t>
            </a:r>
          </a:p>
        </p:txBody>
      </p:sp>
      <p:sp>
        <p:nvSpPr>
          <p:cNvPr id="17" name="Oval 18"/>
          <p:cNvSpPr>
            <a:spLocks noChangeArrowheads="1"/>
          </p:cNvSpPr>
          <p:nvPr/>
        </p:nvSpPr>
        <p:spPr bwMode="auto">
          <a:xfrm>
            <a:off x="3555654" y="3637084"/>
            <a:ext cx="221482" cy="221481"/>
          </a:xfrm>
          <a:prstGeom prst="ellipse">
            <a:avLst/>
          </a:prstGeom>
          <a:solidFill>
            <a:srgbClr val="FFFF66"/>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2</a:t>
            </a:r>
          </a:p>
        </p:txBody>
      </p:sp>
      <p:sp>
        <p:nvSpPr>
          <p:cNvPr id="18" name="Oval 19"/>
          <p:cNvSpPr>
            <a:spLocks noChangeArrowheads="1"/>
          </p:cNvSpPr>
          <p:nvPr/>
        </p:nvSpPr>
        <p:spPr bwMode="auto">
          <a:xfrm>
            <a:off x="3562745" y="3834643"/>
            <a:ext cx="221482" cy="221482"/>
          </a:xfrm>
          <a:prstGeom prst="ellipse">
            <a:avLst/>
          </a:prstGeom>
          <a:solidFill>
            <a:srgbClr val="FFFF66"/>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3</a:t>
            </a:r>
          </a:p>
        </p:txBody>
      </p:sp>
      <p:sp>
        <p:nvSpPr>
          <p:cNvPr id="19" name="Oval 20"/>
          <p:cNvSpPr>
            <a:spLocks noChangeArrowheads="1"/>
          </p:cNvSpPr>
          <p:nvPr/>
        </p:nvSpPr>
        <p:spPr bwMode="auto">
          <a:xfrm>
            <a:off x="3564047" y="4026986"/>
            <a:ext cx="221482" cy="221482"/>
          </a:xfrm>
          <a:prstGeom prst="ellipse">
            <a:avLst/>
          </a:prstGeom>
          <a:solidFill>
            <a:srgbClr val="00B0F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4</a:t>
            </a:r>
          </a:p>
        </p:txBody>
      </p:sp>
      <p:sp>
        <p:nvSpPr>
          <p:cNvPr id="20" name="Oval 21"/>
          <p:cNvSpPr>
            <a:spLocks noChangeArrowheads="1"/>
          </p:cNvSpPr>
          <p:nvPr/>
        </p:nvSpPr>
        <p:spPr bwMode="auto">
          <a:xfrm>
            <a:off x="3560440" y="4246672"/>
            <a:ext cx="221482" cy="221481"/>
          </a:xfrm>
          <a:prstGeom prst="ellipse">
            <a:avLst/>
          </a:prstGeom>
          <a:solidFill>
            <a:srgbClr val="00B0F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5</a:t>
            </a:r>
          </a:p>
        </p:txBody>
      </p:sp>
      <p:sp>
        <p:nvSpPr>
          <p:cNvPr id="21" name="Oval 22"/>
          <p:cNvSpPr>
            <a:spLocks noChangeArrowheads="1"/>
          </p:cNvSpPr>
          <p:nvPr/>
        </p:nvSpPr>
        <p:spPr bwMode="auto">
          <a:xfrm>
            <a:off x="3562745" y="4449634"/>
            <a:ext cx="221482" cy="221482"/>
          </a:xfrm>
          <a:prstGeom prst="ellipse">
            <a:avLst/>
          </a:prstGeom>
          <a:solidFill>
            <a:srgbClr val="33CC33"/>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6</a:t>
            </a:r>
          </a:p>
        </p:txBody>
      </p:sp>
      <p:sp>
        <p:nvSpPr>
          <p:cNvPr id="22" name="Oval 23"/>
          <p:cNvSpPr>
            <a:spLocks noChangeArrowheads="1"/>
          </p:cNvSpPr>
          <p:nvPr/>
        </p:nvSpPr>
        <p:spPr bwMode="auto">
          <a:xfrm>
            <a:off x="3562745" y="4647396"/>
            <a:ext cx="221482" cy="221481"/>
          </a:xfrm>
          <a:prstGeom prst="ellipse">
            <a:avLst/>
          </a:prstGeom>
          <a:solidFill>
            <a:srgbClr val="33CC33"/>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7</a:t>
            </a:r>
          </a:p>
        </p:txBody>
      </p:sp>
      <p:sp>
        <p:nvSpPr>
          <p:cNvPr id="23" name="AutoShape 24"/>
          <p:cNvSpPr>
            <a:spLocks noChangeArrowheads="1"/>
          </p:cNvSpPr>
          <p:nvPr/>
        </p:nvSpPr>
        <p:spPr bwMode="auto">
          <a:xfrm>
            <a:off x="5359419" y="2975589"/>
            <a:ext cx="619563" cy="354175"/>
          </a:xfrm>
          <a:prstGeom prst="roundRect">
            <a:avLst>
              <a:gd name="adj" fmla="val 16667"/>
            </a:avLst>
          </a:prstGeom>
          <a:solidFill>
            <a:srgbClr val="FF6600"/>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1</a:t>
            </a:r>
          </a:p>
        </p:txBody>
      </p:sp>
      <p:sp>
        <p:nvSpPr>
          <p:cNvPr id="24" name="AutoShape 25"/>
          <p:cNvSpPr>
            <a:spLocks noChangeArrowheads="1"/>
          </p:cNvSpPr>
          <p:nvPr/>
        </p:nvSpPr>
        <p:spPr bwMode="auto">
          <a:xfrm>
            <a:off x="5359419" y="3563218"/>
            <a:ext cx="619563" cy="354175"/>
          </a:xfrm>
          <a:prstGeom prst="roundRect">
            <a:avLst>
              <a:gd name="adj" fmla="val 16667"/>
            </a:avLst>
          </a:prstGeom>
          <a:solidFill>
            <a:srgbClr val="FFFF66"/>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2</a:t>
            </a:r>
          </a:p>
        </p:txBody>
      </p:sp>
      <p:sp>
        <p:nvSpPr>
          <p:cNvPr id="25" name="AutoShape 26"/>
          <p:cNvSpPr>
            <a:spLocks noChangeArrowheads="1"/>
          </p:cNvSpPr>
          <p:nvPr/>
        </p:nvSpPr>
        <p:spPr bwMode="auto">
          <a:xfrm>
            <a:off x="5359420" y="4135505"/>
            <a:ext cx="619563" cy="354175"/>
          </a:xfrm>
          <a:prstGeom prst="roundRect">
            <a:avLst>
              <a:gd name="adj" fmla="val 16667"/>
            </a:avLst>
          </a:prstGeom>
          <a:solidFill>
            <a:srgbClr val="00B0F0"/>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3</a:t>
            </a:r>
          </a:p>
        </p:txBody>
      </p:sp>
      <p:sp>
        <p:nvSpPr>
          <p:cNvPr id="26" name="AutoShape 27"/>
          <p:cNvSpPr>
            <a:spLocks noChangeArrowheads="1"/>
          </p:cNvSpPr>
          <p:nvPr/>
        </p:nvSpPr>
        <p:spPr bwMode="auto">
          <a:xfrm>
            <a:off x="5359553" y="4768645"/>
            <a:ext cx="619563" cy="354175"/>
          </a:xfrm>
          <a:prstGeom prst="roundRect">
            <a:avLst>
              <a:gd name="adj" fmla="val 16667"/>
            </a:avLst>
          </a:prstGeom>
          <a:solidFill>
            <a:srgbClr val="33CC33"/>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4</a:t>
            </a:r>
          </a:p>
        </p:txBody>
      </p:sp>
      <p:sp>
        <p:nvSpPr>
          <p:cNvPr id="27" name="Line 28"/>
          <p:cNvSpPr>
            <a:spLocks noChangeShapeType="1"/>
          </p:cNvSpPr>
          <p:nvPr/>
        </p:nvSpPr>
        <p:spPr bwMode="auto">
          <a:xfrm flipV="1">
            <a:off x="3830948" y="3188064"/>
            <a:ext cx="1511300" cy="215900"/>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8" name="Line 29"/>
          <p:cNvSpPr>
            <a:spLocks noChangeShapeType="1"/>
          </p:cNvSpPr>
          <p:nvPr/>
        </p:nvSpPr>
        <p:spPr bwMode="auto">
          <a:xfrm flipV="1">
            <a:off x="3834324" y="3756819"/>
            <a:ext cx="1511300" cy="71437"/>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9" name="Line 30"/>
          <p:cNvSpPr>
            <a:spLocks noChangeShapeType="1"/>
          </p:cNvSpPr>
          <p:nvPr/>
        </p:nvSpPr>
        <p:spPr bwMode="auto">
          <a:xfrm>
            <a:off x="3834324" y="4266277"/>
            <a:ext cx="1511300" cy="73025"/>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0" name="Line 31"/>
          <p:cNvSpPr>
            <a:spLocks noChangeShapeType="1"/>
          </p:cNvSpPr>
          <p:nvPr/>
        </p:nvSpPr>
        <p:spPr bwMode="auto">
          <a:xfrm>
            <a:off x="3816240" y="4685585"/>
            <a:ext cx="1511300" cy="219075"/>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1" name="Line 32"/>
          <p:cNvSpPr>
            <a:spLocks noChangeShapeType="1"/>
          </p:cNvSpPr>
          <p:nvPr/>
        </p:nvSpPr>
        <p:spPr bwMode="auto">
          <a:xfrm>
            <a:off x="2035676" y="3317462"/>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2" name="Line 33"/>
          <p:cNvSpPr>
            <a:spLocks noChangeShapeType="1"/>
          </p:cNvSpPr>
          <p:nvPr/>
        </p:nvSpPr>
        <p:spPr bwMode="auto">
          <a:xfrm>
            <a:off x="2035676" y="4734130"/>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3" name="Line 34"/>
          <p:cNvSpPr>
            <a:spLocks noChangeShapeType="1"/>
          </p:cNvSpPr>
          <p:nvPr/>
        </p:nvSpPr>
        <p:spPr bwMode="auto">
          <a:xfrm>
            <a:off x="2035676" y="3531465"/>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4" name="Line 35"/>
          <p:cNvSpPr>
            <a:spLocks noChangeShapeType="1"/>
          </p:cNvSpPr>
          <p:nvPr/>
        </p:nvSpPr>
        <p:spPr bwMode="auto">
          <a:xfrm>
            <a:off x="2035676" y="3738003"/>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5" name="Line 36"/>
          <p:cNvSpPr>
            <a:spLocks noChangeShapeType="1"/>
          </p:cNvSpPr>
          <p:nvPr/>
        </p:nvSpPr>
        <p:spPr bwMode="auto">
          <a:xfrm>
            <a:off x="2035676" y="3919659"/>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6" name="Line 37"/>
          <p:cNvSpPr>
            <a:spLocks noChangeShapeType="1"/>
          </p:cNvSpPr>
          <p:nvPr/>
        </p:nvSpPr>
        <p:spPr bwMode="auto">
          <a:xfrm>
            <a:off x="2035676" y="4173064"/>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7" name="Line 38"/>
          <p:cNvSpPr>
            <a:spLocks noChangeShapeType="1"/>
          </p:cNvSpPr>
          <p:nvPr/>
        </p:nvSpPr>
        <p:spPr bwMode="auto">
          <a:xfrm>
            <a:off x="2035676" y="4373768"/>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8" name="Line 39"/>
          <p:cNvSpPr>
            <a:spLocks noChangeShapeType="1"/>
          </p:cNvSpPr>
          <p:nvPr/>
        </p:nvSpPr>
        <p:spPr bwMode="auto">
          <a:xfrm>
            <a:off x="2035676" y="4562537"/>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9" name="Text Box 40"/>
          <p:cNvSpPr txBox="1">
            <a:spLocks noChangeArrowheads="1"/>
          </p:cNvSpPr>
          <p:nvPr/>
        </p:nvSpPr>
        <p:spPr bwMode="auto">
          <a:xfrm>
            <a:off x="1561966" y="5052182"/>
            <a:ext cx="641350" cy="366712"/>
          </a:xfrm>
          <a:prstGeom prst="rect">
            <a:avLst/>
          </a:prstGeom>
          <a:noFill/>
          <a:ln w="9525">
            <a:noFill/>
            <a:miter lim="800000"/>
            <a:headEnd/>
            <a:tailEnd/>
          </a:ln>
        </p:spPr>
        <p:txBody>
          <a:bodyPr wrap="none">
            <a:spAutoFit/>
          </a:bodyPr>
          <a:lstStyle/>
          <a:p>
            <a:pPr algn="ctr"/>
            <a:r>
              <a:rPr lang="ja-JP" altLang="en-US" dirty="0">
                <a:latin typeface="+mn-ea"/>
              </a:rPr>
              <a:t>配列</a:t>
            </a:r>
          </a:p>
        </p:txBody>
      </p:sp>
      <p:sp>
        <p:nvSpPr>
          <p:cNvPr id="40" name="Text Box 41"/>
          <p:cNvSpPr txBox="1">
            <a:spLocks noChangeArrowheads="1"/>
          </p:cNvSpPr>
          <p:nvPr/>
        </p:nvSpPr>
        <p:spPr bwMode="auto">
          <a:xfrm>
            <a:off x="2898315" y="5054821"/>
            <a:ext cx="1688283" cy="646331"/>
          </a:xfrm>
          <a:prstGeom prst="rect">
            <a:avLst/>
          </a:prstGeom>
          <a:noFill/>
          <a:ln w="9525">
            <a:noFill/>
            <a:miter lim="800000"/>
            <a:headEnd/>
            <a:tailEnd/>
          </a:ln>
        </p:spPr>
        <p:txBody>
          <a:bodyPr wrap="none">
            <a:spAutoFit/>
          </a:bodyPr>
          <a:lstStyle/>
          <a:p>
            <a:pPr algn="ctr"/>
            <a:r>
              <a:rPr lang="ja-JP" altLang="en-US" dirty="0">
                <a:latin typeface="+mn-ea"/>
              </a:rPr>
              <a:t>テンプレート</a:t>
            </a:r>
          </a:p>
          <a:p>
            <a:pPr algn="ctr"/>
            <a:r>
              <a:rPr lang="en-US" altLang="ja-JP" dirty="0">
                <a:latin typeface="+mn-ea"/>
              </a:rPr>
              <a:t>(</a:t>
            </a:r>
            <a:r>
              <a:rPr lang="ja-JP" altLang="en-US" dirty="0">
                <a:latin typeface="+mn-ea"/>
              </a:rPr>
              <a:t>仮想的な配列</a:t>
            </a:r>
            <a:r>
              <a:rPr lang="en-US" altLang="ja-JP" dirty="0">
                <a:latin typeface="+mn-ea"/>
              </a:rPr>
              <a:t>)</a:t>
            </a:r>
          </a:p>
        </p:txBody>
      </p:sp>
      <p:sp>
        <p:nvSpPr>
          <p:cNvPr id="41" name="Text Box 42"/>
          <p:cNvSpPr txBox="1">
            <a:spLocks noChangeArrowheads="1"/>
          </p:cNvSpPr>
          <p:nvPr/>
        </p:nvSpPr>
        <p:spPr bwMode="auto">
          <a:xfrm>
            <a:off x="5298746" y="5183625"/>
            <a:ext cx="740907" cy="369332"/>
          </a:xfrm>
          <a:prstGeom prst="rect">
            <a:avLst/>
          </a:prstGeom>
          <a:noFill/>
          <a:ln w="9525">
            <a:noFill/>
            <a:miter lim="800000"/>
            <a:headEnd/>
            <a:tailEnd/>
          </a:ln>
        </p:spPr>
        <p:txBody>
          <a:bodyPr wrap="none">
            <a:spAutoFit/>
          </a:bodyPr>
          <a:lstStyle/>
          <a:p>
            <a:pPr algn="ctr"/>
            <a:r>
              <a:rPr lang="ja-JP" altLang="en-US" dirty="0">
                <a:latin typeface="+mn-ea"/>
              </a:rPr>
              <a:t>ノード</a:t>
            </a:r>
          </a:p>
        </p:txBody>
      </p:sp>
      <p:sp>
        <p:nvSpPr>
          <p:cNvPr id="42" name="Text Box 43"/>
          <p:cNvSpPr txBox="1">
            <a:spLocks noChangeArrowheads="1"/>
          </p:cNvSpPr>
          <p:nvPr/>
        </p:nvSpPr>
        <p:spPr bwMode="auto">
          <a:xfrm>
            <a:off x="2370108" y="3851699"/>
            <a:ext cx="641350" cy="366712"/>
          </a:xfrm>
          <a:prstGeom prst="rect">
            <a:avLst/>
          </a:prstGeom>
          <a:noFill/>
          <a:ln w="9525">
            <a:noFill/>
            <a:miter lim="800000"/>
            <a:headEnd/>
            <a:tailEnd/>
          </a:ln>
        </p:spPr>
        <p:txBody>
          <a:bodyPr wrap="none">
            <a:spAutoFit/>
          </a:bodyPr>
          <a:lstStyle/>
          <a:p>
            <a:pPr algn="ctr"/>
            <a:r>
              <a:rPr lang="ja-JP" altLang="en-US" dirty="0">
                <a:latin typeface="+mn-ea"/>
              </a:rPr>
              <a:t>整列</a:t>
            </a:r>
          </a:p>
        </p:txBody>
      </p:sp>
      <p:sp>
        <p:nvSpPr>
          <p:cNvPr id="43" name="Text Box 44"/>
          <p:cNvSpPr txBox="1">
            <a:spLocks noChangeArrowheads="1"/>
          </p:cNvSpPr>
          <p:nvPr/>
        </p:nvSpPr>
        <p:spPr bwMode="auto">
          <a:xfrm>
            <a:off x="4237841" y="3400322"/>
            <a:ext cx="641350" cy="366712"/>
          </a:xfrm>
          <a:prstGeom prst="rect">
            <a:avLst/>
          </a:prstGeom>
          <a:noFill/>
          <a:ln w="9525">
            <a:noFill/>
            <a:miter lim="800000"/>
            <a:headEnd/>
            <a:tailEnd/>
          </a:ln>
        </p:spPr>
        <p:txBody>
          <a:bodyPr wrap="none">
            <a:spAutoFit/>
          </a:bodyPr>
          <a:lstStyle/>
          <a:p>
            <a:pPr algn="ctr"/>
            <a:r>
              <a:rPr lang="ja-JP" altLang="en-US" dirty="0">
                <a:latin typeface="+mn-ea"/>
              </a:rPr>
              <a:t>分散</a:t>
            </a:r>
          </a:p>
        </p:txBody>
      </p:sp>
      <p:sp>
        <p:nvSpPr>
          <p:cNvPr id="3" name="テキスト ボックス 2"/>
          <p:cNvSpPr txBox="1"/>
          <p:nvPr/>
        </p:nvSpPr>
        <p:spPr>
          <a:xfrm>
            <a:off x="6167695" y="3329492"/>
            <a:ext cx="4996881" cy="1477328"/>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nodes p(4)</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template t(0:7)</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distribute t(block) onto p</a:t>
            </a:r>
          </a:p>
          <a:p>
            <a:r>
              <a:rPr kumimoji="1" lang="en-US" altLang="ja-JP" dirty="0">
                <a:latin typeface="Consolas" panose="020B0609020204030204" pitchFamily="49" charset="0"/>
                <a:cs typeface="Consolas" panose="020B0609020204030204" pitchFamily="49" charset="0"/>
              </a:rPr>
              <a:t>float a[8];</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align a[</a:t>
            </a:r>
            <a:r>
              <a:rPr kumimoji="1" lang="en-US" altLang="ja-JP" dirty="0" err="1">
                <a:latin typeface="Consolas" panose="020B0609020204030204" pitchFamily="49" charset="0"/>
                <a:cs typeface="Consolas" panose="020B0609020204030204" pitchFamily="49" charset="0"/>
              </a:rPr>
              <a:t>i</a:t>
            </a:r>
            <a:r>
              <a:rPr kumimoji="1" lang="en-US" altLang="ja-JP" dirty="0">
                <a:latin typeface="Consolas" panose="020B0609020204030204" pitchFamily="49" charset="0"/>
                <a:cs typeface="Consolas" panose="020B0609020204030204" pitchFamily="49" charset="0"/>
              </a:rPr>
              <a:t>] with t(</a:t>
            </a:r>
            <a:r>
              <a:rPr kumimoji="1" lang="en-US" altLang="ja-JP" dirty="0" err="1">
                <a:latin typeface="Consolas" panose="020B0609020204030204" pitchFamily="49" charset="0"/>
                <a:cs typeface="Consolas" panose="020B0609020204030204" pitchFamily="49" charset="0"/>
              </a:rPr>
              <a:t>i</a:t>
            </a:r>
            <a:r>
              <a:rPr kumimoji="1" lang="en-US" altLang="ja-JP" dirty="0">
                <a:latin typeface="Consolas" panose="020B0609020204030204" pitchFamily="49" charset="0"/>
                <a:cs typeface="Consolas" panose="020B0609020204030204" pitchFamily="49" charset="0"/>
              </a:rPr>
              <a:t>)</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1592001"/>
      </p:ext>
    </p:extLst>
  </p:cSld>
  <p:clrMapOvr>
    <a:masterClrMapping/>
  </p:clrMapOvr>
  <mc:AlternateContent xmlns:mc="http://schemas.openxmlformats.org/markup-compatibility/2006" xmlns:p14="http://schemas.microsoft.com/office/powerpoint/2010/main">
    <mc:Choice Requires="p14">
      <p:transition spd="slow" p14:dur="2000" advTm="70842"/>
    </mc:Choice>
    <mc:Fallback xmlns="">
      <p:transition spd="slow" advTm="70842"/>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特殊</a:t>
            </a:r>
            <a:r>
              <a:rPr lang="ja-JP" altLang="en-US" dirty="0" smtClean="0"/>
              <a:t>な整列</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縮退</a:t>
            </a:r>
            <a:endParaRPr kumimoji="1" lang="en-US" altLang="ja-JP" dirty="0" smtClean="0"/>
          </a:p>
          <a:p>
            <a:endParaRPr lang="en-US" altLang="ja-JP" dirty="0"/>
          </a:p>
          <a:p>
            <a:endParaRPr kumimoji="1" lang="en-US" altLang="ja-JP" dirty="0" smtClean="0"/>
          </a:p>
          <a:p>
            <a:r>
              <a:rPr lang="ja-JP" altLang="en-US" dirty="0" smtClean="0"/>
              <a:t>複製</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正方形/長方形 6"/>
          <p:cNvSpPr/>
          <p:nvPr/>
        </p:nvSpPr>
        <p:spPr>
          <a:xfrm>
            <a:off x="7741232" y="4487638"/>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8" name="正方形/長方形 7"/>
          <p:cNvSpPr/>
          <p:nvPr/>
        </p:nvSpPr>
        <p:spPr>
          <a:xfrm>
            <a:off x="7741232" y="5063702"/>
            <a:ext cx="576064"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8317296" y="4487638"/>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8317296" y="5063702"/>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1" name="テキスト ボックス 10"/>
          <p:cNvSpPr txBox="1"/>
          <p:nvPr/>
        </p:nvSpPr>
        <p:spPr>
          <a:xfrm>
            <a:off x="1433202" y="3032957"/>
            <a:ext cx="5184576" cy="584775"/>
          </a:xfrm>
          <a:prstGeom prst="rect">
            <a:avLst/>
          </a:prstGeom>
          <a:solidFill>
            <a:schemeClr val="bg1"/>
          </a:solidFill>
          <a:ln>
            <a:solidFill>
              <a:schemeClr val="tx1"/>
            </a:solidFill>
          </a:ln>
        </p:spPr>
        <p:txBody>
          <a:bodyPr wrap="squar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t(block) onto p1</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align a</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err="1">
                <a:solidFill>
                  <a:srgbClr val="FF0000"/>
                </a:solidFill>
                <a:latin typeface="Consolas" panose="020B0609020204030204" pitchFamily="49" charset="0"/>
                <a:cs typeface="Consolas" panose="020B0609020204030204" pitchFamily="49" charset="0"/>
              </a:rPr>
              <a:t>i</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a:latin typeface="Consolas" panose="020B0609020204030204" pitchFamily="49" charset="0"/>
                <a:cs typeface="Consolas" panose="020B0609020204030204" pitchFamily="49" charset="0"/>
              </a:rPr>
              <a:t> with t(</a:t>
            </a:r>
            <a:r>
              <a:rPr kumimoji="1" lang="en-US" altLang="ja-JP" sz="1600" dirty="0" err="1">
                <a:latin typeface="Consolas" panose="020B0609020204030204" pitchFamily="49" charset="0"/>
                <a:cs typeface="Consolas" panose="020B0609020204030204" pitchFamily="49" charset="0"/>
              </a:rPr>
              <a:t>i</a:t>
            </a:r>
            <a:r>
              <a:rPr kumimoji="1" lang="en-US" altLang="ja-JP" sz="1600" dirty="0">
                <a:latin typeface="Consolas" panose="020B0609020204030204" pitchFamily="49" charset="0"/>
                <a:cs typeface="Consolas" panose="020B0609020204030204" pitchFamily="49" charset="0"/>
              </a:rPr>
              <a:t>)</a:t>
            </a:r>
          </a:p>
        </p:txBody>
      </p:sp>
      <p:sp>
        <p:nvSpPr>
          <p:cNvPr id="12" name="正方形/長方形 11"/>
          <p:cNvSpPr/>
          <p:nvPr/>
        </p:nvSpPr>
        <p:spPr>
          <a:xfrm>
            <a:off x="8730275" y="2697758"/>
            <a:ext cx="288032"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8730275" y="2985790"/>
            <a:ext cx="288032"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8730275" y="3273822"/>
            <a:ext cx="288032"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5" name="正方形/長方形 14"/>
          <p:cNvSpPr/>
          <p:nvPr/>
        </p:nvSpPr>
        <p:spPr>
          <a:xfrm>
            <a:off x="8730275" y="3561854"/>
            <a:ext cx="288032"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7" name="正方形/長方形 16"/>
          <p:cNvSpPr/>
          <p:nvPr/>
        </p:nvSpPr>
        <p:spPr>
          <a:xfrm>
            <a:off x="7002083" y="2697758"/>
            <a:ext cx="1152128"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8" name="正方形/長方形 17"/>
          <p:cNvSpPr/>
          <p:nvPr/>
        </p:nvSpPr>
        <p:spPr>
          <a:xfrm>
            <a:off x="7002083" y="2985790"/>
            <a:ext cx="1152128"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9" name="正方形/長方形 18"/>
          <p:cNvSpPr/>
          <p:nvPr/>
        </p:nvSpPr>
        <p:spPr>
          <a:xfrm>
            <a:off x="7002083" y="3273822"/>
            <a:ext cx="1152128"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20" name="正方形/長方形 19"/>
          <p:cNvSpPr/>
          <p:nvPr/>
        </p:nvSpPr>
        <p:spPr>
          <a:xfrm>
            <a:off x="7002083" y="3561854"/>
            <a:ext cx="1152128"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cxnSp>
        <p:nvCxnSpPr>
          <p:cNvPr id="22" name="直線矢印コネクタ 21"/>
          <p:cNvCxnSpPr>
            <a:stCxn id="17" idx="3"/>
            <a:endCxn id="12" idx="1"/>
          </p:cNvCxnSpPr>
          <p:nvPr/>
        </p:nvCxnSpPr>
        <p:spPr>
          <a:xfrm>
            <a:off x="8154211" y="2841774"/>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8" idx="3"/>
            <a:endCxn id="13" idx="1"/>
          </p:cNvCxnSpPr>
          <p:nvPr/>
        </p:nvCxnSpPr>
        <p:spPr>
          <a:xfrm>
            <a:off x="8154211" y="3129806"/>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9" idx="3"/>
            <a:endCxn id="14" idx="1"/>
          </p:cNvCxnSpPr>
          <p:nvPr/>
        </p:nvCxnSpPr>
        <p:spPr>
          <a:xfrm>
            <a:off x="8154211" y="3417838"/>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0" idx="3"/>
            <a:endCxn id="15" idx="1"/>
          </p:cNvCxnSpPr>
          <p:nvPr/>
        </p:nvCxnSpPr>
        <p:spPr>
          <a:xfrm>
            <a:off x="8154211" y="3705870"/>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433202" y="4767317"/>
            <a:ext cx="5234125" cy="584775"/>
          </a:xfrm>
          <a:prstGeom prst="rect">
            <a:avLst/>
          </a:prstGeom>
          <a:solidFill>
            <a:schemeClr val="bg1"/>
          </a:solidFill>
          <a:ln>
            <a:solidFill>
              <a:schemeClr val="tx1"/>
            </a:solidFill>
          </a:ln>
        </p:spPr>
        <p:txBody>
          <a:bodyPr wrap="non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err="1">
                <a:latin typeface="Consolas" panose="020B0609020204030204" pitchFamily="49" charset="0"/>
                <a:cs typeface="Consolas" panose="020B0609020204030204" pitchFamily="49" charset="0"/>
              </a:rPr>
              <a:t>block,block</a:t>
            </a:r>
            <a:r>
              <a:rPr kumimoji="1" lang="en-US" altLang="ja-JP" sz="1600" dirty="0">
                <a:latin typeface="Consolas" panose="020B0609020204030204" pitchFamily="49" charset="0"/>
                <a:cs typeface="Consolas" panose="020B0609020204030204" pitchFamily="49" charset="0"/>
              </a:rPr>
              <a:t>) onto p2</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align a[</a:t>
            </a:r>
            <a:r>
              <a:rPr kumimoji="1" lang="en-US" altLang="ja-JP" sz="1600" dirty="0" err="1">
                <a:latin typeface="Consolas" panose="020B0609020204030204" pitchFamily="49" charset="0"/>
                <a:cs typeface="Consolas" panose="020B0609020204030204" pitchFamily="49" charset="0"/>
              </a:rPr>
              <a:t>i</a:t>
            </a:r>
            <a:r>
              <a:rPr kumimoji="1" lang="en-US" altLang="ja-JP" sz="1600" dirty="0">
                <a:latin typeface="Consolas" panose="020B0609020204030204" pitchFamily="49" charset="0"/>
                <a:cs typeface="Consolas" panose="020B0609020204030204" pitchFamily="49" charset="0"/>
              </a:rPr>
              <a:t>] with t</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err="1">
                <a:solidFill>
                  <a:srgbClr val="FF0000"/>
                </a:solidFill>
                <a:latin typeface="Consolas" panose="020B0609020204030204" pitchFamily="49" charset="0"/>
                <a:cs typeface="Consolas" panose="020B0609020204030204" pitchFamily="49" charset="0"/>
              </a:rPr>
              <a:t>i</a:t>
            </a:r>
            <a:r>
              <a:rPr kumimoji="1" lang="en-US" altLang="ja-JP" sz="1600" dirty="0">
                <a:solidFill>
                  <a:srgbClr val="FF0000"/>
                </a:solidFill>
                <a:latin typeface="Consolas" panose="020B0609020204030204" pitchFamily="49" charset="0"/>
                <a:cs typeface="Consolas" panose="020B0609020204030204" pitchFamily="49" charset="0"/>
              </a:rPr>
              <a:t>,*)</a:t>
            </a:r>
          </a:p>
        </p:txBody>
      </p:sp>
      <p:sp>
        <p:nvSpPr>
          <p:cNvPr id="38" name="正方形/長方形 37"/>
          <p:cNvSpPr/>
          <p:nvPr/>
        </p:nvSpPr>
        <p:spPr>
          <a:xfrm>
            <a:off x="6805128" y="4487638"/>
            <a:ext cx="288032"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40" name="正方形/長方形 39"/>
          <p:cNvSpPr/>
          <p:nvPr/>
        </p:nvSpPr>
        <p:spPr>
          <a:xfrm>
            <a:off x="6805128" y="5063702"/>
            <a:ext cx="288032"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cxnSp>
        <p:nvCxnSpPr>
          <p:cNvPr id="43" name="直線矢印コネクタ 42"/>
          <p:cNvCxnSpPr>
            <a:stCxn id="39" idx="3"/>
            <a:endCxn id="9" idx="1"/>
          </p:cNvCxnSpPr>
          <p:nvPr/>
        </p:nvCxnSpPr>
        <p:spPr>
          <a:xfrm flipV="1">
            <a:off x="7165168" y="4775670"/>
            <a:ext cx="1152128"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41" idx="3"/>
            <a:endCxn id="10" idx="1"/>
          </p:cNvCxnSpPr>
          <p:nvPr/>
        </p:nvCxnSpPr>
        <p:spPr>
          <a:xfrm flipV="1">
            <a:off x="7165168" y="5351734"/>
            <a:ext cx="1152128"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endCxn id="7" idx="1"/>
          </p:cNvCxnSpPr>
          <p:nvPr/>
        </p:nvCxnSpPr>
        <p:spPr>
          <a:xfrm>
            <a:off x="7140016" y="4775670"/>
            <a:ext cx="601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endCxn id="8" idx="1"/>
          </p:cNvCxnSpPr>
          <p:nvPr/>
        </p:nvCxnSpPr>
        <p:spPr>
          <a:xfrm>
            <a:off x="7093160" y="5351734"/>
            <a:ext cx="648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6877136" y="4631654"/>
            <a:ext cx="288032"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41" name="正方形/長方形 40"/>
          <p:cNvSpPr/>
          <p:nvPr/>
        </p:nvSpPr>
        <p:spPr>
          <a:xfrm>
            <a:off x="6877136" y="5207718"/>
            <a:ext cx="288032"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55" name="テキスト ボックス 54"/>
          <p:cNvSpPr txBox="1"/>
          <p:nvPr/>
        </p:nvSpPr>
        <p:spPr>
          <a:xfrm>
            <a:off x="9253400" y="4559646"/>
            <a:ext cx="2304256" cy="1077218"/>
          </a:xfrm>
          <a:prstGeom prst="rect">
            <a:avLst/>
          </a:prstGeom>
          <a:noFill/>
        </p:spPr>
        <p:txBody>
          <a:bodyPr wrap="square" rtlCol="0">
            <a:spAutoFit/>
          </a:bodyPr>
          <a:lstStyle/>
          <a:p>
            <a:r>
              <a:rPr kumimoji="1" lang="en-US" altLang="ja-JP" sz="1600" dirty="0">
                <a:latin typeface="Consolas" panose="020B0609020204030204" pitchFamily="49" charset="0"/>
                <a:cs typeface="Consolas" panose="020B0609020204030204" pitchFamily="49" charset="0"/>
              </a:rPr>
              <a:t>a[0]</a:t>
            </a:r>
            <a:r>
              <a:rPr kumimoji="1" lang="ja-JP" altLang="en-US" sz="1600" dirty="0"/>
              <a:t>の実体は、</a:t>
            </a:r>
            <a:r>
              <a:rPr kumimoji="1" lang="en-US" altLang="ja-JP" sz="1600" dirty="0">
                <a:latin typeface="Consolas" panose="020B0609020204030204" pitchFamily="49" charset="0"/>
                <a:cs typeface="Consolas" panose="020B0609020204030204" pitchFamily="49" charset="0"/>
              </a:rPr>
              <a:t>p2(1,1)</a:t>
            </a:r>
            <a:r>
              <a:rPr kumimoji="1" lang="ja-JP" altLang="en-US" sz="1600" dirty="0"/>
              <a:t>と</a:t>
            </a:r>
            <a:r>
              <a:rPr kumimoji="1" lang="en-US" altLang="ja-JP" sz="1600" dirty="0">
                <a:latin typeface="Consolas" panose="020B0609020204030204" pitchFamily="49" charset="0"/>
                <a:cs typeface="Consolas" panose="020B0609020204030204" pitchFamily="49" charset="0"/>
              </a:rPr>
              <a:t>p2(1,2)</a:t>
            </a:r>
            <a:r>
              <a:rPr kumimoji="1" lang="ja-JP" altLang="en-US" sz="1600" dirty="0"/>
              <a:t>に存在する。値の一致は保証されない。</a:t>
            </a:r>
          </a:p>
        </p:txBody>
      </p:sp>
    </p:spTree>
    <p:extLst>
      <p:ext uri="{BB962C8B-B14F-4D97-AF65-F5344CB8AC3E}">
        <p14:creationId xmlns:p14="http://schemas.microsoft.com/office/powerpoint/2010/main" val="389158375"/>
      </p:ext>
    </p:extLst>
  </p:cSld>
  <p:clrMapOvr>
    <a:masterClrMapping/>
  </p:clrMapOvr>
  <mc:AlternateContent xmlns:mc="http://schemas.openxmlformats.org/markup-compatibility/2006" xmlns:p14="http://schemas.microsoft.com/office/powerpoint/2010/main">
    <mc:Choice Requires="p14">
      <p:transition spd="slow" p14:dur="2000" advTm="55396"/>
    </mc:Choice>
    <mc:Fallback xmlns="">
      <p:transition spd="slow" advTm="55396"/>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動的な配列の整列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ポインタまたは割付け配列として宣言</a:t>
            </a:r>
          </a:p>
          <a:p>
            <a:r>
              <a:rPr kumimoji="1" lang="ja-JP" altLang="en-US" dirty="0" smtClean="0"/>
              <a:t>実際の「整列」の処理は続く</a:t>
            </a:r>
            <a:r>
              <a:rPr kumimoji="1" lang="en-US" altLang="ja-JP" dirty="0" err="1" smtClean="0">
                <a:latin typeface="Consolas" charset="0"/>
                <a:ea typeface="Consolas" charset="0"/>
                <a:cs typeface="Consolas" charset="0"/>
              </a:rPr>
              <a:t>xmp_malloc</a:t>
            </a:r>
            <a:r>
              <a:rPr kumimoji="1" lang="ja-JP" altLang="en-US" dirty="0" smtClean="0"/>
              <a:t>または</a:t>
            </a:r>
            <a:r>
              <a:rPr kumimoji="1" lang="en-US" altLang="ja-JP" dirty="0" smtClean="0">
                <a:latin typeface="Consolas" charset="0"/>
                <a:ea typeface="Consolas" charset="0"/>
                <a:cs typeface="Consolas" charset="0"/>
              </a:rPr>
              <a:t>allocate</a:t>
            </a:r>
            <a:r>
              <a:rPr kumimoji="1" lang="ja-JP" altLang="en-US" dirty="0" smtClean="0"/>
              <a:t>文において</a:t>
            </a:r>
            <a:r>
              <a:rPr kumimoji="1" lang="en-US" altLang="ja-JP" dirty="0" smtClean="0"/>
              <a:t/>
            </a:r>
            <a:br>
              <a:rPr kumimoji="1" lang="en-US" altLang="ja-JP" dirty="0" smtClean="0"/>
            </a:br>
            <a:r>
              <a:rPr kumimoji="1" lang="ja-JP" altLang="en-US" dirty="0" smtClean="0"/>
              <a:t>実行される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テキスト ボックス 6"/>
          <p:cNvSpPr txBox="1">
            <a:spLocks noChangeArrowheads="1"/>
          </p:cNvSpPr>
          <p:nvPr/>
        </p:nvSpPr>
        <p:spPr bwMode="auto">
          <a:xfrm>
            <a:off x="3706293" y="3552111"/>
            <a:ext cx="5630067" cy="1200329"/>
          </a:xfrm>
          <a:prstGeom prst="rect">
            <a:avLst/>
          </a:prstGeom>
          <a:solidFill>
            <a:schemeClr val="bg1"/>
          </a:solidFill>
          <a:ln w="9525">
            <a:solidFill>
              <a:schemeClr val="tx1"/>
            </a:solidFill>
            <a:miter lim="800000"/>
            <a:headEnd/>
            <a:tailEnd/>
          </a:ln>
        </p:spPr>
        <p:txBody>
          <a:bodyPr wrap="none">
            <a:spAutoFit/>
          </a:bodyPr>
          <a:lstStyle/>
          <a:p>
            <a:r>
              <a:rPr lang="en-US" altLang="ja-JP" dirty="0">
                <a:latin typeface="Consolas" pitchFamily="49" charset="0"/>
                <a:cs typeface="Consolas" pitchFamily="49" charset="0"/>
              </a:rPr>
              <a:t>int *a;</a:t>
            </a:r>
            <a:endParaRPr lang="ja-JP" altLang="en-US" dirty="0">
              <a:latin typeface="Consolas" pitchFamily="49" charset="0"/>
              <a:cs typeface="Consolas" pitchFamily="49" charset="0"/>
            </a:endParaRPr>
          </a:p>
          <a:p>
            <a:r>
              <a:rPr lang="en-US" altLang="ja-JP" dirty="0">
                <a:latin typeface="Consolas" pitchFamily="49" charset="0"/>
                <a:cs typeface="Consolas" pitchFamily="49" charset="0"/>
              </a:rPr>
              <a:t>#pragma xmp</a:t>
            </a:r>
            <a:r>
              <a:rPr lang="ja-JP" altLang="en-US" dirty="0">
                <a:latin typeface="Consolas" pitchFamily="49" charset="0"/>
                <a:cs typeface="Consolas" pitchFamily="49" charset="0"/>
              </a:rPr>
              <a:t> </a:t>
            </a:r>
            <a:r>
              <a:rPr lang="en-US" altLang="ja-JP" dirty="0">
                <a:latin typeface="Consolas" pitchFamily="49" charset="0"/>
                <a:cs typeface="Consolas" pitchFamily="49" charset="0"/>
              </a:rPr>
              <a:t>align </a:t>
            </a:r>
            <a:r>
              <a:rPr lang="en-US" altLang="ja-JP" dirty="0" smtClean="0">
                <a:latin typeface="Consolas" pitchFamily="49" charset="0"/>
                <a:cs typeface="Consolas" pitchFamily="49" charset="0"/>
              </a:rPr>
              <a:t>a[</a:t>
            </a:r>
            <a:r>
              <a:rPr lang="en-US" altLang="ja-JP" dirty="0">
                <a:latin typeface="Consolas" pitchFamily="49" charset="0"/>
                <a:cs typeface="Consolas" pitchFamily="49" charset="0"/>
              </a:rPr>
              <a:t>j] with t</a:t>
            </a:r>
            <a:r>
              <a:rPr lang="en-US" altLang="ja-JP" dirty="0" smtClean="0">
                <a:latin typeface="Consolas" pitchFamily="49" charset="0"/>
                <a:cs typeface="Consolas" pitchFamily="49" charset="0"/>
              </a:rPr>
              <a:t>(j</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 = (int *)</a:t>
            </a:r>
            <a:r>
              <a:rPr lang="en-US" altLang="ja-JP" dirty="0" err="1">
                <a:solidFill>
                  <a:srgbClr val="FF0000"/>
                </a:solidFill>
                <a:latin typeface="Consolas" pitchFamily="49" charset="0"/>
                <a:cs typeface="Consolas" pitchFamily="49" charset="0"/>
              </a:rPr>
              <a:t>xmp_malloc</a:t>
            </a:r>
            <a:r>
              <a:rPr lang="en-US" altLang="ja-JP" dirty="0">
                <a:latin typeface="Consolas" pitchFamily="49" charset="0"/>
                <a:cs typeface="Consolas" pitchFamily="49" charset="0"/>
              </a:rPr>
              <a:t>(</a:t>
            </a:r>
            <a:r>
              <a:rPr lang="en-US" altLang="ja-JP" dirty="0" err="1">
                <a:solidFill>
                  <a:srgbClr val="00B0F0"/>
                </a:solidFill>
                <a:latin typeface="Consolas" pitchFamily="49" charset="0"/>
                <a:cs typeface="Consolas" pitchFamily="49" charset="0"/>
              </a:rPr>
              <a:t>xmp_desc_of</a:t>
            </a:r>
            <a:r>
              <a:rPr lang="en-US" altLang="ja-JP" dirty="0">
                <a:latin typeface="Consolas" pitchFamily="49" charset="0"/>
                <a:cs typeface="Consolas" pitchFamily="49" charset="0"/>
              </a:rPr>
              <a:t>(a), 100);</a:t>
            </a:r>
            <a:endParaRPr lang="ja-JP" altLang="en-US" dirty="0">
              <a:latin typeface="Consolas" pitchFamily="49" charset="0"/>
              <a:cs typeface="Consolas" pitchFamily="49" charset="0"/>
            </a:endParaRPr>
          </a:p>
        </p:txBody>
      </p:sp>
      <p:sp>
        <p:nvSpPr>
          <p:cNvPr id="8" name="テキスト ボックス 7"/>
          <p:cNvSpPr txBox="1">
            <a:spLocks noChangeArrowheads="1"/>
          </p:cNvSpPr>
          <p:nvPr/>
        </p:nvSpPr>
        <p:spPr bwMode="auto">
          <a:xfrm>
            <a:off x="3706292" y="4820960"/>
            <a:ext cx="5630068" cy="1200329"/>
          </a:xfrm>
          <a:prstGeom prst="rect">
            <a:avLst/>
          </a:prstGeom>
          <a:solidFill>
            <a:schemeClr val="bg1"/>
          </a:solidFill>
          <a:ln w="9525">
            <a:solidFill>
              <a:schemeClr val="tx1"/>
            </a:solidFill>
            <a:miter lim="800000"/>
            <a:headEnd/>
            <a:tailEnd/>
          </a:ln>
        </p:spPr>
        <p:txBody>
          <a:bodyPr wrap="square">
            <a:spAutoFit/>
          </a:bodyPr>
          <a:lstStyle/>
          <a:p>
            <a:r>
              <a:rPr lang="en-US" altLang="ja-JP" dirty="0">
                <a:latin typeface="Consolas" pitchFamily="49" charset="0"/>
                <a:cs typeface="Consolas" pitchFamily="49" charset="0"/>
              </a:rPr>
              <a:t>integer, allocatable :: a(</a:t>
            </a:r>
            <a:r>
              <a:rPr lang="en-US" altLang="ja-JP" dirty="0">
                <a:latin typeface="Consolas" pitchFamily="49" charset="0"/>
                <a:cs typeface="Consolas" pitchFamily="49" charset="0"/>
                <a:sym typeface="Wingdings"/>
              </a:rPr>
              <a:t>:)</a:t>
            </a:r>
            <a:endParaRPr lang="en-US" altLang="ja-JP" dirty="0">
              <a:latin typeface="Consolas" pitchFamily="49" charset="0"/>
              <a:cs typeface="Consolas" pitchFamily="49" charset="0"/>
            </a:endParaRPr>
          </a:p>
          <a:p>
            <a:r>
              <a:rPr lang="en-US" altLang="ja-JP" dirty="0">
                <a:latin typeface="Consolas" pitchFamily="49" charset="0"/>
                <a:cs typeface="Consolas" pitchFamily="49" charset="0"/>
              </a:rPr>
              <a:t>!$xmp</a:t>
            </a:r>
            <a:r>
              <a:rPr lang="ja-JP" altLang="en-US" dirty="0">
                <a:latin typeface="Consolas" pitchFamily="49" charset="0"/>
                <a:cs typeface="Consolas" pitchFamily="49" charset="0"/>
              </a:rPr>
              <a:t> </a:t>
            </a:r>
            <a:r>
              <a:rPr lang="en-US" altLang="ja-JP" dirty="0">
                <a:latin typeface="Consolas" pitchFamily="49" charset="0"/>
                <a:cs typeface="Consolas" pitchFamily="49" charset="0"/>
              </a:rPr>
              <a:t>align a</a:t>
            </a:r>
            <a:r>
              <a:rPr lang="en-US" altLang="ja-JP" dirty="0" smtClean="0">
                <a:latin typeface="Consolas" pitchFamily="49" charset="0"/>
                <a:cs typeface="Consolas" pitchFamily="49" charset="0"/>
              </a:rPr>
              <a:t>(j</a:t>
            </a:r>
            <a:r>
              <a:rPr lang="en-US" altLang="ja-JP" dirty="0">
                <a:latin typeface="Consolas" pitchFamily="49" charset="0"/>
                <a:cs typeface="Consolas" pitchFamily="49" charset="0"/>
              </a:rPr>
              <a:t>) with </a:t>
            </a:r>
            <a:r>
              <a:rPr lang="en-US" altLang="ja-JP" dirty="0" smtClean="0">
                <a:latin typeface="Consolas" pitchFamily="49" charset="0"/>
                <a:cs typeface="Consolas" pitchFamily="49" charset="0"/>
              </a:rPr>
              <a:t>t</a:t>
            </a:r>
            <a:r>
              <a:rPr lang="en-US" altLang="ja-JP" dirty="0">
                <a:latin typeface="Consolas" pitchFamily="49" charset="0"/>
                <a:cs typeface="Consolas" pitchFamily="49" charset="0"/>
              </a:rPr>
              <a:t>(</a:t>
            </a:r>
            <a:r>
              <a:rPr lang="en-US" altLang="ja-JP" dirty="0" smtClean="0">
                <a:latin typeface="Consolas" pitchFamily="49" charset="0"/>
                <a:cs typeface="Consolas" pitchFamily="49" charset="0"/>
              </a:rPr>
              <a:t>j</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allocate (a(100))</a:t>
            </a:r>
            <a:endParaRPr lang="ja-JP" altLang="en-US" dirty="0">
              <a:latin typeface="Consolas" pitchFamily="49" charset="0"/>
              <a:cs typeface="Consolas" pitchFamily="49" charset="0"/>
            </a:endParaRPr>
          </a:p>
        </p:txBody>
      </p:sp>
      <p:sp>
        <p:nvSpPr>
          <p:cNvPr id="9" name="テキスト ボックス 8"/>
          <p:cNvSpPr txBox="1"/>
          <p:nvPr/>
        </p:nvSpPr>
        <p:spPr>
          <a:xfrm>
            <a:off x="3130228" y="361482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130228" y="485057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00634738"/>
      </p:ext>
    </p:extLst>
  </p:cSld>
  <p:clrMapOvr>
    <a:masterClrMapping/>
  </p:clrMapOvr>
  <mc:AlternateContent xmlns:mc="http://schemas.openxmlformats.org/markup-compatibility/2006" xmlns:p14="http://schemas.microsoft.com/office/powerpoint/2010/main">
    <mc:Choice Requires="p14">
      <p:transition spd="slow" p14:dur="2000" advTm="68988"/>
    </mc:Choice>
    <mc:Fallback xmlns="">
      <p:transition spd="slow" advTm="6898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ワークマッピング指示</a:t>
            </a:r>
            <a:r>
              <a:rPr lang="ja-JP" altLang="en-US" dirty="0" smtClean="0"/>
              <a:t>文（１）</a:t>
            </a:r>
            <a:r>
              <a:rPr lang="en-US" altLang="ja-JP" dirty="0"/>
              <a:t/>
            </a:r>
            <a:br>
              <a:rPr lang="en-US" altLang="ja-JP" dirty="0"/>
            </a:br>
            <a:r>
              <a:rPr lang="en-US" altLang="ja-JP" dirty="0">
                <a:latin typeface="Consolas" panose="020B0609020204030204" pitchFamily="49" charset="0"/>
                <a:cs typeface="Consolas" panose="020B0609020204030204" pitchFamily="49" charset="0"/>
              </a:rPr>
              <a:t>loop</a:t>
            </a:r>
            <a:r>
              <a:rPr lang="ja-JP" altLang="en-US" dirty="0"/>
              <a:t>指示</a:t>
            </a:r>
            <a:r>
              <a:rPr lang="ja-JP" altLang="en-US" dirty="0" smtClean="0"/>
              <a:t>文（１）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ループの並列化を指示する</a:t>
            </a:r>
            <a:endParaRPr kumimoji="1" lang="en-US" altLang="ja-JP" dirty="0" smtClean="0"/>
          </a:p>
          <a:p>
            <a:pPr lvl="1"/>
            <a:r>
              <a:rPr lang="en-US" altLang="ja-JP" dirty="0" smtClean="0">
                <a:latin typeface="Consolas" pitchFamily="49" charset="0"/>
                <a:cs typeface="Consolas" pitchFamily="49" charset="0"/>
              </a:rPr>
              <a:t>t(</a:t>
            </a:r>
            <a:r>
              <a:rPr lang="en-US" altLang="ja-JP" dirty="0" err="1" smtClean="0">
                <a:latin typeface="Consolas" pitchFamily="49" charset="0"/>
                <a:cs typeface="Consolas" pitchFamily="49" charset="0"/>
              </a:rPr>
              <a:t>i,j</a:t>
            </a:r>
            <a:r>
              <a:rPr lang="en-US" altLang="ja-JP" dirty="0" smtClean="0">
                <a:latin typeface="Consolas" pitchFamily="49" charset="0"/>
                <a:cs typeface="Consolas" pitchFamily="49" charset="0"/>
              </a:rPr>
              <a:t>)</a:t>
            </a:r>
            <a:r>
              <a:rPr lang="ja-JP" altLang="en-US" dirty="0" smtClean="0">
                <a:latin typeface="+mn-ea"/>
              </a:rPr>
              <a:t>を持つノードが</a:t>
            </a:r>
            <a:r>
              <a:rPr lang="ja-JP" altLang="en-US" dirty="0">
                <a:latin typeface="+mn-ea"/>
              </a:rPr>
              <a:t>、繰り返し</a:t>
            </a:r>
            <a:r>
              <a:rPr lang="en-US" altLang="ja-JP" dirty="0" err="1" smtClean="0">
                <a:latin typeface="Consolas" pitchFamily="49" charset="0"/>
                <a:cs typeface="Consolas" pitchFamily="49" charset="0"/>
              </a:rPr>
              <a:t>i,j</a:t>
            </a:r>
            <a:r>
              <a:rPr lang="ja-JP" altLang="en-US" dirty="0" smtClean="0">
                <a:latin typeface="+mn-ea"/>
              </a:rPr>
              <a:t>において</a:t>
            </a:r>
            <a:r>
              <a:rPr lang="en-US" altLang="ja-JP" dirty="0" smtClean="0">
                <a:latin typeface="Consolas" pitchFamily="49" charset="0"/>
                <a:cs typeface="Consolas" pitchFamily="49" charset="0"/>
              </a:rPr>
              <a:t>a[</a:t>
            </a:r>
            <a:r>
              <a:rPr lang="en-US" altLang="ja-JP" dirty="0" err="1" smtClean="0">
                <a:latin typeface="Consolas" pitchFamily="49" charset="0"/>
                <a:cs typeface="Consolas" pitchFamily="49" charset="0"/>
              </a:rPr>
              <a:t>i</a:t>
            </a:r>
            <a:r>
              <a:rPr lang="en-US" altLang="ja-JP" dirty="0" smtClean="0">
                <a:latin typeface="Consolas" pitchFamily="49" charset="0"/>
                <a:cs typeface="Consolas" pitchFamily="49" charset="0"/>
              </a:rPr>
              <a:t>][j]</a:t>
            </a:r>
            <a:r>
              <a:rPr lang="ja-JP" altLang="en-US" dirty="0" err="1">
                <a:latin typeface="+mn-ea"/>
              </a:rPr>
              <a:t>への</a:t>
            </a:r>
            <a:r>
              <a:rPr lang="ja-JP" altLang="en-US" dirty="0">
                <a:latin typeface="+mn-ea"/>
              </a:rPr>
              <a:t>代入を実行</a:t>
            </a:r>
            <a:r>
              <a:rPr lang="ja-JP" altLang="en-US" dirty="0" smtClean="0">
                <a:latin typeface="+mn-ea"/>
              </a:rPr>
              <a:t>する</a:t>
            </a:r>
            <a:endParaRPr lang="en-US" altLang="ja-JP" dirty="0" smtClean="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Text Box 11"/>
          <p:cNvSpPr txBox="1">
            <a:spLocks noChangeArrowheads="1"/>
          </p:cNvSpPr>
          <p:nvPr/>
        </p:nvSpPr>
        <p:spPr bwMode="auto">
          <a:xfrm>
            <a:off x="4079776" y="3645025"/>
            <a:ext cx="4698722" cy="1323439"/>
          </a:xfrm>
          <a:prstGeom prst="rect">
            <a:avLst/>
          </a:prstGeom>
          <a:solidFill>
            <a:schemeClr val="bg1"/>
          </a:solidFill>
          <a:ln w="9525">
            <a:solidFill>
              <a:schemeClr val="tx1"/>
            </a:solidFill>
            <a:miter lim="800000"/>
            <a:headEnd/>
            <a:tailEnd/>
          </a:ln>
        </p:spPr>
        <p:txBody>
          <a:bodyPr wrap="none">
            <a:spAutoFit/>
          </a:bodyPr>
          <a:lstStyle/>
          <a:p>
            <a:r>
              <a:rPr lang="en-US" altLang="ja-JP" sz="2000" dirty="0">
                <a:solidFill>
                  <a:srgbClr val="FF0000"/>
                </a:solidFill>
                <a:latin typeface="Consolas" pitchFamily="49" charset="0"/>
                <a:cs typeface="Consolas" pitchFamily="49" charset="0"/>
              </a:rPr>
              <a:t>#pragma </a:t>
            </a:r>
            <a:r>
              <a:rPr lang="en-US" altLang="ja-JP" sz="2000" dirty="0" err="1">
                <a:solidFill>
                  <a:srgbClr val="FF0000"/>
                </a:solidFill>
                <a:latin typeface="Consolas" pitchFamily="49" charset="0"/>
                <a:cs typeface="Consolas" pitchFamily="49" charset="0"/>
              </a:rPr>
              <a:t>xmp</a:t>
            </a:r>
            <a:r>
              <a:rPr lang="en-US" altLang="ja-JP" sz="2000" dirty="0">
                <a:solidFill>
                  <a:srgbClr val="FF0000"/>
                </a:solidFill>
                <a:latin typeface="Consolas" pitchFamily="49" charset="0"/>
                <a:cs typeface="Consolas" pitchFamily="49" charset="0"/>
              </a:rPr>
              <a:t> loop (</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 on t(</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a:t>
            </a:r>
          </a:p>
          <a:p>
            <a:r>
              <a:rPr lang="en-US" altLang="ja-JP" sz="2000" dirty="0">
                <a:latin typeface="Consolas" pitchFamily="49" charset="0"/>
                <a:cs typeface="Consolas" pitchFamily="49" charset="0"/>
              </a:rPr>
              <a:t>for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 0;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&lt; n;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a:t>
            </a:r>
          </a:p>
          <a:p>
            <a:r>
              <a:rPr lang="en-US" altLang="ja-JP" sz="2000" dirty="0">
                <a:latin typeface="Consolas" pitchFamily="49" charset="0"/>
                <a:cs typeface="Consolas" pitchFamily="49" charset="0"/>
              </a:rPr>
              <a:t>for (j = 0; j &lt; n; j++)</a:t>
            </a:r>
            <a:endParaRPr lang="en-US" altLang="ja-JP" sz="2000" dirty="0">
              <a:solidFill>
                <a:srgbClr val="FF0000"/>
              </a:solidFill>
              <a:latin typeface="Consolas" pitchFamily="49" charset="0"/>
              <a:cs typeface="Consolas" pitchFamily="49" charset="0"/>
            </a:endParaRPr>
          </a:p>
          <a:p>
            <a:r>
              <a:rPr lang="en-US" altLang="ja-JP" sz="2000" dirty="0">
                <a:latin typeface="Consolas" pitchFamily="49" charset="0"/>
                <a:cs typeface="Consolas" pitchFamily="49" charset="0"/>
              </a:rPr>
              <a:t>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 ...;</a:t>
            </a:r>
          </a:p>
        </p:txBody>
      </p:sp>
    </p:spTree>
    <p:extLst>
      <p:ext uri="{BB962C8B-B14F-4D97-AF65-F5344CB8AC3E}">
        <p14:creationId xmlns:p14="http://schemas.microsoft.com/office/powerpoint/2010/main" val="123184069"/>
      </p:ext>
    </p:extLst>
  </p:cSld>
  <p:clrMapOvr>
    <a:masterClrMapping/>
  </p:clrMapOvr>
  <mc:AlternateContent xmlns:mc="http://schemas.openxmlformats.org/markup-compatibility/2006" xmlns:p14="http://schemas.microsoft.com/office/powerpoint/2010/main">
    <mc:Choice Requires="p14">
      <p:transition spd="slow" p14:dur="2000" advTm="45610"/>
    </mc:Choice>
    <mc:Fallback xmlns="">
      <p:transition spd="slow" advTm="4561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Consolas" panose="020B0609020204030204" pitchFamily="49" charset="0"/>
                <a:cs typeface="Consolas" panose="020B0609020204030204" pitchFamily="49" charset="0"/>
              </a:rPr>
              <a:t>loop</a:t>
            </a:r>
            <a:r>
              <a:rPr kumimoji="1" lang="ja-JP" altLang="en-US" dirty="0" smtClean="0"/>
              <a:t>指示文</a:t>
            </a:r>
            <a:r>
              <a:rPr lang="ja-JP" altLang="en-US" dirty="0" smtClean="0"/>
              <a:t>（２</a:t>
            </a:r>
            <a:r>
              <a:rPr lang="ja-JP" altLang="en-US" dirty="0"/>
              <a:t>）</a:t>
            </a:r>
            <a:endParaRPr kumimoji="1" lang="ja-JP" altLang="en-US" dirty="0"/>
          </a:p>
        </p:txBody>
      </p:sp>
      <p:sp>
        <p:nvSpPr>
          <p:cNvPr id="7" name="コンテンツ プレースホルダー 6"/>
          <p:cNvSpPr>
            <a:spLocks noGrp="1"/>
          </p:cNvSpPr>
          <p:nvPr>
            <p:ph idx="1"/>
          </p:nvPr>
        </p:nvSpPr>
        <p:spPr/>
        <p:txBody>
          <a:bodyPr/>
          <a:lstStyle/>
          <a:p>
            <a:r>
              <a:rPr lang="ja-JP" altLang="en-US" dirty="0">
                <a:latin typeface="+mn-ea"/>
              </a:rPr>
              <a:t>アクセスされるデータ</a:t>
            </a:r>
            <a:r>
              <a:rPr lang="ja-JP" altLang="en-US" dirty="0" smtClean="0">
                <a:latin typeface="+mn-ea"/>
              </a:rPr>
              <a:t>がその</a:t>
            </a:r>
            <a:r>
              <a:rPr lang="ja-JP" altLang="en-US" dirty="0">
                <a:latin typeface="+mn-ea"/>
              </a:rPr>
              <a:t>繰り返しを実行するノードに割り当てられていなければならない</a:t>
            </a:r>
            <a:endParaRPr lang="en-US" altLang="ja-JP" dirty="0">
              <a:latin typeface="+mn-ea"/>
            </a:endParaRPr>
          </a:p>
          <a:p>
            <a:pPr lvl="1"/>
            <a:r>
              <a:rPr lang="ja-JP" altLang="en-US" dirty="0">
                <a:latin typeface="Consolas" pitchFamily="49" charset="0"/>
                <a:cs typeface="Consolas" pitchFamily="49" charset="0"/>
              </a:rPr>
              <a:t>下の例では、</a:t>
            </a:r>
            <a:r>
              <a:rPr lang="en-US" altLang="ja-JP" dirty="0">
                <a:latin typeface="Consolas" pitchFamily="49" charset="0"/>
                <a:cs typeface="Consolas" pitchFamily="49" charset="0"/>
              </a:rPr>
              <a:t>t(</a:t>
            </a:r>
            <a:r>
              <a:rPr lang="en-US" altLang="ja-JP" dirty="0" err="1">
                <a:latin typeface="Consolas" pitchFamily="49" charset="0"/>
                <a:cs typeface="Consolas" pitchFamily="49" charset="0"/>
              </a:rPr>
              <a:t>i,j</a:t>
            </a:r>
            <a:r>
              <a:rPr lang="en-US" altLang="ja-JP" dirty="0">
                <a:latin typeface="Consolas" pitchFamily="49" charset="0"/>
                <a:cs typeface="Consolas" pitchFamily="49" charset="0"/>
              </a:rPr>
              <a:t>)</a:t>
            </a:r>
            <a:r>
              <a:rPr lang="ja-JP" altLang="en-US" dirty="0">
                <a:latin typeface="+mn-ea"/>
              </a:rPr>
              <a:t>を持つノードが、</a:t>
            </a:r>
            <a:r>
              <a:rPr lang="en-US" altLang="ja-JP" dirty="0">
                <a:latin typeface="+mn-ea"/>
              </a:rPr>
              <a:t>a[</a:t>
            </a:r>
            <a:r>
              <a:rPr lang="en-US" altLang="ja-JP" dirty="0" err="1">
                <a:latin typeface="+mn-ea"/>
              </a:rPr>
              <a:t>i</a:t>
            </a:r>
            <a:r>
              <a:rPr lang="en-US" altLang="ja-JP" dirty="0">
                <a:latin typeface="+mn-ea"/>
              </a:rPr>
              <a:t>][j]</a:t>
            </a:r>
            <a:r>
              <a:rPr lang="ja-JP" altLang="en-US" dirty="0">
                <a:latin typeface="+mn-ea"/>
              </a:rPr>
              <a:t>を持たなければならない</a:t>
            </a:r>
            <a:endParaRPr lang="en-US" altLang="ja-JP" dirty="0">
              <a:latin typeface="+mn-ea"/>
            </a:endParaRPr>
          </a:p>
          <a:p>
            <a:pPr lvl="1"/>
            <a:r>
              <a:rPr lang="ja-JP" altLang="en-US" dirty="0">
                <a:latin typeface="+mn-ea"/>
              </a:rPr>
              <a:t>そうでない場合、事前に通信を行っておく</a:t>
            </a:r>
          </a:p>
          <a:p>
            <a:pPr marL="0" indent="0">
              <a:buNone/>
            </a:pP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28</a:t>
            </a:fld>
            <a:endParaRPr lang="en-US" dirty="0"/>
          </a:p>
        </p:txBody>
      </p:sp>
      <p:sp>
        <p:nvSpPr>
          <p:cNvPr id="8" name="Text Box 11"/>
          <p:cNvSpPr txBox="1">
            <a:spLocks noChangeArrowheads="1"/>
          </p:cNvSpPr>
          <p:nvPr/>
        </p:nvSpPr>
        <p:spPr bwMode="auto">
          <a:xfrm>
            <a:off x="4079776" y="4509121"/>
            <a:ext cx="4698722" cy="1323439"/>
          </a:xfrm>
          <a:prstGeom prst="rect">
            <a:avLst/>
          </a:prstGeom>
          <a:solidFill>
            <a:schemeClr val="bg1"/>
          </a:solidFill>
          <a:ln w="9525">
            <a:solidFill>
              <a:schemeClr val="tx1"/>
            </a:solidFill>
            <a:miter lim="800000"/>
            <a:headEnd/>
            <a:tailEnd/>
          </a:ln>
        </p:spPr>
        <p:txBody>
          <a:bodyPr wrap="none">
            <a:spAutoFit/>
          </a:bodyPr>
          <a:lstStyle/>
          <a:p>
            <a:r>
              <a:rPr lang="en-US" altLang="ja-JP" sz="2000" dirty="0">
                <a:solidFill>
                  <a:srgbClr val="FF0000"/>
                </a:solidFill>
                <a:latin typeface="Consolas" pitchFamily="49" charset="0"/>
                <a:cs typeface="Consolas" pitchFamily="49" charset="0"/>
              </a:rPr>
              <a:t>#pragma </a:t>
            </a:r>
            <a:r>
              <a:rPr lang="en-US" altLang="ja-JP" sz="2000" dirty="0" err="1">
                <a:solidFill>
                  <a:srgbClr val="FF0000"/>
                </a:solidFill>
                <a:latin typeface="Consolas" pitchFamily="49" charset="0"/>
                <a:cs typeface="Consolas" pitchFamily="49" charset="0"/>
              </a:rPr>
              <a:t>xmp</a:t>
            </a:r>
            <a:r>
              <a:rPr lang="en-US" altLang="ja-JP" sz="2000" dirty="0">
                <a:solidFill>
                  <a:srgbClr val="FF0000"/>
                </a:solidFill>
                <a:latin typeface="Consolas" pitchFamily="49" charset="0"/>
                <a:cs typeface="Consolas" pitchFamily="49" charset="0"/>
              </a:rPr>
              <a:t> loop (</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 on t(</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a:t>
            </a:r>
          </a:p>
          <a:p>
            <a:r>
              <a:rPr lang="en-US" altLang="ja-JP" sz="2000" dirty="0">
                <a:latin typeface="Consolas" pitchFamily="49" charset="0"/>
                <a:cs typeface="Consolas" pitchFamily="49" charset="0"/>
              </a:rPr>
              <a:t>for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 0;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&lt; n;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a:t>
            </a:r>
          </a:p>
          <a:p>
            <a:r>
              <a:rPr lang="en-US" altLang="ja-JP" sz="2000" dirty="0">
                <a:latin typeface="Consolas" pitchFamily="49" charset="0"/>
                <a:cs typeface="Consolas" pitchFamily="49" charset="0"/>
              </a:rPr>
              <a:t>for (j = 0; j &lt; n; j++)</a:t>
            </a:r>
            <a:endParaRPr lang="en-US" altLang="ja-JP" sz="2000" dirty="0">
              <a:solidFill>
                <a:srgbClr val="FF0000"/>
              </a:solidFill>
              <a:latin typeface="Consolas" pitchFamily="49" charset="0"/>
              <a:cs typeface="Consolas" pitchFamily="49" charset="0"/>
            </a:endParaRPr>
          </a:p>
          <a:p>
            <a:r>
              <a:rPr lang="en-US" altLang="ja-JP" sz="2000" dirty="0">
                <a:latin typeface="Consolas" pitchFamily="49" charset="0"/>
                <a:cs typeface="Consolas" pitchFamily="49" charset="0"/>
              </a:rPr>
              <a:t>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 ...;</a:t>
            </a:r>
          </a:p>
        </p:txBody>
      </p:sp>
    </p:spTree>
    <p:extLst>
      <p:ext uri="{BB962C8B-B14F-4D97-AF65-F5344CB8AC3E}">
        <p14:creationId xmlns:p14="http://schemas.microsoft.com/office/powerpoint/2010/main" val="3331992682"/>
      </p:ext>
    </p:extLst>
  </p:cSld>
  <p:clrMapOvr>
    <a:masterClrMapping/>
  </p:clrMapOvr>
  <mc:AlternateContent xmlns:mc="http://schemas.openxmlformats.org/markup-compatibility/2006" xmlns:p14="http://schemas.microsoft.com/office/powerpoint/2010/main">
    <mc:Choice Requires="p14">
      <p:transition spd="slow" p14:dur="2000" advTm="31730"/>
    </mc:Choice>
    <mc:Fallback xmlns="">
      <p:transition spd="slow" advTm="3173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Consolas" panose="020B0609020204030204" pitchFamily="49" charset="0"/>
                <a:cs typeface="Consolas" panose="020B0609020204030204" pitchFamily="49" charset="0"/>
              </a:rPr>
              <a:t>loop</a:t>
            </a:r>
            <a:r>
              <a:rPr kumimoji="1" lang="ja-JP" altLang="en-US" dirty="0" smtClean="0"/>
              <a:t>指示文（３）</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latin typeface="Consolas" panose="020B0609020204030204" pitchFamily="49" charset="0"/>
                <a:cs typeface="Consolas" panose="020B0609020204030204" pitchFamily="49" charset="0"/>
              </a:rPr>
              <a:t>reduction</a:t>
            </a:r>
            <a:r>
              <a:rPr kumimoji="1" lang="ja-JP" altLang="en-US" dirty="0" smtClean="0"/>
              <a:t>節</a:t>
            </a:r>
            <a:endParaRPr kumimoji="1" lang="en-US" altLang="ja-JP" dirty="0" smtClean="0"/>
          </a:p>
          <a:p>
            <a:pPr lvl="1"/>
            <a:r>
              <a:rPr kumimoji="0" lang="ja-JP" altLang="en-US" dirty="0"/>
              <a:t>並列</a:t>
            </a:r>
            <a:r>
              <a:rPr kumimoji="0" lang="ja-JP" altLang="en-US" dirty="0" smtClean="0"/>
              <a:t>ループの</a:t>
            </a:r>
            <a:r>
              <a:rPr kumimoji="0" lang="ja-JP" altLang="en-US" dirty="0"/>
              <a:t>終了時</a:t>
            </a:r>
            <a:r>
              <a:rPr kumimoji="0" lang="ja-JP" altLang="en-US" dirty="0" smtClean="0"/>
              <a:t>に、各ノードの値を「集計」</a:t>
            </a:r>
            <a:endParaRPr kumimoji="0" lang="en-US" altLang="ja-JP" dirty="0"/>
          </a:p>
          <a:p>
            <a:pPr lvl="1"/>
            <a:r>
              <a:rPr kumimoji="0" lang="ja-JP" altLang="en-US" dirty="0"/>
              <a:t>提供している</a:t>
            </a:r>
            <a:r>
              <a:rPr kumimoji="0" lang="ja-JP" altLang="en-US" dirty="0" smtClean="0"/>
              <a:t>演算は</a:t>
            </a:r>
            <a:r>
              <a:rPr kumimoji="0" lang="en-US" altLang="ja-JP" dirty="0" smtClean="0">
                <a:latin typeface="Consolas" panose="020B0609020204030204" pitchFamily="49" charset="0"/>
                <a:cs typeface="Consolas" panose="020B0609020204030204" pitchFamily="49" charset="0"/>
              </a:rPr>
              <a:t>+</a:t>
            </a:r>
            <a:r>
              <a:rPr kumimoji="0" lang="ja-JP" altLang="en-US" dirty="0" err="1" smtClean="0"/>
              <a:t>，</a:t>
            </a:r>
            <a:r>
              <a:rPr kumimoji="0" lang="en-US" altLang="ja-JP" dirty="0" smtClean="0">
                <a:latin typeface="Consolas" panose="020B0609020204030204" pitchFamily="49" charset="0"/>
                <a:cs typeface="Consolas" panose="020B0609020204030204" pitchFamily="49" charset="0"/>
              </a:rPr>
              <a:t>max</a:t>
            </a:r>
            <a:r>
              <a:rPr kumimoji="0" lang="en-US" altLang="ja-JP" dirty="0" smtClean="0"/>
              <a:t>, </a:t>
            </a:r>
            <a:r>
              <a:rPr kumimoji="0" lang="en-US" altLang="ja-JP" dirty="0" smtClean="0">
                <a:latin typeface="Consolas" panose="020B0609020204030204" pitchFamily="49" charset="0"/>
                <a:cs typeface="Consolas" panose="020B0609020204030204" pitchFamily="49" charset="0"/>
              </a:rPr>
              <a:t>min</a:t>
            </a:r>
            <a:r>
              <a:rPr kumimoji="0" lang="ja-JP" altLang="en-US" dirty="0" smtClean="0"/>
              <a:t>など</a:t>
            </a:r>
            <a:endParaRPr kumimoji="0"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29</a:t>
            </a:fld>
            <a:endParaRPr lang="en-US" dirty="0"/>
          </a:p>
        </p:txBody>
      </p:sp>
      <p:sp>
        <p:nvSpPr>
          <p:cNvPr id="7" name="Rectangle 2"/>
          <p:cNvSpPr>
            <a:spLocks/>
          </p:cNvSpPr>
          <p:nvPr/>
        </p:nvSpPr>
        <p:spPr bwMode="auto">
          <a:xfrm>
            <a:off x="3232092" y="3911932"/>
            <a:ext cx="5832648" cy="1080120"/>
          </a:xfrm>
          <a:prstGeom prst="rect">
            <a:avLst/>
          </a:prstGeom>
          <a:solidFill>
            <a:schemeClr val="bg1"/>
          </a:solidFill>
          <a:ln w="12700">
            <a:solidFill>
              <a:schemeClr val="tx1"/>
            </a:solidFill>
            <a:miter lim="800000"/>
            <a:headEnd/>
            <a:tailEnd/>
          </a:ln>
        </p:spPr>
        <p:txBody>
          <a:bodyPr lIns="89297" tIns="89297" rIns="89297" bIns="89297"/>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 t(</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Bold" panose="020B0704020202020204" pitchFamily="34" charset="0"/>
              </a:rPr>
              <a:t>reduction(+:sum)</a:t>
            </a: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0;</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20;</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sum +=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p:txBody>
      </p:sp>
      <p:sp>
        <p:nvSpPr>
          <p:cNvPr id="8" name="テキスト ボックス 7"/>
          <p:cNvSpPr txBox="1"/>
          <p:nvPr/>
        </p:nvSpPr>
        <p:spPr>
          <a:xfrm>
            <a:off x="4007768" y="5229201"/>
            <a:ext cx="4536504" cy="646331"/>
          </a:xfrm>
          <a:prstGeom prst="rect">
            <a:avLst/>
          </a:prstGeom>
          <a:noFill/>
        </p:spPr>
        <p:txBody>
          <a:bodyPr wrap="square" rtlCol="0">
            <a:spAutoFit/>
          </a:bodyPr>
          <a:lstStyle/>
          <a:p>
            <a:r>
              <a:rPr kumimoji="1" lang="ja-JP" altLang="en-US" dirty="0">
                <a:latin typeface="+mn-ea"/>
              </a:rPr>
              <a:t>各ノード上の</a:t>
            </a:r>
            <a:r>
              <a:rPr kumimoji="1" lang="en-US" altLang="ja-JP" dirty="0">
                <a:latin typeface="+mn-ea"/>
              </a:rPr>
              <a:t>sum</a:t>
            </a:r>
            <a:r>
              <a:rPr kumimoji="1" lang="ja-JP" altLang="en-US" dirty="0">
                <a:latin typeface="+mn-ea"/>
              </a:rPr>
              <a:t>の値を合計した値で、各ノード上の</a:t>
            </a:r>
            <a:r>
              <a:rPr kumimoji="1" lang="en-US" altLang="ja-JP" dirty="0">
                <a:latin typeface="+mn-ea"/>
              </a:rPr>
              <a:t>sum</a:t>
            </a:r>
            <a:r>
              <a:rPr kumimoji="1" lang="ja-JP" altLang="en-US" dirty="0">
                <a:latin typeface="+mn-ea"/>
              </a:rPr>
              <a:t>を</a:t>
            </a:r>
            <a:r>
              <a:rPr kumimoji="1" lang="ja-JP" altLang="en-US" dirty="0" smtClean="0">
                <a:latin typeface="+mn-ea"/>
              </a:rPr>
              <a:t>更新</a:t>
            </a:r>
            <a:endParaRPr kumimoji="1" lang="ja-JP" altLang="en-US" dirty="0">
              <a:latin typeface="+mn-ea"/>
            </a:endParaRPr>
          </a:p>
        </p:txBody>
      </p:sp>
      <p:cxnSp>
        <p:nvCxnSpPr>
          <p:cNvPr id="10" name="直線矢印コネクタ 9"/>
          <p:cNvCxnSpPr/>
          <p:nvPr/>
        </p:nvCxnSpPr>
        <p:spPr>
          <a:xfrm flipV="1">
            <a:off x="8112224" y="4275117"/>
            <a:ext cx="489077" cy="102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464406"/>
      </p:ext>
    </p:extLst>
  </p:cSld>
  <p:clrMapOvr>
    <a:masterClrMapping/>
  </p:clrMapOvr>
  <mc:AlternateContent xmlns:mc="http://schemas.openxmlformats.org/markup-compatibility/2006" xmlns:p14="http://schemas.microsoft.com/office/powerpoint/2010/main">
    <mc:Choice Requires="p14">
      <p:transition spd="slow" p14:dur="2000" advTm="54406"/>
    </mc:Choice>
    <mc:Fallback xmlns="">
      <p:transition spd="slow" advTm="5440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大規模並列計算させたい時どんな計算機で行うか想像してみてください</a:t>
            </a:r>
            <a:endParaRPr lang="en-US" altLang="ja-JP" dirty="0" smtClean="0"/>
          </a:p>
          <a:p>
            <a:pPr lvl="1"/>
            <a:r>
              <a:rPr kumimoji="1" lang="ja-JP" altLang="en-US" dirty="0" smtClean="0"/>
              <a:t>分散</a:t>
            </a:r>
            <a:r>
              <a:rPr kumimoji="1" lang="en-US" altLang="ja-JP" dirty="0" smtClean="0"/>
              <a:t>(</a:t>
            </a:r>
            <a:r>
              <a:rPr kumimoji="1" lang="ja-JP" altLang="en-US" dirty="0" smtClean="0"/>
              <a:t>共有</a:t>
            </a:r>
            <a:r>
              <a:rPr kumimoji="1" lang="en-US" altLang="ja-JP" dirty="0" smtClean="0"/>
              <a:t>)</a:t>
            </a:r>
            <a:r>
              <a:rPr kumimoji="1" lang="ja-JP" altLang="en-US" dirty="0" smtClean="0"/>
              <a:t>メモリ型の計算機を思い浮かべることでしょう･･･</a:t>
            </a:r>
            <a:endParaRPr kumimoji="1" lang="en-US" altLang="ja-JP" dirty="0" smtClean="0"/>
          </a:p>
          <a:p>
            <a:r>
              <a:rPr lang="ja-JP" altLang="en-US" dirty="0" smtClean="0"/>
              <a:t>では分散メモリ型の計算機ではどうやって並列計算を実現しますか？</a:t>
            </a:r>
            <a:endParaRPr lang="en-US" altLang="ja-JP" dirty="0" smtClean="0"/>
          </a:p>
          <a:p>
            <a:pPr lvl="1"/>
            <a:r>
              <a:rPr kumimoji="1" lang="en-US" altLang="ja-JP" dirty="0" smtClean="0"/>
              <a:t>MPI</a:t>
            </a:r>
            <a:r>
              <a:rPr kumimoji="1" lang="ja-JP" altLang="en-US" dirty="0" smtClean="0"/>
              <a:t>が主流ではないでしょう</a:t>
            </a:r>
            <a:r>
              <a:rPr lang="ja-JP" altLang="en-US" dirty="0" smtClean="0"/>
              <a:t>か・・・</a:t>
            </a:r>
            <a:endParaRPr kumimoji="1" lang="en-US" altLang="ja-JP" dirty="0" smtClean="0"/>
          </a:p>
          <a:p>
            <a:r>
              <a:rPr kumimoji="1" lang="ja-JP" altLang="en-US" dirty="0" smtClean="0"/>
              <a:t>では</a:t>
            </a:r>
            <a:r>
              <a:rPr kumimoji="1" lang="en-US" altLang="ja-JP" dirty="0" smtClean="0"/>
              <a:t>MPI</a:t>
            </a:r>
            <a:r>
              <a:rPr kumimoji="1" lang="ja-JP" altLang="en-US" dirty="0" smtClean="0"/>
              <a:t>で高速な大規模プログラムが手早く書ける自信がありますか？</a:t>
            </a:r>
            <a:endParaRPr kumimoji="1" lang="en-US" altLang="ja-JP" dirty="0" smtClean="0"/>
          </a:p>
          <a:p>
            <a:pPr lvl="1"/>
            <a:r>
              <a:rPr lang="ja-JP" altLang="en-US" dirty="0" smtClean="0"/>
              <a:t>首を傾げることでしょう・・・なぜならプログラムがスパゲッティコードと化すから</a:t>
            </a:r>
            <a:endParaRPr lang="en-US" altLang="ja-JP" dirty="0"/>
          </a:p>
          <a:p>
            <a:r>
              <a:rPr kumimoji="1" lang="ja-JP" altLang="en-US" dirty="0" smtClean="0">
                <a:solidFill>
                  <a:srgbClr val="FF0000"/>
                </a:solidFill>
              </a:rPr>
              <a:t>そこで</a:t>
            </a:r>
            <a:r>
              <a:rPr kumimoji="1" lang="en-US" altLang="ja-JP" dirty="0" err="1" smtClean="0">
                <a:solidFill>
                  <a:srgbClr val="FF0000"/>
                </a:solidFill>
              </a:rPr>
              <a:t>XcalebleMP</a:t>
            </a:r>
            <a:r>
              <a:rPr kumimoji="1" lang="en-US" altLang="ja-JP" dirty="0" smtClean="0">
                <a:solidFill>
                  <a:srgbClr val="FF0000"/>
                </a:solidFill>
              </a:rPr>
              <a:t>(XMP)</a:t>
            </a:r>
            <a:r>
              <a:rPr kumimoji="1" lang="ja-JP" altLang="en-US" dirty="0" smtClean="0">
                <a:solidFill>
                  <a:srgbClr val="FF0000"/>
                </a:solidFill>
              </a:rPr>
              <a:t>を使うのです</a:t>
            </a:r>
            <a:r>
              <a:rPr kumimoji="1" lang="en-US" altLang="ja-JP" dirty="0" smtClean="0">
                <a:solidFill>
                  <a:srgbClr val="FF0000"/>
                </a:solidFill>
              </a:rPr>
              <a:t>!!</a:t>
            </a: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016630922"/>
      </p:ext>
    </p:extLst>
  </p:cSld>
  <p:clrMapOvr>
    <a:masterClrMapping/>
  </p:clrMapOvr>
  <mc:AlternateContent xmlns:mc="http://schemas.openxmlformats.org/markup-compatibility/2006" xmlns:p14="http://schemas.microsoft.com/office/powerpoint/2010/main">
    <mc:Choice Requires="p14">
      <p:transition spd="slow" p14:dur="2000" advTm="69333"/>
    </mc:Choice>
    <mc:Fallback xmlns="">
      <p:transition spd="slow" advTm="69333"/>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ワークマッピング指示文（２）</a:t>
            </a:r>
            <a:r>
              <a:rPr kumimoji="1" lang="en-US" altLang="ja-JP" dirty="0" smtClean="0"/>
              <a:t/>
            </a:r>
            <a:br>
              <a:rPr kumimoji="1" lang="en-US" altLang="ja-JP" dirty="0" smtClean="0"/>
            </a:br>
            <a:r>
              <a:rPr lang="en-US" altLang="ja-JP" dirty="0" smtClean="0">
                <a:latin typeface="Consolas" panose="020B0609020204030204" pitchFamily="49" charset="0"/>
                <a:cs typeface="Consolas" panose="020B0609020204030204" pitchFamily="49" charset="0"/>
              </a:rPr>
              <a:t>task</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r>
              <a:rPr kumimoji="0" lang="ja-JP" altLang="en-US" dirty="0">
                <a:sym typeface="Helvetica Neue" charset="0"/>
              </a:rPr>
              <a:t>直後の処理</a:t>
            </a:r>
            <a:r>
              <a:rPr kumimoji="0" lang="ja-JP" altLang="en-US" dirty="0" smtClean="0">
                <a:sym typeface="Helvetica Neue" charset="0"/>
              </a:rPr>
              <a:t>を指定</a:t>
            </a:r>
            <a:r>
              <a:rPr kumimoji="0" lang="ja-JP" altLang="en-US" dirty="0">
                <a:sym typeface="Helvetica Neue" charset="0"/>
              </a:rPr>
              <a:t>した</a:t>
            </a:r>
            <a:r>
              <a:rPr kumimoji="0" lang="ja-JP" altLang="en-US" dirty="0" smtClean="0">
                <a:sym typeface="Helvetica Neue" charset="0"/>
              </a:rPr>
              <a:t>ノードが実行</a:t>
            </a:r>
            <a:endParaRPr kumimoji="0" lang="ja-JP" altLang="en-US" dirty="0">
              <a:sym typeface="Helvetica Neue" charset="0"/>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30</a:t>
            </a:fld>
            <a:endParaRPr lang="en-US" dirty="0"/>
          </a:p>
        </p:txBody>
      </p:sp>
      <p:sp>
        <p:nvSpPr>
          <p:cNvPr id="7" name="Rectangle 6"/>
          <p:cNvSpPr>
            <a:spLocks/>
          </p:cNvSpPr>
          <p:nvPr/>
        </p:nvSpPr>
        <p:spPr bwMode="auto">
          <a:xfrm>
            <a:off x="1763031" y="3033830"/>
            <a:ext cx="3491617" cy="2842038"/>
          </a:xfrm>
          <a:prstGeom prst="rect">
            <a:avLst/>
          </a:prstGeom>
          <a:solidFill>
            <a:schemeClr val="bg1"/>
          </a:solidFill>
          <a:ln w="12700">
            <a:solidFill>
              <a:schemeClr val="tx1"/>
            </a:solidFill>
            <a:miter lim="800000"/>
            <a:headEnd/>
            <a:tailEnd/>
          </a:ln>
        </p:spPr>
        <p:txBody>
          <a:bodyPr lIns="89297" tIns="89297" rIns="89297" bIns="89297"/>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spcBef>
                <a:spcPts val="211"/>
              </a:spcBef>
            </a:pP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task on p(1)</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func_a();</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task on p(2)</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func_b();</a:t>
            </a:r>
          </a:p>
          <a:p>
            <a:pPr>
              <a:spcBef>
                <a:spcPts val="211"/>
              </a:spcBef>
            </a:pPr>
            <a:r>
              <a:rPr kumimoji="0" lang="en-US" altLang="ja-JP" sz="18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p:txBody>
      </p:sp>
      <p:sp>
        <p:nvSpPr>
          <p:cNvPr id="8" name="テキスト ボックス 7"/>
          <p:cNvSpPr txBox="1"/>
          <p:nvPr/>
        </p:nvSpPr>
        <p:spPr>
          <a:xfrm>
            <a:off x="5393426" y="2924944"/>
            <a:ext cx="2160239" cy="646331"/>
          </a:xfrm>
          <a:prstGeom prst="rect">
            <a:avLst/>
          </a:prstGeom>
          <a:noFill/>
        </p:spPr>
        <p:txBody>
          <a:bodyPr wrap="square" rtlCol="0">
            <a:spAutoFit/>
          </a:bodyPr>
          <a:lstStyle/>
          <a:p>
            <a:r>
              <a:rPr kumimoji="1" lang="en-US" altLang="ja-JP" dirty="0">
                <a:latin typeface="Consolas" panose="020B0609020204030204" pitchFamily="49" charset="0"/>
                <a:cs typeface="Consolas" panose="020B0609020204030204" pitchFamily="49" charset="0"/>
              </a:rPr>
              <a:t>p(1)</a:t>
            </a:r>
            <a:r>
              <a:rPr kumimoji="1" lang="ja-JP" altLang="en-US" dirty="0">
                <a:latin typeface="+mn-ea"/>
              </a:rPr>
              <a:t>が</a:t>
            </a:r>
            <a:r>
              <a:rPr kumimoji="1" lang="en-US" altLang="ja-JP" dirty="0">
                <a:latin typeface="Consolas" panose="020B0609020204030204" pitchFamily="49" charset="0"/>
                <a:cs typeface="Consolas" panose="020B0609020204030204" pitchFamily="49" charset="0"/>
              </a:rPr>
              <a:t>func_a</a:t>
            </a:r>
            <a:r>
              <a:rPr kumimoji="1" lang="ja-JP" altLang="en-US" dirty="0">
                <a:latin typeface="+mn-ea"/>
              </a:rPr>
              <a:t>を実行する。</a:t>
            </a:r>
          </a:p>
        </p:txBody>
      </p:sp>
      <p:sp>
        <p:nvSpPr>
          <p:cNvPr id="9" name="テキスト ボックス 8"/>
          <p:cNvSpPr txBox="1"/>
          <p:nvPr/>
        </p:nvSpPr>
        <p:spPr>
          <a:xfrm>
            <a:off x="5393426" y="4705837"/>
            <a:ext cx="2160239" cy="646331"/>
          </a:xfrm>
          <a:prstGeom prst="rect">
            <a:avLst/>
          </a:prstGeom>
          <a:noFill/>
        </p:spPr>
        <p:txBody>
          <a:bodyPr wrap="square" rtlCol="0">
            <a:spAutoFit/>
          </a:bodyPr>
          <a:lstStyle/>
          <a:p>
            <a:r>
              <a:rPr kumimoji="1" lang="en-US" altLang="ja-JP" dirty="0">
                <a:latin typeface="Consolas" panose="020B0609020204030204" pitchFamily="49" charset="0"/>
                <a:cs typeface="Consolas" panose="020B0609020204030204" pitchFamily="49" charset="0"/>
              </a:rPr>
              <a:t>p(2)</a:t>
            </a:r>
            <a:r>
              <a:rPr kumimoji="1" lang="ja-JP" altLang="en-US" dirty="0">
                <a:latin typeface="+mn-ea"/>
              </a:rPr>
              <a:t>が</a:t>
            </a:r>
            <a:r>
              <a:rPr kumimoji="1" lang="en-US" altLang="ja-JP" dirty="0">
                <a:latin typeface="Consolas" panose="020B0609020204030204" pitchFamily="49" charset="0"/>
                <a:cs typeface="Consolas" panose="020B0609020204030204" pitchFamily="49" charset="0"/>
              </a:rPr>
              <a:t>func_b</a:t>
            </a:r>
            <a:r>
              <a:rPr kumimoji="1" lang="ja-JP" altLang="en-US" dirty="0">
                <a:latin typeface="+mn-ea"/>
              </a:rPr>
              <a:t>を実行する。</a:t>
            </a:r>
          </a:p>
        </p:txBody>
      </p:sp>
      <p:cxnSp>
        <p:nvCxnSpPr>
          <p:cNvPr id="11" name="直線矢印コネクタ 10"/>
          <p:cNvCxnSpPr/>
          <p:nvPr/>
        </p:nvCxnSpPr>
        <p:spPr>
          <a:xfrm flipH="1">
            <a:off x="3344413" y="3248110"/>
            <a:ext cx="1984577" cy="70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3600798" y="5029003"/>
            <a:ext cx="1728192" cy="396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6"/>
          <p:cNvSpPr>
            <a:spLocks/>
          </p:cNvSpPr>
          <p:nvPr/>
        </p:nvSpPr>
        <p:spPr bwMode="auto">
          <a:xfrm>
            <a:off x="7618101" y="3033830"/>
            <a:ext cx="3491617" cy="2842038"/>
          </a:xfrm>
          <a:prstGeom prst="rect">
            <a:avLst/>
          </a:prstGeom>
          <a:solidFill>
            <a:schemeClr val="bg1"/>
          </a:solidFill>
          <a:ln w="12700">
            <a:solidFill>
              <a:schemeClr val="tx1"/>
            </a:solidFill>
            <a:miter lim="800000"/>
            <a:headEnd/>
            <a:tailEnd/>
          </a:ln>
        </p:spPr>
        <p:txBody>
          <a:bodyPr lIns="89297" tIns="89297" rIns="89297" bIns="89297"/>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spcBef>
                <a:spcPts val="211"/>
              </a:spcBef>
            </a:pPr>
            <a:r>
              <a:rPr kumimoji="0" lang="en-US" altLang="ja-JP" sz="18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800" dirty="0" err="1"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task on p(1</a:t>
            </a:r>
            <a:r>
              <a:rPr kumimoji="0" lang="en-US" altLang="ja-JP" sz="18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err="1"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func_a</a:t>
            </a: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800" dirty="0" err="1"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end task</a:t>
            </a:r>
          </a:p>
          <a:p>
            <a:pPr>
              <a:spcBef>
                <a:spcPts val="211"/>
              </a:spcBef>
            </a:pP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800" dirty="0" err="1"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task on p(2</a:t>
            </a:r>
            <a:r>
              <a:rPr kumimoji="0" lang="en-US" altLang="ja-JP" sz="18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err="1"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func_b</a:t>
            </a:r>
            <a:endParaRPr kumimoji="0" lang="en-US" altLang="ja-JP" sz="18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80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end task</a:t>
            </a:r>
          </a:p>
          <a:p>
            <a:pPr>
              <a:spcBef>
                <a:spcPts val="211"/>
              </a:spcBef>
            </a:pP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p:txBody>
      </p:sp>
      <p:cxnSp>
        <p:nvCxnSpPr>
          <p:cNvPr id="15" name="直線矢印コネクタ 14"/>
          <p:cNvCxnSpPr/>
          <p:nvPr/>
        </p:nvCxnSpPr>
        <p:spPr>
          <a:xfrm>
            <a:off x="7402286" y="3248109"/>
            <a:ext cx="651940" cy="31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7406623" y="4701027"/>
            <a:ext cx="647603" cy="26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746647" y="5229537"/>
            <a:ext cx="508001" cy="646331"/>
          </a:xfrm>
          <a:prstGeom prst="rect">
            <a:avLst/>
          </a:prstGeom>
          <a:noFill/>
        </p:spPr>
        <p:txBody>
          <a:bodyPr wrap="square" rtlCol="0">
            <a:spAutoFit/>
          </a:bodyPr>
          <a:lstStyle/>
          <a:p>
            <a:r>
              <a:rPr kumimoji="1" lang="en-US" altLang="ja-JP" sz="3600" dirty="0" smtClean="0"/>
              <a:t>C</a:t>
            </a:r>
            <a:endParaRPr kumimoji="1" lang="ja-JP" altLang="en-US" sz="3600" dirty="0"/>
          </a:p>
        </p:txBody>
      </p:sp>
      <p:sp>
        <p:nvSpPr>
          <p:cNvPr id="20" name="テキスト ボックス 19"/>
          <p:cNvSpPr txBox="1"/>
          <p:nvPr/>
        </p:nvSpPr>
        <p:spPr>
          <a:xfrm>
            <a:off x="9491394" y="5227460"/>
            <a:ext cx="2267710" cy="646331"/>
          </a:xfrm>
          <a:prstGeom prst="rect">
            <a:avLst/>
          </a:prstGeom>
          <a:noFill/>
        </p:spPr>
        <p:txBody>
          <a:bodyPr wrap="square" rtlCol="0">
            <a:spAutoFit/>
          </a:bodyPr>
          <a:lstStyle/>
          <a:p>
            <a:r>
              <a:rPr kumimoji="1" lang="en-US" altLang="ja-JP" sz="3600" dirty="0" smtClean="0"/>
              <a:t>Fortran</a:t>
            </a:r>
            <a:endParaRPr kumimoji="1" lang="ja-JP" altLang="en-US" sz="3600" dirty="0"/>
          </a:p>
        </p:txBody>
      </p:sp>
    </p:spTree>
    <p:extLst>
      <p:ext uri="{BB962C8B-B14F-4D97-AF65-F5344CB8AC3E}">
        <p14:creationId xmlns:p14="http://schemas.microsoft.com/office/powerpoint/2010/main" val="1782588913"/>
      </p:ext>
    </p:extLst>
  </p:cSld>
  <p:clrMapOvr>
    <a:masterClrMapping/>
  </p:clrMapOvr>
  <mc:AlternateContent xmlns:mc="http://schemas.openxmlformats.org/markup-compatibility/2006" xmlns:p14="http://schemas.microsoft.com/office/powerpoint/2010/main">
    <mc:Choice Requires="p14">
      <p:transition spd="slow" p14:dur="2000" advTm="42148"/>
    </mc:Choice>
    <mc:Fallback xmlns="">
      <p:transition spd="slow" advTm="42148"/>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通信指示文（１）</a:t>
            </a:r>
            <a:r>
              <a:rPr lang="en-US" altLang="ja-JP" smtClean="0"/>
              <a:t/>
            </a:r>
            <a:br>
              <a:rPr lang="en-US" altLang="ja-JP" smtClean="0"/>
            </a:br>
            <a:r>
              <a:rPr lang="en-US" altLang="ja-JP" smtClean="0"/>
              <a:t>shadow/reflect</a:t>
            </a:r>
            <a:r>
              <a:rPr lang="ja-JP" altLang="en-US" smtClean="0"/>
              <a:t>指示文</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31</a:t>
            </a:fld>
            <a:endParaRPr lang="en-US" dirty="0"/>
          </a:p>
        </p:txBody>
      </p:sp>
      <p:sp>
        <p:nvSpPr>
          <p:cNvPr id="8" name="Text Box 9"/>
          <p:cNvSpPr txBox="1">
            <a:spLocks noChangeArrowheads="1"/>
          </p:cNvSpPr>
          <p:nvPr/>
        </p:nvSpPr>
        <p:spPr bwMode="auto">
          <a:xfrm>
            <a:off x="5879976" y="2441611"/>
            <a:ext cx="3816424" cy="338554"/>
          </a:xfrm>
          <a:prstGeom prst="rect">
            <a:avLst/>
          </a:prstGeom>
          <a:noFill/>
          <a:ln w="9525">
            <a:noFill/>
            <a:miter lim="800000"/>
            <a:headEnd/>
            <a:tailEnd/>
          </a:ln>
        </p:spPr>
        <p:txBody>
          <a:bodyPr wrap="square">
            <a:spAutoFit/>
          </a:bodyPr>
          <a:lstStyle/>
          <a:p>
            <a:r>
              <a:rPr lang="en-US" altLang="ja-JP" sz="1600" dirty="0">
                <a:latin typeface="Consolas" pitchFamily="49" charset="0"/>
                <a:cs typeface="Consolas" pitchFamily="49" charset="0"/>
              </a:rPr>
              <a:t>a</a:t>
            </a:r>
            <a:r>
              <a:rPr lang="ja-JP" altLang="en-US" sz="1600" dirty="0">
                <a:latin typeface="+mn-ea"/>
              </a:rPr>
              <a:t>の上下端に幅</a:t>
            </a:r>
            <a:r>
              <a:rPr lang="en-US" altLang="ja-JP" sz="1600" dirty="0">
                <a:latin typeface="+mn-ea"/>
              </a:rPr>
              <a:t>1</a:t>
            </a:r>
            <a:r>
              <a:rPr lang="ja-JP" altLang="en-US" sz="1600" dirty="0">
                <a:latin typeface="+mn-ea"/>
              </a:rPr>
              <a:t>のシャドウを</a:t>
            </a:r>
            <a:r>
              <a:rPr lang="ja-JP" altLang="en-US" sz="1600" dirty="0" smtClean="0">
                <a:latin typeface="+mn-ea"/>
              </a:rPr>
              <a:t>付加</a:t>
            </a:r>
            <a:endParaRPr lang="ja-JP" altLang="en-US" sz="1600" dirty="0">
              <a:latin typeface="+mn-ea"/>
            </a:endParaRPr>
          </a:p>
        </p:txBody>
      </p:sp>
      <p:sp>
        <p:nvSpPr>
          <p:cNvPr id="9" name="Text Box 9"/>
          <p:cNvSpPr txBox="1">
            <a:spLocks noChangeArrowheads="1"/>
          </p:cNvSpPr>
          <p:nvPr/>
        </p:nvSpPr>
        <p:spPr bwMode="auto">
          <a:xfrm>
            <a:off x="5951985" y="4767353"/>
            <a:ext cx="3123889" cy="338554"/>
          </a:xfrm>
          <a:prstGeom prst="rect">
            <a:avLst/>
          </a:prstGeom>
          <a:noFill/>
          <a:ln w="9525">
            <a:noFill/>
            <a:miter lim="800000"/>
            <a:headEnd/>
            <a:tailEnd/>
          </a:ln>
        </p:spPr>
        <p:txBody>
          <a:bodyPr wrap="square">
            <a:spAutoFit/>
          </a:bodyPr>
          <a:lstStyle/>
          <a:p>
            <a:r>
              <a:rPr lang="en-US" altLang="ja-JP" sz="1600" dirty="0">
                <a:latin typeface="Consolas" pitchFamily="49" charset="0"/>
                <a:cs typeface="Consolas" pitchFamily="49" charset="0"/>
              </a:rPr>
              <a:t>a</a:t>
            </a:r>
            <a:r>
              <a:rPr lang="ja-JP" altLang="en-US" sz="1600" dirty="0">
                <a:latin typeface="+mn-ea"/>
              </a:rPr>
              <a:t>に対する</a:t>
            </a:r>
            <a:r>
              <a:rPr lang="ja-JP" altLang="en-US" sz="1600" u="sng" dirty="0">
                <a:latin typeface="+mn-ea"/>
              </a:rPr>
              <a:t>隣接通信</a:t>
            </a:r>
            <a:r>
              <a:rPr lang="ja-JP" altLang="en-US" sz="1600" dirty="0">
                <a:latin typeface="+mn-ea"/>
              </a:rPr>
              <a:t>を</a:t>
            </a:r>
            <a:r>
              <a:rPr lang="ja-JP" altLang="en-US" sz="1600" dirty="0" smtClean="0">
                <a:latin typeface="+mn-ea"/>
              </a:rPr>
              <a:t>実行</a:t>
            </a:r>
            <a:endParaRPr lang="ja-JP" altLang="en-US" sz="1600" dirty="0">
              <a:latin typeface="+mn-ea"/>
            </a:endParaRPr>
          </a:p>
        </p:txBody>
      </p:sp>
      <p:sp>
        <p:nvSpPr>
          <p:cNvPr id="10" name="テキスト ボックス 9"/>
          <p:cNvSpPr txBox="1"/>
          <p:nvPr/>
        </p:nvSpPr>
        <p:spPr>
          <a:xfrm>
            <a:off x="2783632" y="3017675"/>
            <a:ext cx="5545108" cy="1631216"/>
          </a:xfrm>
          <a:prstGeom prst="rect">
            <a:avLst/>
          </a:prstGeom>
          <a:solidFill>
            <a:schemeClr val="bg1"/>
          </a:solidFill>
          <a:ln>
            <a:solidFill>
              <a:schemeClr val="tx1"/>
            </a:solidFill>
          </a:ln>
        </p:spPr>
        <p:txBody>
          <a:bodyPr wrap="none" rtlCol="0">
            <a:spAutoFit/>
          </a:bodyPr>
          <a:lstStyle/>
          <a:p>
            <a:r>
              <a:rPr lang="en-US" altLang="ja-JP" sz="2000" dirty="0">
                <a:latin typeface="Consolas" panose="020B0609020204030204" pitchFamily="49" charset="0"/>
                <a:cs typeface="Consolas" panose="020B0609020204030204" pitchFamily="49" charset="0"/>
              </a:rPr>
              <a:t>#</a:t>
            </a:r>
            <a:r>
              <a:rPr lang="en-US" altLang="ja-JP" sz="2000" dirty="0" err="1">
                <a:latin typeface="Consolas" panose="020B0609020204030204" pitchFamily="49" charset="0"/>
                <a:cs typeface="Consolas" panose="020B0609020204030204" pitchFamily="49" charset="0"/>
              </a:rPr>
              <a:t>pragma</a:t>
            </a:r>
            <a:r>
              <a:rPr lang="en-US" altLang="ja-JP" sz="2000" dirty="0">
                <a:latin typeface="Consolas" panose="020B0609020204030204" pitchFamily="49" charset="0"/>
                <a:cs typeface="Consolas" panose="020B0609020204030204" pitchFamily="49" charset="0"/>
              </a:rPr>
              <a:t> </a:t>
            </a:r>
            <a:r>
              <a:rPr kumimoji="1" lang="en-US" altLang="ja-JP" sz="2000" dirty="0" err="1">
                <a:latin typeface="Consolas" panose="020B0609020204030204" pitchFamily="49" charset="0"/>
                <a:cs typeface="Consolas" panose="020B0609020204030204" pitchFamily="49" charset="0"/>
              </a:rPr>
              <a:t>xmp</a:t>
            </a:r>
            <a:r>
              <a:rPr kumimoji="1" lang="en-US" altLang="ja-JP" sz="2000" dirty="0">
                <a:latin typeface="Consolas" panose="020B0609020204030204" pitchFamily="49" charset="0"/>
                <a:cs typeface="Consolas" panose="020B0609020204030204" pitchFamily="49" charset="0"/>
              </a:rPr>
              <a:t> distribute t(block) onto p</a:t>
            </a:r>
          </a:p>
          <a:p>
            <a:r>
              <a:rPr lang="en-US" altLang="ja-JP" sz="2000" dirty="0">
                <a:latin typeface="Consolas" panose="020B0609020204030204" pitchFamily="49" charset="0"/>
                <a:cs typeface="Consolas" panose="020B0609020204030204" pitchFamily="49" charset="0"/>
              </a:rPr>
              <a:t>#</a:t>
            </a:r>
            <a:r>
              <a:rPr lang="en-US" altLang="ja-JP" sz="2000" dirty="0" err="1">
                <a:latin typeface="Consolas" panose="020B0609020204030204" pitchFamily="49" charset="0"/>
                <a:cs typeface="Consolas" panose="020B0609020204030204" pitchFamily="49" charset="0"/>
              </a:rPr>
              <a:t>pragma</a:t>
            </a:r>
            <a:r>
              <a:rPr lang="en-US" altLang="ja-JP" sz="2000" dirty="0">
                <a:latin typeface="Consolas" panose="020B0609020204030204" pitchFamily="49" charset="0"/>
                <a:cs typeface="Consolas" panose="020B0609020204030204" pitchFamily="49" charset="0"/>
              </a:rPr>
              <a:t> </a:t>
            </a:r>
            <a:r>
              <a:rPr kumimoji="1" lang="en-US" altLang="ja-JP" sz="2000" dirty="0" err="1">
                <a:latin typeface="Consolas" panose="020B0609020204030204" pitchFamily="49" charset="0"/>
                <a:cs typeface="Consolas" panose="020B0609020204030204" pitchFamily="49" charset="0"/>
              </a:rPr>
              <a:t>xmp</a:t>
            </a:r>
            <a:r>
              <a:rPr kumimoji="1" lang="en-US" altLang="ja-JP" sz="2000" dirty="0">
                <a:latin typeface="Consolas" panose="020B0609020204030204" pitchFamily="49" charset="0"/>
                <a:cs typeface="Consolas" panose="020B0609020204030204" pitchFamily="49" charset="0"/>
              </a:rPr>
              <a:t> align a[</a:t>
            </a:r>
            <a:r>
              <a:rPr kumimoji="1" lang="en-US" altLang="ja-JP" sz="2000" dirty="0" err="1">
                <a:latin typeface="Consolas" panose="020B0609020204030204" pitchFamily="49" charset="0"/>
                <a:cs typeface="Consolas" panose="020B0609020204030204" pitchFamily="49" charset="0"/>
              </a:rPr>
              <a:t>i</a:t>
            </a:r>
            <a:r>
              <a:rPr lang="en-US" altLang="ja-JP" sz="2000" dirty="0">
                <a:latin typeface="Consolas" panose="020B0609020204030204" pitchFamily="49" charset="0"/>
                <a:cs typeface="Consolas" panose="020B0609020204030204" pitchFamily="49" charset="0"/>
              </a:rPr>
              <a:t>]</a:t>
            </a:r>
            <a:r>
              <a:rPr kumimoji="1" lang="en-US" altLang="ja-JP" sz="2000" dirty="0">
                <a:latin typeface="Consolas" panose="020B0609020204030204" pitchFamily="49" charset="0"/>
                <a:cs typeface="Consolas" panose="020B0609020204030204" pitchFamily="49" charset="0"/>
              </a:rPr>
              <a:t> with t(i-1)</a:t>
            </a:r>
          </a:p>
          <a:p>
            <a:r>
              <a:rPr lang="en-US" altLang="ja-JP" sz="2000" dirty="0">
                <a:solidFill>
                  <a:srgbClr val="FF0000"/>
                </a:solidFill>
                <a:latin typeface="Consolas" panose="020B0609020204030204" pitchFamily="49" charset="0"/>
                <a:cs typeface="Consolas" panose="020B0609020204030204" pitchFamily="49" charset="0"/>
              </a:rPr>
              <a:t>#</a:t>
            </a:r>
            <a:r>
              <a:rPr lang="en-US" altLang="ja-JP" sz="2000" dirty="0" err="1">
                <a:solidFill>
                  <a:srgbClr val="FF0000"/>
                </a:solidFill>
                <a:latin typeface="Consolas" panose="020B0609020204030204" pitchFamily="49" charset="0"/>
                <a:cs typeface="Consolas" panose="020B0609020204030204" pitchFamily="49" charset="0"/>
              </a:rPr>
              <a:t>pragma</a:t>
            </a:r>
            <a:r>
              <a:rPr lang="en-US" altLang="ja-JP" sz="2000" dirty="0">
                <a:solidFill>
                  <a:srgbClr val="FF0000"/>
                </a:solidFill>
                <a:latin typeface="Consolas" panose="020B0609020204030204" pitchFamily="49" charset="0"/>
                <a:cs typeface="Consolas" panose="020B0609020204030204" pitchFamily="49" charset="0"/>
              </a:rPr>
              <a:t> </a:t>
            </a:r>
            <a:r>
              <a:rPr kumimoji="1" lang="en-US" altLang="ja-JP" sz="2000" dirty="0" err="1">
                <a:solidFill>
                  <a:srgbClr val="FF0000"/>
                </a:solidFill>
                <a:latin typeface="Consolas" panose="020B0609020204030204" pitchFamily="49" charset="0"/>
                <a:cs typeface="Consolas" panose="020B0609020204030204" pitchFamily="49" charset="0"/>
              </a:rPr>
              <a:t>xmp</a:t>
            </a:r>
            <a:r>
              <a:rPr kumimoji="1" lang="en-US" altLang="ja-JP" sz="2000" dirty="0">
                <a:solidFill>
                  <a:srgbClr val="FF0000"/>
                </a:solidFill>
                <a:latin typeface="Consolas" panose="020B0609020204030204" pitchFamily="49" charset="0"/>
                <a:cs typeface="Consolas" panose="020B0609020204030204" pitchFamily="49" charset="0"/>
              </a:rPr>
              <a:t> shadow a[1:1</a:t>
            </a:r>
            <a:r>
              <a:rPr lang="en-US" altLang="ja-JP" sz="2000" dirty="0">
                <a:solidFill>
                  <a:srgbClr val="FF0000"/>
                </a:solidFill>
                <a:latin typeface="Consolas" panose="020B0609020204030204" pitchFamily="49" charset="0"/>
                <a:cs typeface="Consolas" panose="020B0609020204030204" pitchFamily="49" charset="0"/>
              </a:rPr>
              <a:t>]</a:t>
            </a:r>
            <a:endParaRPr kumimoji="1" lang="en-US" altLang="ja-JP" sz="2000" dirty="0">
              <a:solidFill>
                <a:srgbClr val="FF0000"/>
              </a:solidFill>
              <a:latin typeface="Consolas" panose="020B0609020204030204" pitchFamily="49" charset="0"/>
              <a:cs typeface="Consolas" panose="020B0609020204030204" pitchFamily="49" charset="0"/>
            </a:endParaRPr>
          </a:p>
          <a:p>
            <a:r>
              <a:rPr lang="en-US" altLang="ja-JP" sz="2000" dirty="0">
                <a:latin typeface="Consolas" panose="020B0609020204030204" pitchFamily="49" charset="0"/>
                <a:cs typeface="Consolas" panose="020B0609020204030204" pitchFamily="49" charset="0"/>
              </a:rPr>
              <a:t>...</a:t>
            </a:r>
          </a:p>
          <a:p>
            <a:r>
              <a:rPr lang="en-US" altLang="ja-JP" sz="2000" dirty="0">
                <a:solidFill>
                  <a:srgbClr val="FF0000"/>
                </a:solidFill>
                <a:latin typeface="Consolas" panose="020B0609020204030204" pitchFamily="49" charset="0"/>
                <a:cs typeface="Consolas" panose="020B0609020204030204" pitchFamily="49" charset="0"/>
              </a:rPr>
              <a:t>#</a:t>
            </a:r>
            <a:r>
              <a:rPr lang="en-US" altLang="ja-JP" sz="2000" dirty="0" err="1">
                <a:solidFill>
                  <a:srgbClr val="FF0000"/>
                </a:solidFill>
                <a:latin typeface="Consolas" panose="020B0609020204030204" pitchFamily="49" charset="0"/>
                <a:cs typeface="Consolas" panose="020B0609020204030204" pitchFamily="49" charset="0"/>
              </a:rPr>
              <a:t>pragma</a:t>
            </a:r>
            <a:r>
              <a:rPr lang="en-US" altLang="ja-JP" sz="2000" dirty="0">
                <a:solidFill>
                  <a:srgbClr val="FF0000"/>
                </a:solidFill>
                <a:latin typeface="Consolas" panose="020B0609020204030204" pitchFamily="49" charset="0"/>
                <a:cs typeface="Consolas" panose="020B0609020204030204" pitchFamily="49" charset="0"/>
              </a:rPr>
              <a:t> </a:t>
            </a:r>
            <a:r>
              <a:rPr kumimoji="1" lang="en-US" altLang="ja-JP" sz="2000" dirty="0" err="1">
                <a:solidFill>
                  <a:srgbClr val="FF0000"/>
                </a:solidFill>
                <a:latin typeface="Consolas" panose="020B0609020204030204" pitchFamily="49" charset="0"/>
                <a:cs typeface="Consolas" panose="020B0609020204030204" pitchFamily="49" charset="0"/>
              </a:rPr>
              <a:t>xmp</a:t>
            </a:r>
            <a:r>
              <a:rPr kumimoji="1" lang="en-US" altLang="ja-JP" sz="2000" dirty="0">
                <a:solidFill>
                  <a:srgbClr val="FF0000"/>
                </a:solidFill>
                <a:latin typeface="Consolas" panose="020B0609020204030204" pitchFamily="49" charset="0"/>
                <a:cs typeface="Consolas" panose="020B0609020204030204" pitchFamily="49" charset="0"/>
              </a:rPr>
              <a:t> reflect (a)</a:t>
            </a:r>
            <a:endParaRPr kumimoji="1" lang="ja-JP" altLang="en-US" sz="2000" dirty="0">
              <a:solidFill>
                <a:srgbClr val="FF0000"/>
              </a:solidFill>
              <a:latin typeface="Consolas" panose="020B0609020204030204" pitchFamily="49" charset="0"/>
              <a:cs typeface="Consolas" panose="020B0609020204030204" pitchFamily="49" charset="0"/>
            </a:endParaRPr>
          </a:p>
        </p:txBody>
      </p:sp>
      <p:sp>
        <p:nvSpPr>
          <p:cNvPr id="11" name="正方形/長方形 10"/>
          <p:cNvSpPr/>
          <p:nvPr/>
        </p:nvSpPr>
        <p:spPr>
          <a:xfrm>
            <a:off x="2999656"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295800"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927648"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583832"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879976"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4511824"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68008"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464152"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096000"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752184"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9048328"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7680176"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4223792" y="5267160"/>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p:cNvSpPr/>
          <p:nvPr/>
        </p:nvSpPr>
        <p:spPr>
          <a:xfrm>
            <a:off x="5807968" y="5260016"/>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フリーフォーム 24"/>
          <p:cNvSpPr/>
          <p:nvPr/>
        </p:nvSpPr>
        <p:spPr>
          <a:xfrm>
            <a:off x="7392144" y="5260016"/>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フリーフォーム 25"/>
          <p:cNvSpPr/>
          <p:nvPr/>
        </p:nvSpPr>
        <p:spPr>
          <a:xfrm flipV="1">
            <a:off x="4327798"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フリーフォーム 26"/>
          <p:cNvSpPr/>
          <p:nvPr/>
        </p:nvSpPr>
        <p:spPr>
          <a:xfrm flipV="1">
            <a:off x="5911974"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フリーフォーム 27"/>
          <p:cNvSpPr/>
          <p:nvPr/>
        </p:nvSpPr>
        <p:spPr>
          <a:xfrm flipV="1">
            <a:off x="7496150"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7680176" y="5013176"/>
            <a:ext cx="748538" cy="369332"/>
          </a:xfrm>
          <a:prstGeom prst="rect">
            <a:avLst/>
          </a:prstGeom>
          <a:noFill/>
        </p:spPr>
        <p:txBody>
          <a:bodyPr wrap="none" rtlCol="0">
            <a:spAutoFit/>
          </a:bodyPr>
          <a:lstStyle/>
          <a:p>
            <a:r>
              <a:rPr kumimoji="1" lang="en-US" altLang="ja-JP" dirty="0">
                <a:solidFill>
                  <a:srgbClr val="C00000"/>
                </a:solidFill>
              </a:rPr>
              <a:t>reflect</a:t>
            </a:r>
            <a:endParaRPr kumimoji="1" lang="ja-JP" altLang="en-US" dirty="0">
              <a:solidFill>
                <a:srgbClr val="C00000"/>
              </a:solidFill>
            </a:endParaRPr>
          </a:p>
        </p:txBody>
      </p:sp>
      <p:sp>
        <p:nvSpPr>
          <p:cNvPr id="30" name="テキスト ボックス 29"/>
          <p:cNvSpPr txBox="1"/>
          <p:nvPr/>
        </p:nvSpPr>
        <p:spPr>
          <a:xfrm>
            <a:off x="3287689"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p(1)</a:t>
            </a:r>
            <a:endParaRPr kumimoji="1" lang="ja-JP" altLang="en-US" dirty="0">
              <a:latin typeface="Consolas" panose="020B0609020204030204" pitchFamily="49" charset="0"/>
              <a:cs typeface="Consolas" panose="020B0609020204030204" pitchFamily="49" charset="0"/>
            </a:endParaRPr>
          </a:p>
        </p:txBody>
      </p:sp>
      <p:sp>
        <p:nvSpPr>
          <p:cNvPr id="31" name="テキスト ボックス 30"/>
          <p:cNvSpPr txBox="1"/>
          <p:nvPr/>
        </p:nvSpPr>
        <p:spPr>
          <a:xfrm>
            <a:off x="4871865"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p(2)</a:t>
            </a:r>
            <a:endParaRPr kumimoji="1" lang="ja-JP" altLang="en-US" dirty="0">
              <a:latin typeface="Consolas" panose="020B0609020204030204" pitchFamily="49" charset="0"/>
              <a:cs typeface="Consolas" panose="020B0609020204030204" pitchFamily="49" charset="0"/>
            </a:endParaRPr>
          </a:p>
        </p:txBody>
      </p:sp>
      <p:sp>
        <p:nvSpPr>
          <p:cNvPr id="32" name="テキスト ボックス 31"/>
          <p:cNvSpPr txBox="1"/>
          <p:nvPr/>
        </p:nvSpPr>
        <p:spPr>
          <a:xfrm>
            <a:off x="6456041"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p(3)</a:t>
            </a:r>
            <a:endParaRPr kumimoji="1" lang="ja-JP" altLang="en-US" dirty="0">
              <a:latin typeface="Consolas" panose="020B0609020204030204" pitchFamily="49" charset="0"/>
              <a:cs typeface="Consolas" panose="020B0609020204030204" pitchFamily="49" charset="0"/>
            </a:endParaRPr>
          </a:p>
        </p:txBody>
      </p:sp>
      <p:sp>
        <p:nvSpPr>
          <p:cNvPr id="33" name="テキスト ボックス 32"/>
          <p:cNvSpPr txBox="1"/>
          <p:nvPr/>
        </p:nvSpPr>
        <p:spPr>
          <a:xfrm>
            <a:off x="8040217"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p(4)</a:t>
            </a:r>
            <a:endParaRPr kumimoji="1" lang="ja-JP" altLang="en-US" dirty="0">
              <a:latin typeface="Consolas" panose="020B0609020204030204" pitchFamily="49" charset="0"/>
              <a:cs typeface="Consolas" panose="020B0609020204030204" pitchFamily="49" charset="0"/>
            </a:endParaRPr>
          </a:p>
        </p:txBody>
      </p:sp>
      <p:cxnSp>
        <p:nvCxnSpPr>
          <p:cNvPr id="34" name="直線矢印コネクタ 33"/>
          <p:cNvCxnSpPr>
            <a:stCxn id="8" idx="1"/>
          </p:cNvCxnSpPr>
          <p:nvPr/>
        </p:nvCxnSpPr>
        <p:spPr>
          <a:xfrm rot="10800000" flipV="1">
            <a:off x="4439816" y="2610888"/>
            <a:ext cx="1440160" cy="11268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9" idx="1"/>
          </p:cNvCxnSpPr>
          <p:nvPr/>
        </p:nvCxnSpPr>
        <p:spPr>
          <a:xfrm rot="10800000">
            <a:off x="4799856" y="4529845"/>
            <a:ext cx="1152128" cy="4067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154963"/>
      </p:ext>
    </p:extLst>
  </p:cSld>
  <p:clrMapOvr>
    <a:masterClrMapping/>
  </p:clrMapOvr>
  <mc:AlternateContent xmlns:mc="http://schemas.openxmlformats.org/markup-compatibility/2006" xmlns:p14="http://schemas.microsoft.com/office/powerpoint/2010/main">
    <mc:Choice Requires="p14">
      <p:transition spd="slow" p14:dur="2000" advTm="68814"/>
    </mc:Choice>
    <mc:Fallback xmlns="">
      <p:transition spd="slow" advTm="6881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latin typeface="Consolas" panose="020B0609020204030204" pitchFamily="49" charset="0"/>
                <a:cs typeface="Consolas" panose="020B0609020204030204" pitchFamily="49" charset="0"/>
              </a:rPr>
              <a:t>shadow</a:t>
            </a:r>
            <a:r>
              <a:rPr kumimoji="1" lang="en-US" altLang="ja-JP" smtClean="0"/>
              <a:t>/</a:t>
            </a:r>
            <a:r>
              <a:rPr kumimoji="1" lang="en-US" altLang="ja-JP" smtClean="0">
                <a:latin typeface="Consolas" panose="020B0609020204030204" pitchFamily="49" charset="0"/>
                <a:cs typeface="Consolas" panose="020B0609020204030204" pitchFamily="49" charset="0"/>
              </a:rPr>
              <a:t>reflect</a:t>
            </a:r>
            <a:r>
              <a:rPr kumimoji="1" lang="ja-JP" altLang="en-US" smtClean="0"/>
              <a:t>指示文の例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テキスト ボックス 6"/>
          <p:cNvSpPr txBox="1"/>
          <p:nvPr/>
        </p:nvSpPr>
        <p:spPr>
          <a:xfrm>
            <a:off x="1381258" y="2485435"/>
            <a:ext cx="4363695" cy="1946687"/>
          </a:xfrm>
          <a:prstGeom prst="rect">
            <a:avLst/>
          </a:prstGeom>
          <a:solidFill>
            <a:schemeClr val="bg1"/>
          </a:solidFill>
          <a:ln>
            <a:solidFill>
              <a:schemeClr val="tx1"/>
            </a:solidFill>
          </a:ln>
        </p:spPr>
        <p:txBody>
          <a:bodyPr wrap="none" rtlCol="0">
            <a:spAutoFit/>
          </a:bodyPr>
          <a:lstStyle/>
          <a:p>
            <a:pPr>
              <a:spcBef>
                <a:spcPts val="300"/>
              </a:spcBef>
            </a:pP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for</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9;</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b[</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 + a[</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a:t>
            </a:r>
          </a:p>
        </p:txBody>
      </p:sp>
      <p:graphicFrame>
        <p:nvGraphicFramePr>
          <p:cNvPr id="12" name="Group 64"/>
          <p:cNvGraphicFramePr>
            <a:graphicFrameLocks noGrp="1"/>
          </p:cNvGraphicFramePr>
          <p:nvPr>
            <p:extLst>
              <p:ext uri="{D42A27DB-BD31-4B8C-83A1-F6EECF244321}">
                <p14:modId xmlns:p14="http://schemas.microsoft.com/office/powerpoint/2010/main" val="1499718401"/>
              </p:ext>
            </p:extLst>
          </p:nvPr>
        </p:nvGraphicFramePr>
        <p:xfrm>
          <a:off x="5011128" y="5336833"/>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graphicFrame>
        <p:nvGraphicFramePr>
          <p:cNvPr id="14" name="Group 90"/>
          <p:cNvGraphicFramePr>
            <a:graphicFrameLocks noGrp="1"/>
          </p:cNvGraphicFramePr>
          <p:nvPr>
            <p:extLst>
              <p:ext uri="{D42A27DB-BD31-4B8C-83A1-F6EECF244321}">
                <p14:modId xmlns:p14="http://schemas.microsoft.com/office/powerpoint/2010/main" val="2185314147"/>
              </p:ext>
            </p:extLst>
          </p:nvPr>
        </p:nvGraphicFramePr>
        <p:xfrm>
          <a:off x="8653150" y="5336833"/>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sp>
        <p:nvSpPr>
          <p:cNvPr id="16" name="テキスト ボックス 15"/>
          <p:cNvSpPr txBox="1"/>
          <p:nvPr/>
        </p:nvSpPr>
        <p:spPr>
          <a:xfrm>
            <a:off x="4651088" y="5408842"/>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b</a:t>
            </a:r>
            <a:endParaRPr kumimoji="1" lang="ja-JP" altLang="en-US" sz="2400" dirty="0">
              <a:latin typeface="Consolas" panose="020B0609020204030204" pitchFamily="49" charset="0"/>
              <a:cs typeface="Consolas" panose="020B0609020204030204" pitchFamily="49" charset="0"/>
            </a:endParaRPr>
          </a:p>
        </p:txBody>
      </p:sp>
      <p:cxnSp>
        <p:nvCxnSpPr>
          <p:cNvPr id="18" name="直線矢印コネクタ 17"/>
          <p:cNvCxnSpPr/>
          <p:nvPr/>
        </p:nvCxnSpPr>
        <p:spPr>
          <a:xfrm>
            <a:off x="6667312" y="5046534"/>
            <a:ext cx="328362"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171368"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7393444" y="4910447"/>
            <a:ext cx="295829" cy="4093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8409673" y="4910447"/>
            <a:ext cx="353861" cy="4093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8899560"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Group 64"/>
          <p:cNvGraphicFramePr>
            <a:graphicFrameLocks noGrp="1"/>
          </p:cNvGraphicFramePr>
          <p:nvPr>
            <p:extLst>
              <p:ext uri="{D42A27DB-BD31-4B8C-83A1-F6EECF244321}">
                <p14:modId xmlns:p14="http://schemas.microsoft.com/office/powerpoint/2010/main" val="3790569971"/>
              </p:ext>
            </p:extLst>
          </p:nvPr>
        </p:nvGraphicFramePr>
        <p:xfrm>
          <a:off x="5013118" y="4477237"/>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54" name="Group 90"/>
          <p:cNvGraphicFramePr>
            <a:graphicFrameLocks noGrp="1"/>
          </p:cNvGraphicFramePr>
          <p:nvPr>
            <p:extLst>
              <p:ext uri="{D42A27DB-BD31-4B8C-83A1-F6EECF244321}">
                <p14:modId xmlns:p14="http://schemas.microsoft.com/office/powerpoint/2010/main" val="3978287982"/>
              </p:ext>
            </p:extLst>
          </p:nvPr>
        </p:nvGraphicFramePr>
        <p:xfrm>
          <a:off x="8655140" y="4464537"/>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55" name="Rectangle 116"/>
          <p:cNvSpPr>
            <a:spLocks/>
          </p:cNvSpPr>
          <p:nvPr/>
        </p:nvSpPr>
        <p:spPr bwMode="auto">
          <a:xfrm>
            <a:off x="6103731" y="4104497"/>
            <a:ext cx="56425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p(1)</a:t>
            </a:r>
          </a:p>
        </p:txBody>
      </p:sp>
      <p:sp>
        <p:nvSpPr>
          <p:cNvPr id="56" name="Rectangle 117"/>
          <p:cNvSpPr>
            <a:spLocks/>
          </p:cNvSpPr>
          <p:nvPr/>
        </p:nvSpPr>
        <p:spPr bwMode="auto">
          <a:xfrm>
            <a:off x="9466056" y="4104497"/>
            <a:ext cx="56425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p(2)</a:t>
            </a:r>
          </a:p>
        </p:txBody>
      </p:sp>
      <p:sp>
        <p:nvSpPr>
          <p:cNvPr id="57" name="テキスト ボックス 56"/>
          <p:cNvSpPr txBox="1"/>
          <p:nvPr/>
        </p:nvSpPr>
        <p:spPr>
          <a:xfrm>
            <a:off x="4653078" y="4536545"/>
            <a:ext cx="354584" cy="461665"/>
          </a:xfrm>
          <a:prstGeom prst="rect">
            <a:avLst/>
          </a:prstGeom>
          <a:noFill/>
        </p:spPr>
        <p:txBody>
          <a:bodyPr wrap="none" rtlCol="0">
            <a:spAutoFit/>
          </a:bodyPr>
          <a:lstStyle/>
          <a:p>
            <a:r>
              <a:rPr kumimoji="1" lang="en-US" altLang="ja-JP" sz="2400" dirty="0" smtClean="0">
                <a:latin typeface="Consolas" panose="020B0609020204030204" pitchFamily="49" charset="0"/>
                <a:cs typeface="Consolas" panose="020B0609020204030204" pitchFamily="49" charset="0"/>
              </a:rPr>
              <a:t>a</a:t>
            </a:r>
            <a:endParaRPr kumimoji="1" lang="ja-JP" altLang="en-US" sz="2400" dirty="0">
              <a:latin typeface="Consolas" panose="020B0609020204030204" pitchFamily="49" charset="0"/>
              <a:cs typeface="Consolas" panose="020B0609020204030204" pitchFamily="49" charset="0"/>
            </a:endParaRPr>
          </a:p>
        </p:txBody>
      </p:sp>
      <p:graphicFrame>
        <p:nvGraphicFramePr>
          <p:cNvPr id="61" name="Group 64"/>
          <p:cNvGraphicFramePr>
            <a:graphicFrameLocks noGrp="1"/>
          </p:cNvGraphicFramePr>
          <p:nvPr>
            <p:extLst>
              <p:ext uri="{D42A27DB-BD31-4B8C-83A1-F6EECF244321}">
                <p14:modId xmlns:p14="http://schemas.microsoft.com/office/powerpoint/2010/main" val="1829738252"/>
              </p:ext>
            </p:extLst>
          </p:nvPr>
        </p:nvGraphicFramePr>
        <p:xfrm>
          <a:off x="7461390" y="4464537"/>
          <a:ext cx="481013" cy="584200"/>
        </p:xfrm>
        <a:graphic>
          <a:graphicData uri="http://schemas.openxmlformats.org/drawingml/2006/table">
            <a:tbl>
              <a:tblPr/>
              <a:tblGrid>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graphicFrame>
        <p:nvGraphicFramePr>
          <p:cNvPr id="62" name="Group 64"/>
          <p:cNvGraphicFramePr>
            <a:graphicFrameLocks noGrp="1"/>
          </p:cNvGraphicFramePr>
          <p:nvPr>
            <p:extLst>
              <p:ext uri="{D42A27DB-BD31-4B8C-83A1-F6EECF244321}">
                <p14:modId xmlns:p14="http://schemas.microsoft.com/office/powerpoint/2010/main" val="2520613357"/>
              </p:ext>
            </p:extLst>
          </p:nvPr>
        </p:nvGraphicFramePr>
        <p:xfrm>
          <a:off x="8132505" y="4464537"/>
          <a:ext cx="481013" cy="584200"/>
        </p:xfrm>
        <a:graphic>
          <a:graphicData uri="http://schemas.openxmlformats.org/drawingml/2006/table">
            <a:tbl>
              <a:tblPr/>
              <a:tblGrid>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cxnSp>
        <p:nvCxnSpPr>
          <p:cNvPr id="65" name="直線矢印コネクタ 64"/>
          <p:cNvCxnSpPr/>
          <p:nvPr/>
        </p:nvCxnSpPr>
        <p:spPr>
          <a:xfrm flipH="1">
            <a:off x="9035587" y="5016849"/>
            <a:ext cx="358143" cy="31998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爆発 1 65"/>
          <p:cNvSpPr/>
          <p:nvPr/>
        </p:nvSpPr>
        <p:spPr>
          <a:xfrm>
            <a:off x="7430946" y="5029482"/>
            <a:ext cx="300950" cy="300950"/>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爆発 1 66"/>
          <p:cNvSpPr/>
          <p:nvPr/>
        </p:nvSpPr>
        <p:spPr>
          <a:xfrm>
            <a:off x="8367050" y="5029482"/>
            <a:ext cx="300950" cy="300950"/>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49910439"/>
      </p:ext>
    </p:extLst>
  </p:cSld>
  <p:clrMapOvr>
    <a:masterClrMapping/>
  </p:clrMapOvr>
  <mc:AlternateContent xmlns:mc="http://schemas.openxmlformats.org/markup-compatibility/2006" xmlns:p14="http://schemas.microsoft.com/office/powerpoint/2010/main">
    <mc:Choice Requires="p14">
      <p:transition spd="slow" p14:dur="2000" advTm="60984"/>
    </mc:Choice>
    <mc:Fallback xmlns="">
      <p:transition spd="slow" advTm="60984"/>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latin typeface="Consolas" panose="020B0609020204030204" pitchFamily="49" charset="0"/>
                <a:cs typeface="Consolas" panose="020B0609020204030204" pitchFamily="49" charset="0"/>
              </a:rPr>
              <a:t>shadow</a:t>
            </a:r>
            <a:r>
              <a:rPr kumimoji="1" lang="en-US" altLang="ja-JP" smtClean="0"/>
              <a:t>/</a:t>
            </a:r>
            <a:r>
              <a:rPr kumimoji="1" lang="en-US" altLang="ja-JP" smtClean="0">
                <a:latin typeface="Consolas" panose="020B0609020204030204" pitchFamily="49" charset="0"/>
                <a:cs typeface="Consolas" panose="020B0609020204030204" pitchFamily="49" charset="0"/>
              </a:rPr>
              <a:t>reflect</a:t>
            </a:r>
            <a:r>
              <a:rPr kumimoji="1" lang="ja-JP" altLang="en-US" smtClean="0"/>
              <a:t>指示文の例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33</a:t>
            </a:fld>
            <a:endParaRPr lang="en-US" dirty="0"/>
          </a:p>
        </p:txBody>
      </p:sp>
      <p:sp>
        <p:nvSpPr>
          <p:cNvPr id="7" name="テキスト ボックス 6"/>
          <p:cNvSpPr txBox="1"/>
          <p:nvPr/>
        </p:nvSpPr>
        <p:spPr>
          <a:xfrm>
            <a:off x="1381258" y="2485435"/>
            <a:ext cx="4363695" cy="1946687"/>
          </a:xfrm>
          <a:prstGeom prst="rect">
            <a:avLst/>
          </a:prstGeom>
          <a:solidFill>
            <a:schemeClr val="bg1"/>
          </a:solidFill>
          <a:ln>
            <a:solidFill>
              <a:schemeClr val="tx1"/>
            </a:solidFill>
          </a:ln>
        </p:spPr>
        <p:txBody>
          <a:bodyPr wrap="none" rtlCol="0">
            <a:spAutoFit/>
          </a:bodyPr>
          <a:lstStyle/>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shadow a[1:1]</a:t>
            </a: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reflect (a)</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for</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9;</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b[</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 + a[</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a:t>
            </a:r>
          </a:p>
        </p:txBody>
      </p:sp>
      <p:graphicFrame>
        <p:nvGraphicFramePr>
          <p:cNvPr id="8" name="Group 64"/>
          <p:cNvGraphicFramePr>
            <a:graphicFrameLocks noGrp="1"/>
          </p:cNvGraphicFramePr>
          <p:nvPr>
            <p:extLst/>
          </p:nvPr>
        </p:nvGraphicFramePr>
        <p:xfrm>
          <a:off x="5011129" y="4483170"/>
          <a:ext cx="2887663" cy="584200"/>
        </p:xfrm>
        <a:graphic>
          <a:graphicData uri="http://schemas.openxmlformats.org/drawingml/2006/table">
            <a:tbl>
              <a:tblPr/>
              <a:tblGrid>
                <a:gridCol w="481013"/>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rgbClr val="FFFFFF"/>
                          </a:solidFill>
                          <a:effectLst/>
                          <a:latin typeface="Arial Bold" charset="0"/>
                          <a:ea typeface="ヒラギノ角ゴ ProN W3" charset="0"/>
                          <a:cs typeface="Arial Bold" charset="0"/>
                          <a:sym typeface="Arial Bold"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999999"/>
                    </a:solidFill>
                  </a:tcPr>
                </a:tc>
              </a:tr>
            </a:tbl>
          </a:graphicData>
        </a:graphic>
      </p:graphicFrame>
      <p:graphicFrame>
        <p:nvGraphicFramePr>
          <p:cNvPr id="9" name="Group 90"/>
          <p:cNvGraphicFramePr>
            <a:graphicFrameLocks noGrp="1"/>
          </p:cNvGraphicFramePr>
          <p:nvPr>
            <p:extLst/>
          </p:nvPr>
        </p:nvGraphicFramePr>
        <p:xfrm>
          <a:off x="8173429" y="4470470"/>
          <a:ext cx="2887663" cy="584200"/>
        </p:xfrm>
        <a:graphic>
          <a:graphicData uri="http://schemas.openxmlformats.org/drawingml/2006/table">
            <a:tbl>
              <a:tblPr/>
              <a:tblGrid>
                <a:gridCol w="481013"/>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rgbClr val="FFFFFF"/>
                          </a:solidFill>
                          <a:effectLst/>
                          <a:latin typeface="Arial Bold" charset="0"/>
                          <a:ea typeface="ヒラギノ角ゴ ProN W3" charset="0"/>
                          <a:cs typeface="Arial Bold" charset="0"/>
                          <a:sym typeface="Arial Bold"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999999"/>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10" name="Rectangle 116"/>
          <p:cNvSpPr>
            <a:spLocks/>
          </p:cNvSpPr>
          <p:nvPr/>
        </p:nvSpPr>
        <p:spPr bwMode="auto">
          <a:xfrm>
            <a:off x="6101742" y="4110431"/>
            <a:ext cx="56425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p(1)</a:t>
            </a:r>
          </a:p>
        </p:txBody>
      </p:sp>
      <p:sp>
        <p:nvSpPr>
          <p:cNvPr id="11" name="Rectangle 117"/>
          <p:cNvSpPr>
            <a:spLocks/>
          </p:cNvSpPr>
          <p:nvPr/>
        </p:nvSpPr>
        <p:spPr bwMode="auto">
          <a:xfrm>
            <a:off x="9464067" y="4110431"/>
            <a:ext cx="56425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p(2)</a:t>
            </a:r>
          </a:p>
        </p:txBody>
      </p:sp>
      <p:graphicFrame>
        <p:nvGraphicFramePr>
          <p:cNvPr id="12" name="Group 64"/>
          <p:cNvGraphicFramePr>
            <a:graphicFrameLocks noGrp="1"/>
          </p:cNvGraphicFramePr>
          <p:nvPr>
            <p:extLst/>
          </p:nvPr>
        </p:nvGraphicFramePr>
        <p:xfrm>
          <a:off x="5011128" y="5336833"/>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graphicFrame>
        <p:nvGraphicFramePr>
          <p:cNvPr id="14" name="Group 90"/>
          <p:cNvGraphicFramePr>
            <a:graphicFrameLocks noGrp="1"/>
          </p:cNvGraphicFramePr>
          <p:nvPr>
            <p:extLst/>
          </p:nvPr>
        </p:nvGraphicFramePr>
        <p:xfrm>
          <a:off x="8653150" y="5336833"/>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sp>
        <p:nvSpPr>
          <p:cNvPr id="15" name="テキスト ボックス 14"/>
          <p:cNvSpPr txBox="1"/>
          <p:nvPr/>
        </p:nvSpPr>
        <p:spPr>
          <a:xfrm>
            <a:off x="4651088" y="4542479"/>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a</a:t>
            </a:r>
            <a:endParaRPr kumimoji="1" lang="ja-JP" altLang="en-US" sz="2400" dirty="0">
              <a:latin typeface="Consolas" panose="020B0609020204030204" pitchFamily="49" charset="0"/>
              <a:cs typeface="Consolas" panose="020B0609020204030204" pitchFamily="49" charset="0"/>
            </a:endParaRPr>
          </a:p>
        </p:txBody>
      </p:sp>
      <p:sp>
        <p:nvSpPr>
          <p:cNvPr id="16" name="テキスト ボックス 15"/>
          <p:cNvSpPr txBox="1"/>
          <p:nvPr/>
        </p:nvSpPr>
        <p:spPr>
          <a:xfrm>
            <a:off x="4651088" y="5408842"/>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b</a:t>
            </a:r>
            <a:endParaRPr kumimoji="1" lang="ja-JP" altLang="en-US" sz="2400" dirty="0">
              <a:latin typeface="Consolas" panose="020B0609020204030204" pitchFamily="49" charset="0"/>
              <a:cs typeface="Consolas" panose="020B0609020204030204" pitchFamily="49" charset="0"/>
            </a:endParaRPr>
          </a:p>
        </p:txBody>
      </p:sp>
      <p:cxnSp>
        <p:nvCxnSpPr>
          <p:cNvPr id="18" name="直線矢印コネクタ 17"/>
          <p:cNvCxnSpPr/>
          <p:nvPr/>
        </p:nvCxnSpPr>
        <p:spPr>
          <a:xfrm>
            <a:off x="6667312" y="5046534"/>
            <a:ext cx="328362"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171368"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7393444" y="5046534"/>
            <a:ext cx="281980"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フリーフォーム 25"/>
          <p:cNvSpPr/>
          <p:nvPr/>
        </p:nvSpPr>
        <p:spPr>
          <a:xfrm>
            <a:off x="7171368" y="4110430"/>
            <a:ext cx="1224136" cy="360040"/>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C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フリーフォーム 26"/>
          <p:cNvSpPr/>
          <p:nvPr/>
        </p:nvSpPr>
        <p:spPr>
          <a:xfrm rot="10800000">
            <a:off x="7675424" y="5046533"/>
            <a:ext cx="1224136" cy="360040"/>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C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p:cNvSpPr txBox="1"/>
          <p:nvPr/>
        </p:nvSpPr>
        <p:spPr>
          <a:xfrm>
            <a:off x="8107473" y="3894406"/>
            <a:ext cx="1071127" cy="369332"/>
          </a:xfrm>
          <a:prstGeom prst="rect">
            <a:avLst/>
          </a:prstGeom>
          <a:noFill/>
        </p:spPr>
        <p:txBody>
          <a:bodyPr wrap="none" rtlCol="0">
            <a:spAutoFit/>
          </a:bodyPr>
          <a:lstStyle/>
          <a:p>
            <a:r>
              <a:rPr kumimoji="1" lang="en-US" altLang="ja-JP" dirty="0">
                <a:solidFill>
                  <a:srgbClr val="C00000"/>
                </a:solidFill>
                <a:latin typeface="Consolas" panose="020B0609020204030204" pitchFamily="49" charset="0"/>
                <a:cs typeface="Consolas" panose="020B0609020204030204" pitchFamily="49" charset="0"/>
              </a:rPr>
              <a:t>reflect</a:t>
            </a:r>
            <a:endParaRPr kumimoji="1" lang="ja-JP" altLang="en-US" dirty="0">
              <a:solidFill>
                <a:srgbClr val="C00000"/>
              </a:solidFill>
              <a:latin typeface="Consolas" panose="020B0609020204030204" pitchFamily="49" charset="0"/>
              <a:cs typeface="Consolas" panose="020B0609020204030204" pitchFamily="49" charset="0"/>
            </a:endParaRPr>
          </a:p>
        </p:txBody>
      </p:sp>
      <p:cxnSp>
        <p:nvCxnSpPr>
          <p:cNvPr id="30" name="直線矢印コネクタ 29"/>
          <p:cNvCxnSpPr/>
          <p:nvPr/>
        </p:nvCxnSpPr>
        <p:spPr>
          <a:xfrm>
            <a:off x="8395504" y="5046534"/>
            <a:ext cx="368030"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8899560"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9035586" y="5033533"/>
            <a:ext cx="360686" cy="28630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855177"/>
      </p:ext>
    </p:extLst>
  </p:cSld>
  <p:clrMapOvr>
    <a:masterClrMapping/>
  </p:clrMapOvr>
  <mc:AlternateContent xmlns:mc="http://schemas.openxmlformats.org/markup-compatibility/2006" xmlns:p14="http://schemas.microsoft.com/office/powerpoint/2010/main">
    <mc:Choice Requires="p14">
      <p:transition spd="slow" p14:dur="2000" advTm="40147"/>
    </mc:Choice>
    <mc:Fallback xmlns="">
      <p:transition spd="slow" advTm="40147"/>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full</a:t>
            </a:r>
            <a:r>
              <a:rPr lang="ja-JP" altLang="en-US" smtClean="0"/>
              <a:t> </a:t>
            </a:r>
            <a:r>
              <a:rPr lang="en-US" altLang="ja-JP" smtClean="0"/>
              <a:t>shadow</a:t>
            </a:r>
            <a:r>
              <a:rPr lang="ja-JP" altLang="en-US" smtClean="0"/>
              <a:t>という考え方</a:t>
            </a:r>
            <a:endParaRPr lang="ja-JP" altLang="en-US" dirty="0"/>
          </a:p>
        </p:txBody>
      </p:sp>
      <p:sp>
        <p:nvSpPr>
          <p:cNvPr id="6" name="コンテンツ プレースホルダー 5"/>
          <p:cNvSpPr>
            <a:spLocks noGrp="1"/>
          </p:cNvSpPr>
          <p:nvPr>
            <p:ph idx="1"/>
          </p:nvPr>
        </p:nvSpPr>
        <p:spPr/>
        <p:txBody>
          <a:bodyPr/>
          <a:lstStyle/>
          <a:p>
            <a:r>
              <a:rPr lang="ja-JP" altLang="en-US" smtClean="0"/>
              <a:t>各ノードが持っているローカルデータの計算に、他のノードが持っている</a:t>
            </a:r>
            <a:r>
              <a:rPr lang="en-US" altLang="ja-JP" smtClean="0"/>
              <a:t/>
            </a:r>
            <a:br>
              <a:rPr lang="en-US" altLang="ja-JP" smtClean="0"/>
            </a:br>
            <a:r>
              <a:rPr lang="ja-JP" altLang="en-US" smtClean="0"/>
              <a:t>全てのデータも必要となったとき </a:t>
            </a:r>
            <a:endParaRPr lang="en-US" altLang="ja-JP" smtClean="0"/>
          </a:p>
          <a:p>
            <a:pPr lvl="1"/>
            <a:r>
              <a:rPr lang="ja-JP" altLang="en-US" smtClean="0"/>
              <a:t> </a:t>
            </a:r>
            <a:r>
              <a:rPr lang="en-US" altLang="ja-JP" smtClean="0"/>
              <a:t>full</a:t>
            </a:r>
            <a:r>
              <a:rPr lang="ja-JP" altLang="en-US" smtClean="0"/>
              <a:t> </a:t>
            </a:r>
            <a:r>
              <a:rPr lang="en-US" altLang="ja-JP" smtClean="0"/>
              <a:t>shadow</a:t>
            </a:r>
            <a:r>
              <a:rPr lang="ja-JP" altLang="en-US" smtClean="0"/>
              <a:t> という考え方を導入する</a:t>
            </a:r>
            <a:endParaRPr lang="en-US" altLang="ja-JP" smtClean="0"/>
          </a:p>
          <a:p>
            <a:r>
              <a:rPr lang="ja-JP" altLang="en-US" smtClean="0"/>
              <a:t>どういうときに有効か？</a:t>
            </a:r>
            <a:endParaRPr lang="en-US" altLang="ja-JP" smtClean="0"/>
          </a:p>
          <a:p>
            <a:pPr lvl="1"/>
            <a:r>
              <a:rPr lang="ja-JP" altLang="en-US" smtClean="0"/>
              <a:t>計算オーダーが通信オーダーよりはるかに大きいとき</a:t>
            </a:r>
            <a:endParaRPr lang="en-US" altLang="ja-JP" dirty="0" smtClean="0"/>
          </a:p>
        </p:txBody>
      </p:sp>
      <p:sp>
        <p:nvSpPr>
          <p:cNvPr id="3" name="日付プレースホルダー 2"/>
          <p:cNvSpPr>
            <a:spLocks noGrp="1"/>
          </p:cNvSpPr>
          <p:nvPr>
            <p:ph type="dt" sz="half" idx="10"/>
          </p:nvPr>
        </p:nvSpPr>
        <p:spPr/>
        <p:txBody>
          <a:bodyPr/>
          <a:lstStyle/>
          <a:p>
            <a:r>
              <a:rPr lang="en-US" altLang="ja-JP" smtClean="0"/>
              <a:t>2016/1/8</a:t>
            </a:r>
            <a:endParaRPr lang="en-US" dirty="0"/>
          </a:p>
        </p:txBody>
      </p:sp>
      <p:sp>
        <p:nvSpPr>
          <p:cNvPr id="4" name="フッター プレースホルダー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573386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full</a:t>
            </a:r>
            <a:r>
              <a:rPr lang="ja-JP" altLang="en-US" smtClean="0"/>
              <a:t> </a:t>
            </a:r>
            <a:r>
              <a:rPr lang="en-US" altLang="ja-JP" smtClean="0"/>
              <a:t>shadow</a:t>
            </a:r>
            <a:r>
              <a:rPr lang="ja-JP" altLang="en-US" smtClean="0"/>
              <a:t>という考え方</a:t>
            </a:r>
            <a:endParaRPr lang="ja-JP" altLang="en-US" dirty="0"/>
          </a:p>
        </p:txBody>
      </p:sp>
      <p:sp>
        <p:nvSpPr>
          <p:cNvPr id="3" name="日付プレースホルダー 2"/>
          <p:cNvSpPr>
            <a:spLocks noGrp="1"/>
          </p:cNvSpPr>
          <p:nvPr>
            <p:ph type="dt" sz="half" idx="10"/>
          </p:nvPr>
        </p:nvSpPr>
        <p:spPr/>
        <p:txBody>
          <a:bodyPr/>
          <a:lstStyle/>
          <a:p>
            <a:r>
              <a:rPr lang="en-US" altLang="ja-JP" smtClean="0"/>
              <a:t>2016/1/8</a:t>
            </a:r>
            <a:endParaRPr lang="en-US" dirty="0"/>
          </a:p>
        </p:txBody>
      </p:sp>
      <p:sp>
        <p:nvSpPr>
          <p:cNvPr id="4" name="フッター プレースホルダー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35</a:t>
            </a:fld>
            <a:endParaRPr lang="en-US" dirty="0"/>
          </a:p>
        </p:txBody>
      </p:sp>
      <p:sp>
        <p:nvSpPr>
          <p:cNvPr id="9" name="テキスト ボックス 8"/>
          <p:cNvSpPr txBox="1"/>
          <p:nvPr/>
        </p:nvSpPr>
        <p:spPr>
          <a:xfrm>
            <a:off x="1609099" y="2438398"/>
            <a:ext cx="546265" cy="369332"/>
          </a:xfrm>
          <a:prstGeom prst="rect">
            <a:avLst/>
          </a:prstGeom>
          <a:noFill/>
        </p:spPr>
        <p:txBody>
          <a:bodyPr wrap="square" rtlCol="0">
            <a:spAutoFit/>
          </a:bodyPr>
          <a:lstStyle/>
          <a:p>
            <a:r>
              <a:rPr kumimoji="1" lang="en-US" altLang="ja-JP" dirty="0" smtClean="0"/>
              <a:t>p(1)</a:t>
            </a:r>
            <a:endParaRPr kumimoji="1" lang="ja-JP" altLang="en-US" dirty="0"/>
          </a:p>
        </p:txBody>
      </p:sp>
      <p:sp>
        <p:nvSpPr>
          <p:cNvPr id="10" name="テキスト ボックス 9"/>
          <p:cNvSpPr txBox="1"/>
          <p:nvPr/>
        </p:nvSpPr>
        <p:spPr>
          <a:xfrm>
            <a:off x="4022076" y="2450272"/>
            <a:ext cx="546265" cy="369332"/>
          </a:xfrm>
          <a:prstGeom prst="rect">
            <a:avLst/>
          </a:prstGeom>
          <a:noFill/>
        </p:spPr>
        <p:txBody>
          <a:bodyPr wrap="square" rtlCol="0">
            <a:spAutoFit/>
          </a:bodyPr>
          <a:lstStyle/>
          <a:p>
            <a:r>
              <a:rPr kumimoji="1" lang="en-US" altLang="ja-JP" dirty="0" smtClean="0"/>
              <a:t>p(2)</a:t>
            </a:r>
            <a:endParaRPr kumimoji="1" lang="ja-JP" altLang="en-US" dirty="0"/>
          </a:p>
        </p:txBody>
      </p:sp>
      <p:sp>
        <p:nvSpPr>
          <p:cNvPr id="11" name="テキスト ボックス 10"/>
          <p:cNvSpPr txBox="1"/>
          <p:nvPr/>
        </p:nvSpPr>
        <p:spPr>
          <a:xfrm>
            <a:off x="10252402" y="2450272"/>
            <a:ext cx="546265" cy="369332"/>
          </a:xfrm>
          <a:prstGeom prst="rect">
            <a:avLst/>
          </a:prstGeom>
          <a:noFill/>
        </p:spPr>
        <p:txBody>
          <a:bodyPr wrap="square" rtlCol="0">
            <a:spAutoFit/>
          </a:bodyPr>
          <a:lstStyle/>
          <a:p>
            <a:r>
              <a:rPr kumimoji="1" lang="en-US" altLang="ja-JP" dirty="0" smtClean="0"/>
              <a:t>p(4)</a:t>
            </a:r>
            <a:endParaRPr kumimoji="1" lang="ja-JP" altLang="en-US" dirty="0"/>
          </a:p>
        </p:txBody>
      </p:sp>
      <p:sp>
        <p:nvSpPr>
          <p:cNvPr id="12" name="テキスト ボックス 11"/>
          <p:cNvSpPr txBox="1"/>
          <p:nvPr/>
        </p:nvSpPr>
        <p:spPr>
          <a:xfrm>
            <a:off x="7643748" y="2450272"/>
            <a:ext cx="546265" cy="369332"/>
          </a:xfrm>
          <a:prstGeom prst="rect">
            <a:avLst/>
          </a:prstGeom>
          <a:noFill/>
        </p:spPr>
        <p:txBody>
          <a:bodyPr wrap="square" rtlCol="0">
            <a:spAutoFit/>
          </a:bodyPr>
          <a:lstStyle/>
          <a:p>
            <a:r>
              <a:rPr kumimoji="1" lang="en-US" altLang="ja-JP" dirty="0" smtClean="0"/>
              <a:t>p(3)</a:t>
            </a:r>
            <a:endParaRPr kumimoji="1" lang="ja-JP" altLang="en-US" dirty="0"/>
          </a:p>
        </p:txBody>
      </p:sp>
      <p:sp>
        <p:nvSpPr>
          <p:cNvPr id="13" name="正方形/長方形 12"/>
          <p:cNvSpPr/>
          <p:nvPr/>
        </p:nvSpPr>
        <p:spPr>
          <a:xfrm>
            <a:off x="1650663" y="2816239"/>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0</a:t>
            </a:r>
            <a:endParaRPr kumimoji="1" lang="ja-JP" altLang="en-US" dirty="0">
              <a:solidFill>
                <a:schemeClr val="tx1"/>
              </a:solidFill>
            </a:endParaRPr>
          </a:p>
        </p:txBody>
      </p:sp>
      <p:sp>
        <p:nvSpPr>
          <p:cNvPr id="14" name="正方形/長方形 13"/>
          <p:cNvSpPr/>
          <p:nvPr/>
        </p:nvSpPr>
        <p:spPr>
          <a:xfrm>
            <a:off x="1882231" y="2816239"/>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a:t>
            </a:r>
            <a:endParaRPr kumimoji="1" lang="ja-JP" altLang="en-US" dirty="0">
              <a:solidFill>
                <a:schemeClr val="tx1"/>
              </a:solidFill>
            </a:endParaRPr>
          </a:p>
        </p:txBody>
      </p:sp>
      <p:sp>
        <p:nvSpPr>
          <p:cNvPr id="15" name="正方形/長方形 14"/>
          <p:cNvSpPr/>
          <p:nvPr/>
        </p:nvSpPr>
        <p:spPr>
          <a:xfrm>
            <a:off x="4022076" y="2819604"/>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2</a:t>
            </a:r>
            <a:endParaRPr kumimoji="1" lang="ja-JP" altLang="en-US" dirty="0">
              <a:solidFill>
                <a:schemeClr val="tx1"/>
              </a:solidFill>
            </a:endParaRPr>
          </a:p>
        </p:txBody>
      </p:sp>
      <p:sp>
        <p:nvSpPr>
          <p:cNvPr id="16" name="正方形/長方形 15"/>
          <p:cNvSpPr/>
          <p:nvPr/>
        </p:nvSpPr>
        <p:spPr>
          <a:xfrm>
            <a:off x="4253644" y="2819604"/>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3</a:t>
            </a:r>
            <a:endParaRPr kumimoji="1" lang="ja-JP" altLang="en-US" dirty="0">
              <a:solidFill>
                <a:schemeClr val="tx1"/>
              </a:solidFill>
            </a:endParaRPr>
          </a:p>
        </p:txBody>
      </p:sp>
      <p:sp>
        <p:nvSpPr>
          <p:cNvPr id="17" name="正方形/長方形 16"/>
          <p:cNvSpPr/>
          <p:nvPr/>
        </p:nvSpPr>
        <p:spPr>
          <a:xfrm>
            <a:off x="7673434" y="2819604"/>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4</a:t>
            </a:r>
            <a:endParaRPr kumimoji="1" lang="ja-JP" altLang="en-US" dirty="0">
              <a:solidFill>
                <a:schemeClr val="tx1"/>
              </a:solidFill>
            </a:endParaRPr>
          </a:p>
        </p:txBody>
      </p:sp>
      <p:sp>
        <p:nvSpPr>
          <p:cNvPr id="18" name="正方形/長方形 17"/>
          <p:cNvSpPr/>
          <p:nvPr/>
        </p:nvSpPr>
        <p:spPr>
          <a:xfrm>
            <a:off x="7905002" y="2819604"/>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5</a:t>
            </a:r>
            <a:endParaRPr kumimoji="1" lang="ja-JP" altLang="en-US" dirty="0">
              <a:solidFill>
                <a:schemeClr val="tx1"/>
              </a:solidFill>
            </a:endParaRPr>
          </a:p>
        </p:txBody>
      </p:sp>
      <p:sp>
        <p:nvSpPr>
          <p:cNvPr id="19" name="正方形/長方形 18"/>
          <p:cNvSpPr/>
          <p:nvPr/>
        </p:nvSpPr>
        <p:spPr>
          <a:xfrm>
            <a:off x="10270871" y="2819604"/>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a:t>
            </a:r>
            <a:endParaRPr kumimoji="1" lang="ja-JP" altLang="en-US" dirty="0">
              <a:solidFill>
                <a:schemeClr val="tx1"/>
              </a:solidFill>
            </a:endParaRPr>
          </a:p>
        </p:txBody>
      </p:sp>
      <p:sp>
        <p:nvSpPr>
          <p:cNvPr id="20" name="正方形/長方形 19"/>
          <p:cNvSpPr/>
          <p:nvPr/>
        </p:nvSpPr>
        <p:spPr>
          <a:xfrm>
            <a:off x="10502439" y="2819604"/>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7</a:t>
            </a:r>
            <a:endParaRPr kumimoji="1" lang="ja-JP" altLang="en-US" dirty="0">
              <a:solidFill>
                <a:schemeClr val="tx1"/>
              </a:solidFill>
            </a:endParaRPr>
          </a:p>
        </p:txBody>
      </p:sp>
      <p:sp>
        <p:nvSpPr>
          <p:cNvPr id="21" name="テキスト ボックス 20"/>
          <p:cNvSpPr txBox="1"/>
          <p:nvPr/>
        </p:nvSpPr>
        <p:spPr>
          <a:xfrm>
            <a:off x="1387412" y="2741169"/>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27" name="下矢印 26"/>
          <p:cNvSpPr/>
          <p:nvPr/>
        </p:nvSpPr>
        <p:spPr>
          <a:xfrm>
            <a:off x="5837710" y="3158062"/>
            <a:ext cx="516577" cy="17813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642742" y="4251171"/>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0</a:t>
            </a:r>
            <a:endParaRPr kumimoji="1" lang="ja-JP" altLang="en-US" dirty="0">
              <a:solidFill>
                <a:schemeClr val="tx1"/>
              </a:solidFill>
            </a:endParaRPr>
          </a:p>
        </p:txBody>
      </p:sp>
      <p:sp>
        <p:nvSpPr>
          <p:cNvPr id="29" name="正方形/長方形 28"/>
          <p:cNvSpPr/>
          <p:nvPr/>
        </p:nvSpPr>
        <p:spPr>
          <a:xfrm>
            <a:off x="1874310" y="4251171"/>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a:t>
            </a:r>
            <a:endParaRPr kumimoji="1" lang="ja-JP" altLang="en-US" dirty="0">
              <a:solidFill>
                <a:schemeClr val="tx1"/>
              </a:solidFill>
            </a:endParaRPr>
          </a:p>
        </p:txBody>
      </p:sp>
      <p:sp>
        <p:nvSpPr>
          <p:cNvPr id="30" name="正方形/長方形 29"/>
          <p:cNvSpPr/>
          <p:nvPr/>
        </p:nvSpPr>
        <p:spPr>
          <a:xfrm>
            <a:off x="2108156"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31" name="正方形/長方形 30"/>
          <p:cNvSpPr/>
          <p:nvPr/>
        </p:nvSpPr>
        <p:spPr>
          <a:xfrm>
            <a:off x="2339724"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32" name="正方形/長方形 31"/>
          <p:cNvSpPr/>
          <p:nvPr/>
        </p:nvSpPr>
        <p:spPr>
          <a:xfrm>
            <a:off x="2570982"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33" name="正方形/長方形 32"/>
          <p:cNvSpPr/>
          <p:nvPr/>
        </p:nvSpPr>
        <p:spPr>
          <a:xfrm>
            <a:off x="2802550"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34" name="正方形/長方形 33"/>
          <p:cNvSpPr/>
          <p:nvPr/>
        </p:nvSpPr>
        <p:spPr>
          <a:xfrm>
            <a:off x="3036786" y="4248602"/>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35" name="正方形/長方形 34"/>
          <p:cNvSpPr/>
          <p:nvPr/>
        </p:nvSpPr>
        <p:spPr>
          <a:xfrm>
            <a:off x="3268354" y="4248602"/>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36" name="正方形/長方形 35"/>
          <p:cNvSpPr/>
          <p:nvPr/>
        </p:nvSpPr>
        <p:spPr>
          <a:xfrm>
            <a:off x="3552700" y="469451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37" name="正方形/長方形 36"/>
          <p:cNvSpPr/>
          <p:nvPr/>
        </p:nvSpPr>
        <p:spPr>
          <a:xfrm>
            <a:off x="3784268" y="469451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38" name="正方形/長方形 37"/>
          <p:cNvSpPr/>
          <p:nvPr/>
        </p:nvSpPr>
        <p:spPr>
          <a:xfrm>
            <a:off x="4018114" y="4691946"/>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2</a:t>
            </a:r>
            <a:endParaRPr kumimoji="1" lang="ja-JP" altLang="en-US" dirty="0">
              <a:solidFill>
                <a:schemeClr val="tx1"/>
              </a:solidFill>
            </a:endParaRPr>
          </a:p>
        </p:txBody>
      </p:sp>
      <p:sp>
        <p:nvSpPr>
          <p:cNvPr id="39" name="正方形/長方形 38"/>
          <p:cNvSpPr/>
          <p:nvPr/>
        </p:nvSpPr>
        <p:spPr>
          <a:xfrm>
            <a:off x="4249682" y="4691946"/>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3</a:t>
            </a:r>
            <a:endParaRPr kumimoji="1" lang="ja-JP" altLang="en-US" dirty="0">
              <a:solidFill>
                <a:schemeClr val="tx1"/>
              </a:solidFill>
            </a:endParaRPr>
          </a:p>
        </p:txBody>
      </p:sp>
      <p:sp>
        <p:nvSpPr>
          <p:cNvPr id="40" name="正方形/長方形 39"/>
          <p:cNvSpPr/>
          <p:nvPr/>
        </p:nvSpPr>
        <p:spPr>
          <a:xfrm>
            <a:off x="4480940" y="4691946"/>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41" name="正方形/長方形 40"/>
          <p:cNvSpPr/>
          <p:nvPr/>
        </p:nvSpPr>
        <p:spPr>
          <a:xfrm>
            <a:off x="4712508" y="4691946"/>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42" name="正方形/長方形 41"/>
          <p:cNvSpPr/>
          <p:nvPr/>
        </p:nvSpPr>
        <p:spPr>
          <a:xfrm>
            <a:off x="4946744" y="469194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43" name="正方形/長方形 42"/>
          <p:cNvSpPr/>
          <p:nvPr/>
        </p:nvSpPr>
        <p:spPr>
          <a:xfrm>
            <a:off x="5178312" y="469194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44" name="正方形/長方形 43"/>
          <p:cNvSpPr/>
          <p:nvPr/>
        </p:nvSpPr>
        <p:spPr>
          <a:xfrm>
            <a:off x="6741493" y="51343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45" name="正方形/長方形 44"/>
          <p:cNvSpPr/>
          <p:nvPr/>
        </p:nvSpPr>
        <p:spPr>
          <a:xfrm>
            <a:off x="6973061" y="51343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46" name="正方形/長方形 45"/>
          <p:cNvSpPr/>
          <p:nvPr/>
        </p:nvSpPr>
        <p:spPr>
          <a:xfrm>
            <a:off x="7206907" y="5137745"/>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47" name="正方形/長方形 46"/>
          <p:cNvSpPr/>
          <p:nvPr/>
        </p:nvSpPr>
        <p:spPr>
          <a:xfrm>
            <a:off x="7438475" y="5137745"/>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48" name="正方形/長方形 47"/>
          <p:cNvSpPr/>
          <p:nvPr/>
        </p:nvSpPr>
        <p:spPr>
          <a:xfrm>
            <a:off x="7669733" y="5137745"/>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4</a:t>
            </a:r>
            <a:endParaRPr kumimoji="1" lang="ja-JP" altLang="en-US" dirty="0">
              <a:solidFill>
                <a:schemeClr val="tx1"/>
              </a:solidFill>
            </a:endParaRPr>
          </a:p>
        </p:txBody>
      </p:sp>
      <p:sp>
        <p:nvSpPr>
          <p:cNvPr id="49" name="正方形/長方形 48"/>
          <p:cNvSpPr/>
          <p:nvPr/>
        </p:nvSpPr>
        <p:spPr>
          <a:xfrm>
            <a:off x="7901301" y="5137745"/>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5</a:t>
            </a:r>
            <a:endParaRPr kumimoji="1" lang="ja-JP" altLang="en-US" dirty="0">
              <a:solidFill>
                <a:schemeClr val="tx1"/>
              </a:solidFill>
            </a:endParaRPr>
          </a:p>
        </p:txBody>
      </p:sp>
      <p:sp>
        <p:nvSpPr>
          <p:cNvPr id="50" name="正方形/長方形 49"/>
          <p:cNvSpPr/>
          <p:nvPr/>
        </p:nvSpPr>
        <p:spPr>
          <a:xfrm>
            <a:off x="8135537" y="513774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51" name="正方形/長方形 50"/>
          <p:cNvSpPr/>
          <p:nvPr/>
        </p:nvSpPr>
        <p:spPr>
          <a:xfrm>
            <a:off x="8367105" y="513774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60" name="正方形/長方形 59"/>
          <p:cNvSpPr/>
          <p:nvPr/>
        </p:nvSpPr>
        <p:spPr>
          <a:xfrm>
            <a:off x="8881470" y="55302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61" name="正方形/長方形 60"/>
          <p:cNvSpPr/>
          <p:nvPr/>
        </p:nvSpPr>
        <p:spPr>
          <a:xfrm>
            <a:off x="9113038" y="55302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62" name="正方形/長方形 61"/>
          <p:cNvSpPr/>
          <p:nvPr/>
        </p:nvSpPr>
        <p:spPr>
          <a:xfrm>
            <a:off x="9346884"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63" name="正方形/長方形 62"/>
          <p:cNvSpPr/>
          <p:nvPr/>
        </p:nvSpPr>
        <p:spPr>
          <a:xfrm>
            <a:off x="9578452"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64" name="正方形/長方形 63"/>
          <p:cNvSpPr/>
          <p:nvPr/>
        </p:nvSpPr>
        <p:spPr>
          <a:xfrm>
            <a:off x="9809710"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65" name="正方形/長方形 64"/>
          <p:cNvSpPr/>
          <p:nvPr/>
        </p:nvSpPr>
        <p:spPr>
          <a:xfrm>
            <a:off x="10041278"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66" name="正方形/長方形 65"/>
          <p:cNvSpPr/>
          <p:nvPr/>
        </p:nvSpPr>
        <p:spPr>
          <a:xfrm>
            <a:off x="10275514" y="5527709"/>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a:t>
            </a:r>
            <a:endParaRPr kumimoji="1" lang="ja-JP" altLang="en-US" dirty="0">
              <a:solidFill>
                <a:schemeClr val="tx1"/>
              </a:solidFill>
            </a:endParaRPr>
          </a:p>
        </p:txBody>
      </p:sp>
      <p:sp>
        <p:nvSpPr>
          <p:cNvPr id="67" name="正方形/長方形 66"/>
          <p:cNvSpPr/>
          <p:nvPr/>
        </p:nvSpPr>
        <p:spPr>
          <a:xfrm>
            <a:off x="10507082" y="5527709"/>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7</a:t>
            </a:r>
            <a:endParaRPr kumimoji="1" lang="ja-JP" altLang="en-US" dirty="0">
              <a:solidFill>
                <a:schemeClr val="tx1"/>
              </a:solidFill>
            </a:endParaRPr>
          </a:p>
        </p:txBody>
      </p:sp>
      <p:cxnSp>
        <p:nvCxnSpPr>
          <p:cNvPr id="70" name="直線矢印コネクタ 69"/>
          <p:cNvCxnSpPr/>
          <p:nvPr/>
        </p:nvCxnSpPr>
        <p:spPr>
          <a:xfrm>
            <a:off x="1766447" y="3127766"/>
            <a:ext cx="1902037" cy="1566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1974747" y="3137899"/>
            <a:ext cx="1902037" cy="1566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4" idx="2"/>
            <a:endCxn id="45" idx="0"/>
          </p:cNvCxnSpPr>
          <p:nvPr/>
        </p:nvCxnSpPr>
        <p:spPr>
          <a:xfrm>
            <a:off x="1998015" y="3127766"/>
            <a:ext cx="5090830" cy="2006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13" idx="2"/>
            <a:endCxn id="44" idx="0"/>
          </p:cNvCxnSpPr>
          <p:nvPr/>
        </p:nvCxnSpPr>
        <p:spPr>
          <a:xfrm>
            <a:off x="1766447" y="3127766"/>
            <a:ext cx="5090830" cy="2006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13" idx="2"/>
            <a:endCxn id="60" idx="0"/>
          </p:cNvCxnSpPr>
          <p:nvPr/>
        </p:nvCxnSpPr>
        <p:spPr>
          <a:xfrm>
            <a:off x="1766447" y="3127766"/>
            <a:ext cx="7230807" cy="2402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14" idx="2"/>
            <a:endCxn id="61" idx="0"/>
          </p:cNvCxnSpPr>
          <p:nvPr/>
        </p:nvCxnSpPr>
        <p:spPr>
          <a:xfrm>
            <a:off x="1998015" y="3127766"/>
            <a:ext cx="7230807" cy="2402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15" idx="2"/>
            <a:endCxn id="30" idx="0"/>
          </p:cNvCxnSpPr>
          <p:nvPr/>
        </p:nvCxnSpPr>
        <p:spPr>
          <a:xfrm flipH="1">
            <a:off x="2223940" y="3131131"/>
            <a:ext cx="1913920"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15" idx="2"/>
            <a:endCxn id="46" idx="0"/>
          </p:cNvCxnSpPr>
          <p:nvPr/>
        </p:nvCxnSpPr>
        <p:spPr>
          <a:xfrm>
            <a:off x="4137860" y="3131131"/>
            <a:ext cx="3184831" cy="200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15" idx="2"/>
            <a:endCxn id="62" idx="0"/>
          </p:cNvCxnSpPr>
          <p:nvPr/>
        </p:nvCxnSpPr>
        <p:spPr>
          <a:xfrm>
            <a:off x="4137860" y="3131131"/>
            <a:ext cx="5324808"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16" idx="2"/>
            <a:endCxn id="31" idx="0"/>
          </p:cNvCxnSpPr>
          <p:nvPr/>
        </p:nvCxnSpPr>
        <p:spPr>
          <a:xfrm flipH="1">
            <a:off x="2455508" y="3131131"/>
            <a:ext cx="1913920"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6" idx="2"/>
            <a:endCxn id="47" idx="0"/>
          </p:cNvCxnSpPr>
          <p:nvPr/>
        </p:nvCxnSpPr>
        <p:spPr>
          <a:xfrm>
            <a:off x="4369428" y="3131131"/>
            <a:ext cx="3184831" cy="200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16" idx="2"/>
            <a:endCxn id="63" idx="0"/>
          </p:cNvCxnSpPr>
          <p:nvPr/>
        </p:nvCxnSpPr>
        <p:spPr>
          <a:xfrm>
            <a:off x="4369428" y="3131131"/>
            <a:ext cx="5324808"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17" idx="2"/>
            <a:endCxn id="32" idx="0"/>
          </p:cNvCxnSpPr>
          <p:nvPr/>
        </p:nvCxnSpPr>
        <p:spPr>
          <a:xfrm flipH="1">
            <a:off x="2686766" y="3131131"/>
            <a:ext cx="5102452"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17" idx="2"/>
            <a:endCxn id="40" idx="0"/>
          </p:cNvCxnSpPr>
          <p:nvPr/>
        </p:nvCxnSpPr>
        <p:spPr>
          <a:xfrm flipH="1">
            <a:off x="4596724" y="3131131"/>
            <a:ext cx="3192494" cy="1560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17" idx="2"/>
            <a:endCxn id="64" idx="0"/>
          </p:cNvCxnSpPr>
          <p:nvPr/>
        </p:nvCxnSpPr>
        <p:spPr>
          <a:xfrm>
            <a:off x="7789218" y="3131131"/>
            <a:ext cx="2136276"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18" idx="2"/>
            <a:endCxn id="65" idx="0"/>
          </p:cNvCxnSpPr>
          <p:nvPr/>
        </p:nvCxnSpPr>
        <p:spPr>
          <a:xfrm>
            <a:off x="8020786" y="3131131"/>
            <a:ext cx="2136276"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stCxn id="18" idx="2"/>
            <a:endCxn id="41" idx="0"/>
          </p:cNvCxnSpPr>
          <p:nvPr/>
        </p:nvCxnSpPr>
        <p:spPr>
          <a:xfrm flipH="1">
            <a:off x="4828292" y="3131131"/>
            <a:ext cx="3192494" cy="1560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18" idx="2"/>
            <a:endCxn id="33" idx="0"/>
          </p:cNvCxnSpPr>
          <p:nvPr/>
        </p:nvCxnSpPr>
        <p:spPr>
          <a:xfrm flipH="1">
            <a:off x="2918334" y="3131131"/>
            <a:ext cx="5102452"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9" idx="2"/>
            <a:endCxn id="50" idx="0"/>
          </p:cNvCxnSpPr>
          <p:nvPr/>
        </p:nvCxnSpPr>
        <p:spPr>
          <a:xfrm flipH="1">
            <a:off x="8251321" y="3131131"/>
            <a:ext cx="2135334" cy="2006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9" idx="2"/>
            <a:endCxn id="42" idx="0"/>
          </p:cNvCxnSpPr>
          <p:nvPr/>
        </p:nvCxnSpPr>
        <p:spPr>
          <a:xfrm flipH="1">
            <a:off x="5062528" y="3131131"/>
            <a:ext cx="5324127" cy="1560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9" idx="2"/>
            <a:endCxn id="34" idx="0"/>
          </p:cNvCxnSpPr>
          <p:nvPr/>
        </p:nvCxnSpPr>
        <p:spPr>
          <a:xfrm flipH="1">
            <a:off x="3152570" y="3131131"/>
            <a:ext cx="7234085" cy="1117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20" idx="2"/>
            <a:endCxn id="51" idx="0"/>
          </p:cNvCxnSpPr>
          <p:nvPr/>
        </p:nvCxnSpPr>
        <p:spPr>
          <a:xfrm flipH="1">
            <a:off x="8482889" y="3131131"/>
            <a:ext cx="2135334" cy="2006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a:stCxn id="20" idx="2"/>
            <a:endCxn id="43" idx="0"/>
          </p:cNvCxnSpPr>
          <p:nvPr/>
        </p:nvCxnSpPr>
        <p:spPr>
          <a:xfrm flipH="1">
            <a:off x="5294096" y="3131131"/>
            <a:ext cx="5324127" cy="1560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a:stCxn id="20" idx="2"/>
            <a:endCxn id="35" idx="0"/>
          </p:cNvCxnSpPr>
          <p:nvPr/>
        </p:nvCxnSpPr>
        <p:spPr>
          <a:xfrm flipH="1">
            <a:off x="3384138" y="3131131"/>
            <a:ext cx="7234085" cy="1117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547338" y="2452697"/>
            <a:ext cx="3097323" cy="684803"/>
          </a:xfrm>
          <a:prstGeom prst="rect">
            <a:avLst/>
          </a:prstGeom>
          <a:solidFill>
            <a:schemeClr val="bg1"/>
          </a:solidFill>
          <a:ln>
            <a:solidFill>
              <a:schemeClr val="tx1"/>
            </a:solidFill>
          </a:ln>
        </p:spPr>
        <p:txBody>
          <a:bodyPr wrap="square" rtlCol="0">
            <a:spAutoFit/>
          </a:bodyPr>
          <a:lstStyle/>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shadow </a:t>
            </a: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a:t>
            </a: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reflect (a</a:t>
            </a: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p:txBody>
      </p:sp>
      <p:sp>
        <p:nvSpPr>
          <p:cNvPr id="145" name="テキスト ボックス 144"/>
          <p:cNvSpPr txBox="1"/>
          <p:nvPr/>
        </p:nvSpPr>
        <p:spPr>
          <a:xfrm>
            <a:off x="1384751" y="4173530"/>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6" name="テキスト ボックス 145"/>
          <p:cNvSpPr txBox="1"/>
          <p:nvPr/>
        </p:nvSpPr>
        <p:spPr>
          <a:xfrm>
            <a:off x="3258653" y="4593523"/>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7" name="テキスト ボックス 146"/>
          <p:cNvSpPr txBox="1"/>
          <p:nvPr/>
        </p:nvSpPr>
        <p:spPr>
          <a:xfrm>
            <a:off x="6487133" y="5030191"/>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8" name="テキスト ボックス 147"/>
          <p:cNvSpPr txBox="1"/>
          <p:nvPr/>
        </p:nvSpPr>
        <p:spPr>
          <a:xfrm>
            <a:off x="8617745" y="5430817"/>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Tree>
    <p:extLst>
      <p:ext uri="{BB962C8B-B14F-4D97-AF65-F5344CB8AC3E}">
        <p14:creationId xmlns:p14="http://schemas.microsoft.com/office/powerpoint/2010/main" val="2812062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通信指示文（</a:t>
            </a:r>
            <a:r>
              <a:rPr lang="en-US" altLang="ja-JP" dirty="0" smtClean="0"/>
              <a:t>2</a:t>
            </a:r>
            <a:r>
              <a:rPr lang="ja-JP" altLang="en-US" dirty="0" smtClean="0"/>
              <a:t>）</a:t>
            </a:r>
            <a:r>
              <a:rPr lang="en-US" altLang="ja-JP" dirty="0" smtClean="0"/>
              <a:t/>
            </a:r>
            <a:br>
              <a:rPr lang="en-US" altLang="ja-JP" dirty="0" smtClean="0"/>
            </a:br>
            <a:r>
              <a:rPr lang="en-US" altLang="ja-JP" dirty="0"/>
              <a:t>gmove</a:t>
            </a:r>
            <a:r>
              <a:rPr lang="ja-JP" altLang="en-US" dirty="0"/>
              <a:t>指示</a:t>
            </a:r>
            <a:r>
              <a:rPr lang="ja-JP" altLang="en-US" dirty="0" smtClean="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通信</a:t>
            </a:r>
            <a:r>
              <a:rPr lang="ja-JP" altLang="en-US" dirty="0"/>
              <a:t>を伴う任意の代入文を</a:t>
            </a:r>
            <a:r>
              <a:rPr lang="ja-JP" altLang="en-US" dirty="0" smtClean="0"/>
              <a:t>実行</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36</a:t>
            </a:fld>
            <a:endParaRPr lang="en-US" dirty="0"/>
          </a:p>
        </p:txBody>
      </p:sp>
      <p:sp>
        <p:nvSpPr>
          <p:cNvPr id="7" name="Text Box 11"/>
          <p:cNvSpPr txBox="1">
            <a:spLocks noChangeArrowheads="1"/>
          </p:cNvSpPr>
          <p:nvPr/>
        </p:nvSpPr>
        <p:spPr bwMode="auto">
          <a:xfrm>
            <a:off x="3071664" y="3203685"/>
            <a:ext cx="3243196" cy="830997"/>
          </a:xfrm>
          <a:prstGeom prst="rect">
            <a:avLst/>
          </a:prstGeom>
          <a:solidFill>
            <a:schemeClr val="bg1"/>
          </a:solidFill>
          <a:ln w="9525">
            <a:solidFill>
              <a:schemeClr val="tx1"/>
            </a:solidFill>
            <a:miter lim="800000"/>
            <a:headEnd/>
            <a:tailEnd/>
          </a:ln>
        </p:spPr>
        <p:txBody>
          <a:bodyPr wrap="none">
            <a:spAutoFit/>
          </a:bodyPr>
          <a:lstStyle/>
          <a:p>
            <a:r>
              <a:rPr lang="en-US" altLang="ja-JP" sz="2400" dirty="0">
                <a:solidFill>
                  <a:srgbClr val="FF0000"/>
                </a:solidFill>
                <a:latin typeface="Consolas" pitchFamily="49" charset="0"/>
                <a:cs typeface="Consolas" pitchFamily="49" charset="0"/>
              </a:rPr>
              <a:t>#pragma </a:t>
            </a:r>
            <a:r>
              <a:rPr lang="en-US" altLang="ja-JP" sz="2400" dirty="0" err="1">
                <a:solidFill>
                  <a:srgbClr val="FF0000"/>
                </a:solidFill>
                <a:latin typeface="Consolas" pitchFamily="49" charset="0"/>
                <a:cs typeface="Consolas" pitchFamily="49" charset="0"/>
              </a:rPr>
              <a:t>xmp</a:t>
            </a:r>
            <a:r>
              <a:rPr lang="en-US" altLang="ja-JP" sz="2400" dirty="0">
                <a:solidFill>
                  <a:srgbClr val="FF0000"/>
                </a:solidFill>
                <a:latin typeface="Consolas" pitchFamily="49" charset="0"/>
                <a:cs typeface="Consolas" pitchFamily="49" charset="0"/>
              </a:rPr>
              <a:t> gmove</a:t>
            </a:r>
          </a:p>
          <a:p>
            <a:r>
              <a:rPr lang="en-US" altLang="ja-JP" sz="2400" dirty="0">
                <a:latin typeface="Consolas" pitchFamily="49" charset="0"/>
                <a:cs typeface="Consolas" pitchFamily="49" charset="0"/>
              </a:rPr>
              <a:t>a[:][:] = b[:][:];</a:t>
            </a:r>
          </a:p>
        </p:txBody>
      </p:sp>
      <p:sp>
        <p:nvSpPr>
          <p:cNvPr id="8" name="正方形/長方形 7"/>
          <p:cNvSpPr/>
          <p:nvPr/>
        </p:nvSpPr>
        <p:spPr>
          <a:xfrm>
            <a:off x="6888088" y="3059668"/>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latin typeface="Consolas" panose="020B0609020204030204" pitchFamily="49" charset="0"/>
                <a:cs typeface="Consolas" panose="020B0609020204030204" pitchFamily="49" charset="0"/>
              </a:rPr>
              <a:t>n1</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6888088" y="3635732"/>
            <a:ext cx="576064"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n3</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7464152" y="3059668"/>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n2</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1" name="正方形/長方形 10"/>
          <p:cNvSpPr/>
          <p:nvPr/>
        </p:nvSpPr>
        <p:spPr>
          <a:xfrm>
            <a:off x="7464152" y="3635732"/>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n4</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2" name="正方形/長方形 11"/>
          <p:cNvSpPr/>
          <p:nvPr/>
        </p:nvSpPr>
        <p:spPr>
          <a:xfrm>
            <a:off x="8904312" y="3059668"/>
            <a:ext cx="1152128"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n1</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8904312" y="3347700"/>
            <a:ext cx="1152128"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n2</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8904312" y="3635732"/>
            <a:ext cx="1152128"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n3</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5" name="正方形/長方形 14"/>
          <p:cNvSpPr/>
          <p:nvPr/>
        </p:nvSpPr>
        <p:spPr>
          <a:xfrm>
            <a:off x="8904312" y="3923764"/>
            <a:ext cx="1152128"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n4</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6" name="テキスト ボックス 15"/>
          <p:cNvSpPr txBox="1"/>
          <p:nvPr/>
        </p:nvSpPr>
        <p:spPr>
          <a:xfrm>
            <a:off x="6384033" y="4437112"/>
            <a:ext cx="208422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a[block][block</a:t>
            </a:r>
            <a:r>
              <a:rPr lang="en-US" altLang="ja-JP" dirty="0">
                <a:latin typeface="Consolas" panose="020B0609020204030204" pitchFamily="49" charset="0"/>
                <a:cs typeface="Consolas" panose="020B0609020204030204" pitchFamily="49" charset="0"/>
              </a:rPr>
              <a:t>]</a:t>
            </a:r>
            <a:endParaRPr kumimoji="1" lang="ja-JP" altLang="en-US" dirty="0">
              <a:latin typeface="Consolas" panose="020B0609020204030204" pitchFamily="49" charset="0"/>
              <a:cs typeface="Consolas" panose="020B0609020204030204" pitchFamily="49" charset="0"/>
            </a:endParaRPr>
          </a:p>
        </p:txBody>
      </p:sp>
      <p:sp>
        <p:nvSpPr>
          <p:cNvPr id="17" name="テキスト ボックス 16"/>
          <p:cNvSpPr txBox="1"/>
          <p:nvPr/>
        </p:nvSpPr>
        <p:spPr>
          <a:xfrm>
            <a:off x="8766796" y="4437112"/>
            <a:ext cx="1577676"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b[block][*]</a:t>
            </a:r>
            <a:endParaRPr kumimoji="1" lang="ja-JP" altLang="en-US" dirty="0">
              <a:latin typeface="Consolas" panose="020B0609020204030204" pitchFamily="49" charset="0"/>
              <a:cs typeface="Consolas" panose="020B0609020204030204" pitchFamily="49" charset="0"/>
            </a:endParaRPr>
          </a:p>
        </p:txBody>
      </p:sp>
      <p:sp>
        <p:nvSpPr>
          <p:cNvPr id="18" name="右矢印 17"/>
          <p:cNvSpPr/>
          <p:nvPr/>
        </p:nvSpPr>
        <p:spPr>
          <a:xfrm flipH="1">
            <a:off x="8256240" y="3419708"/>
            <a:ext cx="432048" cy="484632"/>
          </a:xfrm>
          <a:prstGeom prst="righ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3287689" y="4067780"/>
            <a:ext cx="3013967" cy="338554"/>
          </a:xfrm>
          <a:prstGeom prst="rect">
            <a:avLst/>
          </a:prstGeom>
          <a:noFill/>
        </p:spPr>
        <p:txBody>
          <a:bodyPr wrap="none" rtlCol="0">
            <a:spAutoFit/>
          </a:bodyPr>
          <a:lstStyle/>
          <a:p>
            <a:r>
              <a:rPr lang="en-US" altLang="ja-JP" sz="1600" dirty="0"/>
              <a:t>※</a:t>
            </a:r>
            <a:r>
              <a:rPr lang="ja-JP" altLang="en-US" sz="1600" dirty="0"/>
              <a:t> </a:t>
            </a:r>
            <a:r>
              <a:rPr lang="en-US" altLang="ja-JP" sz="1600" dirty="0"/>
              <a:t>C</a:t>
            </a:r>
            <a:r>
              <a:rPr lang="ja-JP" altLang="en-US" sz="1600" dirty="0"/>
              <a:t>で「部分配列」も記述できる。</a:t>
            </a:r>
            <a:endParaRPr kumimoji="1" lang="ja-JP" altLang="en-US" sz="1600" dirty="0"/>
          </a:p>
        </p:txBody>
      </p:sp>
    </p:spTree>
    <p:extLst>
      <p:ext uri="{BB962C8B-B14F-4D97-AF65-F5344CB8AC3E}">
        <p14:creationId xmlns:p14="http://schemas.microsoft.com/office/powerpoint/2010/main" val="76908780"/>
      </p:ext>
    </p:extLst>
  </p:cSld>
  <p:clrMapOvr>
    <a:masterClrMapping/>
  </p:clrMapOvr>
  <mc:AlternateContent xmlns:mc="http://schemas.openxmlformats.org/markup-compatibility/2006" xmlns:p14="http://schemas.microsoft.com/office/powerpoint/2010/main">
    <mc:Choice Requires="p14">
      <p:transition spd="slow" p14:dur="2000" advTm="47091"/>
    </mc:Choice>
    <mc:Fallback xmlns="">
      <p:transition spd="slow" advTm="47091"/>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通信指示文</a:t>
            </a:r>
            <a:r>
              <a:rPr lang="ja-JP" altLang="en-US" dirty="0" smtClean="0"/>
              <a:t>（</a:t>
            </a:r>
            <a:r>
              <a:rPr lang="ja-JP" altLang="en-US" dirty="0"/>
              <a:t>３</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latin typeface="Consolas" panose="020B0609020204030204" pitchFamily="49" charset="0"/>
                <a:cs typeface="Consolas" panose="020B0609020204030204" pitchFamily="49" charset="0"/>
              </a:rPr>
              <a:t>bcast</a:t>
            </a:r>
            <a:r>
              <a:rPr kumimoji="1" lang="ja-JP" altLang="en-US" dirty="0" smtClean="0"/>
              <a:t>指示文</a:t>
            </a:r>
            <a:endParaRPr kumimoji="1" lang="en-US" altLang="ja-JP" dirty="0" smtClean="0"/>
          </a:p>
          <a:p>
            <a:pPr lvl="1"/>
            <a:r>
              <a:rPr lang="ja-JP" altLang="en-US" dirty="0"/>
              <a:t>特定</a:t>
            </a:r>
            <a:r>
              <a:rPr lang="ja-JP" altLang="en-US" dirty="0" smtClean="0"/>
              <a:t>の</a:t>
            </a:r>
            <a:r>
              <a:rPr lang="ja-JP" altLang="en-US" dirty="0"/>
              <a:t>ノード</a:t>
            </a:r>
            <a:r>
              <a:rPr lang="ja-JP" altLang="en-US" dirty="0" smtClean="0"/>
              <a:t>が、指定したデータを他のノードへブロードキャストする（ばらまく）</a:t>
            </a:r>
            <a:endParaRPr lang="en-US" altLang="ja-JP" dirty="0" smtClean="0"/>
          </a:p>
          <a:p>
            <a:pPr lvl="1"/>
            <a:endParaRPr kumimoji="1" lang="en-US" altLang="ja-JP" dirty="0"/>
          </a:p>
          <a:p>
            <a:r>
              <a:rPr lang="en-US" altLang="ja-JP" dirty="0">
                <a:latin typeface="Consolas" panose="020B0609020204030204" pitchFamily="49" charset="0"/>
                <a:cs typeface="Consolas" panose="020B0609020204030204" pitchFamily="49" charset="0"/>
              </a:rPr>
              <a:t>barrier</a:t>
            </a:r>
            <a:r>
              <a:rPr lang="ja-JP" altLang="en-US" dirty="0"/>
              <a:t>指示文</a:t>
            </a:r>
            <a:endParaRPr lang="en-US" altLang="ja-JP" dirty="0"/>
          </a:p>
          <a:p>
            <a:pPr lvl="1"/>
            <a:r>
              <a:rPr lang="ja-JP" altLang="en-US" dirty="0"/>
              <a:t>ノードが互いに待ち合わせる（バリア同期）</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37</a:t>
            </a:fld>
            <a:endParaRPr lang="en-US" dirty="0"/>
          </a:p>
        </p:txBody>
      </p:sp>
      <p:sp>
        <p:nvSpPr>
          <p:cNvPr id="9" name="テキスト ボックス 8"/>
          <p:cNvSpPr txBox="1"/>
          <p:nvPr/>
        </p:nvSpPr>
        <p:spPr>
          <a:xfrm>
            <a:off x="4151785" y="3501008"/>
            <a:ext cx="4110421" cy="369332"/>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a:t>
            </a:r>
            <a:r>
              <a:rPr kumimoji="1" lang="en-US" altLang="ja-JP" dirty="0" err="1">
                <a:latin typeface="Consolas" panose="020B0609020204030204" pitchFamily="49" charset="0"/>
                <a:cs typeface="Consolas" panose="020B0609020204030204" pitchFamily="49" charset="0"/>
              </a:rPr>
              <a:t>bcast</a:t>
            </a:r>
            <a:r>
              <a:rPr kumimoji="1" lang="en-US" altLang="ja-JP" dirty="0">
                <a:latin typeface="Consolas" panose="020B0609020204030204" pitchFamily="49" charset="0"/>
                <a:cs typeface="Consolas" panose="020B0609020204030204" pitchFamily="49" charset="0"/>
              </a:rPr>
              <a:t> (s) from p(1)</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4151784" y="5147900"/>
            <a:ext cx="2590774" cy="369332"/>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barrier</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8544272" y="3429001"/>
            <a:ext cx="1455848" cy="584775"/>
          </a:xfrm>
          <a:prstGeom prst="rect">
            <a:avLst/>
          </a:prstGeom>
          <a:noFill/>
        </p:spPr>
        <p:txBody>
          <a:bodyPr wrap="none" rtlCol="0">
            <a:spAutoFit/>
          </a:bodyPr>
          <a:lstStyle/>
          <a:p>
            <a:r>
              <a:rPr kumimoji="1" lang="en-US" altLang="ja-JP" sz="1600" dirty="0">
                <a:latin typeface="+mn-ea"/>
              </a:rPr>
              <a:t>※</a:t>
            </a:r>
            <a:r>
              <a:rPr kumimoji="1" lang="ja-JP" altLang="en-US" sz="1600" dirty="0"/>
              <a:t> </a:t>
            </a:r>
            <a:r>
              <a:rPr kumimoji="1" lang="en-US" altLang="ja-JP" sz="1600" dirty="0">
                <a:latin typeface="Consolas" panose="020B0609020204030204" pitchFamily="49" charset="0"/>
                <a:cs typeface="Consolas" panose="020B0609020204030204" pitchFamily="49" charset="0"/>
              </a:rPr>
              <a:t>from p(1)</a:t>
            </a:r>
          </a:p>
          <a:p>
            <a:pPr indent="273050"/>
            <a:r>
              <a:rPr kumimoji="1" lang="ja-JP" altLang="en-US" sz="1600" dirty="0"/>
              <a:t>は省略可</a:t>
            </a:r>
            <a:endParaRPr kumimoji="1" lang="en-US" altLang="ja-JP" sz="1600" dirty="0"/>
          </a:p>
        </p:txBody>
      </p:sp>
    </p:spTree>
    <p:extLst>
      <p:ext uri="{BB962C8B-B14F-4D97-AF65-F5344CB8AC3E}">
        <p14:creationId xmlns:p14="http://schemas.microsoft.com/office/powerpoint/2010/main" val="152978255"/>
      </p:ext>
    </p:extLst>
  </p:cSld>
  <p:clrMapOvr>
    <a:masterClrMapping/>
  </p:clrMapOvr>
  <mc:AlternateContent xmlns:mc="http://schemas.openxmlformats.org/markup-compatibility/2006" xmlns:p14="http://schemas.microsoft.com/office/powerpoint/2010/main">
    <mc:Choice Requires="p14">
      <p:transition spd="slow" p14:dur="2000" advTm="48746"/>
    </mc:Choice>
    <mc:Fallback xmlns="">
      <p:transition spd="slow" advTm="48746"/>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ChangeArrowheads="1"/>
          </p:cNvSpPr>
          <p:nvPr>
            <p:ph type="dt" sz="half" idx="10"/>
          </p:nvPr>
        </p:nvSpPr>
        <p:spPr>
          <a:ln/>
        </p:spPr>
        <p:txBody>
          <a:bodyPr/>
          <a:lstStyle/>
          <a:p>
            <a:pPr>
              <a:defRPr/>
            </a:pPr>
            <a:r>
              <a:rPr lang="en-US" altLang="ja-JP" smtClean="0"/>
              <a:t>2016/1/8</a:t>
            </a:r>
            <a:endParaRPr lang="en-US" altLang="ja-JP" dirty="0"/>
          </a:p>
        </p:txBody>
      </p:sp>
      <p:sp>
        <p:nvSpPr>
          <p:cNvPr id="22" name="フッター プレースホルダ 21"/>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21" name="Rectangle 11"/>
          <p:cNvSpPr>
            <a:spLocks noGrp="1" noChangeArrowheads="1"/>
          </p:cNvSpPr>
          <p:nvPr>
            <p:ph type="sldNum" sz="quarter" idx="12"/>
          </p:nvPr>
        </p:nvSpPr>
        <p:spPr>
          <a:ln/>
        </p:spPr>
        <p:txBody>
          <a:bodyPr/>
          <a:lstStyle/>
          <a:p>
            <a:pPr>
              <a:defRPr/>
            </a:pPr>
            <a:fld id="{961373E6-10CA-4E9D-89EE-897B535B5D65}" type="slidenum">
              <a:rPr lang="en-US" altLang="ja-JP" smtClean="0"/>
              <a:pPr>
                <a:defRPr/>
              </a:pPr>
              <a:t>38</a:t>
            </a:fld>
            <a:endParaRPr lang="en-US" altLang="ja-JP"/>
          </a:p>
        </p:txBody>
      </p:sp>
      <p:sp>
        <p:nvSpPr>
          <p:cNvPr id="199682" name="Rectangle 2"/>
          <p:cNvSpPr>
            <a:spLocks noGrp="1" noChangeArrowheads="1"/>
          </p:cNvSpPr>
          <p:nvPr>
            <p:ph type="title" idx="4294967295"/>
          </p:nvPr>
        </p:nvSpPr>
        <p:spPr>
          <a:xfrm>
            <a:off x="1190586" y="614425"/>
            <a:ext cx="9601200" cy="1027112"/>
          </a:xfrm>
        </p:spPr>
        <p:txBody>
          <a:bodyPr>
            <a:normAutofit/>
          </a:bodyPr>
          <a:lstStyle/>
          <a:p>
            <a:r>
              <a:rPr lang="en-US" altLang="ja-JP" dirty="0" smtClean="0"/>
              <a:t>XcalableMP</a:t>
            </a:r>
            <a:r>
              <a:rPr lang="ja-JP" altLang="en-US" dirty="0" smtClean="0"/>
              <a:t>プログラムの例</a:t>
            </a:r>
          </a:p>
        </p:txBody>
      </p:sp>
      <p:sp>
        <p:nvSpPr>
          <p:cNvPr id="199684" name="Text Box 3"/>
          <p:cNvSpPr txBox="1">
            <a:spLocks noChangeArrowheads="1"/>
          </p:cNvSpPr>
          <p:nvPr/>
        </p:nvSpPr>
        <p:spPr bwMode="auto">
          <a:xfrm>
            <a:off x="3388706" y="1541979"/>
            <a:ext cx="5130800" cy="4769756"/>
          </a:xfrm>
          <a:prstGeom prst="rect">
            <a:avLst/>
          </a:prstGeom>
          <a:solidFill>
            <a:schemeClr val="bg1"/>
          </a:solidFill>
          <a:ln w="12700">
            <a:solidFill>
              <a:schemeClr val="tx1"/>
            </a:solidFill>
            <a:miter lim="800000"/>
            <a:headEnd/>
            <a:tailEnd/>
          </a:ln>
        </p:spPr>
        <p:txBody>
          <a:bodyPr/>
          <a:lstStyle/>
          <a:p>
            <a:r>
              <a:rPr lang="en-US" altLang="ja-JP" sz="1400" dirty="0">
                <a:solidFill>
                  <a:srgbClr val="0066FF"/>
                </a:solidFill>
                <a:latin typeface="Consolas" pitchFamily="49" charset="0"/>
                <a:ea typeface="みかちゃん" pitchFamily="1" charset="-128"/>
                <a:cs typeface="Consolas" pitchFamily="49" charset="0"/>
              </a:rPr>
              <a:t>!$xmp nodes p(</a:t>
            </a:r>
            <a:r>
              <a:rPr lang="en-US" altLang="ja-JP" sz="1400" dirty="0" err="1">
                <a:solidFill>
                  <a:srgbClr val="0066FF"/>
                </a:solidFill>
                <a:latin typeface="Consolas" pitchFamily="49" charset="0"/>
                <a:ea typeface="みかちゃん" pitchFamily="1" charset="-128"/>
                <a:cs typeface="Consolas" pitchFamily="49" charset="0"/>
              </a:rPr>
              <a:t>npx,npy,npz</a:t>
            </a:r>
            <a:r>
              <a:rPr lang="en-US" altLang="ja-JP" sz="1400" dirty="0">
                <a:solidFill>
                  <a:srgbClr val="0066FF"/>
                </a:solidFill>
                <a:latin typeface="Consolas" pitchFamily="49" charset="0"/>
                <a:ea typeface="みかちゃん" pitchFamily="1" charset="-128"/>
                <a:cs typeface="Consolas" pitchFamily="49" charset="0"/>
              </a:rPr>
              <a:t>)</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008000"/>
                </a:solidFill>
                <a:latin typeface="Consolas" pitchFamily="49" charset="0"/>
                <a:ea typeface="みかちゃん" pitchFamily="1" charset="-128"/>
                <a:cs typeface="Consolas" pitchFamily="49" charset="0"/>
              </a:rPr>
              <a:t>!$</a:t>
            </a:r>
            <a:r>
              <a:rPr lang="en-US" altLang="ja-JP" sz="1400" dirty="0" err="1">
                <a:solidFill>
                  <a:srgbClr val="008000"/>
                </a:solidFill>
                <a:latin typeface="Consolas" pitchFamily="49" charset="0"/>
                <a:ea typeface="みかちゃん" pitchFamily="1" charset="-128"/>
                <a:cs typeface="Consolas" pitchFamily="49" charset="0"/>
              </a:rPr>
              <a:t>xmp</a:t>
            </a:r>
            <a:r>
              <a:rPr lang="en-US" altLang="ja-JP" sz="1400" dirty="0">
                <a:solidFill>
                  <a:srgbClr val="008000"/>
                </a:solidFill>
                <a:latin typeface="Consolas" pitchFamily="49" charset="0"/>
                <a:ea typeface="みかちゃん" pitchFamily="1" charset="-128"/>
                <a:cs typeface="Consolas" pitchFamily="49" charset="0"/>
              </a:rPr>
              <a:t> template (</a:t>
            </a:r>
            <a:r>
              <a:rPr lang="en-US" altLang="ja-JP" sz="1400" dirty="0" err="1">
                <a:solidFill>
                  <a:srgbClr val="008000"/>
                </a:solidFill>
                <a:latin typeface="Consolas" pitchFamily="49" charset="0"/>
                <a:ea typeface="みかちゃん" pitchFamily="1" charset="-128"/>
                <a:cs typeface="Consolas" pitchFamily="49" charset="0"/>
              </a:rPr>
              <a:t>lx,ly,lz</a:t>
            </a:r>
            <a:r>
              <a:rPr lang="en-US" altLang="ja-JP" sz="1400" dirty="0">
                <a:solidFill>
                  <a:srgbClr val="008000"/>
                </a:solidFill>
                <a:latin typeface="Consolas" pitchFamily="49" charset="0"/>
                <a:ea typeface="みかちゃん" pitchFamily="1" charset="-128"/>
                <a:cs typeface="Consolas" pitchFamily="49" charset="0"/>
              </a:rPr>
              <a:t>) :: t</a:t>
            </a:r>
          </a:p>
          <a:p>
            <a:r>
              <a:rPr lang="en-US" altLang="ja-JP" sz="1400" dirty="0">
                <a:solidFill>
                  <a:srgbClr val="008000"/>
                </a:solidFill>
                <a:latin typeface="Consolas" pitchFamily="49" charset="0"/>
                <a:ea typeface="みかちゃん" pitchFamily="1" charset="-128"/>
                <a:cs typeface="Consolas" pitchFamily="49" charset="0"/>
              </a:rPr>
              <a:t>!$xmp distribute (</a:t>
            </a:r>
            <a:r>
              <a:rPr lang="en-US" altLang="ja-JP" sz="1400" dirty="0" err="1">
                <a:solidFill>
                  <a:srgbClr val="008000"/>
                </a:solidFill>
                <a:latin typeface="Consolas" pitchFamily="49" charset="0"/>
                <a:ea typeface="みかちゃん" pitchFamily="1" charset="-128"/>
                <a:cs typeface="Consolas" pitchFamily="49" charset="0"/>
              </a:rPr>
              <a:t>block,block,block</a:t>
            </a:r>
            <a:r>
              <a:rPr lang="en-US" altLang="ja-JP" sz="1400" dirty="0">
                <a:solidFill>
                  <a:srgbClr val="008000"/>
                </a:solidFill>
                <a:latin typeface="Consolas" pitchFamily="49" charset="0"/>
                <a:ea typeface="みかちゃん" pitchFamily="1" charset="-128"/>
                <a:cs typeface="Consolas" pitchFamily="49" charset="0"/>
              </a:rPr>
              <a:t>) onto p :: t</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 align (</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 with t(</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 ::</a:t>
            </a: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&amp;        </a:t>
            </a:r>
            <a:r>
              <a:rPr lang="en-US" altLang="ja-JP" sz="1400" dirty="0" err="1">
                <a:solidFill>
                  <a:srgbClr val="FF0000"/>
                </a:solidFill>
                <a:latin typeface="Consolas" pitchFamily="49" charset="0"/>
                <a:ea typeface="みかちゃん" pitchFamily="1" charset="-128"/>
                <a:cs typeface="Consolas" pitchFamily="49" charset="0"/>
              </a:rPr>
              <a:t>sr</a:t>
            </a:r>
            <a:r>
              <a:rPr lang="en-US" altLang="ja-JP" sz="1400" dirty="0">
                <a:solidFill>
                  <a:srgbClr val="FF0000"/>
                </a:solidFill>
                <a:latin typeface="Consolas" pitchFamily="49" charset="0"/>
                <a:ea typeface="みかちゃん" pitchFamily="1" charset="-128"/>
                <a:cs typeface="Consolas" pitchFamily="49" charset="0"/>
              </a:rPr>
              <a:t>, se, </a:t>
            </a:r>
            <a:r>
              <a:rPr lang="en-US" altLang="ja-JP" sz="1400" dirty="0" err="1">
                <a:solidFill>
                  <a:srgbClr val="FF0000"/>
                </a:solidFill>
                <a:latin typeface="Consolas" pitchFamily="49" charset="0"/>
                <a:ea typeface="みかちゃん" pitchFamily="1" charset="-128"/>
                <a:cs typeface="Consolas" pitchFamily="49" charset="0"/>
              </a:rPr>
              <a:t>sm</a:t>
            </a:r>
            <a:r>
              <a:rPr lang="en-US" altLang="ja-JP" sz="1400" dirty="0">
                <a:solidFill>
                  <a:srgbClr val="FF0000"/>
                </a:solidFill>
                <a:latin typeface="Consolas" pitchFamily="49" charset="0"/>
                <a:ea typeface="みかちゃん" pitchFamily="1" charset="-128"/>
                <a:cs typeface="Consolas" pitchFamily="49" charset="0"/>
              </a:rPr>
              <a:t>, sp, </a:t>
            </a:r>
            <a:r>
              <a:rPr lang="en-US" altLang="ja-JP" sz="1400" dirty="0" err="1">
                <a:solidFill>
                  <a:srgbClr val="FF0000"/>
                </a:solidFill>
                <a:latin typeface="Consolas" pitchFamily="49" charset="0"/>
                <a:ea typeface="みかちゃん" pitchFamily="1" charset="-128"/>
                <a:cs typeface="Consolas" pitchFamily="49" charset="0"/>
              </a:rPr>
              <a:t>sn</a:t>
            </a:r>
            <a:r>
              <a:rPr lang="en-US" altLang="ja-JP" sz="1400" dirty="0">
                <a:solidFill>
                  <a:srgbClr val="FF0000"/>
                </a:solidFill>
                <a:latin typeface="Consolas" pitchFamily="49" charset="0"/>
                <a:ea typeface="みかちゃん" pitchFamily="1" charset="-128"/>
                <a:cs typeface="Consolas" pitchFamily="49" charset="0"/>
              </a:rPr>
              <a:t>, </a:t>
            </a:r>
            <a:r>
              <a:rPr lang="en-US" altLang="ja-JP" sz="1400" dirty="0" err="1">
                <a:solidFill>
                  <a:srgbClr val="FF0000"/>
                </a:solidFill>
                <a:latin typeface="Consolas" pitchFamily="49" charset="0"/>
                <a:ea typeface="みかちゃん" pitchFamily="1" charset="-128"/>
                <a:cs typeface="Consolas" pitchFamily="49" charset="0"/>
              </a:rPr>
              <a:t>sl</a:t>
            </a:r>
            <a:r>
              <a:rPr lang="en-US" altLang="ja-JP" sz="1400" dirty="0">
                <a:solidFill>
                  <a:srgbClr val="FF0000"/>
                </a:solidFill>
                <a:latin typeface="Consolas" pitchFamily="49" charset="0"/>
                <a:ea typeface="みかちゃん" pitchFamily="1" charset="-128"/>
                <a:cs typeface="Consolas" pitchFamily="49" charset="0"/>
              </a:rPr>
              <a:t>, ...</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0066FF"/>
                </a:solidFill>
                <a:latin typeface="Consolas" pitchFamily="49" charset="0"/>
                <a:ea typeface="みかちゃん" pitchFamily="1" charset="-128"/>
                <a:cs typeface="Consolas" pitchFamily="49" charset="0"/>
              </a:rPr>
              <a:t>!$xmp shadow (1,1,1) ::</a:t>
            </a:r>
          </a:p>
          <a:p>
            <a:r>
              <a:rPr lang="en-US" altLang="ja-JP" sz="1400" dirty="0">
                <a:solidFill>
                  <a:srgbClr val="0066FF"/>
                </a:solidFill>
                <a:latin typeface="Consolas" pitchFamily="49" charset="0"/>
                <a:ea typeface="みかちゃん" pitchFamily="1" charset="-128"/>
                <a:cs typeface="Consolas" pitchFamily="49" charset="0"/>
              </a:rPr>
              <a:t>!$</a:t>
            </a:r>
            <a:r>
              <a:rPr lang="en-US" altLang="ja-JP" sz="1400" dirty="0" err="1">
                <a:solidFill>
                  <a:srgbClr val="0066FF"/>
                </a:solidFill>
                <a:latin typeface="Consolas" pitchFamily="49" charset="0"/>
                <a:ea typeface="みかちゃん" pitchFamily="1" charset="-128"/>
                <a:cs typeface="Consolas" pitchFamily="49" charset="0"/>
              </a:rPr>
              <a:t>xmp</a:t>
            </a:r>
            <a:r>
              <a:rPr lang="en-US" altLang="ja-JP" sz="1400" dirty="0">
                <a:solidFill>
                  <a:srgbClr val="0066FF"/>
                </a:solidFill>
                <a:latin typeface="Consolas" pitchFamily="49" charset="0"/>
                <a:ea typeface="みかちゃん" pitchFamily="1" charset="-128"/>
                <a:cs typeface="Consolas" pitchFamily="49" charset="0"/>
              </a:rPr>
              <a:t>&amp;        </a:t>
            </a:r>
            <a:r>
              <a:rPr lang="en-US" altLang="ja-JP" sz="1400" dirty="0" err="1">
                <a:solidFill>
                  <a:srgbClr val="0066FF"/>
                </a:solidFill>
                <a:latin typeface="Consolas" pitchFamily="49" charset="0"/>
                <a:ea typeface="みかちゃん" pitchFamily="1" charset="-128"/>
                <a:cs typeface="Consolas" pitchFamily="49" charset="0"/>
              </a:rPr>
              <a:t>sr</a:t>
            </a:r>
            <a:r>
              <a:rPr lang="en-US" altLang="ja-JP" sz="1400" dirty="0">
                <a:solidFill>
                  <a:srgbClr val="0066FF"/>
                </a:solidFill>
                <a:latin typeface="Consolas" pitchFamily="49" charset="0"/>
                <a:ea typeface="みかちゃん" pitchFamily="1" charset="-128"/>
                <a:cs typeface="Consolas" pitchFamily="49" charset="0"/>
              </a:rPr>
              <a:t>, se, </a:t>
            </a:r>
            <a:r>
              <a:rPr lang="en-US" altLang="ja-JP" sz="1400" dirty="0" err="1">
                <a:solidFill>
                  <a:srgbClr val="0066FF"/>
                </a:solidFill>
                <a:latin typeface="Consolas" pitchFamily="49" charset="0"/>
                <a:ea typeface="みかちゃん" pitchFamily="1" charset="-128"/>
                <a:cs typeface="Consolas" pitchFamily="49" charset="0"/>
              </a:rPr>
              <a:t>sm</a:t>
            </a:r>
            <a:r>
              <a:rPr lang="en-US" altLang="ja-JP" sz="1400" dirty="0">
                <a:solidFill>
                  <a:srgbClr val="0066FF"/>
                </a:solidFill>
                <a:latin typeface="Consolas" pitchFamily="49" charset="0"/>
                <a:ea typeface="みかちゃん" pitchFamily="1" charset="-128"/>
                <a:cs typeface="Consolas" pitchFamily="49" charset="0"/>
              </a:rPr>
              <a:t>, sp, </a:t>
            </a:r>
            <a:r>
              <a:rPr lang="en-US" altLang="ja-JP" sz="1400" dirty="0" err="1">
                <a:solidFill>
                  <a:srgbClr val="0066FF"/>
                </a:solidFill>
                <a:latin typeface="Consolas" pitchFamily="49" charset="0"/>
                <a:ea typeface="みかちゃん" pitchFamily="1" charset="-128"/>
                <a:cs typeface="Consolas" pitchFamily="49" charset="0"/>
              </a:rPr>
              <a:t>sn</a:t>
            </a:r>
            <a:r>
              <a:rPr lang="en-US" altLang="ja-JP" sz="1400" dirty="0">
                <a:solidFill>
                  <a:srgbClr val="0066FF"/>
                </a:solidFill>
                <a:latin typeface="Consolas" pitchFamily="49" charset="0"/>
                <a:ea typeface="みかちゃん" pitchFamily="1" charset="-128"/>
                <a:cs typeface="Consolas" pitchFamily="49" charset="0"/>
              </a:rPr>
              <a:t>, </a:t>
            </a:r>
            <a:r>
              <a:rPr lang="en-US" altLang="ja-JP" sz="1400" dirty="0" err="1">
                <a:solidFill>
                  <a:srgbClr val="0066FF"/>
                </a:solidFill>
                <a:latin typeface="Consolas" pitchFamily="49" charset="0"/>
                <a:ea typeface="みかちゃん" pitchFamily="1" charset="-128"/>
                <a:cs typeface="Consolas" pitchFamily="49" charset="0"/>
              </a:rPr>
              <a:t>sl</a:t>
            </a:r>
            <a:r>
              <a:rPr lang="en-US" altLang="ja-JP" sz="1400" dirty="0">
                <a:solidFill>
                  <a:srgbClr val="0066FF"/>
                </a:solidFill>
                <a:latin typeface="Consolas" pitchFamily="49" charset="0"/>
                <a:ea typeface="みかちゃん" pitchFamily="1" charset="-128"/>
                <a:cs typeface="Consolas" pitchFamily="49" charset="0"/>
              </a:rPr>
              <a:t>, </a:t>
            </a:r>
            <a:r>
              <a:rPr lang="en-US" altLang="ja-JP" sz="1400" dirty="0" smtClean="0">
                <a:solidFill>
                  <a:srgbClr val="0066FF"/>
                </a:solidFill>
                <a:latin typeface="Consolas" pitchFamily="49" charset="0"/>
                <a:ea typeface="みかちゃん" pitchFamily="1" charset="-128"/>
                <a:cs typeface="Consolas" pitchFamily="49" charset="0"/>
              </a:rPr>
              <a:t>...</a:t>
            </a:r>
            <a:endParaRPr lang="en-US" altLang="ja-JP" sz="1400" dirty="0">
              <a:solidFill>
                <a:srgbClr val="0066FF"/>
              </a:solidFill>
              <a:latin typeface="Consolas" pitchFamily="49" charset="0"/>
              <a:ea typeface="みかちゃん" pitchFamily="1" charset="-128"/>
              <a:cs typeface="Consolas" pitchFamily="49" charset="0"/>
            </a:endParaRPr>
          </a:p>
          <a:p>
            <a:endParaRPr lang="en-US" altLang="ja-JP" sz="1400" dirty="0" smtClean="0">
              <a:solidFill>
                <a:srgbClr val="0066FF"/>
              </a:solidFill>
              <a:latin typeface="Consolas" pitchFamily="49" charset="0"/>
              <a:ea typeface="みかちゃん" pitchFamily="1" charset="-128"/>
              <a:cs typeface="Consolas" pitchFamily="49" charset="0"/>
            </a:endParaRPr>
          </a:p>
          <a:p>
            <a:r>
              <a:rPr lang="en-US" altLang="ja-JP" sz="1400" dirty="0" smtClean="0">
                <a:solidFill>
                  <a:srgbClr val="0066FF"/>
                </a:solidFill>
                <a:latin typeface="Consolas" pitchFamily="49" charset="0"/>
                <a:ea typeface="みかちゃん" pitchFamily="1" charset="-128"/>
                <a:cs typeface="Consolas" pitchFamily="49" charset="0"/>
              </a:rPr>
              <a:t>     </a:t>
            </a:r>
            <a:r>
              <a:rPr lang="en-US" altLang="ja-JP" sz="1400" dirty="0" smtClean="0">
                <a:latin typeface="Consolas" pitchFamily="49" charset="0"/>
                <a:ea typeface="みかちゃん" pitchFamily="1" charset="-128"/>
                <a:cs typeface="Consolas" pitchFamily="49" charset="0"/>
              </a:rPr>
              <a:t> </a:t>
            </a:r>
            <a:r>
              <a:rPr lang="en-US" altLang="ja-JP" sz="1400" dirty="0">
                <a:latin typeface="Consolas" pitchFamily="49" charset="0"/>
                <a:ea typeface="みかちゃん" pitchFamily="1" charset="-128"/>
                <a:cs typeface="Consolas" pitchFamily="49" charset="0"/>
              </a:rPr>
              <a:t>lx = </a:t>
            </a:r>
            <a:r>
              <a:rPr lang="en-US" altLang="ja-JP" sz="1400" dirty="0" smtClean="0">
                <a:latin typeface="Consolas" pitchFamily="49" charset="0"/>
                <a:ea typeface="みかちゃん" pitchFamily="1" charset="-128"/>
                <a:cs typeface="Consolas" pitchFamily="49" charset="0"/>
              </a:rPr>
              <a:t>1024</a:t>
            </a:r>
          </a:p>
          <a:p>
            <a:endParaRPr lang="en-US" altLang="ja-JP" sz="1400" dirty="0">
              <a:solidFill>
                <a:srgbClr val="0066FF"/>
              </a:solidFill>
              <a:latin typeface="Consolas" pitchFamily="49" charset="0"/>
              <a:ea typeface="みかちゃん" pitchFamily="1" charset="-128"/>
              <a:cs typeface="Consolas" pitchFamily="49" charset="0"/>
            </a:endParaRPr>
          </a:p>
          <a:p>
            <a:r>
              <a:rPr lang="en-US" altLang="ja-JP" sz="1400" dirty="0">
                <a:solidFill>
                  <a:srgbClr val="008000"/>
                </a:solidFill>
                <a:latin typeface="Consolas" pitchFamily="49" charset="0"/>
                <a:ea typeface="みかちゃん" pitchFamily="1" charset="-128"/>
                <a:cs typeface="Consolas" pitchFamily="49" charset="0"/>
              </a:rPr>
              <a:t>!$</a:t>
            </a:r>
            <a:r>
              <a:rPr lang="en-US" altLang="ja-JP" sz="1400" dirty="0" err="1">
                <a:solidFill>
                  <a:srgbClr val="008000"/>
                </a:solidFill>
                <a:latin typeface="Consolas" pitchFamily="49" charset="0"/>
                <a:ea typeface="みかちゃん" pitchFamily="1" charset="-128"/>
                <a:cs typeface="Consolas" pitchFamily="49" charset="0"/>
              </a:rPr>
              <a:t>xmp</a:t>
            </a:r>
            <a:r>
              <a:rPr lang="en-US" altLang="ja-JP" sz="1400" dirty="0">
                <a:solidFill>
                  <a:srgbClr val="008000"/>
                </a:solidFill>
                <a:latin typeface="Consolas" pitchFamily="49" charset="0"/>
                <a:ea typeface="みかちゃん" pitchFamily="1" charset="-128"/>
                <a:cs typeface="Consolas" pitchFamily="49" charset="0"/>
              </a:rPr>
              <a:t> reflect (</a:t>
            </a:r>
            <a:r>
              <a:rPr lang="en-US" altLang="ja-JP" sz="1400" dirty="0" err="1">
                <a:solidFill>
                  <a:srgbClr val="008000"/>
                </a:solidFill>
                <a:latin typeface="Consolas" pitchFamily="49" charset="0"/>
                <a:ea typeface="みかちゃん" pitchFamily="1" charset="-128"/>
                <a:cs typeface="Consolas" pitchFamily="49" charset="0"/>
              </a:rPr>
              <a:t>sr</a:t>
            </a:r>
            <a:r>
              <a:rPr lang="en-US" altLang="ja-JP" sz="1400" dirty="0">
                <a:solidFill>
                  <a:srgbClr val="008000"/>
                </a:solidFill>
                <a:latin typeface="Consolas" pitchFamily="49" charset="0"/>
                <a:ea typeface="みかちゃん" pitchFamily="1" charset="-128"/>
                <a:cs typeface="Consolas" pitchFamily="49" charset="0"/>
              </a:rPr>
              <a:t>, </a:t>
            </a:r>
            <a:r>
              <a:rPr lang="en-US" altLang="ja-JP" sz="1400" dirty="0" err="1">
                <a:solidFill>
                  <a:srgbClr val="008000"/>
                </a:solidFill>
                <a:latin typeface="Consolas" pitchFamily="49" charset="0"/>
                <a:ea typeface="みかちゃん" pitchFamily="1" charset="-128"/>
                <a:cs typeface="Consolas" pitchFamily="49" charset="0"/>
              </a:rPr>
              <a:t>sm</a:t>
            </a:r>
            <a:r>
              <a:rPr lang="en-US" altLang="ja-JP" sz="1400" dirty="0">
                <a:solidFill>
                  <a:srgbClr val="008000"/>
                </a:solidFill>
                <a:latin typeface="Consolas" pitchFamily="49" charset="0"/>
                <a:ea typeface="みかちゃん" pitchFamily="1" charset="-128"/>
                <a:cs typeface="Consolas" pitchFamily="49" charset="0"/>
              </a:rPr>
              <a:t>, sp, se, </a:t>
            </a:r>
            <a:r>
              <a:rPr lang="en-US" altLang="ja-JP" sz="1400" dirty="0" err="1">
                <a:solidFill>
                  <a:srgbClr val="008000"/>
                </a:solidFill>
                <a:latin typeface="Consolas" pitchFamily="49" charset="0"/>
                <a:ea typeface="みかちゃん" pitchFamily="1" charset="-128"/>
                <a:cs typeface="Consolas" pitchFamily="49" charset="0"/>
              </a:rPr>
              <a:t>sn</a:t>
            </a:r>
            <a:r>
              <a:rPr lang="en-US" altLang="ja-JP" sz="1400" dirty="0">
                <a:solidFill>
                  <a:srgbClr val="008000"/>
                </a:solidFill>
                <a:latin typeface="Consolas" pitchFamily="49" charset="0"/>
                <a:ea typeface="みかちゃん" pitchFamily="1" charset="-128"/>
                <a:cs typeface="Consolas" pitchFamily="49" charset="0"/>
              </a:rPr>
              <a:t>, </a:t>
            </a:r>
            <a:r>
              <a:rPr lang="en-US" altLang="ja-JP" sz="1400" dirty="0" err="1">
                <a:solidFill>
                  <a:srgbClr val="008000"/>
                </a:solidFill>
                <a:latin typeface="Consolas" pitchFamily="49" charset="0"/>
                <a:ea typeface="みかちゃん" pitchFamily="1" charset="-128"/>
                <a:cs typeface="Consolas" pitchFamily="49" charset="0"/>
              </a:rPr>
              <a:t>sl</a:t>
            </a:r>
            <a:r>
              <a:rPr lang="en-US" altLang="ja-JP" sz="1400" dirty="0">
                <a:solidFill>
                  <a:srgbClr val="008000"/>
                </a:solidFill>
                <a:latin typeface="Consolas" pitchFamily="49" charset="0"/>
                <a:ea typeface="みかちゃん" pitchFamily="1" charset="-128"/>
                <a:cs typeface="Consolas" pitchFamily="49" charset="0"/>
              </a:rPr>
              <a:t>)</a:t>
            </a:r>
          </a:p>
          <a:p>
            <a:endParaRPr lang="en-US" altLang="ja-JP" sz="1400" dirty="0">
              <a:solidFill>
                <a:srgbClr val="008000"/>
              </a:solidFill>
              <a:latin typeface="Consolas" pitchFamily="49" charset="0"/>
              <a:ea typeface="みかちゃん" pitchFamily="1" charset="-128"/>
              <a:cs typeface="Consolas" pitchFamily="49" charset="0"/>
            </a:endParaRP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 loop on t(</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a:t>
            </a:r>
          </a:p>
          <a:p>
            <a:r>
              <a:rPr lang="en-US" altLang="ja-JP" sz="1400" dirty="0">
                <a:latin typeface="Consolas" pitchFamily="49" charset="0"/>
                <a:ea typeface="みかちゃん" pitchFamily="1" charset="-128"/>
                <a:cs typeface="Consolas" pitchFamily="49" charset="0"/>
              </a:rPr>
              <a:t>      do </a:t>
            </a:r>
            <a:r>
              <a:rPr lang="en-US" altLang="ja-JP" sz="1400" dirty="0" err="1">
                <a:latin typeface="Consolas" pitchFamily="49" charset="0"/>
                <a:ea typeface="みかちゃん" pitchFamily="1" charset="-128"/>
                <a:cs typeface="Consolas" pitchFamily="49" charset="0"/>
              </a:rPr>
              <a:t>iz</a:t>
            </a:r>
            <a:r>
              <a:rPr lang="en-US" altLang="ja-JP" sz="1400" dirty="0">
                <a:latin typeface="Consolas" pitchFamily="49" charset="0"/>
                <a:ea typeface="みかちゃん" pitchFamily="1" charset="-128"/>
                <a:cs typeface="Consolas" pitchFamily="49" charset="0"/>
              </a:rPr>
              <a:t> = 1, lz-1</a:t>
            </a:r>
          </a:p>
          <a:p>
            <a:r>
              <a:rPr lang="en-US" altLang="ja-JP" sz="1400" dirty="0">
                <a:latin typeface="Consolas" pitchFamily="49" charset="0"/>
                <a:ea typeface="みかちゃん" pitchFamily="1" charset="-128"/>
                <a:cs typeface="Consolas" pitchFamily="49" charset="0"/>
              </a:rPr>
              <a:t>      do </a:t>
            </a:r>
            <a:r>
              <a:rPr lang="en-US" altLang="ja-JP" sz="1400" dirty="0" err="1">
                <a:latin typeface="Consolas" pitchFamily="49" charset="0"/>
                <a:ea typeface="みかちゃん" pitchFamily="1" charset="-128"/>
                <a:cs typeface="Consolas" pitchFamily="49" charset="0"/>
              </a:rPr>
              <a:t>iy</a:t>
            </a:r>
            <a:r>
              <a:rPr lang="en-US" altLang="ja-JP" sz="1400" dirty="0">
                <a:latin typeface="Consolas" pitchFamily="49" charset="0"/>
                <a:ea typeface="みかちゃん" pitchFamily="1" charset="-128"/>
                <a:cs typeface="Consolas" pitchFamily="49" charset="0"/>
              </a:rPr>
              <a:t> = 1, </a:t>
            </a:r>
            <a:r>
              <a:rPr lang="en-US" altLang="ja-JP" sz="1400" dirty="0" err="1">
                <a:latin typeface="Consolas" pitchFamily="49" charset="0"/>
                <a:ea typeface="みかちゃん" pitchFamily="1" charset="-128"/>
                <a:cs typeface="Consolas" pitchFamily="49" charset="0"/>
              </a:rPr>
              <a:t>ly</a:t>
            </a:r>
            <a:endParaRPr lang="en-US" altLang="ja-JP" sz="1400" dirty="0">
              <a:latin typeface="Consolas" pitchFamily="49" charset="0"/>
              <a:ea typeface="みかちゃん" pitchFamily="1" charset="-128"/>
              <a:cs typeface="Consolas" pitchFamily="49" charset="0"/>
            </a:endParaRPr>
          </a:p>
          <a:p>
            <a:r>
              <a:rPr lang="en-US" altLang="ja-JP" sz="1400" dirty="0">
                <a:latin typeface="Consolas" pitchFamily="49" charset="0"/>
                <a:ea typeface="みかちゃん" pitchFamily="1" charset="-128"/>
                <a:cs typeface="Consolas" pitchFamily="49" charset="0"/>
              </a:rPr>
              <a:t>      do ix = 1, lx</a:t>
            </a:r>
          </a:p>
          <a:p>
            <a:r>
              <a:rPr lang="en-US" altLang="ja-JP" sz="1400" dirty="0">
                <a:latin typeface="Consolas" pitchFamily="49" charset="0"/>
                <a:ea typeface="みかちゃん" pitchFamily="1" charset="-128"/>
                <a:cs typeface="Consolas" pitchFamily="49" charset="0"/>
              </a:rPr>
              <a:t>         wu0 = </a:t>
            </a:r>
            <a:r>
              <a:rPr lang="en-US" altLang="ja-JP" sz="1400" dirty="0" err="1">
                <a:latin typeface="Consolas" pitchFamily="49" charset="0"/>
                <a:ea typeface="みかちゃん" pitchFamily="1" charset="-128"/>
                <a:cs typeface="Consolas" pitchFamily="49" charset="0"/>
              </a:rPr>
              <a:t>sm</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a:t>
            </a:r>
          </a:p>
          <a:p>
            <a:r>
              <a:rPr lang="en-US" altLang="ja-JP" sz="1400" dirty="0">
                <a:latin typeface="Consolas" pitchFamily="49" charset="0"/>
                <a:ea typeface="みかちゃん" pitchFamily="1" charset="-128"/>
                <a:cs typeface="Consolas" pitchFamily="49" charset="0"/>
              </a:rPr>
              <a:t>         wu1 = </a:t>
            </a:r>
            <a:r>
              <a:rPr lang="en-US" altLang="ja-JP" sz="1400" dirty="0" err="1">
                <a:latin typeface="Consolas" pitchFamily="49" charset="0"/>
                <a:ea typeface="みかちゃん" pitchFamily="1" charset="-128"/>
                <a:cs typeface="Consolas" pitchFamily="49" charset="0"/>
              </a:rPr>
              <a:t>sm</a:t>
            </a:r>
            <a:r>
              <a:rPr lang="en-US" altLang="ja-JP" sz="1400" dirty="0">
                <a:latin typeface="Consolas" pitchFamily="49" charset="0"/>
                <a:ea typeface="みかちゃん" pitchFamily="1" charset="-128"/>
                <a:cs typeface="Consolas" pitchFamily="49" charset="0"/>
              </a:rPr>
              <a:t>(ix,iy,iz+1)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(ix,iy,iz+1)</a:t>
            </a:r>
          </a:p>
          <a:p>
            <a:r>
              <a:rPr lang="en-US" altLang="ja-JP" sz="1400" dirty="0">
                <a:latin typeface="Consolas" pitchFamily="49" charset="0"/>
                <a:ea typeface="みかちゃん" pitchFamily="1" charset="-128"/>
                <a:cs typeface="Consolas" pitchFamily="49" charset="0"/>
              </a:rPr>
              <a:t>         wv0 = </a:t>
            </a:r>
            <a:r>
              <a:rPr lang="en-US" altLang="ja-JP" sz="1400" dirty="0" err="1">
                <a:latin typeface="Consolas" pitchFamily="49" charset="0"/>
                <a:ea typeface="みかちゃん" pitchFamily="1" charset="-128"/>
                <a:cs typeface="Consolas" pitchFamily="49" charset="0"/>
              </a:rPr>
              <a:t>sn</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a:t>
            </a:r>
            <a:r>
              <a:rPr lang="en-US" altLang="ja-JP" sz="1400" dirty="0" smtClean="0">
                <a:latin typeface="Consolas" pitchFamily="49" charset="0"/>
                <a:ea typeface="みかちゃん" pitchFamily="1" charset="-128"/>
                <a:cs typeface="Consolas" pitchFamily="49" charset="0"/>
              </a:rPr>
              <a:t>)</a:t>
            </a:r>
            <a:endParaRPr lang="en-US" altLang="ja-JP" sz="1400" dirty="0">
              <a:latin typeface="Consolas" pitchFamily="49" charset="0"/>
              <a:ea typeface="みかちゃん" pitchFamily="1" charset="-128"/>
              <a:cs typeface="Consolas" pitchFamily="49" charset="0"/>
            </a:endParaRPr>
          </a:p>
        </p:txBody>
      </p:sp>
      <p:sp>
        <p:nvSpPr>
          <p:cNvPr id="199685" name="Text Box 5"/>
          <p:cNvSpPr txBox="1">
            <a:spLocks noChangeArrowheads="1"/>
          </p:cNvSpPr>
          <p:nvPr/>
        </p:nvSpPr>
        <p:spPr bwMode="auto">
          <a:xfrm>
            <a:off x="8899900" y="1864389"/>
            <a:ext cx="2071401" cy="400110"/>
          </a:xfrm>
          <a:prstGeom prst="rect">
            <a:avLst/>
          </a:prstGeom>
          <a:noFill/>
          <a:ln w="9525" algn="ctr">
            <a:noFill/>
            <a:miter lim="800000"/>
            <a:headEnd/>
            <a:tailEnd/>
          </a:ln>
          <a:effectLst/>
        </p:spPr>
        <p:txBody>
          <a:bodyPr wrap="none">
            <a:spAutoFit/>
          </a:bodyPr>
          <a:lstStyle/>
          <a:p>
            <a:r>
              <a:rPr lang="ja-JP" altLang="en-US" sz="2000" dirty="0">
                <a:latin typeface="+mn-ea"/>
              </a:rPr>
              <a:t>ノード集合の宣言</a:t>
            </a:r>
          </a:p>
        </p:txBody>
      </p:sp>
      <p:sp>
        <p:nvSpPr>
          <p:cNvPr id="199686" name="Text Box 6"/>
          <p:cNvSpPr txBox="1">
            <a:spLocks noChangeArrowheads="1"/>
          </p:cNvSpPr>
          <p:nvPr/>
        </p:nvSpPr>
        <p:spPr bwMode="auto">
          <a:xfrm>
            <a:off x="8899900" y="2439955"/>
            <a:ext cx="2436886" cy="707886"/>
          </a:xfrm>
          <a:prstGeom prst="rect">
            <a:avLst/>
          </a:prstGeom>
          <a:noFill/>
          <a:ln w="9525" algn="ctr">
            <a:noFill/>
            <a:miter lim="800000"/>
            <a:headEnd/>
            <a:tailEnd/>
          </a:ln>
          <a:effectLst/>
        </p:spPr>
        <p:txBody>
          <a:bodyPr wrap="none">
            <a:spAutoFit/>
          </a:bodyPr>
          <a:lstStyle/>
          <a:p>
            <a:r>
              <a:rPr lang="ja-JP" altLang="en-US" sz="2000" dirty="0">
                <a:latin typeface="+mn-ea"/>
              </a:rPr>
              <a:t>テンプレートの宣言と</a:t>
            </a:r>
          </a:p>
          <a:p>
            <a:r>
              <a:rPr lang="ja-JP" altLang="en-US" sz="2000" dirty="0">
                <a:latin typeface="+mn-ea"/>
              </a:rPr>
              <a:t>分散の指定</a:t>
            </a:r>
          </a:p>
        </p:txBody>
      </p:sp>
      <p:sp>
        <p:nvSpPr>
          <p:cNvPr id="199688" name="Text Box 8"/>
          <p:cNvSpPr txBox="1">
            <a:spLocks noChangeArrowheads="1"/>
          </p:cNvSpPr>
          <p:nvPr/>
        </p:nvSpPr>
        <p:spPr bwMode="auto">
          <a:xfrm>
            <a:off x="8971611" y="3452776"/>
            <a:ext cx="1454150" cy="396875"/>
          </a:xfrm>
          <a:prstGeom prst="rect">
            <a:avLst/>
          </a:prstGeom>
          <a:noFill/>
          <a:ln w="9525" algn="ctr">
            <a:noFill/>
            <a:miter lim="800000"/>
            <a:headEnd/>
            <a:tailEnd/>
          </a:ln>
          <a:effectLst/>
        </p:spPr>
        <p:txBody>
          <a:bodyPr wrap="none">
            <a:spAutoFit/>
          </a:bodyPr>
          <a:lstStyle/>
          <a:p>
            <a:r>
              <a:rPr lang="ja-JP" altLang="en-US" sz="2000" dirty="0">
                <a:latin typeface="+mn-ea"/>
              </a:rPr>
              <a:t>整列の指定</a:t>
            </a:r>
          </a:p>
        </p:txBody>
      </p:sp>
      <p:sp>
        <p:nvSpPr>
          <p:cNvPr id="199689" name="Text Box 9"/>
          <p:cNvSpPr txBox="1">
            <a:spLocks noChangeArrowheads="1"/>
          </p:cNvSpPr>
          <p:nvPr/>
        </p:nvSpPr>
        <p:spPr bwMode="auto">
          <a:xfrm>
            <a:off x="8971611" y="3932911"/>
            <a:ext cx="1760418" cy="400110"/>
          </a:xfrm>
          <a:prstGeom prst="rect">
            <a:avLst/>
          </a:prstGeom>
          <a:noFill/>
          <a:ln w="9525" algn="ctr">
            <a:noFill/>
            <a:miter lim="800000"/>
            <a:headEnd/>
            <a:tailEnd/>
          </a:ln>
          <a:effectLst/>
        </p:spPr>
        <p:txBody>
          <a:bodyPr wrap="none">
            <a:spAutoFit/>
          </a:bodyPr>
          <a:lstStyle/>
          <a:p>
            <a:r>
              <a:rPr lang="ja-JP" altLang="en-US" sz="2000" dirty="0">
                <a:latin typeface="+mn-ea"/>
              </a:rPr>
              <a:t>シャドウの指定</a:t>
            </a:r>
          </a:p>
        </p:txBody>
      </p:sp>
      <p:sp>
        <p:nvSpPr>
          <p:cNvPr id="199690" name="Text Box 10"/>
          <p:cNvSpPr txBox="1">
            <a:spLocks noChangeArrowheads="1"/>
          </p:cNvSpPr>
          <p:nvPr/>
        </p:nvSpPr>
        <p:spPr bwMode="auto">
          <a:xfrm>
            <a:off x="8950670" y="4957892"/>
            <a:ext cx="1962150" cy="396875"/>
          </a:xfrm>
          <a:prstGeom prst="rect">
            <a:avLst/>
          </a:prstGeom>
          <a:noFill/>
          <a:ln w="9525" algn="ctr">
            <a:noFill/>
            <a:miter lim="800000"/>
            <a:headEnd/>
            <a:tailEnd/>
          </a:ln>
          <a:effectLst/>
        </p:spPr>
        <p:txBody>
          <a:bodyPr wrap="none">
            <a:spAutoFit/>
          </a:bodyPr>
          <a:lstStyle/>
          <a:p>
            <a:r>
              <a:rPr lang="ja-JP" altLang="en-US" sz="2000" dirty="0">
                <a:latin typeface="+mn-ea"/>
              </a:rPr>
              <a:t>隣接通信の指定</a:t>
            </a:r>
          </a:p>
        </p:txBody>
      </p:sp>
      <p:sp>
        <p:nvSpPr>
          <p:cNvPr id="199691" name="Text Box 11"/>
          <p:cNvSpPr txBox="1">
            <a:spLocks noChangeArrowheads="1"/>
          </p:cNvSpPr>
          <p:nvPr/>
        </p:nvSpPr>
        <p:spPr bwMode="auto">
          <a:xfrm>
            <a:off x="8971611" y="5445728"/>
            <a:ext cx="2724150" cy="396875"/>
          </a:xfrm>
          <a:prstGeom prst="rect">
            <a:avLst/>
          </a:prstGeom>
          <a:noFill/>
          <a:ln w="9525" algn="ctr">
            <a:noFill/>
            <a:miter lim="800000"/>
            <a:headEnd/>
            <a:tailEnd/>
          </a:ln>
          <a:effectLst/>
        </p:spPr>
        <p:txBody>
          <a:bodyPr wrap="none">
            <a:spAutoFit/>
          </a:bodyPr>
          <a:lstStyle/>
          <a:p>
            <a:r>
              <a:rPr lang="ja-JP" altLang="en-US" sz="2000" dirty="0">
                <a:latin typeface="+mn-ea"/>
              </a:rPr>
              <a:t>ループの並列化の指定</a:t>
            </a:r>
          </a:p>
        </p:txBody>
      </p:sp>
      <p:sp>
        <p:nvSpPr>
          <p:cNvPr id="199692" name="Line 12"/>
          <p:cNvSpPr>
            <a:spLocks noChangeShapeType="1"/>
          </p:cNvSpPr>
          <p:nvPr/>
        </p:nvSpPr>
        <p:spPr bwMode="auto">
          <a:xfrm flipH="1" flipV="1">
            <a:off x="6169483" y="1685937"/>
            <a:ext cx="2730413" cy="430836"/>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3" name="Line 13"/>
          <p:cNvSpPr>
            <a:spLocks noChangeShapeType="1"/>
          </p:cNvSpPr>
          <p:nvPr/>
        </p:nvSpPr>
        <p:spPr bwMode="auto">
          <a:xfrm flipH="1" flipV="1">
            <a:off x="7861462" y="2455560"/>
            <a:ext cx="1038435" cy="293930"/>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4" name="Line 14"/>
          <p:cNvSpPr>
            <a:spLocks noChangeShapeType="1"/>
          </p:cNvSpPr>
          <p:nvPr/>
        </p:nvSpPr>
        <p:spPr bwMode="auto">
          <a:xfrm flipH="1" flipV="1">
            <a:off x="7711136" y="2799356"/>
            <a:ext cx="1188762" cy="865392"/>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5" name="Line 15"/>
          <p:cNvSpPr>
            <a:spLocks noChangeShapeType="1"/>
          </p:cNvSpPr>
          <p:nvPr/>
        </p:nvSpPr>
        <p:spPr bwMode="auto">
          <a:xfrm flipH="1" flipV="1">
            <a:off x="5775831" y="3427129"/>
            <a:ext cx="3124067" cy="724077"/>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6" name="Line 16"/>
          <p:cNvSpPr>
            <a:spLocks noChangeShapeType="1"/>
          </p:cNvSpPr>
          <p:nvPr/>
        </p:nvSpPr>
        <p:spPr bwMode="auto">
          <a:xfrm flipH="1" flipV="1">
            <a:off x="6169483" y="4563224"/>
            <a:ext cx="2730416" cy="602541"/>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7" name="Line 17"/>
          <p:cNvSpPr>
            <a:spLocks noChangeShapeType="1"/>
          </p:cNvSpPr>
          <p:nvPr/>
        </p:nvSpPr>
        <p:spPr bwMode="auto">
          <a:xfrm flipH="1" flipV="1">
            <a:off x="5954106" y="4886405"/>
            <a:ext cx="2945794" cy="784063"/>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700" name="Text Box 20"/>
          <p:cNvSpPr txBox="1">
            <a:spLocks noChangeArrowheads="1"/>
          </p:cNvSpPr>
          <p:nvPr/>
        </p:nvSpPr>
        <p:spPr bwMode="auto">
          <a:xfrm>
            <a:off x="8950670" y="4393446"/>
            <a:ext cx="1861407" cy="400110"/>
          </a:xfrm>
          <a:prstGeom prst="rect">
            <a:avLst/>
          </a:prstGeom>
          <a:noFill/>
          <a:ln w="9525" algn="ctr">
            <a:noFill/>
            <a:miter lim="800000"/>
            <a:headEnd/>
            <a:tailEnd/>
          </a:ln>
          <a:effectLst/>
        </p:spPr>
        <p:txBody>
          <a:bodyPr wrap="none">
            <a:spAutoFit/>
          </a:bodyPr>
          <a:lstStyle/>
          <a:p>
            <a:r>
              <a:rPr lang="ja-JP" altLang="en-US" sz="2000" dirty="0">
                <a:latin typeface="+mn-ea"/>
              </a:rPr>
              <a:t>重複実行される</a:t>
            </a:r>
          </a:p>
        </p:txBody>
      </p:sp>
      <p:sp>
        <p:nvSpPr>
          <p:cNvPr id="199701" name="Line 21"/>
          <p:cNvSpPr>
            <a:spLocks noChangeShapeType="1"/>
          </p:cNvSpPr>
          <p:nvPr/>
        </p:nvSpPr>
        <p:spPr bwMode="auto">
          <a:xfrm flipH="1" flipV="1">
            <a:off x="4999511" y="4076766"/>
            <a:ext cx="3900388" cy="486457"/>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Tree>
    <p:extLst>
      <p:ext uri="{BB962C8B-B14F-4D97-AF65-F5344CB8AC3E}">
        <p14:creationId xmlns:p14="http://schemas.microsoft.com/office/powerpoint/2010/main" val="2357733613"/>
      </p:ext>
    </p:extLst>
  </p:cSld>
  <p:clrMapOvr>
    <a:masterClrMapping/>
  </p:clrMapOvr>
  <mc:AlternateContent xmlns:mc="http://schemas.openxmlformats.org/markup-compatibility/2006" xmlns:p14="http://schemas.microsoft.com/office/powerpoint/2010/main">
    <mc:Choice Requires="p14">
      <p:transition spd="slow" p14:dur="2000" advTm="57783"/>
    </mc:Choice>
    <mc:Fallback xmlns="">
      <p:transition spd="slow" advTm="57783"/>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smtClean="0"/>
              <a:t>まとめ</a:t>
            </a:r>
            <a:endParaRPr lang="ja-JP" altLang="en-US" dirty="0"/>
          </a:p>
        </p:txBody>
      </p:sp>
      <p:sp>
        <p:nvSpPr>
          <p:cNvPr id="6" name="コンテンツ プレースホルダー 5"/>
          <p:cNvSpPr>
            <a:spLocks noGrp="1"/>
          </p:cNvSpPr>
          <p:nvPr>
            <p:ph idx="1"/>
          </p:nvPr>
        </p:nvSpPr>
        <p:spPr/>
        <p:txBody>
          <a:bodyPr/>
          <a:lstStyle/>
          <a:p>
            <a:r>
              <a:rPr lang="en-US" altLang="ja-JP" dirty="0" err="1" smtClean="0"/>
              <a:t>XcalableMP</a:t>
            </a:r>
            <a:r>
              <a:rPr lang="ja-JP" altLang="en-US" dirty="0" smtClean="0"/>
              <a:t>は</a:t>
            </a:r>
            <a:endParaRPr lang="en-US" altLang="ja-JP" dirty="0" smtClean="0"/>
          </a:p>
          <a:p>
            <a:pPr lvl="1"/>
            <a:r>
              <a:rPr lang="ja-JP" altLang="en-US" dirty="0" smtClean="0"/>
              <a:t>指示文を用いて十分な性能を発揮するプログラミングモデル</a:t>
            </a:r>
            <a:endParaRPr lang="en-US" altLang="ja-JP" dirty="0" smtClean="0"/>
          </a:p>
          <a:p>
            <a:pPr lvl="2"/>
            <a:r>
              <a:rPr lang="ja-JP" altLang="en-US" dirty="0" smtClean="0"/>
              <a:t>可読性と可搬性の高いプログラムを生成する</a:t>
            </a:r>
            <a:endParaRPr lang="en-US" altLang="ja-JP" dirty="0" smtClean="0"/>
          </a:p>
          <a:p>
            <a:pPr lvl="2"/>
            <a:r>
              <a:rPr lang="ja-JP" altLang="en-US" dirty="0" smtClean="0"/>
              <a:t>インクリメンタルなプログラムの並列化を可能にする</a:t>
            </a:r>
            <a:endParaRPr lang="en-US" altLang="ja-JP" dirty="0" smtClean="0"/>
          </a:p>
          <a:p>
            <a:pPr lvl="1"/>
            <a:r>
              <a:rPr lang="en-US" altLang="ja-JP" dirty="0" err="1" smtClean="0"/>
              <a:t>Coarray</a:t>
            </a:r>
            <a:r>
              <a:rPr lang="ja-JP" altLang="en-US" dirty="0" smtClean="0"/>
              <a:t>を用いてローカルビューのプログラミングを実現した</a:t>
            </a:r>
            <a:endParaRPr lang="en-US" altLang="ja-JP" dirty="0" smtClean="0"/>
          </a:p>
          <a:p>
            <a:pPr lvl="2"/>
            <a:r>
              <a:rPr lang="ja-JP" altLang="en-US" dirty="0" smtClean="0"/>
              <a:t>より緻密なプログラムをより容易に作成することを可能にする</a:t>
            </a:r>
            <a:endParaRPr lang="en-US" altLang="ja-JP" dirty="0" smtClean="0"/>
          </a:p>
          <a:p>
            <a:r>
              <a:rPr lang="ja-JP" altLang="en-US" dirty="0" smtClean="0"/>
              <a:t>ぜひ実習でその使いやすさを体験してください</a:t>
            </a:r>
            <a:endParaRPr lang="en-US" altLang="ja-JP" dirty="0" smtClean="0"/>
          </a:p>
          <a:p>
            <a:pPr lvl="1"/>
            <a:endParaRPr lang="ja-JP" altLang="en-US" dirty="0"/>
          </a:p>
        </p:txBody>
      </p:sp>
      <p:sp>
        <p:nvSpPr>
          <p:cNvPr id="2" name="日付プレースホルダー 1"/>
          <p:cNvSpPr>
            <a:spLocks noGrp="1"/>
          </p:cNvSpPr>
          <p:nvPr>
            <p:ph type="dt" sz="half" idx="10"/>
          </p:nvPr>
        </p:nvSpPr>
        <p:spPr/>
        <p:txBody>
          <a:bodyPr/>
          <a:lstStyle/>
          <a:p>
            <a:r>
              <a:rPr lang="en-US" altLang="ja-JP" smtClean="0"/>
              <a:t>2016/1/8</a:t>
            </a:r>
            <a:endParaRPr lang="en-US" dirty="0"/>
          </a:p>
        </p:txBody>
      </p:sp>
      <p:sp>
        <p:nvSpPr>
          <p:cNvPr id="3" name="フッター プレースホルダー 2"/>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074267717"/>
      </p:ext>
    </p:extLst>
  </p:cSld>
  <p:clrMapOvr>
    <a:masterClrMapping/>
  </p:clrMapOvr>
  <mc:AlternateContent xmlns:mc="http://schemas.openxmlformats.org/markup-compatibility/2006" xmlns:p14="http://schemas.microsoft.com/office/powerpoint/2010/main">
    <mc:Choice Requires="p14">
      <p:transition spd="slow" p14:dur="2000" advTm="50121"/>
    </mc:Choice>
    <mc:Fallback xmlns="">
      <p:transition spd="slow" advTm="5012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並列プログラミング言語</a:t>
            </a:r>
            <a:r>
              <a:rPr kumimoji="1" lang="en-US" altLang="ja-JP" dirty="0" err="1" smtClean="0"/>
              <a:t>XcalableMP</a:t>
            </a:r>
            <a:r>
              <a:rPr kumimoji="1" lang="en-US" altLang="ja-JP" dirty="0" smtClean="0"/>
              <a:t/>
            </a:r>
            <a:br>
              <a:rPr kumimoji="1" lang="en-US" altLang="ja-JP" dirty="0" smtClean="0"/>
            </a:br>
            <a:r>
              <a:rPr kumimoji="1" lang="en-US" altLang="ja-JP" dirty="0" smtClean="0"/>
              <a:t>(XMP)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次世代並列プログラミング言語検討委員会 </a:t>
            </a:r>
            <a:r>
              <a:rPr lang="en-US" altLang="ja-JP" dirty="0"/>
              <a:t>/ PC</a:t>
            </a:r>
            <a:r>
              <a:rPr lang="ja-JP" altLang="en-US" dirty="0"/>
              <a:t>クラスタコンソーシアム</a:t>
            </a:r>
            <a:r>
              <a:rPr lang="en-US" altLang="ja-JP" dirty="0"/>
              <a:t>XcalableMP</a:t>
            </a:r>
            <a:r>
              <a:rPr lang="ja-JP" altLang="en-US" dirty="0"/>
              <a:t>規格部会で</a:t>
            </a:r>
            <a:r>
              <a:rPr lang="ja-JP" altLang="en-US" dirty="0" smtClean="0"/>
              <a:t>検討中</a:t>
            </a:r>
            <a:r>
              <a:rPr lang="ja-JP" altLang="en-US" dirty="0"/>
              <a:t>の</a:t>
            </a:r>
            <a:r>
              <a:rPr lang="en-US" altLang="ja-JP" u="sng" dirty="0" smtClean="0"/>
              <a:t>MPI</a:t>
            </a:r>
            <a:r>
              <a:rPr lang="ja-JP" altLang="en-US" u="sng" dirty="0"/>
              <a:t>に代わる並列</a:t>
            </a:r>
            <a:r>
              <a:rPr lang="ja-JP" altLang="en-US" u="sng" dirty="0" smtClean="0"/>
              <a:t>プログラミングモデル</a:t>
            </a:r>
            <a:endParaRPr lang="ja-JP" altLang="en-US" u="sng" dirty="0"/>
          </a:p>
          <a:p>
            <a:r>
              <a:rPr lang="ja-JP" altLang="en-US" dirty="0"/>
              <a:t>目標</a:t>
            </a:r>
            <a:r>
              <a:rPr lang="en-US" altLang="ja-JP" dirty="0"/>
              <a:t>:</a:t>
            </a:r>
          </a:p>
          <a:p>
            <a:pPr lvl="1"/>
            <a:r>
              <a:rPr lang="en-US" altLang="ja-JP" dirty="0"/>
              <a:t>Performance </a:t>
            </a:r>
          </a:p>
          <a:p>
            <a:pPr lvl="1"/>
            <a:r>
              <a:rPr lang="en-US" altLang="ja-JP" dirty="0"/>
              <a:t>Expressiveness</a:t>
            </a:r>
          </a:p>
          <a:p>
            <a:pPr lvl="1"/>
            <a:r>
              <a:rPr lang="en-US" altLang="ja-JP" dirty="0" err="1"/>
              <a:t>Optimizability</a:t>
            </a:r>
            <a:endParaRPr lang="en-US" altLang="ja-JP" dirty="0"/>
          </a:p>
          <a:p>
            <a:pPr lvl="1"/>
            <a:r>
              <a:rPr lang="en-US" altLang="ja-JP" dirty="0"/>
              <a:t>Education </a:t>
            </a:r>
            <a:r>
              <a:rPr lang="en-US" altLang="ja-JP" dirty="0" smtClean="0"/>
              <a:t>cost</a:t>
            </a:r>
            <a:endParaRPr lang="ja-JP" altLang="en-US" dirty="0"/>
          </a:p>
        </p:txBody>
      </p:sp>
      <p:sp>
        <p:nvSpPr>
          <p:cNvPr id="9" name="日付プレースホルダー 8"/>
          <p:cNvSpPr>
            <a:spLocks noGrp="1"/>
          </p:cNvSpPr>
          <p:nvPr>
            <p:ph type="dt" sz="half" idx="10"/>
          </p:nvPr>
        </p:nvSpPr>
        <p:spPr/>
        <p:txBody>
          <a:bodyPr/>
          <a:lstStyle/>
          <a:p>
            <a:r>
              <a:rPr lang="en-US" altLang="ja-JP" smtClean="0"/>
              <a:t>2016/1/8</a:t>
            </a:r>
            <a:endParaRPr lang="en-US" altLang="ja-JP" dirty="0" smtClean="0"/>
          </a:p>
        </p:txBody>
      </p:sp>
      <p:sp>
        <p:nvSpPr>
          <p:cNvPr id="10" name="フッター プレースホルダー 9"/>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11" name="スライド番号プレースホルダー 10"/>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4" descr="xmp-logo-L"/>
          <p:cNvPicPr>
            <a:picLocks noChangeAspect="1" noChangeArrowheads="1"/>
          </p:cNvPicPr>
          <p:nvPr/>
        </p:nvPicPr>
        <p:blipFill>
          <a:blip r:embed="rId3" cstate="print"/>
          <a:srcRect/>
          <a:stretch>
            <a:fillRect/>
          </a:stretch>
        </p:blipFill>
        <p:spPr bwMode="auto">
          <a:xfrm>
            <a:off x="7104113" y="4333701"/>
            <a:ext cx="2981325" cy="577850"/>
          </a:xfrm>
          <a:prstGeom prst="rect">
            <a:avLst/>
          </a:prstGeom>
          <a:noFill/>
          <a:ln w="9525">
            <a:noFill/>
            <a:miter lim="800000"/>
            <a:headEnd/>
            <a:tailEnd/>
          </a:ln>
        </p:spPr>
      </p:pic>
      <p:sp>
        <p:nvSpPr>
          <p:cNvPr id="8" name="テキスト ボックス 7"/>
          <p:cNvSpPr txBox="1"/>
          <p:nvPr/>
        </p:nvSpPr>
        <p:spPr>
          <a:xfrm>
            <a:off x="6960096" y="5055568"/>
            <a:ext cx="3243196" cy="461665"/>
          </a:xfrm>
          <a:prstGeom prst="rect">
            <a:avLst/>
          </a:prstGeom>
          <a:solidFill>
            <a:schemeClr val="bg1"/>
          </a:solidFill>
          <a:ln>
            <a:solidFill>
              <a:schemeClr val="tx1"/>
            </a:solidFill>
          </a:ln>
        </p:spPr>
        <p:txBody>
          <a:bodyPr wrap="none" rtlCol="0">
            <a:spAutoFit/>
          </a:bodyPr>
          <a:lstStyle/>
          <a:p>
            <a:r>
              <a:rPr kumimoji="1" lang="en-US" altLang="ja-JP" sz="2400" dirty="0">
                <a:latin typeface="Consolas" panose="020B0609020204030204" pitchFamily="49" charset="0"/>
                <a:cs typeface="Consolas" panose="020B0609020204030204" pitchFamily="49" charset="0"/>
              </a:rPr>
              <a:t>www.xcalablemp.org</a:t>
            </a:r>
            <a:endParaRPr kumimoji="1" lang="ja-JP"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76291727"/>
      </p:ext>
    </p:extLst>
  </p:cSld>
  <p:clrMapOvr>
    <a:masterClrMapping/>
  </p:clrMapOvr>
  <mc:AlternateContent xmlns:mc="http://schemas.openxmlformats.org/markup-compatibility/2006" xmlns:p14="http://schemas.microsoft.com/office/powerpoint/2010/main">
    <mc:Choice Requires="p14">
      <p:transition spd="slow" p14:dur="2000" advTm="73817"/>
    </mc:Choice>
    <mc:Fallback xmlns="">
      <p:transition spd="slow" advTm="7381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のキホンのキ</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XMP</a:t>
            </a:r>
            <a:r>
              <a:rPr kumimoji="1" lang="ja-JP" altLang="en-US" dirty="0" smtClean="0"/>
              <a:t>の特徴</a:t>
            </a:r>
            <a:endParaRPr kumimoji="1" lang="en-US" altLang="ja-JP" dirty="0" smtClean="0"/>
          </a:p>
          <a:p>
            <a:r>
              <a:rPr lang="en-US" altLang="ja-JP" dirty="0" smtClean="0"/>
              <a:t>XMP</a:t>
            </a:r>
            <a:r>
              <a:rPr lang="ja-JP" altLang="en-US" dirty="0" smtClean="0"/>
              <a:t>の実行モデル</a:t>
            </a:r>
            <a:endParaRPr lang="en-US" altLang="ja-JP" dirty="0" smtClean="0"/>
          </a:p>
          <a:p>
            <a:pPr lvl="1"/>
            <a:r>
              <a:rPr lang="ja-JP" altLang="en-US" dirty="0" smtClean="0"/>
              <a:t>グローバルビューとローカルビュー</a:t>
            </a:r>
            <a:endParaRPr lang="en-US" altLang="ja-JP" dirty="0" smtClean="0"/>
          </a:p>
          <a:p>
            <a:r>
              <a:rPr kumimoji="1" lang="en-US" altLang="ja-JP" dirty="0" smtClean="0"/>
              <a:t>XMP</a:t>
            </a:r>
            <a:r>
              <a:rPr kumimoji="1" lang="ja-JP" altLang="en-US" dirty="0" smtClean="0"/>
              <a:t>のメモリモデル</a:t>
            </a:r>
            <a:endParaRPr kumimoji="1" lang="en-US" altLang="ja-JP" dirty="0" smtClean="0"/>
          </a:p>
          <a:p>
            <a:r>
              <a:rPr lang="en-US" altLang="ja-JP" dirty="0" smtClean="0"/>
              <a:t>XMP</a:t>
            </a:r>
            <a:r>
              <a:rPr lang="ja-JP" altLang="en-US" dirty="0" smtClean="0"/>
              <a:t>のお約束ごと</a:t>
            </a:r>
            <a:endParaRPr lang="en-US" altLang="ja-JP" dirty="0" smtClean="0"/>
          </a:p>
          <a:p>
            <a:r>
              <a:rPr lang="en-US" altLang="ja-JP" dirty="0" smtClean="0"/>
              <a:t>XMP</a:t>
            </a:r>
            <a:r>
              <a:rPr lang="ja-JP" altLang="en-US" dirty="0" smtClean="0"/>
              <a:t>の記法例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519591346"/>
      </p:ext>
    </p:extLst>
  </p:cSld>
  <p:clrMapOvr>
    <a:masterClrMapping/>
  </p:clrMapOvr>
  <mc:AlternateContent xmlns:mc="http://schemas.openxmlformats.org/markup-compatibility/2006" xmlns:p14="http://schemas.microsoft.com/office/powerpoint/2010/main">
    <mc:Choice Requires="p14">
      <p:transition spd="slow" p14:dur="2000" advTm="29473"/>
    </mc:Choice>
    <mc:Fallback xmlns="">
      <p:transition spd="slow" advTm="2947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の特徴</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C/Fortran</a:t>
            </a:r>
            <a:r>
              <a:rPr kumimoji="1" lang="ja-JP" altLang="en-US" dirty="0" smtClean="0"/>
              <a:t>の拡張である</a:t>
            </a:r>
            <a:endParaRPr kumimoji="1" lang="en-US" altLang="ja-JP" dirty="0" smtClean="0"/>
          </a:p>
          <a:p>
            <a:pPr lvl="1"/>
            <a:r>
              <a:rPr kumimoji="1" lang="ja-JP" altLang="en-US" dirty="0" smtClean="0"/>
              <a:t>ディレクティブベースの並列化指示</a:t>
            </a:r>
            <a:r>
              <a:rPr lang="ja-JP" altLang="en-US" dirty="0" smtClean="0"/>
              <a:t>：無視すればただの逐次プログラム</a:t>
            </a:r>
            <a:endParaRPr lang="en-US" altLang="ja-JP" dirty="0" smtClean="0"/>
          </a:p>
          <a:p>
            <a:pPr lvl="1"/>
            <a:r>
              <a:rPr lang="ja-JP" altLang="en-US" dirty="0"/>
              <a:t>指示文</a:t>
            </a:r>
            <a:r>
              <a:rPr lang="ja-JP" altLang="en-US" dirty="0" smtClean="0"/>
              <a:t>によって並列化・同期・通信を明示的に記載できる</a:t>
            </a:r>
            <a:endParaRPr lang="en-US" altLang="ja-JP" dirty="0" smtClean="0"/>
          </a:p>
          <a:p>
            <a:r>
              <a:rPr lang="ja-JP" altLang="en-US" dirty="0" smtClean="0"/>
              <a:t>ふたつのプログラミングモデルからなる</a:t>
            </a:r>
            <a:endParaRPr lang="en-US" altLang="ja-JP" dirty="0" smtClean="0"/>
          </a:p>
          <a:p>
            <a:pPr lvl="1"/>
            <a:r>
              <a:rPr kumimoji="1" lang="ja-JP" altLang="en-US" dirty="0" smtClean="0"/>
              <a:t>グローバルビュー</a:t>
            </a:r>
            <a:endParaRPr kumimoji="1" lang="en-US" altLang="ja-JP" dirty="0" smtClean="0"/>
          </a:p>
          <a:p>
            <a:pPr lvl="1"/>
            <a:r>
              <a:rPr kumimoji="1" lang="ja-JP" altLang="en-US" dirty="0" smtClean="0"/>
              <a:t>ローカルビュー</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4608567"/>
      </p:ext>
    </p:extLst>
  </p:cSld>
  <p:clrMapOvr>
    <a:masterClrMapping/>
  </p:clrMapOvr>
  <mc:AlternateContent xmlns:mc="http://schemas.openxmlformats.org/markup-compatibility/2006" xmlns:p14="http://schemas.microsoft.com/office/powerpoint/2010/main">
    <mc:Choice Requires="p14">
      <p:transition spd="slow" p14:dur="2000" advTm="41943"/>
    </mc:Choice>
    <mc:Fallback xmlns="">
      <p:transition spd="slow" advTm="4194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グローバルビューとローカルビュー</a:t>
            </a:r>
            <a:endParaRPr kumimoji="1" lang="ja-JP" altLang="en-US" dirty="0"/>
          </a:p>
        </p:txBody>
      </p:sp>
      <p:sp>
        <p:nvSpPr>
          <p:cNvPr id="8" name="コンテンツ プレースホルダー 7"/>
          <p:cNvSpPr>
            <a:spLocks noGrp="1"/>
          </p:cNvSpPr>
          <p:nvPr>
            <p:ph sz="half" idx="1"/>
          </p:nvPr>
        </p:nvSpPr>
        <p:spPr>
          <a:xfrm>
            <a:off x="1298448" y="3056424"/>
            <a:ext cx="4718304" cy="2814024"/>
          </a:xfrm>
          <a:ln>
            <a:solidFill>
              <a:schemeClr val="tx1"/>
            </a:solidFill>
          </a:ln>
        </p:spPr>
        <p:txBody>
          <a:bodyPr>
            <a:normAutofit lnSpcReduction="10000"/>
          </a:bodyPr>
          <a:lstStyle/>
          <a:p>
            <a:r>
              <a:rPr kumimoji="1" lang="ja-JP" altLang="en-US" dirty="0" smtClean="0"/>
              <a:t>グローバルビューの場合</a:t>
            </a:r>
            <a:endParaRPr lang="en-US" altLang="ja-JP" dirty="0"/>
          </a:p>
          <a:p>
            <a:pPr lvl="1"/>
            <a:r>
              <a:rPr lang="ja-JP" altLang="en-US" dirty="0"/>
              <a:t>解くべき問題全体を記述</a:t>
            </a:r>
            <a:r>
              <a:rPr lang="ja-JP" altLang="en-US" dirty="0" smtClean="0"/>
              <a:t>しそれを</a:t>
            </a:r>
            <a:r>
              <a:rPr lang="en-US" altLang="ja-JP" dirty="0" smtClean="0"/>
              <a:t/>
            </a:r>
            <a:br>
              <a:rPr lang="en-US" altLang="ja-JP" dirty="0" smtClean="0"/>
            </a:br>
            <a:r>
              <a:rPr lang="en-US" altLang="ja-JP" dirty="0" smtClean="0"/>
              <a:t>N</a:t>
            </a:r>
            <a:r>
              <a:rPr lang="ja-JP" altLang="en-US" dirty="0"/>
              <a:t>個のノードが分担する方法を</a:t>
            </a:r>
            <a:r>
              <a:rPr lang="ja-JP" altLang="en-US" dirty="0" smtClean="0"/>
              <a:t>示す</a:t>
            </a:r>
            <a:endParaRPr lang="en-US" altLang="ja-JP" dirty="0" smtClean="0"/>
          </a:p>
          <a:p>
            <a:pPr lvl="2"/>
            <a:r>
              <a:rPr lang="ja-JP" altLang="en-US" dirty="0"/>
              <a:t>指示文</a:t>
            </a:r>
            <a:r>
              <a:rPr lang="ja-JP" altLang="en-US" dirty="0" smtClean="0"/>
              <a:t>ひとつで動作可能</a:t>
            </a:r>
            <a:endParaRPr lang="en-US" altLang="ja-JP" dirty="0"/>
          </a:p>
          <a:p>
            <a:r>
              <a:rPr lang="ja-JP" altLang="en-US" dirty="0" smtClean="0"/>
              <a:t>命令方法：</a:t>
            </a:r>
            <a:r>
              <a:rPr lang="en-US" altLang="ja-JP" dirty="0" smtClean="0"/>
              <a:t/>
            </a:r>
            <a:br>
              <a:rPr lang="en-US" altLang="ja-JP" dirty="0" smtClean="0"/>
            </a:br>
            <a:r>
              <a:rPr lang="en-US" altLang="ja-JP" dirty="0" smtClean="0"/>
              <a:t>1</a:t>
            </a:r>
            <a:r>
              <a:rPr lang="ja-JP" altLang="en-US" dirty="0" smtClean="0"/>
              <a:t>から</a:t>
            </a:r>
            <a:r>
              <a:rPr lang="en-US" altLang="ja-JP" dirty="0" smtClean="0"/>
              <a:t>100</a:t>
            </a:r>
            <a:r>
              <a:rPr lang="ja-JP" altLang="en-US" dirty="0" err="1" smtClean="0"/>
              <a:t>までの</a:t>
            </a:r>
            <a:r>
              <a:rPr lang="ja-JP" altLang="en-US" dirty="0" smtClean="0"/>
              <a:t>総和を</a:t>
            </a:r>
            <a:r>
              <a:rPr lang="en-US" altLang="ja-JP" dirty="0" smtClean="0"/>
              <a:t>4</a:t>
            </a:r>
            <a:r>
              <a:rPr lang="ja-JP" altLang="en-US" dirty="0" smtClean="0"/>
              <a:t>ノードで</a:t>
            </a:r>
            <a:r>
              <a:rPr lang="en-US" altLang="ja-JP" dirty="0" smtClean="0"/>
              <a:t/>
            </a:r>
            <a:br>
              <a:rPr lang="en-US" altLang="ja-JP" dirty="0" smtClean="0"/>
            </a:br>
            <a:r>
              <a:rPr lang="ja-JP" altLang="en-US" dirty="0" smtClean="0"/>
              <a:t>分担</a:t>
            </a:r>
            <a:r>
              <a:rPr lang="ja-JP" altLang="en-US" dirty="0"/>
              <a:t>して</a:t>
            </a:r>
            <a:r>
              <a:rPr lang="ja-JP" altLang="en-US" dirty="0" smtClean="0"/>
              <a:t>解け</a:t>
            </a:r>
            <a:endParaRPr lang="en-US" altLang="ja-JP" dirty="0"/>
          </a:p>
          <a:p>
            <a:endParaRPr kumimoji="1" lang="en-US" altLang="ja-JP" dirty="0" smtClean="0"/>
          </a:p>
          <a:p>
            <a:pPr lvl="1"/>
            <a:endParaRPr kumimoji="1" lang="ja-JP" altLang="en-US" dirty="0"/>
          </a:p>
        </p:txBody>
      </p:sp>
      <p:sp>
        <p:nvSpPr>
          <p:cNvPr id="9" name="コンテンツ プレースホルダー 8"/>
          <p:cNvSpPr>
            <a:spLocks noGrp="1"/>
          </p:cNvSpPr>
          <p:nvPr>
            <p:ph sz="half" idx="2"/>
          </p:nvPr>
        </p:nvSpPr>
        <p:spPr>
          <a:xfrm>
            <a:off x="6181344" y="3056424"/>
            <a:ext cx="4718304" cy="2814024"/>
          </a:xfrm>
          <a:ln>
            <a:solidFill>
              <a:schemeClr val="tx1"/>
            </a:solidFill>
          </a:ln>
        </p:spPr>
        <p:txBody>
          <a:bodyPr>
            <a:normAutofit lnSpcReduction="10000"/>
          </a:bodyPr>
          <a:lstStyle/>
          <a:p>
            <a:r>
              <a:rPr kumimoji="1" lang="ja-JP" altLang="en-US" dirty="0" smtClean="0"/>
              <a:t>ローカルビューの場合</a:t>
            </a:r>
            <a:endParaRPr lang="en-US" altLang="ja-JP" dirty="0"/>
          </a:p>
          <a:p>
            <a:pPr lvl="1"/>
            <a:r>
              <a:rPr lang="ja-JP" altLang="en-US" dirty="0" smtClean="0"/>
              <a:t>各ノード</a:t>
            </a:r>
            <a:r>
              <a:rPr lang="ja-JP" altLang="en-US" dirty="0"/>
              <a:t>が解くべき問題を個別</a:t>
            </a:r>
            <a:r>
              <a:rPr lang="ja-JP" altLang="en-US" dirty="0" smtClean="0"/>
              <a:t>に</a:t>
            </a:r>
            <a:r>
              <a:rPr lang="en-US" altLang="ja-JP" dirty="0" smtClean="0"/>
              <a:t/>
            </a:r>
            <a:br>
              <a:rPr lang="en-US" altLang="ja-JP" dirty="0" smtClean="0"/>
            </a:br>
            <a:r>
              <a:rPr lang="ja-JP" altLang="en-US" dirty="0" smtClean="0"/>
              <a:t>示す</a:t>
            </a:r>
            <a:endParaRPr lang="en-US" altLang="ja-JP" dirty="0" smtClean="0"/>
          </a:p>
          <a:p>
            <a:pPr lvl="2"/>
            <a:r>
              <a:rPr lang="ja-JP" altLang="en-US" dirty="0"/>
              <a:t>自由度</a:t>
            </a:r>
            <a:r>
              <a:rPr lang="ja-JP" altLang="en-US" dirty="0" smtClean="0"/>
              <a:t>は高いがテクニックが必要</a:t>
            </a:r>
            <a:endParaRPr lang="en-US" altLang="ja-JP" dirty="0" smtClean="0"/>
          </a:p>
          <a:p>
            <a:r>
              <a:rPr kumimoji="1" lang="ja-JP" altLang="en-US" dirty="0" smtClean="0"/>
              <a:t>命令方法：</a:t>
            </a:r>
            <a:r>
              <a:rPr lang="en-US" altLang="ja-JP" dirty="0"/>
              <a:t/>
            </a:r>
            <a:br>
              <a:rPr lang="en-US" altLang="ja-JP" dirty="0"/>
            </a:br>
            <a:r>
              <a:rPr lang="ja-JP" altLang="en-US" dirty="0" smtClean="0"/>
              <a:t>ノード</a:t>
            </a:r>
            <a:r>
              <a:rPr lang="en-US" altLang="ja-JP" dirty="0"/>
              <a:t>1</a:t>
            </a:r>
            <a:r>
              <a:rPr lang="ja-JP" altLang="en-US" dirty="0" smtClean="0"/>
              <a:t>は</a:t>
            </a:r>
            <a:r>
              <a:rPr lang="en-US" altLang="ja-JP" dirty="0" smtClean="0"/>
              <a:t>1</a:t>
            </a:r>
            <a:r>
              <a:rPr lang="ja-JP" altLang="en-US" dirty="0" smtClean="0"/>
              <a:t>から</a:t>
            </a:r>
            <a:r>
              <a:rPr lang="en-US" altLang="ja-JP" dirty="0" smtClean="0"/>
              <a:t>25</a:t>
            </a:r>
            <a:r>
              <a:rPr lang="ja-JP" altLang="en-US" dirty="0" smtClean="0"/>
              <a:t>の総和を解け</a:t>
            </a:r>
            <a:r>
              <a:rPr lang="en-US" altLang="ja-JP" dirty="0"/>
              <a:t/>
            </a:r>
            <a:br>
              <a:rPr lang="en-US" altLang="ja-JP" dirty="0"/>
            </a:br>
            <a:r>
              <a:rPr lang="ja-JP" altLang="en-US" dirty="0" smtClean="0"/>
              <a:t>ノード</a:t>
            </a:r>
            <a:r>
              <a:rPr lang="en-US" altLang="ja-JP" dirty="0" smtClean="0"/>
              <a:t>2</a:t>
            </a:r>
            <a:r>
              <a:rPr lang="ja-JP" altLang="en-US" dirty="0" smtClean="0"/>
              <a:t>は</a:t>
            </a:r>
            <a:r>
              <a:rPr lang="en-US" altLang="ja-JP" dirty="0" smtClean="0"/>
              <a:t>26</a:t>
            </a:r>
            <a:r>
              <a:rPr lang="ja-JP" altLang="en-US" dirty="0" smtClean="0"/>
              <a:t>から</a:t>
            </a:r>
            <a:r>
              <a:rPr lang="en-US" altLang="ja-JP" dirty="0" smtClean="0"/>
              <a:t>50</a:t>
            </a:r>
            <a:r>
              <a:rPr lang="ja-JP" altLang="en-US" dirty="0" smtClean="0"/>
              <a:t>の</a:t>
            </a:r>
            <a:r>
              <a:rPr lang="en-US" altLang="ja-JP" dirty="0" smtClean="0"/>
              <a:t>…(</a:t>
            </a:r>
            <a:r>
              <a:rPr lang="ja-JP" altLang="en-US" dirty="0" smtClean="0"/>
              <a:t>以下略</a:t>
            </a:r>
            <a:r>
              <a:rPr lang="en-US" altLang="ja-JP" dirty="0" smtClean="0"/>
              <a:t>)</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7</a:t>
            </a:fld>
            <a:endParaRPr lang="en-US" dirty="0"/>
          </a:p>
        </p:txBody>
      </p:sp>
      <p:sp>
        <p:nvSpPr>
          <p:cNvPr id="10" name="テキスト ボックス 9"/>
          <p:cNvSpPr txBox="1"/>
          <p:nvPr/>
        </p:nvSpPr>
        <p:spPr>
          <a:xfrm>
            <a:off x="2847354" y="2545483"/>
            <a:ext cx="6497291" cy="461665"/>
          </a:xfrm>
          <a:prstGeom prst="rect">
            <a:avLst/>
          </a:prstGeom>
          <a:noFill/>
        </p:spPr>
        <p:txBody>
          <a:bodyPr wrap="none" rtlCol="0">
            <a:spAutoFit/>
          </a:bodyPr>
          <a:lstStyle/>
          <a:p>
            <a:r>
              <a:rPr kumimoji="1" lang="ja-JP" altLang="en-US" sz="2400" dirty="0" smtClean="0"/>
              <a:t>例題：</a:t>
            </a:r>
            <a:r>
              <a:rPr kumimoji="1" lang="en-US" altLang="ja-JP" sz="2400" dirty="0" smtClean="0"/>
              <a:t>1</a:t>
            </a:r>
            <a:r>
              <a:rPr kumimoji="1" lang="ja-JP" altLang="en-US" sz="2400" dirty="0" smtClean="0"/>
              <a:t>から</a:t>
            </a:r>
            <a:r>
              <a:rPr kumimoji="1" lang="en-US" altLang="ja-JP" sz="2400" dirty="0" smtClean="0"/>
              <a:t>100</a:t>
            </a:r>
            <a:r>
              <a:rPr kumimoji="1" lang="ja-JP" altLang="en-US" sz="2400" dirty="0" err="1" smtClean="0"/>
              <a:t>までの</a:t>
            </a:r>
            <a:r>
              <a:rPr kumimoji="1" lang="ja-JP" altLang="en-US" sz="2400" dirty="0" smtClean="0"/>
              <a:t>総和を</a:t>
            </a:r>
            <a:r>
              <a:rPr kumimoji="1" lang="en-US" altLang="ja-JP" sz="2400" dirty="0" smtClean="0"/>
              <a:t>4</a:t>
            </a:r>
            <a:r>
              <a:rPr kumimoji="1" lang="ja-JP" altLang="en-US" sz="2400" dirty="0" smtClean="0"/>
              <a:t>ノード使用して解け</a:t>
            </a:r>
            <a:endParaRPr kumimoji="1" lang="ja-JP" altLang="en-US" sz="2400" dirty="0"/>
          </a:p>
        </p:txBody>
      </p:sp>
    </p:spTree>
    <p:extLst>
      <p:ext uri="{BB962C8B-B14F-4D97-AF65-F5344CB8AC3E}">
        <p14:creationId xmlns:p14="http://schemas.microsoft.com/office/powerpoint/2010/main" val="2117450921"/>
      </p:ext>
    </p:extLst>
  </p:cSld>
  <p:clrMapOvr>
    <a:masterClrMapping/>
  </p:clrMapOvr>
  <mc:AlternateContent xmlns:mc="http://schemas.openxmlformats.org/markup-compatibility/2006" xmlns:p14="http://schemas.microsoft.com/office/powerpoint/2010/main">
    <mc:Choice Requires="p14">
      <p:transition spd="slow" p14:dur="2000" advTm="85784"/>
    </mc:Choice>
    <mc:Fallback xmlns="">
      <p:transition spd="slow" advTm="8578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の実行モデル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SPMD(</a:t>
            </a:r>
            <a:r>
              <a:rPr lang="en-US" altLang="ja-JP" dirty="0"/>
              <a:t>S</a:t>
            </a:r>
            <a:r>
              <a:rPr lang="en-US" altLang="ja-JP" dirty="0" smtClean="0"/>
              <a:t>ingle Program</a:t>
            </a:r>
            <a:r>
              <a:rPr lang="en-US" altLang="ja-JP" dirty="0"/>
              <a:t>, </a:t>
            </a:r>
            <a:r>
              <a:rPr lang="en-US" altLang="ja-JP" dirty="0" smtClean="0"/>
              <a:t>Multiple Data</a:t>
            </a:r>
            <a:r>
              <a:rPr lang="ja-JP" altLang="en-US" dirty="0" smtClean="0"/>
              <a:t>）モデル</a:t>
            </a:r>
            <a:endParaRPr lang="en-US" altLang="ja-JP" dirty="0" smtClean="0"/>
          </a:p>
          <a:p>
            <a:r>
              <a:rPr lang="ja-JP" altLang="en-US" dirty="0"/>
              <a:t>各ノード</a:t>
            </a:r>
            <a:r>
              <a:rPr lang="ja-JP" altLang="en-US" dirty="0" smtClean="0"/>
              <a:t>は同一</a:t>
            </a:r>
            <a:r>
              <a:rPr lang="ja-JP" altLang="en-US" dirty="0"/>
              <a:t>のコードを独立に（重複して）</a:t>
            </a:r>
            <a:r>
              <a:rPr lang="ja-JP" altLang="en-US" dirty="0" smtClean="0"/>
              <a:t>実行</a:t>
            </a:r>
            <a:endParaRPr lang="en-US" altLang="ja-JP" dirty="0"/>
          </a:p>
          <a:p>
            <a:r>
              <a:rPr lang="ja-JP" altLang="en-US" dirty="0"/>
              <a:t>指示文の箇所では、全ノードが協調して</a:t>
            </a:r>
            <a:r>
              <a:rPr lang="ja-JP" altLang="en-US" dirty="0" smtClean="0"/>
              <a:t>動作</a:t>
            </a:r>
            <a:r>
              <a:rPr lang="en-US" altLang="ja-JP" dirty="0" smtClean="0"/>
              <a:t/>
            </a:r>
            <a:br>
              <a:rPr lang="en-US" altLang="ja-JP" dirty="0" smtClean="0"/>
            </a:br>
            <a:r>
              <a:rPr lang="ja-JP" altLang="en-US" dirty="0" smtClean="0"/>
              <a:t>（</a:t>
            </a:r>
            <a:r>
              <a:rPr lang="ja-JP" altLang="en-US" dirty="0"/>
              <a:t>集団実行</a:t>
            </a:r>
            <a:r>
              <a:rPr lang="ja-JP" altLang="en-US" dirty="0" smtClean="0"/>
              <a:t>）</a:t>
            </a:r>
            <a:endParaRPr lang="en-US" altLang="ja-JP" dirty="0"/>
          </a:p>
          <a:p>
            <a:pPr lvl="1"/>
            <a:r>
              <a:rPr lang="ja-JP" altLang="en-US" dirty="0"/>
              <a:t>通信・同期</a:t>
            </a:r>
            <a:endParaRPr lang="en-US" altLang="ja-JP" dirty="0"/>
          </a:p>
          <a:p>
            <a:pPr lvl="1"/>
            <a:r>
              <a:rPr lang="ja-JP" altLang="en-US" dirty="0"/>
              <a:t>ワークマッピング（並列処理</a:t>
            </a:r>
            <a:r>
              <a:rPr lang="ja-JP" altLang="en-US" dirty="0" smtClean="0"/>
              <a:t>）</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8</a:t>
            </a:fld>
            <a:endParaRPr lang="en-US" dirty="0"/>
          </a:p>
        </p:txBody>
      </p:sp>
      <p:sp>
        <p:nvSpPr>
          <p:cNvPr id="30" name="AutoShape 6"/>
          <p:cNvSpPr>
            <a:spLocks noChangeAspect="1" noChangeArrowheads="1" noTextEdit="1"/>
          </p:cNvSpPr>
          <p:nvPr/>
        </p:nvSpPr>
        <p:spPr bwMode="auto">
          <a:xfrm>
            <a:off x="8577101" y="2556932"/>
            <a:ext cx="2319496" cy="2373956"/>
          </a:xfrm>
          <a:prstGeom prst="rect">
            <a:avLst/>
          </a:prstGeom>
          <a:noFill/>
          <a:ln w="9525">
            <a:noFill/>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1" name="Rectangle 32"/>
          <p:cNvSpPr>
            <a:spLocks noChangeArrowheads="1"/>
          </p:cNvSpPr>
          <p:nvPr/>
        </p:nvSpPr>
        <p:spPr bwMode="auto">
          <a:xfrm>
            <a:off x="8721117" y="2585399"/>
            <a:ext cx="557845" cy="184666"/>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solidFill>
                  <a:srgbClr val="000000"/>
                </a:solidFill>
                <a:latin typeface="+mn-ea"/>
              </a:rPr>
              <a:t>ノード</a:t>
            </a:r>
            <a:r>
              <a:rPr lang="en-US" altLang="ja-JP" sz="1200" dirty="0">
                <a:solidFill>
                  <a:srgbClr val="000000"/>
                </a:solidFill>
                <a:latin typeface="+mn-ea"/>
              </a:rPr>
              <a:t>1</a:t>
            </a:r>
            <a:endParaRPr lang="en-US" altLang="ja-JP" sz="1200" dirty="0">
              <a:latin typeface="+mn-ea"/>
            </a:endParaRPr>
          </a:p>
        </p:txBody>
      </p:sp>
      <p:sp>
        <p:nvSpPr>
          <p:cNvPr id="32" name="Rectangle 34"/>
          <p:cNvSpPr>
            <a:spLocks noChangeArrowheads="1"/>
          </p:cNvSpPr>
          <p:nvPr/>
        </p:nvSpPr>
        <p:spPr bwMode="auto">
          <a:xfrm>
            <a:off x="10233285" y="2594064"/>
            <a:ext cx="557845" cy="184666"/>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smtClean="0">
                <a:latin typeface="+mn-ea"/>
              </a:rPr>
              <a:t>ノード</a:t>
            </a:r>
            <a:r>
              <a:rPr lang="en-US" altLang="ja-JP" sz="1200" dirty="0" smtClean="0">
                <a:latin typeface="+mn-ea"/>
              </a:rPr>
              <a:t>4</a:t>
            </a:r>
            <a:endParaRPr lang="en-US" altLang="ja-JP" sz="1200" dirty="0">
              <a:latin typeface="+mn-ea"/>
            </a:endParaRPr>
          </a:p>
        </p:txBody>
      </p:sp>
      <p:sp>
        <p:nvSpPr>
          <p:cNvPr id="33" name="Rectangle 37"/>
          <p:cNvSpPr>
            <a:spLocks noChangeArrowheads="1"/>
          </p:cNvSpPr>
          <p:nvPr/>
        </p:nvSpPr>
        <p:spPr bwMode="auto">
          <a:xfrm flipH="1">
            <a:off x="8937141"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4" name="Line 41"/>
          <p:cNvSpPr>
            <a:spLocks noChangeShapeType="1"/>
          </p:cNvSpPr>
          <p:nvPr/>
        </p:nvSpPr>
        <p:spPr bwMode="auto">
          <a:xfrm>
            <a:off x="9369189" y="2690606"/>
            <a:ext cx="717276" cy="0"/>
          </a:xfrm>
          <a:prstGeom prst="line">
            <a:avLst/>
          </a:prstGeom>
          <a:noFill/>
          <a:ln w="28575">
            <a:solidFill>
              <a:schemeClr val="tx1"/>
            </a:solidFill>
            <a:prstDash val="sysDot"/>
            <a:round/>
            <a:headEnd/>
            <a:tailEnd/>
          </a:ln>
          <a:effec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5" name="Line 42"/>
          <p:cNvSpPr>
            <a:spLocks noChangeShapeType="1"/>
          </p:cNvSpPr>
          <p:nvPr/>
        </p:nvSpPr>
        <p:spPr bwMode="auto">
          <a:xfrm>
            <a:off x="9081157"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6" name="Line 45"/>
          <p:cNvSpPr>
            <a:spLocks noChangeShapeType="1"/>
          </p:cNvSpPr>
          <p:nvPr/>
        </p:nvSpPr>
        <p:spPr bwMode="auto">
          <a:xfrm>
            <a:off x="9081157"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7" name="Rectangle 37"/>
          <p:cNvSpPr>
            <a:spLocks noChangeArrowheads="1"/>
          </p:cNvSpPr>
          <p:nvPr/>
        </p:nvSpPr>
        <p:spPr bwMode="auto">
          <a:xfrm flipH="1">
            <a:off x="9369189"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8" name="Line 42"/>
          <p:cNvSpPr>
            <a:spLocks noChangeShapeType="1"/>
          </p:cNvSpPr>
          <p:nvPr/>
        </p:nvSpPr>
        <p:spPr bwMode="auto">
          <a:xfrm>
            <a:off x="9513205"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9" name="Line 45"/>
          <p:cNvSpPr>
            <a:spLocks noChangeShapeType="1"/>
          </p:cNvSpPr>
          <p:nvPr/>
        </p:nvSpPr>
        <p:spPr bwMode="auto">
          <a:xfrm>
            <a:off x="9513205"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0" name="Rectangle 37"/>
          <p:cNvSpPr>
            <a:spLocks noChangeArrowheads="1"/>
          </p:cNvSpPr>
          <p:nvPr/>
        </p:nvSpPr>
        <p:spPr bwMode="auto">
          <a:xfrm flipH="1">
            <a:off x="9801237"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1" name="Line 42"/>
          <p:cNvSpPr>
            <a:spLocks noChangeShapeType="1"/>
          </p:cNvSpPr>
          <p:nvPr/>
        </p:nvSpPr>
        <p:spPr bwMode="auto">
          <a:xfrm>
            <a:off x="9945253"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2" name="Line 45"/>
          <p:cNvSpPr>
            <a:spLocks noChangeShapeType="1"/>
          </p:cNvSpPr>
          <p:nvPr/>
        </p:nvSpPr>
        <p:spPr bwMode="auto">
          <a:xfrm>
            <a:off x="9945253"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3" name="Rectangle 37"/>
          <p:cNvSpPr>
            <a:spLocks noChangeArrowheads="1"/>
          </p:cNvSpPr>
          <p:nvPr/>
        </p:nvSpPr>
        <p:spPr bwMode="auto">
          <a:xfrm flipH="1">
            <a:off x="10233285"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4" name="Line 42"/>
          <p:cNvSpPr>
            <a:spLocks noChangeShapeType="1"/>
          </p:cNvSpPr>
          <p:nvPr/>
        </p:nvSpPr>
        <p:spPr bwMode="auto">
          <a:xfrm>
            <a:off x="10377301"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5" name="Line 45"/>
          <p:cNvSpPr>
            <a:spLocks noChangeShapeType="1"/>
          </p:cNvSpPr>
          <p:nvPr/>
        </p:nvSpPr>
        <p:spPr bwMode="auto">
          <a:xfrm>
            <a:off x="10377301"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grpSp>
        <p:nvGrpSpPr>
          <p:cNvPr id="46" name="Group 40"/>
          <p:cNvGrpSpPr>
            <a:grpSpLocks/>
          </p:cNvGrpSpPr>
          <p:nvPr/>
        </p:nvGrpSpPr>
        <p:grpSpPr bwMode="auto">
          <a:xfrm>
            <a:off x="8577101" y="3709060"/>
            <a:ext cx="2305882" cy="523532"/>
            <a:chOff x="3590" y="2308"/>
            <a:chExt cx="1863" cy="556"/>
          </a:xfrm>
        </p:grpSpPr>
        <p:grpSp>
          <p:nvGrpSpPr>
            <p:cNvPr id="48" name="Group 22"/>
            <p:cNvGrpSpPr>
              <a:grpSpLocks/>
            </p:cNvGrpSpPr>
            <p:nvPr/>
          </p:nvGrpSpPr>
          <p:grpSpPr bwMode="auto">
            <a:xfrm>
              <a:off x="3590" y="2308"/>
              <a:ext cx="1863" cy="556"/>
              <a:chOff x="3756" y="2308"/>
              <a:chExt cx="1863" cy="556"/>
            </a:xfrm>
          </p:grpSpPr>
          <p:sp>
            <p:nvSpPr>
              <p:cNvPr id="51" name="Freeform 20"/>
              <p:cNvSpPr>
                <a:spLocks/>
              </p:cNvSpPr>
              <p:nvPr/>
            </p:nvSpPr>
            <p:spPr bwMode="auto">
              <a:xfrm>
                <a:off x="3756" y="2308"/>
                <a:ext cx="1863" cy="556"/>
              </a:xfrm>
              <a:custGeom>
                <a:avLst/>
                <a:gdLst/>
                <a:ahLst/>
                <a:cxnLst>
                  <a:cxn ang="0">
                    <a:pos x="505" y="0"/>
                  </a:cxn>
                  <a:cxn ang="0">
                    <a:pos x="0" y="505"/>
                  </a:cxn>
                  <a:cxn ang="0">
                    <a:pos x="0" y="2521"/>
                  </a:cxn>
                  <a:cxn ang="0">
                    <a:pos x="505" y="3025"/>
                  </a:cxn>
                  <a:cxn ang="0">
                    <a:pos x="9646" y="3025"/>
                  </a:cxn>
                  <a:cxn ang="0">
                    <a:pos x="10150" y="2521"/>
                  </a:cxn>
                  <a:cxn ang="0">
                    <a:pos x="10150" y="505"/>
                  </a:cxn>
                  <a:cxn ang="0">
                    <a:pos x="9646" y="0"/>
                  </a:cxn>
                  <a:cxn ang="0">
                    <a:pos x="505" y="0"/>
                  </a:cxn>
                </a:cxnLst>
                <a:rect l="0" t="0" r="r" b="b"/>
                <a:pathLst>
                  <a:path w="10150" h="3025">
                    <a:moveTo>
                      <a:pt x="505" y="0"/>
                    </a:moveTo>
                    <a:cubicBezTo>
                      <a:pt x="226" y="0"/>
                      <a:pt x="0" y="226"/>
                      <a:pt x="0" y="505"/>
                    </a:cubicBezTo>
                    <a:lnTo>
                      <a:pt x="0" y="2521"/>
                    </a:lnTo>
                    <a:cubicBezTo>
                      <a:pt x="0" y="2800"/>
                      <a:pt x="226" y="3025"/>
                      <a:pt x="505" y="3025"/>
                    </a:cubicBezTo>
                    <a:lnTo>
                      <a:pt x="9646" y="3025"/>
                    </a:lnTo>
                    <a:cubicBezTo>
                      <a:pt x="9925" y="3025"/>
                      <a:pt x="10150" y="2800"/>
                      <a:pt x="10150" y="2521"/>
                    </a:cubicBezTo>
                    <a:lnTo>
                      <a:pt x="10150" y="505"/>
                    </a:lnTo>
                    <a:cubicBezTo>
                      <a:pt x="10150" y="226"/>
                      <a:pt x="9925" y="0"/>
                      <a:pt x="9646" y="0"/>
                    </a:cubicBezTo>
                    <a:lnTo>
                      <a:pt x="505" y="0"/>
                    </a:lnTo>
                    <a:close/>
                  </a:path>
                </a:pathLst>
              </a:custGeom>
              <a:solidFill>
                <a:srgbClr val="CCECFF"/>
              </a:solidFill>
              <a:ln w="19050" cmpd="sng">
                <a:solidFill>
                  <a:srgbClr val="000000"/>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52" name="Freeform 21"/>
              <p:cNvSpPr>
                <a:spLocks/>
              </p:cNvSpPr>
              <p:nvPr/>
            </p:nvSpPr>
            <p:spPr bwMode="auto">
              <a:xfrm>
                <a:off x="3756" y="2308"/>
                <a:ext cx="1863" cy="556"/>
              </a:xfrm>
              <a:custGeom>
                <a:avLst/>
                <a:gdLst/>
                <a:ahLst/>
                <a:cxnLst>
                  <a:cxn ang="0">
                    <a:pos x="505" y="0"/>
                  </a:cxn>
                  <a:cxn ang="0">
                    <a:pos x="0" y="505"/>
                  </a:cxn>
                  <a:cxn ang="0">
                    <a:pos x="0" y="2521"/>
                  </a:cxn>
                  <a:cxn ang="0">
                    <a:pos x="505" y="3025"/>
                  </a:cxn>
                  <a:cxn ang="0">
                    <a:pos x="9646" y="3025"/>
                  </a:cxn>
                  <a:cxn ang="0">
                    <a:pos x="10150" y="2521"/>
                  </a:cxn>
                  <a:cxn ang="0">
                    <a:pos x="10150" y="505"/>
                  </a:cxn>
                  <a:cxn ang="0">
                    <a:pos x="9646" y="0"/>
                  </a:cxn>
                  <a:cxn ang="0">
                    <a:pos x="505" y="0"/>
                  </a:cxn>
                </a:cxnLst>
                <a:rect l="0" t="0" r="r" b="b"/>
                <a:pathLst>
                  <a:path w="10150" h="3025">
                    <a:moveTo>
                      <a:pt x="505" y="0"/>
                    </a:moveTo>
                    <a:cubicBezTo>
                      <a:pt x="226" y="0"/>
                      <a:pt x="0" y="226"/>
                      <a:pt x="0" y="505"/>
                    </a:cubicBezTo>
                    <a:lnTo>
                      <a:pt x="0" y="2521"/>
                    </a:lnTo>
                    <a:cubicBezTo>
                      <a:pt x="0" y="2800"/>
                      <a:pt x="226" y="3025"/>
                      <a:pt x="505" y="3025"/>
                    </a:cubicBezTo>
                    <a:lnTo>
                      <a:pt x="9646" y="3025"/>
                    </a:lnTo>
                    <a:cubicBezTo>
                      <a:pt x="9925" y="3025"/>
                      <a:pt x="10150" y="2800"/>
                      <a:pt x="10150" y="2521"/>
                    </a:cubicBezTo>
                    <a:lnTo>
                      <a:pt x="10150" y="505"/>
                    </a:lnTo>
                    <a:cubicBezTo>
                      <a:pt x="10150" y="226"/>
                      <a:pt x="9925" y="0"/>
                      <a:pt x="9646" y="0"/>
                    </a:cubicBezTo>
                    <a:lnTo>
                      <a:pt x="505" y="0"/>
                    </a:lnTo>
                    <a:close/>
                  </a:path>
                </a:pathLst>
              </a:custGeom>
              <a:noFill/>
              <a:ln w="6350" cap="rnd">
                <a:solidFill>
                  <a:srgbClr val="000000"/>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grpSp>
        <p:sp>
          <p:nvSpPr>
            <p:cNvPr id="49" name="Rectangle 23"/>
            <p:cNvSpPr>
              <a:spLocks noChangeArrowheads="1"/>
            </p:cNvSpPr>
            <p:nvPr/>
          </p:nvSpPr>
          <p:spPr bwMode="auto">
            <a:xfrm>
              <a:off x="4304" y="2388"/>
              <a:ext cx="435" cy="229"/>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400" dirty="0">
                  <a:solidFill>
                    <a:srgbClr val="000000"/>
                  </a:solidFill>
                  <a:latin typeface="+mn-ea"/>
                </a:rPr>
                <a:t>指示文</a:t>
              </a:r>
              <a:endParaRPr lang="ja-JP" altLang="en-US" sz="1400" dirty="0">
                <a:latin typeface="+mn-ea"/>
              </a:endParaRPr>
            </a:p>
          </p:txBody>
        </p:sp>
        <p:sp>
          <p:nvSpPr>
            <p:cNvPr id="50" name="Rectangle 24"/>
            <p:cNvSpPr>
              <a:spLocks noChangeArrowheads="1"/>
            </p:cNvSpPr>
            <p:nvPr/>
          </p:nvSpPr>
          <p:spPr bwMode="auto">
            <a:xfrm>
              <a:off x="3677" y="2595"/>
              <a:ext cx="1666" cy="149"/>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solidFill>
                    <a:srgbClr val="000000"/>
                  </a:solidFill>
                  <a:latin typeface="+mn-ea"/>
                </a:rPr>
                <a:t>通信</a:t>
              </a:r>
              <a:r>
                <a:rPr lang="en-US" altLang="ja-JP" sz="1200" dirty="0">
                  <a:solidFill>
                    <a:srgbClr val="000000"/>
                  </a:solidFill>
                  <a:latin typeface="+mn-ea"/>
                </a:rPr>
                <a:t>, </a:t>
              </a:r>
              <a:r>
                <a:rPr lang="ja-JP" altLang="en-US" sz="1200" dirty="0">
                  <a:solidFill>
                    <a:srgbClr val="000000"/>
                  </a:solidFill>
                  <a:latin typeface="+mn-ea"/>
                </a:rPr>
                <a:t>同期</a:t>
              </a:r>
              <a:r>
                <a:rPr lang="en-US" altLang="ja-JP" sz="1200" dirty="0">
                  <a:solidFill>
                    <a:srgbClr val="000000"/>
                  </a:solidFill>
                  <a:latin typeface="+mn-ea"/>
                </a:rPr>
                <a:t>, </a:t>
              </a:r>
              <a:r>
                <a:rPr lang="ja-JP" altLang="en-US" sz="1200" dirty="0" smtClean="0">
                  <a:solidFill>
                    <a:srgbClr val="000000"/>
                  </a:solidFill>
                  <a:latin typeface="+mn-ea"/>
                </a:rPr>
                <a:t>ワーク</a:t>
              </a:r>
              <a:r>
                <a:rPr lang="ja-JP" altLang="en-US" sz="1200" dirty="0">
                  <a:solidFill>
                    <a:srgbClr val="000000"/>
                  </a:solidFill>
                  <a:latin typeface="+mn-ea"/>
                </a:rPr>
                <a:t>マッピ</a:t>
              </a:r>
              <a:r>
                <a:rPr lang="ja-JP" altLang="en-US" sz="1200" dirty="0" smtClean="0">
                  <a:solidFill>
                    <a:srgbClr val="000000"/>
                  </a:solidFill>
                  <a:latin typeface="+mn-ea"/>
                </a:rPr>
                <a:t>ング</a:t>
              </a:r>
              <a:endParaRPr lang="ja-JP" altLang="en-US" sz="1200" dirty="0">
                <a:latin typeface="+mn-ea"/>
              </a:endParaRPr>
            </a:p>
          </p:txBody>
        </p:sp>
      </p:grpSp>
      <p:sp>
        <p:nvSpPr>
          <p:cNvPr id="47" name="Rectangle 31"/>
          <p:cNvSpPr>
            <a:spLocks noChangeArrowheads="1"/>
          </p:cNvSpPr>
          <p:nvPr/>
        </p:nvSpPr>
        <p:spPr bwMode="auto">
          <a:xfrm>
            <a:off x="9106725" y="3111433"/>
            <a:ext cx="1342584" cy="221018"/>
          </a:xfrm>
          <a:prstGeom prst="rect">
            <a:avLst/>
          </a:prstGeom>
          <a:solidFill>
            <a:schemeClr val="bg1"/>
          </a:solidFill>
          <a:ln w="9525">
            <a:noFill/>
            <a:miter lim="800000"/>
            <a:headEnd/>
            <a:tailEnd/>
          </a:ln>
        </p:spPr>
        <p:txBody>
          <a:bodyPr wrap="none" lIns="360000" tIns="36000" rIns="36000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latin typeface="+mn-ea"/>
              </a:rPr>
              <a:t>重複実行</a:t>
            </a:r>
          </a:p>
        </p:txBody>
      </p:sp>
    </p:spTree>
    <p:extLst>
      <p:ext uri="{BB962C8B-B14F-4D97-AF65-F5344CB8AC3E}">
        <p14:creationId xmlns:p14="http://schemas.microsoft.com/office/powerpoint/2010/main" val="2782014439"/>
      </p:ext>
    </p:extLst>
  </p:cSld>
  <p:clrMapOvr>
    <a:masterClrMapping/>
  </p:clrMapOvr>
  <mc:AlternateContent xmlns:mc="http://schemas.openxmlformats.org/markup-compatibility/2006" xmlns:p14="http://schemas.microsoft.com/office/powerpoint/2010/main">
    <mc:Choice Requires="p14">
      <p:transition spd="slow" p14:dur="2000" advTm="51279"/>
    </mc:Choice>
    <mc:Fallback xmlns="">
      <p:transition spd="slow" advTm="5127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のメモリモデル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各ノード</a:t>
            </a:r>
            <a:r>
              <a:rPr lang="ja-JP" altLang="en-US" dirty="0" smtClean="0"/>
              <a:t>は自身</a:t>
            </a:r>
            <a:r>
              <a:rPr lang="ja-JP" altLang="en-US" dirty="0"/>
              <a:t>のローカルメモリ上のデータ（</a:t>
            </a:r>
            <a:r>
              <a:rPr lang="ja-JP" altLang="en-US" u="sng" dirty="0"/>
              <a:t>ローカルデータ</a:t>
            </a:r>
            <a:r>
              <a:rPr lang="ja-JP" altLang="en-US" dirty="0" smtClean="0"/>
              <a:t>）</a:t>
            </a:r>
            <a:r>
              <a:rPr lang="en-US" altLang="ja-JP" dirty="0" smtClean="0"/>
              <a:t/>
            </a:r>
            <a:br>
              <a:rPr lang="en-US" altLang="ja-JP" dirty="0" smtClean="0"/>
            </a:br>
            <a:r>
              <a:rPr lang="ja-JP" altLang="en-US" dirty="0" smtClean="0"/>
              <a:t>のみアクセス</a:t>
            </a:r>
            <a:endParaRPr lang="en-US" altLang="ja-JP" dirty="0"/>
          </a:p>
          <a:p>
            <a:r>
              <a:rPr lang="ja-JP" altLang="en-US" dirty="0"/>
              <a:t>他のノード上のデータ（</a:t>
            </a:r>
            <a:r>
              <a:rPr lang="ja-JP" altLang="en-US" u="sng" dirty="0"/>
              <a:t>リモートデータ</a:t>
            </a:r>
            <a:r>
              <a:rPr lang="ja-JP" altLang="en-US" dirty="0"/>
              <a:t>）にアクセスする場合</a:t>
            </a:r>
            <a:r>
              <a:rPr lang="ja-JP" altLang="en-US" dirty="0" smtClean="0"/>
              <a:t>は特殊な</a:t>
            </a:r>
            <a:r>
              <a:rPr lang="en-US" altLang="ja-JP" dirty="0" smtClean="0"/>
              <a:t/>
            </a:r>
            <a:br>
              <a:rPr lang="en-US" altLang="ja-JP" dirty="0" smtClean="0"/>
            </a:br>
            <a:r>
              <a:rPr lang="ja-JP" altLang="en-US" dirty="0" smtClean="0"/>
              <a:t>記法</a:t>
            </a:r>
            <a:r>
              <a:rPr lang="ja-JP" altLang="en-US" dirty="0"/>
              <a:t>による明示的な指定が</a:t>
            </a:r>
            <a:r>
              <a:rPr lang="ja-JP" altLang="en-US" dirty="0" smtClean="0"/>
              <a:t>必要</a:t>
            </a:r>
            <a:endParaRPr lang="en-US" altLang="ja-JP" dirty="0"/>
          </a:p>
          <a:p>
            <a:pPr lvl="1"/>
            <a:r>
              <a:rPr lang="ja-JP" altLang="en-US" dirty="0"/>
              <a:t>通信指示文</a:t>
            </a:r>
            <a:endParaRPr lang="en-US" altLang="ja-JP" dirty="0"/>
          </a:p>
          <a:p>
            <a:pPr lvl="1"/>
            <a:r>
              <a:rPr lang="en-US" altLang="ja-JP" dirty="0" err="1" smtClean="0"/>
              <a:t>Coarray</a:t>
            </a:r>
            <a:r>
              <a:rPr lang="en-US" altLang="ja-JP" dirty="0"/>
              <a:t> (</a:t>
            </a:r>
            <a:r>
              <a:rPr lang="ja-JP" altLang="en-US" dirty="0"/>
              <a:t>：</a:t>
            </a:r>
            <a:r>
              <a:rPr lang="en-US" altLang="ja-JP" dirty="0"/>
              <a:t>Fortran2008</a:t>
            </a:r>
            <a:r>
              <a:rPr lang="ja-JP" altLang="en-US" dirty="0"/>
              <a:t>から導入された記法</a:t>
            </a:r>
            <a:r>
              <a:rPr lang="en-US" altLang="ja-JP" dirty="0"/>
              <a:t>)</a:t>
            </a:r>
          </a:p>
          <a:p>
            <a:r>
              <a:rPr lang="ja-JP" altLang="en-US" dirty="0"/>
              <a:t>「分散」されないデータ</a:t>
            </a:r>
            <a:r>
              <a:rPr lang="ja-JP" altLang="en-US" dirty="0" smtClean="0"/>
              <a:t>は全ノード</a:t>
            </a:r>
            <a:r>
              <a:rPr lang="ja-JP" altLang="en-US" dirty="0"/>
              <a:t>に</a:t>
            </a:r>
            <a:r>
              <a:rPr lang="ja-JP" altLang="en-US" u="sng" dirty="0"/>
              <a:t>重複して</a:t>
            </a:r>
            <a:r>
              <a:rPr lang="ja-JP" altLang="en-US" dirty="0" smtClean="0"/>
              <a:t>配置</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32862675"/>
      </p:ext>
    </p:extLst>
  </p:cSld>
  <p:clrMapOvr>
    <a:masterClrMapping/>
  </p:clrMapOvr>
  <mc:AlternateContent xmlns:mc="http://schemas.openxmlformats.org/markup-compatibility/2006" xmlns:p14="http://schemas.microsoft.com/office/powerpoint/2010/main">
    <mc:Choice Requires="p14">
      <p:transition spd="slow" p14:dur="2000" advTm="41689"/>
    </mc:Choice>
    <mc:Fallback xmlns="">
      <p:transition spd="slow" advTm="41689"/>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1917</TotalTime>
  <Words>2804</Words>
  <Application>Microsoft Office PowerPoint</Application>
  <PresentationFormat>ワイド画面</PresentationFormat>
  <Paragraphs>744</Paragraphs>
  <Slides>39</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39</vt:i4>
      </vt:variant>
    </vt:vector>
  </HeadingPairs>
  <TitlesOfParts>
    <vt:vector size="53" baseType="lpstr">
      <vt:lpstr>Helvetica Neue</vt:lpstr>
      <vt:lpstr>Helvetica Neue Light</vt:lpstr>
      <vt:lpstr>ＭＳ Ｐゴシック</vt:lpstr>
      <vt:lpstr>ＭＳ Ｐ明朝</vt:lpstr>
      <vt:lpstr>ヒラギノ角ゴ ProN W3</vt:lpstr>
      <vt:lpstr>ヒラギノ丸ゴ Pro W4</vt:lpstr>
      <vt:lpstr>みかちゃん</vt:lpstr>
      <vt:lpstr>Arial</vt:lpstr>
      <vt:lpstr>Arial Bold</vt:lpstr>
      <vt:lpstr>Calibri</vt:lpstr>
      <vt:lpstr>Consolas</vt:lpstr>
      <vt:lpstr>Garamond</vt:lpstr>
      <vt:lpstr>Wingdings</vt:lpstr>
      <vt:lpstr>オーガニック</vt:lpstr>
      <vt:lpstr>XcalableMP講習会 ～XcalableMPの概要～</vt:lpstr>
      <vt:lpstr>目次</vt:lpstr>
      <vt:lpstr>はじめに</vt:lpstr>
      <vt:lpstr>並列プログラミング言語XcalableMP (XMP)</vt:lpstr>
      <vt:lpstr>XMPのキホンのキ</vt:lpstr>
      <vt:lpstr>XMPの特徴</vt:lpstr>
      <vt:lpstr>グローバルビューとローカルビュー</vt:lpstr>
      <vt:lpstr>XMPの実行モデル</vt:lpstr>
      <vt:lpstr>XMPのメモリモデル</vt:lpstr>
      <vt:lpstr>XMPのお約束ごと</vt:lpstr>
      <vt:lpstr>プログラム例（MPIとの比較）</vt:lpstr>
      <vt:lpstr>XMPの文法解説（１）</vt:lpstr>
      <vt:lpstr>XMPの文法解説（２）</vt:lpstr>
      <vt:lpstr>グローバルビューでの並列化命令(指示文)</vt:lpstr>
      <vt:lpstr>XMPのデータマッピング 整列 + 分散による2段階の処理</vt:lpstr>
      <vt:lpstr>データマッピング指示文（１） nodes指示文</vt:lpstr>
      <vt:lpstr>動的なnodes指示文</vt:lpstr>
      <vt:lpstr>データマッピング指示文（２） template指示文</vt:lpstr>
      <vt:lpstr>データマッピング指示文（3） distribute指示文</vt:lpstr>
      <vt:lpstr>データマッピングの例</vt:lpstr>
      <vt:lpstr>多次元テンプレートの分散</vt:lpstr>
      <vt:lpstr>データマッピング指示文（４） align指示文（１）</vt:lpstr>
      <vt:lpstr>データマッピング指示文（４） align指示文（２）</vt:lpstr>
      <vt:lpstr>データマッピング</vt:lpstr>
      <vt:lpstr>特殊な整列</vt:lpstr>
      <vt:lpstr>動的な配列の整列</vt:lpstr>
      <vt:lpstr>ワークマッピング指示文（１） loop指示文（１）</vt:lpstr>
      <vt:lpstr>loop指示文（２）</vt:lpstr>
      <vt:lpstr>loop指示文（３）</vt:lpstr>
      <vt:lpstr>ワークマッピング指示文（２） task指示文</vt:lpstr>
      <vt:lpstr>通信指示文（１） shadow/reflect指示文</vt:lpstr>
      <vt:lpstr>shadow/reflect指示文の例</vt:lpstr>
      <vt:lpstr>shadow/reflect指示文の例</vt:lpstr>
      <vt:lpstr>full shadowという考え方</vt:lpstr>
      <vt:lpstr>full shadowという考え方</vt:lpstr>
      <vt:lpstr>通信指示文（2） gmove指示文</vt:lpstr>
      <vt:lpstr>通信指示文（３）</vt:lpstr>
      <vt:lpstr>XcalableMPプログラムの例</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XcalableMP(XMP)の 概要</dc:title>
  <dc:creator>石原誠</dc:creator>
  <cp:lastModifiedBy>石原誠</cp:lastModifiedBy>
  <cp:revision>307</cp:revision>
  <dcterms:created xsi:type="dcterms:W3CDTF">2015-12-21T01:21:48Z</dcterms:created>
  <dcterms:modified xsi:type="dcterms:W3CDTF">2016-01-08T08:02:33Z</dcterms:modified>
</cp:coreProperties>
</file>