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3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93" r:id="rId4"/>
    <p:sldId id="260" r:id="rId5"/>
    <p:sldId id="261" r:id="rId6"/>
    <p:sldId id="306" r:id="rId7"/>
    <p:sldId id="305" r:id="rId8"/>
    <p:sldId id="297" r:id="rId9"/>
    <p:sldId id="268" r:id="rId10"/>
    <p:sldId id="271" r:id="rId11"/>
    <p:sldId id="269" r:id="rId12"/>
    <p:sldId id="294" r:id="rId13"/>
    <p:sldId id="316" r:id="rId14"/>
    <p:sldId id="274" r:id="rId15"/>
    <p:sldId id="298" r:id="rId16"/>
    <p:sldId id="314" r:id="rId17"/>
    <p:sldId id="273" r:id="rId18"/>
    <p:sldId id="277" r:id="rId19"/>
    <p:sldId id="315" r:id="rId20"/>
    <p:sldId id="280" r:id="rId21"/>
    <p:sldId id="281" r:id="rId22"/>
    <p:sldId id="299" r:id="rId23"/>
    <p:sldId id="300" r:id="rId24"/>
    <p:sldId id="288" r:id="rId25"/>
    <p:sldId id="313" r:id="rId26"/>
    <p:sldId id="312" r:id="rId27"/>
    <p:sldId id="287" r:id="rId28"/>
    <p:sldId id="290" r:id="rId29"/>
    <p:sldId id="267" r:id="rId30"/>
    <p:sldId id="302" r:id="rId31"/>
    <p:sldId id="304" r:id="rId32"/>
    <p:sldId id="307" r:id="rId33"/>
    <p:sldId id="308" r:id="rId34"/>
    <p:sldId id="310" r:id="rId35"/>
    <p:sldId id="31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6681" autoAdjust="0"/>
  </p:normalViewPr>
  <p:slideViewPr>
    <p:cSldViewPr>
      <p:cViewPr varScale="1">
        <p:scale>
          <a:sx n="99" d="100"/>
          <a:sy n="99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B5EE9-97AD-3041-8B83-8D35C734A7EA}" type="datetimeFigureOut">
              <a:rPr kumimoji="1" lang="ja-JP" altLang="en-US" smtClean="0"/>
              <a:t>14/12/18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B9E4F-E78C-3746-A4A0-390123FA6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15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424F6-89DB-4458-B281-074421B32A94}" type="datetimeFigureOut">
              <a:rPr kumimoji="1" lang="ja-JP" altLang="en-US" smtClean="0"/>
              <a:t>14/12/18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6489D-B748-4744-8DBD-DDAE26413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866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80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20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33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76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0352" y="6135089"/>
            <a:ext cx="798428" cy="370171"/>
          </a:xfrm>
        </p:spPr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653921" cy="365125"/>
          </a:xfrm>
        </p:spPr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37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45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0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35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64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1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0352" y="6135089"/>
            <a:ext cx="798428" cy="370171"/>
          </a:xfrm>
        </p:spPr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653921" cy="365125"/>
          </a:xfrm>
        </p:spPr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3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7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7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4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1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2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XcalableMP</a:t>
            </a:r>
            <a:r>
              <a:rPr kumimoji="1" lang="ja-JP" altLang="en-US" dirty="0" smtClean="0"/>
              <a:t>講習会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村井 均（理研）</a:t>
            </a:r>
            <a:endParaRPr kumimoji="1" lang="ja-JP" altLang="en-US" dirty="0"/>
          </a:p>
        </p:txBody>
      </p:sp>
      <p:pic>
        <p:nvPicPr>
          <p:cNvPr id="4" name="Picture 4" descr="xmp-logo-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1707" y="298798"/>
            <a:ext cx="29813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924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XcalableMP</a:t>
            </a:r>
            <a:r>
              <a:rPr kumimoji="1" lang="ja-JP" altLang="en-US" dirty="0" smtClean="0"/>
              <a:t>指示文の記法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15138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の指示文は、「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または「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!$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ja-JP" altLang="en-US" dirty="0" smtClean="0"/>
              <a:t>」から始まる。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411760" y="3759423"/>
            <a:ext cx="56220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align a[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] with t(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411760" y="4479503"/>
            <a:ext cx="5616624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align a(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with t(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23728" y="32849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7890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35696" y="45091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99792" y="5589240"/>
            <a:ext cx="566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でも、既定値では丸カッコは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Fortran</a:t>
            </a:r>
            <a:r>
              <a:rPr kumimoji="1" lang="ja-JP" altLang="en-US" dirty="0" smtClean="0"/>
              <a:t>式）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6516216" y="4293096"/>
            <a:ext cx="1008112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のデータマッピング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255346" y="2357438"/>
            <a:ext cx="358775" cy="350837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55346" y="2708275"/>
            <a:ext cx="358775" cy="360363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55346" y="3068638"/>
            <a:ext cx="358775" cy="36671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255346" y="3433763"/>
            <a:ext cx="358775" cy="3603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55346" y="3792538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255346" y="4151313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55346" y="4510088"/>
            <a:ext cx="358775" cy="366712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255346" y="4876800"/>
            <a:ext cx="358775" cy="352425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414346" y="2349500"/>
            <a:ext cx="360363" cy="358775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414346" y="2708275"/>
            <a:ext cx="360363" cy="360363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414346" y="3068638"/>
            <a:ext cx="360363" cy="360362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414346" y="3429000"/>
            <a:ext cx="360363" cy="360363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414346" y="3787775"/>
            <a:ext cx="360363" cy="360363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414346" y="4148138"/>
            <a:ext cx="360363" cy="360362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414346" y="4508500"/>
            <a:ext cx="360363" cy="360363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414346" y="4868863"/>
            <a:ext cx="360363" cy="360362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5574934" y="22050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574934" y="30686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5574934" y="39322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574934" y="47958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3919171" y="24923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919171" y="3357563"/>
            <a:ext cx="15113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919171" y="4149725"/>
            <a:ext cx="15113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919171" y="4868863"/>
            <a:ext cx="151130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758584" y="25288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1758584" y="2889250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1758584" y="32496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758584" y="36083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8584" y="39671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758584" y="432593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758584" y="46847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758584" y="50434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968736" y="5475288"/>
            <a:ext cx="1443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配列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ループ</a:t>
            </a:r>
            <a:endParaRPr lang="ja-JP" altLang="en-US" dirty="0">
              <a:latin typeface="+mn-ea"/>
            </a:endParaRP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2720614" y="5462588"/>
            <a:ext cx="17716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テンプレート</a:t>
            </a:r>
          </a:p>
          <a:p>
            <a:pPr algn="ctr"/>
            <a:r>
              <a:rPr lang="en-US" altLang="ja-JP">
                <a:latin typeface="+mn-ea"/>
              </a:rPr>
              <a:t>(</a:t>
            </a:r>
            <a:r>
              <a:rPr lang="ja-JP" altLang="en-US">
                <a:latin typeface="+mn-ea"/>
              </a:rPr>
              <a:t>仮想的な配列</a:t>
            </a:r>
            <a:r>
              <a:rPr lang="en-US" altLang="ja-JP">
                <a:latin typeface="+mn-ea"/>
              </a:rPr>
              <a:t>)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5644351" y="5462588"/>
            <a:ext cx="87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ノード</a:t>
            </a:r>
            <a:endParaRPr lang="ja-JP" altLang="en-US" dirty="0">
              <a:latin typeface="+mn-ea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155459" y="36020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整列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314459" y="35734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分散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6770321" y="2276475"/>
            <a:ext cx="2195513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ja-JP" altLang="en-US" dirty="0" smtClean="0">
                <a:latin typeface="+mn-ea"/>
              </a:rPr>
              <a:t>配列は</a:t>
            </a:r>
            <a:r>
              <a:rPr lang="ja-JP" altLang="en-US" dirty="0">
                <a:latin typeface="+mn-ea"/>
              </a:rPr>
              <a:t>テンプレートに整列され、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ja-JP" altLang="en-US" dirty="0">
                <a:latin typeface="+mn-ea"/>
              </a:rPr>
              <a:t>テンプレート</a:t>
            </a:r>
            <a:r>
              <a:rPr lang="ja-JP" altLang="en-US" dirty="0" smtClean="0">
                <a:latin typeface="+mn-ea"/>
              </a:rPr>
              <a:t>はノードに</a:t>
            </a:r>
            <a:r>
              <a:rPr lang="ja-JP" altLang="en-US" dirty="0">
                <a:latin typeface="+mn-ea"/>
              </a:rPr>
              <a:t>分散される。</a:t>
            </a:r>
          </a:p>
        </p:txBody>
      </p:sp>
      <p:sp>
        <p:nvSpPr>
          <p:cNvPr id="4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984736" y="1503363"/>
            <a:ext cx="7174526" cy="630237"/>
          </a:xfrm>
        </p:spPr>
        <p:txBody>
          <a:bodyPr>
            <a:normAutofit/>
          </a:bodyPr>
          <a:lstStyle/>
          <a:p>
            <a:pPr eaLnBrk="1" latinLnBrk="1" hangingPunct="1"/>
            <a:r>
              <a:rPr lang="ja-JP" altLang="en-US" sz="2400" u="sng" dirty="0" smtClean="0"/>
              <a:t>整列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+ </a:t>
            </a:r>
            <a:r>
              <a:rPr lang="ja-JP" altLang="en-US" sz="2400" u="sng" dirty="0" smtClean="0"/>
              <a:t>分散</a:t>
            </a:r>
            <a:r>
              <a:rPr lang="ja-JP" altLang="en-US" sz="2400" dirty="0" smtClean="0"/>
              <a:t>による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段階の処理</a:t>
            </a:r>
          </a:p>
        </p:txBody>
      </p:sp>
    </p:spTree>
    <p:extLst>
      <p:ext uri="{BB962C8B-B14F-4D97-AF65-F5344CB8AC3E}">
        <p14:creationId xmlns:p14="http://schemas.microsoft.com/office/powerpoint/2010/main" val="136905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データマッピング指示文（１）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nodes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94347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プログラムの実行者である「ノード」のサイズと形状を宣言する。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データやワークを割り当てる対象。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プロセッサ（マルチコア可）とローカルメモリから成る。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685559" y="4191471"/>
            <a:ext cx="426270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nodes p(4,4)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9" y="4911551"/>
            <a:ext cx="424847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nodes p(4,4)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09495" y="4221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9411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0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データマッピング指示文（２）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942415" y="2133600"/>
            <a:ext cx="6591985" cy="1943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XMP</a:t>
            </a:r>
            <a:r>
              <a:rPr lang="ja-JP" altLang="en-US" dirty="0" smtClean="0"/>
              <a:t>プログラムの並列処理の基準である「</a:t>
            </a:r>
            <a:r>
              <a:rPr lang="ja-JP" altLang="en-US" dirty="0"/>
              <a:t>テンプレート</a:t>
            </a:r>
            <a:r>
              <a:rPr lang="ja-JP" altLang="en-US" dirty="0" smtClean="0"/>
              <a:t>」のサイズと形状を宣言する。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データやワークの整列の対象。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9" y="4191471"/>
            <a:ext cx="511229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template t(64,64)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>
            <a:spLocks noChangeArrowheads="1"/>
          </p:cNvSpPr>
          <p:nvPr/>
        </p:nvSpPr>
        <p:spPr bwMode="auto">
          <a:xfrm>
            <a:off x="2685559" y="4911551"/>
            <a:ext cx="424847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template t(64,64)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221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09495" y="49411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3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データマッピング指示文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ja-JP" altLang="en-US" dirty="0" smtClean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distribute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007368"/>
          </a:xfrm>
        </p:spPr>
        <p:txBody>
          <a:bodyPr/>
          <a:lstStyle/>
          <a:p>
            <a:pPr marL="342900" lvl="1" indent="-342900"/>
            <a:r>
              <a:rPr lang="ja-JP" altLang="en-US" sz="2800" kern="0" dirty="0">
                <a:latin typeface="+mn-ea"/>
              </a:rPr>
              <a:t>ノード集合</a:t>
            </a:r>
            <a:r>
              <a:rPr lang="en-US" altLang="ja-JP" sz="2800" kern="0" dirty="0">
                <a:latin typeface="Consolas" pitchFamily="49" charset="0"/>
                <a:cs typeface="Consolas" pitchFamily="49" charset="0"/>
              </a:rPr>
              <a:t>p</a:t>
            </a:r>
            <a:r>
              <a:rPr lang="ja-JP" altLang="en-US" sz="2800" kern="0" dirty="0">
                <a:latin typeface="+mn-ea"/>
              </a:rPr>
              <a:t>に、テンプレート</a:t>
            </a:r>
            <a:r>
              <a:rPr lang="en-US" altLang="ja-JP" sz="2800" kern="0" dirty="0">
                <a:latin typeface="Consolas" pitchFamily="49" charset="0"/>
                <a:cs typeface="Consolas" pitchFamily="49" charset="0"/>
              </a:rPr>
              <a:t>t</a:t>
            </a:r>
            <a:r>
              <a:rPr lang="ja-JP" altLang="en-US" sz="2800" kern="0" dirty="0" smtClean="0">
                <a:latin typeface="+mn-ea"/>
              </a:rPr>
              <a:t>を分散</a:t>
            </a:r>
            <a:r>
              <a:rPr lang="ja-JP" altLang="en-US" sz="2800" kern="0" dirty="0">
                <a:latin typeface="+mn-ea"/>
              </a:rPr>
              <a:t>する</a:t>
            </a:r>
            <a:r>
              <a:rPr lang="ja-JP" altLang="en-US" sz="2800" kern="0" dirty="0" smtClean="0">
                <a:latin typeface="+mn-ea"/>
              </a:rPr>
              <a:t>。</a:t>
            </a:r>
            <a:endParaRPr lang="en-US" altLang="ja-JP" sz="2800" kern="0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テキスト ボックス 7"/>
          <p:cNvSpPr txBox="1">
            <a:spLocks noChangeArrowheads="1"/>
          </p:cNvSpPr>
          <p:nvPr/>
        </p:nvSpPr>
        <p:spPr bwMode="auto">
          <a:xfrm>
            <a:off x="2411760" y="3140968"/>
            <a:ext cx="5545108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pragma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distribute t(</a:t>
            </a:r>
            <a:r>
              <a:rPr lang="en-US" altLang="ja-JP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block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) onto p</a:t>
            </a: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411760" y="3861048"/>
            <a:ext cx="554461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distribute t(</a:t>
            </a:r>
            <a:r>
              <a:rPr lang="en-US" altLang="ja-JP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block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) onto p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35696" y="31409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8610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1940455" y="4581128"/>
            <a:ext cx="6591985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ja-JP" altLang="en-US" sz="2800" kern="0" dirty="0" smtClean="0">
                <a:latin typeface="+mn-ea"/>
              </a:rPr>
              <a:t>分散形式として、ブロック、サイクリック</a:t>
            </a:r>
            <a:r>
              <a:rPr lang="ja-JP" altLang="en-US" sz="2800" kern="0" dirty="0">
                <a:latin typeface="+mn-ea"/>
              </a:rPr>
              <a:t>、ブロックサイクリック、不均等ブロックを指定できる。</a:t>
            </a:r>
          </a:p>
        </p:txBody>
      </p:sp>
    </p:spTree>
    <p:extLst>
      <p:ext uri="{BB962C8B-B14F-4D97-AF65-F5344CB8AC3E}">
        <p14:creationId xmlns:p14="http://schemas.microsoft.com/office/powerpoint/2010/main" val="288971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dirty="0">
                <a:sym typeface="Helvetica Neue Light" charset="0"/>
              </a:rPr>
              <a:t>データマッピングの例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467544" y="1844824"/>
            <a:ext cx="4032448" cy="981583"/>
          </a:xfrm>
          <a:prstGeom prst="rect">
            <a:avLst/>
          </a:prstGeom>
          <a:solidFill>
            <a:schemeClr val="bg1"/>
          </a:solidFill>
          <a:ln w="12700">
            <a:solidFill>
              <a:srgbClr val="140041"/>
            </a:solidFill>
            <a:miter lim="800000"/>
            <a:headEnd/>
            <a:tailEnd/>
          </a:ln>
        </p:spPr>
        <p:txBody>
          <a:bodyPr wrap="square" lIns="89297" tIns="89297" rIns="89297" bIns="89297" anchor="ctr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p(4)</a:t>
            </a:r>
          </a:p>
          <a:p>
            <a:pPr algn="l">
              <a:lnSpc>
                <a:spcPct val="120000"/>
              </a:lnSpc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t(0:19)</a:t>
            </a:r>
          </a:p>
          <a:p>
            <a:pPr>
              <a:lnSpc>
                <a:spcPct val="120000"/>
              </a:lnSpc>
              <a:spcBef>
                <a:spcPts val="211"/>
              </a:spcBef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t(</a:t>
            </a:r>
            <a:r>
              <a:rPr kumimoji="0" lang="en-US" altLang="ja-JP" sz="1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block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 onto p</a:t>
            </a: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524620" y="1448618"/>
            <a:ext cx="242053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ja-JP" altLang="en-US" sz="225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kumimoji="0" lang="en-US" altLang="ja-JP" sz="2250" dirty="0" smtClean="0">
                <a:solidFill>
                  <a:schemeClr val="tx1"/>
                </a:solidFill>
                <a:latin typeface="+mn-ea"/>
                <a:ea typeface="+mn-ea"/>
              </a:rPr>
              <a:t>1: </a:t>
            </a:r>
            <a:r>
              <a:rPr kumimoji="0" lang="ja-JP" altLang="en-US" sz="2250" dirty="0" smtClean="0">
                <a:solidFill>
                  <a:schemeClr val="tx1"/>
                </a:solidFill>
                <a:latin typeface="+mn-ea"/>
                <a:ea typeface="+mn-ea"/>
              </a:rPr>
              <a:t>ブロック分散</a:t>
            </a:r>
            <a:endParaRPr kumimoji="0" lang="en-US" altLang="ja-JP" sz="22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2851"/>
              </p:ext>
            </p:extLst>
          </p:nvPr>
        </p:nvGraphicFramePr>
        <p:xfrm>
          <a:off x="769069" y="3946922"/>
          <a:ext cx="3357562" cy="2385453"/>
        </p:xfrm>
        <a:graphic>
          <a:graphicData uri="http://schemas.openxmlformats.org/drawingml/2006/table">
            <a:tbl>
              <a:tblPr/>
              <a:tblGrid>
                <a:gridCol w="976684"/>
                <a:gridCol w="2380878"/>
              </a:tblGrid>
              <a:tr h="470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ノード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インデックス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p(1)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0, 1, 2, 3, 4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p(2)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5, 6, 7, 8, 9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p(3)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10, 11, 12, 13, 14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p(4)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15, 16, 17, 18, 19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42"/>
          <p:cNvSpPr>
            <a:spLocks/>
          </p:cNvSpPr>
          <p:nvPr/>
        </p:nvSpPr>
        <p:spPr bwMode="auto">
          <a:xfrm>
            <a:off x="4644008" y="1844824"/>
            <a:ext cx="4032448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p(4)</a:t>
            </a:r>
          </a:p>
          <a:p>
            <a:pPr algn="l">
              <a:lnSpc>
                <a:spcPct val="120000"/>
              </a:lnSpc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t(0:19)</a:t>
            </a:r>
          </a:p>
          <a:p>
            <a:pPr>
              <a:lnSpc>
                <a:spcPct val="120000"/>
              </a:lnSpc>
              <a:spcBef>
                <a:spcPts val="211"/>
              </a:spcBef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t(</a:t>
            </a:r>
            <a:r>
              <a:rPr kumimoji="0" lang="en-US" altLang="ja-JP" sz="1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cyclic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 onto p</a:t>
            </a:r>
          </a:p>
        </p:txBody>
      </p:sp>
      <p:sp>
        <p:nvSpPr>
          <p:cNvPr id="11" name="Rectangle 43"/>
          <p:cNvSpPr>
            <a:spLocks/>
          </p:cNvSpPr>
          <p:nvPr/>
        </p:nvSpPr>
        <p:spPr bwMode="auto">
          <a:xfrm>
            <a:off x="4848821" y="1448618"/>
            <a:ext cx="299761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ja-JP" altLang="en-US" sz="225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kumimoji="0" lang="en-US" altLang="ja-JP" sz="2250" dirty="0" smtClean="0">
                <a:solidFill>
                  <a:schemeClr val="tx1"/>
                </a:solidFill>
                <a:latin typeface="+mn-ea"/>
                <a:ea typeface="+mn-ea"/>
              </a:rPr>
              <a:t>2: </a:t>
            </a:r>
            <a:r>
              <a:rPr kumimoji="0" lang="ja-JP" altLang="en-US" sz="2250" dirty="0" smtClean="0">
                <a:solidFill>
                  <a:schemeClr val="tx1"/>
                </a:solidFill>
                <a:latin typeface="+mn-ea"/>
                <a:ea typeface="+mn-ea"/>
              </a:rPr>
              <a:t>サイクリック分散</a:t>
            </a:r>
            <a:endParaRPr kumimoji="0" lang="en-US" altLang="ja-JP" sz="22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0638"/>
              </p:ext>
            </p:extLst>
          </p:nvPr>
        </p:nvGraphicFramePr>
        <p:xfrm>
          <a:off x="5089922" y="3946922"/>
          <a:ext cx="3356447" cy="2385453"/>
        </p:xfrm>
        <a:graphic>
          <a:graphicData uri="http://schemas.openxmlformats.org/drawingml/2006/table">
            <a:tbl>
              <a:tblPr/>
              <a:tblGrid>
                <a:gridCol w="976685"/>
                <a:gridCol w="2379762"/>
              </a:tblGrid>
              <a:tr h="470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ノード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インデックス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p(1)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0, 4, 8, 12, 16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p(2)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1, 5, 9, 13, 17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p(3)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2, 6, 10, 14, 18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p(4)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3, 7, 11, 15, 19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AutoShape 82"/>
          <p:cNvSpPr>
            <a:spLocks/>
          </p:cNvSpPr>
          <p:nvPr/>
        </p:nvSpPr>
        <p:spPr bwMode="auto">
          <a:xfrm rot="5400000">
            <a:off x="2102941" y="2894262"/>
            <a:ext cx="687586" cy="892969"/>
          </a:xfrm>
          <a:prstGeom prst="rightArrow">
            <a:avLst>
              <a:gd name="adj1" fmla="val 46861"/>
              <a:gd name="adj2" fmla="val 55810"/>
            </a:avLst>
          </a:prstGeom>
          <a:solidFill>
            <a:srgbClr val="FF0000"/>
          </a:solidFill>
          <a:ln w="19050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endParaRPr kumimoji="0" lang="ja-JP" altLang="en-US" sz="2953"/>
          </a:p>
        </p:txBody>
      </p:sp>
      <p:sp>
        <p:nvSpPr>
          <p:cNvPr id="14" name="AutoShape 83"/>
          <p:cNvSpPr>
            <a:spLocks/>
          </p:cNvSpPr>
          <p:nvPr/>
        </p:nvSpPr>
        <p:spPr bwMode="auto">
          <a:xfrm rot="5400000">
            <a:off x="6424910" y="2894261"/>
            <a:ext cx="687586" cy="892969"/>
          </a:xfrm>
          <a:prstGeom prst="rightArrow">
            <a:avLst>
              <a:gd name="adj1" fmla="val 46861"/>
              <a:gd name="adj2" fmla="val 55810"/>
            </a:avLst>
          </a:prstGeom>
          <a:solidFill>
            <a:srgbClr val="FF0000"/>
          </a:solidFill>
          <a:ln w="19050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endParaRPr kumimoji="0" lang="ja-JP" altLang="en-US" sz="2953"/>
          </a:p>
        </p:txBody>
      </p:sp>
    </p:spTree>
    <p:extLst>
      <p:ext uri="{BB962C8B-B14F-4D97-AF65-F5344CB8AC3E}">
        <p14:creationId xmlns:p14="http://schemas.microsoft.com/office/powerpoint/2010/main" val="132456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多次元テンプレートの分散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95936" y="2564904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p2(1,1)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95936" y="3140968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p2(2,1)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72000" y="2564904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p2(1,2)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72000" y="3140968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p2(2,2)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995936" y="4869160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p1(1)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995936" y="5157192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p1(2)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995936" y="5445224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p1(3)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995936" y="5733256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p1(4)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91680" y="1700808"/>
            <a:ext cx="523412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p2(2,2)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t(</a:t>
            </a:r>
            <a:r>
              <a:rPr kumimoji="1" lang="en-US" altLang="ja-JP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block,block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onto p2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1680" y="4005064"/>
            <a:ext cx="525658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p1(4)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t(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block,*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onto p1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68144" y="5301208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」</a:t>
            </a:r>
            <a:r>
              <a:rPr kumimoji="1" lang="ja-JP" altLang="en-US" dirty="0" smtClean="0"/>
              <a:t>は非分散を意味する。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21" idx="1"/>
          </p:cNvCxnSpPr>
          <p:nvPr/>
        </p:nvCxnSpPr>
        <p:spPr>
          <a:xfrm flipH="1" flipV="1">
            <a:off x="5292080" y="4509120"/>
            <a:ext cx="576064" cy="976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17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データマッピング指示文（</a:t>
            </a:r>
            <a:r>
              <a:rPr lang="ja-JP" altLang="en-US" dirty="0"/>
              <a:t>４</a:t>
            </a:r>
            <a:r>
              <a:rPr lang="ja-JP" altLang="en-US" dirty="0" smtClean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align</a:t>
            </a:r>
            <a:r>
              <a:rPr lang="ja-JP" altLang="en-US" dirty="0"/>
              <a:t>指示</a:t>
            </a:r>
            <a:r>
              <a:rPr lang="ja-JP" altLang="en-US" dirty="0" smtClean="0"/>
              <a:t>文（</a:t>
            </a:r>
            <a:r>
              <a:rPr lang="ja-JP" altLang="en-US" dirty="0"/>
              <a:t>１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863352"/>
          </a:xfrm>
        </p:spPr>
        <p:txBody>
          <a:bodyPr>
            <a:normAutofit/>
          </a:bodyPr>
          <a:lstStyle/>
          <a:p>
            <a:r>
              <a:rPr lang="ja-JP" altLang="en-US" dirty="0"/>
              <a:t>配列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ja-JP" altLang="en-US" dirty="0"/>
              <a:t>の要素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ja-JP" altLang="en-US" dirty="0"/>
              <a:t>を、テンプレート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ja-JP" altLang="en-US" dirty="0"/>
              <a:t>の要素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ja-JP" altLang="en-US" dirty="0" err="1"/>
              <a:t>に整</a:t>
            </a:r>
            <a:r>
              <a:rPr lang="ja-JP" altLang="en-US" dirty="0"/>
              <a:t>列させる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411760" y="2996952"/>
            <a:ext cx="498085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pragma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t(i-1)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940455" y="4293096"/>
            <a:ext cx="659198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多次元配列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も整列可能。</a:t>
            </a:r>
            <a:endParaRPr lang="ja-JP" altLang="en-US" dirty="0" smtClean="0"/>
          </a:p>
          <a:p>
            <a:endParaRPr lang="ja-JP" altLang="en-US" dirty="0"/>
          </a:p>
        </p:txBody>
      </p:sp>
      <p:sp>
        <p:nvSpPr>
          <p:cNvPr id="9" name="テキスト ボックス 8"/>
          <p:cNvSpPr txBox="1">
            <a:spLocks noChangeArrowheads="1"/>
          </p:cNvSpPr>
          <p:nvPr/>
        </p:nvSpPr>
        <p:spPr bwMode="auto">
          <a:xfrm>
            <a:off x="2411760" y="3543399"/>
            <a:ext cx="496855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t(i-1)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059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35696" y="35730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>
            <a:spLocks noChangeArrowheads="1"/>
          </p:cNvSpPr>
          <p:nvPr/>
        </p:nvSpPr>
        <p:spPr bwMode="auto">
          <a:xfrm>
            <a:off x="2411760" y="4797152"/>
            <a:ext cx="568617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pragma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t(i-1,j)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テキスト ボックス 12"/>
          <p:cNvSpPr txBox="1">
            <a:spLocks noChangeArrowheads="1"/>
          </p:cNvSpPr>
          <p:nvPr/>
        </p:nvSpPr>
        <p:spPr bwMode="auto">
          <a:xfrm>
            <a:off x="2411760" y="5343599"/>
            <a:ext cx="56886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t(i-1,j)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5696" y="48598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35696" y="53732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3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255346" y="2357438"/>
            <a:ext cx="358775" cy="350837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55346" y="2708275"/>
            <a:ext cx="358775" cy="360363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55346" y="3068638"/>
            <a:ext cx="358775" cy="36671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255346" y="3433763"/>
            <a:ext cx="358775" cy="3603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55346" y="3792538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255346" y="4151313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55346" y="4510088"/>
            <a:ext cx="358775" cy="366712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255346" y="4876800"/>
            <a:ext cx="358775" cy="352425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414346" y="2349500"/>
            <a:ext cx="360363" cy="358775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414346" y="2708275"/>
            <a:ext cx="360363" cy="360363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414346" y="3068638"/>
            <a:ext cx="360363" cy="360362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414346" y="3429000"/>
            <a:ext cx="360363" cy="360363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414346" y="3787775"/>
            <a:ext cx="360363" cy="360363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414346" y="4148138"/>
            <a:ext cx="360363" cy="360362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414346" y="4508500"/>
            <a:ext cx="360363" cy="360363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414346" y="4868863"/>
            <a:ext cx="360363" cy="360362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5574934" y="22050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574934" y="30686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5574934" y="39322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574934" y="47958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3919171" y="24923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919171" y="3357563"/>
            <a:ext cx="15113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919171" y="4149725"/>
            <a:ext cx="15113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919171" y="4868863"/>
            <a:ext cx="151130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758584" y="25288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1758584" y="2889250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1758584" y="32496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758584" y="36083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8584" y="39671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758584" y="432593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758584" y="46847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758584" y="50434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1117234" y="547528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latin typeface="+mn-ea"/>
              </a:rPr>
              <a:t>配列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2720614" y="5462588"/>
            <a:ext cx="17716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テンプレート</a:t>
            </a:r>
          </a:p>
          <a:p>
            <a:pPr algn="ctr"/>
            <a:r>
              <a:rPr lang="en-US" altLang="ja-JP">
                <a:latin typeface="+mn-ea"/>
              </a:rPr>
              <a:t>(</a:t>
            </a:r>
            <a:r>
              <a:rPr lang="ja-JP" altLang="en-US">
                <a:latin typeface="+mn-ea"/>
              </a:rPr>
              <a:t>仮想的な配列</a:t>
            </a:r>
            <a:r>
              <a:rPr lang="en-US" altLang="ja-JP">
                <a:latin typeface="+mn-ea"/>
              </a:rPr>
              <a:t>)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5644351" y="5462588"/>
            <a:ext cx="87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ノード</a:t>
            </a:r>
            <a:endParaRPr lang="ja-JP" altLang="en-US" dirty="0">
              <a:latin typeface="+mn-ea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155459" y="36020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整列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314459" y="35734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分散</a:t>
            </a:r>
          </a:p>
        </p:txBody>
      </p:sp>
      <p:sp>
        <p:nvSpPr>
          <p:cNvPr id="4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984736" y="1503363"/>
            <a:ext cx="7174526" cy="630237"/>
          </a:xfrm>
        </p:spPr>
        <p:txBody>
          <a:bodyPr>
            <a:normAutofit/>
          </a:bodyPr>
          <a:lstStyle/>
          <a:p>
            <a:pPr eaLnBrk="1" latinLnBrk="1" hangingPunct="1"/>
            <a:r>
              <a:rPr lang="ja-JP" altLang="en-US" sz="2400" u="sng" dirty="0" smtClean="0"/>
              <a:t>整列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+ </a:t>
            </a:r>
            <a:r>
              <a:rPr lang="ja-JP" altLang="en-US" sz="2400" u="sng" dirty="0" smtClean="0"/>
              <a:t>分散</a:t>
            </a:r>
            <a:r>
              <a:rPr lang="ja-JP" altLang="en-US" sz="2400" dirty="0" smtClean="0"/>
              <a:t>による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段階の処理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23928" y="404664"/>
            <a:ext cx="499688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p(4)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template t(0:7)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t(block) onto p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a[8];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] with t(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4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</a:t>
            </a:r>
            <a:r>
              <a:rPr lang="ja-JP" altLang="en-US" dirty="0" smtClean="0"/>
              <a:t>な整列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1845568"/>
            <a:ext cx="6591985" cy="50331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縮退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16016" y="4725144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16016" y="5301208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292080" y="4725144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92080" y="5301208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1772816"/>
            <a:ext cx="518457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t(block) onto p1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ja-JP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][*]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with t(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508104" y="2564904"/>
            <a:ext cx="288032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508104" y="2852936"/>
            <a:ext cx="288032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508104" y="3140968"/>
            <a:ext cx="288032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508104" y="3429000"/>
            <a:ext cx="288032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1907704" y="4005064"/>
            <a:ext cx="6591985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複製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779912" y="2564904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779912" y="2852936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779912" y="3140968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779912" y="3429000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線矢印コネクタ 21"/>
          <p:cNvCxnSpPr>
            <a:stCxn id="17" idx="3"/>
            <a:endCxn id="12" idx="1"/>
          </p:cNvCxnSpPr>
          <p:nvPr/>
        </p:nvCxnSpPr>
        <p:spPr>
          <a:xfrm>
            <a:off x="4932040" y="270892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8" idx="3"/>
            <a:endCxn id="13" idx="1"/>
          </p:cNvCxnSpPr>
          <p:nvPr/>
        </p:nvCxnSpPr>
        <p:spPr>
          <a:xfrm>
            <a:off x="4932040" y="299695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9" idx="3"/>
            <a:endCxn id="14" idx="1"/>
          </p:cNvCxnSpPr>
          <p:nvPr/>
        </p:nvCxnSpPr>
        <p:spPr>
          <a:xfrm>
            <a:off x="4932040" y="32849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0" idx="3"/>
            <a:endCxn id="15" idx="1"/>
          </p:cNvCxnSpPr>
          <p:nvPr/>
        </p:nvCxnSpPr>
        <p:spPr>
          <a:xfrm>
            <a:off x="4932040" y="357301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275856" y="3933056"/>
            <a:ext cx="523412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t(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block,block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onto p2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with t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ja-JP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,*)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3779912" y="4725144"/>
            <a:ext cx="288032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779912" y="5301208"/>
            <a:ext cx="288032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直線矢印コネクタ 42"/>
          <p:cNvCxnSpPr>
            <a:stCxn id="39" idx="3"/>
            <a:endCxn id="9" idx="1"/>
          </p:cNvCxnSpPr>
          <p:nvPr/>
        </p:nvCxnSpPr>
        <p:spPr>
          <a:xfrm flipV="1">
            <a:off x="4139952" y="5013176"/>
            <a:ext cx="115212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10" idx="1"/>
          </p:cNvCxnSpPr>
          <p:nvPr/>
        </p:nvCxnSpPr>
        <p:spPr>
          <a:xfrm flipV="1">
            <a:off x="4139952" y="5589240"/>
            <a:ext cx="115212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7" idx="1"/>
          </p:cNvCxnSpPr>
          <p:nvPr/>
        </p:nvCxnSpPr>
        <p:spPr>
          <a:xfrm>
            <a:off x="4114800" y="5013176"/>
            <a:ext cx="601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8" idx="1"/>
          </p:cNvCxnSpPr>
          <p:nvPr/>
        </p:nvCxnSpPr>
        <p:spPr>
          <a:xfrm>
            <a:off x="4067944" y="558924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3851920" y="4869160"/>
            <a:ext cx="288032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51920" y="5445224"/>
            <a:ext cx="288032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228184" y="4797152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a[0]</a:t>
            </a:r>
            <a:r>
              <a:rPr kumimoji="1" lang="ja-JP" altLang="en-US" sz="1600" dirty="0" smtClean="0"/>
              <a:t>の実体は、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p2(1,1)</a:t>
            </a:r>
            <a:r>
              <a:rPr kumimoji="1" lang="ja-JP" altLang="en-US" sz="1600" dirty="0" smtClean="0"/>
              <a:t>と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p2(1,2)</a:t>
            </a:r>
            <a:r>
              <a:rPr kumimoji="1" lang="ja-JP" altLang="en-US" sz="1600" dirty="0" smtClean="0"/>
              <a:t>に存在する。値の一致は保証されない。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879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大規模</a:t>
            </a:r>
            <a:r>
              <a:rPr lang="ja-JP" altLang="en-US" dirty="0" smtClean="0"/>
              <a:t>シミュレーションなどの計算を行うためには、クラスタ</a:t>
            </a:r>
            <a:r>
              <a:rPr lang="ja-JP" altLang="en-US" dirty="0"/>
              <a:t>のよう</a:t>
            </a:r>
            <a:r>
              <a:rPr lang="ja-JP" altLang="en-US" dirty="0" smtClean="0"/>
              <a:t>な分散</a:t>
            </a:r>
            <a:r>
              <a:rPr lang="ja-JP" altLang="en-US" dirty="0"/>
              <a:t>メモリシステムの利用が一般的</a:t>
            </a:r>
          </a:p>
          <a:p>
            <a:r>
              <a:rPr lang="ja-JP" altLang="en-US" dirty="0"/>
              <a:t>並列プログラミングの現状</a:t>
            </a:r>
          </a:p>
          <a:p>
            <a:pPr lvl="1"/>
            <a:r>
              <a:rPr lang="ja-JP" altLang="en-US" dirty="0"/>
              <a:t>大半は</a:t>
            </a:r>
            <a:r>
              <a:rPr lang="en-US" altLang="ja-JP" dirty="0"/>
              <a:t>MPI </a:t>
            </a:r>
            <a:r>
              <a:rPr lang="en-US" altLang="ja-JP" dirty="0" smtClean="0"/>
              <a:t>(Message </a:t>
            </a:r>
            <a:r>
              <a:rPr lang="en-US" altLang="ja-JP" dirty="0"/>
              <a:t>Passing Interface)</a:t>
            </a:r>
            <a:r>
              <a:rPr lang="ja-JP" altLang="en-US" dirty="0"/>
              <a:t>を利用</a:t>
            </a:r>
          </a:p>
          <a:p>
            <a:pPr lvl="1"/>
            <a:r>
              <a:rPr lang="en-US" altLang="ja-JP" dirty="0"/>
              <a:t>MPI</a:t>
            </a:r>
            <a:r>
              <a:rPr lang="ja-JP" altLang="en-US" dirty="0"/>
              <a:t>はプログラミングコストが大きい</a:t>
            </a:r>
          </a:p>
          <a:p>
            <a:r>
              <a:rPr lang="ja-JP" altLang="en-US" dirty="0"/>
              <a:t>目標</a:t>
            </a:r>
          </a:p>
          <a:p>
            <a:pPr lvl="1"/>
            <a:r>
              <a:rPr lang="ja-JP" altLang="en-US" dirty="0"/>
              <a:t>高性能</a:t>
            </a:r>
            <a:r>
              <a:rPr lang="ja-JP" altLang="en-US" dirty="0" smtClean="0"/>
              <a:t>と高生産性を兼ね備えた並列プログラミング言語の開発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FOCUSスパコン(写真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8680"/>
            <a:ext cx="3960440" cy="137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6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ワークマッピング指示</a:t>
            </a:r>
            <a:r>
              <a:rPr lang="ja-JP" altLang="en-US" dirty="0" smtClean="0"/>
              <a:t>文（１）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ja-JP" altLang="en-US" dirty="0"/>
              <a:t>指示</a:t>
            </a:r>
            <a:r>
              <a:rPr lang="ja-JP" altLang="en-US" dirty="0" smtClean="0"/>
              <a:t>文（１）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223392"/>
          </a:xfrm>
        </p:spPr>
        <p:txBody>
          <a:bodyPr/>
          <a:lstStyle/>
          <a:p>
            <a:r>
              <a:rPr kumimoji="1" lang="ja-JP" altLang="en-US" dirty="0" smtClean="0"/>
              <a:t>ループの並列化を指示する。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ja-JP" altLang="en-US" dirty="0" smtClean="0">
                <a:latin typeface="+mn-ea"/>
              </a:rPr>
              <a:t>を持つノードが</a:t>
            </a:r>
            <a:r>
              <a:rPr lang="ja-JP" altLang="en-US" dirty="0">
                <a:latin typeface="+mn-ea"/>
              </a:rPr>
              <a:t>、繰り返し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ja-JP" altLang="en-US" dirty="0" smtClean="0">
                <a:latin typeface="+mn-ea"/>
              </a:rPr>
              <a:t>において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ja-JP" altLang="en-US" dirty="0" err="1">
                <a:latin typeface="+mn-ea"/>
              </a:rPr>
              <a:t>への</a:t>
            </a:r>
            <a:r>
              <a:rPr lang="ja-JP" altLang="en-US" dirty="0">
                <a:latin typeface="+mn-ea"/>
              </a:rPr>
              <a:t>代入を実行する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555776" y="3645024"/>
            <a:ext cx="4698722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loop (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on t(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ja-JP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  <a:endParaRPr lang="en-US" altLang="ja-JP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...;</a:t>
            </a:r>
          </a:p>
        </p:txBody>
      </p:sp>
    </p:spTree>
    <p:extLst>
      <p:ext uri="{BB962C8B-B14F-4D97-AF65-F5344CB8AC3E}">
        <p14:creationId xmlns:p14="http://schemas.microsoft.com/office/powerpoint/2010/main" val="229229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kumimoji="1" lang="ja-JP" altLang="en-US" dirty="0" smtClean="0"/>
              <a:t>指示文</a:t>
            </a:r>
            <a:r>
              <a:rPr lang="ja-JP" altLang="en-US" dirty="0" smtClean="0"/>
              <a:t>（２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2303512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アクセスされるデータが、その繰り返しを実行するノードに割り当てられていなければならない。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下の例では、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ja-JP" altLang="en-US" dirty="0">
                <a:latin typeface="+mn-ea"/>
              </a:rPr>
              <a:t>を持つノードが、</a:t>
            </a:r>
            <a:r>
              <a:rPr lang="en-US" altLang="ja-JP" dirty="0">
                <a:latin typeface="+mn-ea"/>
              </a:rPr>
              <a:t>a[</a:t>
            </a:r>
            <a:r>
              <a:rPr lang="en-US" altLang="ja-JP" dirty="0" err="1">
                <a:latin typeface="+mn-ea"/>
              </a:rPr>
              <a:t>i</a:t>
            </a:r>
            <a:r>
              <a:rPr lang="en-US" altLang="ja-JP" dirty="0" smtClean="0">
                <a:latin typeface="+mn-ea"/>
              </a:rPr>
              <a:t>][j]</a:t>
            </a:r>
            <a:r>
              <a:rPr lang="ja-JP" altLang="en-US" dirty="0" smtClean="0">
                <a:latin typeface="+mn-ea"/>
              </a:rPr>
              <a:t>を</a:t>
            </a:r>
            <a:r>
              <a:rPr lang="ja-JP" altLang="en-US" dirty="0">
                <a:latin typeface="+mn-ea"/>
              </a:rPr>
              <a:t>持たなければならない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そうでない場合、事前に通信を行っておく。</a:t>
            </a:r>
            <a:endParaRPr lang="ja-JP" altLang="en-US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55776" y="4509120"/>
            <a:ext cx="4698722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loop (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on t(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ja-JP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  <a:endParaRPr lang="en-US" altLang="ja-JP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...;</a:t>
            </a:r>
          </a:p>
        </p:txBody>
      </p:sp>
    </p:spTree>
    <p:extLst>
      <p:ext uri="{BB962C8B-B14F-4D97-AF65-F5344CB8AC3E}">
        <p14:creationId xmlns:p14="http://schemas.microsoft.com/office/powerpoint/2010/main" val="256105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kumimoji="1" lang="ja-JP" altLang="en-US" dirty="0" smtClean="0"/>
              <a:t>指示文（３）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367408"/>
          </a:xfrm>
        </p:spPr>
        <p:txBody>
          <a:bodyPr/>
          <a:lstStyle/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reduction</a:t>
            </a:r>
            <a:r>
              <a:rPr kumimoji="1" lang="ja-JP" altLang="en-US" dirty="0" smtClean="0"/>
              <a:t>節</a:t>
            </a:r>
            <a:endParaRPr kumimoji="1" lang="en-US" altLang="ja-JP" dirty="0" smtClean="0"/>
          </a:p>
          <a:p>
            <a:pPr lvl="1"/>
            <a:r>
              <a:rPr kumimoji="0" lang="ja-JP" altLang="en-US" dirty="0"/>
              <a:t>並列</a:t>
            </a:r>
            <a:r>
              <a:rPr kumimoji="0" lang="ja-JP" altLang="en-US" dirty="0" smtClean="0"/>
              <a:t>ループの</a:t>
            </a:r>
            <a:r>
              <a:rPr kumimoji="0" lang="ja-JP" altLang="en-US" dirty="0"/>
              <a:t>終了時</a:t>
            </a:r>
            <a:r>
              <a:rPr kumimoji="0" lang="ja-JP" altLang="en-US" dirty="0" smtClean="0"/>
              <a:t>に、各ノードの値を「集計」する。</a:t>
            </a:r>
            <a:endParaRPr kumimoji="0" lang="en-US" altLang="ja-JP" dirty="0"/>
          </a:p>
          <a:p>
            <a:pPr lvl="1"/>
            <a:r>
              <a:rPr kumimoji="0" lang="ja-JP" altLang="en-US" dirty="0"/>
              <a:t>提供している</a:t>
            </a:r>
            <a:r>
              <a:rPr kumimoji="0" lang="ja-JP" altLang="en-US" dirty="0" smtClean="0"/>
              <a:t>演算は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ja-JP" altLang="en-US" dirty="0" err="1" smtClean="0"/>
              <a:t>，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en-US" altLang="ja-JP" dirty="0" smtClean="0"/>
              <a:t>, 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kumimoji="0" lang="ja-JP" altLang="en-US" dirty="0" smtClean="0"/>
              <a:t>など。</a:t>
            </a:r>
            <a:endParaRPr kumimoji="0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2123728" y="3573016"/>
            <a:ext cx="583264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spcBef>
                <a:spcPts val="211"/>
              </a:spcBef>
            </a:pP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8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 on 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t(</a:t>
            </a:r>
            <a:r>
              <a:rPr kumimoji="0" lang="en-US" altLang="ja-JP" sz="18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 </a:t>
            </a:r>
            <a:r>
              <a:rPr kumimoji="0" lang="en-US" altLang="ja-JP" sz="18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 Bold" panose="020B0704020202020204" pitchFamily="34" charset="0"/>
              </a:rPr>
              <a:t>reduction(+:sum)</a:t>
            </a:r>
            <a:endParaRPr kumimoji="0" lang="en-US" altLang="ja-JP" sz="18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211"/>
              </a:spcBef>
            </a:pP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0;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20;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211"/>
              </a:spcBef>
            </a:pP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sum += </a:t>
            </a:r>
            <a:r>
              <a:rPr kumimoji="0" lang="en-US" altLang="ja-JP" sz="18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kumimoji="0" lang="en-US" altLang="ja-JP" sz="18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83768" y="522920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各ノード上の</a:t>
            </a:r>
            <a:r>
              <a:rPr kumimoji="1" lang="en-US" altLang="ja-JP" dirty="0" smtClean="0">
                <a:latin typeface="+mn-ea"/>
              </a:rPr>
              <a:t>sum</a:t>
            </a:r>
            <a:r>
              <a:rPr kumimoji="1" lang="ja-JP" altLang="en-US" dirty="0" smtClean="0">
                <a:latin typeface="+mn-ea"/>
              </a:rPr>
              <a:t>の値を合計した値で、各ノード上の</a:t>
            </a:r>
            <a:r>
              <a:rPr kumimoji="1" lang="en-US" altLang="ja-JP" dirty="0" smtClean="0">
                <a:latin typeface="+mn-ea"/>
              </a:rPr>
              <a:t>sum</a:t>
            </a:r>
            <a:r>
              <a:rPr kumimoji="1" lang="ja-JP" altLang="en-US" dirty="0" smtClean="0">
                <a:latin typeface="+mn-ea"/>
              </a:rPr>
              <a:t>を更新する。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6588224" y="4005064"/>
            <a:ext cx="648072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0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ワークマッピング指示文（２）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5320"/>
          </a:xfrm>
        </p:spPr>
        <p:txBody>
          <a:bodyPr/>
          <a:lstStyle/>
          <a:p>
            <a:r>
              <a:rPr kumimoji="0" lang="ja-JP" altLang="en-US" dirty="0">
                <a:sym typeface="Helvetica Neue" charset="0"/>
              </a:rPr>
              <a:t>直後の処理</a:t>
            </a:r>
            <a:r>
              <a:rPr kumimoji="0" lang="ja-JP" altLang="en-US" dirty="0" smtClean="0">
                <a:sym typeface="Helvetica Neue" charset="0"/>
              </a:rPr>
              <a:t>を</a:t>
            </a:r>
            <a:r>
              <a:rPr kumimoji="0" lang="ja-JP" altLang="en-US" dirty="0">
                <a:latin typeface="Times" charset="0"/>
                <a:cs typeface="Times" charset="0"/>
                <a:sym typeface="Times" charset="0"/>
              </a:rPr>
              <a:t>、</a:t>
            </a:r>
            <a:r>
              <a:rPr kumimoji="0" lang="ja-JP" altLang="en-US" dirty="0" smtClean="0">
                <a:sym typeface="Helvetica Neue" charset="0"/>
              </a:rPr>
              <a:t>指定</a:t>
            </a:r>
            <a:r>
              <a:rPr kumimoji="0" lang="ja-JP" altLang="en-US" dirty="0">
                <a:sym typeface="Helvetica Neue" charset="0"/>
              </a:rPr>
              <a:t>した</a:t>
            </a:r>
            <a:r>
              <a:rPr kumimoji="0" lang="ja-JP" altLang="en-US" dirty="0" smtClean="0">
                <a:sym typeface="Helvetica Neue" charset="0"/>
              </a:rPr>
              <a:t>ノードが実行する。</a:t>
            </a:r>
            <a:endParaRPr kumimoji="0" lang="ja-JP" altLang="en-US" dirty="0">
              <a:sym typeface="Helvetica Neue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979712" y="2780928"/>
            <a:ext cx="3804047" cy="30963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969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task on p(1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{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func_a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();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</a:p>
          <a:p>
            <a:pPr>
              <a:spcBef>
                <a:spcPts val="211"/>
              </a:spcBef>
            </a:pP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969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task on p(2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{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func_b();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84169" y="2924944"/>
            <a:ext cx="216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p(1)</a:t>
            </a:r>
            <a:r>
              <a:rPr kumimoji="1" lang="ja-JP" altLang="en-US" dirty="0" smtClean="0">
                <a:latin typeface="+mn-ea"/>
              </a:rPr>
              <a:t>が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func_a</a:t>
            </a:r>
            <a:r>
              <a:rPr kumimoji="1" lang="ja-JP" altLang="en-US" dirty="0" smtClean="0">
                <a:latin typeface="+mn-ea"/>
              </a:rPr>
              <a:t>を実行する。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84168" y="4581128"/>
            <a:ext cx="216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p(2)</a:t>
            </a:r>
            <a:r>
              <a:rPr kumimoji="1" lang="ja-JP" altLang="en-US" dirty="0" smtClean="0">
                <a:latin typeface="+mn-ea"/>
              </a:rPr>
              <a:t>が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func_b</a:t>
            </a:r>
            <a:r>
              <a:rPr kumimoji="1" lang="ja-JP" altLang="en-US" dirty="0" smtClean="0">
                <a:latin typeface="+mn-ea"/>
              </a:rPr>
              <a:t>を実行する。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1" name="直線矢印コネクタ 10"/>
          <p:cNvCxnSpPr>
            <a:stCxn id="8" idx="1"/>
          </p:cNvCxnSpPr>
          <p:nvPr/>
        </p:nvCxnSpPr>
        <p:spPr>
          <a:xfrm flipH="1">
            <a:off x="4716016" y="3248110"/>
            <a:ext cx="1368153" cy="25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1"/>
          </p:cNvCxnSpPr>
          <p:nvPr/>
        </p:nvCxnSpPr>
        <p:spPr>
          <a:xfrm flipH="1">
            <a:off x="4355976" y="4904294"/>
            <a:ext cx="1728192" cy="39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7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通信指示文（１）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shadow/reflect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355976" y="2132856"/>
            <a:ext cx="3816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ja-JP" altLang="en-US" sz="1600" dirty="0">
                <a:latin typeface="+mn-ea"/>
              </a:rPr>
              <a:t>の上下端に幅</a:t>
            </a:r>
            <a:r>
              <a:rPr lang="en-US" altLang="ja-JP" sz="1600" dirty="0">
                <a:latin typeface="+mn-ea"/>
              </a:rPr>
              <a:t>1</a:t>
            </a:r>
            <a:r>
              <a:rPr lang="ja-JP" altLang="en-US" sz="1600" dirty="0">
                <a:latin typeface="+mn-ea"/>
              </a:rPr>
              <a:t>のシャドウを付加する。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27984" y="4458598"/>
            <a:ext cx="3123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ja-JP" altLang="en-US" sz="1600" dirty="0">
                <a:latin typeface="+mn-ea"/>
              </a:rPr>
              <a:t>に対する</a:t>
            </a:r>
            <a:r>
              <a:rPr lang="ja-JP" altLang="en-US" sz="1600" u="sng" dirty="0">
                <a:latin typeface="+mn-ea"/>
              </a:rPr>
              <a:t>隣接通信</a:t>
            </a:r>
            <a:r>
              <a:rPr lang="ja-JP" altLang="en-US" sz="1600" dirty="0">
                <a:latin typeface="+mn-ea"/>
              </a:rPr>
              <a:t>を実行する。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59632" y="2708920"/>
            <a:ext cx="5545108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t(block) onto p</a:t>
            </a:r>
          </a:p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with t(i-1)</a:t>
            </a:r>
          </a:p>
          <a:p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shadow a[1:1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ja-JP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reflect (a)</a:t>
            </a:r>
            <a:endParaRPr kumimoji="1" lang="ja-JP" alt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75656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771800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403648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059832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355976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987824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644008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940152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572000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228184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524328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156176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2699792" y="5267160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4283968" y="5260016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5868144" y="5260016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 flipV="1">
            <a:off x="2803798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flipV="1">
            <a:off x="4387974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 flipV="1">
            <a:off x="5972150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56176" y="5013176"/>
            <a:ext cx="78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reflect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63688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p(1)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47864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p(2)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32040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p(3)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516216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p(4)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直線矢印コネクタ 33"/>
          <p:cNvCxnSpPr>
            <a:stCxn id="8" idx="1"/>
          </p:cNvCxnSpPr>
          <p:nvPr/>
        </p:nvCxnSpPr>
        <p:spPr>
          <a:xfrm rot="10800000" flipV="1">
            <a:off x="2915816" y="2302132"/>
            <a:ext cx="1440160" cy="1126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9" idx="1"/>
          </p:cNvCxnSpPr>
          <p:nvPr/>
        </p:nvCxnSpPr>
        <p:spPr>
          <a:xfrm rot="10800000">
            <a:off x="3275856" y="4221089"/>
            <a:ext cx="1152128" cy="406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9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r>
              <a:rPr kumimoji="1" lang="ja-JP" altLang="en-US" dirty="0" smtClean="0"/>
              <a:t>指示文の例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1441663"/>
            <a:ext cx="4839786" cy="213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endParaRPr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endParaRPr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endParaRPr lang="en-US" altLang="ja-JP" sz="20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t(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1;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9;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b[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a[i-1] + a[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+ a[i+1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  <a:endParaRPr lang="en-US" altLang="ja-JP" sz="20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38698"/>
              </p:ext>
            </p:extLst>
          </p:nvPr>
        </p:nvGraphicFramePr>
        <p:xfrm>
          <a:off x="1907704" y="423378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19996"/>
              </p:ext>
            </p:extLst>
          </p:nvPr>
        </p:nvGraphicFramePr>
        <p:xfrm>
          <a:off x="5549726" y="422108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16"/>
          <p:cNvSpPr>
            <a:spLocks/>
          </p:cNvSpPr>
          <p:nvPr/>
        </p:nvSpPr>
        <p:spPr bwMode="auto">
          <a:xfrm>
            <a:off x="2998317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kumimoji="0"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</a:rPr>
              <a:t>p(1)</a:t>
            </a:r>
          </a:p>
        </p:txBody>
      </p:sp>
      <p:sp>
        <p:nvSpPr>
          <p:cNvPr id="11" name="Rectangle 117"/>
          <p:cNvSpPr>
            <a:spLocks/>
          </p:cNvSpPr>
          <p:nvPr/>
        </p:nvSpPr>
        <p:spPr bwMode="auto">
          <a:xfrm>
            <a:off x="6360642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kumimoji="0" lang="en-US" altLang="ja-JP" sz="200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</a:rPr>
              <a:t>p(2)</a:t>
            </a:r>
          </a:p>
        </p:txBody>
      </p:sp>
      <p:graphicFrame>
        <p:nvGraphicFramePr>
          <p:cNvPr id="12" name="Group 64"/>
          <p:cNvGraphicFramePr>
            <a:graphicFrameLocks noGrp="1"/>
          </p:cNvGraphicFramePr>
          <p:nvPr/>
        </p:nvGraphicFramePr>
        <p:xfrm>
          <a:off x="1907704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90"/>
          <p:cNvGraphicFramePr>
            <a:graphicFrameLocks noGrp="1"/>
          </p:cNvGraphicFramePr>
          <p:nvPr/>
        </p:nvGraphicFramePr>
        <p:xfrm>
          <a:off x="5549726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1547664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7664" y="53732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63888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067944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4139952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15952"/>
              </p:ext>
            </p:extLst>
          </p:nvPr>
        </p:nvGraphicFramePr>
        <p:xfrm>
          <a:off x="4355976" y="4221088"/>
          <a:ext cx="481013" cy="584200"/>
        </p:xfrm>
        <a:graphic>
          <a:graphicData uri="http://schemas.openxmlformats.org/drawingml/2006/table">
            <a:tbl>
              <a:tblPr/>
              <a:tblGrid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59783"/>
              </p:ext>
            </p:extLst>
          </p:nvPr>
        </p:nvGraphicFramePr>
        <p:xfrm>
          <a:off x="5027091" y="4221088"/>
          <a:ext cx="481013" cy="584200"/>
        </p:xfrm>
        <a:graphic>
          <a:graphicData uri="http://schemas.openxmlformats.org/drawingml/2006/table">
            <a:tbl>
              <a:tblPr/>
              <a:tblGrid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5" name="直線矢印コネクタ 24"/>
          <p:cNvCxnSpPr/>
          <p:nvPr/>
        </p:nvCxnSpPr>
        <p:spPr>
          <a:xfrm>
            <a:off x="5292080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796136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5868144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発 1 12"/>
          <p:cNvSpPr/>
          <p:nvPr/>
        </p:nvSpPr>
        <p:spPr>
          <a:xfrm>
            <a:off x="4283968" y="4869160"/>
            <a:ext cx="410344" cy="410344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爆発 1 30"/>
          <p:cNvSpPr/>
          <p:nvPr/>
        </p:nvSpPr>
        <p:spPr>
          <a:xfrm>
            <a:off x="5220072" y="4869160"/>
            <a:ext cx="410344" cy="410344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9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r>
              <a:rPr kumimoji="1" lang="ja-JP" altLang="en-US" dirty="0" smtClean="0"/>
              <a:t>指示文の例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1441663"/>
            <a:ext cx="4839786" cy="213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shadow a[1:1]</a:t>
            </a:r>
          </a:p>
          <a:p>
            <a:pPr>
              <a:spcBef>
                <a:spcPts val="300"/>
              </a:spcBef>
            </a:pPr>
            <a:endParaRPr lang="en-US" altLang="ja-JP" sz="20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reflect (a)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t(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1;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9;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b[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a[i-1] + a[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+ a[i+1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  <a:endParaRPr lang="en-US" altLang="ja-JP" sz="20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60989"/>
              </p:ext>
            </p:extLst>
          </p:nvPr>
        </p:nvGraphicFramePr>
        <p:xfrm>
          <a:off x="1907704" y="4233788"/>
          <a:ext cx="2887663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old" charset="0"/>
                          <a:ea typeface="ヒラギノ角ゴ ProN W3" charset="0"/>
                          <a:cs typeface="Arial Bold" charset="0"/>
                          <a:sym typeface="Arial Bold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28187"/>
              </p:ext>
            </p:extLst>
          </p:nvPr>
        </p:nvGraphicFramePr>
        <p:xfrm>
          <a:off x="5070004" y="4221088"/>
          <a:ext cx="2887663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old" charset="0"/>
                          <a:ea typeface="ヒラギノ角ゴ ProN W3" charset="0"/>
                          <a:cs typeface="Arial Bold" charset="0"/>
                          <a:sym typeface="Arial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16"/>
          <p:cNvSpPr>
            <a:spLocks/>
          </p:cNvSpPr>
          <p:nvPr/>
        </p:nvSpPr>
        <p:spPr bwMode="auto">
          <a:xfrm>
            <a:off x="2998317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kumimoji="0"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</a:rPr>
              <a:t>p(1)</a:t>
            </a:r>
          </a:p>
        </p:txBody>
      </p:sp>
      <p:sp>
        <p:nvSpPr>
          <p:cNvPr id="11" name="Rectangle 117"/>
          <p:cNvSpPr>
            <a:spLocks/>
          </p:cNvSpPr>
          <p:nvPr/>
        </p:nvSpPr>
        <p:spPr bwMode="auto">
          <a:xfrm>
            <a:off x="6360642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kumimoji="0" lang="en-US" altLang="ja-JP" sz="200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</a:rPr>
              <a:t>p(2)</a:t>
            </a:r>
          </a:p>
        </p:txBody>
      </p:sp>
      <p:graphicFrame>
        <p:nvGraphicFramePr>
          <p:cNvPr id="1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60248"/>
              </p:ext>
            </p:extLst>
          </p:nvPr>
        </p:nvGraphicFramePr>
        <p:xfrm>
          <a:off x="1907704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39940"/>
              </p:ext>
            </p:extLst>
          </p:nvPr>
        </p:nvGraphicFramePr>
        <p:xfrm>
          <a:off x="5549726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1547664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7664" y="53732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63888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067944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4139952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 25"/>
          <p:cNvSpPr/>
          <p:nvPr/>
        </p:nvSpPr>
        <p:spPr>
          <a:xfrm>
            <a:off x="4067944" y="3861048"/>
            <a:ext cx="1224136" cy="360040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C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rot="10800000">
            <a:off x="4572000" y="4797151"/>
            <a:ext cx="1224136" cy="360040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C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4048" y="3645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endParaRPr kumimoji="1" lang="ja-JP" alt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5292080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5796136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5868144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9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通信指示文（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gmove</a:t>
            </a:r>
            <a:r>
              <a:rPr lang="ja-JP" altLang="en-US" dirty="0"/>
              <a:t>指示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5320"/>
          </a:xfrm>
        </p:spPr>
        <p:txBody>
          <a:bodyPr/>
          <a:lstStyle/>
          <a:p>
            <a:r>
              <a:rPr lang="ja-JP" altLang="en-US" dirty="0" smtClean="0"/>
              <a:t>通信</a:t>
            </a:r>
            <a:r>
              <a:rPr lang="ja-JP" altLang="en-US" dirty="0"/>
              <a:t>を伴う任意の代入文を実行する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547664" y="3203684"/>
            <a:ext cx="324319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gmove</a:t>
            </a:r>
            <a:endParaRPr lang="en-US" altLang="ja-JP" sz="2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a[:][:] = b[:][:];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364088" y="3059668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364088" y="3635732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n3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940152" y="3059668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940152" y="3635732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n4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380312" y="3059668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380312" y="3347700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380312" y="3635732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n3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380312" y="3923764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n4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60032" y="443711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a[block][block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42796" y="443711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b[block][*]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右矢印 17"/>
          <p:cNvSpPr/>
          <p:nvPr/>
        </p:nvSpPr>
        <p:spPr>
          <a:xfrm flipH="1">
            <a:off x="6732240" y="3419708"/>
            <a:ext cx="432048" cy="484632"/>
          </a:xfrm>
          <a:prstGeom prst="rightArrow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63688" y="4067780"/>
            <a:ext cx="3486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※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</a:t>
            </a:r>
            <a:r>
              <a:rPr lang="ja-JP" altLang="en-US" sz="1600" dirty="0" smtClean="0"/>
              <a:t>で「部分配列」も記述できる。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506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通信指示文</a:t>
            </a: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223392"/>
          </a:xfrm>
        </p:spPr>
        <p:txBody>
          <a:bodyPr/>
          <a:lstStyle/>
          <a:p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bcast</a:t>
            </a:r>
            <a:r>
              <a:rPr kumimoji="1" lang="ja-JP" altLang="en-US" dirty="0" smtClean="0"/>
              <a:t>指示文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特定</a:t>
            </a:r>
            <a:r>
              <a:rPr lang="ja-JP" altLang="en-US" dirty="0" smtClean="0"/>
              <a:t>の</a:t>
            </a:r>
            <a:r>
              <a:rPr lang="ja-JP" altLang="en-US" dirty="0"/>
              <a:t>ノード</a:t>
            </a:r>
            <a:r>
              <a:rPr lang="ja-JP" altLang="en-US" dirty="0" smtClean="0"/>
              <a:t>が、指定したデータを他のノードへブロードキャストする（ばらまく）。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979712" y="4149080"/>
            <a:ext cx="6591985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barrier</a:t>
            </a:r>
            <a:r>
              <a:rPr lang="ja-JP" altLang="en-US" dirty="0" smtClean="0"/>
              <a:t>指示文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ノードが互いに待ち合わせる（バリア同期）。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27784" y="3501008"/>
            <a:ext cx="4110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bcast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(s) from p(1)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27784" y="5147900"/>
            <a:ext cx="25907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barrier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20272" y="3429000"/>
            <a:ext cx="145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+mn-ea"/>
              </a:rPr>
              <a:t>※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p(1)</a:t>
            </a:r>
          </a:p>
          <a:p>
            <a:pPr indent="273050"/>
            <a:r>
              <a:rPr kumimoji="1" lang="ja-JP" altLang="en-US" sz="1600" dirty="0" smtClean="0"/>
              <a:t>は省略可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32630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プログラムの例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ja-JP" smtClean="0"/>
              <a:t>2014/12/18</a:t>
            </a:r>
            <a:endParaRPr lang="en-US" altLang="ja-JP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61373E6-10CA-4E9D-89EE-897B535B5D65}" type="slidenum">
              <a:rPr lang="en-US" altLang="ja-JP"/>
              <a:pPr>
                <a:defRPr/>
              </a:pPr>
              <a:t>29</a:t>
            </a:fld>
            <a:endParaRPr lang="en-US" altLang="ja-JP"/>
          </a:p>
        </p:txBody>
      </p:sp>
      <p:sp>
        <p:nvSpPr>
          <p:cNvPr id="199684" name="Text Box 3"/>
          <p:cNvSpPr txBox="1">
            <a:spLocks noChangeArrowheads="1"/>
          </p:cNvSpPr>
          <p:nvPr/>
        </p:nvSpPr>
        <p:spPr bwMode="auto">
          <a:xfrm>
            <a:off x="677167" y="1357907"/>
            <a:ext cx="5130800" cy="4951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nodes </a:t>
            </a:r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p(</a:t>
            </a:r>
            <a:r>
              <a:rPr lang="en-US" altLang="ja-JP" sz="1400" dirty="0" err="1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npx,npy,npz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template (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lx,ly,lz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 t</a:t>
            </a: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distribute </a:t>
            </a:r>
            <a:r>
              <a:rPr lang="en-US" altLang="ja-JP" sz="1400" dirty="0" smtClean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 smtClean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block,block,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block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onto p :: t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align 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with t(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&amp;       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se,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...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shadow </a:t>
            </a:r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(1,1,1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</a:t>
            </a: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&amp;       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se,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...</a:t>
            </a:r>
          </a:p>
          <a:p>
            <a:endParaRPr lang="en-US" altLang="ja-JP" sz="1400" dirty="0">
              <a:solidFill>
                <a:srgbClr val="0066FF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lx = 1024</a:t>
            </a:r>
            <a:endParaRPr lang="ja-JP" altLang="en-US" sz="1400" dirty="0"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endParaRPr lang="en-US" altLang="ja-JP" sz="1400" dirty="0">
              <a:solidFill>
                <a:srgbClr val="0066FF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reflect (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se,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endParaRPr lang="en-US" altLang="ja-JP" sz="1400" dirty="0">
              <a:solidFill>
                <a:srgbClr val="008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loop on t(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= 1, lz-1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iy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= 1,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ly</a:t>
            </a:r>
            <a:endParaRPr lang="en-US" altLang="ja-JP" sz="1400" dirty="0"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ix = 1, lx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wu0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wu1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(ix,iy,iz+1)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(ix,iy,iz+1)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wv0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...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6257230" y="1800274"/>
            <a:ext cx="221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ノード集合の宣言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6168330" y="2557511"/>
            <a:ext cx="272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テンプレートの宣言と</a:t>
            </a:r>
          </a:p>
          <a:p>
            <a:r>
              <a:rPr lang="ja-JP" altLang="en-US" sz="2000">
                <a:latin typeface="+mn-ea"/>
              </a:rPr>
              <a:t>分散の指定</a:t>
            </a:r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6438205" y="3457624"/>
            <a:ext cx="145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整列の指定</a:t>
            </a:r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6349305" y="390847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シャドウの指定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6258817" y="498797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隣接通信の指定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6168330" y="5527724"/>
            <a:ext cx="272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ループの並列化の指定</a:t>
            </a:r>
          </a:p>
        </p:txBody>
      </p:sp>
      <p:sp>
        <p:nvSpPr>
          <p:cNvPr id="199692" name="Line 12"/>
          <p:cNvSpPr>
            <a:spLocks noChangeShapeType="1"/>
          </p:cNvSpPr>
          <p:nvPr/>
        </p:nvSpPr>
        <p:spPr bwMode="auto">
          <a:xfrm flipH="1" flipV="1">
            <a:off x="3647379" y="1538882"/>
            <a:ext cx="2647106" cy="413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 flipH="1" flipV="1">
            <a:off x="5508103" y="2132855"/>
            <a:ext cx="714373" cy="5400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4" name="Line 14"/>
          <p:cNvSpPr>
            <a:spLocks noChangeShapeType="1"/>
          </p:cNvSpPr>
          <p:nvPr/>
        </p:nvSpPr>
        <p:spPr bwMode="auto">
          <a:xfrm flipH="1" flipV="1">
            <a:off x="5177729" y="2799356"/>
            <a:ext cx="1260772" cy="737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5" name="Line 15"/>
          <p:cNvSpPr>
            <a:spLocks noChangeShapeType="1"/>
          </p:cNvSpPr>
          <p:nvPr/>
        </p:nvSpPr>
        <p:spPr bwMode="auto">
          <a:xfrm flipH="1" flipV="1">
            <a:off x="5177729" y="3339106"/>
            <a:ext cx="1260772" cy="7019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6" name="Line 16"/>
          <p:cNvSpPr>
            <a:spLocks noChangeShapeType="1"/>
          </p:cNvSpPr>
          <p:nvPr/>
        </p:nvSpPr>
        <p:spPr bwMode="auto">
          <a:xfrm flipH="1" flipV="1">
            <a:off x="4782317" y="4401069"/>
            <a:ext cx="1440159" cy="6480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7" name="Line 17"/>
          <p:cNvSpPr>
            <a:spLocks noChangeShapeType="1"/>
          </p:cNvSpPr>
          <p:nvPr/>
        </p:nvSpPr>
        <p:spPr bwMode="auto">
          <a:xfrm flipH="1" flipV="1">
            <a:off x="3467992" y="4688482"/>
            <a:ext cx="2754486" cy="9367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700" name="Text Box 20"/>
          <p:cNvSpPr txBox="1">
            <a:spLocks noChangeArrowheads="1"/>
          </p:cNvSpPr>
          <p:nvPr/>
        </p:nvSpPr>
        <p:spPr bwMode="auto">
          <a:xfrm>
            <a:off x="6349305" y="442282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重複実行される</a:t>
            </a:r>
          </a:p>
        </p:txBody>
      </p:sp>
      <p:sp>
        <p:nvSpPr>
          <p:cNvPr id="199701" name="Line 21"/>
          <p:cNvSpPr>
            <a:spLocks noChangeShapeType="1"/>
          </p:cNvSpPr>
          <p:nvPr/>
        </p:nvSpPr>
        <p:spPr bwMode="auto">
          <a:xfrm flipH="1" flipV="1">
            <a:off x="2567879" y="3878856"/>
            <a:ext cx="3798614" cy="666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3769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並列プログラミング言語</a:t>
            </a:r>
            <a:r>
              <a:rPr kumimoji="1" lang="en-US" altLang="ja-JP" dirty="0" smtClean="0"/>
              <a:t>XcalableMP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次世代並列プログラミング言語検討委員会 </a:t>
            </a:r>
            <a:r>
              <a:rPr lang="en-US" altLang="ja-JP" dirty="0"/>
              <a:t>/ PC</a:t>
            </a:r>
            <a:r>
              <a:rPr lang="ja-JP" altLang="en-US" dirty="0"/>
              <a:t>クラスタコンソーシアム</a:t>
            </a:r>
            <a:r>
              <a:rPr lang="en-US" altLang="ja-JP" dirty="0"/>
              <a:t>XcalableMP</a:t>
            </a:r>
            <a:r>
              <a:rPr lang="ja-JP" altLang="en-US" dirty="0"/>
              <a:t>規格部会で検討中。</a:t>
            </a:r>
          </a:p>
          <a:p>
            <a:r>
              <a:rPr lang="en-US" altLang="ja-JP" dirty="0"/>
              <a:t>MPI</a:t>
            </a:r>
            <a:r>
              <a:rPr lang="ja-JP" altLang="en-US" dirty="0"/>
              <a:t>に代わる並列</a:t>
            </a:r>
            <a:r>
              <a:rPr lang="ja-JP" altLang="en-US" dirty="0" smtClean="0"/>
              <a:t>プログラミングモデル</a:t>
            </a:r>
            <a:endParaRPr lang="ja-JP" altLang="en-US" dirty="0"/>
          </a:p>
          <a:p>
            <a:r>
              <a:rPr lang="ja-JP" altLang="en-US" dirty="0"/>
              <a:t>目標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Performance </a:t>
            </a:r>
          </a:p>
          <a:p>
            <a:pPr lvl="1"/>
            <a:r>
              <a:rPr lang="en-US" altLang="ja-JP" dirty="0"/>
              <a:t>Expressiveness</a:t>
            </a:r>
          </a:p>
          <a:p>
            <a:pPr lvl="1"/>
            <a:r>
              <a:rPr lang="en-US" altLang="ja-JP" dirty="0" err="1"/>
              <a:t>Optimizability</a:t>
            </a:r>
            <a:endParaRPr lang="en-US" altLang="ja-JP" dirty="0"/>
          </a:p>
          <a:p>
            <a:pPr lvl="1"/>
            <a:r>
              <a:rPr lang="en-US" altLang="ja-JP" dirty="0"/>
              <a:t>Education </a:t>
            </a:r>
            <a:r>
              <a:rPr lang="en-US" altLang="ja-JP" dirty="0" smtClean="0"/>
              <a:t>cost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4" descr="xmp-logo-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333701"/>
            <a:ext cx="29813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テキスト ボックス 7"/>
          <p:cNvSpPr txBox="1"/>
          <p:nvPr/>
        </p:nvSpPr>
        <p:spPr>
          <a:xfrm>
            <a:off x="5436096" y="5055567"/>
            <a:ext cx="324319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www.xcalablemp.org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4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のローカル</a:t>
            </a:r>
            <a:r>
              <a:rPr kumimoji="1" lang="ja-JP" altLang="en-US" dirty="0" smtClean="0"/>
              <a:t>ビュー・プログラミング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各ノードが解くべき問題を個別に示す。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「ノード</a:t>
            </a:r>
            <a:r>
              <a:rPr lang="en-US" altLang="ja-JP" dirty="0" smtClean="0"/>
              <a:t>1</a:t>
            </a:r>
            <a:r>
              <a:rPr lang="ja-JP" altLang="en-US" dirty="0" smtClean="0"/>
              <a:t>は問題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25</a:t>
            </a:r>
            <a:r>
              <a:rPr lang="ja-JP" altLang="en-US" dirty="0" smtClean="0"/>
              <a:t>を解け。ノード</a:t>
            </a:r>
            <a:r>
              <a:rPr lang="en-US" altLang="ja-JP" dirty="0" smtClean="0"/>
              <a:t>2</a:t>
            </a:r>
            <a:r>
              <a:rPr lang="ja-JP" altLang="en-US" dirty="0" smtClean="0"/>
              <a:t>は</a:t>
            </a:r>
            <a:r>
              <a:rPr lang="en-US" altLang="ja-JP" dirty="0" smtClean="0"/>
              <a:t>……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dirty="0" smtClean="0"/>
              <a:t>自由度が高いが、やや難しい。</a:t>
            </a:r>
            <a:endParaRPr lang="en-US" altLang="ja-JP" dirty="0" smtClean="0"/>
          </a:p>
          <a:p>
            <a:r>
              <a:rPr lang="ja-JP" altLang="en-US" dirty="0" smtClean="0"/>
              <a:t>ローカルビューのための機能として、</a:t>
            </a:r>
            <a:r>
              <a:rPr lang="en-US" altLang="ja-JP" dirty="0" smtClean="0"/>
              <a:t>Fortran 2008</a:t>
            </a:r>
            <a:r>
              <a:rPr lang="ja-JP" altLang="en-US" dirty="0" smtClean="0"/>
              <a:t>から導入した</a:t>
            </a:r>
            <a:r>
              <a:rPr lang="en-US" altLang="ja-JP" dirty="0" err="1" smtClean="0"/>
              <a:t>coarray</a:t>
            </a:r>
            <a:r>
              <a:rPr lang="ja-JP" altLang="en-US" dirty="0" smtClean="0"/>
              <a:t>をサポート。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0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coarray</a:t>
            </a:r>
            <a:r>
              <a:rPr kumimoji="1"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935360"/>
          </a:xfrm>
        </p:spPr>
        <p:txBody>
          <a:bodyPr>
            <a:normAutofit/>
          </a:bodyPr>
          <a:lstStyle/>
          <a:p>
            <a:r>
              <a:rPr kumimoji="0" lang="ja-JP" altLang="en-US" dirty="0" smtClean="0">
                <a:sym typeface="Helvetica Neue" charset="0"/>
              </a:rPr>
              <a:t>「</a:t>
            </a:r>
            <a:r>
              <a:rPr kumimoji="0" lang="en-US" altLang="ja-JP" dirty="0" err="1" smtClean="0">
                <a:sym typeface="Helvetica Neue" charset="0"/>
              </a:rPr>
              <a:t>coarray</a:t>
            </a:r>
            <a:r>
              <a:rPr kumimoji="0" lang="ja-JP" altLang="en-US" dirty="0" smtClean="0">
                <a:sym typeface="Helvetica Neue" charset="0"/>
              </a:rPr>
              <a:t>」として宣言されたデータは、他のノードからもアクセスできる。</a:t>
            </a:r>
            <a:endParaRPr kumimoji="0" lang="ja-JP" altLang="en-US" dirty="0">
              <a:sym typeface="Helvetica Neue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403648" y="4078813"/>
            <a:ext cx="3697386" cy="132159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7156" tIns="107156" rIns="107156" bIns="107156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xmp </a:t>
            </a:r>
            <a:r>
              <a:rPr kumimoji="0" lang="en-US" altLang="ja-JP" sz="1969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coarray</a:t>
            </a: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b:[*]</a:t>
            </a:r>
            <a:endParaRPr kumimoji="0" lang="en-US" altLang="ja-JP" sz="1969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984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if </a:t>
            </a: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kumimoji="0" lang="en-US" altLang="ja-JP" sz="1969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xmp_node_num</a:t>
            </a: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() == 1)</a:t>
            </a:r>
          </a:p>
          <a:p>
            <a:pPr algn="l"/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a[0:3] = b[3:3]:[2];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36096" y="4078813"/>
            <a:ext cx="322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配列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b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は</a:t>
            </a:r>
            <a:r>
              <a:rPr lang="en-US" altLang="ja-JP" dirty="0" err="1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coarray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であると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宣言</a:t>
            </a:r>
            <a:endParaRPr lang="ja-JP" altLang="en-US" dirty="0">
              <a:latin typeface="+mn-ea"/>
              <a:cs typeface="Consolas" panose="020B0609020204030204" pitchFamily="49" charset="0"/>
              <a:sym typeface="ヒラギノ丸ゴ Pro W4" pitchFamily="-84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6097" y="479889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コロンの後の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[]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はノード番号を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表す</a:t>
            </a:r>
            <a:endParaRPr lang="ja-JP" altLang="en-US" dirty="0">
              <a:latin typeface="+mn-ea"/>
              <a:cs typeface="Consolas" panose="020B0609020204030204" pitchFamily="49" charset="0"/>
              <a:sym typeface="ヒラギノ丸ゴ Pro W4" pitchFamily="-84" charset="-128"/>
            </a:endParaRPr>
          </a:p>
        </p:txBody>
      </p:sp>
      <p:cxnSp>
        <p:nvCxnSpPr>
          <p:cNvPr id="25" name="直線矢印コネクタ 24"/>
          <p:cNvCxnSpPr>
            <a:stCxn id="22" idx="1"/>
          </p:cNvCxnSpPr>
          <p:nvPr/>
        </p:nvCxnSpPr>
        <p:spPr>
          <a:xfrm flipH="1">
            <a:off x="4572000" y="4263479"/>
            <a:ext cx="864096" cy="3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3" idx="1"/>
          </p:cNvCxnSpPr>
          <p:nvPr/>
        </p:nvCxnSpPr>
        <p:spPr>
          <a:xfrm flipH="1" flipV="1">
            <a:off x="4716017" y="5086925"/>
            <a:ext cx="720080" cy="3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835696" y="3574757"/>
            <a:ext cx="507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  <a:sym typeface="ヒラギノ丸ゴ Pro W4" pitchFamily="-84" charset="-128"/>
              </a:rPr>
              <a:t>ノード</a:t>
            </a:r>
            <a:r>
              <a:rPr lang="en-US" altLang="ja-JP" dirty="0">
                <a:latin typeface="+mn-ea"/>
                <a:sym typeface="ヒラギノ丸ゴ Pro W4" pitchFamily="-84" charset="-128"/>
              </a:rPr>
              <a:t>2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が持つ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b[3:3]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のデータを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a[0:3]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に</a:t>
            </a:r>
            <a:r>
              <a:rPr lang="ja-JP" altLang="en-US" dirty="0" smtClean="0">
                <a:latin typeface="+mn-ea"/>
                <a:sym typeface="ヒラギノ丸ゴ Pro W4" pitchFamily="-84" charset="-128"/>
              </a:rPr>
              <a:t>代入</a:t>
            </a:r>
            <a:endParaRPr lang="ja-JP" altLang="en-US" dirty="0">
              <a:latin typeface="+mn-ea"/>
              <a:sym typeface="ヒラギノ丸ゴ Pro W4" pitchFamily="-8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59632" y="573325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base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23728" y="573325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length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flipV="1">
            <a:off x="1614056" y="5229200"/>
            <a:ext cx="58168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0"/>
          </p:cNvCxnSpPr>
          <p:nvPr/>
        </p:nvCxnSpPr>
        <p:spPr>
          <a:xfrm flipH="1" flipV="1">
            <a:off x="2555776" y="5229200"/>
            <a:ext cx="1695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915816" y="573325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要素」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178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coarray</a:t>
            </a:r>
            <a:r>
              <a:rPr kumimoji="1" lang="ja-JP" altLang="en-US" dirty="0" smtClean="0"/>
              <a:t>の宣言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5320"/>
          </a:xfrm>
        </p:spPr>
        <p:txBody>
          <a:bodyPr/>
          <a:lstStyle/>
          <a:p>
            <a:r>
              <a:rPr kumimoji="1" lang="en-US" altLang="ja-JP" dirty="0" smtClean="0"/>
              <a:t>v.1.0</a:t>
            </a:r>
            <a:r>
              <a:rPr kumimoji="1" lang="ja-JP" altLang="en-US" dirty="0" smtClean="0"/>
              <a:t>仕様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940455" y="3645024"/>
            <a:ext cx="6591985" cy="5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v.1.1</a:t>
            </a:r>
            <a:r>
              <a:rPr lang="ja-JP" altLang="en-US" dirty="0" smtClean="0"/>
              <a:t>仕様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11760" y="2708920"/>
            <a:ext cx="373504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b[10];</a:t>
            </a:r>
          </a:p>
          <a:p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coarray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b:[*]</a:t>
            </a:r>
            <a:endParaRPr kumimoji="1"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11760" y="4221088"/>
            <a:ext cx="374441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b[10]:[*]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95736" y="5229200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 今回の講義・演習では</a:t>
            </a:r>
            <a:r>
              <a:rPr kumimoji="1" lang="en-US" altLang="ja-JP" dirty="0" smtClean="0"/>
              <a:t>v.1.0</a:t>
            </a:r>
            <a:r>
              <a:rPr kumimoji="1" lang="ja-JP" altLang="en-US" dirty="0" smtClean="0"/>
              <a:t>仕様の方法を用いる。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863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リモートライト（</a:t>
            </a:r>
            <a:r>
              <a:rPr lang="en-US" altLang="ja-JP" dirty="0" smtClean="0"/>
              <a:t>Put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1844824"/>
            <a:ext cx="4134465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a[10], b[10];</a:t>
            </a:r>
          </a:p>
          <a:p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coarray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a:[*]</a:t>
            </a:r>
          </a:p>
          <a:p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me == 2)</a:t>
            </a:r>
          </a:p>
          <a:p>
            <a:r>
              <a:rPr lang="ja-JP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a[0:3]:[1] 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= b[3:3]; // Put</a:t>
            </a:r>
            <a:endParaRPr kumimoji="1"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4788025" y="4941168"/>
            <a:ext cx="1800200" cy="432047"/>
          </a:xfrm>
          <a:prstGeom prst="rect">
            <a:avLst/>
          </a:prstGeom>
          <a:solidFill>
            <a:srgbClr val="0080FF"/>
          </a:solidFill>
          <a:ln w="25400">
            <a:solidFill>
              <a:srgbClr val="35302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ctr"/>
            <a:endParaRPr kumimoji="0" lang="en-US" altLang="ja-JP" sz="2000" dirty="0">
              <a:solidFill>
                <a:srgbClr val="FFFF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80" y="3789040"/>
            <a:ext cx="749672" cy="109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87" y="3789040"/>
            <a:ext cx="749672" cy="109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4"/>
          <p:cNvSpPr>
            <a:spLocks/>
          </p:cNvSpPr>
          <p:nvPr/>
        </p:nvSpPr>
        <p:spPr bwMode="auto">
          <a:xfrm>
            <a:off x="4716016" y="3892162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kumimoji="0"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p(1)</a:t>
            </a:r>
          </a:p>
        </p:txBody>
      </p:sp>
      <p:sp>
        <p:nvSpPr>
          <p:cNvPr id="21" name="Rectangle 15"/>
          <p:cNvSpPr>
            <a:spLocks/>
          </p:cNvSpPr>
          <p:nvPr/>
        </p:nvSpPr>
        <p:spPr bwMode="auto">
          <a:xfrm>
            <a:off x="6812038" y="3892162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kumimoji="0"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p(2)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55976" y="49411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355976" y="56519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9"/>
          <p:cNvSpPr>
            <a:spLocks/>
          </p:cNvSpPr>
          <p:nvPr/>
        </p:nvSpPr>
        <p:spPr bwMode="auto">
          <a:xfrm>
            <a:off x="6876256" y="4941168"/>
            <a:ext cx="1800200" cy="432047"/>
          </a:xfrm>
          <a:prstGeom prst="rect">
            <a:avLst/>
          </a:prstGeom>
          <a:solidFill>
            <a:srgbClr val="0080FF"/>
          </a:solidFill>
          <a:ln w="25400">
            <a:solidFill>
              <a:srgbClr val="35302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ctr"/>
            <a:endParaRPr kumimoji="0" lang="en-US" altLang="ja-JP" sz="2000" dirty="0">
              <a:solidFill>
                <a:srgbClr val="FFFF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4788024" y="5589240"/>
            <a:ext cx="1800200" cy="432047"/>
          </a:xfrm>
          <a:prstGeom prst="rect">
            <a:avLst/>
          </a:prstGeom>
          <a:solidFill>
            <a:srgbClr val="FFC000"/>
          </a:solidFill>
          <a:ln w="25400">
            <a:solidFill>
              <a:srgbClr val="35302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ctr"/>
            <a:endParaRPr kumimoji="0" lang="en-US" altLang="ja-JP" sz="2000" dirty="0">
              <a:solidFill>
                <a:srgbClr val="FFFF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6876255" y="5589240"/>
            <a:ext cx="1800200" cy="432047"/>
          </a:xfrm>
          <a:prstGeom prst="rect">
            <a:avLst/>
          </a:prstGeom>
          <a:solidFill>
            <a:srgbClr val="FFC000"/>
          </a:solidFill>
          <a:ln w="25400">
            <a:solidFill>
              <a:srgbClr val="35302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ctr"/>
            <a:endParaRPr kumimoji="0" lang="en-US" altLang="ja-JP" sz="2000" dirty="0">
              <a:solidFill>
                <a:srgbClr val="FFFF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4788025" y="4941168"/>
            <a:ext cx="576064" cy="432047"/>
          </a:xfrm>
          <a:prstGeom prst="rect">
            <a:avLst/>
          </a:prstGeom>
          <a:solidFill>
            <a:srgbClr val="FF0000"/>
          </a:solidFill>
          <a:ln w="25400">
            <a:solidFill>
              <a:srgbClr val="35302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ctr"/>
            <a:endParaRPr kumimoji="0" lang="en-US" altLang="ja-JP" sz="2000" dirty="0">
              <a:solidFill>
                <a:srgbClr val="FFFF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cxnSp>
        <p:nvCxnSpPr>
          <p:cNvPr id="34" name="直線矢印コネクタ 33"/>
          <p:cNvCxnSpPr>
            <a:endCxn id="31" idx="3"/>
          </p:cNvCxnSpPr>
          <p:nvPr/>
        </p:nvCxnSpPr>
        <p:spPr>
          <a:xfrm flipH="1" flipV="1">
            <a:off x="5364089" y="5157192"/>
            <a:ext cx="2124236" cy="432048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5652120" y="1916832"/>
            <a:ext cx="2736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ノード</a:t>
            </a:r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は、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b[3:3]</a:t>
            </a:r>
            <a:r>
              <a:rPr kumimoji="1" lang="ja-JP" altLang="en-US" sz="2000" dirty="0" smtClean="0"/>
              <a:t>を、ノード</a:t>
            </a:r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a[0:3]</a:t>
            </a:r>
            <a:r>
              <a:rPr kumimoji="1" lang="ja-JP" altLang="en-US" sz="2000" dirty="0" smtClean="0"/>
              <a:t>へ書き込む。</a:t>
            </a:r>
            <a:endParaRPr kumimoji="1" lang="ja-JP" altLang="en-US" sz="2000" dirty="0"/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236296" y="5589240"/>
            <a:ext cx="576064" cy="432047"/>
          </a:xfrm>
          <a:prstGeom prst="rect">
            <a:avLst/>
          </a:prstGeom>
          <a:solidFill>
            <a:srgbClr val="FF0000"/>
          </a:solidFill>
          <a:ln w="25400">
            <a:solidFill>
              <a:srgbClr val="35302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ctr"/>
            <a:endParaRPr kumimoji="0" lang="en-US" altLang="ja-JP" sz="2000" dirty="0">
              <a:solidFill>
                <a:srgbClr val="FFFF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5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リモート</a:t>
            </a:r>
            <a:r>
              <a:rPr lang="ja-JP" altLang="en-US" dirty="0"/>
              <a:t>リード</a:t>
            </a:r>
            <a:r>
              <a:rPr kumimoji="1" lang="ja-JP" altLang="en-US" dirty="0" smtClean="0"/>
              <a:t>（</a:t>
            </a:r>
            <a:r>
              <a:rPr lang="en-US" altLang="ja-JP" dirty="0" smtClean="0"/>
              <a:t>Get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1844824"/>
            <a:ext cx="4134465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a[10], b[10];</a:t>
            </a:r>
          </a:p>
          <a:p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coarray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a:[*]</a:t>
            </a:r>
          </a:p>
          <a:p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if(me == 1)</a:t>
            </a:r>
          </a:p>
          <a:p>
            <a:r>
              <a:rPr lang="ja-JP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a[0:3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] = b[3:3]:[2]; // Get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4788025" y="4941168"/>
            <a:ext cx="1800200" cy="432047"/>
          </a:xfrm>
          <a:prstGeom prst="rect">
            <a:avLst/>
          </a:prstGeom>
          <a:solidFill>
            <a:srgbClr val="0080FF"/>
          </a:solidFill>
          <a:ln w="25400">
            <a:solidFill>
              <a:srgbClr val="35302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ctr"/>
            <a:endParaRPr kumimoji="0" lang="en-US" altLang="ja-JP" sz="2000" dirty="0">
              <a:solidFill>
                <a:srgbClr val="FFFF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80" y="3789040"/>
            <a:ext cx="749672" cy="109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87" y="3789040"/>
            <a:ext cx="749672" cy="109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4"/>
          <p:cNvSpPr>
            <a:spLocks/>
          </p:cNvSpPr>
          <p:nvPr/>
        </p:nvSpPr>
        <p:spPr bwMode="auto">
          <a:xfrm>
            <a:off x="4716016" y="3892162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kumimoji="0"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p(1)</a:t>
            </a:r>
          </a:p>
        </p:txBody>
      </p:sp>
      <p:sp>
        <p:nvSpPr>
          <p:cNvPr id="21" name="Rectangle 15"/>
          <p:cNvSpPr>
            <a:spLocks/>
          </p:cNvSpPr>
          <p:nvPr/>
        </p:nvSpPr>
        <p:spPr bwMode="auto">
          <a:xfrm>
            <a:off x="6812038" y="3892162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kumimoji="0" lang="en-US" altLang="ja-JP" sz="200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p(2)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55976" y="49411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355976" y="56519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9"/>
          <p:cNvSpPr>
            <a:spLocks/>
          </p:cNvSpPr>
          <p:nvPr/>
        </p:nvSpPr>
        <p:spPr bwMode="auto">
          <a:xfrm>
            <a:off x="6876256" y="4941168"/>
            <a:ext cx="1800200" cy="432047"/>
          </a:xfrm>
          <a:prstGeom prst="rect">
            <a:avLst/>
          </a:prstGeom>
          <a:solidFill>
            <a:srgbClr val="0080FF"/>
          </a:solidFill>
          <a:ln w="25400">
            <a:solidFill>
              <a:srgbClr val="35302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ctr"/>
            <a:endParaRPr kumimoji="0" lang="en-US" altLang="ja-JP" sz="2000" dirty="0">
              <a:solidFill>
                <a:srgbClr val="FFFF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4788024" y="5589240"/>
            <a:ext cx="1800200" cy="432047"/>
          </a:xfrm>
          <a:prstGeom prst="rect">
            <a:avLst/>
          </a:prstGeom>
          <a:solidFill>
            <a:srgbClr val="FFC000"/>
          </a:solidFill>
          <a:ln w="25400">
            <a:solidFill>
              <a:srgbClr val="35302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ctr"/>
            <a:endParaRPr kumimoji="0" lang="en-US" altLang="ja-JP" sz="2000" dirty="0">
              <a:solidFill>
                <a:srgbClr val="FFFF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6876255" y="5589240"/>
            <a:ext cx="1800200" cy="432047"/>
          </a:xfrm>
          <a:prstGeom prst="rect">
            <a:avLst/>
          </a:prstGeom>
          <a:solidFill>
            <a:srgbClr val="FFC000"/>
          </a:solidFill>
          <a:ln w="25400">
            <a:solidFill>
              <a:srgbClr val="35302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ctr"/>
            <a:endParaRPr kumimoji="0" lang="en-US" altLang="ja-JP" sz="2000" dirty="0">
              <a:solidFill>
                <a:srgbClr val="FFFF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4788025" y="4941168"/>
            <a:ext cx="576064" cy="432047"/>
          </a:xfrm>
          <a:prstGeom prst="rect">
            <a:avLst/>
          </a:prstGeom>
          <a:solidFill>
            <a:srgbClr val="FF0000"/>
          </a:solidFill>
          <a:ln w="25400">
            <a:solidFill>
              <a:srgbClr val="35302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ctr"/>
            <a:endParaRPr kumimoji="0" lang="en-US" altLang="ja-JP" sz="2000" dirty="0">
              <a:solidFill>
                <a:srgbClr val="FFFF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652120" y="1916832"/>
            <a:ext cx="2736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ノード</a:t>
            </a:r>
            <a:r>
              <a:rPr kumimoji="1" lang="en-US" altLang="ja-JP" sz="2000" dirty="0"/>
              <a:t>1</a:t>
            </a:r>
            <a:r>
              <a:rPr kumimoji="1" lang="ja-JP" altLang="en-US" sz="2000" dirty="0" smtClean="0"/>
              <a:t>は、ノード</a:t>
            </a:r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b[3:3]</a:t>
            </a:r>
            <a:r>
              <a:rPr kumimoji="1" lang="ja-JP" altLang="en-US" sz="2000" dirty="0" smtClean="0"/>
              <a:t>を、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a[0:3]</a:t>
            </a:r>
            <a:r>
              <a:rPr kumimoji="1" lang="ja-JP" altLang="en-US" sz="2000" dirty="0" smtClean="0"/>
              <a:t>へ読み込む。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1640" y="4509120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※</a:t>
            </a:r>
            <a:r>
              <a:rPr kumimoji="1" lang="ja-JP" altLang="en-US" dirty="0" smtClean="0">
                <a:latin typeface="+mn-ea"/>
              </a:rPr>
              <a:t> 一般に、</a:t>
            </a:r>
            <a:r>
              <a:rPr kumimoji="1" lang="en-US" altLang="ja-JP" dirty="0" smtClean="0">
                <a:latin typeface="+mn-ea"/>
              </a:rPr>
              <a:t>Put</a:t>
            </a:r>
            <a:r>
              <a:rPr kumimoji="1" lang="ja-JP" altLang="en-US" dirty="0" smtClean="0">
                <a:latin typeface="+mn-ea"/>
              </a:rPr>
              <a:t>の方が高速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2" name="Rectangle 9"/>
          <p:cNvSpPr>
            <a:spLocks/>
          </p:cNvSpPr>
          <p:nvPr/>
        </p:nvSpPr>
        <p:spPr bwMode="auto">
          <a:xfrm>
            <a:off x="7236296" y="5589240"/>
            <a:ext cx="576064" cy="432047"/>
          </a:xfrm>
          <a:prstGeom prst="rect">
            <a:avLst/>
          </a:prstGeom>
          <a:solidFill>
            <a:srgbClr val="FF0000"/>
          </a:solidFill>
          <a:ln w="25400">
            <a:solidFill>
              <a:srgbClr val="35302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ctr"/>
            <a:endParaRPr kumimoji="0" lang="en-US" altLang="ja-JP" sz="2000" dirty="0">
              <a:solidFill>
                <a:srgbClr val="FFFF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cxnSp>
        <p:nvCxnSpPr>
          <p:cNvPr id="34" name="直線矢印コネクタ 33"/>
          <p:cNvCxnSpPr>
            <a:endCxn id="31" idx="3"/>
          </p:cNvCxnSpPr>
          <p:nvPr/>
        </p:nvCxnSpPr>
        <p:spPr>
          <a:xfrm flipH="1" flipV="1">
            <a:off x="5364089" y="5157192"/>
            <a:ext cx="2124236" cy="432048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53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/>
          <p:cNvCxnSpPr/>
          <p:nvPr/>
        </p:nvCxnSpPr>
        <p:spPr>
          <a:xfrm>
            <a:off x="6444208" y="3933056"/>
            <a:ext cx="201622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同期</a:t>
            </a:r>
            <a:r>
              <a:rPr kumimoji="1" lang="en-US" altLang="ja-JP" dirty="0" smtClean="0"/>
              <a:t>: 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syn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c all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3561" y="2133600"/>
            <a:ext cx="5038600" cy="575320"/>
          </a:xfrm>
        </p:spPr>
        <p:txBody>
          <a:bodyPr/>
          <a:lstStyle/>
          <a:p>
            <a:r>
              <a:rPr kumimoji="1" lang="en-US" altLang="ja-JP" dirty="0" smtClean="0"/>
              <a:t>v.1.0</a:t>
            </a:r>
            <a:r>
              <a:rPr kumimoji="1" lang="ja-JP" altLang="en-US" dirty="0" smtClean="0"/>
              <a:t>仕様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971601" y="3645024"/>
            <a:ext cx="5040560" cy="5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v.1.1</a:t>
            </a:r>
            <a:r>
              <a:rPr lang="ja-JP" altLang="en-US" dirty="0" smtClean="0"/>
              <a:t>仕様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42905" y="2708920"/>
            <a:ext cx="439248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sync all</a:t>
            </a:r>
            <a:endParaRPr kumimoji="1"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42905" y="4221088"/>
            <a:ext cx="439248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xmp_sync_all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*status)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26881" y="522920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バリア同期を</a:t>
            </a:r>
            <a:r>
              <a:rPr kumimoji="1"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行うとともに</a:t>
            </a:r>
            <a:r>
              <a:rPr kumimoji="1"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kumimoji="1"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すべてのリモートライト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リード</a:t>
            </a:r>
            <a:r>
              <a:rPr kumimoji="1"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の</a:t>
            </a:r>
            <a:r>
              <a:rPr kumimoji="1"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完了を確認する。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直線矢印コネクタ 11"/>
          <p:cNvCxnSpPr>
            <a:endCxn id="19" idx="0"/>
          </p:cNvCxnSpPr>
          <p:nvPr/>
        </p:nvCxnSpPr>
        <p:spPr>
          <a:xfrm>
            <a:off x="6732240" y="1268760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8100392" y="1268760"/>
            <a:ext cx="0" cy="4536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228184" y="90872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ノード</a:t>
            </a:r>
            <a:r>
              <a:rPr kumimoji="1" lang="en-US" altLang="ja-JP" dirty="0" smtClean="0">
                <a:latin typeface="+mn-ea"/>
              </a:rPr>
              <a:t>1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599045" y="90872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ノード</a:t>
            </a:r>
            <a:r>
              <a:rPr kumimoji="1" lang="en-US" altLang="ja-JP" dirty="0">
                <a:latin typeface="+mn-ea"/>
              </a:rPr>
              <a:t>2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6660232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84168" y="184482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Put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6660232" y="299695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8028384" y="38610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80112" y="31409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sync_all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48264" y="40050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sync_all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直線矢印コネクタ 25"/>
          <p:cNvCxnSpPr>
            <a:stCxn id="17" idx="5"/>
          </p:cNvCxnSpPr>
          <p:nvPr/>
        </p:nvCxnSpPr>
        <p:spPr>
          <a:xfrm>
            <a:off x="6783157" y="2039757"/>
            <a:ext cx="1317235" cy="885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8244408" y="37170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バリア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6732240" y="3933056"/>
            <a:ext cx="0" cy="1872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32240" y="3140968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6732240" y="2924944"/>
            <a:ext cx="1368152" cy="648072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9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の特徴（１）</a:t>
            </a:r>
            <a:endParaRPr lang="en-US" altLang="ja-JP" dirty="0" smtClean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2133600"/>
            <a:ext cx="6591985" cy="388768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Fortran/C</a:t>
            </a:r>
            <a:r>
              <a:rPr lang="ja-JP" altLang="en-US" dirty="0" smtClean="0"/>
              <a:t>の拡張 </a:t>
            </a:r>
            <a:r>
              <a:rPr lang="ja-JP" altLang="en-US" dirty="0"/>
              <a:t>（</a:t>
            </a:r>
            <a:r>
              <a:rPr lang="ja-JP" altLang="en-US" dirty="0" smtClean="0"/>
              <a:t>指示文ベース</a:t>
            </a:r>
            <a:r>
              <a:rPr lang="ja-JP" altLang="en-US" dirty="0"/>
              <a:t>）</a:t>
            </a:r>
            <a:endParaRPr lang="en-US" altLang="ja-JP" dirty="0" smtClean="0"/>
          </a:p>
          <a:p>
            <a:pPr lvl="1">
              <a:buFontTx/>
              <a:buNone/>
            </a:pPr>
            <a:r>
              <a:rPr lang="ja-JP" altLang="en-US" dirty="0" smtClean="0"/>
              <a:t>→ 逐次プログラムからの移行が容易</a:t>
            </a:r>
          </a:p>
          <a:p>
            <a:r>
              <a:rPr lang="en-US" altLang="ja-JP" dirty="0" smtClean="0"/>
              <a:t>SPMD</a:t>
            </a:r>
            <a:r>
              <a:rPr lang="ja-JP" altLang="en-US" dirty="0" smtClean="0"/>
              <a:t>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各ノード（並列実行の主体）が独立に（重複して）実行を開始する。</a:t>
            </a:r>
            <a:endParaRPr lang="en-US" altLang="ja-JP" dirty="0" smtClean="0"/>
          </a:p>
        </p:txBody>
      </p:sp>
      <p:sp>
        <p:nvSpPr>
          <p:cNvPr id="29" name="フッター プレースホル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023A080-35CB-4244-AC6F-EA6CA0C8F70D}" type="slidenum">
              <a:rPr lang="en-US" altLang="ja-JP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31" name="AutoShape 6"/>
          <p:cNvSpPr>
            <a:spLocks noChangeAspect="1" noChangeArrowheads="1" noTextEdit="1"/>
          </p:cNvSpPr>
          <p:nvPr/>
        </p:nvSpPr>
        <p:spPr bwMode="auto">
          <a:xfrm>
            <a:off x="4843016" y="3940994"/>
            <a:ext cx="2974975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9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の特徴（２）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2133600"/>
            <a:ext cx="6591985" cy="2879576"/>
          </a:xfrm>
        </p:spPr>
        <p:txBody>
          <a:bodyPr/>
          <a:lstStyle/>
          <a:p>
            <a:r>
              <a:rPr lang="ja-JP" altLang="en-US" dirty="0"/>
              <a:t>明示的な並列化と通信</a:t>
            </a:r>
          </a:p>
          <a:p>
            <a:pPr lvl="1"/>
            <a:r>
              <a:rPr lang="ja-JP" altLang="en-US" dirty="0"/>
              <a:t>ワークマッピング（並列処理）、通信、および同期は</a:t>
            </a:r>
            <a:r>
              <a:rPr lang="ja-JP" altLang="en-US" u="sng" dirty="0"/>
              <a:t>「集団的」な指示文</a:t>
            </a:r>
            <a:r>
              <a:rPr lang="ja-JP" altLang="en-US" dirty="0"/>
              <a:t>によって明示される。</a:t>
            </a:r>
          </a:p>
          <a:p>
            <a:pPr lvl="1">
              <a:buFontTx/>
              <a:buNone/>
            </a:pPr>
            <a:r>
              <a:rPr lang="ja-JP" altLang="en-US" dirty="0"/>
              <a:t>→ チューニングが容易</a:t>
            </a:r>
          </a:p>
          <a:p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プログラミングモデル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グローバルビュー</a:t>
            </a:r>
          </a:p>
          <a:p>
            <a:pPr lvl="1"/>
            <a:r>
              <a:rPr lang="ja-JP" altLang="en-US" dirty="0" smtClean="0"/>
              <a:t>ローカルビュー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ja-JP" smtClean="0"/>
              <a:t>2014/12/18</a:t>
            </a:r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C449933-E268-415C-B923-CC63D25A5B47}" type="slidenum">
              <a:rPr lang="en-US" altLang="ja-JP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616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の実行モデル</a:t>
            </a:r>
            <a:r>
              <a:rPr lang="ja-JP" altLang="en-US" dirty="0"/>
              <a:t>（</a:t>
            </a:r>
            <a:r>
              <a:rPr kumimoji="1" lang="en-US" altLang="ja-JP" dirty="0" smtClean="0"/>
              <a:t>SPMD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各ノードは、同一のコードを独立に（重複して）実行する。</a:t>
            </a:r>
            <a:endParaRPr lang="en-US" altLang="ja-JP" dirty="0" smtClean="0"/>
          </a:p>
          <a:p>
            <a:r>
              <a:rPr lang="ja-JP" altLang="en-US" dirty="0"/>
              <a:t>指示</a:t>
            </a:r>
            <a:r>
              <a:rPr lang="ja-JP" altLang="en-US" dirty="0" smtClean="0"/>
              <a:t>文の箇所では、全ノードが協調して動作する（集団実行）。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通信・同期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ワークマッピング（並列処理）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AutoShape 6"/>
          <p:cNvSpPr>
            <a:spLocks noChangeAspect="1" noChangeArrowheads="1" noTextEdit="1"/>
          </p:cNvSpPr>
          <p:nvPr/>
        </p:nvSpPr>
        <p:spPr bwMode="auto">
          <a:xfrm>
            <a:off x="6228184" y="3573016"/>
            <a:ext cx="2319496" cy="237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6372200" y="3601483"/>
            <a:ext cx="55784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ノード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1</a:t>
            </a:r>
            <a:endParaRPr lang="en-US" altLang="ja-JP" sz="1200" dirty="0">
              <a:latin typeface="+mn-ea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7884368" y="3610148"/>
            <a:ext cx="55784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200" dirty="0" smtClean="0">
                <a:latin typeface="+mn-ea"/>
              </a:rPr>
              <a:t>ノード</a:t>
            </a:r>
            <a:r>
              <a:rPr lang="en-US" altLang="ja-JP" sz="1200" dirty="0" smtClean="0">
                <a:latin typeface="+mn-ea"/>
              </a:rPr>
              <a:t>4</a:t>
            </a:r>
            <a:endParaRPr lang="en-US" altLang="ja-JP" sz="1200" dirty="0">
              <a:latin typeface="+mn-ea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 flipH="1">
            <a:off x="6588224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1" name="Line 41"/>
          <p:cNvSpPr>
            <a:spLocks noChangeShapeType="1"/>
          </p:cNvSpPr>
          <p:nvPr/>
        </p:nvSpPr>
        <p:spPr bwMode="auto">
          <a:xfrm>
            <a:off x="7020272" y="3706690"/>
            <a:ext cx="71727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2" name="Line 42"/>
          <p:cNvSpPr>
            <a:spLocks noChangeShapeType="1"/>
          </p:cNvSpPr>
          <p:nvPr/>
        </p:nvSpPr>
        <p:spPr bwMode="auto">
          <a:xfrm>
            <a:off x="6732240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3" name="Line 45"/>
          <p:cNvSpPr>
            <a:spLocks noChangeShapeType="1"/>
          </p:cNvSpPr>
          <p:nvPr/>
        </p:nvSpPr>
        <p:spPr bwMode="auto">
          <a:xfrm>
            <a:off x="6732240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 flipH="1">
            <a:off x="7020272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7164288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>
            <a:off x="7164288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 flipH="1">
            <a:off x="7452320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>
            <a:off x="7596336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9" name="Line 45"/>
          <p:cNvSpPr>
            <a:spLocks noChangeShapeType="1"/>
          </p:cNvSpPr>
          <p:nvPr/>
        </p:nvSpPr>
        <p:spPr bwMode="auto">
          <a:xfrm>
            <a:off x="7596336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 flipH="1">
            <a:off x="7884368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8028384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8028384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grpSp>
        <p:nvGrpSpPr>
          <p:cNvPr id="23" name="Group 40"/>
          <p:cNvGrpSpPr>
            <a:grpSpLocks/>
          </p:cNvGrpSpPr>
          <p:nvPr/>
        </p:nvGrpSpPr>
        <p:grpSpPr bwMode="auto">
          <a:xfrm>
            <a:off x="6228184" y="4725144"/>
            <a:ext cx="2305882" cy="523532"/>
            <a:chOff x="3590" y="2308"/>
            <a:chExt cx="1863" cy="556"/>
          </a:xfrm>
        </p:grpSpPr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3590" y="2308"/>
              <a:ext cx="1863" cy="556"/>
              <a:chOff x="3756" y="2308"/>
              <a:chExt cx="1863" cy="556"/>
            </a:xfrm>
          </p:grpSpPr>
          <p:sp>
            <p:nvSpPr>
              <p:cNvPr id="27" name="Freeform 20"/>
              <p:cNvSpPr>
                <a:spLocks/>
              </p:cNvSpPr>
              <p:nvPr/>
            </p:nvSpPr>
            <p:spPr bwMode="auto">
              <a:xfrm>
                <a:off x="3756" y="2308"/>
                <a:ext cx="1863" cy="556"/>
              </a:xfrm>
              <a:custGeom>
                <a:avLst/>
                <a:gdLst/>
                <a:ahLst/>
                <a:cxnLst>
                  <a:cxn ang="0">
                    <a:pos x="505" y="0"/>
                  </a:cxn>
                  <a:cxn ang="0">
                    <a:pos x="0" y="505"/>
                  </a:cxn>
                  <a:cxn ang="0">
                    <a:pos x="0" y="2521"/>
                  </a:cxn>
                  <a:cxn ang="0">
                    <a:pos x="505" y="3025"/>
                  </a:cxn>
                  <a:cxn ang="0">
                    <a:pos x="9646" y="3025"/>
                  </a:cxn>
                  <a:cxn ang="0">
                    <a:pos x="10150" y="2521"/>
                  </a:cxn>
                  <a:cxn ang="0">
                    <a:pos x="10150" y="505"/>
                  </a:cxn>
                  <a:cxn ang="0">
                    <a:pos x="9646" y="0"/>
                  </a:cxn>
                  <a:cxn ang="0">
                    <a:pos x="505" y="0"/>
                  </a:cxn>
                </a:cxnLst>
                <a:rect l="0" t="0" r="r" b="b"/>
                <a:pathLst>
                  <a:path w="10150" h="3025">
                    <a:moveTo>
                      <a:pt x="505" y="0"/>
                    </a:moveTo>
                    <a:cubicBezTo>
                      <a:pt x="226" y="0"/>
                      <a:pt x="0" y="226"/>
                      <a:pt x="0" y="505"/>
                    </a:cubicBezTo>
                    <a:lnTo>
                      <a:pt x="0" y="2521"/>
                    </a:lnTo>
                    <a:cubicBezTo>
                      <a:pt x="0" y="2800"/>
                      <a:pt x="226" y="3025"/>
                      <a:pt x="505" y="3025"/>
                    </a:cubicBezTo>
                    <a:lnTo>
                      <a:pt x="9646" y="3025"/>
                    </a:lnTo>
                    <a:cubicBezTo>
                      <a:pt x="9925" y="3025"/>
                      <a:pt x="10150" y="2800"/>
                      <a:pt x="10150" y="2521"/>
                    </a:cubicBezTo>
                    <a:lnTo>
                      <a:pt x="10150" y="505"/>
                    </a:lnTo>
                    <a:cubicBezTo>
                      <a:pt x="10150" y="226"/>
                      <a:pt x="9925" y="0"/>
                      <a:pt x="9646" y="0"/>
                    </a:cubicBez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CCECFF"/>
              </a:solidFill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1200">
                  <a:latin typeface="+mn-ea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3756" y="2308"/>
                <a:ext cx="1863" cy="556"/>
              </a:xfrm>
              <a:custGeom>
                <a:avLst/>
                <a:gdLst/>
                <a:ahLst/>
                <a:cxnLst>
                  <a:cxn ang="0">
                    <a:pos x="505" y="0"/>
                  </a:cxn>
                  <a:cxn ang="0">
                    <a:pos x="0" y="505"/>
                  </a:cxn>
                  <a:cxn ang="0">
                    <a:pos x="0" y="2521"/>
                  </a:cxn>
                  <a:cxn ang="0">
                    <a:pos x="505" y="3025"/>
                  </a:cxn>
                  <a:cxn ang="0">
                    <a:pos x="9646" y="3025"/>
                  </a:cxn>
                  <a:cxn ang="0">
                    <a:pos x="10150" y="2521"/>
                  </a:cxn>
                  <a:cxn ang="0">
                    <a:pos x="10150" y="505"/>
                  </a:cxn>
                  <a:cxn ang="0">
                    <a:pos x="9646" y="0"/>
                  </a:cxn>
                  <a:cxn ang="0">
                    <a:pos x="505" y="0"/>
                  </a:cxn>
                </a:cxnLst>
                <a:rect l="0" t="0" r="r" b="b"/>
                <a:pathLst>
                  <a:path w="10150" h="3025">
                    <a:moveTo>
                      <a:pt x="505" y="0"/>
                    </a:moveTo>
                    <a:cubicBezTo>
                      <a:pt x="226" y="0"/>
                      <a:pt x="0" y="226"/>
                      <a:pt x="0" y="505"/>
                    </a:cubicBezTo>
                    <a:lnTo>
                      <a:pt x="0" y="2521"/>
                    </a:lnTo>
                    <a:cubicBezTo>
                      <a:pt x="0" y="2800"/>
                      <a:pt x="226" y="3025"/>
                      <a:pt x="505" y="3025"/>
                    </a:cubicBezTo>
                    <a:lnTo>
                      <a:pt x="9646" y="3025"/>
                    </a:lnTo>
                    <a:cubicBezTo>
                      <a:pt x="9925" y="3025"/>
                      <a:pt x="10150" y="2800"/>
                      <a:pt x="10150" y="2521"/>
                    </a:cubicBezTo>
                    <a:lnTo>
                      <a:pt x="10150" y="505"/>
                    </a:lnTo>
                    <a:cubicBezTo>
                      <a:pt x="10150" y="226"/>
                      <a:pt x="9925" y="0"/>
                      <a:pt x="9646" y="0"/>
                    </a:cubicBezTo>
                    <a:lnTo>
                      <a:pt x="505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1200">
                  <a:latin typeface="+mn-ea"/>
                </a:endParaRPr>
              </a:p>
            </p:txBody>
          </p:sp>
        </p:grp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304" y="2388"/>
              <a:ext cx="435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400" dirty="0">
                  <a:solidFill>
                    <a:srgbClr val="000000"/>
                  </a:solidFill>
                  <a:latin typeface="+mn-ea"/>
                </a:rPr>
                <a:t>指示文</a:t>
              </a:r>
              <a:endParaRPr lang="ja-JP" altLang="en-US" sz="1400" dirty="0">
                <a:latin typeface="+mn-ea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677" y="2595"/>
              <a:ext cx="1666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通信</a:t>
              </a:r>
              <a:r>
                <a:rPr lang="en-US" altLang="ja-JP" sz="1200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同期</a:t>
              </a:r>
              <a:r>
                <a:rPr lang="en-US" altLang="ja-JP" sz="1200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ja-JP" altLang="en-US" sz="1200" dirty="0" smtClean="0">
                  <a:solidFill>
                    <a:srgbClr val="000000"/>
                  </a:solidFill>
                  <a:latin typeface="+mn-ea"/>
                </a:rPr>
                <a:t>ワーク</a:t>
              </a:r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マッピ</a:t>
              </a:r>
              <a:r>
                <a:rPr lang="ja-JP" altLang="en-US" sz="1200" dirty="0" smtClean="0">
                  <a:solidFill>
                    <a:srgbClr val="000000"/>
                  </a:solidFill>
                  <a:latin typeface="+mn-ea"/>
                </a:rPr>
                <a:t>ング</a:t>
              </a:r>
              <a:endParaRPr lang="ja-JP" altLang="en-US" sz="1200" dirty="0">
                <a:latin typeface="+mn-ea"/>
              </a:endParaRPr>
            </a:p>
          </p:txBody>
        </p:sp>
      </p:grp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6757808" y="4127517"/>
            <a:ext cx="1342584" cy="2210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0" tIns="36000" rIns="360000" bIns="0">
            <a:spAutoFit/>
          </a:bodyPr>
          <a:lstStyle/>
          <a:p>
            <a:r>
              <a:rPr lang="ja-JP" altLang="en-US" sz="1200" dirty="0">
                <a:latin typeface="+mn-ea"/>
              </a:rPr>
              <a:t>重複実行</a:t>
            </a:r>
          </a:p>
        </p:txBody>
      </p:sp>
    </p:spTree>
    <p:extLst>
      <p:ext uri="{BB962C8B-B14F-4D97-AF65-F5344CB8AC3E}">
        <p14:creationId xmlns:p14="http://schemas.microsoft.com/office/powerpoint/2010/main" val="406459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メモリ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1844824"/>
            <a:ext cx="6591985" cy="410445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各ノードは、自身のローカルメモリ上のデータ（</a:t>
            </a:r>
            <a:r>
              <a:rPr kumimoji="1" lang="ja-JP" altLang="en-US" u="sng" dirty="0" smtClean="0"/>
              <a:t>ローカルデータ</a:t>
            </a:r>
            <a:r>
              <a:rPr kumimoji="1" lang="ja-JP" altLang="en-US" dirty="0" smtClean="0"/>
              <a:t>）のみをアクセスできる。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他のノード上のデータ（</a:t>
            </a:r>
            <a:r>
              <a:rPr kumimoji="1" lang="ja-JP" altLang="en-US" u="sng" dirty="0" smtClean="0"/>
              <a:t>リモートデータ</a:t>
            </a:r>
            <a:r>
              <a:rPr kumimoji="1" lang="ja-JP" altLang="en-US" dirty="0" smtClean="0"/>
              <a:t>）にアクセスする場合は、特殊な記法による明示的な指定が必要。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通信</a:t>
            </a:r>
            <a:r>
              <a:rPr lang="ja-JP" altLang="en-US" dirty="0"/>
              <a:t>指示</a:t>
            </a:r>
            <a:r>
              <a:rPr lang="ja-JP" altLang="en-US" dirty="0" smtClean="0"/>
              <a:t>文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coarray</a:t>
            </a:r>
            <a:endParaRPr kumimoji="1" lang="en-US" altLang="ja-JP" dirty="0" smtClean="0"/>
          </a:p>
          <a:p>
            <a:r>
              <a:rPr lang="ja-JP" altLang="en-US" dirty="0" smtClean="0"/>
              <a:t>「分散」されないデータは、全ノードに</a:t>
            </a:r>
            <a:r>
              <a:rPr lang="ja-JP" altLang="en-US" u="sng" dirty="0" smtClean="0"/>
              <a:t>重複して</a:t>
            </a:r>
            <a:r>
              <a:rPr lang="ja-JP" altLang="en-US" dirty="0" smtClean="0"/>
              <a:t>配置される。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8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プログラム例（</a:t>
            </a:r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との比較）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1772230"/>
            <a:ext cx="4244056" cy="2733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int array[MAX];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p(*)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t(0:MAX-1)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t(block) onto p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align array[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with t(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main(){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t(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 reduction(+:res)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0;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&lt; MAX;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++){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func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res +=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ja-JP" altLang="en-US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kumimoji="1" lang="ja-JP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4008" y="1772230"/>
            <a:ext cx="4248471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int array[MAX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main(int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char **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argv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){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MPI_Init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argc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argv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MPI_Comm_rank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(MPI_COMM_WORLD, &amp;rank); 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lang="ja-JP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MPI_Comm_size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(MPI_COMM_WORLD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&amp;size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endParaRPr lang="en-US" altLang="ja-JP" sz="12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dx = MAX/size;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 rank * dx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if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rank != (size -1))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+ dx;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else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MAX;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 0;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&lt;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++){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array[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func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+=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MPI_Allreduce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&amp;res, 1, MPI_INT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</a:t>
            </a:r>
          </a:p>
          <a:p>
            <a:r>
              <a:rPr lang="ja-JP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ja-JP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         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MPI_SUM, MPI_COMM_WORLD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endParaRPr lang="en-US" altLang="ja-JP" sz="12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MPI_Finalize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 );</a:t>
            </a:r>
          </a:p>
          <a:p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600" y="141277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XMP/C</a:t>
            </a:r>
            <a:r>
              <a:rPr kumimoji="1" lang="ja-JP" altLang="en-US" dirty="0" smtClean="0">
                <a:latin typeface="+mj-ea"/>
                <a:ea typeface="+mj-ea"/>
              </a:rPr>
              <a:t>プログラム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92080" y="141277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プログラム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672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シンプル</a:t>
            </a:r>
          </a:p>
        </p:txBody>
      </p:sp>
    </p:spTree>
    <p:extLst>
      <p:ext uri="{BB962C8B-B14F-4D97-AF65-F5344CB8AC3E}">
        <p14:creationId xmlns:p14="http://schemas.microsoft.com/office/powerpoint/2010/main" val="278862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のグローバルビュー・プログラミング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解くべき問題全体を記述し、それを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個のノードが分担する方法を示す。</a:t>
            </a:r>
            <a:endParaRPr lang="en-US" altLang="ja-JP" dirty="0" smtClean="0"/>
          </a:p>
          <a:p>
            <a:pPr lvl="1"/>
            <a:r>
              <a:rPr lang="ja-JP" altLang="en-US" dirty="0"/>
              <a:t>「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100</a:t>
            </a:r>
            <a:r>
              <a:rPr lang="ja-JP" altLang="en-US" dirty="0" smtClean="0"/>
              <a:t>を</a:t>
            </a:r>
            <a:r>
              <a:rPr lang="en-US" altLang="ja-JP" dirty="0" smtClean="0"/>
              <a:t>4</a:t>
            </a:r>
            <a:r>
              <a:rPr lang="ja-JP" altLang="en-US" dirty="0" smtClean="0"/>
              <a:t>人で分担して解け」</a:t>
            </a:r>
            <a:endParaRPr lang="en-US" altLang="ja-JP" dirty="0" smtClean="0"/>
          </a:p>
          <a:p>
            <a:r>
              <a:rPr lang="ja-JP" altLang="en-US" dirty="0" smtClean="0"/>
              <a:t>分かりやすい（</a:t>
            </a:r>
            <a:r>
              <a:rPr lang="ja-JP" altLang="en-US" dirty="0"/>
              <a:t>基本的</a:t>
            </a:r>
            <a:r>
              <a:rPr lang="ja-JP" altLang="en-US" dirty="0" smtClean="0"/>
              <a:t>に指示</a:t>
            </a:r>
            <a:r>
              <a:rPr lang="ja-JP" altLang="en-US" dirty="0"/>
              <a:t>文を挿入するだけ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r>
              <a:rPr lang="ja-JP" altLang="en-US" dirty="0" smtClean="0"/>
              <a:t>「分担」を指定する方法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データマッピング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ワークマッピング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通信・同期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2014/12/18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68144" y="1340768"/>
            <a:ext cx="309634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ローカルビュー</a:t>
            </a:r>
            <a:r>
              <a:rPr lang="en-US" altLang="ja-JP" sz="1400" dirty="0" smtClean="0"/>
              <a:t>: </a:t>
            </a:r>
            <a:r>
              <a:rPr lang="ja-JP" altLang="en-US" sz="1400" dirty="0" smtClean="0"/>
              <a:t>各ノード</a:t>
            </a:r>
            <a:r>
              <a:rPr lang="ja-JP" altLang="en-US" sz="1400" dirty="0"/>
              <a:t>が解くべき問題を個別に</a:t>
            </a:r>
            <a:r>
              <a:rPr lang="ja-JP" altLang="en-US" sz="1400" dirty="0" smtClean="0"/>
              <a:t>示す。「</a:t>
            </a:r>
            <a:r>
              <a:rPr lang="ja-JP" altLang="en-US" sz="1400" dirty="0"/>
              <a:t>ノード</a:t>
            </a:r>
            <a:r>
              <a:rPr lang="en-US" altLang="ja-JP" sz="1400" dirty="0"/>
              <a:t>1</a:t>
            </a:r>
            <a:r>
              <a:rPr lang="ja-JP" altLang="en-US" sz="1400" dirty="0"/>
              <a:t>は問題</a:t>
            </a:r>
            <a:r>
              <a:rPr lang="en-US" altLang="ja-JP" sz="1400" dirty="0"/>
              <a:t>1</a:t>
            </a:r>
            <a:r>
              <a:rPr lang="ja-JP" altLang="en-US" sz="1400" dirty="0"/>
              <a:t>～</a:t>
            </a:r>
            <a:r>
              <a:rPr lang="en-US" altLang="ja-JP" sz="1400" dirty="0"/>
              <a:t>25</a:t>
            </a:r>
            <a:r>
              <a:rPr lang="ja-JP" altLang="en-US" sz="1400" dirty="0"/>
              <a:t>を解け。ノード</a:t>
            </a:r>
            <a:r>
              <a:rPr lang="en-US" altLang="ja-JP" sz="1400" dirty="0"/>
              <a:t>2</a:t>
            </a:r>
            <a:r>
              <a:rPr lang="ja-JP" altLang="en-US" sz="1400" dirty="0"/>
              <a:t>は</a:t>
            </a:r>
            <a:r>
              <a:rPr lang="en-US" altLang="ja-JP" sz="1400" dirty="0"/>
              <a:t>……</a:t>
            </a:r>
            <a:r>
              <a:rPr lang="ja-JP" altLang="en-US" sz="1400" dirty="0" smtClean="0"/>
              <a:t>」</a:t>
            </a:r>
            <a:endParaRPr lang="en-US" altLang="ja-JP" sz="1400" dirty="0"/>
          </a:p>
        </p:txBody>
      </p:sp>
      <p:sp>
        <p:nvSpPr>
          <p:cNvPr id="8" name="左右矢印 7"/>
          <p:cNvSpPr/>
          <p:nvPr/>
        </p:nvSpPr>
        <p:spPr>
          <a:xfrm>
            <a:off x="5292080" y="1412776"/>
            <a:ext cx="432048" cy="21602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8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708</TotalTime>
  <Words>3316</Words>
  <Application>Microsoft Macintosh PowerPoint</Application>
  <PresentationFormat>画面に合わせる (4:3)</PresentationFormat>
  <Paragraphs>586</Paragraphs>
  <Slides>35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6" baseType="lpstr">
      <vt:lpstr>ウィスプ</vt:lpstr>
      <vt:lpstr>XcalableMP講習会</vt:lpstr>
      <vt:lpstr>はじめに</vt:lpstr>
      <vt:lpstr>並列プログラミング言語XcalableMP</vt:lpstr>
      <vt:lpstr>XcalableMPの特徴（１）</vt:lpstr>
      <vt:lpstr>XcalableMPの特徴（２）</vt:lpstr>
      <vt:lpstr>XMPの実行モデル（SPMD）</vt:lpstr>
      <vt:lpstr>メモリモデル</vt:lpstr>
      <vt:lpstr>プログラム例（MPIとの比較）</vt:lpstr>
      <vt:lpstr>XMPのグローバルビュー・プログラミング</vt:lpstr>
      <vt:lpstr>XcalableMP指示文の記法</vt:lpstr>
      <vt:lpstr>XMPのデータマッピング</vt:lpstr>
      <vt:lpstr>データマッピング指示文（１） nodes指示文</vt:lpstr>
      <vt:lpstr>データマッピング指示文（２） template指示文</vt:lpstr>
      <vt:lpstr>データマッピング指示文（3） distribute指示文</vt:lpstr>
      <vt:lpstr>データマッピングの例</vt:lpstr>
      <vt:lpstr>多次元テンプレートの分散</vt:lpstr>
      <vt:lpstr>データマッピング指示文（４） align指示文（１）</vt:lpstr>
      <vt:lpstr>データマッピング</vt:lpstr>
      <vt:lpstr>特殊な整列</vt:lpstr>
      <vt:lpstr>ワークマッピング指示文（１） loop指示文（１）</vt:lpstr>
      <vt:lpstr>loop指示文（２）</vt:lpstr>
      <vt:lpstr>loop指示文（３）</vt:lpstr>
      <vt:lpstr>ワークマッピング指示文（２） task指示文</vt:lpstr>
      <vt:lpstr>通信指示文（１） shadow/reflect指示文</vt:lpstr>
      <vt:lpstr>shadow/reflect指示文の例</vt:lpstr>
      <vt:lpstr>shadow/reflect指示文の例</vt:lpstr>
      <vt:lpstr>通信指示文（2） gmove指示文</vt:lpstr>
      <vt:lpstr>通信指示文（３）</vt:lpstr>
      <vt:lpstr>XcalableMPプログラムの例</vt:lpstr>
      <vt:lpstr>XMPのローカルビュー・プログラミング</vt:lpstr>
      <vt:lpstr>coarray機能</vt:lpstr>
      <vt:lpstr>coarrayの宣言</vt:lpstr>
      <vt:lpstr>リモートライト（Put） </vt:lpstr>
      <vt:lpstr>リモートリード（Get） </vt:lpstr>
      <vt:lpstr>同期: sync 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XcalableMP講習会 初級編</dc:title>
  <dc:creator>Hitoshi Murai</dc:creator>
  <cp:lastModifiedBy>村井</cp:lastModifiedBy>
  <cp:revision>76</cp:revision>
  <dcterms:created xsi:type="dcterms:W3CDTF">2013-07-17T01:06:53Z</dcterms:created>
  <dcterms:modified xsi:type="dcterms:W3CDTF">2014-12-18T03:32:36Z</dcterms:modified>
</cp:coreProperties>
</file>