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3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93" r:id="rId4"/>
    <p:sldId id="260" r:id="rId5"/>
    <p:sldId id="261" r:id="rId6"/>
    <p:sldId id="306" r:id="rId7"/>
    <p:sldId id="305" r:id="rId8"/>
    <p:sldId id="297" r:id="rId9"/>
    <p:sldId id="268" r:id="rId10"/>
    <p:sldId id="271" r:id="rId11"/>
    <p:sldId id="269" r:id="rId12"/>
    <p:sldId id="294" r:id="rId13"/>
    <p:sldId id="317" r:id="rId14"/>
    <p:sldId id="316" r:id="rId15"/>
    <p:sldId id="274" r:id="rId16"/>
    <p:sldId id="298" r:id="rId17"/>
    <p:sldId id="314" r:id="rId18"/>
    <p:sldId id="273" r:id="rId19"/>
    <p:sldId id="277" r:id="rId20"/>
    <p:sldId id="315" r:id="rId21"/>
    <p:sldId id="318" r:id="rId22"/>
    <p:sldId id="280" r:id="rId23"/>
    <p:sldId id="281" r:id="rId24"/>
    <p:sldId id="299" r:id="rId25"/>
    <p:sldId id="300" r:id="rId26"/>
    <p:sldId id="288" r:id="rId27"/>
    <p:sldId id="313" r:id="rId28"/>
    <p:sldId id="312" r:id="rId29"/>
    <p:sldId id="287" r:id="rId30"/>
    <p:sldId id="290" r:id="rId31"/>
    <p:sldId id="267" r:id="rId32"/>
    <p:sldId id="302" r:id="rId33"/>
    <p:sldId id="304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43" autoAdjust="0"/>
    <p:restoredTop sz="95846" autoAdjust="0"/>
  </p:normalViewPr>
  <p:slideViewPr>
    <p:cSldViewPr>
      <p:cViewPr varScale="1">
        <p:scale>
          <a:sx n="143" d="100"/>
          <a:sy n="143" d="100"/>
        </p:scale>
        <p:origin x="1840" y="2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B5EE9-97AD-3041-8B83-8D35C734A7EA}" type="datetimeFigureOut">
              <a:rPr kumimoji="1" lang="ja-JP" altLang="en-US" smtClean="0"/>
              <a:t>2017/8/6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3B9E4F-E78C-3746-A4A0-390123FA6E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95156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424F6-89DB-4458-B281-074421B32A94}" type="datetimeFigureOut">
              <a:rPr kumimoji="1" lang="ja-JP" altLang="en-US" smtClean="0"/>
              <a:t>2017/8/6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6489D-B748-4744-8DBD-DDAE264139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58665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6489D-B748-4744-8DBD-DDAE2641398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9807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6489D-B748-4744-8DBD-DDAE2641398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3209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6489D-B748-4744-8DBD-DDAE2641398C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1330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6489D-B748-4744-8DBD-DDAE2641398C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610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6489D-B748-4744-8DBD-DDAE2641398C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817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40352" y="6135089"/>
            <a:ext cx="798428" cy="370171"/>
          </a:xfrm>
        </p:spPr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135809"/>
            <a:ext cx="5653921" cy="365125"/>
          </a:xfrm>
        </p:spPr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88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16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4372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445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800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035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64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016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40352" y="6135089"/>
            <a:ext cx="798428" cy="370171"/>
          </a:xfrm>
        </p:spPr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135809"/>
            <a:ext cx="5653921" cy="365125"/>
          </a:xfrm>
        </p:spPr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136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76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87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45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617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719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623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34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01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XcalableMP</a:t>
            </a:r>
            <a:r>
              <a:rPr kumimoji="1" lang="ja-JP" altLang="en-US" dirty="0" smtClean="0"/>
              <a:t>講習会</a:t>
            </a:r>
            <a:endParaRPr kumimoji="1" lang="ja-JP" altLang="en-US" sz="32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村井 均（理研）</a:t>
            </a:r>
            <a:endParaRPr kumimoji="1" lang="ja-JP" altLang="en-US" dirty="0"/>
          </a:p>
        </p:txBody>
      </p:sp>
      <p:pic>
        <p:nvPicPr>
          <p:cNvPr id="4" name="Picture 4" descr="xmp-logo-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11707" y="298798"/>
            <a:ext cx="2981325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5924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XcalableMP</a:t>
            </a:r>
            <a:r>
              <a:rPr kumimoji="1" lang="ja-JP" altLang="en-US" dirty="0" smtClean="0"/>
              <a:t>指示文の記法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1151384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XMP</a:t>
            </a:r>
            <a:r>
              <a:rPr kumimoji="1" lang="ja-JP" altLang="en-US" dirty="0" smtClean="0"/>
              <a:t>の指示文は、「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ja-JP" altLang="en-US" dirty="0" smtClean="0"/>
              <a:t>」</a:t>
            </a:r>
            <a:r>
              <a:rPr lang="ja-JP" altLang="en-US" dirty="0" smtClean="0"/>
              <a:t>または「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!$</a:t>
            </a:r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ja-JP" altLang="en-US" dirty="0" smtClean="0"/>
              <a:t>」から始まる。</a:t>
            </a:r>
            <a:endParaRPr kumimoji="1"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テキスト ボックス 6"/>
          <p:cNvSpPr txBox="1">
            <a:spLocks noChangeArrowheads="1"/>
          </p:cNvSpPr>
          <p:nvPr/>
        </p:nvSpPr>
        <p:spPr bwMode="auto">
          <a:xfrm>
            <a:off x="2411760" y="3759423"/>
            <a:ext cx="5622052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#pragma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400" dirty="0" err="1" smtClean="0">
                <a:latin typeface="Consolas" pitchFamily="49" charset="0"/>
                <a:cs typeface="Consolas" pitchFamily="49" charset="0"/>
              </a:rPr>
              <a:t>xmp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 align a[</a:t>
            </a:r>
            <a:r>
              <a:rPr lang="en-US" altLang="ja-JP" sz="2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] with t[</a:t>
            </a:r>
            <a:r>
              <a:rPr lang="en-US" altLang="ja-JP" sz="2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sz="2400" dirty="0">
                <a:latin typeface="Consolas" pitchFamily="49" charset="0"/>
                <a:cs typeface="Consolas" pitchFamily="49" charset="0"/>
              </a:rPr>
              <a:t>]</a:t>
            </a:r>
            <a:endParaRPr lang="ja-JP" alt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テキスト ボックス 7"/>
          <p:cNvSpPr txBox="1">
            <a:spLocks noChangeArrowheads="1"/>
          </p:cNvSpPr>
          <p:nvPr/>
        </p:nvSpPr>
        <p:spPr bwMode="auto">
          <a:xfrm>
            <a:off x="2411760" y="4479503"/>
            <a:ext cx="5616624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!$</a:t>
            </a:r>
            <a:r>
              <a:rPr lang="en-US" altLang="ja-JP" sz="2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xmp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 align a(</a:t>
            </a:r>
            <a:r>
              <a:rPr lang="en-US" altLang="ja-JP" sz="2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sz="2400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 with t(</a:t>
            </a:r>
            <a:r>
              <a:rPr lang="en-US" altLang="ja-JP" sz="2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)</a:t>
            </a:r>
            <a:endParaRPr lang="ja-JP" alt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123728" y="328498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例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835696" y="378904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[C]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835696" y="450912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[F]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88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XMP</a:t>
            </a:r>
            <a:r>
              <a:rPr lang="ja-JP" altLang="en-US" dirty="0" smtClean="0"/>
              <a:t>のデータマッピング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255346" y="2357438"/>
            <a:ext cx="358775" cy="350837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0</a:t>
            </a:r>
            <a:endParaRPr lang="en-US" altLang="ja-JP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1255346" y="2708275"/>
            <a:ext cx="358775" cy="360363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255346" y="3068638"/>
            <a:ext cx="358775" cy="366712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1255346" y="3433763"/>
            <a:ext cx="358775" cy="360362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255346" y="3792538"/>
            <a:ext cx="358775" cy="360362"/>
          </a:xfrm>
          <a:prstGeom prst="rect">
            <a:avLst/>
          </a:prstGeom>
          <a:solidFill>
            <a:srgbClr val="3366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1255346" y="4151313"/>
            <a:ext cx="358775" cy="360362"/>
          </a:xfrm>
          <a:prstGeom prst="rect">
            <a:avLst/>
          </a:prstGeom>
          <a:solidFill>
            <a:srgbClr val="3366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1255346" y="4510088"/>
            <a:ext cx="358775" cy="366712"/>
          </a:xfrm>
          <a:prstGeom prst="rect">
            <a:avLst/>
          </a:prstGeom>
          <a:solidFill>
            <a:srgbClr val="33CC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1255346" y="4876800"/>
            <a:ext cx="358775" cy="352425"/>
          </a:xfrm>
          <a:prstGeom prst="rect">
            <a:avLst/>
          </a:prstGeom>
          <a:solidFill>
            <a:srgbClr val="33CC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3414346" y="2349500"/>
            <a:ext cx="360363" cy="358775"/>
          </a:xfrm>
          <a:prstGeom prst="ellipse">
            <a:avLst/>
          </a:prstGeom>
          <a:solidFill>
            <a:srgbClr val="FF66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3414346" y="2708275"/>
            <a:ext cx="360363" cy="360363"/>
          </a:xfrm>
          <a:prstGeom prst="ellipse">
            <a:avLst/>
          </a:prstGeom>
          <a:solidFill>
            <a:srgbClr val="FF66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7" name="Oval 18"/>
          <p:cNvSpPr>
            <a:spLocks noChangeArrowheads="1"/>
          </p:cNvSpPr>
          <p:nvPr/>
        </p:nvSpPr>
        <p:spPr bwMode="auto">
          <a:xfrm>
            <a:off x="3414346" y="3068638"/>
            <a:ext cx="360363" cy="360362"/>
          </a:xfrm>
          <a:prstGeom prst="ellipse">
            <a:avLst/>
          </a:prstGeom>
          <a:solidFill>
            <a:srgbClr val="FFFF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3414346" y="3429000"/>
            <a:ext cx="360363" cy="360363"/>
          </a:xfrm>
          <a:prstGeom prst="ellipse">
            <a:avLst/>
          </a:prstGeom>
          <a:solidFill>
            <a:srgbClr val="FFFF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9" name="Oval 20"/>
          <p:cNvSpPr>
            <a:spLocks noChangeArrowheads="1"/>
          </p:cNvSpPr>
          <p:nvPr/>
        </p:nvSpPr>
        <p:spPr bwMode="auto">
          <a:xfrm>
            <a:off x="3414346" y="3787775"/>
            <a:ext cx="360363" cy="360363"/>
          </a:xfrm>
          <a:prstGeom prst="ellipse">
            <a:avLst/>
          </a:prstGeom>
          <a:solidFill>
            <a:srgbClr val="3366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3414346" y="4148138"/>
            <a:ext cx="360363" cy="360362"/>
          </a:xfrm>
          <a:prstGeom prst="ellipse">
            <a:avLst/>
          </a:prstGeom>
          <a:solidFill>
            <a:srgbClr val="3366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1" name="Oval 22"/>
          <p:cNvSpPr>
            <a:spLocks noChangeArrowheads="1"/>
          </p:cNvSpPr>
          <p:nvPr/>
        </p:nvSpPr>
        <p:spPr bwMode="auto">
          <a:xfrm>
            <a:off x="3414346" y="4508500"/>
            <a:ext cx="360363" cy="360363"/>
          </a:xfrm>
          <a:prstGeom prst="ellipse">
            <a:avLst/>
          </a:prstGeom>
          <a:solidFill>
            <a:srgbClr val="33CC33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3414346" y="4868863"/>
            <a:ext cx="360363" cy="360362"/>
          </a:xfrm>
          <a:prstGeom prst="ellipse">
            <a:avLst/>
          </a:prstGeom>
          <a:solidFill>
            <a:srgbClr val="33CC33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23" name="AutoShape 24"/>
          <p:cNvSpPr>
            <a:spLocks noChangeArrowheads="1"/>
          </p:cNvSpPr>
          <p:nvPr/>
        </p:nvSpPr>
        <p:spPr bwMode="auto">
          <a:xfrm>
            <a:off x="5574934" y="2205038"/>
            <a:ext cx="1008062" cy="576262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24" name="AutoShape 25"/>
          <p:cNvSpPr>
            <a:spLocks noChangeArrowheads="1"/>
          </p:cNvSpPr>
          <p:nvPr/>
        </p:nvSpPr>
        <p:spPr bwMode="auto">
          <a:xfrm>
            <a:off x="5574934" y="3068638"/>
            <a:ext cx="1008062" cy="576262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25" name="AutoShape 26"/>
          <p:cNvSpPr>
            <a:spLocks noChangeArrowheads="1"/>
          </p:cNvSpPr>
          <p:nvPr/>
        </p:nvSpPr>
        <p:spPr bwMode="auto">
          <a:xfrm>
            <a:off x="5574934" y="3932238"/>
            <a:ext cx="1008062" cy="576262"/>
          </a:xfrm>
          <a:prstGeom prst="roundRect">
            <a:avLst>
              <a:gd name="adj" fmla="val 16667"/>
            </a:avLst>
          </a:prstGeom>
          <a:solidFill>
            <a:srgbClr val="3366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6" name="AutoShape 27"/>
          <p:cNvSpPr>
            <a:spLocks noChangeArrowheads="1"/>
          </p:cNvSpPr>
          <p:nvPr/>
        </p:nvSpPr>
        <p:spPr bwMode="auto">
          <a:xfrm>
            <a:off x="5574934" y="4795838"/>
            <a:ext cx="1008062" cy="576262"/>
          </a:xfrm>
          <a:prstGeom prst="roundRect">
            <a:avLst>
              <a:gd name="adj" fmla="val 16667"/>
            </a:avLst>
          </a:prstGeom>
          <a:solidFill>
            <a:srgbClr val="33CC33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 flipV="1">
            <a:off x="3919171" y="2492375"/>
            <a:ext cx="15113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Line 29"/>
          <p:cNvSpPr>
            <a:spLocks noChangeShapeType="1"/>
          </p:cNvSpPr>
          <p:nvPr/>
        </p:nvSpPr>
        <p:spPr bwMode="auto">
          <a:xfrm flipV="1">
            <a:off x="3919171" y="3357563"/>
            <a:ext cx="1511300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Line 30"/>
          <p:cNvSpPr>
            <a:spLocks noChangeShapeType="1"/>
          </p:cNvSpPr>
          <p:nvPr/>
        </p:nvSpPr>
        <p:spPr bwMode="auto">
          <a:xfrm>
            <a:off x="3919171" y="4149725"/>
            <a:ext cx="1511300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Line 31"/>
          <p:cNvSpPr>
            <a:spLocks noChangeShapeType="1"/>
          </p:cNvSpPr>
          <p:nvPr/>
        </p:nvSpPr>
        <p:spPr bwMode="auto">
          <a:xfrm>
            <a:off x="3919171" y="4868863"/>
            <a:ext cx="1511300" cy="219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32"/>
          <p:cNvSpPr>
            <a:spLocks noChangeShapeType="1"/>
          </p:cNvSpPr>
          <p:nvPr/>
        </p:nvSpPr>
        <p:spPr bwMode="auto">
          <a:xfrm>
            <a:off x="1758584" y="2528888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Line 33"/>
          <p:cNvSpPr>
            <a:spLocks noChangeShapeType="1"/>
          </p:cNvSpPr>
          <p:nvPr/>
        </p:nvSpPr>
        <p:spPr bwMode="auto">
          <a:xfrm>
            <a:off x="1758584" y="2889250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Line 34"/>
          <p:cNvSpPr>
            <a:spLocks noChangeShapeType="1"/>
          </p:cNvSpPr>
          <p:nvPr/>
        </p:nvSpPr>
        <p:spPr bwMode="auto">
          <a:xfrm>
            <a:off x="1758584" y="3249613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1758584" y="3608388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1758584" y="3967163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1758584" y="4325938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>
            <a:off x="1758584" y="4684713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Line 39"/>
          <p:cNvSpPr>
            <a:spLocks noChangeShapeType="1"/>
          </p:cNvSpPr>
          <p:nvPr/>
        </p:nvSpPr>
        <p:spPr bwMode="auto">
          <a:xfrm>
            <a:off x="1758584" y="5043488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 Box 40"/>
          <p:cNvSpPr txBox="1">
            <a:spLocks noChangeArrowheads="1"/>
          </p:cNvSpPr>
          <p:nvPr/>
        </p:nvSpPr>
        <p:spPr bwMode="auto">
          <a:xfrm>
            <a:off x="968736" y="5475288"/>
            <a:ext cx="14430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 dirty="0" smtClean="0">
                <a:latin typeface="+mn-ea"/>
              </a:rPr>
              <a:t>配列</a:t>
            </a:r>
            <a:r>
              <a:rPr lang="en-US" altLang="ja-JP" dirty="0" smtClean="0">
                <a:latin typeface="+mn-ea"/>
              </a:rPr>
              <a:t>/</a:t>
            </a:r>
            <a:r>
              <a:rPr lang="ja-JP" altLang="en-US" dirty="0" smtClean="0">
                <a:latin typeface="+mn-ea"/>
              </a:rPr>
              <a:t>ループ</a:t>
            </a:r>
            <a:endParaRPr lang="ja-JP" altLang="en-US" dirty="0">
              <a:latin typeface="+mn-ea"/>
            </a:endParaRPr>
          </a:p>
        </p:txBody>
      </p:sp>
      <p:sp>
        <p:nvSpPr>
          <p:cNvPr id="40" name="Text Box 41"/>
          <p:cNvSpPr txBox="1">
            <a:spLocks noChangeArrowheads="1"/>
          </p:cNvSpPr>
          <p:nvPr/>
        </p:nvSpPr>
        <p:spPr bwMode="auto">
          <a:xfrm>
            <a:off x="2720614" y="5462588"/>
            <a:ext cx="177164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>
                <a:latin typeface="+mn-ea"/>
              </a:rPr>
              <a:t>テンプレート</a:t>
            </a:r>
          </a:p>
          <a:p>
            <a:pPr algn="ctr"/>
            <a:r>
              <a:rPr lang="en-US" altLang="ja-JP">
                <a:latin typeface="+mn-ea"/>
              </a:rPr>
              <a:t>(</a:t>
            </a:r>
            <a:r>
              <a:rPr lang="ja-JP" altLang="en-US">
                <a:latin typeface="+mn-ea"/>
              </a:rPr>
              <a:t>仮想的な配列</a:t>
            </a:r>
            <a:r>
              <a:rPr lang="en-US" altLang="ja-JP">
                <a:latin typeface="+mn-ea"/>
              </a:rPr>
              <a:t>)</a:t>
            </a:r>
          </a:p>
        </p:txBody>
      </p:sp>
      <p:sp>
        <p:nvSpPr>
          <p:cNvPr id="41" name="Text Box 42"/>
          <p:cNvSpPr txBox="1">
            <a:spLocks noChangeArrowheads="1"/>
          </p:cNvSpPr>
          <p:nvPr/>
        </p:nvSpPr>
        <p:spPr bwMode="auto">
          <a:xfrm>
            <a:off x="5644351" y="5462588"/>
            <a:ext cx="8771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 dirty="0" smtClean="0">
                <a:latin typeface="+mn-ea"/>
              </a:rPr>
              <a:t>ノード</a:t>
            </a:r>
            <a:endParaRPr lang="ja-JP" altLang="en-US" dirty="0">
              <a:latin typeface="+mn-ea"/>
            </a:endParaRPr>
          </a:p>
        </p:txBody>
      </p:sp>
      <p:sp>
        <p:nvSpPr>
          <p:cNvPr id="42" name="Text Box 43"/>
          <p:cNvSpPr txBox="1">
            <a:spLocks noChangeArrowheads="1"/>
          </p:cNvSpPr>
          <p:nvPr/>
        </p:nvSpPr>
        <p:spPr bwMode="auto">
          <a:xfrm>
            <a:off x="2155459" y="3602038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>
                <a:latin typeface="+mn-ea"/>
              </a:rPr>
              <a:t>整列</a:t>
            </a:r>
          </a:p>
        </p:txBody>
      </p:sp>
      <p:sp>
        <p:nvSpPr>
          <p:cNvPr id="43" name="Text Box 44"/>
          <p:cNvSpPr txBox="1">
            <a:spLocks noChangeArrowheads="1"/>
          </p:cNvSpPr>
          <p:nvPr/>
        </p:nvSpPr>
        <p:spPr bwMode="auto">
          <a:xfrm>
            <a:off x="4314459" y="3573463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>
                <a:latin typeface="+mn-ea"/>
              </a:rPr>
              <a:t>分散</a:t>
            </a:r>
          </a:p>
        </p:txBody>
      </p:sp>
      <p:sp>
        <p:nvSpPr>
          <p:cNvPr id="44" name="Text Box 45"/>
          <p:cNvSpPr txBox="1">
            <a:spLocks noChangeArrowheads="1"/>
          </p:cNvSpPr>
          <p:nvPr/>
        </p:nvSpPr>
        <p:spPr bwMode="auto">
          <a:xfrm>
            <a:off x="6770321" y="2276475"/>
            <a:ext cx="2195513" cy="153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7800" indent="-177800">
              <a:spcBef>
                <a:spcPct val="20000"/>
              </a:spcBef>
              <a:buFontTx/>
              <a:buChar char="•"/>
            </a:pPr>
            <a:r>
              <a:rPr lang="ja-JP" altLang="en-US" dirty="0" smtClean="0">
                <a:latin typeface="+mn-ea"/>
              </a:rPr>
              <a:t>配列は</a:t>
            </a:r>
            <a:r>
              <a:rPr lang="ja-JP" altLang="en-US" dirty="0">
                <a:latin typeface="+mn-ea"/>
              </a:rPr>
              <a:t>テンプレートに整列され、</a:t>
            </a:r>
          </a:p>
          <a:p>
            <a:pPr marL="177800" indent="-177800">
              <a:spcBef>
                <a:spcPct val="20000"/>
              </a:spcBef>
              <a:buFontTx/>
              <a:buChar char="•"/>
            </a:pPr>
            <a:r>
              <a:rPr lang="ja-JP" altLang="en-US" dirty="0">
                <a:latin typeface="+mn-ea"/>
              </a:rPr>
              <a:t>テンプレート</a:t>
            </a:r>
            <a:r>
              <a:rPr lang="ja-JP" altLang="en-US" dirty="0" smtClean="0">
                <a:latin typeface="+mn-ea"/>
              </a:rPr>
              <a:t>はノードに</a:t>
            </a:r>
            <a:r>
              <a:rPr lang="ja-JP" altLang="en-US" dirty="0">
                <a:latin typeface="+mn-ea"/>
              </a:rPr>
              <a:t>分散される。</a:t>
            </a:r>
          </a:p>
        </p:txBody>
      </p:sp>
      <p:sp>
        <p:nvSpPr>
          <p:cNvPr id="45" name="コンテンツ プレースホルダ 2"/>
          <p:cNvSpPr>
            <a:spLocks noGrp="1"/>
          </p:cNvSpPr>
          <p:nvPr>
            <p:ph sz="quarter" idx="4294967295"/>
          </p:nvPr>
        </p:nvSpPr>
        <p:spPr>
          <a:xfrm>
            <a:off x="984736" y="1503363"/>
            <a:ext cx="7174526" cy="630237"/>
          </a:xfrm>
        </p:spPr>
        <p:txBody>
          <a:bodyPr>
            <a:normAutofit/>
          </a:bodyPr>
          <a:lstStyle/>
          <a:p>
            <a:pPr eaLnBrk="1" latinLnBrk="1" hangingPunct="1"/>
            <a:r>
              <a:rPr lang="ja-JP" altLang="en-US" sz="2400" u="sng" dirty="0" smtClean="0"/>
              <a:t>整列</a:t>
            </a:r>
            <a:r>
              <a:rPr lang="ja-JP" altLang="en-US" sz="2400" dirty="0" smtClean="0"/>
              <a:t> </a:t>
            </a:r>
            <a:r>
              <a:rPr lang="en-US" altLang="ja-JP" sz="2400" dirty="0" smtClean="0"/>
              <a:t>+ </a:t>
            </a:r>
            <a:r>
              <a:rPr lang="ja-JP" altLang="en-US" sz="2400" u="sng" dirty="0" smtClean="0"/>
              <a:t>分散</a:t>
            </a:r>
            <a:r>
              <a:rPr lang="ja-JP" altLang="en-US" sz="2400" dirty="0" smtClean="0"/>
              <a:t>による</a:t>
            </a:r>
            <a:r>
              <a:rPr lang="en-US" altLang="ja-JP" sz="2400" dirty="0" smtClean="0"/>
              <a:t>2</a:t>
            </a:r>
            <a:r>
              <a:rPr lang="ja-JP" altLang="en-US" sz="2400" dirty="0" smtClean="0"/>
              <a:t>段階の処理</a:t>
            </a:r>
          </a:p>
        </p:txBody>
      </p:sp>
    </p:spTree>
    <p:extLst>
      <p:ext uri="{BB962C8B-B14F-4D97-AF65-F5344CB8AC3E}">
        <p14:creationId xmlns:p14="http://schemas.microsoft.com/office/powerpoint/2010/main" val="136905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データマッピング指示文（１）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nodes</a:t>
            </a:r>
            <a:r>
              <a:rPr lang="ja-JP" altLang="en-US" dirty="0" smtClean="0"/>
              <a:t>指示文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1943472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XMP</a:t>
            </a:r>
            <a:r>
              <a:rPr lang="ja-JP" altLang="en-US" dirty="0" smtClean="0"/>
              <a:t>プログラムの実行者である「ノード」のサイズと形状を宣言する。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データやワークを割り当てる対象。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プロセッサ（マルチコア可）とローカルメモリから成る。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テキスト ボックス 6"/>
          <p:cNvSpPr txBox="1">
            <a:spLocks noChangeArrowheads="1"/>
          </p:cNvSpPr>
          <p:nvPr/>
        </p:nvSpPr>
        <p:spPr bwMode="auto">
          <a:xfrm>
            <a:off x="2685559" y="4191471"/>
            <a:ext cx="4432624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#pragma </a:t>
            </a:r>
            <a:r>
              <a:rPr lang="en-US" altLang="ja-JP" sz="2400" dirty="0" err="1" smtClean="0">
                <a:latin typeface="Consolas" pitchFamily="49" charset="0"/>
                <a:cs typeface="Consolas" pitchFamily="49" charset="0"/>
              </a:rPr>
              <a:t>xmp</a:t>
            </a:r>
            <a:r>
              <a:rPr lang="ja-JP" alt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nodes p[4][4</a:t>
            </a:r>
            <a:r>
              <a:rPr lang="en-US" altLang="ja-JP" sz="2400" dirty="0">
                <a:latin typeface="Consolas" pitchFamily="49" charset="0"/>
                <a:cs typeface="Consolas" pitchFamily="49" charset="0"/>
              </a:rPr>
              <a:t>]</a:t>
            </a:r>
            <a:endParaRPr lang="ja-JP" alt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テキスト ボックス 7"/>
          <p:cNvSpPr txBox="1">
            <a:spLocks noChangeArrowheads="1"/>
          </p:cNvSpPr>
          <p:nvPr/>
        </p:nvSpPr>
        <p:spPr bwMode="auto">
          <a:xfrm>
            <a:off x="2685559" y="4911551"/>
            <a:ext cx="4248472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!$</a:t>
            </a:r>
            <a:r>
              <a:rPr lang="en-US" altLang="ja-JP" sz="2400" dirty="0" err="1" smtClean="0">
                <a:latin typeface="Consolas" pitchFamily="49" charset="0"/>
                <a:cs typeface="Consolas" pitchFamily="49" charset="0"/>
              </a:rPr>
              <a:t>xmp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 nodes p(4,4)</a:t>
            </a:r>
            <a:endParaRPr lang="ja-JP" alt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109495" y="422108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[C]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109495" y="494116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[F]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10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動的な</a:t>
            </a:r>
            <a:r>
              <a:rPr kumimoji="1" lang="en-US" altLang="ja-JP" dirty="0" smtClean="0">
                <a:latin typeface="Consolas" charset="0"/>
                <a:ea typeface="Consolas" charset="0"/>
                <a:cs typeface="Consolas" charset="0"/>
              </a:rPr>
              <a:t>nodes</a:t>
            </a:r>
            <a:r>
              <a:rPr kumimoji="1" lang="ja-JP" altLang="en-US" dirty="0" smtClean="0"/>
              <a:t>指示文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実際の</a:t>
            </a:r>
            <a:r>
              <a:rPr kumimoji="1" lang="en-US" altLang="ja-JP" dirty="0" smtClean="0"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kumimoji="1" lang="ja-JP" altLang="en-US" dirty="0" smtClean="0"/>
              <a:t>のサイズは、実行時に決まる。</a:t>
            </a:r>
          </a:p>
          <a:p>
            <a:pPr lvl="1"/>
            <a:r>
              <a:rPr lang="en-US" altLang="ja-JP" dirty="0" err="1" smtClean="0">
                <a:latin typeface="Consolas" charset="0"/>
                <a:ea typeface="Consolas" charset="0"/>
                <a:cs typeface="Consolas" charset="0"/>
              </a:rPr>
              <a:t>mpiexec</a:t>
            </a:r>
            <a:r>
              <a:rPr lang="en-US" altLang="ja-JP" dirty="0" smtClean="0"/>
              <a:t> </a:t>
            </a:r>
            <a:r>
              <a:rPr lang="ja-JP" altLang="en-US" dirty="0" smtClean="0"/>
              <a:t>コマンドの引数など。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テキスト ボックス 6"/>
          <p:cNvSpPr txBox="1">
            <a:spLocks noChangeArrowheads="1"/>
          </p:cNvSpPr>
          <p:nvPr/>
        </p:nvSpPr>
        <p:spPr bwMode="auto">
          <a:xfrm>
            <a:off x="2685559" y="3284984"/>
            <a:ext cx="4432624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#pragma </a:t>
            </a:r>
            <a:r>
              <a:rPr lang="en-US" altLang="ja-JP" sz="2400" dirty="0" err="1" smtClean="0">
                <a:latin typeface="Consolas" pitchFamily="49" charset="0"/>
                <a:cs typeface="Consolas" pitchFamily="49" charset="0"/>
              </a:rPr>
              <a:t>xmp</a:t>
            </a:r>
            <a:r>
              <a:rPr lang="ja-JP" alt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nodes p[</a:t>
            </a:r>
            <a:r>
              <a:rPr lang="en-US" altLang="ja-JP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altLang="ja-JP" sz="2400" dirty="0">
                <a:latin typeface="Consolas" pitchFamily="49" charset="0"/>
                <a:cs typeface="Consolas" pitchFamily="49" charset="0"/>
              </a:rPr>
              <a:t>]</a:t>
            </a:r>
            <a:endParaRPr lang="ja-JP" altLang="en-US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#pragma xmp nodes p[</a:t>
            </a:r>
            <a:r>
              <a:rPr lang="en-US" altLang="ja-JP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][4]</a:t>
            </a:r>
            <a:endParaRPr lang="ja-JP" alt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テキスト ボックス 7"/>
          <p:cNvSpPr txBox="1">
            <a:spLocks noChangeArrowheads="1"/>
          </p:cNvSpPr>
          <p:nvPr/>
        </p:nvSpPr>
        <p:spPr bwMode="auto">
          <a:xfrm>
            <a:off x="2685558" y="4221088"/>
            <a:ext cx="4262705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!$xmp nodes p(</a:t>
            </a:r>
            <a:r>
              <a:rPr lang="en-US" altLang="ja-JP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!$xmp nodes p(4,</a:t>
            </a:r>
            <a:r>
              <a:rPr lang="en-US" altLang="ja-JP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)</a:t>
            </a:r>
            <a:endParaRPr lang="ja-JP" alt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109495" y="331460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[C]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109495" y="425070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[F]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491880" y="5471525"/>
            <a:ext cx="374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最後の次元に「</a:t>
            </a:r>
            <a:r>
              <a:rPr kumimoji="1" lang="en-US" altLang="ja-JP" dirty="0" smtClean="0"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kumimoji="1" lang="ja-JP" altLang="en-US" dirty="0" smtClean="0"/>
              <a:t>」を指定できる。</a:t>
            </a:r>
            <a:endParaRPr kumimoji="1" lang="ja-JP" altLang="en-US" dirty="0"/>
          </a:p>
        </p:txBody>
      </p:sp>
      <p:cxnSp>
        <p:nvCxnSpPr>
          <p:cNvPr id="14" name="直線矢印コネクタ 13"/>
          <p:cNvCxnSpPr>
            <a:stCxn id="12" idx="0"/>
          </p:cNvCxnSpPr>
          <p:nvPr/>
        </p:nvCxnSpPr>
        <p:spPr>
          <a:xfrm flipV="1">
            <a:off x="5364348" y="4941168"/>
            <a:ext cx="143756" cy="530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12" idx="0"/>
          </p:cNvCxnSpPr>
          <p:nvPr/>
        </p:nvCxnSpPr>
        <p:spPr>
          <a:xfrm flipV="1">
            <a:off x="5364348" y="4115981"/>
            <a:ext cx="863836" cy="1355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161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データマッピング指示文（２）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ja-JP" altLang="en-US" dirty="0" smtClean="0"/>
              <a:t>指示文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1942415" y="2133600"/>
            <a:ext cx="6591985" cy="1943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/>
              <a:t>XMP</a:t>
            </a:r>
            <a:r>
              <a:rPr lang="ja-JP" altLang="en-US" dirty="0" smtClean="0"/>
              <a:t>プログラムの並列処理の基準である「</a:t>
            </a:r>
            <a:r>
              <a:rPr lang="ja-JP" altLang="en-US" dirty="0"/>
              <a:t>テンプレート</a:t>
            </a:r>
            <a:r>
              <a:rPr lang="ja-JP" altLang="en-US" dirty="0" smtClean="0"/>
              <a:t>」のサイズと形状を宣言する。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データやワークの整列の対象。</a:t>
            </a:r>
            <a:endParaRPr lang="en-US" altLang="ja-JP" dirty="0" smtClean="0"/>
          </a:p>
        </p:txBody>
      </p:sp>
      <p:sp>
        <p:nvSpPr>
          <p:cNvPr id="8" name="テキスト ボックス 7"/>
          <p:cNvSpPr txBox="1">
            <a:spLocks noChangeArrowheads="1"/>
          </p:cNvSpPr>
          <p:nvPr/>
        </p:nvSpPr>
        <p:spPr bwMode="auto">
          <a:xfrm>
            <a:off x="2685559" y="4191471"/>
            <a:ext cx="5282215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#pragma </a:t>
            </a:r>
            <a:r>
              <a:rPr lang="en-US" altLang="ja-JP" sz="2400" dirty="0" err="1" smtClean="0">
                <a:latin typeface="Consolas" pitchFamily="49" charset="0"/>
                <a:cs typeface="Consolas" pitchFamily="49" charset="0"/>
              </a:rPr>
              <a:t>xmp</a:t>
            </a:r>
            <a:r>
              <a:rPr lang="ja-JP" alt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template t[64][64]</a:t>
            </a:r>
            <a:endParaRPr lang="ja-JP" alt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テキスト ボックス 8"/>
          <p:cNvSpPr txBox="1">
            <a:spLocks noChangeArrowheads="1"/>
          </p:cNvSpPr>
          <p:nvPr/>
        </p:nvSpPr>
        <p:spPr bwMode="auto">
          <a:xfrm>
            <a:off x="2685559" y="4911551"/>
            <a:ext cx="4248472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!$</a:t>
            </a:r>
            <a:r>
              <a:rPr lang="en-US" altLang="ja-JP" sz="2400" dirty="0" err="1" smtClean="0">
                <a:latin typeface="Consolas" pitchFamily="49" charset="0"/>
                <a:cs typeface="Consolas" pitchFamily="49" charset="0"/>
              </a:rPr>
              <a:t>xmp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 template t(64,64)</a:t>
            </a:r>
            <a:endParaRPr lang="ja-JP" alt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109495" y="422108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[C]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109495" y="494116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[F]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93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データマッピング指示文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</a:t>
            </a:r>
            <a:r>
              <a:rPr lang="ja-JP" altLang="en-US" dirty="0" smtClean="0"/>
              <a:t>）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distribute</a:t>
            </a:r>
            <a:r>
              <a:rPr lang="ja-JP" altLang="en-US" dirty="0" smtClean="0"/>
              <a:t>指示文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1007368"/>
          </a:xfrm>
        </p:spPr>
        <p:txBody>
          <a:bodyPr/>
          <a:lstStyle/>
          <a:p>
            <a:pPr marL="342900" lvl="1" indent="-342900"/>
            <a:r>
              <a:rPr lang="ja-JP" altLang="en-US" sz="2800" kern="0" dirty="0">
                <a:latin typeface="+mn-ea"/>
              </a:rPr>
              <a:t>ノード集合</a:t>
            </a:r>
            <a:r>
              <a:rPr lang="en-US" altLang="ja-JP" sz="2800" kern="0" dirty="0">
                <a:latin typeface="Consolas" pitchFamily="49" charset="0"/>
                <a:cs typeface="Consolas" pitchFamily="49" charset="0"/>
              </a:rPr>
              <a:t>p</a:t>
            </a:r>
            <a:r>
              <a:rPr lang="ja-JP" altLang="en-US" sz="2800" kern="0" dirty="0">
                <a:latin typeface="+mn-ea"/>
              </a:rPr>
              <a:t>に、テンプレート</a:t>
            </a:r>
            <a:r>
              <a:rPr lang="en-US" altLang="ja-JP" sz="2800" kern="0" dirty="0">
                <a:latin typeface="Consolas" pitchFamily="49" charset="0"/>
                <a:cs typeface="Consolas" pitchFamily="49" charset="0"/>
              </a:rPr>
              <a:t>t</a:t>
            </a:r>
            <a:r>
              <a:rPr lang="ja-JP" altLang="en-US" sz="2800" kern="0" dirty="0" smtClean="0">
                <a:latin typeface="+mn-ea"/>
              </a:rPr>
              <a:t>を分散</a:t>
            </a:r>
            <a:r>
              <a:rPr lang="ja-JP" altLang="en-US" sz="2800" kern="0" dirty="0">
                <a:latin typeface="+mn-ea"/>
              </a:rPr>
              <a:t>する</a:t>
            </a:r>
            <a:r>
              <a:rPr lang="ja-JP" altLang="en-US" sz="2800" kern="0" dirty="0" smtClean="0">
                <a:latin typeface="+mn-ea"/>
              </a:rPr>
              <a:t>。</a:t>
            </a:r>
            <a:endParaRPr lang="en-US" altLang="ja-JP" sz="2800" kern="0" dirty="0">
              <a:latin typeface="+mn-ea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テキスト ボックス 7"/>
          <p:cNvSpPr txBox="1">
            <a:spLocks noChangeArrowheads="1"/>
          </p:cNvSpPr>
          <p:nvPr/>
        </p:nvSpPr>
        <p:spPr bwMode="auto">
          <a:xfrm>
            <a:off x="2411760" y="3140968"/>
            <a:ext cx="5545108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#pragma 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xmp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distribute 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t[</a:t>
            </a:r>
            <a:r>
              <a:rPr lang="en-US" altLang="ja-JP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block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] onto 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p</a:t>
            </a:r>
          </a:p>
        </p:txBody>
      </p:sp>
      <p:sp>
        <p:nvSpPr>
          <p:cNvPr id="8" name="テキスト ボックス 7"/>
          <p:cNvSpPr txBox="1">
            <a:spLocks noChangeArrowheads="1"/>
          </p:cNvSpPr>
          <p:nvPr/>
        </p:nvSpPr>
        <p:spPr bwMode="auto">
          <a:xfrm>
            <a:off x="2411760" y="3861048"/>
            <a:ext cx="5544616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!$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xmp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distribute t(</a:t>
            </a:r>
            <a:r>
              <a:rPr lang="en-US" altLang="ja-JP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block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) onto p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835696" y="314096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[C]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835696" y="386104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[F]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コンテンツ プレースホルダー 2"/>
          <p:cNvSpPr txBox="1">
            <a:spLocks/>
          </p:cNvSpPr>
          <p:nvPr/>
        </p:nvSpPr>
        <p:spPr>
          <a:xfrm>
            <a:off x="1940455" y="4581128"/>
            <a:ext cx="6591985" cy="14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/>
            <a:r>
              <a:rPr lang="ja-JP" altLang="en-US" sz="2800" kern="0" dirty="0" smtClean="0">
                <a:latin typeface="+mn-ea"/>
              </a:rPr>
              <a:t>分散形式として、ブロック、サイクリック</a:t>
            </a:r>
            <a:r>
              <a:rPr lang="ja-JP" altLang="en-US" sz="2800" kern="0" dirty="0">
                <a:latin typeface="+mn-ea"/>
              </a:rPr>
              <a:t>、ブロックサイクリック、不均等ブロックを指定できる。</a:t>
            </a:r>
          </a:p>
        </p:txBody>
      </p:sp>
    </p:spTree>
    <p:extLst>
      <p:ext uri="{BB962C8B-B14F-4D97-AF65-F5344CB8AC3E}">
        <p14:creationId xmlns:p14="http://schemas.microsoft.com/office/powerpoint/2010/main" val="288971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dirty="0">
                <a:sym typeface="Helvetica Neue Light" charset="0"/>
              </a:rPr>
              <a:t>データマッピングの例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467544" y="1844824"/>
            <a:ext cx="4032448" cy="981583"/>
          </a:xfrm>
          <a:prstGeom prst="rect">
            <a:avLst/>
          </a:prstGeom>
          <a:solidFill>
            <a:schemeClr val="bg1"/>
          </a:solidFill>
          <a:ln w="12700">
            <a:solidFill>
              <a:srgbClr val="140041"/>
            </a:solidFill>
            <a:miter lim="800000"/>
            <a:headEnd/>
            <a:tailEnd/>
          </a:ln>
        </p:spPr>
        <p:txBody>
          <a:bodyPr wrap="square" lIns="89297" tIns="89297" rIns="89297" bIns="89297" anchor="ctr">
            <a:spAutoFit/>
          </a:bodyPr>
          <a:lstStyle>
            <a:lvl1pPr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pPr>
              <a:lnSpc>
                <a:spcPct val="120000"/>
              </a:lnSpc>
            </a:pPr>
            <a:r>
              <a:rPr kumimoji="0" lang="en-US" altLang="ja-JP" sz="14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#pragma </a:t>
            </a:r>
            <a:r>
              <a:rPr kumimoji="0" lang="en-US" altLang="ja-JP" sz="1400" dirty="0" err="1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xmp</a:t>
            </a:r>
            <a:r>
              <a:rPr kumimoji="0" lang="en-US" altLang="ja-JP" sz="14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nodes </a:t>
            </a:r>
            <a:r>
              <a:rPr kumimoji="0" lang="en-US" altLang="ja-JP" sz="14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p[4</a:t>
            </a:r>
            <a:r>
              <a:rPr kumimoji="0" lang="en-US" altLang="ja-JP" sz="14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</a:t>
            </a:r>
          </a:p>
          <a:p>
            <a:pPr algn="l">
              <a:lnSpc>
                <a:spcPct val="120000"/>
              </a:lnSpc>
            </a:pPr>
            <a:r>
              <a:rPr kumimoji="0" lang="en-US" altLang="ja-JP" sz="14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</a:t>
            </a:r>
            <a:r>
              <a:rPr kumimoji="0" lang="en-US" altLang="ja-JP" sz="14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pragma </a:t>
            </a:r>
            <a:r>
              <a:rPr kumimoji="0" lang="en-US" altLang="ja-JP" sz="1400" dirty="0" err="1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xmp</a:t>
            </a:r>
            <a:r>
              <a:rPr kumimoji="0" lang="en-US" altLang="ja-JP" sz="14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template </a:t>
            </a:r>
            <a:r>
              <a:rPr kumimoji="0" lang="en-US" altLang="ja-JP" sz="14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t[20]</a:t>
            </a:r>
            <a:endParaRPr kumimoji="0" lang="en-US" altLang="ja-JP" sz="1400" dirty="0">
              <a:solidFill>
                <a:schemeClr val="tx1"/>
              </a:solidFill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211"/>
              </a:spcBef>
            </a:pPr>
            <a:r>
              <a:rPr kumimoji="0" lang="en-US" altLang="ja-JP" sz="14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</a:t>
            </a:r>
            <a:r>
              <a:rPr kumimoji="0" lang="en-US" altLang="ja-JP" sz="14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pragma </a:t>
            </a:r>
            <a:r>
              <a:rPr kumimoji="0" lang="en-US" altLang="ja-JP" sz="1400" dirty="0" err="1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xmp</a:t>
            </a:r>
            <a:r>
              <a:rPr kumimoji="0" lang="en-US" altLang="ja-JP" sz="14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distribute </a:t>
            </a:r>
            <a:r>
              <a:rPr kumimoji="0" lang="en-US" altLang="ja-JP" sz="14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t[</a:t>
            </a:r>
            <a:r>
              <a:rPr kumimoji="0" lang="en-US" altLang="ja-JP" sz="1400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block</a:t>
            </a:r>
            <a:r>
              <a:rPr kumimoji="0" lang="en-US" altLang="ja-JP" sz="14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</a:t>
            </a:r>
            <a:r>
              <a:rPr kumimoji="0" lang="en-US" altLang="ja-JP" sz="14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kumimoji="0" lang="en-US" altLang="ja-JP" sz="14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onto p</a:t>
            </a:r>
          </a:p>
        </p:txBody>
      </p:sp>
      <p:sp>
        <p:nvSpPr>
          <p:cNvPr id="8" name="Rectangle 3"/>
          <p:cNvSpPr>
            <a:spLocks/>
          </p:cNvSpPr>
          <p:nvPr/>
        </p:nvSpPr>
        <p:spPr bwMode="auto">
          <a:xfrm>
            <a:off x="524620" y="1448618"/>
            <a:ext cx="2420534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pPr algn="l"/>
            <a:r>
              <a:rPr kumimoji="0" lang="ja-JP" altLang="en-US" sz="2250" dirty="0">
                <a:solidFill>
                  <a:schemeClr val="tx1"/>
                </a:solidFill>
                <a:latin typeface="+mn-ea"/>
                <a:ea typeface="+mn-ea"/>
              </a:rPr>
              <a:t>例</a:t>
            </a:r>
            <a:r>
              <a:rPr kumimoji="0" lang="en-US" altLang="ja-JP" sz="2250" dirty="0" smtClean="0">
                <a:solidFill>
                  <a:schemeClr val="tx1"/>
                </a:solidFill>
                <a:latin typeface="+mn-ea"/>
                <a:ea typeface="+mn-ea"/>
              </a:rPr>
              <a:t>1: </a:t>
            </a:r>
            <a:r>
              <a:rPr kumimoji="0" lang="ja-JP" altLang="en-US" sz="2250" dirty="0" smtClean="0">
                <a:solidFill>
                  <a:schemeClr val="tx1"/>
                </a:solidFill>
                <a:latin typeface="+mn-ea"/>
                <a:ea typeface="+mn-ea"/>
              </a:rPr>
              <a:t>ブロック分散</a:t>
            </a:r>
            <a:endParaRPr kumimoji="0" lang="en-US" altLang="ja-JP" sz="225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9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82851"/>
              </p:ext>
            </p:extLst>
          </p:nvPr>
        </p:nvGraphicFramePr>
        <p:xfrm>
          <a:off x="769069" y="3946922"/>
          <a:ext cx="3357562" cy="2385453"/>
        </p:xfrm>
        <a:graphic>
          <a:graphicData uri="http://schemas.openxmlformats.org/drawingml/2006/table">
            <a:tbl>
              <a:tblPr/>
              <a:tblGrid>
                <a:gridCol w="976684"/>
                <a:gridCol w="2380878"/>
              </a:tblGrid>
              <a:tr h="4709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ja-JP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  <a:sym typeface="Arial" charset="0"/>
                        </a:rPr>
                        <a:t>ノード</a:t>
                      </a:r>
                      <a:endParaRPr kumimoji="0" lang="en-US" altLang="ja-JP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Arial" charset="0"/>
                        <a:sym typeface="Arial" charset="0"/>
                      </a:endParaRPr>
                    </a:p>
                  </a:txBody>
                  <a:tcPr marL="35719" marR="35719" marT="108000" marB="3571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ja-JP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  <a:sym typeface="Arial" charset="0"/>
                        </a:rPr>
                        <a:t>インデックス</a:t>
                      </a:r>
                      <a:endParaRPr kumimoji="0" lang="en-US" altLang="ja-JP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Arial" charset="0"/>
                        <a:sym typeface="Arial" charset="0"/>
                      </a:endParaRPr>
                    </a:p>
                  </a:txBody>
                  <a:tcPr marL="35719" marR="35719" marT="108000" marB="3571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786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ヒラギノ角ゴ ProN W3" charset="0"/>
                          <a:cs typeface="Consolas" panose="020B0609020204030204" pitchFamily="49" charset="0"/>
                          <a:sym typeface="Arial" charset="0"/>
                        </a:rPr>
                        <a:t>p(1)</a:t>
                      </a:r>
                    </a:p>
                  </a:txBody>
                  <a:tcPr marL="35719" marR="35719" marT="35715" marB="3571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ヒラギノ角ゴ ProN W3" charset="0"/>
                          <a:cs typeface="Consolas" panose="020B0609020204030204" pitchFamily="49" charset="0"/>
                          <a:sym typeface="Arial" charset="0"/>
                        </a:rPr>
                        <a:t>0, 1, 2, 3, 4</a:t>
                      </a:r>
                    </a:p>
                  </a:txBody>
                  <a:tcPr marL="89297" marR="89297" marT="89288" marB="89288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86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ヒラギノ角ゴ ProN W3" charset="0"/>
                          <a:cs typeface="Consolas" panose="020B0609020204030204" pitchFamily="49" charset="0"/>
                          <a:sym typeface="Arial" charset="0"/>
                        </a:rPr>
                        <a:t>p(2)</a:t>
                      </a:r>
                    </a:p>
                  </a:txBody>
                  <a:tcPr marL="35719" marR="35719" marT="35715" marB="3571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ヒラギノ角ゴ ProN W3" charset="0"/>
                          <a:cs typeface="Consolas" panose="020B0609020204030204" pitchFamily="49" charset="0"/>
                          <a:sym typeface="Arial" charset="0"/>
                        </a:rPr>
                        <a:t>5, 6, 7, 8, 9</a:t>
                      </a:r>
                    </a:p>
                  </a:txBody>
                  <a:tcPr marL="89297" marR="89297" marT="89288" marB="89288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86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ヒラギノ角ゴ ProN W3" charset="0"/>
                          <a:cs typeface="Consolas" panose="020B0609020204030204" pitchFamily="49" charset="0"/>
                          <a:sym typeface="Arial" charset="0"/>
                        </a:rPr>
                        <a:t>p(3)</a:t>
                      </a:r>
                    </a:p>
                  </a:txBody>
                  <a:tcPr marL="35719" marR="35719" marT="35715" marB="3571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ヒラギノ角ゴ ProN W3" charset="0"/>
                          <a:cs typeface="Consolas" panose="020B0609020204030204" pitchFamily="49" charset="0"/>
                          <a:sym typeface="Arial" charset="0"/>
                        </a:rPr>
                        <a:t>10, 11, 12, 13, 14</a:t>
                      </a:r>
                    </a:p>
                  </a:txBody>
                  <a:tcPr marL="89297" marR="89297" marT="89288" marB="89288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86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ヒラギノ角ゴ ProN W3" charset="0"/>
                          <a:cs typeface="Consolas" panose="020B0609020204030204" pitchFamily="49" charset="0"/>
                          <a:sym typeface="Arial" charset="0"/>
                        </a:rPr>
                        <a:t>p(4)</a:t>
                      </a:r>
                    </a:p>
                  </a:txBody>
                  <a:tcPr marL="35719" marR="35719" marT="35715" marB="3571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ヒラギノ角ゴ ProN W3" charset="0"/>
                          <a:cs typeface="Consolas" panose="020B0609020204030204" pitchFamily="49" charset="0"/>
                          <a:sym typeface="Arial" charset="0"/>
                        </a:rPr>
                        <a:t>15, 16, 17, 18, 19</a:t>
                      </a:r>
                    </a:p>
                  </a:txBody>
                  <a:tcPr marL="89297" marR="89297" marT="89288" marB="89288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42"/>
          <p:cNvSpPr>
            <a:spLocks/>
          </p:cNvSpPr>
          <p:nvPr/>
        </p:nvSpPr>
        <p:spPr bwMode="auto">
          <a:xfrm>
            <a:off x="4644008" y="1844824"/>
            <a:ext cx="4032448" cy="10081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89297" tIns="89297" rIns="89297" bIns="89297" anchor="ctr"/>
          <a:lstStyle>
            <a:lvl1pPr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pPr>
              <a:lnSpc>
                <a:spcPct val="120000"/>
              </a:lnSpc>
            </a:pPr>
            <a:r>
              <a:rPr kumimoji="0" lang="en-US" altLang="ja-JP" sz="14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#pragma </a:t>
            </a:r>
            <a:r>
              <a:rPr kumimoji="0" lang="en-US" altLang="ja-JP" sz="1400" dirty="0" err="1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xmp</a:t>
            </a:r>
            <a:r>
              <a:rPr kumimoji="0" lang="en-US" altLang="ja-JP" sz="14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nodes </a:t>
            </a:r>
            <a:r>
              <a:rPr kumimoji="0" lang="en-US" altLang="ja-JP" sz="14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p[4</a:t>
            </a:r>
            <a:r>
              <a:rPr kumimoji="0" lang="en-US" altLang="ja-JP" sz="14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</a:t>
            </a:r>
          </a:p>
          <a:p>
            <a:pPr algn="l">
              <a:lnSpc>
                <a:spcPct val="120000"/>
              </a:lnSpc>
            </a:pPr>
            <a:r>
              <a:rPr kumimoji="0" lang="en-US" altLang="ja-JP" sz="14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</a:t>
            </a:r>
            <a:r>
              <a:rPr kumimoji="0" lang="en-US" altLang="ja-JP" sz="14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pragma </a:t>
            </a:r>
            <a:r>
              <a:rPr kumimoji="0" lang="en-US" altLang="ja-JP" sz="1400" dirty="0" err="1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xmp</a:t>
            </a:r>
            <a:r>
              <a:rPr kumimoji="0" lang="en-US" altLang="ja-JP" sz="14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template </a:t>
            </a:r>
            <a:r>
              <a:rPr kumimoji="0" lang="en-US" altLang="ja-JP" sz="14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t[20]</a:t>
            </a:r>
            <a:endParaRPr kumimoji="0" lang="en-US" altLang="ja-JP" sz="1400" dirty="0">
              <a:solidFill>
                <a:schemeClr val="tx1"/>
              </a:solidFill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211"/>
              </a:spcBef>
            </a:pPr>
            <a:r>
              <a:rPr kumimoji="0" lang="en-US" altLang="ja-JP" sz="14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</a:t>
            </a:r>
            <a:r>
              <a:rPr kumimoji="0" lang="en-US" altLang="ja-JP" sz="14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pragma </a:t>
            </a:r>
            <a:r>
              <a:rPr kumimoji="0" lang="en-US" altLang="ja-JP" sz="1400" dirty="0" err="1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xmp</a:t>
            </a:r>
            <a:r>
              <a:rPr kumimoji="0" lang="en-US" altLang="ja-JP" sz="14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distribute </a:t>
            </a:r>
            <a:r>
              <a:rPr kumimoji="0" lang="en-US" altLang="ja-JP" sz="14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t[</a:t>
            </a:r>
            <a:r>
              <a:rPr kumimoji="0" lang="en-US" altLang="ja-JP" sz="1400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cyclic</a:t>
            </a:r>
            <a:r>
              <a:rPr kumimoji="0" lang="en-US" altLang="ja-JP" sz="14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</a:t>
            </a:r>
            <a:r>
              <a:rPr kumimoji="0" lang="en-US" altLang="ja-JP" sz="14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kumimoji="0" lang="en-US" altLang="ja-JP" sz="14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onto p</a:t>
            </a:r>
          </a:p>
        </p:txBody>
      </p:sp>
      <p:sp>
        <p:nvSpPr>
          <p:cNvPr id="11" name="Rectangle 43"/>
          <p:cNvSpPr>
            <a:spLocks/>
          </p:cNvSpPr>
          <p:nvPr/>
        </p:nvSpPr>
        <p:spPr bwMode="auto">
          <a:xfrm>
            <a:off x="4848821" y="1448618"/>
            <a:ext cx="2997615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pPr algn="l"/>
            <a:r>
              <a:rPr kumimoji="0" lang="ja-JP" altLang="en-US" sz="2250" dirty="0">
                <a:solidFill>
                  <a:schemeClr val="tx1"/>
                </a:solidFill>
                <a:latin typeface="+mn-ea"/>
                <a:ea typeface="+mn-ea"/>
              </a:rPr>
              <a:t>例</a:t>
            </a:r>
            <a:r>
              <a:rPr kumimoji="0" lang="en-US" altLang="ja-JP" sz="2250" dirty="0" smtClean="0">
                <a:solidFill>
                  <a:schemeClr val="tx1"/>
                </a:solidFill>
                <a:latin typeface="+mn-ea"/>
                <a:ea typeface="+mn-ea"/>
              </a:rPr>
              <a:t>2: </a:t>
            </a:r>
            <a:r>
              <a:rPr kumimoji="0" lang="ja-JP" altLang="en-US" sz="2250" dirty="0" smtClean="0">
                <a:solidFill>
                  <a:schemeClr val="tx1"/>
                </a:solidFill>
                <a:latin typeface="+mn-ea"/>
                <a:ea typeface="+mn-ea"/>
              </a:rPr>
              <a:t>サイクリック分散</a:t>
            </a:r>
            <a:endParaRPr kumimoji="0" lang="en-US" altLang="ja-JP" sz="225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12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410638"/>
              </p:ext>
            </p:extLst>
          </p:nvPr>
        </p:nvGraphicFramePr>
        <p:xfrm>
          <a:off x="5089922" y="3946922"/>
          <a:ext cx="3356447" cy="2385453"/>
        </p:xfrm>
        <a:graphic>
          <a:graphicData uri="http://schemas.openxmlformats.org/drawingml/2006/table">
            <a:tbl>
              <a:tblPr/>
              <a:tblGrid>
                <a:gridCol w="976685"/>
                <a:gridCol w="2379762"/>
              </a:tblGrid>
              <a:tr h="4709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ja-JP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  <a:sym typeface="Arial" charset="0"/>
                        </a:rPr>
                        <a:t>ノード</a:t>
                      </a:r>
                      <a:endParaRPr kumimoji="0" lang="en-US" altLang="ja-JP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Arial" charset="0"/>
                        <a:sym typeface="Arial" charset="0"/>
                      </a:endParaRPr>
                    </a:p>
                  </a:txBody>
                  <a:tcPr marL="35719" marR="35719" marT="108000" marB="3571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ja-JP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  <a:sym typeface="Arial" charset="0"/>
                        </a:rPr>
                        <a:t>インデックス</a:t>
                      </a:r>
                      <a:endParaRPr kumimoji="0" lang="en-US" altLang="ja-JP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Arial" charset="0"/>
                        <a:sym typeface="Arial" charset="0"/>
                      </a:endParaRPr>
                    </a:p>
                  </a:txBody>
                  <a:tcPr marL="35719" marR="35719" marT="108000" marB="3571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786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ヒラギノ角ゴ ProN W3" charset="0"/>
                          <a:cs typeface="Consolas" panose="020B0609020204030204" pitchFamily="49" charset="0"/>
                          <a:sym typeface="Arial" charset="0"/>
                        </a:rPr>
                        <a:t>p(1)</a:t>
                      </a:r>
                    </a:p>
                  </a:txBody>
                  <a:tcPr marL="35719" marR="35719" marT="35715" marB="3571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ヒラギノ角ゴ ProN W3" charset="0"/>
                          <a:cs typeface="Consolas" panose="020B0609020204030204" pitchFamily="49" charset="0"/>
                          <a:sym typeface="Arial" charset="0"/>
                        </a:rPr>
                        <a:t>0, 4, 8, 12, 16</a:t>
                      </a:r>
                    </a:p>
                  </a:txBody>
                  <a:tcPr marL="89297" marR="89297" marT="89288" marB="89288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86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ヒラギノ角ゴ ProN W3" charset="0"/>
                          <a:cs typeface="Consolas" panose="020B0609020204030204" pitchFamily="49" charset="0"/>
                          <a:sym typeface="Arial" charset="0"/>
                        </a:rPr>
                        <a:t>p(2)</a:t>
                      </a:r>
                    </a:p>
                  </a:txBody>
                  <a:tcPr marL="35719" marR="35719" marT="35715" marB="3571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ヒラギノ角ゴ ProN W3" charset="0"/>
                          <a:cs typeface="Consolas" panose="020B0609020204030204" pitchFamily="49" charset="0"/>
                          <a:sym typeface="Arial" charset="0"/>
                        </a:rPr>
                        <a:t>1, 5, 9, 13, 17</a:t>
                      </a:r>
                    </a:p>
                  </a:txBody>
                  <a:tcPr marL="89297" marR="89297" marT="89288" marB="89288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86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ヒラギノ角ゴ ProN W3" charset="0"/>
                          <a:cs typeface="Consolas" panose="020B0609020204030204" pitchFamily="49" charset="0"/>
                          <a:sym typeface="Arial" charset="0"/>
                        </a:rPr>
                        <a:t>p(3)</a:t>
                      </a:r>
                    </a:p>
                  </a:txBody>
                  <a:tcPr marL="35719" marR="35719" marT="35715" marB="3571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ヒラギノ角ゴ ProN W3" charset="0"/>
                          <a:cs typeface="Consolas" panose="020B0609020204030204" pitchFamily="49" charset="0"/>
                          <a:sym typeface="Arial" charset="0"/>
                        </a:rPr>
                        <a:t>2, 6, 10, 14, 18</a:t>
                      </a:r>
                    </a:p>
                  </a:txBody>
                  <a:tcPr marL="89297" marR="89297" marT="89288" marB="89288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86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ヒラギノ角ゴ ProN W3" charset="0"/>
                          <a:cs typeface="Consolas" panose="020B0609020204030204" pitchFamily="49" charset="0"/>
                          <a:sym typeface="Arial" charset="0"/>
                        </a:rPr>
                        <a:t>p(4)</a:t>
                      </a:r>
                    </a:p>
                  </a:txBody>
                  <a:tcPr marL="35719" marR="35719" marT="35715" marB="3571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ヒラギノ角ゴ ProN W3" charset="0"/>
                          <a:cs typeface="Consolas" panose="020B0609020204030204" pitchFamily="49" charset="0"/>
                          <a:sym typeface="Arial" charset="0"/>
                        </a:rPr>
                        <a:t>3, 7, 11, 15, 19</a:t>
                      </a:r>
                    </a:p>
                  </a:txBody>
                  <a:tcPr marL="89297" marR="89297" marT="89288" marB="89288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AutoShape 82"/>
          <p:cNvSpPr>
            <a:spLocks/>
          </p:cNvSpPr>
          <p:nvPr/>
        </p:nvSpPr>
        <p:spPr bwMode="auto">
          <a:xfrm rot="5400000">
            <a:off x="2102941" y="2894262"/>
            <a:ext cx="687586" cy="892969"/>
          </a:xfrm>
          <a:prstGeom prst="rightArrow">
            <a:avLst>
              <a:gd name="adj1" fmla="val 46861"/>
              <a:gd name="adj2" fmla="val 55810"/>
            </a:avLst>
          </a:prstGeom>
          <a:solidFill>
            <a:srgbClr val="FF0000"/>
          </a:solidFill>
          <a:ln w="19050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endParaRPr kumimoji="0" lang="ja-JP" altLang="en-US" sz="2953"/>
          </a:p>
        </p:txBody>
      </p:sp>
      <p:sp>
        <p:nvSpPr>
          <p:cNvPr id="14" name="AutoShape 83"/>
          <p:cNvSpPr>
            <a:spLocks/>
          </p:cNvSpPr>
          <p:nvPr/>
        </p:nvSpPr>
        <p:spPr bwMode="auto">
          <a:xfrm rot="5400000">
            <a:off x="6424910" y="2894261"/>
            <a:ext cx="687586" cy="892969"/>
          </a:xfrm>
          <a:prstGeom prst="rightArrow">
            <a:avLst>
              <a:gd name="adj1" fmla="val 46861"/>
              <a:gd name="adj2" fmla="val 55810"/>
            </a:avLst>
          </a:prstGeom>
          <a:solidFill>
            <a:srgbClr val="FF0000"/>
          </a:solidFill>
          <a:ln w="19050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endParaRPr kumimoji="0" lang="ja-JP" altLang="en-US" sz="2953"/>
          </a:p>
        </p:txBody>
      </p:sp>
    </p:spTree>
    <p:extLst>
      <p:ext uri="{BB962C8B-B14F-4D97-AF65-F5344CB8AC3E}">
        <p14:creationId xmlns:p14="http://schemas.microsoft.com/office/powerpoint/2010/main" val="132456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多次元テンプレートの分散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3995936" y="2564904"/>
            <a:ext cx="576064" cy="576064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P2[0][0]</a:t>
            </a:r>
            <a:endParaRPr kumimoji="1" lang="ja-JP" altLang="en-US" sz="1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995936" y="3140968"/>
            <a:ext cx="576064" cy="576064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P2[1][0]</a:t>
            </a:r>
            <a:endParaRPr kumimoji="1" lang="ja-JP" altLang="en-US" sz="1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572000" y="2564904"/>
            <a:ext cx="576064" cy="576064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P2[0][1]</a:t>
            </a:r>
            <a:endParaRPr kumimoji="1" lang="ja-JP" altLang="en-US" sz="1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572000" y="3140968"/>
            <a:ext cx="576064" cy="576064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P2[1][1]</a:t>
            </a:r>
            <a:endParaRPr kumimoji="1" lang="ja-JP" altLang="en-US" sz="1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995936" y="4869160"/>
            <a:ext cx="1152128" cy="288032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p1(1)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995936" y="5157192"/>
            <a:ext cx="1152128" cy="288032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p1(2)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995936" y="5445224"/>
            <a:ext cx="1152128" cy="288032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p1(3)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995936" y="5733256"/>
            <a:ext cx="1152128" cy="2880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p1(4)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691680" y="1700808"/>
            <a:ext cx="534633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kumimoji="1" lang="en-US" altLang="ja-JP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nodes p2[2][2]</a:t>
            </a:r>
          </a:p>
          <a:p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kumimoji="1" lang="en-US" altLang="ja-JP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distribute t[</a:t>
            </a:r>
            <a:r>
              <a:rPr kumimoji="1" lang="en-US" altLang="ja-JP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kumimoji="1" lang="en-US" altLang="ja-JP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kumimoji="1"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onto p2</a:t>
            </a:r>
            <a:endParaRPr kumimoji="1" lang="ja-JP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691680" y="4005064"/>
            <a:ext cx="5256584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kumimoji="1" lang="en-US" altLang="ja-JP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nodes p1[4]</a:t>
            </a:r>
          </a:p>
          <a:p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kumimoji="1" lang="en-US" altLang="ja-JP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distribute t[block][</a:t>
            </a:r>
            <a:r>
              <a:rPr kumimoji="1" lang="en-US" altLang="ja-JP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onto p1</a:t>
            </a:r>
            <a:endParaRPr kumimoji="1" lang="ja-JP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868144" y="5301208"/>
            <a:ext cx="3081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「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1"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」</a:t>
            </a:r>
            <a:r>
              <a:rPr kumimoji="1" lang="ja-JP" altLang="en-US" dirty="0" smtClean="0"/>
              <a:t>は非分散を意味する。</a:t>
            </a:r>
            <a:endParaRPr kumimoji="1" lang="ja-JP" altLang="en-US" dirty="0"/>
          </a:p>
        </p:txBody>
      </p:sp>
      <p:cxnSp>
        <p:nvCxnSpPr>
          <p:cNvPr id="23" name="直線矢印コネクタ 22"/>
          <p:cNvCxnSpPr>
            <a:stCxn id="21" idx="1"/>
          </p:cNvCxnSpPr>
          <p:nvPr/>
        </p:nvCxnSpPr>
        <p:spPr>
          <a:xfrm flipH="1" flipV="1">
            <a:off x="5364088" y="4509120"/>
            <a:ext cx="504056" cy="976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17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データマッピング指示文（</a:t>
            </a:r>
            <a:r>
              <a:rPr lang="ja-JP" altLang="en-US" dirty="0"/>
              <a:t>４</a:t>
            </a:r>
            <a:r>
              <a:rPr lang="ja-JP" altLang="en-US" dirty="0" smtClean="0"/>
              <a:t>）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align</a:t>
            </a:r>
            <a:r>
              <a:rPr lang="ja-JP" altLang="en-US" dirty="0"/>
              <a:t>指示</a:t>
            </a:r>
            <a:r>
              <a:rPr lang="ja-JP" altLang="en-US" dirty="0" smtClean="0"/>
              <a:t>文（</a:t>
            </a:r>
            <a:r>
              <a:rPr lang="ja-JP" altLang="en-US" dirty="0"/>
              <a:t>１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863352"/>
          </a:xfrm>
        </p:spPr>
        <p:txBody>
          <a:bodyPr>
            <a:normAutofit/>
          </a:bodyPr>
          <a:lstStyle/>
          <a:p>
            <a:r>
              <a:rPr lang="ja-JP" altLang="en-US" dirty="0"/>
              <a:t>配列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ja-JP" altLang="en-US" dirty="0"/>
              <a:t>の要素</a:t>
            </a:r>
            <a:r>
              <a:rPr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ja-JP" altLang="en-US" dirty="0"/>
              <a:t>を、テンプレート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ja-JP" altLang="en-US" dirty="0"/>
              <a:t>の要素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i-1</a:t>
            </a:r>
            <a:r>
              <a:rPr lang="ja-JP" altLang="en-US" dirty="0" err="1"/>
              <a:t>に整</a:t>
            </a:r>
            <a:r>
              <a:rPr lang="ja-JP" altLang="en-US" dirty="0"/>
              <a:t>列させる</a:t>
            </a:r>
            <a:r>
              <a:rPr lang="ja-JP" altLang="en-US" dirty="0" smtClean="0"/>
              <a:t>。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XcalableMP</a:t>
            </a:r>
            <a:r>
              <a:rPr lang="ja-JP" altLang="en-US" dirty="0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テキスト ボックス 6"/>
          <p:cNvSpPr txBox="1">
            <a:spLocks noChangeArrowheads="1"/>
          </p:cNvSpPr>
          <p:nvPr/>
        </p:nvSpPr>
        <p:spPr bwMode="auto">
          <a:xfrm>
            <a:off x="2411760" y="2996952"/>
            <a:ext cx="4980851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#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pragma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xmp</a:t>
            </a:r>
            <a:r>
              <a:rPr lang="ja-JP" alt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align 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a[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]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with 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t[i-1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]</a:t>
            </a:r>
            <a:endParaRPr lang="ja-JP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1940455" y="4293096"/>
            <a:ext cx="6591985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多次元配列</a:t>
            </a: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も整列可能。</a:t>
            </a:r>
            <a:endParaRPr lang="ja-JP" altLang="en-US" dirty="0" smtClean="0"/>
          </a:p>
          <a:p>
            <a:endParaRPr lang="ja-JP" altLang="en-US" dirty="0"/>
          </a:p>
        </p:txBody>
      </p:sp>
      <p:sp>
        <p:nvSpPr>
          <p:cNvPr id="9" name="テキスト ボックス 8"/>
          <p:cNvSpPr txBox="1">
            <a:spLocks noChangeArrowheads="1"/>
          </p:cNvSpPr>
          <p:nvPr/>
        </p:nvSpPr>
        <p:spPr bwMode="auto">
          <a:xfrm>
            <a:off x="2411760" y="3543399"/>
            <a:ext cx="4968552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!$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xmp</a:t>
            </a:r>
            <a:r>
              <a:rPr lang="ja-JP" alt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align 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a(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with t(i-1)</a:t>
            </a:r>
            <a:endParaRPr lang="ja-JP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835696" y="305966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[C]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835696" y="357301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[F]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テキスト ボックス 11"/>
          <p:cNvSpPr txBox="1">
            <a:spLocks noChangeArrowheads="1"/>
          </p:cNvSpPr>
          <p:nvPr/>
        </p:nvSpPr>
        <p:spPr bwMode="auto">
          <a:xfrm>
            <a:off x="2411760" y="4797152"/>
            <a:ext cx="5827236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#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pragma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xmp</a:t>
            </a:r>
            <a:r>
              <a:rPr lang="ja-JP" alt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align 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a[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][j] 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with 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t[i-1][j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]</a:t>
            </a:r>
            <a:endParaRPr lang="ja-JP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テキスト ボックス 12"/>
          <p:cNvSpPr txBox="1">
            <a:spLocks noChangeArrowheads="1"/>
          </p:cNvSpPr>
          <p:nvPr/>
        </p:nvSpPr>
        <p:spPr bwMode="auto">
          <a:xfrm>
            <a:off x="2411760" y="5343599"/>
            <a:ext cx="5688632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!$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xmp</a:t>
            </a:r>
            <a:r>
              <a:rPr lang="ja-JP" alt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align 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a(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i,j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with 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t(i-1,j)</a:t>
            </a:r>
            <a:endParaRPr lang="ja-JP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835696" y="485986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[C]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835696" y="537321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[F]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43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データマッピング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255346" y="2357438"/>
            <a:ext cx="358775" cy="350837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0</a:t>
            </a:r>
            <a:endParaRPr lang="en-US" altLang="ja-JP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1255346" y="2708275"/>
            <a:ext cx="358775" cy="360363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255346" y="3068638"/>
            <a:ext cx="358775" cy="366712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1255346" y="3433763"/>
            <a:ext cx="358775" cy="360362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255346" y="3792538"/>
            <a:ext cx="358775" cy="360362"/>
          </a:xfrm>
          <a:prstGeom prst="rect">
            <a:avLst/>
          </a:prstGeom>
          <a:solidFill>
            <a:srgbClr val="3366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1255346" y="4151313"/>
            <a:ext cx="358775" cy="360362"/>
          </a:xfrm>
          <a:prstGeom prst="rect">
            <a:avLst/>
          </a:prstGeom>
          <a:solidFill>
            <a:srgbClr val="3366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1255346" y="4510088"/>
            <a:ext cx="358775" cy="366712"/>
          </a:xfrm>
          <a:prstGeom prst="rect">
            <a:avLst/>
          </a:prstGeom>
          <a:solidFill>
            <a:srgbClr val="33CC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1255346" y="4876800"/>
            <a:ext cx="358775" cy="352425"/>
          </a:xfrm>
          <a:prstGeom prst="rect">
            <a:avLst/>
          </a:prstGeom>
          <a:solidFill>
            <a:srgbClr val="33CC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3414346" y="2349500"/>
            <a:ext cx="360363" cy="358775"/>
          </a:xfrm>
          <a:prstGeom prst="ellipse">
            <a:avLst/>
          </a:prstGeom>
          <a:solidFill>
            <a:srgbClr val="FF66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3414346" y="2708275"/>
            <a:ext cx="360363" cy="360363"/>
          </a:xfrm>
          <a:prstGeom prst="ellipse">
            <a:avLst/>
          </a:prstGeom>
          <a:solidFill>
            <a:srgbClr val="FF66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7" name="Oval 18"/>
          <p:cNvSpPr>
            <a:spLocks noChangeArrowheads="1"/>
          </p:cNvSpPr>
          <p:nvPr/>
        </p:nvSpPr>
        <p:spPr bwMode="auto">
          <a:xfrm>
            <a:off x="3414346" y="3068638"/>
            <a:ext cx="360363" cy="360362"/>
          </a:xfrm>
          <a:prstGeom prst="ellipse">
            <a:avLst/>
          </a:prstGeom>
          <a:solidFill>
            <a:srgbClr val="FFFF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3414346" y="3429000"/>
            <a:ext cx="360363" cy="360363"/>
          </a:xfrm>
          <a:prstGeom prst="ellipse">
            <a:avLst/>
          </a:prstGeom>
          <a:solidFill>
            <a:srgbClr val="FFFF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9" name="Oval 20"/>
          <p:cNvSpPr>
            <a:spLocks noChangeArrowheads="1"/>
          </p:cNvSpPr>
          <p:nvPr/>
        </p:nvSpPr>
        <p:spPr bwMode="auto">
          <a:xfrm>
            <a:off x="3414346" y="3787775"/>
            <a:ext cx="360363" cy="360363"/>
          </a:xfrm>
          <a:prstGeom prst="ellipse">
            <a:avLst/>
          </a:prstGeom>
          <a:solidFill>
            <a:srgbClr val="3366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3414346" y="4148138"/>
            <a:ext cx="360363" cy="360362"/>
          </a:xfrm>
          <a:prstGeom prst="ellipse">
            <a:avLst/>
          </a:prstGeom>
          <a:solidFill>
            <a:srgbClr val="3366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1" name="Oval 22"/>
          <p:cNvSpPr>
            <a:spLocks noChangeArrowheads="1"/>
          </p:cNvSpPr>
          <p:nvPr/>
        </p:nvSpPr>
        <p:spPr bwMode="auto">
          <a:xfrm>
            <a:off x="3414346" y="4508500"/>
            <a:ext cx="360363" cy="360363"/>
          </a:xfrm>
          <a:prstGeom prst="ellipse">
            <a:avLst/>
          </a:prstGeom>
          <a:solidFill>
            <a:srgbClr val="33CC33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3414346" y="4868863"/>
            <a:ext cx="360363" cy="360362"/>
          </a:xfrm>
          <a:prstGeom prst="ellipse">
            <a:avLst/>
          </a:prstGeom>
          <a:solidFill>
            <a:srgbClr val="33CC33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23" name="AutoShape 24"/>
          <p:cNvSpPr>
            <a:spLocks noChangeArrowheads="1"/>
          </p:cNvSpPr>
          <p:nvPr/>
        </p:nvSpPr>
        <p:spPr bwMode="auto">
          <a:xfrm>
            <a:off x="5574934" y="2205038"/>
            <a:ext cx="1008062" cy="576262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24" name="AutoShape 25"/>
          <p:cNvSpPr>
            <a:spLocks noChangeArrowheads="1"/>
          </p:cNvSpPr>
          <p:nvPr/>
        </p:nvSpPr>
        <p:spPr bwMode="auto">
          <a:xfrm>
            <a:off x="5574934" y="3068638"/>
            <a:ext cx="1008062" cy="576262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25" name="AutoShape 26"/>
          <p:cNvSpPr>
            <a:spLocks noChangeArrowheads="1"/>
          </p:cNvSpPr>
          <p:nvPr/>
        </p:nvSpPr>
        <p:spPr bwMode="auto">
          <a:xfrm>
            <a:off x="5574934" y="3932238"/>
            <a:ext cx="1008062" cy="576262"/>
          </a:xfrm>
          <a:prstGeom prst="roundRect">
            <a:avLst>
              <a:gd name="adj" fmla="val 16667"/>
            </a:avLst>
          </a:prstGeom>
          <a:solidFill>
            <a:srgbClr val="3366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6" name="AutoShape 27"/>
          <p:cNvSpPr>
            <a:spLocks noChangeArrowheads="1"/>
          </p:cNvSpPr>
          <p:nvPr/>
        </p:nvSpPr>
        <p:spPr bwMode="auto">
          <a:xfrm>
            <a:off x="5574934" y="4795838"/>
            <a:ext cx="1008062" cy="576262"/>
          </a:xfrm>
          <a:prstGeom prst="roundRect">
            <a:avLst>
              <a:gd name="adj" fmla="val 16667"/>
            </a:avLst>
          </a:prstGeom>
          <a:solidFill>
            <a:srgbClr val="33CC33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 flipV="1">
            <a:off x="3919171" y="2492375"/>
            <a:ext cx="15113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Line 29"/>
          <p:cNvSpPr>
            <a:spLocks noChangeShapeType="1"/>
          </p:cNvSpPr>
          <p:nvPr/>
        </p:nvSpPr>
        <p:spPr bwMode="auto">
          <a:xfrm flipV="1">
            <a:off x="3919171" y="3357563"/>
            <a:ext cx="1511300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Line 30"/>
          <p:cNvSpPr>
            <a:spLocks noChangeShapeType="1"/>
          </p:cNvSpPr>
          <p:nvPr/>
        </p:nvSpPr>
        <p:spPr bwMode="auto">
          <a:xfrm>
            <a:off x="3919171" y="4149725"/>
            <a:ext cx="1511300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Line 31"/>
          <p:cNvSpPr>
            <a:spLocks noChangeShapeType="1"/>
          </p:cNvSpPr>
          <p:nvPr/>
        </p:nvSpPr>
        <p:spPr bwMode="auto">
          <a:xfrm>
            <a:off x="3919171" y="4868863"/>
            <a:ext cx="1511300" cy="219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32"/>
          <p:cNvSpPr>
            <a:spLocks noChangeShapeType="1"/>
          </p:cNvSpPr>
          <p:nvPr/>
        </p:nvSpPr>
        <p:spPr bwMode="auto">
          <a:xfrm>
            <a:off x="1758584" y="2528888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Line 33"/>
          <p:cNvSpPr>
            <a:spLocks noChangeShapeType="1"/>
          </p:cNvSpPr>
          <p:nvPr/>
        </p:nvSpPr>
        <p:spPr bwMode="auto">
          <a:xfrm>
            <a:off x="1758584" y="2889250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Line 34"/>
          <p:cNvSpPr>
            <a:spLocks noChangeShapeType="1"/>
          </p:cNvSpPr>
          <p:nvPr/>
        </p:nvSpPr>
        <p:spPr bwMode="auto">
          <a:xfrm>
            <a:off x="1758584" y="3249613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1758584" y="3608388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1758584" y="3967163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1758584" y="4325938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>
            <a:off x="1758584" y="4684713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Line 39"/>
          <p:cNvSpPr>
            <a:spLocks noChangeShapeType="1"/>
          </p:cNvSpPr>
          <p:nvPr/>
        </p:nvSpPr>
        <p:spPr bwMode="auto">
          <a:xfrm>
            <a:off x="1758584" y="5043488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 Box 40"/>
          <p:cNvSpPr txBox="1">
            <a:spLocks noChangeArrowheads="1"/>
          </p:cNvSpPr>
          <p:nvPr/>
        </p:nvSpPr>
        <p:spPr bwMode="auto">
          <a:xfrm>
            <a:off x="1117234" y="5475288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 dirty="0">
                <a:latin typeface="+mn-ea"/>
              </a:rPr>
              <a:t>配列</a:t>
            </a:r>
          </a:p>
        </p:txBody>
      </p:sp>
      <p:sp>
        <p:nvSpPr>
          <p:cNvPr id="40" name="Text Box 41"/>
          <p:cNvSpPr txBox="1">
            <a:spLocks noChangeArrowheads="1"/>
          </p:cNvSpPr>
          <p:nvPr/>
        </p:nvSpPr>
        <p:spPr bwMode="auto">
          <a:xfrm>
            <a:off x="2720614" y="5462588"/>
            <a:ext cx="177164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>
                <a:latin typeface="+mn-ea"/>
              </a:rPr>
              <a:t>テンプレート</a:t>
            </a:r>
          </a:p>
          <a:p>
            <a:pPr algn="ctr"/>
            <a:r>
              <a:rPr lang="en-US" altLang="ja-JP">
                <a:latin typeface="+mn-ea"/>
              </a:rPr>
              <a:t>(</a:t>
            </a:r>
            <a:r>
              <a:rPr lang="ja-JP" altLang="en-US">
                <a:latin typeface="+mn-ea"/>
              </a:rPr>
              <a:t>仮想的な配列</a:t>
            </a:r>
            <a:r>
              <a:rPr lang="en-US" altLang="ja-JP">
                <a:latin typeface="+mn-ea"/>
              </a:rPr>
              <a:t>)</a:t>
            </a:r>
          </a:p>
        </p:txBody>
      </p:sp>
      <p:sp>
        <p:nvSpPr>
          <p:cNvPr id="41" name="Text Box 42"/>
          <p:cNvSpPr txBox="1">
            <a:spLocks noChangeArrowheads="1"/>
          </p:cNvSpPr>
          <p:nvPr/>
        </p:nvSpPr>
        <p:spPr bwMode="auto">
          <a:xfrm>
            <a:off x="5644351" y="5462588"/>
            <a:ext cx="8771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 dirty="0" smtClean="0">
                <a:latin typeface="+mn-ea"/>
              </a:rPr>
              <a:t>ノード</a:t>
            </a:r>
            <a:endParaRPr lang="ja-JP" altLang="en-US" dirty="0">
              <a:latin typeface="+mn-ea"/>
            </a:endParaRPr>
          </a:p>
        </p:txBody>
      </p:sp>
      <p:sp>
        <p:nvSpPr>
          <p:cNvPr id="42" name="Text Box 43"/>
          <p:cNvSpPr txBox="1">
            <a:spLocks noChangeArrowheads="1"/>
          </p:cNvSpPr>
          <p:nvPr/>
        </p:nvSpPr>
        <p:spPr bwMode="auto">
          <a:xfrm>
            <a:off x="2155459" y="3602038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>
                <a:latin typeface="+mn-ea"/>
              </a:rPr>
              <a:t>整列</a:t>
            </a:r>
          </a:p>
        </p:txBody>
      </p:sp>
      <p:sp>
        <p:nvSpPr>
          <p:cNvPr id="43" name="Text Box 44"/>
          <p:cNvSpPr txBox="1">
            <a:spLocks noChangeArrowheads="1"/>
          </p:cNvSpPr>
          <p:nvPr/>
        </p:nvSpPr>
        <p:spPr bwMode="auto">
          <a:xfrm>
            <a:off x="4314459" y="3573463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>
                <a:latin typeface="+mn-ea"/>
              </a:rPr>
              <a:t>分散</a:t>
            </a:r>
          </a:p>
        </p:txBody>
      </p:sp>
      <p:sp>
        <p:nvSpPr>
          <p:cNvPr id="45" name="コンテンツ プレースホルダ 2"/>
          <p:cNvSpPr>
            <a:spLocks noGrp="1"/>
          </p:cNvSpPr>
          <p:nvPr>
            <p:ph sz="quarter" idx="4294967295"/>
          </p:nvPr>
        </p:nvSpPr>
        <p:spPr>
          <a:xfrm>
            <a:off x="984736" y="1503363"/>
            <a:ext cx="7174526" cy="630237"/>
          </a:xfrm>
        </p:spPr>
        <p:txBody>
          <a:bodyPr>
            <a:normAutofit/>
          </a:bodyPr>
          <a:lstStyle/>
          <a:p>
            <a:pPr eaLnBrk="1" latinLnBrk="1" hangingPunct="1"/>
            <a:r>
              <a:rPr lang="ja-JP" altLang="en-US" sz="2400" u="sng" dirty="0" smtClean="0"/>
              <a:t>整列</a:t>
            </a:r>
            <a:r>
              <a:rPr lang="ja-JP" altLang="en-US" sz="2400" dirty="0" smtClean="0"/>
              <a:t> </a:t>
            </a:r>
            <a:r>
              <a:rPr lang="en-US" altLang="ja-JP" sz="2400" dirty="0" smtClean="0"/>
              <a:t>+ </a:t>
            </a:r>
            <a:r>
              <a:rPr lang="ja-JP" altLang="en-US" sz="2400" u="sng" dirty="0" smtClean="0"/>
              <a:t>分散</a:t>
            </a:r>
            <a:r>
              <a:rPr lang="ja-JP" altLang="en-US" sz="2400" dirty="0" smtClean="0"/>
              <a:t>による</a:t>
            </a:r>
            <a:r>
              <a:rPr lang="en-US" altLang="ja-JP" sz="2400" dirty="0" smtClean="0"/>
              <a:t>2</a:t>
            </a:r>
            <a:r>
              <a:rPr lang="ja-JP" altLang="en-US" sz="2400" dirty="0" smtClean="0"/>
              <a:t>段階の処理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23928" y="404664"/>
            <a:ext cx="4996881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nodes p[4]</a:t>
            </a:r>
          </a:p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template t[8]</a:t>
            </a:r>
          </a:p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distribute t[block</a:t>
            </a:r>
            <a:r>
              <a:rPr kumimoji="1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onto p</a:t>
            </a:r>
          </a:p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float a[8];</a:t>
            </a:r>
          </a:p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align a[</a:t>
            </a:r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] with t[</a:t>
            </a:r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34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はじめ</a:t>
            </a:r>
            <a:r>
              <a:rPr lang="ja-JP" altLang="en-US" dirty="0"/>
              <a:t>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大規模</a:t>
            </a:r>
            <a:r>
              <a:rPr lang="ja-JP" altLang="en-US" dirty="0" smtClean="0"/>
              <a:t>シミュレーションなどの計算を行うためには、クラスタ</a:t>
            </a:r>
            <a:r>
              <a:rPr lang="ja-JP" altLang="en-US" dirty="0"/>
              <a:t>のよう</a:t>
            </a:r>
            <a:r>
              <a:rPr lang="ja-JP" altLang="en-US" dirty="0" smtClean="0"/>
              <a:t>な分散</a:t>
            </a:r>
            <a:r>
              <a:rPr lang="ja-JP" altLang="en-US" dirty="0"/>
              <a:t>メモリシステムの利用が一般的</a:t>
            </a:r>
          </a:p>
          <a:p>
            <a:r>
              <a:rPr lang="ja-JP" altLang="en-US" dirty="0"/>
              <a:t>並列プログラミングの現状</a:t>
            </a:r>
          </a:p>
          <a:p>
            <a:pPr lvl="1"/>
            <a:r>
              <a:rPr lang="ja-JP" altLang="en-US" dirty="0"/>
              <a:t>大半は</a:t>
            </a:r>
            <a:r>
              <a:rPr lang="en-US" altLang="ja-JP" dirty="0"/>
              <a:t>MPI </a:t>
            </a:r>
            <a:r>
              <a:rPr lang="en-US" altLang="ja-JP" dirty="0" smtClean="0"/>
              <a:t>(Message </a:t>
            </a:r>
            <a:r>
              <a:rPr lang="en-US" altLang="ja-JP" dirty="0"/>
              <a:t>Passing Interface)</a:t>
            </a:r>
            <a:r>
              <a:rPr lang="ja-JP" altLang="en-US" dirty="0"/>
              <a:t>を利用</a:t>
            </a:r>
          </a:p>
          <a:p>
            <a:pPr lvl="1"/>
            <a:r>
              <a:rPr lang="en-US" altLang="ja-JP" dirty="0"/>
              <a:t>MPI</a:t>
            </a:r>
            <a:r>
              <a:rPr lang="ja-JP" altLang="en-US" dirty="0"/>
              <a:t>はプログラミングコストが大きい</a:t>
            </a:r>
          </a:p>
          <a:p>
            <a:r>
              <a:rPr lang="ja-JP" altLang="en-US" dirty="0"/>
              <a:t>目標</a:t>
            </a:r>
          </a:p>
          <a:p>
            <a:pPr lvl="1"/>
            <a:r>
              <a:rPr lang="ja-JP" altLang="en-US" dirty="0"/>
              <a:t>高性能</a:t>
            </a:r>
            <a:r>
              <a:rPr lang="ja-JP" altLang="en-US" dirty="0" smtClean="0"/>
              <a:t>と高生産性を兼ね備えた並列プログラミング言語の開発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 descr="FOCUSスパコン(写真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548680"/>
            <a:ext cx="3960440" cy="137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96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特殊</a:t>
            </a:r>
            <a:r>
              <a:rPr lang="ja-JP" altLang="en-US" dirty="0" smtClean="0"/>
              <a:t>な整列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42415" y="1845568"/>
            <a:ext cx="6591985" cy="503312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縮退</a:t>
            </a:r>
            <a:endParaRPr kumimoji="1"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4716016" y="4725144"/>
            <a:ext cx="576064" cy="576064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kumimoji="1" lang="ja-JP" altLang="en-US" sz="11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716016" y="5301208"/>
            <a:ext cx="576064" cy="576064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kumimoji="1" lang="ja-JP" altLang="en-US" sz="11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292080" y="4725144"/>
            <a:ext cx="576064" cy="576064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kumimoji="1" lang="ja-JP" altLang="en-US" sz="11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292080" y="5301208"/>
            <a:ext cx="576064" cy="576064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kumimoji="1" lang="ja-JP" altLang="en-US" sz="11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275856" y="1772816"/>
            <a:ext cx="5184576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kumimoji="1" lang="en-US" altLang="ja-JP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distribute t[block] onto p1</a:t>
            </a:r>
          </a:p>
          <a:p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kumimoji="1" lang="en-US" altLang="ja-JP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align a</a:t>
            </a:r>
            <a:r>
              <a:rPr kumimoji="1" lang="en-US" altLang="ja-JP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1" lang="en-US" altLang="ja-JP" sz="16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ja-JP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][*]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with t[</a:t>
            </a:r>
            <a:r>
              <a:rPr kumimoji="1" lang="en-US" altLang="ja-JP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kumimoji="1" lang="en-US" altLang="ja-JP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508104" y="2564904"/>
            <a:ext cx="288032" cy="288032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5508104" y="2852936"/>
            <a:ext cx="288032" cy="288032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5508104" y="3140968"/>
            <a:ext cx="288032" cy="288032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5508104" y="3429000"/>
            <a:ext cx="288032" cy="2880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コンテンツ プレースホルダー 2"/>
          <p:cNvSpPr txBox="1">
            <a:spLocks/>
          </p:cNvSpPr>
          <p:nvPr/>
        </p:nvSpPr>
        <p:spPr>
          <a:xfrm>
            <a:off x="1907704" y="4005064"/>
            <a:ext cx="6591985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複製</a:t>
            </a:r>
            <a:endParaRPr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3779912" y="2564904"/>
            <a:ext cx="1152128" cy="288032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3779912" y="2852936"/>
            <a:ext cx="1152128" cy="288032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3779912" y="3140968"/>
            <a:ext cx="1152128" cy="288032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3779912" y="3429000"/>
            <a:ext cx="1152128" cy="2880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2" name="直線矢印コネクタ 21"/>
          <p:cNvCxnSpPr>
            <a:stCxn id="17" idx="3"/>
            <a:endCxn id="12" idx="1"/>
          </p:cNvCxnSpPr>
          <p:nvPr/>
        </p:nvCxnSpPr>
        <p:spPr>
          <a:xfrm>
            <a:off x="4932040" y="2708920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18" idx="3"/>
            <a:endCxn id="13" idx="1"/>
          </p:cNvCxnSpPr>
          <p:nvPr/>
        </p:nvCxnSpPr>
        <p:spPr>
          <a:xfrm>
            <a:off x="4932040" y="299695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19" idx="3"/>
            <a:endCxn id="14" idx="1"/>
          </p:cNvCxnSpPr>
          <p:nvPr/>
        </p:nvCxnSpPr>
        <p:spPr>
          <a:xfrm>
            <a:off x="4932040" y="3284984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20" idx="3"/>
            <a:endCxn id="15" idx="1"/>
          </p:cNvCxnSpPr>
          <p:nvPr/>
        </p:nvCxnSpPr>
        <p:spPr>
          <a:xfrm>
            <a:off x="4932040" y="3573016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3275856" y="3933056"/>
            <a:ext cx="534633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kumimoji="1" lang="en-US" altLang="ja-JP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distribute t[block][block</a:t>
            </a:r>
            <a:r>
              <a:rPr kumimoji="1"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onto p2</a:t>
            </a:r>
          </a:p>
          <a:p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kumimoji="1" lang="en-US" altLang="ja-JP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align a[</a:t>
            </a:r>
            <a:r>
              <a:rPr kumimoji="1" lang="en-US" altLang="ja-JP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with t</a:t>
            </a:r>
            <a:r>
              <a:rPr kumimoji="1" lang="en-US" altLang="ja-JP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1" lang="en-US" altLang="ja-JP" sz="16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ja-JP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][*]</a:t>
            </a:r>
          </a:p>
        </p:txBody>
      </p:sp>
      <p:sp>
        <p:nvSpPr>
          <p:cNvPr id="38" name="正方形/長方形 37"/>
          <p:cNvSpPr/>
          <p:nvPr/>
        </p:nvSpPr>
        <p:spPr>
          <a:xfrm>
            <a:off x="3779912" y="4725144"/>
            <a:ext cx="288032" cy="576064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3779912" y="5301208"/>
            <a:ext cx="288032" cy="576064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3" name="直線矢印コネクタ 42"/>
          <p:cNvCxnSpPr>
            <a:stCxn id="39" idx="3"/>
            <a:endCxn id="9" idx="1"/>
          </p:cNvCxnSpPr>
          <p:nvPr/>
        </p:nvCxnSpPr>
        <p:spPr>
          <a:xfrm flipV="1">
            <a:off x="4139952" y="5013176"/>
            <a:ext cx="1152128" cy="144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41" idx="3"/>
            <a:endCxn id="10" idx="1"/>
          </p:cNvCxnSpPr>
          <p:nvPr/>
        </p:nvCxnSpPr>
        <p:spPr>
          <a:xfrm flipV="1">
            <a:off x="4139952" y="5589240"/>
            <a:ext cx="1152128" cy="144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endCxn id="7" idx="1"/>
          </p:cNvCxnSpPr>
          <p:nvPr/>
        </p:nvCxnSpPr>
        <p:spPr>
          <a:xfrm>
            <a:off x="4114800" y="5013176"/>
            <a:ext cx="6012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>
            <a:endCxn id="8" idx="1"/>
          </p:cNvCxnSpPr>
          <p:nvPr/>
        </p:nvCxnSpPr>
        <p:spPr>
          <a:xfrm>
            <a:off x="4067944" y="5589240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/>
          <p:cNvSpPr/>
          <p:nvPr/>
        </p:nvSpPr>
        <p:spPr>
          <a:xfrm>
            <a:off x="3851920" y="4869160"/>
            <a:ext cx="288032" cy="576064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3851920" y="5445224"/>
            <a:ext cx="288032" cy="576064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6228184" y="4797152"/>
            <a:ext cx="23042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a[0]</a:t>
            </a:r>
            <a:r>
              <a:rPr kumimoji="1" lang="ja-JP" altLang="en-US" sz="1600" dirty="0" smtClean="0"/>
              <a:t>の実体は、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p2[0][</a:t>
            </a:r>
            <a:r>
              <a:rPr kumimoji="1"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kumimoji="1" lang="ja-JP" altLang="en-US" sz="1600" dirty="0" smtClean="0"/>
              <a:t>と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p2[0][</a:t>
            </a:r>
            <a:r>
              <a:rPr kumimoji="1"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kumimoji="1" lang="ja-JP" altLang="en-US" sz="1600" dirty="0" smtClean="0"/>
              <a:t>に存在する。値の一致は保証されない。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1879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動的な配列の整列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1349990"/>
          </a:xfrm>
        </p:spPr>
        <p:txBody>
          <a:bodyPr/>
          <a:lstStyle/>
          <a:p>
            <a:r>
              <a:rPr kumimoji="1" lang="ja-JP" altLang="en-US" dirty="0" smtClean="0"/>
              <a:t>ポインタまたは割付け配列として宣言。</a:t>
            </a:r>
          </a:p>
          <a:p>
            <a:r>
              <a:rPr kumimoji="1" lang="ja-JP" altLang="en-US" dirty="0" smtClean="0"/>
              <a:t>実際の「整列」の処理は、続く</a:t>
            </a:r>
            <a:r>
              <a:rPr kumimoji="1" lang="en-US" altLang="ja-JP" dirty="0" err="1" smtClean="0">
                <a:latin typeface="Consolas" charset="0"/>
                <a:ea typeface="Consolas" charset="0"/>
                <a:cs typeface="Consolas" charset="0"/>
              </a:rPr>
              <a:t>xmp_malloc</a:t>
            </a:r>
            <a:r>
              <a:rPr kumimoji="1" lang="ja-JP" altLang="en-US" dirty="0" smtClean="0"/>
              <a:t>または</a:t>
            </a:r>
            <a:r>
              <a:rPr kumimoji="1" lang="en-US" altLang="ja-JP" dirty="0" smtClean="0">
                <a:latin typeface="Consolas" charset="0"/>
                <a:ea typeface="Consolas" charset="0"/>
                <a:cs typeface="Consolas" charset="0"/>
              </a:rPr>
              <a:t>allocate</a:t>
            </a:r>
            <a:r>
              <a:rPr kumimoji="1" lang="ja-JP" altLang="en-US" dirty="0" smtClean="0"/>
              <a:t>文において実行される。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テキスト ボックス 6"/>
          <p:cNvSpPr txBox="1">
            <a:spLocks noChangeArrowheads="1"/>
          </p:cNvSpPr>
          <p:nvPr/>
        </p:nvSpPr>
        <p:spPr bwMode="auto">
          <a:xfrm>
            <a:off x="2182292" y="3552110"/>
            <a:ext cx="5630067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int *a;</a:t>
            </a:r>
            <a:endParaRPr lang="ja-JP" alt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#pragma xmp</a:t>
            </a:r>
            <a:r>
              <a:rPr lang="ja-JP" alt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dirty="0">
                <a:latin typeface="Consolas" pitchFamily="49" charset="0"/>
                <a:cs typeface="Consolas" pitchFamily="49" charset="0"/>
              </a:rPr>
              <a:t>align 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a[</a:t>
            </a:r>
            <a:r>
              <a:rPr lang="en-US" altLang="ja-JP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] </a:t>
            </a:r>
            <a:r>
              <a:rPr lang="en-US" altLang="ja-JP" dirty="0">
                <a:latin typeface="Consolas" pitchFamily="49" charset="0"/>
                <a:cs typeface="Consolas" pitchFamily="49" charset="0"/>
              </a:rPr>
              <a:t>with 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t[</a:t>
            </a:r>
            <a:r>
              <a:rPr lang="en-US" altLang="ja-JP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a = (int *)</a:t>
            </a:r>
            <a:r>
              <a:rPr lang="en-US" altLang="ja-JP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xmp_malloc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ja-JP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xmp_desc_of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(a), 100);</a:t>
            </a:r>
            <a:endParaRPr lang="ja-JP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テキスト ボックス 7"/>
          <p:cNvSpPr txBox="1">
            <a:spLocks noChangeArrowheads="1"/>
          </p:cNvSpPr>
          <p:nvPr/>
        </p:nvSpPr>
        <p:spPr bwMode="auto">
          <a:xfrm>
            <a:off x="2182292" y="4820959"/>
            <a:ext cx="5630068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integer, allocatable :: a(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  <a:sym typeface="Wingdings"/>
              </a:rPr>
              <a:t>:)</a:t>
            </a:r>
            <a:endParaRPr lang="en-US" altLang="ja-JP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!$xmp</a:t>
            </a:r>
            <a:r>
              <a:rPr lang="ja-JP" alt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dirty="0">
                <a:latin typeface="Consolas" pitchFamily="49" charset="0"/>
                <a:cs typeface="Consolas" pitchFamily="49" charset="0"/>
              </a:rPr>
              <a:t>align 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a(</a:t>
            </a:r>
            <a:r>
              <a:rPr lang="en-US" altLang="ja-JP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altLang="ja-JP" dirty="0">
                <a:latin typeface="Consolas" pitchFamily="49" charset="0"/>
                <a:cs typeface="Consolas" pitchFamily="49" charset="0"/>
              </a:rPr>
              <a:t>with 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t(</a:t>
            </a:r>
            <a:r>
              <a:rPr lang="en-US" altLang="ja-JP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allocate (a(100))</a:t>
            </a:r>
            <a:endParaRPr lang="ja-JP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606228" y="361482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[C]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606228" y="485057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[F]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854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ワークマッピング指示</a:t>
            </a:r>
            <a:r>
              <a:rPr lang="ja-JP" altLang="en-US" dirty="0" smtClean="0"/>
              <a:t>文（１）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loop</a:t>
            </a:r>
            <a:r>
              <a:rPr lang="ja-JP" altLang="en-US" dirty="0"/>
              <a:t>指示</a:t>
            </a:r>
            <a:r>
              <a:rPr lang="ja-JP" altLang="en-US" dirty="0" smtClean="0"/>
              <a:t>文（１）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1223392"/>
          </a:xfrm>
        </p:spPr>
        <p:txBody>
          <a:bodyPr/>
          <a:lstStyle/>
          <a:p>
            <a:r>
              <a:rPr kumimoji="1" lang="ja-JP" altLang="en-US" dirty="0" smtClean="0"/>
              <a:t>ループの並列化を指示する。</a:t>
            </a:r>
            <a:endParaRPr kumimoji="1" lang="en-US" altLang="ja-JP" dirty="0" smtClean="0"/>
          </a:p>
          <a:p>
            <a:pPr lvl="1"/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t[</a:t>
            </a:r>
            <a:r>
              <a:rPr lang="en-US" altLang="ja-JP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][j</a:t>
            </a:r>
            <a:r>
              <a:rPr lang="en-US" altLang="ja-JP" dirty="0">
                <a:latin typeface="Consolas" pitchFamily="49" charset="0"/>
                <a:cs typeface="Consolas" pitchFamily="49" charset="0"/>
              </a:rPr>
              <a:t>]</a:t>
            </a:r>
            <a:r>
              <a:rPr lang="ja-JP" altLang="en-US" dirty="0" smtClean="0">
                <a:latin typeface="+mn-ea"/>
              </a:rPr>
              <a:t>を持つノードが</a:t>
            </a:r>
            <a:r>
              <a:rPr lang="ja-JP" altLang="en-US" dirty="0">
                <a:latin typeface="+mn-ea"/>
              </a:rPr>
              <a:t>、繰り返し</a:t>
            </a:r>
            <a:r>
              <a:rPr lang="en-US" altLang="ja-JP" dirty="0" err="1" smtClean="0">
                <a:latin typeface="Consolas" pitchFamily="49" charset="0"/>
                <a:cs typeface="Consolas" pitchFamily="49" charset="0"/>
              </a:rPr>
              <a:t>i,j</a:t>
            </a:r>
            <a:r>
              <a:rPr lang="ja-JP" altLang="en-US" dirty="0" smtClean="0">
                <a:latin typeface="+mn-ea"/>
              </a:rPr>
              <a:t>において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a[</a:t>
            </a:r>
            <a:r>
              <a:rPr lang="en-US" altLang="ja-JP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][j]</a:t>
            </a:r>
            <a:r>
              <a:rPr lang="ja-JP" altLang="en-US" dirty="0" err="1">
                <a:latin typeface="+mn-ea"/>
              </a:rPr>
              <a:t>への</a:t>
            </a:r>
            <a:r>
              <a:rPr lang="ja-JP" altLang="en-US" dirty="0">
                <a:latin typeface="+mn-ea"/>
              </a:rPr>
              <a:t>代入を実行する</a:t>
            </a:r>
            <a:r>
              <a:rPr lang="ja-JP" altLang="en-US" dirty="0" smtClean="0">
                <a:latin typeface="+mn-ea"/>
              </a:rPr>
              <a:t>。</a:t>
            </a:r>
            <a:endParaRPr lang="en-US" altLang="ja-JP" dirty="0" smtClean="0">
              <a:latin typeface="+mn-ea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XcalableMP</a:t>
            </a:r>
            <a:r>
              <a:rPr lang="ja-JP" altLang="en-US" dirty="0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2555776" y="3645024"/>
            <a:ext cx="4839786" cy="13234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#pragma </a:t>
            </a:r>
            <a:r>
              <a:rPr lang="en-US" altLang="ja-JP" sz="20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xmp</a:t>
            </a:r>
            <a:r>
              <a:rPr lang="en-US" altLang="ja-JP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loop (</a:t>
            </a:r>
            <a:r>
              <a:rPr lang="en-US" altLang="ja-JP" sz="20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i,j</a:t>
            </a:r>
            <a:r>
              <a:rPr lang="en-US" altLang="ja-JP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 on t[</a:t>
            </a:r>
            <a:r>
              <a:rPr lang="en-US" altLang="ja-JP" sz="20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][j</a:t>
            </a:r>
            <a:r>
              <a:rPr lang="en-US" altLang="ja-JP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for (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 &lt; n; 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++)</a:t>
            </a:r>
          </a:p>
          <a:p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  for (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 &lt; n; 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++)</a:t>
            </a:r>
            <a:endParaRPr lang="en-US" altLang="ja-JP" sz="2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  a[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][j] 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...;</a:t>
            </a:r>
          </a:p>
        </p:txBody>
      </p:sp>
    </p:spTree>
    <p:extLst>
      <p:ext uri="{BB962C8B-B14F-4D97-AF65-F5344CB8AC3E}">
        <p14:creationId xmlns:p14="http://schemas.microsoft.com/office/powerpoint/2010/main" val="229229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loop</a:t>
            </a:r>
            <a:r>
              <a:rPr kumimoji="1" lang="ja-JP" altLang="en-US" dirty="0" smtClean="0"/>
              <a:t>指示文</a:t>
            </a:r>
            <a:r>
              <a:rPr lang="ja-JP" altLang="en-US" dirty="0" smtClean="0"/>
              <a:t>（２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2303512"/>
          </a:xfrm>
        </p:spPr>
        <p:txBody>
          <a:bodyPr/>
          <a:lstStyle/>
          <a:p>
            <a:r>
              <a:rPr lang="ja-JP" altLang="en-US" dirty="0">
                <a:latin typeface="+mn-ea"/>
              </a:rPr>
              <a:t>アクセスされるデータが、その繰り返しを実行するノードに割り当てられていなければならない。</a:t>
            </a:r>
            <a:endParaRPr lang="en-US" altLang="ja-JP" dirty="0">
              <a:latin typeface="+mn-ea"/>
            </a:endParaRPr>
          </a:p>
          <a:p>
            <a:pPr lvl="1"/>
            <a:r>
              <a:rPr lang="ja-JP" altLang="en-US" dirty="0" smtClean="0">
                <a:latin typeface="Consolas" pitchFamily="49" charset="0"/>
                <a:cs typeface="Consolas" pitchFamily="49" charset="0"/>
              </a:rPr>
              <a:t>下の例では、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t[</a:t>
            </a:r>
            <a:r>
              <a:rPr lang="en-US" altLang="ja-JP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][j</a:t>
            </a:r>
            <a:r>
              <a:rPr lang="en-US" altLang="ja-JP" dirty="0">
                <a:latin typeface="Consolas" pitchFamily="49" charset="0"/>
                <a:cs typeface="Consolas" pitchFamily="49" charset="0"/>
              </a:rPr>
              <a:t>]</a:t>
            </a:r>
            <a:r>
              <a:rPr lang="ja-JP" altLang="en-US" dirty="0" smtClean="0">
                <a:latin typeface="+mn-ea"/>
              </a:rPr>
              <a:t>を</a:t>
            </a:r>
            <a:r>
              <a:rPr lang="ja-JP" altLang="en-US" dirty="0">
                <a:latin typeface="+mn-ea"/>
              </a:rPr>
              <a:t>持つノードが、</a:t>
            </a:r>
            <a:r>
              <a:rPr lang="en-US" altLang="ja-JP" dirty="0">
                <a:latin typeface="+mn-ea"/>
              </a:rPr>
              <a:t>a[</a:t>
            </a:r>
            <a:r>
              <a:rPr lang="en-US" altLang="ja-JP" dirty="0" err="1">
                <a:latin typeface="+mn-ea"/>
              </a:rPr>
              <a:t>i</a:t>
            </a:r>
            <a:r>
              <a:rPr lang="en-US" altLang="ja-JP" dirty="0" smtClean="0">
                <a:latin typeface="+mn-ea"/>
              </a:rPr>
              <a:t>][j]</a:t>
            </a:r>
            <a:r>
              <a:rPr lang="ja-JP" altLang="en-US" dirty="0" smtClean="0">
                <a:latin typeface="+mn-ea"/>
              </a:rPr>
              <a:t>を</a:t>
            </a:r>
            <a:r>
              <a:rPr lang="ja-JP" altLang="en-US" dirty="0">
                <a:latin typeface="+mn-ea"/>
              </a:rPr>
              <a:t>持たなければならない</a:t>
            </a:r>
            <a:r>
              <a:rPr lang="ja-JP" altLang="en-US" dirty="0" smtClean="0">
                <a:latin typeface="+mn-ea"/>
              </a:rPr>
              <a:t>。</a:t>
            </a:r>
            <a:endParaRPr lang="en-US" altLang="ja-JP" dirty="0" smtClean="0">
              <a:latin typeface="+mn-ea"/>
            </a:endParaRPr>
          </a:p>
          <a:p>
            <a:pPr lvl="1"/>
            <a:r>
              <a:rPr lang="ja-JP" altLang="en-US" dirty="0" smtClean="0">
                <a:latin typeface="+mn-ea"/>
              </a:rPr>
              <a:t>そうでない場合、事前に通信を行っておく。</a:t>
            </a:r>
            <a:endParaRPr lang="ja-JP" altLang="en-US" dirty="0">
              <a:latin typeface="+mn-ea"/>
            </a:endParaRPr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55776" y="4509120"/>
            <a:ext cx="4839786" cy="13234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#pragma </a:t>
            </a:r>
            <a:r>
              <a:rPr lang="en-US" altLang="ja-JP" sz="20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xmp</a:t>
            </a:r>
            <a:r>
              <a:rPr lang="en-US" altLang="ja-JP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loop (</a:t>
            </a:r>
            <a:r>
              <a:rPr lang="en-US" altLang="ja-JP" sz="20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i,j</a:t>
            </a:r>
            <a:r>
              <a:rPr lang="en-US" altLang="ja-JP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 on t[</a:t>
            </a:r>
            <a:r>
              <a:rPr lang="en-US" altLang="ja-JP" sz="20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][j</a:t>
            </a:r>
            <a:r>
              <a:rPr lang="en-US" altLang="ja-JP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for (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 &lt; n; 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++)</a:t>
            </a:r>
          </a:p>
          <a:p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  for (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 &lt; n; 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++)</a:t>
            </a:r>
            <a:endParaRPr lang="en-US" altLang="ja-JP" sz="2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    a[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][j] 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...;</a:t>
            </a:r>
          </a:p>
        </p:txBody>
      </p:sp>
    </p:spTree>
    <p:extLst>
      <p:ext uri="{BB962C8B-B14F-4D97-AF65-F5344CB8AC3E}">
        <p14:creationId xmlns:p14="http://schemas.microsoft.com/office/powerpoint/2010/main" val="256105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loop</a:t>
            </a:r>
            <a:r>
              <a:rPr kumimoji="1" lang="ja-JP" altLang="en-US" dirty="0" smtClean="0"/>
              <a:t>指示文（３）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1367408"/>
          </a:xfrm>
        </p:spPr>
        <p:txBody>
          <a:bodyPr/>
          <a:lstStyle/>
          <a:p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reduction</a:t>
            </a:r>
            <a:r>
              <a:rPr kumimoji="1" lang="ja-JP" altLang="en-US" dirty="0" smtClean="0"/>
              <a:t>節</a:t>
            </a:r>
            <a:endParaRPr kumimoji="1" lang="en-US" altLang="ja-JP" dirty="0" smtClean="0"/>
          </a:p>
          <a:p>
            <a:pPr lvl="1"/>
            <a:r>
              <a:rPr kumimoji="0" lang="ja-JP" altLang="en-US" dirty="0"/>
              <a:t>並列</a:t>
            </a:r>
            <a:r>
              <a:rPr kumimoji="0" lang="ja-JP" altLang="en-US" dirty="0" smtClean="0"/>
              <a:t>ループの</a:t>
            </a:r>
            <a:r>
              <a:rPr kumimoji="0" lang="ja-JP" altLang="en-US" dirty="0"/>
              <a:t>終了時</a:t>
            </a:r>
            <a:r>
              <a:rPr kumimoji="0" lang="ja-JP" altLang="en-US" dirty="0" smtClean="0"/>
              <a:t>に、各ノードの値を「集計」する。</a:t>
            </a:r>
            <a:endParaRPr kumimoji="0" lang="en-US" altLang="ja-JP" dirty="0"/>
          </a:p>
          <a:p>
            <a:pPr lvl="1"/>
            <a:r>
              <a:rPr kumimoji="0" lang="ja-JP" altLang="en-US" dirty="0"/>
              <a:t>提供している</a:t>
            </a:r>
            <a:r>
              <a:rPr kumimoji="0" lang="ja-JP" altLang="en-US" dirty="0" smtClean="0"/>
              <a:t>演算は</a:t>
            </a:r>
            <a:r>
              <a:rPr kumimoji="0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ja-JP" altLang="en-US" dirty="0" err="1" smtClean="0"/>
              <a:t>，</a:t>
            </a:r>
            <a:r>
              <a:rPr kumimoji="0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kumimoji="0" lang="en-US" altLang="ja-JP" dirty="0" smtClean="0"/>
              <a:t>, </a:t>
            </a:r>
            <a:r>
              <a:rPr kumimoji="0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kumimoji="0" lang="ja-JP" altLang="en-US" dirty="0" smtClean="0"/>
              <a:t>など。</a:t>
            </a:r>
            <a:endParaRPr kumimoji="0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2123728" y="3573016"/>
            <a:ext cx="5832648" cy="10801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89297" tIns="89297" rIns="89297" bIns="89297"/>
          <a:lstStyle>
            <a:lvl1pPr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pPr>
              <a:spcBef>
                <a:spcPts val="211"/>
              </a:spcBef>
            </a:pPr>
            <a:r>
              <a:rPr kumimoji="0" lang="en-US" altLang="ja-JP" sz="18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#pragma </a:t>
            </a:r>
            <a:r>
              <a:rPr kumimoji="0" lang="en-US" altLang="ja-JP" sz="1800" dirty="0" err="1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xmp</a:t>
            </a:r>
            <a:r>
              <a:rPr kumimoji="0" lang="en-US" altLang="ja-JP" sz="18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kumimoji="0" lang="en-US" altLang="ja-JP" sz="18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loop on t[</a:t>
            </a:r>
            <a:r>
              <a:rPr kumimoji="0" lang="en-US" altLang="ja-JP" sz="1800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kumimoji="0" lang="en-US" altLang="ja-JP" sz="18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</a:t>
            </a:r>
            <a:r>
              <a:rPr kumimoji="0" lang="en-US" altLang="ja-JP" sz="18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kumimoji="0" lang="en-US" altLang="ja-JP" sz="18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 Bold" panose="020B0704020202020204" pitchFamily="34" charset="0"/>
              </a:rPr>
              <a:t>reduction(+:sum)</a:t>
            </a:r>
            <a:endParaRPr kumimoji="0" lang="en-US" altLang="ja-JP" sz="1800" dirty="0">
              <a:solidFill>
                <a:schemeClr val="tx1"/>
              </a:solidFill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pPr>
              <a:spcBef>
                <a:spcPts val="211"/>
              </a:spcBef>
            </a:pPr>
            <a:r>
              <a:rPr kumimoji="0" lang="en-US" altLang="ja-JP" sz="18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</a:t>
            </a:r>
            <a:r>
              <a:rPr kumimoji="0" lang="en-US" altLang="ja-JP" sz="18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for</a:t>
            </a:r>
            <a:r>
              <a:rPr kumimoji="0" lang="ja-JP" altLang="en-US" sz="18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kumimoji="0" lang="en-US" altLang="ja-JP" sz="18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(</a:t>
            </a:r>
            <a:r>
              <a:rPr kumimoji="0" lang="en-US" altLang="ja-JP" sz="1800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kumimoji="0" lang="ja-JP" altLang="en-US" sz="18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kumimoji="0" lang="en-US" altLang="ja-JP" sz="18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=</a:t>
            </a:r>
            <a:r>
              <a:rPr kumimoji="0" lang="ja-JP" altLang="en-US" sz="18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kumimoji="0" lang="en-US" altLang="ja-JP" sz="18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0;</a:t>
            </a:r>
            <a:r>
              <a:rPr kumimoji="0" lang="ja-JP" altLang="en-US" sz="18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kumimoji="0" lang="en-US" altLang="ja-JP" sz="1800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kumimoji="0" lang="ja-JP" altLang="en-US" sz="18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kumimoji="0" lang="en-US" altLang="ja-JP" sz="18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&lt;</a:t>
            </a:r>
            <a:r>
              <a:rPr kumimoji="0" lang="ja-JP" altLang="en-US" sz="18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kumimoji="0" lang="en-US" altLang="ja-JP" sz="18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20;</a:t>
            </a:r>
            <a:r>
              <a:rPr kumimoji="0" lang="ja-JP" altLang="en-US" sz="18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kumimoji="0" lang="en-US" altLang="ja-JP" sz="1800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kumimoji="0" lang="en-US" altLang="ja-JP" sz="18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++)</a:t>
            </a:r>
          </a:p>
          <a:p>
            <a:pPr>
              <a:spcBef>
                <a:spcPts val="211"/>
              </a:spcBef>
            </a:pPr>
            <a:r>
              <a:rPr kumimoji="0" lang="en-US" altLang="ja-JP" sz="18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   sum += </a:t>
            </a:r>
            <a:r>
              <a:rPr kumimoji="0" lang="en-US" altLang="ja-JP" sz="1800" dirty="0" err="1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kumimoji="0" lang="en-US" altLang="ja-JP" sz="18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;</a:t>
            </a:r>
            <a:endParaRPr kumimoji="0" lang="en-US" altLang="ja-JP" sz="1800" dirty="0">
              <a:solidFill>
                <a:schemeClr val="tx1"/>
              </a:solidFill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483768" y="5229200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+mn-ea"/>
              </a:rPr>
              <a:t>各ノード上の</a:t>
            </a:r>
            <a:r>
              <a:rPr kumimoji="1" lang="en-US" altLang="ja-JP" dirty="0" smtClean="0">
                <a:latin typeface="+mn-ea"/>
              </a:rPr>
              <a:t>sum</a:t>
            </a:r>
            <a:r>
              <a:rPr kumimoji="1" lang="ja-JP" altLang="en-US" dirty="0" smtClean="0">
                <a:latin typeface="+mn-ea"/>
              </a:rPr>
              <a:t>の値を合計した値で、各ノード上の</a:t>
            </a:r>
            <a:r>
              <a:rPr kumimoji="1" lang="en-US" altLang="ja-JP" dirty="0" smtClean="0">
                <a:latin typeface="+mn-ea"/>
              </a:rPr>
              <a:t>sum</a:t>
            </a:r>
            <a:r>
              <a:rPr kumimoji="1" lang="ja-JP" altLang="en-US" dirty="0" smtClean="0">
                <a:latin typeface="+mn-ea"/>
              </a:rPr>
              <a:t>を更新する。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 flipV="1">
            <a:off x="6588224" y="4005064"/>
            <a:ext cx="648072" cy="129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20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ワークマッピング指示文（２）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ja-JP" altLang="en-US" dirty="0" smtClean="0"/>
              <a:t>指示文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575320"/>
          </a:xfrm>
        </p:spPr>
        <p:txBody>
          <a:bodyPr/>
          <a:lstStyle/>
          <a:p>
            <a:r>
              <a:rPr kumimoji="0" lang="ja-JP" altLang="en-US" dirty="0">
                <a:sym typeface="Helvetica Neue" charset="0"/>
              </a:rPr>
              <a:t>直後の処理</a:t>
            </a:r>
            <a:r>
              <a:rPr kumimoji="0" lang="ja-JP" altLang="en-US" dirty="0" smtClean="0">
                <a:sym typeface="Helvetica Neue" charset="0"/>
              </a:rPr>
              <a:t>を</a:t>
            </a:r>
            <a:r>
              <a:rPr kumimoji="0" lang="ja-JP" altLang="en-US" dirty="0">
                <a:latin typeface="Times" charset="0"/>
                <a:cs typeface="Times" charset="0"/>
                <a:sym typeface="Times" charset="0"/>
              </a:rPr>
              <a:t>、</a:t>
            </a:r>
            <a:r>
              <a:rPr kumimoji="0" lang="ja-JP" altLang="en-US" dirty="0" smtClean="0">
                <a:sym typeface="Helvetica Neue" charset="0"/>
              </a:rPr>
              <a:t>指定</a:t>
            </a:r>
            <a:r>
              <a:rPr kumimoji="0" lang="ja-JP" altLang="en-US" dirty="0">
                <a:sym typeface="Helvetica Neue" charset="0"/>
              </a:rPr>
              <a:t>した</a:t>
            </a:r>
            <a:r>
              <a:rPr kumimoji="0" lang="ja-JP" altLang="en-US" dirty="0" smtClean="0">
                <a:sym typeface="Helvetica Neue" charset="0"/>
              </a:rPr>
              <a:t>ノードが実行する。</a:t>
            </a:r>
            <a:endParaRPr kumimoji="0" lang="ja-JP" altLang="en-US" dirty="0">
              <a:sym typeface="Helvetica Neue" charset="0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1979712" y="2780928"/>
            <a:ext cx="3804047" cy="30963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89297" tIns="89297" rIns="89297" bIns="89297"/>
          <a:lstStyle>
            <a:lvl1pPr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pPr>
              <a:spcBef>
                <a:spcPts val="211"/>
              </a:spcBef>
            </a:pPr>
            <a:r>
              <a:rPr kumimoji="0" lang="en-US" altLang="ja-JP" sz="1969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#pragma </a:t>
            </a:r>
            <a:r>
              <a:rPr kumimoji="0" lang="en-US" altLang="ja-JP" sz="1969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xmp</a:t>
            </a:r>
            <a:r>
              <a:rPr kumimoji="0" lang="en-US" altLang="ja-JP" sz="1969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task on </a:t>
            </a:r>
            <a:r>
              <a:rPr kumimoji="0" lang="en-US" altLang="ja-JP" sz="1969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p[0]</a:t>
            </a:r>
          </a:p>
          <a:p>
            <a:pPr>
              <a:spcBef>
                <a:spcPts val="211"/>
              </a:spcBef>
            </a:pPr>
            <a:r>
              <a:rPr kumimoji="0" lang="en-US" altLang="ja-JP" sz="1969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{</a:t>
            </a:r>
          </a:p>
          <a:p>
            <a:pPr>
              <a:spcBef>
                <a:spcPts val="211"/>
              </a:spcBef>
            </a:pPr>
            <a:r>
              <a:rPr kumimoji="0" lang="en-US" altLang="ja-JP" sz="1969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func_a</a:t>
            </a:r>
            <a:r>
              <a:rPr kumimoji="0" lang="en-US" altLang="ja-JP" sz="1969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();</a:t>
            </a:r>
          </a:p>
          <a:p>
            <a:pPr>
              <a:spcBef>
                <a:spcPts val="211"/>
              </a:spcBef>
            </a:pPr>
            <a:r>
              <a:rPr kumimoji="0" lang="en-US" altLang="ja-JP" sz="1969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}</a:t>
            </a:r>
          </a:p>
          <a:p>
            <a:pPr>
              <a:spcBef>
                <a:spcPts val="211"/>
              </a:spcBef>
            </a:pPr>
            <a:endParaRPr kumimoji="0" lang="en-US" altLang="ja-JP" sz="1969" dirty="0">
              <a:solidFill>
                <a:schemeClr val="tx1"/>
              </a:solidFill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pPr>
              <a:spcBef>
                <a:spcPts val="211"/>
              </a:spcBef>
            </a:pPr>
            <a:r>
              <a:rPr kumimoji="0" lang="en-US" altLang="ja-JP" sz="1969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#pragma </a:t>
            </a:r>
            <a:r>
              <a:rPr kumimoji="0" lang="en-US" altLang="ja-JP" sz="1969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xmp</a:t>
            </a:r>
            <a:r>
              <a:rPr kumimoji="0" lang="en-US" altLang="ja-JP" sz="1969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task on </a:t>
            </a:r>
            <a:r>
              <a:rPr kumimoji="0" lang="en-US" altLang="ja-JP" sz="1969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p[1]</a:t>
            </a:r>
          </a:p>
          <a:p>
            <a:pPr>
              <a:spcBef>
                <a:spcPts val="211"/>
              </a:spcBef>
            </a:pPr>
            <a:r>
              <a:rPr kumimoji="0" lang="en-US" altLang="ja-JP" sz="1969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{</a:t>
            </a:r>
          </a:p>
          <a:p>
            <a:pPr>
              <a:spcBef>
                <a:spcPts val="211"/>
              </a:spcBef>
            </a:pPr>
            <a:r>
              <a:rPr kumimoji="0" lang="en-US" altLang="ja-JP" sz="1969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func_b();</a:t>
            </a:r>
          </a:p>
          <a:p>
            <a:pPr>
              <a:spcBef>
                <a:spcPts val="211"/>
              </a:spcBef>
            </a:pPr>
            <a:r>
              <a:rPr kumimoji="0" lang="en-US" altLang="ja-JP" sz="1969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}</a:t>
            </a:r>
            <a:endParaRPr kumimoji="0" lang="en-US" altLang="ja-JP" sz="1969" dirty="0">
              <a:solidFill>
                <a:schemeClr val="tx1"/>
              </a:solidFill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084169" y="2924944"/>
            <a:ext cx="2160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P[0]</a:t>
            </a:r>
            <a:r>
              <a:rPr kumimoji="1" lang="ja-JP" altLang="en-US" dirty="0" smtClean="0">
                <a:latin typeface="+mn-ea"/>
              </a:rPr>
              <a:t>が</a:t>
            </a:r>
            <a:r>
              <a:rPr kumimoji="1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func_a</a:t>
            </a:r>
            <a:r>
              <a:rPr kumimoji="1" lang="ja-JP" altLang="en-US" dirty="0" smtClean="0">
                <a:latin typeface="+mn-ea"/>
              </a:rPr>
              <a:t>を実行する。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084168" y="4581128"/>
            <a:ext cx="2160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  <a:r>
              <a:rPr kumimoji="1" lang="ja-JP" altLang="en-US" dirty="0" smtClean="0">
                <a:latin typeface="+mn-ea"/>
              </a:rPr>
              <a:t>が</a:t>
            </a:r>
            <a:r>
              <a:rPr kumimoji="1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func_b</a:t>
            </a:r>
            <a:r>
              <a:rPr kumimoji="1" lang="ja-JP" altLang="en-US" dirty="0" smtClean="0">
                <a:latin typeface="+mn-ea"/>
              </a:rPr>
              <a:t>を実行する。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11" name="直線矢印コネクタ 10"/>
          <p:cNvCxnSpPr>
            <a:stCxn id="8" idx="1"/>
          </p:cNvCxnSpPr>
          <p:nvPr/>
        </p:nvCxnSpPr>
        <p:spPr>
          <a:xfrm flipH="1">
            <a:off x="4716016" y="3248110"/>
            <a:ext cx="1368153" cy="252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9" idx="1"/>
          </p:cNvCxnSpPr>
          <p:nvPr/>
        </p:nvCxnSpPr>
        <p:spPr>
          <a:xfrm flipH="1">
            <a:off x="4355976" y="4904294"/>
            <a:ext cx="1728192" cy="39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97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通信指示文（１）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shadow/reflect</a:t>
            </a:r>
            <a:r>
              <a:rPr lang="ja-JP" altLang="en-US" dirty="0" smtClean="0"/>
              <a:t>指示文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4355976" y="2132856"/>
            <a:ext cx="38164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1600" dirty="0">
                <a:latin typeface="Consolas" pitchFamily="49" charset="0"/>
                <a:cs typeface="Consolas" pitchFamily="49" charset="0"/>
              </a:rPr>
              <a:t>a</a:t>
            </a:r>
            <a:r>
              <a:rPr lang="ja-JP" altLang="en-US" sz="1600" dirty="0">
                <a:latin typeface="+mn-ea"/>
              </a:rPr>
              <a:t>の上下端に幅</a:t>
            </a:r>
            <a:r>
              <a:rPr lang="en-US" altLang="ja-JP" sz="1600" dirty="0">
                <a:latin typeface="+mn-ea"/>
              </a:rPr>
              <a:t>1</a:t>
            </a:r>
            <a:r>
              <a:rPr lang="ja-JP" altLang="en-US" sz="1600" dirty="0">
                <a:latin typeface="+mn-ea"/>
              </a:rPr>
              <a:t>のシャドウを付加する。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427984" y="4458598"/>
            <a:ext cx="31238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1600" dirty="0">
                <a:latin typeface="Consolas" pitchFamily="49" charset="0"/>
                <a:cs typeface="Consolas" pitchFamily="49" charset="0"/>
              </a:rPr>
              <a:t>a</a:t>
            </a:r>
            <a:r>
              <a:rPr lang="ja-JP" altLang="en-US" sz="1600" dirty="0">
                <a:latin typeface="+mn-ea"/>
              </a:rPr>
              <a:t>に対する</a:t>
            </a:r>
            <a:r>
              <a:rPr lang="ja-JP" altLang="en-US" sz="1600" u="sng" dirty="0">
                <a:latin typeface="+mn-ea"/>
              </a:rPr>
              <a:t>隣接通信</a:t>
            </a:r>
            <a:r>
              <a:rPr lang="ja-JP" altLang="en-US" sz="1600" dirty="0">
                <a:latin typeface="+mn-ea"/>
              </a:rPr>
              <a:t>を実行する。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259632" y="2708920"/>
            <a:ext cx="5545108" cy="16312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kumimoji="1" lang="en-US" altLang="ja-JP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en-US" altLang="ja-JP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distribute t[block</a:t>
            </a:r>
            <a:r>
              <a:rPr kumimoji="1" lang="en-US" altLang="ja-JP" sz="20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kumimoji="1" lang="en-US" altLang="ja-JP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onto p</a:t>
            </a:r>
          </a:p>
          <a:p>
            <a:r>
              <a:rPr lang="en-US" altLang="ja-JP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kumimoji="1" lang="en-US" altLang="ja-JP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en-US" altLang="ja-JP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align a[</a:t>
            </a:r>
            <a:r>
              <a:rPr kumimoji="1" lang="en-US" altLang="ja-JP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ja-JP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kumimoji="1" lang="en-US" altLang="ja-JP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with t[</a:t>
            </a:r>
            <a:r>
              <a:rPr kumimoji="1" lang="en-US" altLang="ja-JP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ja-JP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altLang="ja-JP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altLang="ja-JP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pragma</a:t>
            </a:r>
            <a:r>
              <a:rPr lang="en-US" altLang="ja-JP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ja-JP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en-US" altLang="ja-JP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shadow a[1:1</a:t>
            </a:r>
            <a:r>
              <a:rPr lang="en-US" altLang="ja-JP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kumimoji="1" lang="en-US" altLang="ja-JP" sz="2000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altLang="ja-JP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altLang="ja-JP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pragma</a:t>
            </a:r>
            <a:r>
              <a:rPr lang="en-US" altLang="ja-JP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ja-JP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en-US" altLang="ja-JP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reflect (a)</a:t>
            </a:r>
            <a:endParaRPr kumimoji="1" lang="ja-JP" altLang="en-US" sz="20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475656" y="5445224"/>
            <a:ext cx="1296144" cy="360040"/>
          </a:xfrm>
          <a:prstGeom prst="rect">
            <a:avLst/>
          </a:prstGeom>
          <a:solidFill>
            <a:srgbClr val="FF993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2771800" y="5445224"/>
            <a:ext cx="72008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1403648" y="5445224"/>
            <a:ext cx="72008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3059832" y="5445224"/>
            <a:ext cx="1296144" cy="360040"/>
          </a:xfrm>
          <a:prstGeom prst="rect">
            <a:avLst/>
          </a:prstGeom>
          <a:solidFill>
            <a:srgbClr val="FF993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4355976" y="5445224"/>
            <a:ext cx="72008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2987824" y="5445224"/>
            <a:ext cx="72008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4644008" y="5445224"/>
            <a:ext cx="1296144" cy="360040"/>
          </a:xfrm>
          <a:prstGeom prst="rect">
            <a:avLst/>
          </a:prstGeom>
          <a:solidFill>
            <a:srgbClr val="FF993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5940152" y="5445224"/>
            <a:ext cx="72008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4572000" y="5445224"/>
            <a:ext cx="72008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6228184" y="5445224"/>
            <a:ext cx="1296144" cy="360040"/>
          </a:xfrm>
          <a:prstGeom prst="rect">
            <a:avLst/>
          </a:prstGeom>
          <a:solidFill>
            <a:srgbClr val="FF993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7524328" y="5445224"/>
            <a:ext cx="72008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6156176" y="5445224"/>
            <a:ext cx="72008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リーフォーム 22"/>
          <p:cNvSpPr/>
          <p:nvPr/>
        </p:nvSpPr>
        <p:spPr>
          <a:xfrm>
            <a:off x="2699792" y="5267160"/>
            <a:ext cx="328042" cy="185208"/>
          </a:xfrm>
          <a:custGeom>
            <a:avLst/>
            <a:gdLst>
              <a:gd name="connsiteX0" fmla="*/ 0 w 400050"/>
              <a:gd name="connsiteY0" fmla="*/ 178858 h 185208"/>
              <a:gd name="connsiteX1" fmla="*/ 203200 w 400050"/>
              <a:gd name="connsiteY1" fmla="*/ 1058 h 185208"/>
              <a:gd name="connsiteX2" fmla="*/ 400050 w 400050"/>
              <a:gd name="connsiteY2" fmla="*/ 185208 h 18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0050" h="185208">
                <a:moveTo>
                  <a:pt x="0" y="178858"/>
                </a:moveTo>
                <a:cubicBezTo>
                  <a:pt x="68262" y="89429"/>
                  <a:pt x="136525" y="0"/>
                  <a:pt x="203200" y="1058"/>
                </a:cubicBezTo>
                <a:cubicBezTo>
                  <a:pt x="269875" y="2116"/>
                  <a:pt x="334962" y="93662"/>
                  <a:pt x="400050" y="185208"/>
                </a:cubicBezTo>
              </a:path>
            </a:pathLst>
          </a:custGeom>
          <a:ln w="28575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フリーフォーム 23"/>
          <p:cNvSpPr/>
          <p:nvPr/>
        </p:nvSpPr>
        <p:spPr>
          <a:xfrm>
            <a:off x="4283968" y="5260016"/>
            <a:ext cx="328042" cy="185208"/>
          </a:xfrm>
          <a:custGeom>
            <a:avLst/>
            <a:gdLst>
              <a:gd name="connsiteX0" fmla="*/ 0 w 400050"/>
              <a:gd name="connsiteY0" fmla="*/ 178858 h 185208"/>
              <a:gd name="connsiteX1" fmla="*/ 203200 w 400050"/>
              <a:gd name="connsiteY1" fmla="*/ 1058 h 185208"/>
              <a:gd name="connsiteX2" fmla="*/ 400050 w 400050"/>
              <a:gd name="connsiteY2" fmla="*/ 185208 h 18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0050" h="185208">
                <a:moveTo>
                  <a:pt x="0" y="178858"/>
                </a:moveTo>
                <a:cubicBezTo>
                  <a:pt x="68262" y="89429"/>
                  <a:pt x="136525" y="0"/>
                  <a:pt x="203200" y="1058"/>
                </a:cubicBezTo>
                <a:cubicBezTo>
                  <a:pt x="269875" y="2116"/>
                  <a:pt x="334962" y="93662"/>
                  <a:pt x="400050" y="185208"/>
                </a:cubicBezTo>
              </a:path>
            </a:pathLst>
          </a:custGeom>
          <a:ln w="28575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リーフォーム 24"/>
          <p:cNvSpPr/>
          <p:nvPr/>
        </p:nvSpPr>
        <p:spPr>
          <a:xfrm>
            <a:off x="5868144" y="5260016"/>
            <a:ext cx="328042" cy="185208"/>
          </a:xfrm>
          <a:custGeom>
            <a:avLst/>
            <a:gdLst>
              <a:gd name="connsiteX0" fmla="*/ 0 w 400050"/>
              <a:gd name="connsiteY0" fmla="*/ 178858 h 185208"/>
              <a:gd name="connsiteX1" fmla="*/ 203200 w 400050"/>
              <a:gd name="connsiteY1" fmla="*/ 1058 h 185208"/>
              <a:gd name="connsiteX2" fmla="*/ 400050 w 400050"/>
              <a:gd name="connsiteY2" fmla="*/ 185208 h 18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0050" h="185208">
                <a:moveTo>
                  <a:pt x="0" y="178858"/>
                </a:moveTo>
                <a:cubicBezTo>
                  <a:pt x="68262" y="89429"/>
                  <a:pt x="136525" y="0"/>
                  <a:pt x="203200" y="1058"/>
                </a:cubicBezTo>
                <a:cubicBezTo>
                  <a:pt x="269875" y="2116"/>
                  <a:pt x="334962" y="93662"/>
                  <a:pt x="400050" y="185208"/>
                </a:cubicBezTo>
              </a:path>
            </a:pathLst>
          </a:custGeom>
          <a:ln w="28575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 25"/>
          <p:cNvSpPr/>
          <p:nvPr/>
        </p:nvSpPr>
        <p:spPr>
          <a:xfrm flipV="1">
            <a:off x="2803798" y="5805264"/>
            <a:ext cx="328042" cy="185208"/>
          </a:xfrm>
          <a:custGeom>
            <a:avLst/>
            <a:gdLst>
              <a:gd name="connsiteX0" fmla="*/ 0 w 400050"/>
              <a:gd name="connsiteY0" fmla="*/ 178858 h 185208"/>
              <a:gd name="connsiteX1" fmla="*/ 203200 w 400050"/>
              <a:gd name="connsiteY1" fmla="*/ 1058 h 185208"/>
              <a:gd name="connsiteX2" fmla="*/ 400050 w 400050"/>
              <a:gd name="connsiteY2" fmla="*/ 185208 h 18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0050" h="185208">
                <a:moveTo>
                  <a:pt x="0" y="178858"/>
                </a:moveTo>
                <a:cubicBezTo>
                  <a:pt x="68262" y="89429"/>
                  <a:pt x="136525" y="0"/>
                  <a:pt x="203200" y="1058"/>
                </a:cubicBezTo>
                <a:cubicBezTo>
                  <a:pt x="269875" y="2116"/>
                  <a:pt x="334962" y="93662"/>
                  <a:pt x="400050" y="185208"/>
                </a:cubicBezTo>
              </a:path>
            </a:pathLst>
          </a:custGeom>
          <a:ln w="28575">
            <a:solidFill>
              <a:srgbClr val="C0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 26"/>
          <p:cNvSpPr/>
          <p:nvPr/>
        </p:nvSpPr>
        <p:spPr>
          <a:xfrm flipV="1">
            <a:off x="4387974" y="5805264"/>
            <a:ext cx="328042" cy="185208"/>
          </a:xfrm>
          <a:custGeom>
            <a:avLst/>
            <a:gdLst>
              <a:gd name="connsiteX0" fmla="*/ 0 w 400050"/>
              <a:gd name="connsiteY0" fmla="*/ 178858 h 185208"/>
              <a:gd name="connsiteX1" fmla="*/ 203200 w 400050"/>
              <a:gd name="connsiteY1" fmla="*/ 1058 h 185208"/>
              <a:gd name="connsiteX2" fmla="*/ 400050 w 400050"/>
              <a:gd name="connsiteY2" fmla="*/ 185208 h 18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0050" h="185208">
                <a:moveTo>
                  <a:pt x="0" y="178858"/>
                </a:moveTo>
                <a:cubicBezTo>
                  <a:pt x="68262" y="89429"/>
                  <a:pt x="136525" y="0"/>
                  <a:pt x="203200" y="1058"/>
                </a:cubicBezTo>
                <a:cubicBezTo>
                  <a:pt x="269875" y="2116"/>
                  <a:pt x="334962" y="93662"/>
                  <a:pt x="400050" y="185208"/>
                </a:cubicBezTo>
              </a:path>
            </a:pathLst>
          </a:custGeom>
          <a:ln w="28575">
            <a:solidFill>
              <a:srgbClr val="C0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 27"/>
          <p:cNvSpPr/>
          <p:nvPr/>
        </p:nvSpPr>
        <p:spPr>
          <a:xfrm flipV="1">
            <a:off x="5972150" y="5805264"/>
            <a:ext cx="328042" cy="185208"/>
          </a:xfrm>
          <a:custGeom>
            <a:avLst/>
            <a:gdLst>
              <a:gd name="connsiteX0" fmla="*/ 0 w 400050"/>
              <a:gd name="connsiteY0" fmla="*/ 178858 h 185208"/>
              <a:gd name="connsiteX1" fmla="*/ 203200 w 400050"/>
              <a:gd name="connsiteY1" fmla="*/ 1058 h 185208"/>
              <a:gd name="connsiteX2" fmla="*/ 400050 w 400050"/>
              <a:gd name="connsiteY2" fmla="*/ 185208 h 18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0050" h="185208">
                <a:moveTo>
                  <a:pt x="0" y="178858"/>
                </a:moveTo>
                <a:cubicBezTo>
                  <a:pt x="68262" y="89429"/>
                  <a:pt x="136525" y="0"/>
                  <a:pt x="203200" y="1058"/>
                </a:cubicBezTo>
                <a:cubicBezTo>
                  <a:pt x="269875" y="2116"/>
                  <a:pt x="334962" y="93662"/>
                  <a:pt x="400050" y="185208"/>
                </a:cubicBezTo>
              </a:path>
            </a:pathLst>
          </a:custGeom>
          <a:ln w="28575">
            <a:solidFill>
              <a:srgbClr val="C0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156176" y="5013176"/>
            <a:ext cx="788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C00000"/>
                </a:solidFill>
              </a:rPr>
              <a:t>reflect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763688" y="577444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P[0]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347864" y="577444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P[1]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932040" y="577444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P[2]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516216" y="577444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P[3]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4" name="直線矢印コネクタ 33"/>
          <p:cNvCxnSpPr>
            <a:stCxn id="8" idx="1"/>
          </p:cNvCxnSpPr>
          <p:nvPr/>
        </p:nvCxnSpPr>
        <p:spPr>
          <a:xfrm rot="10800000" flipV="1">
            <a:off x="2915816" y="2302132"/>
            <a:ext cx="1440160" cy="11268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9" idx="1"/>
          </p:cNvCxnSpPr>
          <p:nvPr/>
        </p:nvCxnSpPr>
        <p:spPr>
          <a:xfrm rot="10800000">
            <a:off x="3275856" y="4221089"/>
            <a:ext cx="1152128" cy="4067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69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shadow</a:t>
            </a:r>
            <a:r>
              <a:rPr kumimoji="1" lang="en-US" altLang="ja-JP" dirty="0" smtClean="0"/>
              <a:t>/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reflect</a:t>
            </a:r>
            <a:r>
              <a:rPr kumimoji="1" lang="ja-JP" altLang="en-US" dirty="0" smtClean="0"/>
              <a:t>指示文の例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691680" y="1441663"/>
            <a:ext cx="4839786" cy="21313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endParaRPr lang="en-US" altLang="ja-JP" sz="2000" dirty="0" smtClean="0">
              <a:solidFill>
                <a:srgbClr val="FF0000"/>
              </a:solidFill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pPr>
              <a:spcBef>
                <a:spcPts val="300"/>
              </a:spcBef>
            </a:pPr>
            <a:endParaRPr lang="en-US" altLang="ja-JP" sz="2000" dirty="0" smtClean="0">
              <a:solidFill>
                <a:srgbClr val="FF0000"/>
              </a:solidFill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pPr>
              <a:spcBef>
                <a:spcPts val="300"/>
              </a:spcBef>
            </a:pPr>
            <a:endParaRPr lang="en-US" altLang="ja-JP" sz="2000" dirty="0">
              <a:solidFill>
                <a:srgbClr val="FF0000"/>
              </a:solidFill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pPr>
              <a:spcBef>
                <a:spcPts val="300"/>
              </a:spcBef>
            </a:pPr>
            <a:r>
              <a:rPr lang="en-US" altLang="ja-JP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</a:t>
            </a:r>
            <a:r>
              <a:rPr lang="en-US" altLang="ja-JP" sz="20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pragma </a:t>
            </a:r>
            <a:r>
              <a:rPr lang="en-US" altLang="ja-JP" sz="20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xmp</a:t>
            </a:r>
            <a:r>
              <a:rPr lang="en-US" altLang="ja-JP" sz="20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loop on </a:t>
            </a:r>
            <a:r>
              <a:rPr lang="en-US" altLang="ja-JP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t[</a:t>
            </a:r>
            <a:r>
              <a:rPr lang="en-US" altLang="ja-JP" sz="2000" dirty="0" err="1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20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</a:t>
            </a:r>
          </a:p>
          <a:p>
            <a:pPr>
              <a:spcBef>
                <a:spcPts val="300"/>
              </a:spcBef>
            </a:pPr>
            <a:r>
              <a:rPr lang="en-US" altLang="ja-JP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for</a:t>
            </a:r>
            <a:r>
              <a:rPr lang="ja-JP" altLang="en-US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(</a:t>
            </a:r>
            <a:r>
              <a:rPr lang="en-US" altLang="ja-JP" sz="2000" dirty="0" err="1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ja-JP" altLang="en-US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=</a:t>
            </a:r>
            <a:r>
              <a:rPr lang="ja-JP" altLang="en-US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1;</a:t>
            </a:r>
            <a:r>
              <a:rPr lang="ja-JP" altLang="en-US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2000" dirty="0" err="1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ja-JP" altLang="en-US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&lt;</a:t>
            </a:r>
            <a:r>
              <a:rPr lang="ja-JP" altLang="en-US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9;</a:t>
            </a:r>
            <a:r>
              <a:rPr lang="ja-JP" altLang="en-US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2000" dirty="0" err="1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20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++)</a:t>
            </a:r>
          </a:p>
          <a:p>
            <a:pPr>
              <a:spcBef>
                <a:spcPts val="300"/>
              </a:spcBef>
            </a:pPr>
            <a:r>
              <a:rPr lang="en-US" altLang="ja-JP" sz="20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b[</a:t>
            </a:r>
            <a:r>
              <a:rPr lang="en-US" altLang="ja-JP" sz="20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20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 = a[i-1] + a[</a:t>
            </a:r>
            <a:r>
              <a:rPr lang="en-US" altLang="ja-JP" sz="20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20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 + a[i+1</a:t>
            </a:r>
            <a:r>
              <a:rPr lang="en-US" altLang="ja-JP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];</a:t>
            </a:r>
            <a:endParaRPr lang="en-US" altLang="ja-JP" sz="2000" dirty="0"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</p:txBody>
      </p:sp>
      <p:graphicFrame>
        <p:nvGraphicFramePr>
          <p:cNvPr id="8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738698"/>
              </p:ext>
            </p:extLst>
          </p:nvPr>
        </p:nvGraphicFramePr>
        <p:xfrm>
          <a:off x="1907704" y="4233788"/>
          <a:ext cx="2406650" cy="584200"/>
        </p:xfrm>
        <a:graphic>
          <a:graphicData uri="http://schemas.openxmlformats.org/drawingml/2006/table">
            <a:tbl>
              <a:tblPr/>
              <a:tblGrid>
                <a:gridCol w="481013"/>
                <a:gridCol w="481012"/>
                <a:gridCol w="482600"/>
                <a:gridCol w="481013"/>
                <a:gridCol w="481012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519996"/>
              </p:ext>
            </p:extLst>
          </p:nvPr>
        </p:nvGraphicFramePr>
        <p:xfrm>
          <a:off x="5549726" y="4221088"/>
          <a:ext cx="2406650" cy="584200"/>
        </p:xfrm>
        <a:graphic>
          <a:graphicData uri="http://schemas.openxmlformats.org/drawingml/2006/table">
            <a:tbl>
              <a:tblPr/>
              <a:tblGrid>
                <a:gridCol w="481012"/>
                <a:gridCol w="482600"/>
                <a:gridCol w="481013"/>
                <a:gridCol w="481012"/>
                <a:gridCol w="481013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7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9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116"/>
          <p:cNvSpPr>
            <a:spLocks/>
          </p:cNvSpPr>
          <p:nvPr/>
        </p:nvSpPr>
        <p:spPr bwMode="auto">
          <a:xfrm>
            <a:off x="2998317" y="3861048"/>
            <a:ext cx="5642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r>
              <a:rPr lang="en-US" altLang="ja-JP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P[0]</a:t>
            </a:r>
            <a:endParaRPr lang="ja-JP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tangle 117"/>
          <p:cNvSpPr>
            <a:spLocks/>
          </p:cNvSpPr>
          <p:nvPr/>
        </p:nvSpPr>
        <p:spPr bwMode="auto">
          <a:xfrm>
            <a:off x="6360642" y="3861048"/>
            <a:ext cx="5642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r>
              <a:rPr lang="en-US" altLang="ja-JP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P[1]</a:t>
            </a:r>
            <a:endParaRPr lang="ja-JP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2" name="Group 64"/>
          <p:cNvGraphicFramePr>
            <a:graphicFrameLocks noGrp="1"/>
          </p:cNvGraphicFramePr>
          <p:nvPr/>
        </p:nvGraphicFramePr>
        <p:xfrm>
          <a:off x="1907704" y="5301208"/>
          <a:ext cx="2406650" cy="584200"/>
        </p:xfrm>
        <a:graphic>
          <a:graphicData uri="http://schemas.openxmlformats.org/drawingml/2006/table">
            <a:tbl>
              <a:tblPr/>
              <a:tblGrid>
                <a:gridCol w="481013"/>
                <a:gridCol w="481012"/>
                <a:gridCol w="482600"/>
                <a:gridCol w="481013"/>
                <a:gridCol w="481012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Group 90"/>
          <p:cNvGraphicFramePr>
            <a:graphicFrameLocks noGrp="1"/>
          </p:cNvGraphicFramePr>
          <p:nvPr/>
        </p:nvGraphicFramePr>
        <p:xfrm>
          <a:off x="5549726" y="5301208"/>
          <a:ext cx="2406650" cy="584200"/>
        </p:xfrm>
        <a:graphic>
          <a:graphicData uri="http://schemas.openxmlformats.org/drawingml/2006/table">
            <a:tbl>
              <a:tblPr/>
              <a:tblGrid>
                <a:gridCol w="481012"/>
                <a:gridCol w="482600"/>
                <a:gridCol w="481013"/>
                <a:gridCol w="481012"/>
                <a:gridCol w="481013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7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9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</a:tbl>
          </a:graphicData>
        </a:graphic>
      </p:graphicFrame>
      <p:sp>
        <p:nvSpPr>
          <p:cNvPr id="15" name="テキスト ボックス 14"/>
          <p:cNvSpPr txBox="1"/>
          <p:nvPr/>
        </p:nvSpPr>
        <p:spPr>
          <a:xfrm>
            <a:off x="1547664" y="429309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kumimoji="1" lang="ja-JP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547664" y="537321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kumimoji="1" lang="ja-JP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3563888" y="4797152"/>
            <a:ext cx="43204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4067944" y="4797152"/>
            <a:ext cx="0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flipH="1">
            <a:off x="4139952" y="4797152"/>
            <a:ext cx="43204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315952"/>
              </p:ext>
            </p:extLst>
          </p:nvPr>
        </p:nvGraphicFramePr>
        <p:xfrm>
          <a:off x="4355976" y="4221088"/>
          <a:ext cx="481013" cy="584200"/>
        </p:xfrm>
        <a:graphic>
          <a:graphicData uri="http://schemas.openxmlformats.org/drawingml/2006/table">
            <a:tbl>
              <a:tblPr/>
              <a:tblGrid>
                <a:gridCol w="481013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559783"/>
              </p:ext>
            </p:extLst>
          </p:nvPr>
        </p:nvGraphicFramePr>
        <p:xfrm>
          <a:off x="5027091" y="4221088"/>
          <a:ext cx="481013" cy="584200"/>
        </p:xfrm>
        <a:graphic>
          <a:graphicData uri="http://schemas.openxmlformats.org/drawingml/2006/table">
            <a:tbl>
              <a:tblPr/>
              <a:tblGrid>
                <a:gridCol w="481013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5" name="直線矢印コネクタ 24"/>
          <p:cNvCxnSpPr/>
          <p:nvPr/>
        </p:nvCxnSpPr>
        <p:spPr>
          <a:xfrm>
            <a:off x="5292080" y="4797152"/>
            <a:ext cx="43204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5796136" y="4797152"/>
            <a:ext cx="0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H="1">
            <a:off x="5868144" y="4797152"/>
            <a:ext cx="43204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爆発 1 12"/>
          <p:cNvSpPr/>
          <p:nvPr/>
        </p:nvSpPr>
        <p:spPr>
          <a:xfrm>
            <a:off x="4283968" y="4869160"/>
            <a:ext cx="410344" cy="410344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爆発 1 30"/>
          <p:cNvSpPr/>
          <p:nvPr/>
        </p:nvSpPr>
        <p:spPr>
          <a:xfrm>
            <a:off x="5220072" y="4869160"/>
            <a:ext cx="410344" cy="410344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729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shadow</a:t>
            </a:r>
            <a:r>
              <a:rPr kumimoji="1" lang="en-US" altLang="ja-JP" dirty="0" smtClean="0"/>
              <a:t>/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reflect</a:t>
            </a:r>
            <a:r>
              <a:rPr kumimoji="1" lang="ja-JP" altLang="en-US" dirty="0" smtClean="0"/>
              <a:t>指示文の例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691680" y="1441663"/>
            <a:ext cx="4839786" cy="21313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ja-JP" sz="2000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#pragma </a:t>
            </a:r>
            <a:r>
              <a:rPr lang="en-US" altLang="ja-JP" sz="2000" dirty="0" err="1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xmp</a:t>
            </a:r>
            <a:r>
              <a:rPr lang="en-US" altLang="ja-JP" sz="2000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shadow a[1:1]</a:t>
            </a:r>
          </a:p>
          <a:p>
            <a:pPr>
              <a:spcBef>
                <a:spcPts val="300"/>
              </a:spcBef>
            </a:pPr>
            <a:endParaRPr lang="en-US" altLang="ja-JP" sz="2000" dirty="0">
              <a:solidFill>
                <a:srgbClr val="FF0000"/>
              </a:solidFill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pPr>
              <a:spcBef>
                <a:spcPts val="300"/>
              </a:spcBef>
            </a:pPr>
            <a:r>
              <a:rPr lang="en-US" altLang="ja-JP" sz="2000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</a:t>
            </a:r>
            <a:r>
              <a:rPr lang="en-US" altLang="ja-JP" sz="20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pragma </a:t>
            </a:r>
            <a:r>
              <a:rPr lang="en-US" altLang="ja-JP" sz="20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xmp</a:t>
            </a:r>
            <a:r>
              <a:rPr lang="en-US" altLang="ja-JP" sz="20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reflect (a)</a:t>
            </a:r>
          </a:p>
          <a:p>
            <a:pPr>
              <a:spcBef>
                <a:spcPts val="300"/>
              </a:spcBef>
            </a:pPr>
            <a:r>
              <a:rPr lang="en-US" altLang="ja-JP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</a:t>
            </a:r>
            <a:r>
              <a:rPr lang="en-US" altLang="ja-JP" sz="20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pragma </a:t>
            </a:r>
            <a:r>
              <a:rPr lang="en-US" altLang="ja-JP" sz="20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xmp</a:t>
            </a:r>
            <a:r>
              <a:rPr lang="en-US" altLang="ja-JP" sz="20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loop on </a:t>
            </a:r>
            <a:r>
              <a:rPr lang="en-US" altLang="ja-JP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t[</a:t>
            </a:r>
            <a:r>
              <a:rPr lang="en-US" altLang="ja-JP" sz="2000" dirty="0" err="1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20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</a:t>
            </a:r>
          </a:p>
          <a:p>
            <a:pPr>
              <a:spcBef>
                <a:spcPts val="300"/>
              </a:spcBef>
            </a:pPr>
            <a:r>
              <a:rPr lang="en-US" altLang="ja-JP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for</a:t>
            </a:r>
            <a:r>
              <a:rPr lang="ja-JP" altLang="en-US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(</a:t>
            </a:r>
            <a:r>
              <a:rPr lang="en-US" altLang="ja-JP" sz="2000" dirty="0" err="1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ja-JP" altLang="en-US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=</a:t>
            </a:r>
            <a:r>
              <a:rPr lang="ja-JP" altLang="en-US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1;</a:t>
            </a:r>
            <a:r>
              <a:rPr lang="ja-JP" altLang="en-US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2000" dirty="0" err="1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ja-JP" altLang="en-US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&lt;</a:t>
            </a:r>
            <a:r>
              <a:rPr lang="ja-JP" altLang="en-US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9;</a:t>
            </a:r>
            <a:r>
              <a:rPr lang="ja-JP" altLang="en-US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2000" dirty="0" err="1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20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++)</a:t>
            </a:r>
          </a:p>
          <a:p>
            <a:pPr>
              <a:spcBef>
                <a:spcPts val="300"/>
              </a:spcBef>
            </a:pPr>
            <a:r>
              <a:rPr lang="en-US" altLang="ja-JP" sz="20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b[</a:t>
            </a:r>
            <a:r>
              <a:rPr lang="en-US" altLang="ja-JP" sz="20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20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 = a[i-1] + a[</a:t>
            </a:r>
            <a:r>
              <a:rPr lang="en-US" altLang="ja-JP" sz="20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20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 + a[i+1</a:t>
            </a:r>
            <a:r>
              <a:rPr lang="en-US" altLang="ja-JP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];</a:t>
            </a:r>
            <a:endParaRPr lang="en-US" altLang="ja-JP" sz="2000" dirty="0"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</p:txBody>
      </p:sp>
      <p:graphicFrame>
        <p:nvGraphicFramePr>
          <p:cNvPr id="8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460989"/>
              </p:ext>
            </p:extLst>
          </p:nvPr>
        </p:nvGraphicFramePr>
        <p:xfrm>
          <a:off x="1907704" y="4233788"/>
          <a:ext cx="2887663" cy="584200"/>
        </p:xfrm>
        <a:graphic>
          <a:graphicData uri="http://schemas.openxmlformats.org/drawingml/2006/table">
            <a:tbl>
              <a:tblPr/>
              <a:tblGrid>
                <a:gridCol w="481013"/>
                <a:gridCol w="481012"/>
                <a:gridCol w="482600"/>
                <a:gridCol w="481013"/>
                <a:gridCol w="481012"/>
                <a:gridCol w="481013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Bold" charset="0"/>
                          <a:ea typeface="ヒラギノ角ゴ ProN W3" charset="0"/>
                          <a:cs typeface="Arial Bold" charset="0"/>
                          <a:sym typeface="Arial Bold" charset="0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628187"/>
              </p:ext>
            </p:extLst>
          </p:nvPr>
        </p:nvGraphicFramePr>
        <p:xfrm>
          <a:off x="5070004" y="4221088"/>
          <a:ext cx="2887663" cy="584200"/>
        </p:xfrm>
        <a:graphic>
          <a:graphicData uri="http://schemas.openxmlformats.org/drawingml/2006/table">
            <a:tbl>
              <a:tblPr/>
              <a:tblGrid>
                <a:gridCol w="481013"/>
                <a:gridCol w="481012"/>
                <a:gridCol w="482600"/>
                <a:gridCol w="481013"/>
                <a:gridCol w="481012"/>
                <a:gridCol w="481013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Bold" charset="0"/>
                          <a:ea typeface="ヒラギノ角ゴ ProN W3" charset="0"/>
                          <a:cs typeface="Arial Bold" charset="0"/>
                          <a:sym typeface="Arial Bold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7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9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116"/>
          <p:cNvSpPr>
            <a:spLocks/>
          </p:cNvSpPr>
          <p:nvPr/>
        </p:nvSpPr>
        <p:spPr bwMode="auto">
          <a:xfrm>
            <a:off x="2998317" y="3861048"/>
            <a:ext cx="5642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r>
              <a:rPr lang="en-US" altLang="ja-JP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P[0]</a:t>
            </a:r>
            <a:endParaRPr lang="ja-JP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tangle 117"/>
          <p:cNvSpPr>
            <a:spLocks/>
          </p:cNvSpPr>
          <p:nvPr/>
        </p:nvSpPr>
        <p:spPr bwMode="auto">
          <a:xfrm>
            <a:off x="6360642" y="3861048"/>
            <a:ext cx="5642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r>
              <a:rPr lang="en-US" altLang="ja-JP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P[1]</a:t>
            </a:r>
            <a:endParaRPr lang="ja-JP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2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560248"/>
              </p:ext>
            </p:extLst>
          </p:nvPr>
        </p:nvGraphicFramePr>
        <p:xfrm>
          <a:off x="1907704" y="5301208"/>
          <a:ext cx="2406650" cy="584200"/>
        </p:xfrm>
        <a:graphic>
          <a:graphicData uri="http://schemas.openxmlformats.org/drawingml/2006/table">
            <a:tbl>
              <a:tblPr/>
              <a:tblGrid>
                <a:gridCol w="481013"/>
                <a:gridCol w="481012"/>
                <a:gridCol w="482600"/>
                <a:gridCol w="481013"/>
                <a:gridCol w="481012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139940"/>
              </p:ext>
            </p:extLst>
          </p:nvPr>
        </p:nvGraphicFramePr>
        <p:xfrm>
          <a:off x="5549726" y="5301208"/>
          <a:ext cx="2406650" cy="584200"/>
        </p:xfrm>
        <a:graphic>
          <a:graphicData uri="http://schemas.openxmlformats.org/drawingml/2006/table">
            <a:tbl>
              <a:tblPr/>
              <a:tblGrid>
                <a:gridCol w="481012"/>
                <a:gridCol w="482600"/>
                <a:gridCol w="481013"/>
                <a:gridCol w="481012"/>
                <a:gridCol w="481013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7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9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</a:tbl>
          </a:graphicData>
        </a:graphic>
      </p:graphicFrame>
      <p:sp>
        <p:nvSpPr>
          <p:cNvPr id="15" name="テキスト ボックス 14"/>
          <p:cNvSpPr txBox="1"/>
          <p:nvPr/>
        </p:nvSpPr>
        <p:spPr>
          <a:xfrm>
            <a:off x="1547664" y="429309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kumimoji="1" lang="ja-JP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547664" y="537321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kumimoji="1" lang="ja-JP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3563888" y="4797152"/>
            <a:ext cx="43204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4067944" y="4797152"/>
            <a:ext cx="0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flipH="1">
            <a:off x="4139952" y="4797152"/>
            <a:ext cx="43204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フリーフォーム 25"/>
          <p:cNvSpPr/>
          <p:nvPr/>
        </p:nvSpPr>
        <p:spPr>
          <a:xfrm>
            <a:off x="4067944" y="3861048"/>
            <a:ext cx="1224136" cy="360040"/>
          </a:xfrm>
          <a:custGeom>
            <a:avLst/>
            <a:gdLst>
              <a:gd name="connsiteX0" fmla="*/ 0 w 400050"/>
              <a:gd name="connsiteY0" fmla="*/ 178858 h 185208"/>
              <a:gd name="connsiteX1" fmla="*/ 203200 w 400050"/>
              <a:gd name="connsiteY1" fmla="*/ 1058 h 185208"/>
              <a:gd name="connsiteX2" fmla="*/ 400050 w 400050"/>
              <a:gd name="connsiteY2" fmla="*/ 185208 h 18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0050" h="185208">
                <a:moveTo>
                  <a:pt x="0" y="178858"/>
                </a:moveTo>
                <a:cubicBezTo>
                  <a:pt x="68262" y="89429"/>
                  <a:pt x="136525" y="0"/>
                  <a:pt x="203200" y="1058"/>
                </a:cubicBezTo>
                <a:cubicBezTo>
                  <a:pt x="269875" y="2116"/>
                  <a:pt x="334962" y="93662"/>
                  <a:pt x="400050" y="185208"/>
                </a:cubicBezTo>
              </a:path>
            </a:pathLst>
          </a:custGeom>
          <a:ln w="28575">
            <a:solidFill>
              <a:srgbClr val="CC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 26"/>
          <p:cNvSpPr/>
          <p:nvPr/>
        </p:nvSpPr>
        <p:spPr>
          <a:xfrm rot="10800000">
            <a:off x="4572000" y="4797151"/>
            <a:ext cx="1224136" cy="360040"/>
          </a:xfrm>
          <a:custGeom>
            <a:avLst/>
            <a:gdLst>
              <a:gd name="connsiteX0" fmla="*/ 0 w 400050"/>
              <a:gd name="connsiteY0" fmla="*/ 178858 h 185208"/>
              <a:gd name="connsiteX1" fmla="*/ 203200 w 400050"/>
              <a:gd name="connsiteY1" fmla="*/ 1058 h 185208"/>
              <a:gd name="connsiteX2" fmla="*/ 400050 w 400050"/>
              <a:gd name="connsiteY2" fmla="*/ 185208 h 18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0050" h="185208">
                <a:moveTo>
                  <a:pt x="0" y="178858"/>
                </a:moveTo>
                <a:cubicBezTo>
                  <a:pt x="68262" y="89429"/>
                  <a:pt x="136525" y="0"/>
                  <a:pt x="203200" y="1058"/>
                </a:cubicBezTo>
                <a:cubicBezTo>
                  <a:pt x="269875" y="2116"/>
                  <a:pt x="334962" y="93662"/>
                  <a:pt x="400050" y="185208"/>
                </a:cubicBezTo>
              </a:path>
            </a:pathLst>
          </a:custGeom>
          <a:ln w="28575">
            <a:solidFill>
              <a:srgbClr val="CC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004048" y="364502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reflect</a:t>
            </a:r>
            <a:endParaRPr kumimoji="1" lang="ja-JP" altLang="en-US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0" name="直線矢印コネクタ 29"/>
          <p:cNvCxnSpPr/>
          <p:nvPr/>
        </p:nvCxnSpPr>
        <p:spPr>
          <a:xfrm>
            <a:off x="5292080" y="4797152"/>
            <a:ext cx="43204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>
            <a:off x="5796136" y="4797152"/>
            <a:ext cx="0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flipH="1">
            <a:off x="5868144" y="4797152"/>
            <a:ext cx="43204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69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通信指示文（</a:t>
            </a:r>
            <a:r>
              <a:rPr lang="en-US" altLang="ja-JP" dirty="0" smtClean="0"/>
              <a:t>2</a:t>
            </a:r>
            <a:r>
              <a:rPr lang="ja-JP" altLang="en-US" dirty="0" smtClean="0"/>
              <a:t>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>gmove</a:t>
            </a:r>
            <a:r>
              <a:rPr lang="ja-JP" altLang="en-US" dirty="0"/>
              <a:t>指示</a:t>
            </a:r>
            <a:r>
              <a:rPr lang="ja-JP" altLang="en-US" dirty="0" smtClean="0"/>
              <a:t>文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575320"/>
          </a:xfrm>
        </p:spPr>
        <p:txBody>
          <a:bodyPr/>
          <a:lstStyle/>
          <a:p>
            <a:r>
              <a:rPr lang="ja-JP" altLang="en-US" dirty="0" smtClean="0"/>
              <a:t>通信</a:t>
            </a:r>
            <a:r>
              <a:rPr lang="ja-JP" altLang="en-US" dirty="0"/>
              <a:t>を伴う任意の代入文を実行する</a:t>
            </a:r>
            <a:r>
              <a:rPr lang="ja-JP" altLang="en-US" dirty="0" smtClean="0"/>
              <a:t>。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1547664" y="3203684"/>
            <a:ext cx="324319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#pragma </a:t>
            </a:r>
            <a:r>
              <a:rPr lang="en-US" altLang="ja-JP" sz="2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xmp</a:t>
            </a:r>
            <a:r>
              <a:rPr lang="en-US" altLang="ja-JP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gmove</a:t>
            </a:r>
            <a:endParaRPr lang="en-US" altLang="ja-JP" sz="24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a[:][:] = b[:][:];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5364088" y="3059668"/>
            <a:ext cx="576064" cy="576064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</a:t>
            </a:r>
            <a:endParaRPr kumimoji="1" lang="ja-JP" alt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364088" y="3635732"/>
            <a:ext cx="576064" cy="576064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n3</a:t>
            </a:r>
            <a:endParaRPr kumimoji="1" lang="ja-JP" alt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940152" y="3059668"/>
            <a:ext cx="576064" cy="576064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n2</a:t>
            </a:r>
            <a:endParaRPr kumimoji="1" lang="ja-JP" alt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5940152" y="3635732"/>
            <a:ext cx="576064" cy="576064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n4</a:t>
            </a:r>
            <a:endParaRPr kumimoji="1" lang="ja-JP" alt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7380312" y="3059668"/>
            <a:ext cx="1152128" cy="288032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7380312" y="3347700"/>
            <a:ext cx="1152128" cy="288032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n2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7380312" y="3635732"/>
            <a:ext cx="1152128" cy="288032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n3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7380312" y="3923764"/>
            <a:ext cx="1152128" cy="2880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n4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860032" y="4437112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a[block][block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242796" y="4437112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b[block][*]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右矢印 17"/>
          <p:cNvSpPr/>
          <p:nvPr/>
        </p:nvSpPr>
        <p:spPr>
          <a:xfrm flipH="1">
            <a:off x="6732240" y="3419708"/>
            <a:ext cx="432048" cy="484632"/>
          </a:xfrm>
          <a:prstGeom prst="rightArrow">
            <a:avLst/>
          </a:prstGeom>
          <a:solidFill>
            <a:srgbClr val="C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763688" y="4067780"/>
            <a:ext cx="34868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※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C</a:t>
            </a:r>
            <a:r>
              <a:rPr lang="ja-JP" altLang="en-US" sz="1600" dirty="0" smtClean="0"/>
              <a:t>で「部分配列」も記述できる。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5506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並列プログラミング言語</a:t>
            </a:r>
            <a:r>
              <a:rPr kumimoji="1" lang="en-US" altLang="ja-JP" dirty="0" smtClean="0"/>
              <a:t>XcalableMP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次世代並列プログラミング言語検討委員会 </a:t>
            </a:r>
            <a:r>
              <a:rPr lang="en-US" altLang="ja-JP" dirty="0"/>
              <a:t>/ PC</a:t>
            </a:r>
            <a:r>
              <a:rPr lang="ja-JP" altLang="en-US" dirty="0"/>
              <a:t>クラスタコンソーシアム</a:t>
            </a:r>
            <a:r>
              <a:rPr lang="en-US" altLang="ja-JP" dirty="0"/>
              <a:t>XcalableMP</a:t>
            </a:r>
            <a:r>
              <a:rPr lang="ja-JP" altLang="en-US" dirty="0"/>
              <a:t>規格部会で検討中。</a:t>
            </a:r>
          </a:p>
          <a:p>
            <a:r>
              <a:rPr lang="en-US" altLang="ja-JP" dirty="0"/>
              <a:t>MPI</a:t>
            </a:r>
            <a:r>
              <a:rPr lang="ja-JP" altLang="en-US" dirty="0"/>
              <a:t>に代わる並列</a:t>
            </a:r>
            <a:r>
              <a:rPr lang="ja-JP" altLang="en-US" dirty="0" smtClean="0"/>
              <a:t>プログラミングモデル</a:t>
            </a:r>
            <a:endParaRPr lang="ja-JP" altLang="en-US" dirty="0"/>
          </a:p>
          <a:p>
            <a:r>
              <a:rPr lang="ja-JP" altLang="en-US" dirty="0"/>
              <a:t>目標</a:t>
            </a:r>
            <a:r>
              <a:rPr lang="en-US" altLang="ja-JP" dirty="0"/>
              <a:t>:</a:t>
            </a:r>
          </a:p>
          <a:p>
            <a:pPr lvl="1"/>
            <a:r>
              <a:rPr lang="en-US" altLang="ja-JP" dirty="0"/>
              <a:t>Performance </a:t>
            </a:r>
          </a:p>
          <a:p>
            <a:pPr lvl="1"/>
            <a:r>
              <a:rPr lang="en-US" altLang="ja-JP" dirty="0"/>
              <a:t>Expressiveness</a:t>
            </a:r>
          </a:p>
          <a:p>
            <a:pPr lvl="1"/>
            <a:r>
              <a:rPr lang="en-US" altLang="ja-JP" dirty="0" err="1"/>
              <a:t>Optimizability</a:t>
            </a:r>
            <a:endParaRPr lang="en-US" altLang="ja-JP" dirty="0"/>
          </a:p>
          <a:p>
            <a:pPr lvl="1"/>
            <a:r>
              <a:rPr lang="en-US" altLang="ja-JP" dirty="0"/>
              <a:t>Education </a:t>
            </a:r>
            <a:r>
              <a:rPr lang="en-US" altLang="ja-JP" dirty="0" smtClean="0"/>
              <a:t>cost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4" descr="xmp-logo-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4333701"/>
            <a:ext cx="2981325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テキスト ボックス 7"/>
          <p:cNvSpPr txBox="1"/>
          <p:nvPr/>
        </p:nvSpPr>
        <p:spPr>
          <a:xfrm>
            <a:off x="5436096" y="5055567"/>
            <a:ext cx="324319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www.xcalablemp.org</a:t>
            </a:r>
            <a:endParaRPr kumimoji="1" lang="ja-JP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44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通信指示文</a:t>
            </a:r>
            <a:r>
              <a:rPr lang="ja-JP" altLang="en-US" dirty="0" smtClean="0"/>
              <a:t>（</a:t>
            </a:r>
            <a:r>
              <a:rPr lang="ja-JP" altLang="en-US" dirty="0"/>
              <a:t>３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1223392"/>
          </a:xfrm>
        </p:spPr>
        <p:txBody>
          <a:bodyPr/>
          <a:lstStyle/>
          <a:p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bcast</a:t>
            </a:r>
            <a:r>
              <a:rPr kumimoji="1" lang="ja-JP" altLang="en-US" dirty="0" smtClean="0"/>
              <a:t>指示文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特定</a:t>
            </a:r>
            <a:r>
              <a:rPr lang="ja-JP" altLang="en-US" dirty="0" smtClean="0"/>
              <a:t>の</a:t>
            </a:r>
            <a:r>
              <a:rPr lang="ja-JP" altLang="en-US" dirty="0"/>
              <a:t>ノード</a:t>
            </a:r>
            <a:r>
              <a:rPr lang="ja-JP" altLang="en-US" dirty="0" smtClean="0"/>
              <a:t>が、指定したデータを他のノードへブロードキャストする（ばらまく）。</a:t>
            </a:r>
            <a:endParaRPr kumimoji="1"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1979712" y="4149080"/>
            <a:ext cx="6591985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barrier</a:t>
            </a:r>
            <a:r>
              <a:rPr lang="ja-JP" altLang="en-US" dirty="0" smtClean="0"/>
              <a:t>指示文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ノードが互いに待ち合わせる（バリア同期）。</a:t>
            </a:r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627784" y="3501008"/>
            <a:ext cx="411042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bcast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(s) from p[0]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627784" y="5147900"/>
            <a:ext cx="259077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barrier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020272" y="3429000"/>
            <a:ext cx="1455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latin typeface="+mn-ea"/>
              </a:rPr>
              <a:t>※</a:t>
            </a:r>
            <a:r>
              <a:rPr kumimoji="1" lang="ja-JP" altLang="en-US" sz="1600" dirty="0" smtClean="0"/>
              <a:t> 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 p[0]</a:t>
            </a:r>
          </a:p>
          <a:p>
            <a:pPr indent="273050"/>
            <a:r>
              <a:rPr kumimoji="1" lang="ja-JP" altLang="en-US" sz="1600" dirty="0" smtClean="0"/>
              <a:t>は省略可</a:t>
            </a:r>
            <a:endParaRPr kumimoji="1" lang="en-US" altLang="ja-JP" sz="1600" dirty="0" smtClean="0"/>
          </a:p>
        </p:txBody>
      </p:sp>
    </p:spTree>
    <p:extLst>
      <p:ext uri="{BB962C8B-B14F-4D97-AF65-F5344CB8AC3E}">
        <p14:creationId xmlns:p14="http://schemas.microsoft.com/office/powerpoint/2010/main" val="232630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XcalableMP</a:t>
            </a:r>
            <a:r>
              <a:rPr lang="ja-JP" altLang="en-US" dirty="0" smtClean="0"/>
              <a:t>プログラムの例</a:t>
            </a:r>
          </a:p>
        </p:txBody>
      </p:sp>
      <p:sp>
        <p:nvSpPr>
          <p:cNvPr id="20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 altLang="ja-JP" smtClean="0"/>
              <a:t>2015/12/9</a:t>
            </a:r>
            <a:endParaRPr lang="en-US" altLang="ja-JP"/>
          </a:p>
        </p:txBody>
      </p:sp>
      <p:sp>
        <p:nvSpPr>
          <p:cNvPr id="22" name="フッター プレースホル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XcalableMP</a:t>
            </a:r>
            <a:r>
              <a:rPr kumimoji="1" lang="ja-JP" altLang="en-US" smtClean="0"/>
              <a:t>講習会</a:t>
            </a:r>
            <a:endParaRPr kumimoji="1" lang="ja-JP" altLang="en-US"/>
          </a:p>
        </p:txBody>
      </p:sp>
      <p:sp>
        <p:nvSpPr>
          <p:cNvPr id="21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961373E6-10CA-4E9D-89EE-897B535B5D65}" type="slidenum">
              <a:rPr lang="en-US" altLang="ja-JP"/>
              <a:pPr>
                <a:defRPr/>
              </a:pPr>
              <a:t>31</a:t>
            </a:fld>
            <a:endParaRPr lang="en-US" altLang="ja-JP"/>
          </a:p>
        </p:txBody>
      </p:sp>
      <p:sp>
        <p:nvSpPr>
          <p:cNvPr id="199684" name="Text Box 3"/>
          <p:cNvSpPr txBox="1">
            <a:spLocks noChangeArrowheads="1"/>
          </p:cNvSpPr>
          <p:nvPr/>
        </p:nvSpPr>
        <p:spPr bwMode="auto">
          <a:xfrm>
            <a:off x="677167" y="1357907"/>
            <a:ext cx="5130800" cy="49514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ja-JP" sz="1400" dirty="0" smtClean="0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!$xmp </a:t>
            </a:r>
            <a:r>
              <a:rPr lang="en-US" altLang="ja-JP" sz="1400" dirty="0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nodes </a:t>
            </a:r>
            <a:r>
              <a:rPr lang="en-US" altLang="ja-JP" sz="1400" dirty="0" smtClean="0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p(</a:t>
            </a:r>
            <a:r>
              <a:rPr lang="en-US" altLang="ja-JP" sz="1400" dirty="0" err="1" smtClean="0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npx,npy,npz</a:t>
            </a:r>
            <a:r>
              <a:rPr lang="en-US" altLang="ja-JP" sz="1400" dirty="0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)</a:t>
            </a:r>
          </a:p>
          <a:p>
            <a:endParaRPr lang="en-US" altLang="ja-JP" sz="1400" dirty="0">
              <a:solidFill>
                <a:srgbClr val="FF0000"/>
              </a:solidFill>
              <a:latin typeface="Consolas" pitchFamily="49" charset="0"/>
              <a:ea typeface="みかちゃん" pitchFamily="1" charset="-128"/>
              <a:cs typeface="Consolas" pitchFamily="49" charset="0"/>
            </a:endParaRPr>
          </a:p>
          <a:p>
            <a:r>
              <a:rPr lang="en-US" altLang="ja-JP" sz="1400" dirty="0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!$</a:t>
            </a:r>
            <a:r>
              <a:rPr lang="en-US" altLang="ja-JP" sz="1400" dirty="0" err="1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xmp</a:t>
            </a:r>
            <a:r>
              <a:rPr lang="en-US" altLang="ja-JP" sz="1400" dirty="0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 template (</a:t>
            </a:r>
            <a:r>
              <a:rPr lang="en-US" altLang="ja-JP" sz="1400" dirty="0" err="1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lx,ly,lz</a:t>
            </a:r>
            <a:r>
              <a:rPr lang="en-US" altLang="ja-JP" sz="1400" dirty="0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) :: t</a:t>
            </a:r>
          </a:p>
          <a:p>
            <a:r>
              <a:rPr lang="en-US" altLang="ja-JP" sz="1400" dirty="0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!$xmp distribute </a:t>
            </a:r>
            <a:r>
              <a:rPr lang="en-US" altLang="ja-JP" sz="1400" dirty="0" smtClean="0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(</a:t>
            </a:r>
            <a:r>
              <a:rPr lang="en-US" altLang="ja-JP" sz="1400" dirty="0" err="1" smtClean="0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block,block,</a:t>
            </a:r>
            <a:r>
              <a:rPr lang="en-US" altLang="ja-JP" sz="1400" dirty="0" err="1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block</a:t>
            </a:r>
            <a:r>
              <a:rPr lang="en-US" altLang="ja-JP" sz="1400" dirty="0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) onto p :: t</a:t>
            </a:r>
          </a:p>
          <a:p>
            <a:endParaRPr lang="en-US" altLang="ja-JP" sz="1400" dirty="0">
              <a:solidFill>
                <a:srgbClr val="FF0000"/>
              </a:solidFill>
              <a:latin typeface="Consolas" pitchFamily="49" charset="0"/>
              <a:ea typeface="みかちゃん" pitchFamily="1" charset="-128"/>
              <a:cs typeface="Consolas" pitchFamily="49" charset="0"/>
            </a:endParaRPr>
          </a:p>
          <a:p>
            <a:r>
              <a:rPr lang="en-US" altLang="ja-JP" sz="1400" dirty="0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!$</a:t>
            </a:r>
            <a:r>
              <a:rPr lang="en-US" altLang="ja-JP" sz="1400" dirty="0" err="1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xmp</a:t>
            </a:r>
            <a:r>
              <a:rPr lang="en-US" altLang="ja-JP" sz="1400" dirty="0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 align (</a:t>
            </a:r>
            <a:r>
              <a:rPr lang="en-US" altLang="ja-JP" sz="1400" dirty="0" err="1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ix,iy,iz</a:t>
            </a:r>
            <a:r>
              <a:rPr lang="en-US" altLang="ja-JP" sz="1400" dirty="0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) with t(</a:t>
            </a:r>
            <a:r>
              <a:rPr lang="en-US" altLang="ja-JP" sz="1400" dirty="0" err="1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ix,iy,iz</a:t>
            </a:r>
            <a:r>
              <a:rPr lang="en-US" altLang="ja-JP" sz="1400" dirty="0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) ::</a:t>
            </a:r>
          </a:p>
          <a:p>
            <a:r>
              <a:rPr lang="en-US" altLang="ja-JP" sz="1400" dirty="0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!$</a:t>
            </a:r>
            <a:r>
              <a:rPr lang="en-US" altLang="ja-JP" sz="1400" dirty="0" err="1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xmp</a:t>
            </a:r>
            <a:r>
              <a:rPr lang="en-US" altLang="ja-JP" sz="1400" dirty="0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&amp;        </a:t>
            </a:r>
            <a:r>
              <a:rPr lang="en-US" altLang="ja-JP" sz="1400" dirty="0" err="1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sr</a:t>
            </a:r>
            <a:r>
              <a:rPr lang="en-US" altLang="ja-JP" sz="1400" dirty="0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, se, </a:t>
            </a:r>
            <a:r>
              <a:rPr lang="en-US" altLang="ja-JP" sz="1400" dirty="0" err="1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sm</a:t>
            </a:r>
            <a:r>
              <a:rPr lang="en-US" altLang="ja-JP" sz="1400" dirty="0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, sp, </a:t>
            </a:r>
            <a:r>
              <a:rPr lang="en-US" altLang="ja-JP" sz="1400" dirty="0" err="1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sn</a:t>
            </a:r>
            <a:r>
              <a:rPr lang="en-US" altLang="ja-JP" sz="1400" dirty="0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, </a:t>
            </a:r>
            <a:r>
              <a:rPr lang="en-US" altLang="ja-JP" sz="1400" dirty="0" err="1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sl</a:t>
            </a:r>
            <a:r>
              <a:rPr lang="en-US" altLang="ja-JP" sz="1400" dirty="0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, ...</a:t>
            </a:r>
          </a:p>
          <a:p>
            <a:endParaRPr lang="en-US" altLang="ja-JP" sz="1400" dirty="0">
              <a:solidFill>
                <a:srgbClr val="FF0000"/>
              </a:solidFill>
              <a:latin typeface="Consolas" pitchFamily="49" charset="0"/>
              <a:ea typeface="みかちゃん" pitchFamily="1" charset="-128"/>
              <a:cs typeface="Consolas" pitchFamily="49" charset="0"/>
            </a:endParaRPr>
          </a:p>
          <a:p>
            <a:r>
              <a:rPr lang="en-US" altLang="ja-JP" sz="1400" dirty="0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!$xmp shadow </a:t>
            </a:r>
            <a:r>
              <a:rPr lang="en-US" altLang="ja-JP" sz="1400" dirty="0" smtClean="0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(1,1,1</a:t>
            </a:r>
            <a:r>
              <a:rPr lang="en-US" altLang="ja-JP" sz="1400" dirty="0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) ::</a:t>
            </a:r>
          </a:p>
          <a:p>
            <a:r>
              <a:rPr lang="en-US" altLang="ja-JP" sz="1400" dirty="0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!$</a:t>
            </a:r>
            <a:r>
              <a:rPr lang="en-US" altLang="ja-JP" sz="1400" dirty="0" err="1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xmp</a:t>
            </a:r>
            <a:r>
              <a:rPr lang="en-US" altLang="ja-JP" sz="1400" dirty="0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&amp;        </a:t>
            </a:r>
            <a:r>
              <a:rPr lang="en-US" altLang="ja-JP" sz="1400" dirty="0" err="1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sr</a:t>
            </a:r>
            <a:r>
              <a:rPr lang="en-US" altLang="ja-JP" sz="1400" dirty="0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, se, </a:t>
            </a:r>
            <a:r>
              <a:rPr lang="en-US" altLang="ja-JP" sz="1400" dirty="0" err="1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sm</a:t>
            </a:r>
            <a:r>
              <a:rPr lang="en-US" altLang="ja-JP" sz="1400" dirty="0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, sp, </a:t>
            </a:r>
            <a:r>
              <a:rPr lang="en-US" altLang="ja-JP" sz="1400" dirty="0" err="1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sn</a:t>
            </a:r>
            <a:r>
              <a:rPr lang="en-US" altLang="ja-JP" sz="1400" dirty="0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, </a:t>
            </a:r>
            <a:r>
              <a:rPr lang="en-US" altLang="ja-JP" sz="1400" dirty="0" err="1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sl</a:t>
            </a:r>
            <a:r>
              <a:rPr lang="en-US" altLang="ja-JP" sz="1400" dirty="0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, ...</a:t>
            </a:r>
          </a:p>
          <a:p>
            <a:endParaRPr lang="en-US" altLang="ja-JP" sz="1400" dirty="0">
              <a:solidFill>
                <a:srgbClr val="0066FF"/>
              </a:solidFill>
              <a:latin typeface="Consolas" pitchFamily="49" charset="0"/>
              <a:ea typeface="みかちゃん" pitchFamily="1" charset="-128"/>
              <a:cs typeface="Consolas" pitchFamily="49" charset="0"/>
            </a:endParaRPr>
          </a:p>
          <a:p>
            <a:r>
              <a:rPr lang="en-US" altLang="ja-JP" sz="1400" dirty="0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     </a:t>
            </a:r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 lx = 1024</a:t>
            </a:r>
            <a:endParaRPr lang="ja-JP" altLang="en-US" sz="1400" dirty="0">
              <a:latin typeface="Consolas" pitchFamily="49" charset="0"/>
              <a:ea typeface="みかちゃん" pitchFamily="1" charset="-128"/>
              <a:cs typeface="Consolas" pitchFamily="49" charset="0"/>
            </a:endParaRPr>
          </a:p>
          <a:p>
            <a:endParaRPr lang="en-US" altLang="ja-JP" sz="1400" dirty="0">
              <a:solidFill>
                <a:srgbClr val="0066FF"/>
              </a:solidFill>
              <a:latin typeface="Consolas" pitchFamily="49" charset="0"/>
              <a:ea typeface="みかちゃん" pitchFamily="1" charset="-128"/>
              <a:cs typeface="Consolas" pitchFamily="49" charset="0"/>
            </a:endParaRPr>
          </a:p>
          <a:p>
            <a:r>
              <a:rPr lang="en-US" altLang="ja-JP" sz="1400" dirty="0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!$</a:t>
            </a:r>
            <a:r>
              <a:rPr lang="en-US" altLang="ja-JP" sz="1400" dirty="0" err="1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xmp</a:t>
            </a:r>
            <a:r>
              <a:rPr lang="en-US" altLang="ja-JP" sz="1400" dirty="0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 reflect (</a:t>
            </a:r>
            <a:r>
              <a:rPr lang="en-US" altLang="ja-JP" sz="1400" dirty="0" err="1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sr</a:t>
            </a:r>
            <a:r>
              <a:rPr lang="en-US" altLang="ja-JP" sz="1400" dirty="0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, </a:t>
            </a:r>
            <a:r>
              <a:rPr lang="en-US" altLang="ja-JP" sz="1400" dirty="0" err="1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sm</a:t>
            </a:r>
            <a:r>
              <a:rPr lang="en-US" altLang="ja-JP" sz="1400" dirty="0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, sp, se, </a:t>
            </a:r>
            <a:r>
              <a:rPr lang="en-US" altLang="ja-JP" sz="1400" dirty="0" err="1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sn</a:t>
            </a:r>
            <a:r>
              <a:rPr lang="en-US" altLang="ja-JP" sz="1400" dirty="0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, </a:t>
            </a:r>
            <a:r>
              <a:rPr lang="en-US" altLang="ja-JP" sz="1400" dirty="0" err="1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sl</a:t>
            </a:r>
            <a:r>
              <a:rPr lang="en-US" altLang="ja-JP" sz="1400" dirty="0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)</a:t>
            </a:r>
          </a:p>
          <a:p>
            <a:endParaRPr lang="en-US" altLang="ja-JP" sz="1400" dirty="0">
              <a:solidFill>
                <a:srgbClr val="008000"/>
              </a:solidFill>
              <a:latin typeface="Consolas" pitchFamily="49" charset="0"/>
              <a:ea typeface="みかちゃん" pitchFamily="1" charset="-128"/>
              <a:cs typeface="Consolas" pitchFamily="49" charset="0"/>
            </a:endParaRPr>
          </a:p>
          <a:p>
            <a:r>
              <a:rPr lang="en-US" altLang="ja-JP" sz="1400" dirty="0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!$</a:t>
            </a:r>
            <a:r>
              <a:rPr lang="en-US" altLang="ja-JP" sz="1400" dirty="0" err="1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xmp</a:t>
            </a:r>
            <a:r>
              <a:rPr lang="en-US" altLang="ja-JP" sz="1400" dirty="0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 loop on t(</a:t>
            </a:r>
            <a:r>
              <a:rPr lang="en-US" altLang="ja-JP" sz="1400" dirty="0" err="1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ix,iy,iz</a:t>
            </a:r>
            <a:r>
              <a:rPr lang="en-US" altLang="ja-JP" sz="1400" dirty="0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)</a:t>
            </a:r>
          </a:p>
          <a:p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      do </a:t>
            </a:r>
            <a:r>
              <a:rPr lang="en-US" altLang="ja-JP" sz="1400" dirty="0" err="1">
                <a:latin typeface="Consolas" pitchFamily="49" charset="0"/>
                <a:ea typeface="みかちゃん" pitchFamily="1" charset="-128"/>
                <a:cs typeface="Consolas" pitchFamily="49" charset="0"/>
              </a:rPr>
              <a:t>iz</a:t>
            </a:r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 = 1, lz-1</a:t>
            </a:r>
          </a:p>
          <a:p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      do </a:t>
            </a:r>
            <a:r>
              <a:rPr lang="en-US" altLang="ja-JP" sz="1400" dirty="0" err="1">
                <a:latin typeface="Consolas" pitchFamily="49" charset="0"/>
                <a:ea typeface="みかちゃん" pitchFamily="1" charset="-128"/>
                <a:cs typeface="Consolas" pitchFamily="49" charset="0"/>
              </a:rPr>
              <a:t>iy</a:t>
            </a:r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 = 1, </a:t>
            </a:r>
            <a:r>
              <a:rPr lang="en-US" altLang="ja-JP" sz="1400" dirty="0" err="1">
                <a:latin typeface="Consolas" pitchFamily="49" charset="0"/>
                <a:ea typeface="みかちゃん" pitchFamily="1" charset="-128"/>
                <a:cs typeface="Consolas" pitchFamily="49" charset="0"/>
              </a:rPr>
              <a:t>ly</a:t>
            </a:r>
            <a:endParaRPr lang="en-US" altLang="ja-JP" sz="1400" dirty="0">
              <a:latin typeface="Consolas" pitchFamily="49" charset="0"/>
              <a:ea typeface="みかちゃん" pitchFamily="1" charset="-128"/>
              <a:cs typeface="Consolas" pitchFamily="49" charset="0"/>
            </a:endParaRPr>
          </a:p>
          <a:p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      do ix = 1, lx</a:t>
            </a:r>
          </a:p>
          <a:p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         wu0 = </a:t>
            </a:r>
            <a:r>
              <a:rPr lang="en-US" altLang="ja-JP" sz="1400" dirty="0" err="1">
                <a:latin typeface="Consolas" pitchFamily="49" charset="0"/>
                <a:ea typeface="みかちゃん" pitchFamily="1" charset="-128"/>
                <a:cs typeface="Consolas" pitchFamily="49" charset="0"/>
              </a:rPr>
              <a:t>sm</a:t>
            </a:r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(</a:t>
            </a:r>
            <a:r>
              <a:rPr lang="en-US" altLang="ja-JP" sz="1400" dirty="0" err="1">
                <a:latin typeface="Consolas" pitchFamily="49" charset="0"/>
                <a:ea typeface="みかちゃん" pitchFamily="1" charset="-128"/>
                <a:cs typeface="Consolas" pitchFamily="49" charset="0"/>
              </a:rPr>
              <a:t>ix,iy,iz</a:t>
            </a:r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  ) / </a:t>
            </a:r>
            <a:r>
              <a:rPr lang="en-US" altLang="ja-JP" sz="1400" dirty="0" err="1">
                <a:latin typeface="Consolas" pitchFamily="49" charset="0"/>
                <a:ea typeface="みかちゃん" pitchFamily="1" charset="-128"/>
                <a:cs typeface="Consolas" pitchFamily="49" charset="0"/>
              </a:rPr>
              <a:t>sr</a:t>
            </a:r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(</a:t>
            </a:r>
            <a:r>
              <a:rPr lang="en-US" altLang="ja-JP" sz="1400" dirty="0" err="1">
                <a:latin typeface="Consolas" pitchFamily="49" charset="0"/>
                <a:ea typeface="みかちゃん" pitchFamily="1" charset="-128"/>
                <a:cs typeface="Consolas" pitchFamily="49" charset="0"/>
              </a:rPr>
              <a:t>ix,iy,iz</a:t>
            </a:r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  )</a:t>
            </a:r>
          </a:p>
          <a:p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         wu1 = </a:t>
            </a:r>
            <a:r>
              <a:rPr lang="en-US" altLang="ja-JP" sz="1400" dirty="0" err="1">
                <a:latin typeface="Consolas" pitchFamily="49" charset="0"/>
                <a:ea typeface="みかちゃん" pitchFamily="1" charset="-128"/>
                <a:cs typeface="Consolas" pitchFamily="49" charset="0"/>
              </a:rPr>
              <a:t>sm</a:t>
            </a:r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(ix,iy,iz+1) / </a:t>
            </a:r>
            <a:r>
              <a:rPr lang="en-US" altLang="ja-JP" sz="1400" dirty="0" err="1">
                <a:latin typeface="Consolas" pitchFamily="49" charset="0"/>
                <a:ea typeface="みかちゃん" pitchFamily="1" charset="-128"/>
                <a:cs typeface="Consolas" pitchFamily="49" charset="0"/>
              </a:rPr>
              <a:t>sr</a:t>
            </a:r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(ix,iy,iz+1)</a:t>
            </a:r>
          </a:p>
          <a:p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         wv0 = </a:t>
            </a:r>
            <a:r>
              <a:rPr lang="en-US" altLang="ja-JP" sz="1400" dirty="0" err="1">
                <a:latin typeface="Consolas" pitchFamily="49" charset="0"/>
                <a:ea typeface="みかちゃん" pitchFamily="1" charset="-128"/>
                <a:cs typeface="Consolas" pitchFamily="49" charset="0"/>
              </a:rPr>
              <a:t>sn</a:t>
            </a:r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(</a:t>
            </a:r>
            <a:r>
              <a:rPr lang="en-US" altLang="ja-JP" sz="1400" dirty="0" err="1">
                <a:latin typeface="Consolas" pitchFamily="49" charset="0"/>
                <a:ea typeface="みかちゃん" pitchFamily="1" charset="-128"/>
                <a:cs typeface="Consolas" pitchFamily="49" charset="0"/>
              </a:rPr>
              <a:t>ix,iy,iz</a:t>
            </a:r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  ) / </a:t>
            </a:r>
            <a:r>
              <a:rPr lang="en-US" altLang="ja-JP" sz="1400" dirty="0" err="1">
                <a:latin typeface="Consolas" pitchFamily="49" charset="0"/>
                <a:ea typeface="みかちゃん" pitchFamily="1" charset="-128"/>
                <a:cs typeface="Consolas" pitchFamily="49" charset="0"/>
              </a:rPr>
              <a:t>sr</a:t>
            </a:r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(</a:t>
            </a:r>
            <a:r>
              <a:rPr lang="en-US" altLang="ja-JP" sz="1400" dirty="0" err="1">
                <a:latin typeface="Consolas" pitchFamily="49" charset="0"/>
                <a:ea typeface="みかちゃん" pitchFamily="1" charset="-128"/>
                <a:cs typeface="Consolas" pitchFamily="49" charset="0"/>
              </a:rPr>
              <a:t>ix,iy,iz</a:t>
            </a:r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  )</a:t>
            </a:r>
          </a:p>
          <a:p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         ...</a:t>
            </a:r>
          </a:p>
        </p:txBody>
      </p:sp>
      <p:sp>
        <p:nvSpPr>
          <p:cNvPr id="199685" name="Text Box 5"/>
          <p:cNvSpPr txBox="1">
            <a:spLocks noChangeArrowheads="1"/>
          </p:cNvSpPr>
          <p:nvPr/>
        </p:nvSpPr>
        <p:spPr bwMode="auto">
          <a:xfrm>
            <a:off x="6257230" y="1800274"/>
            <a:ext cx="2216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ja-JP" altLang="en-US" sz="2000" dirty="0">
                <a:latin typeface="+mn-ea"/>
              </a:rPr>
              <a:t>ノード集合の宣言</a:t>
            </a:r>
          </a:p>
        </p:txBody>
      </p:sp>
      <p:sp>
        <p:nvSpPr>
          <p:cNvPr id="199686" name="Text Box 6"/>
          <p:cNvSpPr txBox="1">
            <a:spLocks noChangeArrowheads="1"/>
          </p:cNvSpPr>
          <p:nvPr/>
        </p:nvSpPr>
        <p:spPr bwMode="auto">
          <a:xfrm>
            <a:off x="6168330" y="2557511"/>
            <a:ext cx="2724150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ja-JP" altLang="en-US" sz="2000">
                <a:latin typeface="+mn-ea"/>
              </a:rPr>
              <a:t>テンプレートの宣言と</a:t>
            </a:r>
          </a:p>
          <a:p>
            <a:r>
              <a:rPr lang="ja-JP" altLang="en-US" sz="2000">
                <a:latin typeface="+mn-ea"/>
              </a:rPr>
              <a:t>分散の指定</a:t>
            </a:r>
          </a:p>
        </p:txBody>
      </p:sp>
      <p:sp>
        <p:nvSpPr>
          <p:cNvPr id="199688" name="Text Box 8"/>
          <p:cNvSpPr txBox="1">
            <a:spLocks noChangeArrowheads="1"/>
          </p:cNvSpPr>
          <p:nvPr/>
        </p:nvSpPr>
        <p:spPr bwMode="auto">
          <a:xfrm>
            <a:off x="6438205" y="3457624"/>
            <a:ext cx="1454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ja-JP" altLang="en-US" sz="2000">
                <a:latin typeface="+mn-ea"/>
              </a:rPr>
              <a:t>整列の指定</a:t>
            </a:r>
          </a:p>
        </p:txBody>
      </p:sp>
      <p:sp>
        <p:nvSpPr>
          <p:cNvPr id="199689" name="Text Box 9"/>
          <p:cNvSpPr txBox="1">
            <a:spLocks noChangeArrowheads="1"/>
          </p:cNvSpPr>
          <p:nvPr/>
        </p:nvSpPr>
        <p:spPr bwMode="auto">
          <a:xfrm>
            <a:off x="6349305" y="3908474"/>
            <a:ext cx="1962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ja-JP" altLang="en-US" sz="2000">
                <a:latin typeface="+mn-ea"/>
              </a:rPr>
              <a:t>シャドウの指定</a:t>
            </a:r>
          </a:p>
        </p:txBody>
      </p:sp>
      <p:sp>
        <p:nvSpPr>
          <p:cNvPr id="199690" name="Text Box 10"/>
          <p:cNvSpPr txBox="1">
            <a:spLocks noChangeArrowheads="1"/>
          </p:cNvSpPr>
          <p:nvPr/>
        </p:nvSpPr>
        <p:spPr bwMode="auto">
          <a:xfrm>
            <a:off x="6258817" y="4987974"/>
            <a:ext cx="1962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ja-JP" altLang="en-US" sz="2000">
                <a:latin typeface="+mn-ea"/>
              </a:rPr>
              <a:t>隣接通信の指定</a:t>
            </a:r>
          </a:p>
        </p:txBody>
      </p:sp>
      <p:sp>
        <p:nvSpPr>
          <p:cNvPr id="199691" name="Text Box 11"/>
          <p:cNvSpPr txBox="1">
            <a:spLocks noChangeArrowheads="1"/>
          </p:cNvSpPr>
          <p:nvPr/>
        </p:nvSpPr>
        <p:spPr bwMode="auto">
          <a:xfrm>
            <a:off x="6168330" y="5527724"/>
            <a:ext cx="2724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ja-JP" altLang="en-US" sz="2000" dirty="0">
                <a:latin typeface="+mn-ea"/>
              </a:rPr>
              <a:t>ループの並列化の指定</a:t>
            </a:r>
          </a:p>
        </p:txBody>
      </p:sp>
      <p:sp>
        <p:nvSpPr>
          <p:cNvPr id="199692" name="Line 12"/>
          <p:cNvSpPr>
            <a:spLocks noChangeShapeType="1"/>
          </p:cNvSpPr>
          <p:nvPr/>
        </p:nvSpPr>
        <p:spPr bwMode="auto">
          <a:xfrm flipH="1" flipV="1">
            <a:off x="3647379" y="1538882"/>
            <a:ext cx="2647106" cy="4139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ja-JP" altLang="en-US"/>
          </a:p>
        </p:txBody>
      </p:sp>
      <p:sp>
        <p:nvSpPr>
          <p:cNvPr id="199693" name="Line 13"/>
          <p:cNvSpPr>
            <a:spLocks noChangeShapeType="1"/>
          </p:cNvSpPr>
          <p:nvPr/>
        </p:nvSpPr>
        <p:spPr bwMode="auto">
          <a:xfrm flipH="1" flipV="1">
            <a:off x="5508103" y="2132855"/>
            <a:ext cx="714373" cy="5400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ja-JP" altLang="en-US"/>
          </a:p>
        </p:txBody>
      </p:sp>
      <p:sp>
        <p:nvSpPr>
          <p:cNvPr id="199694" name="Line 14"/>
          <p:cNvSpPr>
            <a:spLocks noChangeShapeType="1"/>
          </p:cNvSpPr>
          <p:nvPr/>
        </p:nvSpPr>
        <p:spPr bwMode="auto">
          <a:xfrm flipH="1" flipV="1">
            <a:off x="5177729" y="2799356"/>
            <a:ext cx="1260772" cy="7376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ja-JP" altLang="en-US"/>
          </a:p>
        </p:txBody>
      </p:sp>
      <p:sp>
        <p:nvSpPr>
          <p:cNvPr id="199695" name="Line 15"/>
          <p:cNvSpPr>
            <a:spLocks noChangeShapeType="1"/>
          </p:cNvSpPr>
          <p:nvPr/>
        </p:nvSpPr>
        <p:spPr bwMode="auto">
          <a:xfrm flipH="1" flipV="1">
            <a:off x="5177729" y="3339106"/>
            <a:ext cx="1260772" cy="7019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ja-JP" altLang="en-US"/>
          </a:p>
        </p:txBody>
      </p:sp>
      <p:sp>
        <p:nvSpPr>
          <p:cNvPr id="199696" name="Line 16"/>
          <p:cNvSpPr>
            <a:spLocks noChangeShapeType="1"/>
          </p:cNvSpPr>
          <p:nvPr/>
        </p:nvSpPr>
        <p:spPr bwMode="auto">
          <a:xfrm flipH="1" flipV="1">
            <a:off x="4782317" y="4401069"/>
            <a:ext cx="1440159" cy="6480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ja-JP" altLang="en-US"/>
          </a:p>
        </p:txBody>
      </p:sp>
      <p:sp>
        <p:nvSpPr>
          <p:cNvPr id="199697" name="Line 17"/>
          <p:cNvSpPr>
            <a:spLocks noChangeShapeType="1"/>
          </p:cNvSpPr>
          <p:nvPr/>
        </p:nvSpPr>
        <p:spPr bwMode="auto">
          <a:xfrm flipH="1" flipV="1">
            <a:off x="3467992" y="4688482"/>
            <a:ext cx="2754486" cy="9367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ja-JP" altLang="en-US"/>
          </a:p>
        </p:txBody>
      </p:sp>
      <p:sp>
        <p:nvSpPr>
          <p:cNvPr id="199700" name="Text Box 20"/>
          <p:cNvSpPr txBox="1">
            <a:spLocks noChangeArrowheads="1"/>
          </p:cNvSpPr>
          <p:nvPr/>
        </p:nvSpPr>
        <p:spPr bwMode="auto">
          <a:xfrm>
            <a:off x="6349305" y="4422824"/>
            <a:ext cx="1962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ja-JP" altLang="en-US" sz="2000" dirty="0">
                <a:latin typeface="+mn-ea"/>
              </a:rPr>
              <a:t>重複実行される</a:t>
            </a:r>
          </a:p>
        </p:txBody>
      </p:sp>
      <p:sp>
        <p:nvSpPr>
          <p:cNvPr id="199701" name="Line 21"/>
          <p:cNvSpPr>
            <a:spLocks noChangeShapeType="1"/>
          </p:cNvSpPr>
          <p:nvPr/>
        </p:nvSpPr>
        <p:spPr bwMode="auto">
          <a:xfrm flipH="1" flipV="1">
            <a:off x="2567879" y="3878856"/>
            <a:ext cx="3798614" cy="6662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0376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XMP</a:t>
            </a:r>
            <a:r>
              <a:rPr lang="ja-JP" altLang="en-US" dirty="0" smtClean="0"/>
              <a:t>のローカル</a:t>
            </a:r>
            <a:r>
              <a:rPr kumimoji="1" lang="ja-JP" altLang="en-US" dirty="0" smtClean="0"/>
              <a:t>ビュー・プログラミング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各ノードが解くべき問題を個別に示す。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「ノード</a:t>
            </a:r>
            <a:r>
              <a:rPr lang="en-US" altLang="ja-JP" dirty="0" smtClean="0"/>
              <a:t>1</a:t>
            </a:r>
            <a:r>
              <a:rPr lang="ja-JP" altLang="en-US" dirty="0" smtClean="0"/>
              <a:t>は問題</a:t>
            </a:r>
            <a:r>
              <a:rPr lang="en-US" altLang="ja-JP" dirty="0" smtClean="0"/>
              <a:t>1</a:t>
            </a:r>
            <a:r>
              <a:rPr lang="ja-JP" altLang="en-US" dirty="0" smtClean="0"/>
              <a:t>～</a:t>
            </a:r>
            <a:r>
              <a:rPr lang="en-US" altLang="ja-JP" dirty="0" smtClean="0"/>
              <a:t>25</a:t>
            </a:r>
            <a:r>
              <a:rPr lang="ja-JP" altLang="en-US" dirty="0" smtClean="0"/>
              <a:t>を解け。ノード</a:t>
            </a:r>
            <a:r>
              <a:rPr lang="en-US" altLang="ja-JP" dirty="0" smtClean="0"/>
              <a:t>2</a:t>
            </a:r>
            <a:r>
              <a:rPr lang="ja-JP" altLang="en-US" dirty="0" smtClean="0"/>
              <a:t>は</a:t>
            </a:r>
            <a:r>
              <a:rPr lang="en-US" altLang="ja-JP" dirty="0" smtClean="0"/>
              <a:t>……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r>
              <a:rPr lang="ja-JP" altLang="en-US" dirty="0" smtClean="0"/>
              <a:t>自由度が高いが、やや難しい。</a:t>
            </a:r>
            <a:endParaRPr lang="en-US" altLang="ja-JP" dirty="0" smtClean="0"/>
          </a:p>
          <a:p>
            <a:r>
              <a:rPr lang="ja-JP" altLang="en-US" dirty="0" smtClean="0"/>
              <a:t>ローカルビューのための機能として、</a:t>
            </a:r>
            <a:r>
              <a:rPr lang="en-US" altLang="ja-JP" dirty="0" smtClean="0"/>
              <a:t>Fortran 2008</a:t>
            </a:r>
            <a:r>
              <a:rPr lang="ja-JP" altLang="en-US" dirty="0" smtClean="0"/>
              <a:t>から導入した</a:t>
            </a:r>
            <a:r>
              <a:rPr lang="en-US" altLang="ja-JP" dirty="0" err="1" smtClean="0"/>
              <a:t>coarray</a:t>
            </a:r>
            <a:r>
              <a:rPr lang="ja-JP" altLang="en-US" dirty="0" smtClean="0"/>
              <a:t>をサポート。</a:t>
            </a:r>
            <a:endParaRPr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60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coarray</a:t>
            </a:r>
            <a:r>
              <a:rPr kumimoji="1" lang="ja-JP" altLang="en-US" dirty="0" smtClean="0"/>
              <a:t>機能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42415" y="2133599"/>
            <a:ext cx="6591985" cy="1287850"/>
          </a:xfrm>
        </p:spPr>
        <p:txBody>
          <a:bodyPr>
            <a:normAutofit/>
          </a:bodyPr>
          <a:lstStyle/>
          <a:p>
            <a:r>
              <a:rPr kumimoji="0" lang="ja-JP" altLang="en-US" dirty="0" smtClean="0">
                <a:sym typeface="Helvetica Neue" charset="0"/>
              </a:rPr>
              <a:t>「</a:t>
            </a:r>
            <a:r>
              <a:rPr kumimoji="0" lang="en-US" altLang="ja-JP" dirty="0" err="1" smtClean="0">
                <a:sym typeface="Helvetica Neue" charset="0"/>
              </a:rPr>
              <a:t>coarray</a:t>
            </a:r>
            <a:r>
              <a:rPr kumimoji="0" lang="ja-JP" altLang="en-US" dirty="0" smtClean="0">
                <a:sym typeface="Helvetica Neue" charset="0"/>
              </a:rPr>
              <a:t>」として宣言されたデータは、</a:t>
            </a:r>
            <a:r>
              <a:rPr kumimoji="0" lang="ja-JP" altLang="en-US" u="sng" dirty="0" smtClean="0">
                <a:sym typeface="Helvetica Neue" charset="0"/>
              </a:rPr>
              <a:t>代入文の形式で</a:t>
            </a:r>
            <a:r>
              <a:rPr kumimoji="0" lang="ja-JP" altLang="en-US" dirty="0" smtClean="0">
                <a:sym typeface="Helvetica Neue" charset="0"/>
              </a:rPr>
              <a:t>他のノードからもアクセスできる。</a:t>
            </a:r>
            <a:endParaRPr kumimoji="0" lang="ja-JP" altLang="en-US" dirty="0">
              <a:sym typeface="Helvetica Neue" charset="0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1096206" y="4078813"/>
            <a:ext cx="4004828" cy="1321594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107156" tIns="107156" rIns="107156" bIns="107156" anchor="ctr"/>
          <a:lstStyle>
            <a:lvl1pPr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pPr algn="l"/>
            <a:r>
              <a:rPr kumimoji="0" lang="en-US" altLang="ja-JP" sz="1969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float b[100]</a:t>
            </a:r>
            <a:r>
              <a:rPr kumimoji="0" lang="en-US" altLang="ja-JP" sz="1969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:[*]</a:t>
            </a:r>
            <a:r>
              <a:rPr kumimoji="0" lang="en-US" altLang="ja-JP" sz="1969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;</a:t>
            </a:r>
            <a:endParaRPr kumimoji="0" lang="en-US" altLang="ja-JP" sz="1969" dirty="0">
              <a:solidFill>
                <a:schemeClr val="tx1"/>
              </a:solidFill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pPr>
              <a:spcBef>
                <a:spcPts val="984"/>
              </a:spcBef>
            </a:pPr>
            <a:r>
              <a:rPr kumimoji="0" lang="en-US" altLang="ja-JP" sz="1969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 panose="020B0604020202020204" pitchFamily="34" charset="0"/>
              </a:rPr>
              <a:t>if </a:t>
            </a:r>
            <a:r>
              <a:rPr kumimoji="0" lang="en-US" altLang="ja-JP" sz="1969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 panose="020B0604020202020204" pitchFamily="34" charset="0"/>
              </a:rPr>
              <a:t>(</a:t>
            </a:r>
            <a:r>
              <a:rPr kumimoji="0" lang="en-US" altLang="ja-JP" sz="1969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 panose="020B0604020202020204" pitchFamily="34" charset="0"/>
              </a:rPr>
              <a:t>xmpc_this_image</a:t>
            </a:r>
            <a:r>
              <a:rPr kumimoji="0" lang="en-US" altLang="ja-JP" sz="1969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 panose="020B0604020202020204" pitchFamily="34" charset="0"/>
              </a:rPr>
              <a:t>() </a:t>
            </a:r>
            <a:r>
              <a:rPr kumimoji="0" lang="en-US" altLang="ja-JP" sz="1969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 panose="020B0604020202020204" pitchFamily="34" charset="0"/>
              </a:rPr>
              <a:t>== </a:t>
            </a:r>
            <a:r>
              <a:rPr kumimoji="0" lang="en-US" altLang="ja-JP" sz="1969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 panose="020B0604020202020204" pitchFamily="34" charset="0"/>
              </a:rPr>
              <a:t>0)</a:t>
            </a:r>
            <a:endParaRPr kumimoji="0" lang="en-US" altLang="ja-JP" sz="1969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pPr algn="l"/>
            <a:r>
              <a:rPr kumimoji="0" lang="en-US" altLang="ja-JP" sz="1969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a[0:3] = b[3:3</a:t>
            </a:r>
            <a:r>
              <a:rPr kumimoji="0" lang="en-US" altLang="ja-JP" sz="1969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</a:t>
            </a:r>
            <a:r>
              <a:rPr kumimoji="0" lang="en-US" altLang="ja-JP" sz="1969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:[1];</a:t>
            </a:r>
            <a:endParaRPr kumimoji="0" lang="en-US" altLang="ja-JP" sz="1969" dirty="0">
              <a:solidFill>
                <a:srgbClr val="FF0000"/>
              </a:solidFill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436096" y="4078813"/>
            <a:ext cx="322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+mn-ea"/>
                <a:cs typeface="Consolas" panose="020B0609020204030204" pitchFamily="49" charset="0"/>
                <a:sym typeface="ヒラギノ丸ゴ Pro W4" pitchFamily="-84" charset="-128"/>
              </a:rPr>
              <a:t>配列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  <a:sym typeface="ヒラギノ丸ゴ Pro W4" pitchFamily="-84" charset="-128"/>
              </a:rPr>
              <a:t>b</a:t>
            </a:r>
            <a:r>
              <a:rPr lang="ja-JP" altLang="en-US" dirty="0">
                <a:latin typeface="+mn-ea"/>
                <a:cs typeface="Consolas" panose="020B0609020204030204" pitchFamily="49" charset="0"/>
                <a:sym typeface="ヒラギノ丸ゴ Pro W4" pitchFamily="-84" charset="-128"/>
              </a:rPr>
              <a:t>は</a:t>
            </a:r>
            <a:r>
              <a:rPr lang="en-US" altLang="ja-JP" dirty="0" err="1">
                <a:latin typeface="+mn-ea"/>
                <a:cs typeface="Consolas" panose="020B0609020204030204" pitchFamily="49" charset="0"/>
                <a:sym typeface="ヒラギノ丸ゴ Pro W4" pitchFamily="-84" charset="-128"/>
              </a:rPr>
              <a:t>coarray</a:t>
            </a:r>
            <a:r>
              <a:rPr lang="ja-JP" altLang="en-US" dirty="0">
                <a:latin typeface="+mn-ea"/>
                <a:cs typeface="Consolas" panose="020B0609020204030204" pitchFamily="49" charset="0"/>
                <a:sym typeface="ヒラギノ丸ゴ Pro W4" pitchFamily="-84" charset="-128"/>
              </a:rPr>
              <a:t>であると</a:t>
            </a:r>
            <a:r>
              <a:rPr lang="ja-JP" altLang="en-US" dirty="0" smtClean="0">
                <a:latin typeface="+mn-ea"/>
                <a:cs typeface="Consolas" panose="020B0609020204030204" pitchFamily="49" charset="0"/>
                <a:sym typeface="ヒラギノ丸ゴ Pro W4" pitchFamily="-84" charset="-128"/>
              </a:rPr>
              <a:t>宣言</a:t>
            </a:r>
            <a:endParaRPr lang="ja-JP" altLang="en-US" dirty="0">
              <a:latin typeface="+mn-ea"/>
              <a:cs typeface="Consolas" panose="020B0609020204030204" pitchFamily="49" charset="0"/>
              <a:sym typeface="ヒラギノ丸ゴ Pro W4" pitchFamily="-84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436097" y="4798893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+mn-ea"/>
                <a:cs typeface="Consolas" panose="020B0609020204030204" pitchFamily="49" charset="0"/>
                <a:sym typeface="ヒラギノ丸ゴ Pro W4" pitchFamily="-84" charset="-128"/>
              </a:rPr>
              <a:t>コロンの後の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  <a:sym typeface="ヒラギノ丸ゴ Pro W4" pitchFamily="-84" charset="-128"/>
              </a:rPr>
              <a:t>[]</a:t>
            </a:r>
            <a:r>
              <a:rPr lang="ja-JP" altLang="en-US" dirty="0">
                <a:latin typeface="+mn-ea"/>
                <a:cs typeface="Consolas" panose="020B0609020204030204" pitchFamily="49" charset="0"/>
                <a:sym typeface="ヒラギノ丸ゴ Pro W4" pitchFamily="-84" charset="-128"/>
              </a:rPr>
              <a:t>はノード番号を</a:t>
            </a:r>
            <a:r>
              <a:rPr lang="ja-JP" altLang="en-US" dirty="0" smtClean="0">
                <a:latin typeface="+mn-ea"/>
                <a:cs typeface="Consolas" panose="020B0609020204030204" pitchFamily="49" charset="0"/>
                <a:sym typeface="ヒラギノ丸ゴ Pro W4" pitchFamily="-84" charset="-128"/>
              </a:rPr>
              <a:t>表す</a:t>
            </a:r>
            <a:endParaRPr lang="ja-JP" altLang="en-US" dirty="0">
              <a:latin typeface="+mn-ea"/>
              <a:cs typeface="Consolas" panose="020B0609020204030204" pitchFamily="49" charset="0"/>
              <a:sym typeface="ヒラギノ丸ゴ Pro W4" pitchFamily="-84" charset="-128"/>
            </a:endParaRPr>
          </a:p>
        </p:txBody>
      </p:sp>
      <p:cxnSp>
        <p:nvCxnSpPr>
          <p:cNvPr id="25" name="直線矢印コネクタ 24"/>
          <p:cNvCxnSpPr>
            <a:stCxn id="22" idx="1"/>
          </p:cNvCxnSpPr>
          <p:nvPr/>
        </p:nvCxnSpPr>
        <p:spPr>
          <a:xfrm flipH="1">
            <a:off x="3995936" y="4263479"/>
            <a:ext cx="1440160" cy="101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23" idx="1"/>
          </p:cNvCxnSpPr>
          <p:nvPr/>
        </p:nvCxnSpPr>
        <p:spPr>
          <a:xfrm flipH="1" flipV="1">
            <a:off x="4716017" y="5086925"/>
            <a:ext cx="720080" cy="35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1835696" y="3574757"/>
            <a:ext cx="5078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+mn-ea"/>
                <a:sym typeface="ヒラギノ丸ゴ Pro W4" pitchFamily="-84" charset="-128"/>
              </a:rPr>
              <a:t>ノード</a:t>
            </a:r>
            <a:r>
              <a:rPr lang="en-US" altLang="ja-JP" dirty="0">
                <a:latin typeface="+mn-ea"/>
                <a:sym typeface="ヒラギノ丸ゴ Pro W4" pitchFamily="-84" charset="-128"/>
              </a:rPr>
              <a:t>2</a:t>
            </a:r>
            <a:r>
              <a:rPr lang="ja-JP" altLang="en-US" dirty="0">
                <a:latin typeface="+mn-ea"/>
                <a:sym typeface="ヒラギノ丸ゴ Pro W4" pitchFamily="-84" charset="-128"/>
              </a:rPr>
              <a:t>が持つ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  <a:sym typeface="ヒラギノ丸ゴ Pro W4" pitchFamily="-84" charset="-128"/>
              </a:rPr>
              <a:t>b[3:3]</a:t>
            </a:r>
            <a:r>
              <a:rPr lang="ja-JP" altLang="en-US" dirty="0">
                <a:latin typeface="+mn-ea"/>
                <a:sym typeface="ヒラギノ丸ゴ Pro W4" pitchFamily="-84" charset="-128"/>
              </a:rPr>
              <a:t>のデータを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  <a:sym typeface="ヒラギノ丸ゴ Pro W4" pitchFamily="-84" charset="-128"/>
              </a:rPr>
              <a:t>a[0:3]</a:t>
            </a:r>
            <a:r>
              <a:rPr lang="ja-JP" altLang="en-US" dirty="0">
                <a:latin typeface="+mn-ea"/>
                <a:sym typeface="ヒラギノ丸ゴ Pro W4" pitchFamily="-84" charset="-128"/>
              </a:rPr>
              <a:t>に</a:t>
            </a:r>
            <a:r>
              <a:rPr lang="ja-JP" altLang="en-US" dirty="0" smtClean="0">
                <a:latin typeface="+mn-ea"/>
                <a:sym typeface="ヒラギノ丸ゴ Pro W4" pitchFamily="-84" charset="-128"/>
              </a:rPr>
              <a:t>代入</a:t>
            </a:r>
            <a:endParaRPr lang="ja-JP" altLang="en-US" dirty="0">
              <a:latin typeface="+mn-ea"/>
              <a:sym typeface="ヒラギノ丸ゴ Pro W4" pitchFamily="-84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259632" y="5733256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ea"/>
              </a:rPr>
              <a:t>base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123728" y="5733256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ea"/>
              </a:rPr>
              <a:t>length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12" name="直線矢印コネクタ 11"/>
          <p:cNvCxnSpPr>
            <a:stCxn id="9" idx="0"/>
          </p:cNvCxnSpPr>
          <p:nvPr/>
        </p:nvCxnSpPr>
        <p:spPr>
          <a:xfrm flipV="1">
            <a:off x="1614056" y="5229200"/>
            <a:ext cx="58168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10" idx="0"/>
          </p:cNvCxnSpPr>
          <p:nvPr/>
        </p:nvCxnSpPr>
        <p:spPr>
          <a:xfrm flipH="1" flipV="1">
            <a:off x="2555776" y="5229200"/>
            <a:ext cx="16954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2915816" y="5733256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「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からの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要素」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178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XcalableMP</a:t>
            </a:r>
            <a:r>
              <a:rPr lang="ja-JP" altLang="en-US" dirty="0" smtClean="0"/>
              <a:t>の特徴（１）</a:t>
            </a:r>
            <a:endParaRPr lang="en-US" altLang="ja-JP" dirty="0" smtClean="0"/>
          </a:p>
        </p:txBody>
      </p:sp>
      <p:sp>
        <p:nvSpPr>
          <p:cNvPr id="206851" name="Rectangle 3"/>
          <p:cNvSpPr>
            <a:spLocks noGrp="1" noChangeArrowheads="1"/>
          </p:cNvSpPr>
          <p:nvPr>
            <p:ph idx="1"/>
          </p:nvPr>
        </p:nvSpPr>
        <p:spPr>
          <a:xfrm>
            <a:off x="1942415" y="2133600"/>
            <a:ext cx="6591985" cy="3887688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Fortran/C</a:t>
            </a:r>
            <a:r>
              <a:rPr lang="ja-JP" altLang="en-US" dirty="0" smtClean="0"/>
              <a:t>の拡張 </a:t>
            </a:r>
            <a:r>
              <a:rPr lang="ja-JP" altLang="en-US" dirty="0"/>
              <a:t>（</a:t>
            </a:r>
            <a:r>
              <a:rPr lang="ja-JP" altLang="en-US" dirty="0" smtClean="0"/>
              <a:t>指示文ベース</a:t>
            </a:r>
            <a:r>
              <a:rPr lang="ja-JP" altLang="en-US" dirty="0"/>
              <a:t>）</a:t>
            </a:r>
            <a:endParaRPr lang="en-US" altLang="ja-JP" dirty="0" smtClean="0"/>
          </a:p>
          <a:p>
            <a:pPr lvl="1">
              <a:buFontTx/>
              <a:buNone/>
            </a:pPr>
            <a:r>
              <a:rPr lang="ja-JP" altLang="en-US" dirty="0" smtClean="0"/>
              <a:t>→ 逐次プログラムからの移行が容易</a:t>
            </a:r>
          </a:p>
          <a:p>
            <a:r>
              <a:rPr lang="en-US" altLang="ja-JP" dirty="0" smtClean="0"/>
              <a:t>SPMD</a:t>
            </a:r>
            <a:r>
              <a:rPr lang="ja-JP" altLang="en-US" dirty="0" smtClean="0"/>
              <a:t>モデル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各ノード（並列実行の主体）が独立に（重複して）実行を開始する。</a:t>
            </a:r>
            <a:endParaRPr lang="en-US" altLang="ja-JP" dirty="0" smtClean="0"/>
          </a:p>
        </p:txBody>
      </p:sp>
      <p:sp>
        <p:nvSpPr>
          <p:cNvPr id="29" name="フッター プレースホルダ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XcalableMP</a:t>
            </a:r>
            <a:r>
              <a:rPr kumimoji="1" lang="ja-JP" altLang="en-US" smtClean="0"/>
              <a:t>講習会</a:t>
            </a:r>
            <a:endParaRPr kumimoji="1" lang="ja-JP" altLang="en-US"/>
          </a:p>
        </p:txBody>
      </p:sp>
      <p:sp>
        <p:nvSpPr>
          <p:cNvPr id="28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D023A080-35CB-4244-AC6F-EA6CA0C8F70D}" type="slidenum">
              <a:rPr lang="en-US" altLang="ja-JP"/>
              <a:pPr>
                <a:defRPr/>
              </a:pPr>
              <a:t>4</a:t>
            </a:fld>
            <a:endParaRPr lang="en-US" altLang="ja-JP" dirty="0"/>
          </a:p>
        </p:txBody>
      </p:sp>
      <p:sp>
        <p:nvSpPr>
          <p:cNvPr id="31" name="AutoShape 6"/>
          <p:cNvSpPr>
            <a:spLocks noChangeAspect="1" noChangeArrowheads="1" noTextEdit="1"/>
          </p:cNvSpPr>
          <p:nvPr/>
        </p:nvSpPr>
        <p:spPr bwMode="auto">
          <a:xfrm>
            <a:off x="4843016" y="3940994"/>
            <a:ext cx="2974975" cy="304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9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XcalableMP</a:t>
            </a:r>
            <a:r>
              <a:rPr lang="ja-JP" altLang="en-US" dirty="0" smtClean="0"/>
              <a:t>の特徴（２）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idx="1"/>
          </p:nvPr>
        </p:nvSpPr>
        <p:spPr>
          <a:xfrm>
            <a:off x="1942415" y="2133600"/>
            <a:ext cx="6591985" cy="2879576"/>
          </a:xfrm>
        </p:spPr>
        <p:txBody>
          <a:bodyPr/>
          <a:lstStyle/>
          <a:p>
            <a:r>
              <a:rPr lang="ja-JP" altLang="en-US" dirty="0"/>
              <a:t>明示的な並列化と通信</a:t>
            </a:r>
          </a:p>
          <a:p>
            <a:pPr lvl="1"/>
            <a:r>
              <a:rPr lang="ja-JP" altLang="en-US" dirty="0"/>
              <a:t>ワークマッピング（並列処理）、通信、および同期は</a:t>
            </a:r>
            <a:r>
              <a:rPr lang="ja-JP" altLang="en-US" u="sng" dirty="0"/>
              <a:t>「集団的」な指示文</a:t>
            </a:r>
            <a:r>
              <a:rPr lang="ja-JP" altLang="en-US" dirty="0"/>
              <a:t>によって明示される。</a:t>
            </a:r>
          </a:p>
          <a:p>
            <a:pPr lvl="1">
              <a:buFontTx/>
              <a:buNone/>
            </a:pPr>
            <a:r>
              <a:rPr lang="ja-JP" altLang="en-US" dirty="0"/>
              <a:t>→ チューニングが容易</a:t>
            </a:r>
          </a:p>
          <a:p>
            <a:r>
              <a:rPr lang="en-US" altLang="ja-JP" dirty="0" smtClean="0"/>
              <a:t>2</a:t>
            </a:r>
            <a:r>
              <a:rPr lang="ja-JP" altLang="en-US" dirty="0" err="1" smtClean="0"/>
              <a:t>つの</a:t>
            </a:r>
            <a:r>
              <a:rPr lang="ja-JP" altLang="en-US" dirty="0" smtClean="0"/>
              <a:t>プログラミングモデル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グローバルビュー</a:t>
            </a:r>
          </a:p>
          <a:p>
            <a:pPr lvl="1"/>
            <a:r>
              <a:rPr lang="ja-JP" altLang="en-US" dirty="0" smtClean="0"/>
              <a:t>ローカルビュー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 altLang="ja-JP" smtClean="0"/>
              <a:t>2015/12/9</a:t>
            </a:r>
            <a:endParaRPr lang="en-US" altLang="ja-JP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XcalableMP</a:t>
            </a:r>
            <a:r>
              <a:rPr kumimoji="1" lang="ja-JP" altLang="en-US" smtClean="0"/>
              <a:t>講習会</a:t>
            </a:r>
            <a:endParaRPr kumimoji="1" lang="ja-JP" altLang="en-US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9C449933-E268-415C-B923-CC63D25A5B47}" type="slidenum">
              <a:rPr lang="en-US" altLang="ja-JP"/>
              <a:pPr>
                <a:defRPr/>
              </a:pPr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4616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XMP</a:t>
            </a:r>
            <a:r>
              <a:rPr kumimoji="1" lang="ja-JP" altLang="en-US" dirty="0" smtClean="0"/>
              <a:t>の実行モデル</a:t>
            </a:r>
            <a:r>
              <a:rPr lang="ja-JP" altLang="en-US" dirty="0"/>
              <a:t>（</a:t>
            </a:r>
            <a:r>
              <a:rPr kumimoji="1" lang="en-US" altLang="ja-JP" dirty="0" smtClean="0"/>
              <a:t>SPMD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各ノードは、同一のコードを独立に（重複して）実行する。</a:t>
            </a:r>
            <a:endParaRPr lang="en-US" altLang="ja-JP" dirty="0" smtClean="0"/>
          </a:p>
          <a:p>
            <a:r>
              <a:rPr lang="ja-JP" altLang="en-US" dirty="0"/>
              <a:t>指示</a:t>
            </a:r>
            <a:r>
              <a:rPr lang="ja-JP" altLang="en-US" dirty="0" smtClean="0"/>
              <a:t>文の箇所では、全ノードが協調して動作する（集団実行）。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通信・同期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ワークマッピング（並列処理）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AutoShape 6"/>
          <p:cNvSpPr>
            <a:spLocks noChangeAspect="1" noChangeArrowheads="1" noTextEdit="1"/>
          </p:cNvSpPr>
          <p:nvPr/>
        </p:nvSpPr>
        <p:spPr bwMode="auto">
          <a:xfrm>
            <a:off x="6228184" y="3573016"/>
            <a:ext cx="2319496" cy="2373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 sz="1200">
              <a:latin typeface="+mn-ea"/>
            </a:endParaRPr>
          </a:p>
        </p:txBody>
      </p:sp>
      <p:sp>
        <p:nvSpPr>
          <p:cNvPr id="8" name="Rectangle 32"/>
          <p:cNvSpPr>
            <a:spLocks noChangeArrowheads="1"/>
          </p:cNvSpPr>
          <p:nvPr/>
        </p:nvSpPr>
        <p:spPr bwMode="auto">
          <a:xfrm>
            <a:off x="6372200" y="3601483"/>
            <a:ext cx="55784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ja-JP" altLang="en-US" sz="1200" dirty="0">
                <a:solidFill>
                  <a:srgbClr val="000000"/>
                </a:solidFill>
                <a:latin typeface="+mn-ea"/>
              </a:rPr>
              <a:t>ノード</a:t>
            </a:r>
            <a:r>
              <a:rPr lang="en-US" altLang="ja-JP" sz="1200" dirty="0">
                <a:solidFill>
                  <a:srgbClr val="000000"/>
                </a:solidFill>
                <a:latin typeface="+mn-ea"/>
              </a:rPr>
              <a:t>1</a:t>
            </a:r>
            <a:endParaRPr lang="en-US" altLang="ja-JP" sz="1200" dirty="0">
              <a:latin typeface="+mn-ea"/>
            </a:endParaRPr>
          </a:p>
        </p:txBody>
      </p:sp>
      <p:sp>
        <p:nvSpPr>
          <p:cNvPr id="9" name="Rectangle 34"/>
          <p:cNvSpPr>
            <a:spLocks noChangeArrowheads="1"/>
          </p:cNvSpPr>
          <p:nvPr/>
        </p:nvSpPr>
        <p:spPr bwMode="auto">
          <a:xfrm>
            <a:off x="7884368" y="3610148"/>
            <a:ext cx="55784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ja-JP" altLang="en-US" sz="1200" dirty="0" smtClean="0">
                <a:latin typeface="+mn-ea"/>
              </a:rPr>
              <a:t>ノード</a:t>
            </a:r>
            <a:r>
              <a:rPr lang="en-US" altLang="ja-JP" sz="1200" dirty="0" smtClean="0">
                <a:latin typeface="+mn-ea"/>
              </a:rPr>
              <a:t>4</a:t>
            </a:r>
            <a:endParaRPr lang="en-US" altLang="ja-JP" sz="1200" dirty="0">
              <a:latin typeface="+mn-ea"/>
            </a:endParaRPr>
          </a:p>
        </p:txBody>
      </p:sp>
      <p:sp>
        <p:nvSpPr>
          <p:cNvPr id="10" name="Rectangle 37"/>
          <p:cNvSpPr>
            <a:spLocks noChangeArrowheads="1"/>
          </p:cNvSpPr>
          <p:nvPr/>
        </p:nvSpPr>
        <p:spPr bwMode="auto">
          <a:xfrm flipH="1">
            <a:off x="6588224" y="3861048"/>
            <a:ext cx="288032" cy="2232248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ja-JP" altLang="en-US" sz="1200">
              <a:latin typeface="+mn-ea"/>
            </a:endParaRPr>
          </a:p>
        </p:txBody>
      </p:sp>
      <p:sp>
        <p:nvSpPr>
          <p:cNvPr id="11" name="Line 41"/>
          <p:cNvSpPr>
            <a:spLocks noChangeShapeType="1"/>
          </p:cNvSpPr>
          <p:nvPr/>
        </p:nvSpPr>
        <p:spPr bwMode="auto">
          <a:xfrm>
            <a:off x="7020272" y="3706690"/>
            <a:ext cx="717276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ja-JP" altLang="en-US" sz="1200">
              <a:latin typeface="+mn-ea"/>
            </a:endParaRPr>
          </a:p>
        </p:txBody>
      </p:sp>
      <p:sp>
        <p:nvSpPr>
          <p:cNvPr id="12" name="Line 42"/>
          <p:cNvSpPr>
            <a:spLocks noChangeShapeType="1"/>
          </p:cNvSpPr>
          <p:nvPr/>
        </p:nvSpPr>
        <p:spPr bwMode="auto">
          <a:xfrm>
            <a:off x="6732240" y="3949888"/>
            <a:ext cx="0" cy="63124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ja-JP" altLang="en-US" sz="1200">
              <a:latin typeface="+mn-ea"/>
            </a:endParaRPr>
          </a:p>
        </p:txBody>
      </p:sp>
      <p:sp>
        <p:nvSpPr>
          <p:cNvPr id="13" name="Line 45"/>
          <p:cNvSpPr>
            <a:spLocks noChangeShapeType="1"/>
          </p:cNvSpPr>
          <p:nvPr/>
        </p:nvSpPr>
        <p:spPr bwMode="auto">
          <a:xfrm>
            <a:off x="6732240" y="5373216"/>
            <a:ext cx="0" cy="63124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ja-JP" altLang="en-US" sz="1200">
              <a:latin typeface="+mn-ea"/>
            </a:endParaRPr>
          </a:p>
        </p:txBody>
      </p:sp>
      <p:sp>
        <p:nvSpPr>
          <p:cNvPr id="14" name="Rectangle 37"/>
          <p:cNvSpPr>
            <a:spLocks noChangeArrowheads="1"/>
          </p:cNvSpPr>
          <p:nvPr/>
        </p:nvSpPr>
        <p:spPr bwMode="auto">
          <a:xfrm flipH="1">
            <a:off x="7020272" y="3861048"/>
            <a:ext cx="288032" cy="2232248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ja-JP" altLang="en-US" sz="1200">
              <a:latin typeface="+mn-ea"/>
            </a:endParaRPr>
          </a:p>
        </p:txBody>
      </p:sp>
      <p:sp>
        <p:nvSpPr>
          <p:cNvPr id="15" name="Line 42"/>
          <p:cNvSpPr>
            <a:spLocks noChangeShapeType="1"/>
          </p:cNvSpPr>
          <p:nvPr/>
        </p:nvSpPr>
        <p:spPr bwMode="auto">
          <a:xfrm>
            <a:off x="7164288" y="3949888"/>
            <a:ext cx="0" cy="63124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ja-JP" altLang="en-US" sz="1200">
              <a:latin typeface="+mn-ea"/>
            </a:endParaRPr>
          </a:p>
        </p:txBody>
      </p:sp>
      <p:sp>
        <p:nvSpPr>
          <p:cNvPr id="16" name="Line 45"/>
          <p:cNvSpPr>
            <a:spLocks noChangeShapeType="1"/>
          </p:cNvSpPr>
          <p:nvPr/>
        </p:nvSpPr>
        <p:spPr bwMode="auto">
          <a:xfrm>
            <a:off x="7164288" y="5373216"/>
            <a:ext cx="0" cy="63124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ja-JP" altLang="en-US" sz="1200">
              <a:latin typeface="+mn-ea"/>
            </a:endParaRPr>
          </a:p>
        </p:txBody>
      </p:sp>
      <p:sp>
        <p:nvSpPr>
          <p:cNvPr id="17" name="Rectangle 37"/>
          <p:cNvSpPr>
            <a:spLocks noChangeArrowheads="1"/>
          </p:cNvSpPr>
          <p:nvPr/>
        </p:nvSpPr>
        <p:spPr bwMode="auto">
          <a:xfrm flipH="1">
            <a:off x="7452320" y="3861048"/>
            <a:ext cx="288032" cy="2232248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ja-JP" altLang="en-US" sz="1200">
              <a:latin typeface="+mn-ea"/>
            </a:endParaRPr>
          </a:p>
        </p:txBody>
      </p:sp>
      <p:sp>
        <p:nvSpPr>
          <p:cNvPr id="18" name="Line 42"/>
          <p:cNvSpPr>
            <a:spLocks noChangeShapeType="1"/>
          </p:cNvSpPr>
          <p:nvPr/>
        </p:nvSpPr>
        <p:spPr bwMode="auto">
          <a:xfrm>
            <a:off x="7596336" y="3949888"/>
            <a:ext cx="0" cy="63124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ja-JP" altLang="en-US" sz="1200">
              <a:latin typeface="+mn-ea"/>
            </a:endParaRPr>
          </a:p>
        </p:txBody>
      </p:sp>
      <p:sp>
        <p:nvSpPr>
          <p:cNvPr id="19" name="Line 45"/>
          <p:cNvSpPr>
            <a:spLocks noChangeShapeType="1"/>
          </p:cNvSpPr>
          <p:nvPr/>
        </p:nvSpPr>
        <p:spPr bwMode="auto">
          <a:xfrm>
            <a:off x="7596336" y="5373216"/>
            <a:ext cx="0" cy="63124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ja-JP" altLang="en-US" sz="1200">
              <a:latin typeface="+mn-ea"/>
            </a:endParaRPr>
          </a:p>
        </p:txBody>
      </p:sp>
      <p:sp>
        <p:nvSpPr>
          <p:cNvPr id="20" name="Rectangle 37"/>
          <p:cNvSpPr>
            <a:spLocks noChangeArrowheads="1"/>
          </p:cNvSpPr>
          <p:nvPr/>
        </p:nvSpPr>
        <p:spPr bwMode="auto">
          <a:xfrm flipH="1">
            <a:off x="7884368" y="3861048"/>
            <a:ext cx="288032" cy="2232248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ja-JP" altLang="en-US" sz="1200">
              <a:latin typeface="+mn-ea"/>
            </a:endParaRPr>
          </a:p>
        </p:txBody>
      </p:sp>
      <p:sp>
        <p:nvSpPr>
          <p:cNvPr id="21" name="Line 42"/>
          <p:cNvSpPr>
            <a:spLocks noChangeShapeType="1"/>
          </p:cNvSpPr>
          <p:nvPr/>
        </p:nvSpPr>
        <p:spPr bwMode="auto">
          <a:xfrm>
            <a:off x="8028384" y="3949888"/>
            <a:ext cx="0" cy="63124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ja-JP" altLang="en-US" sz="1200">
              <a:latin typeface="+mn-ea"/>
            </a:endParaRPr>
          </a:p>
        </p:txBody>
      </p:sp>
      <p:sp>
        <p:nvSpPr>
          <p:cNvPr id="22" name="Line 45"/>
          <p:cNvSpPr>
            <a:spLocks noChangeShapeType="1"/>
          </p:cNvSpPr>
          <p:nvPr/>
        </p:nvSpPr>
        <p:spPr bwMode="auto">
          <a:xfrm>
            <a:off x="8028384" y="5373216"/>
            <a:ext cx="0" cy="63124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ja-JP" altLang="en-US" sz="1200">
              <a:latin typeface="+mn-ea"/>
            </a:endParaRPr>
          </a:p>
        </p:txBody>
      </p:sp>
      <p:grpSp>
        <p:nvGrpSpPr>
          <p:cNvPr id="23" name="Group 40"/>
          <p:cNvGrpSpPr>
            <a:grpSpLocks/>
          </p:cNvGrpSpPr>
          <p:nvPr/>
        </p:nvGrpSpPr>
        <p:grpSpPr bwMode="auto">
          <a:xfrm>
            <a:off x="6228184" y="4725144"/>
            <a:ext cx="2305882" cy="523532"/>
            <a:chOff x="3590" y="2308"/>
            <a:chExt cx="1863" cy="556"/>
          </a:xfrm>
        </p:grpSpPr>
        <p:grpSp>
          <p:nvGrpSpPr>
            <p:cNvPr id="24" name="Group 22"/>
            <p:cNvGrpSpPr>
              <a:grpSpLocks/>
            </p:cNvGrpSpPr>
            <p:nvPr/>
          </p:nvGrpSpPr>
          <p:grpSpPr bwMode="auto">
            <a:xfrm>
              <a:off x="3590" y="2308"/>
              <a:ext cx="1863" cy="556"/>
              <a:chOff x="3756" y="2308"/>
              <a:chExt cx="1863" cy="556"/>
            </a:xfrm>
          </p:grpSpPr>
          <p:sp>
            <p:nvSpPr>
              <p:cNvPr id="27" name="Freeform 20"/>
              <p:cNvSpPr>
                <a:spLocks/>
              </p:cNvSpPr>
              <p:nvPr/>
            </p:nvSpPr>
            <p:spPr bwMode="auto">
              <a:xfrm>
                <a:off x="3756" y="2308"/>
                <a:ext cx="1863" cy="556"/>
              </a:xfrm>
              <a:custGeom>
                <a:avLst/>
                <a:gdLst/>
                <a:ahLst/>
                <a:cxnLst>
                  <a:cxn ang="0">
                    <a:pos x="505" y="0"/>
                  </a:cxn>
                  <a:cxn ang="0">
                    <a:pos x="0" y="505"/>
                  </a:cxn>
                  <a:cxn ang="0">
                    <a:pos x="0" y="2521"/>
                  </a:cxn>
                  <a:cxn ang="0">
                    <a:pos x="505" y="3025"/>
                  </a:cxn>
                  <a:cxn ang="0">
                    <a:pos x="9646" y="3025"/>
                  </a:cxn>
                  <a:cxn ang="0">
                    <a:pos x="10150" y="2521"/>
                  </a:cxn>
                  <a:cxn ang="0">
                    <a:pos x="10150" y="505"/>
                  </a:cxn>
                  <a:cxn ang="0">
                    <a:pos x="9646" y="0"/>
                  </a:cxn>
                  <a:cxn ang="0">
                    <a:pos x="505" y="0"/>
                  </a:cxn>
                </a:cxnLst>
                <a:rect l="0" t="0" r="r" b="b"/>
                <a:pathLst>
                  <a:path w="10150" h="3025">
                    <a:moveTo>
                      <a:pt x="505" y="0"/>
                    </a:moveTo>
                    <a:cubicBezTo>
                      <a:pt x="226" y="0"/>
                      <a:pt x="0" y="226"/>
                      <a:pt x="0" y="505"/>
                    </a:cubicBezTo>
                    <a:lnTo>
                      <a:pt x="0" y="2521"/>
                    </a:lnTo>
                    <a:cubicBezTo>
                      <a:pt x="0" y="2800"/>
                      <a:pt x="226" y="3025"/>
                      <a:pt x="505" y="3025"/>
                    </a:cubicBezTo>
                    <a:lnTo>
                      <a:pt x="9646" y="3025"/>
                    </a:lnTo>
                    <a:cubicBezTo>
                      <a:pt x="9925" y="3025"/>
                      <a:pt x="10150" y="2800"/>
                      <a:pt x="10150" y="2521"/>
                    </a:cubicBezTo>
                    <a:lnTo>
                      <a:pt x="10150" y="505"/>
                    </a:lnTo>
                    <a:cubicBezTo>
                      <a:pt x="10150" y="226"/>
                      <a:pt x="9925" y="0"/>
                      <a:pt x="9646" y="0"/>
                    </a:cubicBezTo>
                    <a:lnTo>
                      <a:pt x="505" y="0"/>
                    </a:lnTo>
                    <a:close/>
                  </a:path>
                </a:pathLst>
              </a:custGeom>
              <a:solidFill>
                <a:srgbClr val="CCECFF"/>
              </a:solidFill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 sz="1200">
                  <a:latin typeface="+mn-ea"/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3756" y="2308"/>
                <a:ext cx="1863" cy="556"/>
              </a:xfrm>
              <a:custGeom>
                <a:avLst/>
                <a:gdLst/>
                <a:ahLst/>
                <a:cxnLst>
                  <a:cxn ang="0">
                    <a:pos x="505" y="0"/>
                  </a:cxn>
                  <a:cxn ang="0">
                    <a:pos x="0" y="505"/>
                  </a:cxn>
                  <a:cxn ang="0">
                    <a:pos x="0" y="2521"/>
                  </a:cxn>
                  <a:cxn ang="0">
                    <a:pos x="505" y="3025"/>
                  </a:cxn>
                  <a:cxn ang="0">
                    <a:pos x="9646" y="3025"/>
                  </a:cxn>
                  <a:cxn ang="0">
                    <a:pos x="10150" y="2521"/>
                  </a:cxn>
                  <a:cxn ang="0">
                    <a:pos x="10150" y="505"/>
                  </a:cxn>
                  <a:cxn ang="0">
                    <a:pos x="9646" y="0"/>
                  </a:cxn>
                  <a:cxn ang="0">
                    <a:pos x="505" y="0"/>
                  </a:cxn>
                </a:cxnLst>
                <a:rect l="0" t="0" r="r" b="b"/>
                <a:pathLst>
                  <a:path w="10150" h="3025">
                    <a:moveTo>
                      <a:pt x="505" y="0"/>
                    </a:moveTo>
                    <a:cubicBezTo>
                      <a:pt x="226" y="0"/>
                      <a:pt x="0" y="226"/>
                      <a:pt x="0" y="505"/>
                    </a:cubicBezTo>
                    <a:lnTo>
                      <a:pt x="0" y="2521"/>
                    </a:lnTo>
                    <a:cubicBezTo>
                      <a:pt x="0" y="2800"/>
                      <a:pt x="226" y="3025"/>
                      <a:pt x="505" y="3025"/>
                    </a:cubicBezTo>
                    <a:lnTo>
                      <a:pt x="9646" y="3025"/>
                    </a:lnTo>
                    <a:cubicBezTo>
                      <a:pt x="9925" y="3025"/>
                      <a:pt x="10150" y="2800"/>
                      <a:pt x="10150" y="2521"/>
                    </a:cubicBezTo>
                    <a:lnTo>
                      <a:pt x="10150" y="505"/>
                    </a:lnTo>
                    <a:cubicBezTo>
                      <a:pt x="10150" y="226"/>
                      <a:pt x="9925" y="0"/>
                      <a:pt x="9646" y="0"/>
                    </a:cubicBezTo>
                    <a:lnTo>
                      <a:pt x="505" y="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 sz="1200">
                  <a:latin typeface="+mn-ea"/>
                </a:endParaRPr>
              </a:p>
            </p:txBody>
          </p:sp>
        </p:grp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4304" y="2388"/>
              <a:ext cx="435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ja-JP" altLang="en-US" sz="1400" dirty="0">
                  <a:solidFill>
                    <a:srgbClr val="000000"/>
                  </a:solidFill>
                  <a:latin typeface="+mn-ea"/>
                </a:rPr>
                <a:t>指示文</a:t>
              </a:r>
              <a:endParaRPr lang="ja-JP" altLang="en-US" sz="1400" dirty="0">
                <a:latin typeface="+mn-ea"/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3677" y="2595"/>
              <a:ext cx="1666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ja-JP" altLang="en-US" sz="1200" dirty="0">
                  <a:solidFill>
                    <a:srgbClr val="000000"/>
                  </a:solidFill>
                  <a:latin typeface="+mn-ea"/>
                </a:rPr>
                <a:t>通信</a:t>
              </a:r>
              <a:r>
                <a:rPr lang="en-US" altLang="ja-JP" sz="1200" dirty="0">
                  <a:solidFill>
                    <a:srgbClr val="000000"/>
                  </a:solidFill>
                  <a:latin typeface="+mn-ea"/>
                </a:rPr>
                <a:t>, </a:t>
              </a:r>
              <a:r>
                <a:rPr lang="ja-JP" altLang="en-US" sz="1200" dirty="0">
                  <a:solidFill>
                    <a:srgbClr val="000000"/>
                  </a:solidFill>
                  <a:latin typeface="+mn-ea"/>
                </a:rPr>
                <a:t>同期</a:t>
              </a:r>
              <a:r>
                <a:rPr lang="en-US" altLang="ja-JP" sz="1200" dirty="0">
                  <a:solidFill>
                    <a:srgbClr val="000000"/>
                  </a:solidFill>
                  <a:latin typeface="+mn-ea"/>
                </a:rPr>
                <a:t>, </a:t>
              </a:r>
              <a:r>
                <a:rPr lang="ja-JP" altLang="en-US" sz="1200" dirty="0" smtClean="0">
                  <a:solidFill>
                    <a:srgbClr val="000000"/>
                  </a:solidFill>
                  <a:latin typeface="+mn-ea"/>
                </a:rPr>
                <a:t>ワーク</a:t>
              </a:r>
              <a:r>
                <a:rPr lang="ja-JP" altLang="en-US" sz="1200" dirty="0">
                  <a:solidFill>
                    <a:srgbClr val="000000"/>
                  </a:solidFill>
                  <a:latin typeface="+mn-ea"/>
                </a:rPr>
                <a:t>マッピ</a:t>
              </a:r>
              <a:r>
                <a:rPr lang="ja-JP" altLang="en-US" sz="1200" dirty="0" smtClean="0">
                  <a:solidFill>
                    <a:srgbClr val="000000"/>
                  </a:solidFill>
                  <a:latin typeface="+mn-ea"/>
                </a:rPr>
                <a:t>ング</a:t>
              </a:r>
              <a:endParaRPr lang="ja-JP" altLang="en-US" sz="1200" dirty="0">
                <a:latin typeface="+mn-ea"/>
              </a:endParaRPr>
            </a:p>
          </p:txBody>
        </p:sp>
      </p:grpSp>
      <p:sp>
        <p:nvSpPr>
          <p:cNvPr id="29" name="Rectangle 31"/>
          <p:cNvSpPr>
            <a:spLocks noChangeArrowheads="1"/>
          </p:cNvSpPr>
          <p:nvPr/>
        </p:nvSpPr>
        <p:spPr bwMode="auto">
          <a:xfrm>
            <a:off x="6757808" y="4127517"/>
            <a:ext cx="1342584" cy="22101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360000" tIns="36000" rIns="360000" bIns="0">
            <a:spAutoFit/>
          </a:bodyPr>
          <a:lstStyle/>
          <a:p>
            <a:r>
              <a:rPr lang="ja-JP" altLang="en-US" sz="1200" dirty="0">
                <a:latin typeface="+mn-ea"/>
              </a:rPr>
              <a:t>重複実行</a:t>
            </a:r>
          </a:p>
        </p:txBody>
      </p:sp>
    </p:spTree>
    <p:extLst>
      <p:ext uri="{BB962C8B-B14F-4D97-AF65-F5344CB8AC3E}">
        <p14:creationId xmlns:p14="http://schemas.microsoft.com/office/powerpoint/2010/main" val="406459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メモリ</a:t>
            </a:r>
            <a:r>
              <a:rPr lang="ja-JP" altLang="en-US" dirty="0"/>
              <a:t>モデル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42415" y="1844824"/>
            <a:ext cx="6591985" cy="4104456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各ノードは、自身のローカルメモリ上のデータ（</a:t>
            </a:r>
            <a:r>
              <a:rPr kumimoji="1" lang="ja-JP" altLang="en-US" u="sng" dirty="0" smtClean="0"/>
              <a:t>ローカルデータ</a:t>
            </a:r>
            <a:r>
              <a:rPr kumimoji="1" lang="ja-JP" altLang="en-US" dirty="0" smtClean="0"/>
              <a:t>）のみをアクセスできる。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他のノード上のデータ（</a:t>
            </a:r>
            <a:r>
              <a:rPr kumimoji="1" lang="ja-JP" altLang="en-US" u="sng" dirty="0" smtClean="0"/>
              <a:t>リモートデータ</a:t>
            </a:r>
            <a:r>
              <a:rPr kumimoji="1" lang="ja-JP" altLang="en-US" dirty="0" smtClean="0"/>
              <a:t>）にアクセスする場合は、特殊な記法による明示的な指定が必要。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通信</a:t>
            </a:r>
            <a:r>
              <a:rPr lang="ja-JP" altLang="en-US" dirty="0"/>
              <a:t>指示</a:t>
            </a:r>
            <a:r>
              <a:rPr lang="ja-JP" altLang="en-US" dirty="0" smtClean="0"/>
              <a:t>文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coarray</a:t>
            </a:r>
            <a:endParaRPr kumimoji="1" lang="en-US" altLang="ja-JP" dirty="0" smtClean="0"/>
          </a:p>
          <a:p>
            <a:r>
              <a:rPr lang="ja-JP" altLang="en-US" dirty="0" smtClean="0"/>
              <a:t>「分散」されないデータは、全ノードに</a:t>
            </a:r>
            <a:r>
              <a:rPr lang="ja-JP" altLang="en-US" u="sng" dirty="0" smtClean="0"/>
              <a:t>重複して</a:t>
            </a:r>
            <a:r>
              <a:rPr lang="ja-JP" altLang="en-US" dirty="0" smtClean="0"/>
              <a:t>配置される。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30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プログラム例（</a:t>
            </a:r>
            <a:r>
              <a:rPr kumimoji="1" lang="en-US" altLang="ja-JP" dirty="0" smtClean="0"/>
              <a:t>MPI</a:t>
            </a:r>
            <a:r>
              <a:rPr kumimoji="1" lang="ja-JP" altLang="en-US" dirty="0" smtClean="0"/>
              <a:t>との比較）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51520" y="1772230"/>
            <a:ext cx="4244056" cy="2733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int array[MAX];</a:t>
            </a:r>
          </a:p>
          <a:p>
            <a:pPr>
              <a:lnSpc>
                <a:spcPct val="110000"/>
              </a:lnSpc>
            </a:pPr>
            <a:r>
              <a:rPr lang="en-US" altLang="ja-JP" sz="12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#pragma </a:t>
            </a:r>
            <a:r>
              <a:rPr lang="en-US" altLang="ja-JP" sz="12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xmp</a:t>
            </a:r>
            <a:r>
              <a:rPr lang="en-US" altLang="ja-JP" sz="12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nodes </a:t>
            </a:r>
            <a:r>
              <a:rPr lang="en-US" altLang="ja-JP" sz="1200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p[*]</a:t>
            </a:r>
            <a:endParaRPr lang="en-US" altLang="ja-JP" sz="1200" dirty="0">
              <a:solidFill>
                <a:srgbClr val="FF0000"/>
              </a:solidFill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ja-JP" sz="12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#pragma </a:t>
            </a:r>
            <a:r>
              <a:rPr lang="en-US" altLang="ja-JP" sz="12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xmp</a:t>
            </a:r>
            <a:r>
              <a:rPr lang="en-US" altLang="ja-JP" sz="12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template </a:t>
            </a:r>
            <a:r>
              <a:rPr lang="en-US" altLang="ja-JP" sz="1200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t[MAX]</a:t>
            </a:r>
            <a:endParaRPr lang="en-US" altLang="ja-JP" sz="1200" dirty="0">
              <a:solidFill>
                <a:srgbClr val="FF0000"/>
              </a:solidFill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ja-JP" sz="12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#pragma </a:t>
            </a:r>
            <a:r>
              <a:rPr lang="en-US" altLang="ja-JP" sz="12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xmp</a:t>
            </a:r>
            <a:r>
              <a:rPr lang="en-US" altLang="ja-JP" sz="12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distribute </a:t>
            </a:r>
            <a:r>
              <a:rPr lang="en-US" altLang="ja-JP" sz="1200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t[block</a:t>
            </a:r>
            <a:r>
              <a:rPr lang="en-US" altLang="ja-JP" sz="12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</a:t>
            </a:r>
            <a:r>
              <a:rPr lang="en-US" altLang="ja-JP" sz="1200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12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onto p</a:t>
            </a:r>
          </a:p>
          <a:p>
            <a:pPr>
              <a:lnSpc>
                <a:spcPct val="110000"/>
              </a:lnSpc>
            </a:pPr>
            <a:r>
              <a:rPr lang="en-US" altLang="ja-JP" sz="12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#pragma </a:t>
            </a:r>
            <a:r>
              <a:rPr lang="en-US" altLang="ja-JP" sz="12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xmp</a:t>
            </a:r>
            <a:r>
              <a:rPr lang="en-US" altLang="ja-JP" sz="12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align array[</a:t>
            </a:r>
            <a:r>
              <a:rPr lang="en-US" altLang="ja-JP" sz="12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12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 with </a:t>
            </a:r>
            <a:r>
              <a:rPr lang="en-US" altLang="ja-JP" sz="1200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t[</a:t>
            </a:r>
            <a:r>
              <a:rPr lang="en-US" altLang="ja-JP" sz="1200" dirty="0" err="1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12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</a:t>
            </a:r>
          </a:p>
          <a:p>
            <a:pPr>
              <a:lnSpc>
                <a:spcPct val="110000"/>
              </a:lnSpc>
            </a:pPr>
            <a:endParaRPr lang="en-US" altLang="ja-JP" sz="1200" dirty="0"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main(){</a:t>
            </a:r>
          </a:p>
          <a:p>
            <a:pPr>
              <a:lnSpc>
                <a:spcPct val="110000"/>
              </a:lnSpc>
            </a:pPr>
            <a:r>
              <a:rPr lang="en-US" altLang="ja-JP" sz="12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#pragma </a:t>
            </a:r>
            <a:r>
              <a:rPr lang="en-US" altLang="ja-JP" sz="12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xmp</a:t>
            </a:r>
            <a:r>
              <a:rPr lang="en-US" altLang="ja-JP" sz="12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loop on </a:t>
            </a:r>
            <a:r>
              <a:rPr lang="en-US" altLang="ja-JP" sz="1200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t[</a:t>
            </a:r>
            <a:r>
              <a:rPr lang="en-US" altLang="ja-JP" sz="1200" dirty="0" err="1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12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</a:t>
            </a:r>
            <a:r>
              <a:rPr lang="en-US" altLang="ja-JP" sz="1200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12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reduction(+:res)</a:t>
            </a:r>
          </a:p>
          <a:p>
            <a:pPr>
              <a:lnSpc>
                <a:spcPct val="110000"/>
              </a:lnSpc>
            </a:pP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</a:t>
            </a:r>
            <a:r>
              <a:rPr lang="en-US" altLang="ja-JP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for</a:t>
            </a:r>
            <a:r>
              <a:rPr lang="ja-JP" altLang="en-US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(</a:t>
            </a:r>
            <a:r>
              <a:rPr lang="en-US" altLang="ja-JP" sz="12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= 0; </a:t>
            </a:r>
            <a:r>
              <a:rPr lang="en-US" altLang="ja-JP" sz="12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&lt; MAX; </a:t>
            </a:r>
            <a:r>
              <a:rPr lang="en-US" altLang="ja-JP" sz="12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++){</a:t>
            </a:r>
          </a:p>
          <a:p>
            <a:pPr>
              <a:lnSpc>
                <a:spcPct val="110000"/>
              </a:lnSpc>
            </a:pP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   array[</a:t>
            </a:r>
            <a:r>
              <a:rPr lang="en-US" altLang="ja-JP" sz="12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 = </a:t>
            </a:r>
            <a:r>
              <a:rPr lang="en-US" altLang="ja-JP" sz="12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func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(</a:t>
            </a:r>
            <a:r>
              <a:rPr lang="en-US" altLang="ja-JP" sz="12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   res += array[</a:t>
            </a:r>
            <a:r>
              <a:rPr lang="en-US" altLang="ja-JP" sz="12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];</a:t>
            </a:r>
          </a:p>
          <a:p>
            <a:pPr>
              <a:lnSpc>
                <a:spcPct val="110000"/>
              </a:lnSpc>
            </a:pPr>
            <a:r>
              <a:rPr lang="ja-JP" altLang="en-US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ja-JP" altLang="en-US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</a:t>
            </a:r>
            <a:r>
              <a:rPr lang="en-US" altLang="ja-JP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}</a:t>
            </a:r>
            <a:endParaRPr lang="en-US" altLang="ja-JP" sz="1200" dirty="0"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}</a:t>
            </a:r>
            <a:endParaRPr kumimoji="1" lang="ja-JP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644008" y="1772230"/>
            <a:ext cx="4248471" cy="4339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int array[MAX</a:t>
            </a:r>
            <a:r>
              <a:rPr lang="en-US" altLang="ja-JP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];</a:t>
            </a:r>
          </a:p>
          <a:p>
            <a:endParaRPr lang="en-US" altLang="ja-JP" sz="1200" dirty="0"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main(int </a:t>
            </a:r>
            <a:r>
              <a:rPr lang="en-US" altLang="ja-JP" sz="12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argc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, char **</a:t>
            </a:r>
            <a:r>
              <a:rPr lang="en-US" altLang="ja-JP" sz="12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argv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){</a:t>
            </a:r>
          </a:p>
          <a:p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 </a:t>
            </a:r>
            <a:r>
              <a:rPr lang="en-US" altLang="ja-JP" sz="1200" dirty="0" err="1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MPI_Init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(&amp;</a:t>
            </a:r>
            <a:r>
              <a:rPr lang="en-US" altLang="ja-JP" sz="1200" dirty="0" err="1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argc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, &amp;</a:t>
            </a:r>
            <a:r>
              <a:rPr lang="en-US" altLang="ja-JP" sz="1200" dirty="0" err="1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argv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);</a:t>
            </a:r>
          </a:p>
          <a:p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 </a:t>
            </a:r>
            <a:r>
              <a:rPr lang="en-US" altLang="ja-JP" sz="1200" dirty="0" err="1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MPI_Comm_rank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(MPI_COMM_WORLD, &amp;rank); </a:t>
            </a:r>
          </a:p>
          <a:p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</a:t>
            </a:r>
            <a:r>
              <a:rPr lang="ja-JP" altLang="en-US" sz="1200" dirty="0" smtClean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1200" dirty="0" err="1" smtClean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MPI_Comm_size</a:t>
            </a:r>
            <a:r>
              <a:rPr lang="en-US" altLang="ja-JP" sz="1200" dirty="0" smtClean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(MPI_COMM_WORLD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, &amp;size</a:t>
            </a:r>
            <a:r>
              <a:rPr lang="en-US" altLang="ja-JP" sz="1200" dirty="0" smtClean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);</a:t>
            </a:r>
          </a:p>
          <a:p>
            <a:endParaRPr lang="en-US" altLang="ja-JP" sz="1200" dirty="0">
              <a:solidFill>
                <a:srgbClr val="0000FF"/>
              </a:solidFill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 dx = MAX/size;</a:t>
            </a:r>
          </a:p>
          <a:p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 </a:t>
            </a:r>
            <a:r>
              <a:rPr lang="en-US" altLang="ja-JP" sz="1200" dirty="0" err="1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llimit</a:t>
            </a:r>
            <a:r>
              <a:rPr lang="en-US" altLang="ja-JP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= rank * dx</a:t>
            </a:r>
            <a:r>
              <a:rPr lang="en-US" altLang="ja-JP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;</a:t>
            </a:r>
            <a:endParaRPr lang="en-US" altLang="ja-JP" sz="1200" dirty="0"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 </a:t>
            </a:r>
            <a:r>
              <a:rPr lang="en-US" altLang="ja-JP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if</a:t>
            </a:r>
            <a:r>
              <a:rPr lang="ja-JP" altLang="en-US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(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rank != (size -1)) </a:t>
            </a:r>
            <a:r>
              <a:rPr lang="en-US" altLang="ja-JP" sz="12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ulimit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= </a:t>
            </a:r>
            <a:r>
              <a:rPr lang="en-US" altLang="ja-JP" sz="12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llimit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+ dx;</a:t>
            </a:r>
          </a:p>
          <a:p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 else </a:t>
            </a:r>
            <a:r>
              <a:rPr lang="en-US" altLang="ja-JP" sz="12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ulimit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= </a:t>
            </a:r>
            <a:r>
              <a:rPr lang="en-US" altLang="ja-JP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MAX;</a:t>
            </a:r>
            <a:endParaRPr lang="en-US" altLang="ja-JP" sz="1200" dirty="0"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r>
              <a:rPr lang="ja-JP" altLang="en-US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 </a:t>
            </a:r>
            <a:r>
              <a:rPr lang="en-US" altLang="ja-JP" sz="1200" dirty="0" err="1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temp_res</a:t>
            </a:r>
            <a:r>
              <a:rPr lang="en-US" altLang="ja-JP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= 0;</a:t>
            </a:r>
          </a:p>
          <a:p>
            <a:endParaRPr lang="en-US" altLang="ja-JP" sz="1200" dirty="0"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 </a:t>
            </a:r>
            <a:r>
              <a:rPr lang="en-US" altLang="ja-JP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for</a:t>
            </a:r>
            <a:r>
              <a:rPr lang="ja-JP" altLang="en-US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(</a:t>
            </a:r>
            <a:r>
              <a:rPr lang="en-US" altLang="ja-JP" sz="1200" dirty="0" err="1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ja-JP" altLang="en-US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=</a:t>
            </a:r>
            <a:r>
              <a:rPr lang="ja-JP" altLang="en-US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1200" dirty="0" err="1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llimit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; </a:t>
            </a:r>
            <a:r>
              <a:rPr lang="en-US" altLang="ja-JP" sz="12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&lt; </a:t>
            </a:r>
            <a:r>
              <a:rPr lang="en-US" altLang="ja-JP" sz="12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ulimit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; </a:t>
            </a:r>
            <a:r>
              <a:rPr lang="en-US" altLang="ja-JP" sz="12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++){</a:t>
            </a:r>
          </a:p>
          <a:p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    </a:t>
            </a:r>
            <a:r>
              <a:rPr lang="en-US" altLang="ja-JP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array[</a:t>
            </a:r>
            <a:r>
              <a:rPr lang="en-US" altLang="ja-JP" sz="1200" dirty="0" err="1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 = </a:t>
            </a:r>
            <a:r>
              <a:rPr lang="en-US" altLang="ja-JP" sz="12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func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(</a:t>
            </a:r>
            <a:r>
              <a:rPr lang="en-US" altLang="ja-JP" sz="12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);</a:t>
            </a:r>
          </a:p>
          <a:p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    </a:t>
            </a:r>
            <a:r>
              <a:rPr lang="en-US" altLang="ja-JP" sz="1200" dirty="0" err="1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temp_res</a:t>
            </a:r>
            <a:r>
              <a:rPr lang="en-US" altLang="ja-JP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+= array[</a:t>
            </a:r>
            <a:r>
              <a:rPr lang="en-US" altLang="ja-JP" sz="12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];</a:t>
            </a:r>
          </a:p>
          <a:p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 </a:t>
            </a:r>
            <a:r>
              <a:rPr lang="en-US" altLang="ja-JP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}</a:t>
            </a:r>
          </a:p>
          <a:p>
            <a:endParaRPr lang="en-US" altLang="ja-JP" sz="1200" dirty="0"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 </a:t>
            </a:r>
            <a:r>
              <a:rPr lang="en-US" altLang="ja-JP" sz="1200" dirty="0" err="1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MPI_Allreduce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(&amp;</a:t>
            </a:r>
            <a:r>
              <a:rPr lang="en-US" altLang="ja-JP" sz="1200" dirty="0" err="1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temp_res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, &amp;res, 1, MPI_INT</a:t>
            </a:r>
            <a:r>
              <a:rPr lang="en-US" altLang="ja-JP" sz="1200" dirty="0" smtClean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,</a:t>
            </a:r>
          </a:p>
          <a:p>
            <a:r>
              <a:rPr lang="ja-JP" altLang="en-US" sz="1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ja-JP" altLang="en-US" sz="1200" dirty="0" smtClean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             </a:t>
            </a:r>
            <a:r>
              <a:rPr lang="en-US" altLang="ja-JP" sz="1200" dirty="0" smtClean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MPI_SUM, MPI_COMM_WORLD</a:t>
            </a:r>
            <a:r>
              <a:rPr lang="en-US" altLang="ja-JP" sz="1200" dirty="0" smtClean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);</a:t>
            </a:r>
          </a:p>
          <a:p>
            <a:endParaRPr lang="en-US" altLang="ja-JP" sz="1200" dirty="0">
              <a:solidFill>
                <a:srgbClr val="0000FF"/>
              </a:solidFill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 </a:t>
            </a:r>
            <a:r>
              <a:rPr lang="en-US" altLang="ja-JP" sz="1200" dirty="0" err="1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MPI_Finalize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( );</a:t>
            </a:r>
          </a:p>
          <a:p>
            <a:r>
              <a:rPr lang="en-US" altLang="ja-JP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}</a:t>
            </a:r>
            <a:endParaRPr lang="en-US" altLang="ja-JP" sz="1200" dirty="0"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971600" y="1412776"/>
            <a:ext cx="21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j-ea"/>
                <a:ea typeface="+mj-ea"/>
              </a:rPr>
              <a:t>XMP/C</a:t>
            </a:r>
            <a:r>
              <a:rPr kumimoji="1" lang="ja-JP" altLang="en-US" dirty="0" smtClean="0">
                <a:latin typeface="+mj-ea"/>
                <a:ea typeface="+mj-ea"/>
              </a:rPr>
              <a:t>プログラム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92080" y="1412776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MPI</a:t>
            </a:r>
            <a:r>
              <a:rPr kumimoji="1" lang="ja-JP" altLang="en-US" dirty="0" smtClean="0"/>
              <a:t>プログラム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619672" y="49411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シンプル</a:t>
            </a:r>
          </a:p>
        </p:txBody>
      </p:sp>
    </p:spTree>
    <p:extLst>
      <p:ext uri="{BB962C8B-B14F-4D97-AF65-F5344CB8AC3E}">
        <p14:creationId xmlns:p14="http://schemas.microsoft.com/office/powerpoint/2010/main" val="278862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XMP</a:t>
            </a:r>
            <a:r>
              <a:rPr kumimoji="1" lang="ja-JP" altLang="en-US" dirty="0" smtClean="0"/>
              <a:t>のグローバルビュー・プログラミング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smtClean="0"/>
              <a:t>解くべき問題全体を記述し、それを</a:t>
            </a:r>
            <a:r>
              <a:rPr lang="en-US" altLang="ja-JP" dirty="0" smtClean="0"/>
              <a:t>N</a:t>
            </a:r>
            <a:r>
              <a:rPr lang="ja-JP" altLang="en-US" dirty="0" smtClean="0"/>
              <a:t>個のノードが分担する方法を示す。</a:t>
            </a:r>
            <a:endParaRPr lang="en-US" altLang="ja-JP" dirty="0" smtClean="0"/>
          </a:p>
          <a:p>
            <a:pPr lvl="1"/>
            <a:r>
              <a:rPr lang="ja-JP" altLang="en-US" dirty="0"/>
              <a:t>「</a:t>
            </a:r>
            <a:r>
              <a:rPr lang="ja-JP" altLang="en-US" dirty="0" smtClean="0"/>
              <a:t>問題</a:t>
            </a:r>
            <a:r>
              <a:rPr lang="en-US" altLang="ja-JP" dirty="0" smtClean="0"/>
              <a:t>1</a:t>
            </a:r>
            <a:r>
              <a:rPr lang="ja-JP" altLang="en-US" dirty="0" smtClean="0"/>
              <a:t>～</a:t>
            </a:r>
            <a:r>
              <a:rPr lang="en-US" altLang="ja-JP" dirty="0" smtClean="0"/>
              <a:t>100</a:t>
            </a:r>
            <a:r>
              <a:rPr lang="ja-JP" altLang="en-US" dirty="0" smtClean="0"/>
              <a:t>を</a:t>
            </a:r>
            <a:r>
              <a:rPr lang="en-US" altLang="ja-JP" dirty="0" smtClean="0"/>
              <a:t>4</a:t>
            </a:r>
            <a:r>
              <a:rPr lang="ja-JP" altLang="en-US" dirty="0" smtClean="0"/>
              <a:t>人で分担して解け」</a:t>
            </a:r>
            <a:endParaRPr lang="en-US" altLang="ja-JP" dirty="0" smtClean="0"/>
          </a:p>
          <a:p>
            <a:r>
              <a:rPr lang="ja-JP" altLang="en-US" dirty="0" smtClean="0"/>
              <a:t>分かりやすい（</a:t>
            </a:r>
            <a:r>
              <a:rPr lang="ja-JP" altLang="en-US" dirty="0"/>
              <a:t>基本的</a:t>
            </a:r>
            <a:r>
              <a:rPr lang="ja-JP" altLang="en-US" dirty="0" smtClean="0"/>
              <a:t>に指示</a:t>
            </a:r>
            <a:r>
              <a:rPr lang="ja-JP" altLang="en-US" dirty="0"/>
              <a:t>文を挿入するだけ</a:t>
            </a:r>
            <a:r>
              <a:rPr lang="ja-JP" altLang="en-US" dirty="0" smtClean="0"/>
              <a:t>）。</a:t>
            </a:r>
            <a:endParaRPr lang="en-US" altLang="ja-JP" dirty="0" smtClean="0"/>
          </a:p>
          <a:p>
            <a:r>
              <a:rPr lang="ja-JP" altLang="en-US" dirty="0" smtClean="0"/>
              <a:t>「分担」を指定する方法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データマッピング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ワークマッピング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通信・同期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868144" y="1340768"/>
            <a:ext cx="3096345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ローカルビュー</a:t>
            </a:r>
            <a:r>
              <a:rPr lang="en-US" altLang="ja-JP" sz="1400" dirty="0" smtClean="0"/>
              <a:t>: </a:t>
            </a:r>
            <a:r>
              <a:rPr lang="ja-JP" altLang="en-US" sz="1400" dirty="0" smtClean="0"/>
              <a:t>各ノード</a:t>
            </a:r>
            <a:r>
              <a:rPr lang="ja-JP" altLang="en-US" sz="1400" dirty="0"/>
              <a:t>が解くべき問題を個別に</a:t>
            </a:r>
            <a:r>
              <a:rPr lang="ja-JP" altLang="en-US" sz="1400" dirty="0" smtClean="0"/>
              <a:t>示す。「</a:t>
            </a:r>
            <a:r>
              <a:rPr lang="ja-JP" altLang="en-US" sz="1400" dirty="0"/>
              <a:t>ノード</a:t>
            </a:r>
            <a:r>
              <a:rPr lang="en-US" altLang="ja-JP" sz="1400" dirty="0"/>
              <a:t>1</a:t>
            </a:r>
            <a:r>
              <a:rPr lang="ja-JP" altLang="en-US" sz="1400" dirty="0"/>
              <a:t>は問題</a:t>
            </a:r>
            <a:r>
              <a:rPr lang="en-US" altLang="ja-JP" sz="1400" dirty="0"/>
              <a:t>1</a:t>
            </a:r>
            <a:r>
              <a:rPr lang="ja-JP" altLang="en-US" sz="1400" dirty="0"/>
              <a:t>～</a:t>
            </a:r>
            <a:r>
              <a:rPr lang="en-US" altLang="ja-JP" sz="1400" dirty="0"/>
              <a:t>25</a:t>
            </a:r>
            <a:r>
              <a:rPr lang="ja-JP" altLang="en-US" sz="1400" dirty="0"/>
              <a:t>を解け。ノード</a:t>
            </a:r>
            <a:r>
              <a:rPr lang="en-US" altLang="ja-JP" sz="1400" dirty="0"/>
              <a:t>2</a:t>
            </a:r>
            <a:r>
              <a:rPr lang="ja-JP" altLang="en-US" sz="1400" dirty="0"/>
              <a:t>は</a:t>
            </a:r>
            <a:r>
              <a:rPr lang="en-US" altLang="ja-JP" sz="1400" dirty="0"/>
              <a:t>……</a:t>
            </a:r>
            <a:r>
              <a:rPr lang="ja-JP" altLang="en-US" sz="1400" dirty="0" smtClean="0"/>
              <a:t>」</a:t>
            </a:r>
            <a:endParaRPr lang="en-US" altLang="ja-JP" sz="1400" dirty="0"/>
          </a:p>
        </p:txBody>
      </p:sp>
      <p:sp>
        <p:nvSpPr>
          <p:cNvPr id="8" name="左右矢印 7"/>
          <p:cNvSpPr/>
          <p:nvPr/>
        </p:nvSpPr>
        <p:spPr>
          <a:xfrm>
            <a:off x="5292080" y="1412776"/>
            <a:ext cx="432048" cy="216024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48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751</TotalTime>
  <Words>2536</Words>
  <Application>Microsoft Macintosh PowerPoint</Application>
  <PresentationFormat>画面に合わせる (4:3)</PresentationFormat>
  <Paragraphs>561</Paragraphs>
  <Slides>33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33</vt:i4>
      </vt:variant>
    </vt:vector>
  </HeadingPairs>
  <TitlesOfParts>
    <vt:vector size="49" baseType="lpstr">
      <vt:lpstr>Arial Bold</vt:lpstr>
      <vt:lpstr>Calibri</vt:lpstr>
      <vt:lpstr>Century Gothic</vt:lpstr>
      <vt:lpstr>Consolas</vt:lpstr>
      <vt:lpstr>Helvetica Neue</vt:lpstr>
      <vt:lpstr>Helvetica Neue Light</vt:lpstr>
      <vt:lpstr>ＭＳ Ｐゴシック</vt:lpstr>
      <vt:lpstr>Times</vt:lpstr>
      <vt:lpstr>Wingdings</vt:lpstr>
      <vt:lpstr>Wingdings 3</vt:lpstr>
      <vt:lpstr>ヒラギノ角ゴ ProN W3</vt:lpstr>
      <vt:lpstr>ヒラギノ丸ゴ Pro W4</vt:lpstr>
      <vt:lpstr>みかちゃん</vt:lpstr>
      <vt:lpstr>メイリオ</vt:lpstr>
      <vt:lpstr>Arial</vt:lpstr>
      <vt:lpstr>ウィスプ</vt:lpstr>
      <vt:lpstr>XcalableMP講習会</vt:lpstr>
      <vt:lpstr>はじめに</vt:lpstr>
      <vt:lpstr>並列プログラミング言語XcalableMP</vt:lpstr>
      <vt:lpstr>XcalableMPの特徴（１）</vt:lpstr>
      <vt:lpstr>XcalableMPの特徴（２）</vt:lpstr>
      <vt:lpstr>XMPの実行モデル（SPMD）</vt:lpstr>
      <vt:lpstr>メモリモデル</vt:lpstr>
      <vt:lpstr>プログラム例（MPIとの比較）</vt:lpstr>
      <vt:lpstr>XMPのグローバルビュー・プログラミング</vt:lpstr>
      <vt:lpstr>XcalableMP指示文の記法</vt:lpstr>
      <vt:lpstr>XMPのデータマッピング</vt:lpstr>
      <vt:lpstr>データマッピング指示文（１） nodes指示文</vt:lpstr>
      <vt:lpstr>動的なnodes指示文</vt:lpstr>
      <vt:lpstr>データマッピング指示文（２） template指示文</vt:lpstr>
      <vt:lpstr>データマッピング指示文（3） distribute指示文</vt:lpstr>
      <vt:lpstr>データマッピングの例</vt:lpstr>
      <vt:lpstr>多次元テンプレートの分散</vt:lpstr>
      <vt:lpstr>データマッピング指示文（４） align指示文（１）</vt:lpstr>
      <vt:lpstr>データマッピング</vt:lpstr>
      <vt:lpstr>特殊な整列</vt:lpstr>
      <vt:lpstr>動的な配列の整列</vt:lpstr>
      <vt:lpstr>ワークマッピング指示文（１） loop指示文（１）</vt:lpstr>
      <vt:lpstr>loop指示文（２）</vt:lpstr>
      <vt:lpstr>loop指示文（３）</vt:lpstr>
      <vt:lpstr>ワークマッピング指示文（２） task指示文</vt:lpstr>
      <vt:lpstr>通信指示文（１） shadow/reflect指示文</vt:lpstr>
      <vt:lpstr>shadow/reflect指示文の例</vt:lpstr>
      <vt:lpstr>shadow/reflect指示文の例</vt:lpstr>
      <vt:lpstr>通信指示文（2） gmove指示文</vt:lpstr>
      <vt:lpstr>通信指示文（３）</vt:lpstr>
      <vt:lpstr>XcalableMPプログラムの例</vt:lpstr>
      <vt:lpstr>XMPのローカルビュー・プログラミング</vt:lpstr>
      <vt:lpstr>coarray機能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XcalableMP講習会 初級編</dc:title>
  <dc:creator>Hitoshi Murai</dc:creator>
  <cp:lastModifiedBy>Masahiro Nakao</cp:lastModifiedBy>
  <cp:revision>136</cp:revision>
  <dcterms:created xsi:type="dcterms:W3CDTF">2013-07-17T01:06:53Z</dcterms:created>
  <dcterms:modified xsi:type="dcterms:W3CDTF">2017-08-06T05:49:08Z</dcterms:modified>
</cp:coreProperties>
</file>