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78" r:id="rId8"/>
    <p:sldId id="263" r:id="rId9"/>
    <p:sldId id="261" r:id="rId10"/>
    <p:sldId id="271" r:id="rId11"/>
    <p:sldId id="270" r:id="rId12"/>
    <p:sldId id="269" r:id="rId13"/>
    <p:sldId id="262" r:id="rId14"/>
    <p:sldId id="266" r:id="rId15"/>
    <p:sldId id="281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9585" autoAdjust="0"/>
  </p:normalViewPr>
  <p:slideViewPr>
    <p:cSldViewPr>
      <p:cViewPr varScale="1">
        <p:scale>
          <a:sx n="112" d="100"/>
          <a:sy n="112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smtClean="0"/>
              <a:t> </a:t>
            </a:r>
            <a:r>
              <a:rPr lang="ja-JP" altLang="en-US" smtClean="0"/>
              <a:t>岩下</a:t>
            </a:r>
            <a:r>
              <a:rPr lang="ja-JP" altLang="en-US" dirty="0" smtClean="0"/>
              <a:t>英俊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ループインデックスが完全に揃っている場合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 smtClean="0"/>
              <a:t>[</a:t>
            </a:r>
            <a:r>
              <a:rPr lang="en-US" altLang="ja-JP" sz="1800" dirty="0"/>
              <a:t>C] 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ym typeface="Wingdings" panose="05000000000000000000" pitchFamily="2" charset="2"/>
              </a:rPr>
              <a:t> </a:t>
            </a: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指示文で並列化（課題１で紹介済）</a:t>
            </a:r>
            <a:endParaRPr lang="en-US" altLang="ja-JP" sz="2200" dirty="0" smtClean="0"/>
          </a:p>
          <a:p>
            <a:pPr marL="1810512" lvl="5" indent="-457200"/>
            <a:endParaRPr lang="en-US" altLang="ja-JP" sz="1400" dirty="0" smtClean="0"/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隣接する配列要素の参照がある場合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/>
              <a:t>[C] 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ym typeface="Wingdings" panose="05000000000000000000" pitchFamily="2" charset="2"/>
              </a:rPr>
              <a:t> </a:t>
            </a:r>
            <a:r>
              <a:rPr lang="ja-JP" altLang="en-US" sz="2200" dirty="0" smtClean="0"/>
              <a:t>袖通信＋</a:t>
            </a: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指示文（袖通信はこの後詳しく）</a:t>
            </a:r>
            <a:endParaRPr lang="en-US" altLang="ja-JP" sz="2200" dirty="0"/>
          </a:p>
          <a:p>
            <a:pPr marL="1810512" lvl="5" indent="-457200"/>
            <a:endParaRPr lang="en-US" altLang="ja-JP" sz="1400" dirty="0"/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/>
              <a:t>総和など、ループ反復を横断する演算が</a:t>
            </a:r>
            <a:r>
              <a:rPr lang="ja-JP" altLang="en-US" sz="2400" dirty="0"/>
              <a:t>ある</a:t>
            </a:r>
            <a:r>
              <a:rPr lang="ja-JP" altLang="en-US" sz="2400" dirty="0" smtClean="0"/>
              <a:t>場合</a:t>
            </a:r>
            <a:endParaRPr lang="en-US" altLang="ja-JP" sz="2400" dirty="0"/>
          </a:p>
          <a:p>
            <a:pPr marL="923544" lvl="3" indent="0">
              <a:buNone/>
            </a:pPr>
            <a:r>
              <a:rPr lang="en-US" altLang="ja-JP" sz="1800" dirty="0"/>
              <a:t>[C] </a:t>
            </a:r>
            <a:r>
              <a:rPr lang="en-US" altLang="ja-JP" sz="1800" dirty="0" smtClean="0"/>
              <a:t> 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/>
              <a:t>[F]  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/>
              <a:t>loop</a:t>
            </a:r>
            <a:r>
              <a:rPr lang="ja-JP" altLang="en-US" sz="2200" dirty="0" smtClean="0"/>
              <a:t>指示文に「</a:t>
            </a:r>
            <a:r>
              <a:rPr lang="en-US" altLang="ja-JP" sz="2200" dirty="0" smtClean="0"/>
              <a:t>reduction</a:t>
            </a:r>
            <a:r>
              <a:rPr lang="ja-JP" altLang="en-US" sz="2200" dirty="0" smtClean="0"/>
              <a:t>節」を付加</a:t>
            </a:r>
            <a:endParaRPr lang="en-US" altLang="ja-JP" sz="2200" dirty="0" smtClean="0"/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/>
              <a:t>指示文を</a:t>
            </a:r>
            <a:r>
              <a:rPr lang="ja-JP" altLang="en-US" dirty="0" smtClean="0"/>
              <a:t>用いて、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２次元ブロック分散</a:t>
            </a:r>
            <a:r>
              <a:rPr lang="ja-JP" altLang="en-US" dirty="0"/>
              <a:t>で</a:t>
            </a:r>
            <a:r>
              <a:rPr kumimoji="1" lang="ja-JP" altLang="en-US" dirty="0" smtClean="0"/>
              <a:t>並列化せよ。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ベースプログラムは、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/>
              <a:t>または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latin typeface="+mn-ea"/>
              </a:rPr>
              <a:t>各ループが、「ループ並列化の</a:t>
            </a:r>
            <a:r>
              <a:rPr lang="ja-JP" altLang="en-US" dirty="0">
                <a:latin typeface="+mn-ea"/>
              </a:rPr>
              <a:t>３</a:t>
            </a:r>
            <a:r>
              <a:rPr lang="ja-JP" altLang="en-US" dirty="0" smtClean="0">
                <a:latin typeface="+mn-ea"/>
              </a:rPr>
              <a:t>つのパターン」のどれに該当するかを考える。</a:t>
            </a:r>
            <a:endParaRPr lang="en-US" altLang="ja-JP" dirty="0" smtClean="0">
              <a:latin typeface="+mn-ea"/>
            </a:endParaRPr>
          </a:p>
          <a:p>
            <a:pPr lvl="2"/>
            <a:endParaRPr lang="en-US" altLang="ja-JP" dirty="0" smtClean="0"/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/>
              <a:t>ノードと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/>
              <a:t>ノードで実行し、</a:t>
            </a:r>
            <a:r>
              <a:rPr lang="ja-JP" altLang="en-US" dirty="0"/>
              <a:t>検証値</a:t>
            </a:r>
            <a:r>
              <a:rPr lang="ja-JP" altLang="en-US" dirty="0" smtClean="0"/>
              <a:t>が逐次</a:t>
            </a:r>
            <a:r>
              <a:rPr lang="ja-JP" altLang="en-US" dirty="0"/>
              <a:t>プログラムと同程度であることを確認せよ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455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p(4,*)</a:t>
            </a: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t(0:N1-1,0:N2-1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t(block, block) onto p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 align u[j][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 with t(</a:t>
            </a:r>
            <a:r>
              <a:rPr lang="en-US" altLang="ja-JP" sz="1050" dirty="0" err="1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j,i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on p(1,1)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fprintf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stdout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,"Verification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実習１のまとめ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並列化指示文の考え方、</a:t>
            </a:r>
            <a:r>
              <a:rPr lang="en-US" altLang="ja-JP" dirty="0" err="1" smtClean="0"/>
              <a:t>mpirun</a:t>
            </a:r>
            <a:r>
              <a:rPr lang="ja-JP" altLang="en-US" dirty="0" smtClean="0"/>
              <a:t>の使い方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逐次実行、冗長実行、並列実行の違い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プログラムの並列化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配列の多次元分散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ループ並列化の３つのパターン</a:t>
            </a:r>
            <a:endParaRPr lang="en-US" altLang="ja-JP" dirty="0" smtClean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loop</a:t>
            </a:r>
            <a:r>
              <a:rPr lang="ja-JP" altLang="en-US" dirty="0" smtClean="0"/>
              <a:t>指示文だけでよい場合</a:t>
            </a:r>
            <a:endParaRPr lang="en-US" altLang="ja-JP" dirty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shadow</a:t>
            </a:r>
            <a:r>
              <a:rPr lang="ja-JP" altLang="en-US" dirty="0" smtClean="0"/>
              <a:t>宣言＋</a:t>
            </a:r>
            <a:r>
              <a:rPr lang="en-US" altLang="ja-JP" dirty="0" smtClean="0"/>
              <a:t>reflect</a:t>
            </a:r>
            <a:r>
              <a:rPr lang="ja-JP" altLang="en-US" dirty="0" smtClean="0"/>
              <a:t>指示文＋</a:t>
            </a:r>
            <a:r>
              <a:rPr lang="en-US" altLang="ja-JP" dirty="0" smtClean="0"/>
              <a:t>loop</a:t>
            </a:r>
            <a:r>
              <a:rPr lang="ja-JP" altLang="en-US" dirty="0" smtClean="0"/>
              <a:t>指示文</a:t>
            </a:r>
            <a:endParaRPr lang="en-US" altLang="ja-JP" dirty="0"/>
          </a:p>
          <a:p>
            <a:pPr marL="1161288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ja-JP" dirty="0" smtClean="0"/>
              <a:t>loop</a:t>
            </a:r>
            <a:r>
              <a:rPr lang="ja-JP" altLang="en-US" dirty="0" smtClean="0"/>
              <a:t>指示文＋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8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で並列化する。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基本的な</a:t>
            </a:r>
            <a:r>
              <a:rPr lang="en-US" altLang="ja-JP" dirty="0" err="1" smtClean="0"/>
              <a:t>XcalableMP</a:t>
            </a:r>
            <a:r>
              <a:rPr lang="ja-JP" altLang="en-US" dirty="0" smtClean="0"/>
              <a:t>指示文の使い方を習得する。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簡単なプログラムの並列化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２次元差分法計算の並列化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多次元分散、袖通信（</a:t>
            </a:r>
            <a:r>
              <a:rPr lang="en-US" altLang="ja-JP" dirty="0" smtClean="0"/>
              <a:t>shadow/reflect</a:t>
            </a:r>
            <a:r>
              <a:rPr lang="ja-JP" altLang="en-US" dirty="0" smtClean="0"/>
              <a:t>）、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117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060848"/>
            <a:ext cx="8568952" cy="1080120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プログラムをコンパイルせよ。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</a:t>
            </a:r>
            <a:r>
              <a:rPr lang="en-US" altLang="ja-JP" sz="1900" dirty="0" err="1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xmpcc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1900" dirty="0" err="1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init.c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ja-JP" altLang="en-US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または</a:t>
            </a:r>
            <a:r>
              <a:rPr lang="en-US" altLang="ja-JP" sz="19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xmpf90 init.f90</a:t>
            </a:r>
            <a:endParaRPr lang="en-US" altLang="ja-JP" sz="20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1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ノードで実行せよ。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		</a:t>
            </a:r>
            <a:r>
              <a:rPr lang="en-US" altLang="ja-JP" sz="20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./</a:t>
            </a:r>
            <a:r>
              <a:rPr lang="en-US" altLang="ja-JP" sz="20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a.out</a:t>
            </a:r>
            <a:endParaRPr lang="en-US" altLang="ja-JP" sz="22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2</a:t>
            </a:r>
            <a:r>
              <a:rPr lang="ja-JP" altLang="en-US" sz="2200" dirty="0" smtClean="0">
                <a:latin typeface="ＭＳ ゴシック"/>
                <a:ea typeface="ＭＳ ゴシック"/>
                <a:cs typeface="ＭＳ ゴシック"/>
              </a:rPr>
              <a:t>ノードで実行せよ。何が起こるか？</a:t>
            </a:r>
            <a:r>
              <a:rPr lang="en-US" altLang="ja-JP" sz="2200" dirty="0" smtClean="0">
                <a:latin typeface="ＭＳ ゴシック"/>
                <a:ea typeface="ＭＳ ゴシック"/>
                <a:cs typeface="ＭＳ ゴシック"/>
              </a:rPr>
              <a:t>	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% </a:t>
            </a:r>
            <a:r>
              <a:rPr lang="en-US" altLang="ja-JP" sz="19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mpirun</a:t>
            </a:r>
            <a:r>
              <a:rPr lang="en-US" altLang="ja-JP" sz="1900" dirty="0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 -n 2 </a:t>
            </a:r>
            <a:r>
              <a:rPr lang="en-US" altLang="ja-JP" sz="1900" dirty="0" err="1" smtClean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a.out</a:t>
            </a:r>
            <a:endParaRPr lang="en-US" altLang="ja-JP" sz="1900" dirty="0" smtClean="0">
              <a:solidFill>
                <a:srgbClr val="0000FF"/>
              </a:solidFill>
              <a:latin typeface="ＭＳ ゴシック"/>
              <a:ea typeface="ＭＳ ゴシック"/>
              <a:cs typeface="ＭＳ ゴシック"/>
            </a:endParaRP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プログラムの逐次</a:t>
            </a:r>
            <a:r>
              <a:rPr lang="ja-JP" altLang="en-US" dirty="0" smtClean="0"/>
              <a:t>実行・冗長実行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distrubute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指示文まで書いたプログラム </a:t>
            </a:r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dirty="0" smtClean="0">
                <a:latin typeface="ＭＳ ゴシック" pitchFamily="49" charset="-128"/>
                <a:ea typeface="ＭＳ ゴシック" pitchFamily="49" charset="-128"/>
              </a:rPr>
              <a:t>, xmp_init,f90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を元に、指示文を追加して並列化し、コンパイル、実行せよ。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nodes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[template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32040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[nodes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[template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]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/>
              <a:t>簡単なプログラムの並列化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逐次実行、冗長実行、並列実行</a:t>
            </a:r>
            <a:endParaRPr kumimoji="1" lang="en-US" altLang="ja-JP" dirty="0" smtClean="0"/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/>
              <a:t>２次元差分法計算の並列化</a:t>
            </a:r>
            <a:endParaRPr kumimoji="1" lang="en-US" altLang="ja-JP" dirty="0" smtClean="0"/>
          </a:p>
          <a:p>
            <a:pPr lvl="1">
              <a:lnSpc>
                <a:spcPct val="130000"/>
              </a:lnSpc>
            </a:pPr>
            <a:r>
              <a:rPr lang="ja-JP" altLang="en-US" dirty="0" smtClean="0"/>
              <a:t>多次元分散、袖通信（</a:t>
            </a:r>
            <a:r>
              <a:rPr lang="en-US" altLang="ja-JP" dirty="0" smtClean="0"/>
              <a:t>reflect</a:t>
            </a:r>
            <a:r>
              <a:rPr lang="ja-JP" altLang="en-US" dirty="0" smtClean="0"/>
              <a:t>）、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演算</a:t>
            </a:r>
            <a:endParaRPr lang="en-US" altLang="ja-JP" dirty="0" smtClean="0"/>
          </a:p>
          <a:p>
            <a:pPr lvl="1">
              <a:lnSpc>
                <a:spcPct val="130000"/>
              </a:lnSpc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3429000"/>
            <a:ext cx="8208912" cy="117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280831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をコンパイルせよ。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し、検証値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が以下の値で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あることを確認せよ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。</a:t>
            </a:r>
            <a:endParaRPr lang="en-US" altLang="ja-JP" dirty="0"/>
          </a:p>
          <a:p>
            <a:pPr>
              <a:buFont typeface="Arial" pitchFamily="34" charset="0"/>
              <a:buChar char="•"/>
            </a:pP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3178</TotalTime>
  <Words>1736</Words>
  <Application>Microsoft Macintosh PowerPoint</Application>
  <PresentationFormat>画面に合わせる (4:3)</PresentationFormat>
  <Paragraphs>247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XcalableMP講習会　初級編 実習１</vt:lpstr>
      <vt:lpstr>目標</vt:lpstr>
      <vt:lpstr>サンプルプログラムの準備</vt:lpstr>
      <vt:lpstr>課題　</vt:lpstr>
      <vt:lpstr>プログラムの逐次実行・冗長実行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  <vt:lpstr>実習１のまとめ　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189</cp:revision>
  <cp:lastPrinted>2015-10-20T05:31:51Z</cp:lastPrinted>
  <dcterms:created xsi:type="dcterms:W3CDTF">2013-07-10T09:42:03Z</dcterms:created>
  <dcterms:modified xsi:type="dcterms:W3CDTF">2016-02-18T04:37:07Z</dcterms:modified>
</cp:coreProperties>
</file>