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3" r:id="rId4"/>
    <p:sldId id="260" r:id="rId5"/>
    <p:sldId id="261" r:id="rId6"/>
    <p:sldId id="306" r:id="rId7"/>
    <p:sldId id="305" r:id="rId8"/>
    <p:sldId id="297" r:id="rId9"/>
    <p:sldId id="268" r:id="rId10"/>
    <p:sldId id="271" r:id="rId11"/>
    <p:sldId id="269" r:id="rId12"/>
    <p:sldId id="294" r:id="rId13"/>
    <p:sldId id="317" r:id="rId14"/>
    <p:sldId id="316" r:id="rId15"/>
    <p:sldId id="274" r:id="rId16"/>
    <p:sldId id="298" r:id="rId17"/>
    <p:sldId id="314" r:id="rId18"/>
    <p:sldId id="273" r:id="rId19"/>
    <p:sldId id="277" r:id="rId20"/>
    <p:sldId id="315" r:id="rId21"/>
    <p:sldId id="318" r:id="rId22"/>
    <p:sldId id="280" r:id="rId23"/>
    <p:sldId id="281" r:id="rId24"/>
    <p:sldId id="299" r:id="rId25"/>
    <p:sldId id="300" r:id="rId26"/>
    <p:sldId id="288" r:id="rId27"/>
    <p:sldId id="313" r:id="rId28"/>
    <p:sldId id="312" r:id="rId29"/>
    <p:sldId id="287" r:id="rId30"/>
    <p:sldId id="290" r:id="rId31"/>
    <p:sldId id="267" r:id="rId32"/>
    <p:sldId id="302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 autoAdjust="0"/>
    <p:restoredTop sz="95846" autoAdjust="0"/>
  </p:normalViewPr>
  <p:slideViewPr>
    <p:cSldViewPr>
      <p:cViewPr varScale="1">
        <p:scale>
          <a:sx n="143" d="100"/>
          <a:sy n="143" d="100"/>
        </p:scale>
        <p:origin x="184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5EE9-97AD-3041-8B83-8D35C734A7EA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9E4F-E78C-3746-A4A0-390123FA6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24F6-89DB-4458-B281-074421B32A94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6489D-B748-4744-8DBD-DDAE26413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8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3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講習会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村井 均（理研）</a:t>
            </a:r>
            <a:endParaRPr kumimoji="1" lang="ja-JP" altLang="en-US" dirty="0"/>
          </a:p>
        </p:txBody>
      </p:sp>
      <p:pic>
        <p:nvPicPr>
          <p:cNvPr id="4" name="Picture 4" descr="xmp-logo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707" y="298798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指示文の記法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15138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の指示文は、「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または「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!$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」から始まる。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3759423"/>
            <a:ext cx="56220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 with t[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4479503"/>
            <a:ext cx="5616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3284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968736" y="5475288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配列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ループ</a:t>
            </a:r>
            <a:endParaRPr lang="ja-JP" altLang="en-US" dirty="0">
              <a:latin typeface="+mn-ea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6770321" y="2276475"/>
            <a:ext cx="2195513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 smtClean="0">
                <a:latin typeface="+mn-ea"/>
              </a:rPr>
              <a:t>配列は</a:t>
            </a:r>
            <a:r>
              <a:rPr lang="ja-JP" altLang="en-US" dirty="0">
                <a:latin typeface="+mn-ea"/>
              </a:rPr>
              <a:t>テンプレートに整列され、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>
                <a:latin typeface="+mn-ea"/>
              </a:rPr>
              <a:t>テンプレート</a:t>
            </a:r>
            <a:r>
              <a:rPr lang="ja-JP" altLang="en-US" dirty="0" smtClean="0">
                <a:latin typeface="+mn-ea"/>
              </a:rPr>
              <a:t>はノードに</a:t>
            </a:r>
            <a:r>
              <a:rPr lang="ja-JP" altLang="en-US" dirty="0">
                <a:latin typeface="+mn-ea"/>
              </a:rPr>
              <a:t>分散される。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</p:spTree>
    <p:extLst>
      <p:ext uri="{BB962C8B-B14F-4D97-AF65-F5344CB8AC3E}">
        <p14:creationId xmlns:p14="http://schemas.microsoft.com/office/powerpoint/2010/main" val="13690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データマッピング指示文（１）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94347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プログラムの実行者である「ノード」のサイズと形状を宣言する。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データやワークを割り当てる対象。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プロセッサ（マルチコア可）とローカルメモリから成る。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4191471"/>
            <a:ext cx="4432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p[4][4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kumimoji="1"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ja-JP" altLang="en-US" dirty="0" smtClean="0"/>
              <a:t>のサイズは、実行時に決まる。</a:t>
            </a:r>
          </a:p>
          <a:p>
            <a:pPr lvl="1"/>
            <a:r>
              <a:rPr lang="en-US" altLang="ja-JP" dirty="0" err="1" smtClean="0">
                <a:latin typeface="Consolas" charset="0"/>
                <a:ea typeface="Consolas" charset="0"/>
                <a:cs typeface="Consolas" charset="0"/>
              </a:rPr>
              <a:t>mpiexec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コマンドの引数など。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3284984"/>
            <a:ext cx="4432624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xmp nodes p[</a:t>
            </a:r>
            <a:r>
              <a:rPr lang="en-US" altLang="ja-JP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][4]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8" y="4221088"/>
            <a:ext cx="426270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p(4,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33146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507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5471525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最後の次元に「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kumimoji="1" lang="ja-JP" altLang="en-US" dirty="0" smtClean="0"/>
              <a:t>」を指定できる。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</p:cNvCxnSpPr>
          <p:nvPr/>
        </p:nvCxnSpPr>
        <p:spPr>
          <a:xfrm flipV="1">
            <a:off x="5364348" y="4941168"/>
            <a:ext cx="143756" cy="53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0"/>
          </p:cNvCxnSpPr>
          <p:nvPr/>
        </p:nvCxnSpPr>
        <p:spPr>
          <a:xfrm flipV="1">
            <a:off x="5364348" y="4115981"/>
            <a:ext cx="863836" cy="135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2415" y="2133600"/>
            <a:ext cx="6591985" cy="194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プログラムの並列処理の基準である「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データやワークの整列の対象。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191471"/>
            <a:ext cx="528221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template t[64][64]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データマッピング指示文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007368"/>
          </a:xfrm>
        </p:spPr>
        <p:txBody>
          <a:bodyPr/>
          <a:lstStyle/>
          <a:p>
            <a:pPr marL="342900" lvl="1" indent="-342900"/>
            <a:r>
              <a:rPr lang="ja-JP" altLang="en-US" sz="2800" kern="0" dirty="0">
                <a:latin typeface="+mn-ea"/>
              </a:rPr>
              <a:t>ノード集合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p</a:t>
            </a:r>
            <a:r>
              <a:rPr lang="ja-JP" altLang="en-US" sz="2800" kern="0" dirty="0">
                <a:latin typeface="+mn-ea"/>
              </a:rPr>
              <a:t>に、テンプレート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t</a:t>
            </a:r>
            <a:r>
              <a:rPr lang="ja-JP" altLang="en-US" sz="2800" kern="0" dirty="0" smtClean="0">
                <a:latin typeface="+mn-ea"/>
              </a:rPr>
              <a:t>を分散</a:t>
            </a:r>
            <a:r>
              <a:rPr lang="ja-JP" altLang="en-US" sz="2800" kern="0" dirty="0">
                <a:latin typeface="+mn-ea"/>
              </a:rPr>
              <a:t>する</a:t>
            </a:r>
            <a:r>
              <a:rPr lang="ja-JP" altLang="en-US" sz="2800" kern="0" dirty="0" smtClean="0">
                <a:latin typeface="+mn-ea"/>
              </a:rPr>
              <a:t>。</a:t>
            </a:r>
            <a:endParaRPr lang="en-US" altLang="ja-JP" sz="2800" kern="0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2411760" y="3140968"/>
            <a:ext cx="554510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 onto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3861048"/>
            <a:ext cx="55446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5696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40455" y="4581128"/>
            <a:ext cx="659198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ja-JP" altLang="en-US" sz="2800" kern="0" dirty="0" smtClean="0">
                <a:latin typeface="+mn-ea"/>
              </a:rPr>
              <a:t>分散形式として、ブロック、サイクリック</a:t>
            </a:r>
            <a:r>
              <a:rPr lang="ja-JP" altLang="en-US" sz="2800" kern="0" dirty="0">
                <a:latin typeface="+mn-ea"/>
              </a:rPr>
              <a:t>、ブロックサイクリック、不均等ブロックを指定できる。</a:t>
            </a:r>
          </a:p>
        </p:txBody>
      </p:sp>
    </p:spTree>
    <p:extLst>
      <p:ext uri="{BB962C8B-B14F-4D97-AF65-F5344CB8AC3E}">
        <p14:creationId xmlns:p14="http://schemas.microsoft.com/office/powerpoint/2010/main" val="2889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>
                <a:sym typeface="Helvetica Neue Light" charset="0"/>
              </a:rPr>
              <a:t>データマッピングの例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67544" y="1844824"/>
            <a:ext cx="4032448" cy="981583"/>
          </a:xfrm>
          <a:prstGeom prst="rect">
            <a:avLst/>
          </a:prstGeom>
          <a:solidFill>
            <a:schemeClr val="bg1"/>
          </a:solidFill>
          <a:ln w="12700">
            <a:solidFill>
              <a:srgbClr val="140041"/>
            </a:solidFill>
            <a:miter lim="800000"/>
            <a:headEnd/>
            <a:tailEnd/>
          </a:ln>
        </p:spPr>
        <p:txBody>
          <a:bodyPr wrap="square" lIns="89297" tIns="89297" rIns="89297" bIns="89297" anchor="ctr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block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24620" y="1448618"/>
            <a:ext cx="242053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ブロック分散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48709"/>
              </p:ext>
            </p:extLst>
          </p:nvPr>
        </p:nvGraphicFramePr>
        <p:xfrm>
          <a:off x="769069" y="3946922"/>
          <a:ext cx="3357562" cy="2385453"/>
        </p:xfrm>
        <a:graphic>
          <a:graphicData uri="http://schemas.openxmlformats.org/drawingml/2006/table">
            <a:tbl>
              <a:tblPr/>
              <a:tblGrid>
                <a:gridCol w="976684"/>
                <a:gridCol w="2380878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P[0]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3" charset="0"/>
                        <a:cs typeface="Consolas" panose="020B0609020204030204" pitchFamily="49" charset="0"/>
                        <a:sym typeface="Arial" charset="0"/>
                      </a:endParaRP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0, 1, 2, 3, 4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P[1]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3" charset="0"/>
                        <a:cs typeface="Consolas" panose="020B0609020204030204" pitchFamily="49" charset="0"/>
                        <a:sym typeface="Arial" charset="0"/>
                      </a:endParaRP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5, 6, 7, 8, 9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P[2]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10, 11, 12, 13, 14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P[3]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3" charset="0"/>
                        <a:cs typeface="Consolas" panose="020B0609020204030204" pitchFamily="49" charset="0"/>
                        <a:sym typeface="Arial" charset="0"/>
                      </a:endParaRP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15, 16, 17, 18, 19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2"/>
          <p:cNvSpPr>
            <a:spLocks/>
          </p:cNvSpPr>
          <p:nvPr/>
        </p:nvSpPr>
        <p:spPr bwMode="auto">
          <a:xfrm>
            <a:off x="4644008" y="1844824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cyclic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11" name="Rectangle 43"/>
          <p:cNvSpPr>
            <a:spLocks/>
          </p:cNvSpPr>
          <p:nvPr/>
        </p:nvSpPr>
        <p:spPr bwMode="auto">
          <a:xfrm>
            <a:off x="4848821" y="1448618"/>
            <a:ext cx="29976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サイクリック分散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9947"/>
              </p:ext>
            </p:extLst>
          </p:nvPr>
        </p:nvGraphicFramePr>
        <p:xfrm>
          <a:off x="5089922" y="3946922"/>
          <a:ext cx="3356447" cy="2385453"/>
        </p:xfrm>
        <a:graphic>
          <a:graphicData uri="http://schemas.openxmlformats.org/drawingml/2006/table">
            <a:tbl>
              <a:tblPr/>
              <a:tblGrid>
                <a:gridCol w="976685"/>
                <a:gridCol w="2379762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P[0]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3" charset="0"/>
                        <a:cs typeface="Consolas" panose="020B0609020204030204" pitchFamily="49" charset="0"/>
                        <a:sym typeface="Arial" charset="0"/>
                      </a:endParaRP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0, 4, 8, 12, 16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P[1]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3" charset="0"/>
                        <a:cs typeface="Consolas" panose="020B0609020204030204" pitchFamily="49" charset="0"/>
                        <a:sym typeface="Arial" charset="0"/>
                      </a:endParaRP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1, 5, 9, 13, 17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P[2]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2, 6, 10, 14, 18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P[3]</a:t>
                      </a:r>
                      <a:endParaRPr kumimoji="0" lang="en-US" altLang="ja-JP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ヒラギノ角ゴ ProN W3" charset="0"/>
                        <a:cs typeface="Consolas" panose="020B0609020204030204" pitchFamily="49" charset="0"/>
                        <a:sym typeface="Arial" charset="0"/>
                      </a:endParaRP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3, 7, 11, 15, 19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82"/>
          <p:cNvSpPr>
            <a:spLocks/>
          </p:cNvSpPr>
          <p:nvPr/>
        </p:nvSpPr>
        <p:spPr bwMode="auto">
          <a:xfrm rot="5400000">
            <a:off x="2102941" y="2894262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  <p:sp>
        <p:nvSpPr>
          <p:cNvPr id="14" name="AutoShape 83"/>
          <p:cNvSpPr>
            <a:spLocks/>
          </p:cNvSpPr>
          <p:nvPr/>
        </p:nvSpPr>
        <p:spPr bwMode="auto">
          <a:xfrm rot="5400000">
            <a:off x="6424910" y="2894261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</p:spTree>
    <p:extLst>
      <p:ext uri="{BB962C8B-B14F-4D97-AF65-F5344CB8AC3E}">
        <p14:creationId xmlns:p14="http://schemas.microsoft.com/office/powerpoint/2010/main" val="1324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多次元テンプレートの分散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56490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6" y="314096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0" y="314096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95936" y="4869160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P1[0]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95936" y="5157192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P1[1]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95936" y="5445224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P1[2]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995936" y="5733256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P1[3]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1680" y="1700808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p2[2][2]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1680" y="4005064"/>
            <a:ext cx="52565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p1[4]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onto p1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530120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kumimoji="1" lang="ja-JP" altLang="en-US" dirty="0" smtClean="0"/>
              <a:t>は非分散を意味する。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1"/>
          </p:cNvCxnSpPr>
          <p:nvPr/>
        </p:nvCxnSpPr>
        <p:spPr>
          <a:xfrm flipH="1" flipV="1">
            <a:off x="5364088" y="4509120"/>
            <a:ext cx="504056" cy="9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</a:t>
            </a: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ja-JP" altLang="en-US" dirty="0"/>
              <a:t>指示</a:t>
            </a:r>
            <a:r>
              <a:rPr lang="ja-JP" altLang="en-US" dirty="0" smtClean="0"/>
              <a:t>文（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63352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ja-JP" altLang="en-US" dirty="0"/>
              <a:t>の要素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ja-JP" altLang="en-US" dirty="0"/>
              <a:t>を、テンプレート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ja-JP" altLang="en-US" dirty="0"/>
              <a:t>の要素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ja-JP" altLang="en-US" dirty="0" err="1"/>
              <a:t>に整</a:t>
            </a:r>
            <a:r>
              <a:rPr lang="ja-JP" altLang="en-US" dirty="0"/>
              <a:t>列させる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2996952"/>
            <a:ext cx="49808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40455" y="4293096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多次元配列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も整列可能。</a:t>
            </a:r>
            <a:endParaRPr lang="ja-JP" altLang="en-US" dirty="0" smtClean="0"/>
          </a:p>
          <a:p>
            <a:endParaRPr lang="ja-JP" altLang="en-US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411760" y="3543399"/>
            <a:ext cx="49685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35730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2411760" y="4797152"/>
            <a:ext cx="582723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t[i-1][j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テキスト ボックス 12"/>
          <p:cNvSpPr txBox="1">
            <a:spLocks noChangeArrowheads="1"/>
          </p:cNvSpPr>
          <p:nvPr/>
        </p:nvSpPr>
        <p:spPr bwMode="auto">
          <a:xfrm>
            <a:off x="2411760" y="5343599"/>
            <a:ext cx="56886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859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696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117234" y="5475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+mn-ea"/>
              </a:rPr>
              <a:t>配列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23928" y="404664"/>
            <a:ext cx="49968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p[4]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template t[8]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a[8];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シミュレーションなどの計算を行うためには、クラスタ</a:t>
            </a:r>
            <a:r>
              <a:rPr lang="ja-JP" altLang="en-US" dirty="0"/>
              <a:t>のよう</a:t>
            </a:r>
            <a:r>
              <a:rPr lang="ja-JP" altLang="en-US" dirty="0" smtClean="0"/>
              <a:t>な分散</a:t>
            </a:r>
            <a:r>
              <a:rPr lang="ja-JP" altLang="en-US" dirty="0"/>
              <a:t>メモリシステムの利用が一般的</a:t>
            </a:r>
          </a:p>
          <a:p>
            <a:r>
              <a:rPr lang="ja-JP" altLang="en-US" dirty="0"/>
              <a:t>並列プログラミングの現状</a:t>
            </a:r>
          </a:p>
          <a:p>
            <a:pPr lvl="1"/>
            <a:r>
              <a:rPr lang="ja-JP" altLang="en-US" dirty="0"/>
              <a:t>大半は</a:t>
            </a:r>
            <a:r>
              <a:rPr lang="en-US" altLang="ja-JP" dirty="0"/>
              <a:t>MPI </a:t>
            </a:r>
            <a:r>
              <a:rPr lang="en-US" altLang="ja-JP" dirty="0" smtClean="0"/>
              <a:t>(Message </a:t>
            </a:r>
            <a:r>
              <a:rPr lang="en-US" altLang="ja-JP" dirty="0"/>
              <a:t>Passing Interface)</a:t>
            </a:r>
            <a:r>
              <a:rPr lang="ja-JP" altLang="en-US" dirty="0"/>
              <a:t>を利用</a:t>
            </a:r>
          </a:p>
          <a:p>
            <a:pPr lvl="1"/>
            <a:r>
              <a:rPr lang="en-US" altLang="ja-JP" dirty="0"/>
              <a:t>MPI</a:t>
            </a:r>
            <a:r>
              <a:rPr lang="ja-JP" altLang="en-US" dirty="0"/>
              <a:t>はプログラミングコストが大きい</a:t>
            </a:r>
          </a:p>
          <a:p>
            <a:r>
              <a:rPr lang="ja-JP" altLang="en-US" dirty="0"/>
              <a:t>目標</a:t>
            </a:r>
          </a:p>
          <a:p>
            <a:pPr lvl="1"/>
            <a:r>
              <a:rPr lang="ja-JP" altLang="en-US" dirty="0"/>
              <a:t>高性能</a:t>
            </a:r>
            <a:r>
              <a:rPr lang="ja-JP" altLang="en-US" dirty="0" smtClean="0"/>
              <a:t>と高生産性を兼ね備えた並列プログラミング言語の開発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CUSスパコン(写真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960440" cy="13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</a:t>
            </a:r>
            <a:r>
              <a:rPr lang="ja-JP" altLang="en-US" dirty="0" smtClean="0"/>
              <a:t>な整列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5568"/>
            <a:ext cx="6591985" cy="503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縮退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6016" y="472514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16016" y="530120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530120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1772816"/>
            <a:ext cx="51845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 onto p1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288032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08104" y="2852936"/>
            <a:ext cx="288032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08104" y="3140968"/>
            <a:ext cx="288032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508104" y="3429000"/>
            <a:ext cx="288032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1907704" y="4005064"/>
            <a:ext cx="6591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複製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79912" y="2564904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79912" y="2852936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912" y="3140968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779912" y="3429000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>
            <a:stCxn id="17" idx="3"/>
            <a:endCxn id="12" idx="1"/>
          </p:cNvCxnSpPr>
          <p:nvPr/>
        </p:nvCxnSpPr>
        <p:spPr>
          <a:xfrm>
            <a:off x="4932040" y="27089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8" idx="3"/>
            <a:endCxn id="13" idx="1"/>
          </p:cNvCxnSpPr>
          <p:nvPr/>
        </p:nvCxnSpPr>
        <p:spPr>
          <a:xfrm>
            <a:off x="4932040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9" idx="3"/>
            <a:endCxn id="14" idx="1"/>
          </p:cNvCxnSpPr>
          <p:nvPr/>
        </p:nvCxnSpPr>
        <p:spPr>
          <a:xfrm>
            <a:off x="4932040" y="32849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3"/>
            <a:endCxn id="15" idx="1"/>
          </p:cNvCxnSpPr>
          <p:nvPr/>
        </p:nvCxnSpPr>
        <p:spPr>
          <a:xfrm>
            <a:off x="4932040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275856" y="3933056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779912" y="4725144"/>
            <a:ext cx="288032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79912" y="5301208"/>
            <a:ext cx="288032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線矢印コネクタ 42"/>
          <p:cNvCxnSpPr>
            <a:stCxn id="39" idx="3"/>
            <a:endCxn id="9" idx="1"/>
          </p:cNvCxnSpPr>
          <p:nvPr/>
        </p:nvCxnSpPr>
        <p:spPr>
          <a:xfrm flipV="1">
            <a:off x="4139952" y="5013176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10" idx="1"/>
          </p:cNvCxnSpPr>
          <p:nvPr/>
        </p:nvCxnSpPr>
        <p:spPr>
          <a:xfrm flipV="1">
            <a:off x="4139952" y="5589240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7" idx="1"/>
          </p:cNvCxnSpPr>
          <p:nvPr/>
        </p:nvCxnSpPr>
        <p:spPr>
          <a:xfrm>
            <a:off x="4114800" y="5013176"/>
            <a:ext cx="60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8" idx="1"/>
          </p:cNvCxnSpPr>
          <p:nvPr/>
        </p:nvCxnSpPr>
        <p:spPr>
          <a:xfrm>
            <a:off x="4067944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851920" y="4869160"/>
            <a:ext cx="288032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51920" y="5445224"/>
            <a:ext cx="288032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28184" y="479715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r>
              <a:rPr kumimoji="1" lang="ja-JP" altLang="en-US" sz="1600" dirty="0" smtClean="0"/>
              <a:t>の実体は、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に存在する。値の一致は保証されない。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動的な配列の整列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49990"/>
          </a:xfrm>
        </p:spPr>
        <p:txBody>
          <a:bodyPr/>
          <a:lstStyle/>
          <a:p>
            <a:r>
              <a:rPr kumimoji="1" lang="ja-JP" altLang="en-US" dirty="0" smtClean="0"/>
              <a:t>ポインタまたは割付け配列として宣言。</a:t>
            </a:r>
          </a:p>
          <a:p>
            <a:r>
              <a:rPr kumimoji="1" lang="ja-JP" altLang="en-US" dirty="0" smtClean="0"/>
              <a:t>実際の「整列」の処理は、続く</a:t>
            </a:r>
            <a:r>
              <a:rPr kumimoji="1" lang="en-US" altLang="ja-JP" dirty="0" err="1" smtClean="0">
                <a:latin typeface="Consolas" charset="0"/>
                <a:ea typeface="Consolas" charset="0"/>
                <a:cs typeface="Consolas" charset="0"/>
              </a:rPr>
              <a:t>xmp_malloc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allocate</a:t>
            </a:r>
            <a:r>
              <a:rPr kumimoji="1" lang="ja-JP" altLang="en-US" dirty="0" smtClean="0"/>
              <a:t>文において実行される。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182292" y="3552110"/>
            <a:ext cx="56300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 *a;</a:t>
            </a:r>
            <a:endParaRPr lang="ja-JP" alt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#pragma 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 = (int *)</a:t>
            </a:r>
            <a:r>
              <a:rPr lang="en-US" altLang="ja-JP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xmp_malloc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xmp_desc_of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(a</a:t>
            </a:r>
            <a:r>
              <a:rPr lang="en-US" altLang="ja-JP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altLang="ja-JP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182292" y="4820959"/>
            <a:ext cx="563006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integer, allocatable :: a(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  <a:sym typeface="Wingdings"/>
              </a:rPr>
              <a:t>:)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!$xmp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allocate (a(100))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06228" y="3614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6228" y="4850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ワークマッピング指示</a:t>
            </a:r>
            <a:r>
              <a:rPr lang="ja-JP" altLang="en-US" dirty="0" smtClean="0"/>
              <a:t>文（１）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ja-JP" altLang="en-US" dirty="0"/>
              <a:t>指示</a:t>
            </a:r>
            <a:r>
              <a:rPr lang="ja-JP" altLang="en-US" dirty="0" smtClean="0"/>
              <a:t>文（１）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ja-JP" altLang="en-US" dirty="0" smtClean="0"/>
              <a:t>ループの並列化を指示する。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を持つノードが</a:t>
            </a:r>
            <a:r>
              <a:rPr lang="ja-JP" altLang="en-US" dirty="0">
                <a:latin typeface="+mn-ea"/>
              </a:rPr>
              <a:t>、繰り返し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ja-JP" altLang="en-US" dirty="0" smtClean="0">
                <a:latin typeface="+mn-ea"/>
              </a:rPr>
              <a:t>において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][j]</a:t>
            </a:r>
            <a:r>
              <a:rPr lang="ja-JP" altLang="en-US" dirty="0" err="1">
                <a:latin typeface="+mn-ea"/>
              </a:rPr>
              <a:t>への</a:t>
            </a:r>
            <a:r>
              <a:rPr lang="ja-JP" altLang="en-US" dirty="0">
                <a:latin typeface="+mn-ea"/>
              </a:rPr>
              <a:t>代入を実行する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776" y="3645024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292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</a:t>
            </a:r>
            <a:r>
              <a:rPr lang="ja-JP" altLang="en-US" dirty="0" smtClean="0"/>
              <a:t>（２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03512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アクセスされるデータが、その繰り返しを実行するノードに割り当てられていなければならない。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下の例では、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持つノードが、</a:t>
            </a:r>
            <a:r>
              <a:rPr lang="en-US" altLang="ja-JP" dirty="0">
                <a:latin typeface="+mn-ea"/>
              </a:rPr>
              <a:t>a[</a:t>
            </a:r>
            <a:r>
              <a:rPr lang="en-US" altLang="ja-JP" dirty="0" err="1">
                <a:latin typeface="+mn-ea"/>
              </a:rPr>
              <a:t>i</a:t>
            </a:r>
            <a:r>
              <a:rPr lang="en-US" altLang="ja-JP" dirty="0" smtClean="0">
                <a:latin typeface="+mn-ea"/>
              </a:rPr>
              <a:t>][j]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持たなければならない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そうでない場合、事前に通信を行っておく。</a:t>
            </a:r>
            <a:endParaRPr lang="ja-JP" altLang="en-US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55776" y="4509120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561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67408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kumimoji="1" lang="ja-JP" altLang="en-US" dirty="0" smtClean="0"/>
              <a:t>節</a:t>
            </a:r>
            <a:endParaRPr kumimoji="1" lang="en-US" altLang="ja-JP" dirty="0" smtClean="0"/>
          </a:p>
          <a:p>
            <a:pPr lvl="1"/>
            <a:r>
              <a:rPr kumimoji="0" lang="ja-JP" altLang="en-US" dirty="0"/>
              <a:t>並列</a:t>
            </a:r>
            <a:r>
              <a:rPr kumimoji="0" lang="ja-JP" altLang="en-US" dirty="0" smtClean="0"/>
              <a:t>ループの</a:t>
            </a:r>
            <a:r>
              <a:rPr kumimoji="0" lang="ja-JP" altLang="en-US" dirty="0"/>
              <a:t>終了時</a:t>
            </a:r>
            <a:r>
              <a:rPr kumimoji="0" lang="ja-JP" altLang="en-US" dirty="0" smtClean="0"/>
              <a:t>に、各ノードの値を「集計」する。</a:t>
            </a:r>
            <a:endParaRPr kumimoji="0" lang="en-US" altLang="ja-JP" dirty="0"/>
          </a:p>
          <a:p>
            <a:pPr lvl="1"/>
            <a:r>
              <a:rPr kumimoji="0" lang="ja-JP" altLang="en-US" dirty="0"/>
              <a:t>提供している</a:t>
            </a:r>
            <a:r>
              <a:rPr kumimoji="0" lang="ja-JP" altLang="en-US" dirty="0" smtClean="0"/>
              <a:t>演算は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ja-JP" altLang="en-US" dirty="0" err="1" smtClean="0"/>
              <a:t>，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ja-JP" dirty="0" smtClean="0"/>
              <a:t>, 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ja-JP" altLang="en-US" dirty="0" smtClean="0"/>
              <a:t>など。</a:t>
            </a:r>
            <a:endParaRPr kumimoji="0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23728" y="3573016"/>
            <a:ext cx="583264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loop on t[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 Bold" panose="020B0704020202020204" pitchFamily="34" charset="0"/>
              </a:rPr>
              <a:t>reduction(+:sum)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20;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sum +=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3768" y="52292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の値を合計した値で、各ノード上の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を更新する。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588224" y="4005064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0" lang="ja-JP" altLang="en-US" dirty="0">
                <a:sym typeface="Helvetica Neue" charset="0"/>
              </a:rPr>
              <a:t>直後の処理</a:t>
            </a:r>
            <a:r>
              <a:rPr kumimoji="0" lang="ja-JP" altLang="en-US" dirty="0" smtClean="0">
                <a:sym typeface="Helvetica Neue" charset="0"/>
              </a:rPr>
              <a:t>を</a:t>
            </a:r>
            <a:r>
              <a:rPr kumimoji="0" lang="ja-JP" altLang="en-US" dirty="0">
                <a:latin typeface="Times" charset="0"/>
                <a:cs typeface="Times" charset="0"/>
                <a:sym typeface="Times" charset="0"/>
              </a:rPr>
              <a:t>、</a:t>
            </a:r>
            <a:r>
              <a:rPr kumimoji="0" lang="ja-JP" altLang="en-US" dirty="0" smtClean="0">
                <a:sym typeface="Helvetica Neue" charset="0"/>
              </a:rPr>
              <a:t>指定</a:t>
            </a:r>
            <a:r>
              <a:rPr kumimoji="0" lang="ja-JP" altLang="en-US" dirty="0">
                <a:sym typeface="Helvetica Neue" charset="0"/>
              </a:rPr>
              <a:t>した</a:t>
            </a:r>
            <a:r>
              <a:rPr kumimoji="0" lang="ja-JP" altLang="en-US" dirty="0" smtClean="0">
                <a:sym typeface="Helvetica Neue" charset="0"/>
              </a:rPr>
              <a:t>ノードが実行する。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979712" y="2780928"/>
            <a:ext cx="3804047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p[0]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func_a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>
              <a:spcBef>
                <a:spcPts val="211"/>
              </a:spcBef>
            </a:pP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p[1]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func_b();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9" y="292494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4581128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4716016" y="3248110"/>
            <a:ext cx="1368153" cy="2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</p:cNvCxnSpPr>
          <p:nvPr/>
        </p:nvCxnSpPr>
        <p:spPr>
          <a:xfrm flipH="1">
            <a:off x="4355976" y="4904294"/>
            <a:ext cx="1728192" cy="39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通信指示文（１）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shadow/reflect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2132856"/>
            <a:ext cx="381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の上下端に幅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のシャドウを付加する。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7984" y="4458598"/>
            <a:ext cx="3123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に対する</a:t>
            </a:r>
            <a:r>
              <a:rPr lang="ja-JP" altLang="en-US" sz="1600" u="sng" dirty="0">
                <a:latin typeface="+mn-ea"/>
              </a:rPr>
              <a:t>隣接通信</a:t>
            </a:r>
            <a:r>
              <a:rPr lang="ja-JP" altLang="en-US" sz="1600" dirty="0">
                <a:latin typeface="+mn-ea"/>
              </a:rPr>
              <a:t>を実行する。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2708920"/>
            <a:ext cx="554510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shadow a[1:1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reflect (a)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18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0364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59832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44008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0152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720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699792" y="5267160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283968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5868144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flipV="1">
            <a:off x="2803798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flipV="1">
            <a:off x="4387974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flipV="1">
            <a:off x="5972150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501317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reflect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63688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47864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2040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P[2]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6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P[3]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>
            <a:stCxn id="8" idx="1"/>
          </p:cNvCxnSpPr>
          <p:nvPr/>
        </p:nvCxnSpPr>
        <p:spPr>
          <a:xfrm rot="10800000" flipV="1">
            <a:off x="2915816" y="2302132"/>
            <a:ext cx="1440160" cy="112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1"/>
          </p:cNvCxnSpPr>
          <p:nvPr/>
        </p:nvCxnSpPr>
        <p:spPr>
          <a:xfrm rot="10800000">
            <a:off x="3275856" y="4221089"/>
            <a:ext cx="1152128" cy="406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8698"/>
              </p:ext>
            </p:extLst>
          </p:nvPr>
        </p:nvGraphicFramePr>
        <p:xfrm>
          <a:off x="1907704" y="42337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9996"/>
              </p:ext>
            </p:extLst>
          </p:nvPr>
        </p:nvGraphicFramePr>
        <p:xfrm>
          <a:off x="5549726" y="42210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64"/>
          <p:cNvGraphicFramePr>
            <a:graphicFrameLocks noGrp="1"/>
          </p:cNvGraphicFramePr>
          <p:nvPr/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/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15952"/>
              </p:ext>
            </p:extLst>
          </p:nvPr>
        </p:nvGraphicFramePr>
        <p:xfrm>
          <a:off x="4355976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9783"/>
              </p:ext>
            </p:extLst>
          </p:nvPr>
        </p:nvGraphicFramePr>
        <p:xfrm>
          <a:off x="5027091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4283968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 1 30"/>
          <p:cNvSpPr/>
          <p:nvPr/>
        </p:nvSpPr>
        <p:spPr>
          <a:xfrm>
            <a:off x="5220072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shadow a[1:1]</a:t>
            </a: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reflect (a)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0989"/>
              </p:ext>
            </p:extLst>
          </p:nvPr>
        </p:nvGraphicFramePr>
        <p:xfrm>
          <a:off x="1907704" y="42337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28187"/>
              </p:ext>
            </p:extLst>
          </p:nvPr>
        </p:nvGraphicFramePr>
        <p:xfrm>
          <a:off x="5070004" y="42210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P[1]</a:t>
            </a:r>
            <a:endParaRPr lang="ja-JP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248"/>
              </p:ext>
            </p:extLst>
          </p:nvPr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9940"/>
              </p:ext>
            </p:extLst>
          </p:nvPr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4067944" y="3861048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572000" y="4797151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endParaRPr kumimoji="1" lang="ja-JP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通信指示文（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gmove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lang="ja-JP" altLang="en-US" dirty="0" smtClean="0"/>
              <a:t>通信</a:t>
            </a:r>
            <a:r>
              <a:rPr lang="ja-JP" altLang="en-US" dirty="0"/>
              <a:t>を伴う任意の代入文を実行する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664" y="3203684"/>
            <a:ext cx="324319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gmove</a:t>
            </a:r>
            <a:endParaRPr lang="en-US" altLang="ja-JP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a[:][:] = b[:][:];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64088" y="3059668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64088" y="3635732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3059668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40152" y="3635732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380312" y="3059668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80312" y="3347700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0312" y="3635732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80312" y="3923764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43711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a[block][block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2796" y="44371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b[block][*]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右矢印 17"/>
          <p:cNvSpPr/>
          <p:nvPr/>
        </p:nvSpPr>
        <p:spPr>
          <a:xfrm flipH="1">
            <a:off x="6732240" y="3419708"/>
            <a:ext cx="432048" cy="484632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4067780"/>
            <a:ext cx="348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で「部分配列」も記述できる。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0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並列プログラミング言語</a:t>
            </a:r>
            <a:r>
              <a:rPr kumimoji="1" lang="en-US" altLang="ja-JP" dirty="0" smtClean="0"/>
              <a:t>XcalableMP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次世代並列プログラミング言語検討委員会 </a:t>
            </a:r>
            <a:r>
              <a:rPr lang="en-US" altLang="ja-JP" dirty="0"/>
              <a:t>/ PC</a:t>
            </a:r>
            <a:r>
              <a:rPr lang="ja-JP" altLang="en-US" dirty="0"/>
              <a:t>クラスタコンソーシアム</a:t>
            </a:r>
            <a:r>
              <a:rPr lang="en-US" altLang="ja-JP" dirty="0"/>
              <a:t>XcalableMP</a:t>
            </a:r>
            <a:r>
              <a:rPr lang="ja-JP" altLang="en-US" dirty="0"/>
              <a:t>規格部会で検討中。</a:t>
            </a:r>
          </a:p>
          <a:p>
            <a:r>
              <a:rPr lang="en-US" altLang="ja-JP" dirty="0"/>
              <a:t>MPI</a:t>
            </a:r>
            <a:r>
              <a:rPr lang="ja-JP" altLang="en-US" dirty="0"/>
              <a:t>に代わる並列</a:t>
            </a:r>
            <a:r>
              <a:rPr lang="ja-JP" altLang="en-US" dirty="0" smtClean="0"/>
              <a:t>プログラミングモデル</a:t>
            </a:r>
            <a:endParaRPr lang="ja-JP" altLang="en-US" dirty="0"/>
          </a:p>
          <a:p>
            <a:r>
              <a:rPr lang="ja-JP" altLang="en-US" dirty="0"/>
              <a:t>目標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Performance </a:t>
            </a:r>
          </a:p>
          <a:p>
            <a:pPr lvl="1"/>
            <a:r>
              <a:rPr lang="en-US" altLang="ja-JP" dirty="0"/>
              <a:t>Expressiveness</a:t>
            </a:r>
          </a:p>
          <a:p>
            <a:pPr lvl="1"/>
            <a:r>
              <a:rPr lang="en-US" altLang="ja-JP" dirty="0" err="1"/>
              <a:t>Optimizability</a:t>
            </a:r>
            <a:endParaRPr lang="en-US" altLang="ja-JP" dirty="0"/>
          </a:p>
          <a:p>
            <a:pPr lvl="1"/>
            <a:r>
              <a:rPr lang="en-US" altLang="ja-JP" dirty="0"/>
              <a:t>Education </a:t>
            </a:r>
            <a:r>
              <a:rPr lang="en-US" altLang="ja-JP" dirty="0" smtClean="0"/>
              <a:t>cost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xmp-logo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3701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436096" y="5055567"/>
            <a:ext cx="32431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www.xcalablemp.org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通信指示文</a:t>
            </a: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ja-JP" altLang="en-US" dirty="0" smtClean="0"/>
              <a:t>指示文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特定</a:t>
            </a:r>
            <a:r>
              <a:rPr lang="ja-JP" altLang="en-US" dirty="0" smtClean="0"/>
              <a:t>の</a:t>
            </a:r>
            <a:r>
              <a:rPr lang="ja-JP" altLang="en-US" dirty="0"/>
              <a:t>ノード</a:t>
            </a:r>
            <a:r>
              <a:rPr lang="ja-JP" altLang="en-US" dirty="0" smtClean="0"/>
              <a:t>が、指定したデータを他のノードへブロードキャストする（ばらまく）。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79712" y="4149080"/>
            <a:ext cx="6591985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barrier</a:t>
            </a:r>
            <a:r>
              <a:rPr lang="ja-JP" altLang="en-US" dirty="0" smtClean="0"/>
              <a:t>指示文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ノードが互いに待ち合わせる（バリア同期）。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84" y="3501008"/>
            <a:ext cx="4110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(s) from 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84" y="514790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0272" y="342900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p[0]</a:t>
            </a:r>
          </a:p>
          <a:p>
            <a:pPr indent="273050"/>
            <a:r>
              <a:rPr kumimoji="1" lang="ja-JP" altLang="en-US" sz="1600" dirty="0" smtClean="0"/>
              <a:t>は省略可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26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プログラムの例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1373E6-10CA-4E9D-89EE-897B535B5D65}" type="slidenum">
              <a:rPr lang="en-US" altLang="ja-JP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677167" y="1357907"/>
            <a:ext cx="5130800" cy="4951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nodes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p(</a:t>
            </a:r>
            <a:r>
              <a:rPr lang="en-US" altLang="ja-JP" sz="1400" dirty="0" err="1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npx,npy,npz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template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lx,ly,lz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 t</a:t>
            </a: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distribute </a:t>
            </a:r>
            <a:r>
              <a:rPr lang="en-US" altLang="ja-JP" sz="1400" dirty="0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block,block,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onto p :: t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align 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with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shadow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(1,1,1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lx = 1024</a:t>
            </a:r>
            <a:endParaRPr lang="ja-JP" altLang="en-US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reflect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se,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008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loop on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lz-1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iy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ly</a:t>
            </a:r>
            <a:endParaRPr lang="en-US" altLang="ja-JP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ix = 1, lx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wu1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wv0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...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257230" y="1800274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ノード集合の宣言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168330" y="2557511"/>
            <a:ext cx="272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テンプレートの宣言と</a:t>
            </a:r>
          </a:p>
          <a:p>
            <a:r>
              <a:rPr lang="ja-JP" altLang="en-US" sz="2000">
                <a:latin typeface="+mn-ea"/>
              </a:rPr>
              <a:t>分散の指定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6438205" y="3457624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整列の指定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349305" y="39084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シャドウの指定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6258817" y="49879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隣接通信の指定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168330" y="5527724"/>
            <a:ext cx="272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ループの並列化の指定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H="1" flipV="1">
            <a:off x="3647379" y="1538882"/>
            <a:ext cx="2647106" cy="413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5508103" y="2132855"/>
            <a:ext cx="714373" cy="540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5177729" y="2799356"/>
            <a:ext cx="1260772" cy="737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 flipV="1">
            <a:off x="5177729" y="3339106"/>
            <a:ext cx="1260772" cy="701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 flipH="1" flipV="1">
            <a:off x="4782317" y="4401069"/>
            <a:ext cx="1440159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 flipV="1">
            <a:off x="3467992" y="4688482"/>
            <a:ext cx="2754486" cy="936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349305" y="442282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重複実行される</a:t>
            </a: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H="1" flipV="1">
            <a:off x="2567879" y="3878856"/>
            <a:ext cx="3798614" cy="666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37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のローカル</a:t>
            </a:r>
            <a:r>
              <a:rPr kumimoji="1" lang="ja-JP" altLang="en-US" dirty="0" smtClean="0"/>
              <a:t>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各ノードが解くべき問題を個別に示す。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「ノード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25</a:t>
            </a:r>
            <a:r>
              <a:rPr lang="ja-JP" altLang="en-US" dirty="0" smtClean="0"/>
              <a:t>を解け。ノード</a:t>
            </a:r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自由度が高いが、やや難しい。</a:t>
            </a:r>
            <a:endParaRPr lang="en-US" altLang="ja-JP" dirty="0" smtClean="0"/>
          </a:p>
          <a:p>
            <a:r>
              <a:rPr lang="ja-JP" altLang="en-US" dirty="0" smtClean="0"/>
              <a:t>ローカルビューのための機能として、</a:t>
            </a:r>
            <a:r>
              <a:rPr lang="en-US" altLang="ja-JP" dirty="0" smtClean="0"/>
              <a:t>Fortran 2008</a:t>
            </a:r>
            <a:r>
              <a:rPr lang="ja-JP" altLang="en-US" dirty="0" smtClean="0"/>
              <a:t>から導入した</a:t>
            </a:r>
            <a:r>
              <a:rPr lang="en-US" altLang="ja-JP" dirty="0" err="1" smtClean="0"/>
              <a:t>coarray</a:t>
            </a:r>
            <a:r>
              <a:rPr lang="ja-JP" altLang="en-US" dirty="0" smtClean="0"/>
              <a:t>をサポート。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coarray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1287850"/>
          </a:xfrm>
        </p:spPr>
        <p:txBody>
          <a:bodyPr>
            <a:normAutofit/>
          </a:bodyPr>
          <a:lstStyle/>
          <a:p>
            <a:r>
              <a:rPr kumimoji="0" lang="ja-JP" altLang="en-US" dirty="0" smtClean="0">
                <a:sym typeface="Helvetica Neue" charset="0"/>
              </a:rPr>
              <a:t>「</a:t>
            </a:r>
            <a:r>
              <a:rPr kumimoji="0" lang="en-US" altLang="ja-JP" dirty="0" err="1" smtClean="0">
                <a:sym typeface="Helvetica Neue" charset="0"/>
              </a:rPr>
              <a:t>coarray</a:t>
            </a:r>
            <a:r>
              <a:rPr kumimoji="0" lang="ja-JP" altLang="en-US" dirty="0" smtClean="0">
                <a:sym typeface="Helvetica Neue" charset="0"/>
              </a:rPr>
              <a:t>」として宣言されたデータは、</a:t>
            </a:r>
            <a:r>
              <a:rPr kumimoji="0" lang="ja-JP" altLang="en-US" u="sng" dirty="0" smtClean="0">
                <a:sym typeface="Helvetica Neue" charset="0"/>
              </a:rPr>
              <a:t>代入文の形式で</a:t>
            </a:r>
            <a:r>
              <a:rPr kumimoji="0" lang="ja-JP" altLang="en-US" dirty="0" smtClean="0">
                <a:sym typeface="Helvetica Neue" charset="0"/>
              </a:rPr>
              <a:t>他のノードからもアクセスできる。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096206" y="4078813"/>
            <a:ext cx="4004828" cy="13215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7156" tIns="107156" rIns="107156" bIns="107156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float b[100]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:[*]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984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if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969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xmpc_this_image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()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== 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0)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algn="l"/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a[0:3] = b[3:3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:[1];</a:t>
            </a:r>
            <a:endParaRPr kumimoji="0" lang="en-US" altLang="ja-JP" sz="1969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4078813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</a:t>
            </a:r>
            <a:r>
              <a:rPr lang="en-US" altLang="ja-JP" dirty="0" err="1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coarray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であると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宣言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6097" y="4798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コロンの後の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[]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はノード番号を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表す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>
          <a:xfrm flipH="1">
            <a:off x="3995936" y="4263479"/>
            <a:ext cx="1440160" cy="1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1"/>
          </p:cNvCxnSpPr>
          <p:nvPr/>
        </p:nvCxnSpPr>
        <p:spPr>
          <a:xfrm flipH="1" flipV="1">
            <a:off x="4716017" y="5086925"/>
            <a:ext cx="720080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35696" y="3574757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sym typeface="ヒラギノ丸ゴ Pro W4" pitchFamily="-84" charset="-128"/>
              </a:rPr>
              <a:t>ノード</a:t>
            </a:r>
            <a:r>
              <a:rPr lang="en-US" altLang="ja-JP" dirty="0">
                <a:latin typeface="+mn-ea"/>
                <a:sym typeface="ヒラギノ丸ゴ Pro W4" pitchFamily="-84" charset="-128"/>
              </a:rPr>
              <a:t>2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が持つ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b[3:3]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のデータを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a[0:3]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に</a:t>
            </a:r>
            <a:r>
              <a:rPr lang="ja-JP" altLang="en-US" dirty="0" smtClean="0">
                <a:latin typeface="+mn-ea"/>
                <a:sym typeface="ヒラギノ丸ゴ Pro W4" pitchFamily="-84" charset="-128"/>
              </a:rPr>
              <a:t>代入</a:t>
            </a:r>
            <a:endParaRPr lang="ja-JP" altLang="en-US" dirty="0">
              <a:latin typeface="+mn-ea"/>
              <a:sym typeface="ヒラギノ丸ゴ Pro W4" pitchFamily="-8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57332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base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3728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length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flipV="1">
            <a:off x="1614056" y="5229200"/>
            <a:ext cx="5816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</p:cNvCxnSpPr>
          <p:nvPr/>
        </p:nvCxnSpPr>
        <p:spPr>
          <a:xfrm flipH="1" flipV="1">
            <a:off x="2555776" y="5229200"/>
            <a:ext cx="1695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5816" y="57332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要素」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の特徴（１）</a:t>
            </a:r>
            <a:endParaRPr lang="en-US" altLang="ja-JP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768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Fortran/C</a:t>
            </a:r>
            <a:r>
              <a:rPr lang="ja-JP" altLang="en-US" dirty="0" smtClean="0"/>
              <a:t>の拡張 </a:t>
            </a:r>
            <a:r>
              <a:rPr lang="ja-JP" altLang="en-US" dirty="0"/>
              <a:t>（</a:t>
            </a:r>
            <a:r>
              <a:rPr lang="ja-JP" altLang="en-US" dirty="0" smtClean="0"/>
              <a:t>指示文ベース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>
              <a:buFontTx/>
              <a:buNone/>
            </a:pPr>
            <a:r>
              <a:rPr lang="ja-JP" altLang="en-US" dirty="0" smtClean="0"/>
              <a:t>→ 逐次プログラムからの移行が容易</a:t>
            </a:r>
          </a:p>
          <a:p>
            <a:r>
              <a:rPr lang="en-US" altLang="ja-JP" dirty="0" smtClean="0"/>
              <a:t>SPMD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各ノード（並列実行の主体）が独立に（重複して）実行を開始する。</a:t>
            </a:r>
            <a:endParaRPr lang="en-US" altLang="ja-JP" dirty="0" smtClean="0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023A080-35CB-4244-AC6F-EA6CA0C8F70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1" name="AutoShape 6"/>
          <p:cNvSpPr>
            <a:spLocks noChangeAspect="1" noChangeArrowheads="1" noTextEdit="1"/>
          </p:cNvSpPr>
          <p:nvPr/>
        </p:nvSpPr>
        <p:spPr bwMode="auto">
          <a:xfrm>
            <a:off x="4843016" y="3940994"/>
            <a:ext cx="29749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の特徴（２）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2879576"/>
          </a:xfrm>
        </p:spPr>
        <p:txBody>
          <a:bodyPr/>
          <a:lstStyle/>
          <a:p>
            <a:r>
              <a:rPr lang="ja-JP" altLang="en-US" dirty="0"/>
              <a:t>明示的な並列化と通信</a:t>
            </a:r>
          </a:p>
          <a:p>
            <a:pPr lvl="1"/>
            <a:r>
              <a:rPr lang="ja-JP" altLang="en-US" dirty="0"/>
              <a:t>ワークマッピング（並列処理）、通信、および同期は</a:t>
            </a:r>
            <a:r>
              <a:rPr lang="ja-JP" altLang="en-US" u="sng" dirty="0"/>
              <a:t>「集団的」な指示文</a:t>
            </a:r>
            <a:r>
              <a:rPr lang="ja-JP" altLang="en-US" dirty="0"/>
              <a:t>によって明示される。</a:t>
            </a:r>
          </a:p>
          <a:p>
            <a:pPr lvl="1">
              <a:buFontTx/>
              <a:buNone/>
            </a:pPr>
            <a:r>
              <a:rPr lang="ja-JP" altLang="en-US" dirty="0"/>
              <a:t>→ チューニングが容易</a:t>
            </a:r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グローバルビュー</a:t>
            </a:r>
          </a:p>
          <a:p>
            <a:pPr lvl="1"/>
            <a:r>
              <a:rPr lang="ja-JP" altLang="en-US" dirty="0" smtClean="0"/>
              <a:t>ローカルビュー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C449933-E268-415C-B923-CC63D25A5B47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の実行モデル</a:t>
            </a:r>
            <a:r>
              <a:rPr lang="ja-JP" altLang="en-US" dirty="0"/>
              <a:t>（</a:t>
            </a:r>
            <a:r>
              <a:rPr kumimoji="1" lang="en-US" altLang="ja-JP" dirty="0" smtClean="0"/>
              <a:t>SPMD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各ノードは、同一のコードを独立に（重複して）実行する。</a:t>
            </a:r>
            <a:endParaRPr lang="en-US" altLang="ja-JP" dirty="0" smtClean="0"/>
          </a:p>
          <a:p>
            <a:r>
              <a:rPr lang="ja-JP" altLang="en-US" dirty="0"/>
              <a:t>指示</a:t>
            </a:r>
            <a:r>
              <a:rPr lang="ja-JP" altLang="en-US" dirty="0" smtClean="0"/>
              <a:t>文の箇所では、全ノードが協調して動作する（集団実行）。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ワークマッピング（並列処理）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utoShape 6"/>
          <p:cNvSpPr>
            <a:spLocks noChangeAspect="1" noChangeArrowheads="1" noTextEdit="1"/>
          </p:cNvSpPr>
          <p:nvPr/>
        </p:nvSpPr>
        <p:spPr bwMode="auto">
          <a:xfrm>
            <a:off x="6228184" y="3573016"/>
            <a:ext cx="2319496" cy="23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372200" y="3601483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ノード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ja-JP" sz="1200" dirty="0">
              <a:latin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7884368" y="3610148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ノード</a:t>
            </a:r>
            <a:r>
              <a:rPr lang="en-US" altLang="ja-JP" sz="1200" dirty="0" smtClean="0">
                <a:latin typeface="+mn-ea"/>
              </a:rPr>
              <a:t>4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 flipH="1">
            <a:off x="6588224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7020272" y="3706690"/>
            <a:ext cx="71727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32240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732240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 flipH="1">
            <a:off x="7020272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7164288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7164288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H="1">
            <a:off x="7452320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7596336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596336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 flipH="1">
            <a:off x="7884368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8028384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28384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228184" y="4725144"/>
            <a:ext cx="2305882" cy="523532"/>
            <a:chOff x="3590" y="2308"/>
            <a:chExt cx="1863" cy="556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90" y="2308"/>
              <a:ext cx="1863" cy="556"/>
              <a:chOff x="3756" y="2308"/>
              <a:chExt cx="1863" cy="556"/>
            </a:xfrm>
          </p:grpSpPr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</p:grp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04" y="2388"/>
              <a:ext cx="43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400" dirty="0">
                  <a:solidFill>
                    <a:srgbClr val="000000"/>
                  </a:solidFill>
                  <a:latin typeface="+mn-ea"/>
                </a:rPr>
                <a:t>指示文</a:t>
              </a:r>
              <a:endParaRPr lang="ja-JP" altLang="en-US" sz="1400" dirty="0">
                <a:latin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7" y="2595"/>
              <a:ext cx="166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通信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同期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ワーク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マッピ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ング</a:t>
              </a:r>
              <a:endParaRPr lang="ja-JP" altLang="en-US" sz="1200" dirty="0">
                <a:latin typeface="+mn-ea"/>
              </a:endParaRP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757808" y="4127517"/>
            <a:ext cx="1342584" cy="2210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0" tIns="36000" rIns="360000" bIns="0">
            <a:spAutoFit/>
          </a:bodyPr>
          <a:lstStyle/>
          <a:p>
            <a:r>
              <a:rPr lang="ja-JP" altLang="en-US" sz="1200" dirty="0">
                <a:latin typeface="+mn-ea"/>
              </a:rPr>
              <a:t>重複実行</a:t>
            </a:r>
          </a:p>
        </p:txBody>
      </p:sp>
    </p:spTree>
    <p:extLst>
      <p:ext uri="{BB962C8B-B14F-4D97-AF65-F5344CB8AC3E}">
        <p14:creationId xmlns:p14="http://schemas.microsoft.com/office/powerpoint/2010/main" val="40645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4824"/>
            <a:ext cx="6591985" cy="41044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各ノードは、自身のローカルメモリ上のデータ（</a:t>
            </a:r>
            <a:r>
              <a:rPr kumimoji="1" lang="ja-JP" altLang="en-US" u="sng" dirty="0" smtClean="0"/>
              <a:t>ローカルデータ</a:t>
            </a:r>
            <a:r>
              <a:rPr kumimoji="1" lang="ja-JP" altLang="en-US" dirty="0" smtClean="0"/>
              <a:t>）のみをアクセスできる。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他のノード上のデータ（</a:t>
            </a:r>
            <a:r>
              <a:rPr kumimoji="1" lang="ja-JP" altLang="en-US" u="sng" dirty="0" smtClean="0"/>
              <a:t>リモートデータ</a:t>
            </a:r>
            <a:r>
              <a:rPr kumimoji="1" lang="ja-JP" altLang="en-US" dirty="0" smtClean="0"/>
              <a:t>）にアクセスする場合は、特殊な記法による明示的な指定が必要。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coarray</a:t>
            </a:r>
            <a:endParaRPr kumimoji="1" lang="en-US" altLang="ja-JP" dirty="0" smtClean="0"/>
          </a:p>
          <a:p>
            <a:r>
              <a:rPr lang="ja-JP" altLang="en-US" dirty="0" smtClean="0"/>
              <a:t>「分散」されないデータは、全ノードに</a:t>
            </a:r>
            <a:r>
              <a:rPr lang="ja-JP" altLang="en-US" u="sng" dirty="0" smtClean="0"/>
              <a:t>重複して</a:t>
            </a:r>
            <a:r>
              <a:rPr lang="ja-JP" altLang="en-US" dirty="0" smtClean="0"/>
              <a:t>配置される。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プログラム例（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2230"/>
            <a:ext cx="4244056" cy="273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array[MAX];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p[*]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t[MAX]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t[block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align array[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with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reduction(+:res)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MAX;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res 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ja-JP" altLang="en-US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72230"/>
            <a:ext cx="424847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main(int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char **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MPI_Init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MPI_Comm_rank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(MPI_COMM_WORLD, &amp;rank); 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dx = MAX/size;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rank * dx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if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rank != (size -1))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+ dx;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else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MAX;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0;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array[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MPI_Allreduce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&amp;res, 1, MPI_INT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</a:t>
            </a:r>
          </a:p>
          <a:p>
            <a:r>
              <a:rPr lang="ja-JP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       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MPI_SUM, MPI_COMM_WORLD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MPI_Finalize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 );</a:t>
            </a: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141277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XMP/C</a:t>
            </a:r>
            <a:r>
              <a:rPr kumimoji="1" lang="ja-JP" altLang="en-US" dirty="0" smtClean="0">
                <a:latin typeface="+mj-ea"/>
                <a:ea typeface="+mj-ea"/>
              </a:rPr>
              <a:t>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141277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67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</a:t>
            </a:r>
          </a:p>
        </p:txBody>
      </p:sp>
    </p:spTree>
    <p:extLst>
      <p:ext uri="{BB962C8B-B14F-4D97-AF65-F5344CB8AC3E}">
        <p14:creationId xmlns:p14="http://schemas.microsoft.com/office/powerpoint/2010/main" val="27886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のグローバルビュー・プログラミング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解くべき問題全体を記述し、それを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個のノードが分担する方法を示す。</a:t>
            </a:r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人で分担して解け」</a:t>
            </a:r>
            <a:endParaRPr lang="en-US" altLang="ja-JP" dirty="0" smtClean="0"/>
          </a:p>
          <a:p>
            <a:r>
              <a:rPr lang="ja-JP" altLang="en-US" dirty="0" smtClean="0"/>
              <a:t>分かりやすい（</a:t>
            </a:r>
            <a:r>
              <a:rPr lang="ja-JP" altLang="en-US" dirty="0"/>
              <a:t>基本的</a:t>
            </a:r>
            <a:r>
              <a:rPr lang="ja-JP" altLang="en-US" dirty="0" smtClean="0"/>
              <a:t>に指示</a:t>
            </a:r>
            <a:r>
              <a:rPr lang="ja-JP" altLang="en-US" dirty="0"/>
              <a:t>文を挿入するだけ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r>
              <a:rPr lang="ja-JP" altLang="en-US" dirty="0" smtClean="0"/>
              <a:t>「分担」を指定する方法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データマッピング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1340768"/>
            <a:ext cx="30963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ローカルビュー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各ノード</a:t>
            </a:r>
            <a:r>
              <a:rPr lang="ja-JP" altLang="en-US" sz="1400" dirty="0"/>
              <a:t>が解くべき問題を個別に</a:t>
            </a:r>
            <a:r>
              <a:rPr lang="ja-JP" altLang="en-US" sz="1400" dirty="0" smtClean="0"/>
              <a:t>示す。「</a:t>
            </a:r>
            <a:r>
              <a:rPr lang="ja-JP" altLang="en-US" sz="1400" dirty="0"/>
              <a:t>ノード</a:t>
            </a:r>
            <a:r>
              <a:rPr lang="en-US" altLang="ja-JP" sz="1400" dirty="0"/>
              <a:t>1</a:t>
            </a:r>
            <a:r>
              <a:rPr lang="ja-JP" altLang="en-US" sz="1400" dirty="0"/>
              <a:t>は問題</a:t>
            </a:r>
            <a:r>
              <a:rPr lang="en-US" altLang="ja-JP" sz="1400" dirty="0"/>
              <a:t>1</a:t>
            </a:r>
            <a:r>
              <a:rPr lang="ja-JP" altLang="en-US" sz="1400" dirty="0"/>
              <a:t>～</a:t>
            </a:r>
            <a:r>
              <a:rPr lang="en-US" altLang="ja-JP" sz="1400" dirty="0"/>
              <a:t>25</a:t>
            </a:r>
            <a:r>
              <a:rPr lang="ja-JP" altLang="en-US" sz="1400" dirty="0"/>
              <a:t>を解け。ノード</a:t>
            </a:r>
            <a:r>
              <a:rPr lang="en-US" altLang="ja-JP" sz="1400" dirty="0"/>
              <a:t>2</a:t>
            </a:r>
            <a:r>
              <a:rPr lang="ja-JP" altLang="en-US" sz="1400" dirty="0"/>
              <a:t>は</a:t>
            </a:r>
            <a:r>
              <a:rPr lang="en-US" altLang="ja-JP" sz="1400" dirty="0"/>
              <a:t>……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sp>
        <p:nvSpPr>
          <p:cNvPr id="8" name="左右矢印 7"/>
          <p:cNvSpPr/>
          <p:nvPr/>
        </p:nvSpPr>
        <p:spPr>
          <a:xfrm>
            <a:off x="5292080" y="1412776"/>
            <a:ext cx="432048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754</TotalTime>
  <Words>2536</Words>
  <Application>Microsoft Macintosh PowerPoint</Application>
  <PresentationFormat>画面に合わせる (4:3)</PresentationFormat>
  <Paragraphs>561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9" baseType="lpstr">
      <vt:lpstr>Arial Bold</vt:lpstr>
      <vt:lpstr>Calibri</vt:lpstr>
      <vt:lpstr>Century Gothic</vt:lpstr>
      <vt:lpstr>Consolas</vt:lpstr>
      <vt:lpstr>Helvetica Neue</vt:lpstr>
      <vt:lpstr>Helvetica Neue Light</vt:lpstr>
      <vt:lpstr>ＭＳ Ｐゴシック</vt:lpstr>
      <vt:lpstr>Times</vt:lpstr>
      <vt:lpstr>Wingdings</vt:lpstr>
      <vt:lpstr>Wingdings 3</vt:lpstr>
      <vt:lpstr>ヒラギノ角ゴ ProN W3</vt:lpstr>
      <vt:lpstr>ヒラギノ丸ゴ Pro W4</vt:lpstr>
      <vt:lpstr>みかちゃん</vt:lpstr>
      <vt:lpstr>メイリオ</vt:lpstr>
      <vt:lpstr>Arial</vt:lpstr>
      <vt:lpstr>ウィスプ</vt:lpstr>
      <vt:lpstr>XcalableMP講習会</vt:lpstr>
      <vt:lpstr>はじめに</vt:lpstr>
      <vt:lpstr>並列プログラミング言語XcalableMP</vt:lpstr>
      <vt:lpstr>XcalableMPの特徴（１）</vt:lpstr>
      <vt:lpstr>XcalableMPの特徴（２）</vt:lpstr>
      <vt:lpstr>XMPの実行モデル（SPMD）</vt:lpstr>
      <vt:lpstr>メモリモデル</vt:lpstr>
      <vt:lpstr>プログラム例（MPIとの比較）</vt:lpstr>
      <vt:lpstr>XMPのグローバルビュー・プログラミング</vt:lpstr>
      <vt:lpstr>XcalableMP指示文の記法</vt:lpstr>
      <vt:lpstr>XMPのデータマッピング</vt:lpstr>
      <vt:lpstr>データマッピング指示文（１） nodes指示文</vt:lpstr>
      <vt:lpstr>動的なnodes指示文</vt:lpstr>
      <vt:lpstr>データマッピング指示文（２） template指示文</vt:lpstr>
      <vt:lpstr>データマッピング指示文（3） distribute指示文</vt:lpstr>
      <vt:lpstr>データマッピングの例</vt:lpstr>
      <vt:lpstr>多次元テンプレートの分散</vt:lpstr>
      <vt:lpstr>データマッピング指示文（４） align指示文（１）</vt:lpstr>
      <vt:lpstr>データマッピング</vt:lpstr>
      <vt:lpstr>特殊な整列</vt:lpstr>
      <vt:lpstr>動的な配列の整列</vt:lpstr>
      <vt:lpstr>ワークマッピング指示文（１） loop指示文（１）</vt:lpstr>
      <vt:lpstr>loop指示文（２）</vt:lpstr>
      <vt:lpstr>loop指示文（３）</vt:lpstr>
      <vt:lpstr>ワークマッピング指示文（２） task指示文</vt:lpstr>
      <vt:lpstr>通信指示文（１） shadow/reflect指示文</vt:lpstr>
      <vt:lpstr>shadow/reflect指示文の例</vt:lpstr>
      <vt:lpstr>shadow/reflect指示文の例</vt:lpstr>
      <vt:lpstr>通信指示文（2） gmove指示文</vt:lpstr>
      <vt:lpstr>通信指示文（３）</vt:lpstr>
      <vt:lpstr>XcalableMPプログラムの例</vt:lpstr>
      <vt:lpstr>XMPのローカルビュー・プログラミング</vt:lpstr>
      <vt:lpstr>coarray機能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 初級編</dc:title>
  <dc:creator>Hitoshi Murai</dc:creator>
  <cp:lastModifiedBy>Masahiro Nakao</cp:lastModifiedBy>
  <cp:revision>144</cp:revision>
  <dcterms:created xsi:type="dcterms:W3CDTF">2013-07-17T01:06:53Z</dcterms:created>
  <dcterms:modified xsi:type="dcterms:W3CDTF">2017-08-06T05:59:14Z</dcterms:modified>
</cp:coreProperties>
</file>