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9" r:id="rId3"/>
    <p:sldId id="277" r:id="rId4"/>
    <p:sldId id="260" r:id="rId5"/>
    <p:sldId id="279" r:id="rId6"/>
    <p:sldId id="276" r:id="rId7"/>
    <p:sldId id="278" r:id="rId8"/>
    <p:sldId id="263" r:id="rId9"/>
    <p:sldId id="261" r:id="rId10"/>
    <p:sldId id="271" r:id="rId11"/>
    <p:sldId id="270" r:id="rId12"/>
    <p:sldId id="269" r:id="rId13"/>
    <p:sldId id="262" r:id="rId14"/>
    <p:sldId id="266" r:id="rId15"/>
    <p:sldId id="281" r:id="rId16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11" autoAdjust="0"/>
    <p:restoredTop sz="99585" autoAdjust="0"/>
  </p:normalViewPr>
  <p:slideViewPr>
    <p:cSldViewPr>
      <p:cViewPr varScale="1">
        <p:scale>
          <a:sx n="80" d="100"/>
          <a:sy n="80" d="100"/>
        </p:scale>
        <p:origin x="-5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F3792-36B7-4A04-83E2-13BBDD001DB5}" type="datetimeFigureOut">
              <a:rPr kumimoji="1" lang="ja-JP" altLang="en-US" smtClean="0"/>
              <a:t>2015/12/09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A963B98-A62F-4311-879F-8870A0E0E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40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9E39C6A-ADE5-42B3-A51E-B44B71F41A46}" type="datetime1">
              <a:rPr kumimoji="1" lang="ja-JP" altLang="en-US" smtClean="0"/>
              <a:t>2015/12/09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C75-39A9-4B55-AA0E-A04F76609FEC}" type="datetime1">
              <a:rPr kumimoji="1" lang="ja-JP" altLang="en-US" smtClean="0"/>
              <a:t>2015/12/09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20C8-9F9C-427D-8C8D-23BC1D931E8B}" type="datetime1">
              <a:rPr kumimoji="1" lang="ja-JP" altLang="en-US" smtClean="0"/>
              <a:t>2015/12/09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43AA-EA5F-4334-8D62-1750B077EBF2}" type="datetime1">
              <a:rPr kumimoji="1" lang="ja-JP" altLang="en-US" smtClean="0"/>
              <a:t>2015/12/09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669D-93AF-4706-9431-916F853A3D6D}" type="datetime1">
              <a:rPr kumimoji="1" lang="ja-JP" altLang="en-US" smtClean="0"/>
              <a:t>2015/12/09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5E8-D450-4248-9EF3-E024576233E1}" type="datetime1">
              <a:rPr kumimoji="1" lang="ja-JP" altLang="en-US" smtClean="0"/>
              <a:t>2015/12/09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041310-2D68-4F8B-986C-6484DF0ED96D}" type="datetime1">
              <a:rPr kumimoji="1" lang="ja-JP" altLang="en-US" smtClean="0"/>
              <a:t>2015/12/09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C51245F-AAC0-4C27-926D-4DB7D4D3BF2E}" type="datetime1">
              <a:rPr kumimoji="1" lang="ja-JP" altLang="en-US" smtClean="0"/>
              <a:t>2015/12/09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26CA-A145-410F-8AB6-43D69965D7D5}" type="datetime1">
              <a:rPr kumimoji="1" lang="ja-JP" altLang="en-US" smtClean="0"/>
              <a:t>2015/12/09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A9D4-295E-43A7-9FCA-9BAFD307A619}" type="datetime1">
              <a:rPr kumimoji="1" lang="ja-JP" altLang="en-US" smtClean="0"/>
              <a:t>2015/12/09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04B7-5B84-42A6-99CE-456B0A885EFF}" type="datetime1">
              <a:rPr kumimoji="1" lang="ja-JP" altLang="en-US" smtClean="0"/>
              <a:t>2015/12/09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54FCDCB-647B-4497-9AF8-A7D87DBDB4F2}" type="datetime1">
              <a:rPr kumimoji="1" lang="ja-JP" altLang="en-US" smtClean="0"/>
              <a:t>2015/12/09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XcalableMP</a:t>
            </a:r>
            <a:r>
              <a:rPr kumimoji="1" lang="ja-JP" altLang="en-US" dirty="0" smtClean="0"/>
              <a:t>講習会　初級編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実習</a:t>
            </a:r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algn="ctr"/>
            <a:r>
              <a:rPr lang="ja-JP" altLang="en-US" dirty="0" smtClean="0"/>
              <a:t>理化学研究所　計算科学研究機構</a:t>
            </a:r>
            <a:r>
              <a:rPr lang="en-US" altLang="ja-JP" dirty="0" smtClean="0"/>
              <a:t> </a:t>
            </a:r>
            <a:r>
              <a:rPr lang="ja-JP" altLang="en-US" dirty="0" smtClean="0"/>
              <a:t>下坂健則、岩下英俊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476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並列化可能なループの３パターン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200" y="2132856"/>
            <a:ext cx="8075240" cy="46085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6928" indent="-457200">
              <a:buFont typeface="+mj-lt"/>
              <a:buAutoNum type="arabicPeriod"/>
            </a:pPr>
            <a:r>
              <a:rPr lang="ja-JP" altLang="en-US" sz="2400" dirty="0" smtClean="0"/>
              <a:t>ループインデックスが完全に揃っている場合</a:t>
            </a:r>
            <a:endParaRPr lang="en-US" altLang="ja-JP" sz="2400" dirty="0"/>
          </a:p>
          <a:p>
            <a:pPr marL="923544" lvl="3" indent="0">
              <a:buNone/>
            </a:pPr>
            <a:r>
              <a:rPr lang="en-US" altLang="ja-JP" sz="1800" dirty="0" smtClean="0"/>
              <a:t>[</a:t>
            </a:r>
            <a:r>
              <a:rPr lang="en-US" altLang="ja-JP" sz="1800" dirty="0"/>
              <a:t>C]  </a:t>
            </a:r>
            <a:r>
              <a:rPr lang="en-US" altLang="ja-JP" sz="1800" dirty="0">
                <a:latin typeface="ＭＳ ゴシック"/>
                <a:ea typeface="ＭＳ ゴシック"/>
                <a:cs typeface="ＭＳ ゴシック"/>
              </a:rPr>
              <a:t>u[j][</a:t>
            </a:r>
            <a:r>
              <a:rPr lang="en-US" altLang="ja-JP" sz="1800" dirty="0" err="1"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>
                <a:latin typeface="ＭＳ ゴシック"/>
                <a:ea typeface="ＭＳ ゴシック"/>
                <a:cs typeface="ＭＳ ゴシック"/>
              </a:rPr>
              <a:t>] = </a:t>
            </a:r>
            <a:r>
              <a:rPr lang="en-US" altLang="ja-JP" sz="1800" dirty="0" err="1"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>
                <a:latin typeface="ＭＳ ゴシック"/>
                <a:ea typeface="ＭＳ ゴシック"/>
                <a:cs typeface="ＭＳ ゴシック"/>
              </a:rPr>
              <a:t>[j][</a:t>
            </a:r>
            <a:r>
              <a:rPr lang="en-US" altLang="ja-JP" sz="1800" dirty="0" err="1"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];</a:t>
            </a:r>
          </a:p>
          <a:p>
            <a:pPr marL="923544" lvl="3" indent="0">
              <a:buNone/>
            </a:pPr>
            <a:r>
              <a:rPr lang="en-US" altLang="ja-JP" sz="1800" dirty="0" smtClean="0"/>
              <a:t>[F]  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u(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) = 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(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)</a:t>
            </a:r>
          </a:p>
          <a:p>
            <a:pPr marL="402336" lvl="1" indent="0">
              <a:buNone/>
            </a:pPr>
            <a:r>
              <a:rPr lang="en-US" altLang="ja-JP" sz="2200" dirty="0" smtClean="0">
                <a:sym typeface="Wingdings" panose="05000000000000000000" pitchFamily="2" charset="2"/>
              </a:rPr>
              <a:t> </a:t>
            </a:r>
            <a:r>
              <a:rPr lang="en-US" altLang="ja-JP" sz="2200" dirty="0" smtClean="0"/>
              <a:t>loop</a:t>
            </a:r>
            <a:r>
              <a:rPr lang="ja-JP" altLang="en-US" sz="2200" dirty="0" smtClean="0"/>
              <a:t>指示文で並列化（課題１で紹介済）</a:t>
            </a:r>
            <a:endParaRPr lang="en-US" altLang="ja-JP" sz="2200" dirty="0" smtClean="0"/>
          </a:p>
          <a:p>
            <a:pPr marL="1810512" lvl="5" indent="-457200"/>
            <a:endParaRPr lang="en-US" altLang="ja-JP" sz="1400" dirty="0" smtClean="0"/>
          </a:p>
          <a:p>
            <a:pPr marL="566928" indent="-457200">
              <a:buFont typeface="+mj-lt"/>
              <a:buAutoNum type="arabicPeriod"/>
            </a:pPr>
            <a:r>
              <a:rPr lang="ja-JP" altLang="en-US" sz="2400" dirty="0" smtClean="0"/>
              <a:t>隣接する配列要素の参照がある場合</a:t>
            </a:r>
            <a:endParaRPr lang="en-US" altLang="ja-JP" sz="2400" dirty="0"/>
          </a:p>
          <a:p>
            <a:pPr marL="923544" lvl="3" indent="0">
              <a:buNone/>
            </a:pPr>
            <a:r>
              <a:rPr lang="en-US" altLang="ja-JP" sz="1800" dirty="0"/>
              <a:t>[C] </a:t>
            </a:r>
            <a:r>
              <a:rPr lang="en-US" altLang="ja-JP" sz="1800" dirty="0" smtClean="0"/>
              <a:t> 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u[j</a:t>
            </a:r>
            <a:r>
              <a:rPr lang="en-US" altLang="ja-JP" sz="1800" dirty="0">
                <a:latin typeface="ＭＳ ゴシック"/>
                <a:ea typeface="ＭＳ ゴシック"/>
                <a:cs typeface="ＭＳ ゴシック"/>
              </a:rPr>
              <a:t>][</a:t>
            </a:r>
            <a:r>
              <a:rPr lang="en-US" altLang="ja-JP" sz="1800" dirty="0" err="1"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>
                <a:latin typeface="ＭＳ ゴシック"/>
                <a:ea typeface="ＭＳ ゴシック"/>
                <a:cs typeface="ＭＳ ゴシック"/>
              </a:rPr>
              <a:t>] = 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[j][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] + 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[j][</a:t>
            </a:r>
            <a:r>
              <a:rPr lang="en-US" altLang="ja-JP" sz="1800" dirty="0">
                <a:latin typeface="ＭＳ ゴシック"/>
                <a:ea typeface="ＭＳ ゴシック"/>
                <a:cs typeface="ＭＳ ゴシック"/>
              </a:rPr>
              <a:t>i-1] + </a:t>
            </a:r>
            <a:r>
              <a:rPr lang="en-US" altLang="ja-JP" sz="1800" dirty="0" err="1"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>
                <a:latin typeface="ＭＳ ゴシック"/>
                <a:ea typeface="ＭＳ ゴシック"/>
                <a:cs typeface="ＭＳ ゴシック"/>
              </a:rPr>
              <a:t>[j+1][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] </a:t>
            </a:r>
            <a:r>
              <a:rPr lang="en-US" altLang="ja-JP" sz="1800" dirty="0">
                <a:latin typeface="ＭＳ ゴシック"/>
                <a:ea typeface="ＭＳ ゴシック"/>
                <a:cs typeface="ＭＳ ゴシック"/>
              </a:rPr>
              <a:t>+ …;</a:t>
            </a:r>
          </a:p>
          <a:p>
            <a:pPr marL="923544" lvl="3" indent="0">
              <a:buNone/>
            </a:pPr>
            <a:r>
              <a:rPr lang="en-US" altLang="ja-JP" sz="1800" dirty="0" smtClean="0"/>
              <a:t>[F]  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u(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) </a:t>
            </a:r>
            <a:r>
              <a:rPr lang="en-US" altLang="ja-JP" sz="1800" dirty="0">
                <a:latin typeface="ＭＳ ゴシック"/>
                <a:ea typeface="ＭＳ ゴシック"/>
                <a:cs typeface="ＭＳ ゴシック"/>
              </a:rPr>
              <a:t>= 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(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) + 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(i-1,j) + 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(i,j+1) + …</a:t>
            </a:r>
            <a:endParaRPr lang="en-US" altLang="ja-JP" sz="1800" dirty="0">
              <a:latin typeface="ＭＳ ゴシック"/>
              <a:ea typeface="ＭＳ ゴシック"/>
              <a:cs typeface="ＭＳ ゴシック"/>
            </a:endParaRPr>
          </a:p>
          <a:p>
            <a:pPr marL="402336" lvl="1" indent="0">
              <a:buNone/>
            </a:pPr>
            <a:r>
              <a:rPr lang="en-US" altLang="ja-JP" sz="2200" dirty="0" smtClean="0">
                <a:sym typeface="Wingdings" panose="05000000000000000000" pitchFamily="2" charset="2"/>
              </a:rPr>
              <a:t> </a:t>
            </a:r>
            <a:r>
              <a:rPr lang="ja-JP" altLang="en-US" sz="2200" dirty="0" smtClean="0"/>
              <a:t>袖通信＋</a:t>
            </a:r>
            <a:r>
              <a:rPr lang="en-US" altLang="ja-JP" sz="2200" dirty="0" smtClean="0"/>
              <a:t>loop</a:t>
            </a:r>
            <a:r>
              <a:rPr lang="ja-JP" altLang="en-US" sz="2200" dirty="0" smtClean="0"/>
              <a:t>指示文（袖通信はこの後詳しく）</a:t>
            </a:r>
            <a:endParaRPr lang="en-US" altLang="ja-JP" sz="2200" dirty="0"/>
          </a:p>
          <a:p>
            <a:pPr marL="1810512" lvl="5" indent="-457200"/>
            <a:endParaRPr lang="en-US" altLang="ja-JP" sz="1400" dirty="0"/>
          </a:p>
          <a:p>
            <a:pPr marL="566928" indent="-457200">
              <a:buFont typeface="+mj-lt"/>
              <a:buAutoNum type="arabicPeriod"/>
            </a:pPr>
            <a:r>
              <a:rPr lang="ja-JP" altLang="en-US" sz="2400" dirty="0" smtClean="0"/>
              <a:t>総和など、ループ反復を横断する演算が</a:t>
            </a:r>
            <a:r>
              <a:rPr lang="ja-JP" altLang="en-US" sz="2400" dirty="0"/>
              <a:t>ある</a:t>
            </a:r>
            <a:r>
              <a:rPr lang="ja-JP" altLang="en-US" sz="2400" dirty="0" smtClean="0"/>
              <a:t>場合</a:t>
            </a:r>
            <a:endParaRPr lang="en-US" altLang="ja-JP" sz="2400" dirty="0"/>
          </a:p>
          <a:p>
            <a:pPr marL="923544" lvl="3" indent="0">
              <a:buNone/>
            </a:pPr>
            <a:r>
              <a:rPr lang="en-US" altLang="ja-JP" sz="1800" dirty="0"/>
              <a:t>[C] </a:t>
            </a:r>
            <a:r>
              <a:rPr lang="en-US" altLang="ja-JP" sz="1800" dirty="0" smtClean="0"/>
              <a:t> </a:t>
            </a:r>
            <a:r>
              <a:rPr lang="en-US" altLang="ja-JP" sz="1800" dirty="0" smtClean="0">
                <a:latin typeface="ＭＳ ゴシック" pitchFamily="49" charset="-128"/>
                <a:ea typeface="ＭＳ ゴシック" pitchFamily="49" charset="-128"/>
              </a:rPr>
              <a:t>s </a:t>
            </a:r>
            <a:r>
              <a:rPr lang="en-US" altLang="ja-JP" sz="1800" dirty="0">
                <a:latin typeface="ＭＳ ゴシック" pitchFamily="49" charset="-128"/>
                <a:ea typeface="ＭＳ ゴシック" pitchFamily="49" charset="-128"/>
              </a:rPr>
              <a:t>+= abs(</a:t>
            </a:r>
            <a:r>
              <a:rPr lang="en-US" altLang="ja-JP" sz="1800" dirty="0" err="1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800" dirty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800" dirty="0" err="1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800" dirty="0">
                <a:latin typeface="ＭＳ ゴシック" pitchFamily="49" charset="-128"/>
                <a:ea typeface="ＭＳ ゴシック" pitchFamily="49" charset="-128"/>
              </a:rPr>
              <a:t>]-u[j][</a:t>
            </a:r>
            <a:r>
              <a:rPr lang="en-US" altLang="ja-JP" sz="1800" dirty="0" err="1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800" dirty="0">
                <a:latin typeface="ＭＳ ゴシック" pitchFamily="49" charset="-128"/>
                <a:ea typeface="ＭＳ ゴシック" pitchFamily="49" charset="-128"/>
              </a:rPr>
              <a:t>]);</a:t>
            </a:r>
          </a:p>
          <a:p>
            <a:pPr marL="923544" lvl="3" indent="0">
              <a:buNone/>
            </a:pPr>
            <a:r>
              <a:rPr lang="en-US" altLang="ja-JP" sz="1800" dirty="0" smtClean="0"/>
              <a:t>[F]  </a:t>
            </a:r>
            <a:r>
              <a:rPr lang="en-US" altLang="ja-JP" sz="1800" dirty="0" smtClean="0">
                <a:latin typeface="ＭＳ ゴシック" pitchFamily="49" charset="-128"/>
                <a:ea typeface="ＭＳ ゴシック" pitchFamily="49" charset="-128"/>
              </a:rPr>
              <a:t>s = s + abs(</a:t>
            </a:r>
            <a:r>
              <a:rPr lang="en-US" altLang="ja-JP" sz="180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800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800" dirty="0" err="1" smtClean="0">
                <a:latin typeface="ＭＳ ゴシック" pitchFamily="49" charset="-128"/>
                <a:ea typeface="ＭＳ ゴシック" pitchFamily="49" charset="-128"/>
              </a:rPr>
              <a:t>i,j</a:t>
            </a:r>
            <a:r>
              <a:rPr lang="en-US" altLang="ja-JP" sz="1800" dirty="0" smtClean="0">
                <a:latin typeface="ＭＳ ゴシック" pitchFamily="49" charset="-128"/>
                <a:ea typeface="ＭＳ ゴシック" pitchFamily="49" charset="-128"/>
              </a:rPr>
              <a:t>)-u(</a:t>
            </a:r>
            <a:r>
              <a:rPr lang="en-US" altLang="ja-JP" sz="1800" dirty="0" err="1" smtClean="0">
                <a:latin typeface="ＭＳ ゴシック" pitchFamily="49" charset="-128"/>
                <a:ea typeface="ＭＳ ゴシック" pitchFamily="49" charset="-128"/>
              </a:rPr>
              <a:t>i.j</a:t>
            </a:r>
            <a:r>
              <a:rPr lang="en-US" altLang="ja-JP" sz="1800" dirty="0" smtClean="0">
                <a:latin typeface="ＭＳ ゴシック" pitchFamily="49" charset="-128"/>
                <a:ea typeface="ＭＳ ゴシック" pitchFamily="49" charset="-128"/>
              </a:rPr>
              <a:t>))</a:t>
            </a:r>
          </a:p>
          <a:p>
            <a:pPr marL="745236" lvl="1" indent="-342900">
              <a:buFont typeface="Wingdings" panose="05000000000000000000" pitchFamily="2" charset="2"/>
              <a:buChar char="à"/>
            </a:pPr>
            <a:r>
              <a:rPr lang="en-US" altLang="ja-JP" sz="2200" dirty="0" smtClean="0"/>
              <a:t>loop</a:t>
            </a:r>
            <a:r>
              <a:rPr lang="ja-JP" altLang="en-US" sz="2200" dirty="0" smtClean="0"/>
              <a:t>指示文に「</a:t>
            </a:r>
            <a:r>
              <a:rPr lang="en-US" altLang="ja-JP" sz="2200" dirty="0" smtClean="0"/>
              <a:t>reduction</a:t>
            </a:r>
            <a:r>
              <a:rPr lang="ja-JP" altLang="en-US" sz="2200" dirty="0" smtClean="0"/>
              <a:t>節」を付加</a:t>
            </a:r>
            <a:endParaRPr lang="en-US" altLang="ja-JP" sz="2200" dirty="0" smtClean="0"/>
          </a:p>
          <a:p>
            <a:pPr marL="745236" lvl="1" indent="-342900">
              <a:buFont typeface="Wingdings" panose="05000000000000000000" pitchFamily="2" charset="2"/>
              <a:buChar char="à"/>
            </a:pPr>
            <a:endParaRPr lang="en-US" altLang="ja-JP" sz="22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97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984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２次元分散における隣接要素の参照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7538"/>
              </p:ext>
            </p:extLst>
          </p:nvPr>
        </p:nvGraphicFramePr>
        <p:xfrm>
          <a:off x="1043608" y="2564904"/>
          <a:ext cx="2304256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42531"/>
              </p:ext>
            </p:extLst>
          </p:nvPr>
        </p:nvGraphicFramePr>
        <p:xfrm>
          <a:off x="4932040" y="2492896"/>
          <a:ext cx="1152128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048091"/>
              </p:ext>
            </p:extLst>
          </p:nvPr>
        </p:nvGraphicFramePr>
        <p:xfrm>
          <a:off x="6516216" y="2492896"/>
          <a:ext cx="1152128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11379"/>
              </p:ext>
            </p:extLst>
          </p:nvPr>
        </p:nvGraphicFramePr>
        <p:xfrm>
          <a:off x="4932040" y="4005064"/>
          <a:ext cx="1152128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59817"/>
              </p:ext>
            </p:extLst>
          </p:nvPr>
        </p:nvGraphicFramePr>
        <p:xfrm>
          <a:off x="6516216" y="4005064"/>
          <a:ext cx="1152128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右矢印 4"/>
          <p:cNvSpPr/>
          <p:nvPr/>
        </p:nvSpPr>
        <p:spPr>
          <a:xfrm>
            <a:off x="3851920" y="3356992"/>
            <a:ext cx="57606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3347864" y="5517232"/>
            <a:ext cx="5400599" cy="864096"/>
          </a:xfrm>
          <a:prstGeom prst="wedgeRoundRectCallout">
            <a:avLst>
              <a:gd name="adj1" fmla="val 4342"/>
              <a:gd name="adj2" fmla="val -346736"/>
              <a:gd name="adj3" fmla="val 16667"/>
            </a:avLst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ノードをまたぐデータの参照が必要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en-US" altLang="ja-JP" dirty="0" smtClean="0">
                <a:solidFill>
                  <a:schemeClr val="tx1"/>
                </a:solidFill>
                <a:sym typeface="Wingdings"/>
              </a:rPr>
              <a:t> XMP</a:t>
            </a:r>
            <a:r>
              <a:rPr lang="ja-JP" altLang="en-US" dirty="0" smtClean="0">
                <a:solidFill>
                  <a:schemeClr val="tx1"/>
                </a:solidFill>
                <a:sym typeface="Wingdings"/>
              </a:rPr>
              <a:t>は、この通信パターンをサポート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5968190" y="2586772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5968190" y="2915652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5580112" y="2914010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6012160" y="2914010"/>
            <a:ext cx="648072" cy="0"/>
          </a:xfrm>
          <a:prstGeom prst="straightConnector1">
            <a:avLst/>
          </a:prstGeom>
          <a:ln w="3175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051720" y="2717855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2051720" y="3068960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1663642" y="3025527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2123728" y="3027685"/>
            <a:ext cx="288032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4582344" y="205193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並列実行のときのデータ参照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93567" y="208063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逐次実行のときのデータ参照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93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２次元分散における隣接要素の</a:t>
            </a:r>
            <a:r>
              <a:rPr lang="ja-JP" altLang="en-US" dirty="0" smtClean="0"/>
              <a:t>参照（つづき）</a:t>
            </a:r>
            <a:endParaRPr kumimoji="1" lang="ja-JP" altLang="en-US" dirty="0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90678"/>
              </p:ext>
            </p:extLst>
          </p:nvPr>
        </p:nvGraphicFramePr>
        <p:xfrm>
          <a:off x="1259632" y="2464296"/>
          <a:ext cx="172819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628260"/>
              </p:ext>
            </p:extLst>
          </p:nvPr>
        </p:nvGraphicFramePr>
        <p:xfrm>
          <a:off x="3491880" y="2464296"/>
          <a:ext cx="172819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53909"/>
              </p:ext>
            </p:extLst>
          </p:nvPr>
        </p:nvGraphicFramePr>
        <p:xfrm>
          <a:off x="1259632" y="4768553"/>
          <a:ext cx="172819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45513"/>
              </p:ext>
            </p:extLst>
          </p:nvPr>
        </p:nvGraphicFramePr>
        <p:xfrm>
          <a:off x="3491880" y="4768553"/>
          <a:ext cx="172819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5233"/>
              </p:ext>
            </p:extLst>
          </p:nvPr>
        </p:nvGraphicFramePr>
        <p:xfrm>
          <a:off x="3203848" y="1988840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3563888" y="192940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shadow</a:t>
            </a:r>
            <a:endParaRPr kumimoji="1" lang="ja-JP" altLang="en-US" dirty="0"/>
          </a:p>
        </p:txBody>
      </p:sp>
      <p:sp>
        <p:nvSpPr>
          <p:cNvPr id="31" name="角丸四角形吹き出し 30"/>
          <p:cNvSpPr/>
          <p:nvPr/>
        </p:nvSpPr>
        <p:spPr>
          <a:xfrm>
            <a:off x="6084168" y="2492896"/>
            <a:ext cx="2763925" cy="864096"/>
          </a:xfrm>
          <a:prstGeom prst="wedgeRoundRectCallout">
            <a:avLst>
              <a:gd name="adj1" fmla="val -85154"/>
              <a:gd name="adj2" fmla="val 6037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shadow</a:t>
            </a:r>
            <a:r>
              <a:rPr lang="ja-JP" altLang="en-US" b="1" dirty="0" smtClean="0">
                <a:solidFill>
                  <a:srgbClr val="FF0000"/>
                </a:solidFill>
              </a:rPr>
              <a:t>指示文</a:t>
            </a:r>
            <a:r>
              <a:rPr lang="ja-JP" altLang="en-US" dirty="0" smtClean="0">
                <a:solidFill>
                  <a:schemeClr val="tx1"/>
                </a:solidFill>
              </a:rPr>
              <a:t>により、あらかじめ余分な領域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を確保しておく。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2583814" y="4900320"/>
            <a:ext cx="0" cy="266164"/>
          </a:xfrm>
          <a:prstGeom prst="straightConnector1">
            <a:avLst/>
          </a:prstGeom>
          <a:ln w="31750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2583814" y="5251068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2195736" y="5249426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2613765" y="5229200"/>
            <a:ext cx="302051" cy="0"/>
          </a:xfrm>
          <a:prstGeom prst="straightConnector1">
            <a:avLst/>
          </a:prstGeom>
          <a:ln w="31750">
            <a:solidFill>
              <a:srgbClr val="008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吹き出し 16"/>
          <p:cNvSpPr/>
          <p:nvPr/>
        </p:nvSpPr>
        <p:spPr>
          <a:xfrm>
            <a:off x="6012160" y="4005064"/>
            <a:ext cx="2880320" cy="864096"/>
          </a:xfrm>
          <a:prstGeom prst="wedgeRoundRectCallout">
            <a:avLst>
              <a:gd name="adj1" fmla="val -153715"/>
              <a:gd name="adj2" fmla="val 64060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rgbClr val="008000"/>
                </a:solidFill>
              </a:rPr>
              <a:t>reflect</a:t>
            </a:r>
            <a:r>
              <a:rPr lang="ja-JP" altLang="en-US" b="1" dirty="0" smtClean="0">
                <a:solidFill>
                  <a:srgbClr val="008000"/>
                </a:solidFill>
              </a:rPr>
              <a:t>指示文</a:t>
            </a:r>
            <a:r>
              <a:rPr lang="ja-JP" altLang="en-US" dirty="0" smtClean="0">
                <a:solidFill>
                  <a:schemeClr val="tx1"/>
                </a:solidFill>
              </a:rPr>
              <a:t>により、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隣接ノードのデータを</a:t>
            </a:r>
            <a:r>
              <a:rPr lang="en-US" altLang="ja-JP" dirty="0" smtClean="0">
                <a:solidFill>
                  <a:schemeClr val="tx1"/>
                </a:solidFill>
              </a:rPr>
              <a:t>shadow</a:t>
            </a:r>
            <a:r>
              <a:rPr lang="ja-JP" altLang="en-US" dirty="0" smtClean="0">
                <a:solidFill>
                  <a:schemeClr val="tx1"/>
                </a:solidFill>
              </a:rPr>
              <a:t>領域にコピー。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 flipH="1" flipV="1">
            <a:off x="2886143" y="4987775"/>
            <a:ext cx="1070356" cy="21602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368300 h 21600"/>
              <a:gd name="T4" fmla="*/ 1257300 w 21600"/>
              <a:gd name="T5" fmla="*/ 368300 h 21600"/>
              <a:gd name="T6" fmla="*/ 1257300 w 21600"/>
              <a:gd name="T7" fmla="*/ 23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4"/>
                </a:lnTo>
              </a:path>
            </a:pathLst>
          </a:custGeom>
          <a:noFill/>
          <a:ln w="31750" cap="flat">
            <a:solidFill>
              <a:srgbClr val="008000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 rot="16200000" flipH="1" flipV="1">
            <a:off x="1912586" y="4288214"/>
            <a:ext cx="1070356" cy="21602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368300 h 21600"/>
              <a:gd name="T4" fmla="*/ 1257300 w 21600"/>
              <a:gd name="T5" fmla="*/ 368300 h 21600"/>
              <a:gd name="T6" fmla="*/ 1257300 w 21600"/>
              <a:gd name="T7" fmla="*/ 23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4"/>
                </a:lnTo>
              </a:path>
            </a:pathLst>
          </a:custGeom>
          <a:noFill/>
          <a:ln w="31750" cap="flat">
            <a:solidFill>
              <a:srgbClr val="660066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  <p:sp>
        <p:nvSpPr>
          <p:cNvPr id="22" name="角丸四角形吹き出し 21"/>
          <p:cNvSpPr/>
          <p:nvPr/>
        </p:nvSpPr>
        <p:spPr>
          <a:xfrm>
            <a:off x="6012160" y="5445224"/>
            <a:ext cx="2684984" cy="864096"/>
          </a:xfrm>
          <a:prstGeom prst="wedgeRoundRectCallout">
            <a:avLst>
              <a:gd name="adj1" fmla="val -168456"/>
              <a:gd name="adj2" fmla="val -73051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計算</a:t>
            </a:r>
            <a:r>
              <a:rPr lang="ja-JP" altLang="en-US" dirty="0" smtClean="0">
                <a:solidFill>
                  <a:schemeClr val="tx1"/>
                </a:solidFill>
              </a:rPr>
              <a:t>ループ内では、</a:t>
            </a:r>
            <a:r>
              <a:rPr lang="en-US" altLang="ja-JP" dirty="0" smtClean="0">
                <a:solidFill>
                  <a:schemeClr val="tx1"/>
                </a:solidFill>
              </a:rPr>
              <a:t>shadow</a:t>
            </a:r>
            <a:r>
              <a:rPr lang="ja-JP" altLang="en-US" dirty="0" smtClean="0">
                <a:solidFill>
                  <a:schemeClr val="tx1"/>
                </a:solidFill>
              </a:rPr>
              <a:t>領域のデータを参照。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68144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+mj-ea"/>
                <a:ea typeface="+mj-ea"/>
              </a:rPr>
              <a:t>①</a:t>
            </a:r>
            <a:r>
              <a:rPr lang="ja-JP" altLang="en-US" u="sng" dirty="0" smtClean="0">
                <a:latin typeface="+mj-ea"/>
                <a:ea typeface="+mj-ea"/>
              </a:rPr>
              <a:t>宣言文</a:t>
            </a:r>
            <a:endParaRPr lang="en-US" altLang="en-US" u="sng" dirty="0" smtClean="0">
              <a:latin typeface="+mj-ea"/>
              <a:ea typeface="+mj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8144" y="3573016"/>
            <a:ext cx="162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+mj-ea"/>
                <a:ea typeface="+mj-ea"/>
              </a:rPr>
              <a:t>②</a:t>
            </a:r>
            <a:r>
              <a:rPr lang="ja-JP" altLang="en-US" u="sng" dirty="0" smtClean="0">
                <a:latin typeface="+mj-ea"/>
                <a:ea typeface="+mj-ea"/>
              </a:rPr>
              <a:t>通信の指示</a:t>
            </a:r>
            <a:endParaRPr lang="en-US" altLang="en-US" u="sng" dirty="0" smtClean="0">
              <a:latin typeface="+mj-ea"/>
              <a:ea typeface="+mj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40152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+mj-ea"/>
                <a:ea typeface="+mj-ea"/>
              </a:rPr>
              <a:t>②</a:t>
            </a:r>
            <a:r>
              <a:rPr lang="ja-JP" altLang="en-US" u="sng" dirty="0" smtClean="0">
                <a:latin typeface="+mj-ea"/>
                <a:ea typeface="+mj-ea"/>
              </a:rPr>
              <a:t>並列計算</a:t>
            </a:r>
            <a:endParaRPr lang="en-US" altLang="en-US" u="sng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66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２</a:t>
            </a:r>
            <a:r>
              <a:rPr kumimoji="1" lang="ja-JP" altLang="en-US" dirty="0" smtClean="0"/>
              <a:t>次元ブロック分散による並列化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339816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XMP</a:t>
            </a:r>
            <a:r>
              <a:rPr lang="ja-JP" altLang="en-US" dirty="0"/>
              <a:t>指示文を</a:t>
            </a:r>
            <a:r>
              <a:rPr lang="ja-JP" altLang="en-US" dirty="0" smtClean="0"/>
              <a:t>用いて、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l</a:t>
            </a:r>
            <a:r>
              <a:rPr kumimoji="1"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aplace.c</a:t>
            </a:r>
            <a:r>
              <a:rPr kumimoji="1" lang="ja-JP" altLang="en-US" dirty="0" smtClean="0"/>
              <a:t>または</a:t>
            </a:r>
            <a:r>
              <a:rPr kumimoji="1" lang="en-US" altLang="ja-JP" dirty="0" smtClean="0">
                <a:latin typeface="ＭＳ ゴシック"/>
                <a:ea typeface="ＭＳ ゴシック"/>
                <a:cs typeface="ＭＳ ゴシック"/>
              </a:rPr>
              <a:t>laplace.f90</a:t>
            </a:r>
            <a:r>
              <a:rPr lang="ja-JP" altLang="en-US" dirty="0" smtClean="0"/>
              <a:t>を</a:t>
            </a:r>
            <a:r>
              <a:rPr kumimoji="1" lang="ja-JP" altLang="en-US" dirty="0" smtClean="0"/>
              <a:t>２次元ブロック分散</a:t>
            </a:r>
            <a:r>
              <a:rPr lang="ja-JP" altLang="en-US" dirty="0"/>
              <a:t>で</a:t>
            </a:r>
            <a:r>
              <a:rPr kumimoji="1" lang="ja-JP" altLang="en-US" dirty="0" smtClean="0"/>
              <a:t>並列化せよ。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ベースプログラムは、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xmp_laplace.c</a:t>
            </a:r>
            <a:r>
              <a:rPr lang="ja-JP" altLang="en-US" dirty="0" smtClean="0"/>
              <a:t>または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xmp_laplace.f90</a:t>
            </a:r>
          </a:p>
          <a:p>
            <a:pPr lvl="1"/>
            <a:r>
              <a:rPr lang="ja-JP" altLang="en-US" dirty="0" smtClean="0">
                <a:latin typeface="+mn-ea"/>
              </a:rPr>
              <a:t>各ループが、「ループ並列化の</a:t>
            </a:r>
            <a:r>
              <a:rPr lang="ja-JP" altLang="en-US" dirty="0">
                <a:latin typeface="+mn-ea"/>
              </a:rPr>
              <a:t>３</a:t>
            </a:r>
            <a:r>
              <a:rPr lang="ja-JP" altLang="en-US" dirty="0" smtClean="0">
                <a:latin typeface="+mn-ea"/>
              </a:rPr>
              <a:t>つのパターン」のどれに該当するかを考える。</a:t>
            </a:r>
            <a:endParaRPr lang="en-US" altLang="ja-JP" dirty="0" smtClean="0">
              <a:latin typeface="+mn-ea"/>
            </a:endParaRPr>
          </a:p>
          <a:p>
            <a:pPr lvl="2"/>
            <a:endParaRPr lang="en-US" altLang="ja-JP" dirty="0" smtClean="0"/>
          </a:p>
          <a:p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4</a:t>
            </a:r>
            <a:r>
              <a:rPr lang="ja-JP" altLang="en-US" dirty="0" smtClean="0"/>
              <a:t>ノードと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8</a:t>
            </a:r>
            <a:r>
              <a:rPr lang="ja-JP" altLang="en-US" dirty="0" smtClean="0"/>
              <a:t>ノードで実行し、</a:t>
            </a:r>
            <a:r>
              <a:rPr lang="ja-JP" altLang="en-US" dirty="0"/>
              <a:t>検証値</a:t>
            </a:r>
            <a:r>
              <a:rPr lang="ja-JP" altLang="en-US" dirty="0" smtClean="0"/>
              <a:t>が逐次</a:t>
            </a:r>
            <a:r>
              <a:rPr lang="ja-JP" altLang="en-US" dirty="0"/>
              <a:t>プログラムと同程度であることを確認せよ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9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9552" y="1258329"/>
            <a:ext cx="3816424" cy="4455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stdio.h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stdlib.h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math.h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#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define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 64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#define N2 64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double u[N2][N1],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[N2][N1];</a:t>
            </a:r>
          </a:p>
          <a:p>
            <a:endParaRPr lang="en-US" altLang="ja-JP" sz="1050" dirty="0" smtClean="0">
              <a:solidFill>
                <a:srgbClr val="00009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pragma </a:t>
            </a:r>
            <a:r>
              <a:rPr lang="en-US" altLang="ja-JP" sz="105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nodes p(4,*)</a:t>
            </a:r>
          </a:p>
          <a:p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template </a:t>
            </a:r>
            <a:r>
              <a:rPr lang="en-US" altLang="ja-JP" sz="105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t(0:N1-1,0:N2-1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r>
              <a:rPr lang="en-US" altLang="ja-JP" sz="105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distribute </a:t>
            </a:r>
            <a:r>
              <a:rPr lang="en-US" altLang="ja-JP" sz="105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t(block, block) onto p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 align </a:t>
            </a:r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 with t(</a:t>
            </a:r>
            <a:r>
              <a:rPr lang="en-US" altLang="ja-JP" sz="1050" dirty="0" err="1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i,j</a:t>
            </a:r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align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[shadow</a:t>
            </a:r>
            <a:r>
              <a:rPr lang="ja-JP" altLang="en-US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endParaRPr lang="en-US" altLang="ja-JP" sz="1050" dirty="0" smtClean="0">
              <a:solidFill>
                <a:srgbClr val="FF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main(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argc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, char **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argv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{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j,i,k,niter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= 100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double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value = 0.0;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 loop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i,j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 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on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t(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i,j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){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++){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0.0;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0.0;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}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}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4008" y="1258883"/>
            <a:ext cx="4248472" cy="5586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sin((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double)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/N1*M_PI)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         + cos((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double)j/N2*M_PI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for(k = 0; k &lt; niter; k++){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/* old &lt;- new */</a:t>
            </a:r>
          </a:p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];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[reflect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[j-1][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+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[j+1][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+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     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[j][i-1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] +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[j][i+1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])/4.0;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}</a:t>
            </a:r>
          </a:p>
          <a:p>
            <a:endParaRPr lang="en-US" altLang="ja-JP" sz="1050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/* check value */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value = 0.0;</a:t>
            </a:r>
          </a:p>
          <a:p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 loop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j,i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 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on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t(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j,i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 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reduction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節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050" dirty="0">
              <a:solidFill>
                <a:srgbClr val="008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value +=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fabs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]-u[j][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]);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 task on p(1,1)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{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fprintf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stdout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,"Verification = %g\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n",value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}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return 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}</a:t>
            </a:r>
            <a:endParaRPr kumimoji="1" lang="ja-JP" altLang="en-US" sz="105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956376" y="1340768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パターン１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8" name="屈折矢印 7"/>
          <p:cNvSpPr/>
          <p:nvPr/>
        </p:nvSpPr>
        <p:spPr>
          <a:xfrm>
            <a:off x="4283968" y="5877272"/>
            <a:ext cx="288032" cy="216024"/>
          </a:xfrm>
          <a:prstGeom prst="bentUpArrow">
            <a:avLst>
              <a:gd name="adj1" fmla="val 25000"/>
              <a:gd name="adj2" fmla="val 33818"/>
              <a:gd name="adj3" fmla="val 5000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屈折矢印 8"/>
          <p:cNvSpPr/>
          <p:nvPr/>
        </p:nvSpPr>
        <p:spPr>
          <a:xfrm rot="5400000" flipH="1">
            <a:off x="4523296" y="1148048"/>
            <a:ext cx="216024" cy="313432"/>
          </a:xfrm>
          <a:prstGeom prst="bentUpArrow">
            <a:avLst>
              <a:gd name="adj1" fmla="val 25000"/>
              <a:gd name="adj2" fmla="val 33818"/>
              <a:gd name="adj3" fmla="val 5000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323528" y="620688"/>
            <a:ext cx="8928992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/>
              <a:t>２次元ブロック分散＋ループ並列化３パターン</a:t>
            </a:r>
            <a:endParaRPr lang="ja-JP" altLang="en-US" sz="3200" dirty="0"/>
          </a:p>
        </p:txBody>
      </p:sp>
      <p:sp>
        <p:nvSpPr>
          <p:cNvPr id="11" name="角丸四角形 10"/>
          <p:cNvSpPr/>
          <p:nvPr/>
        </p:nvSpPr>
        <p:spPr>
          <a:xfrm>
            <a:off x="7943439" y="2672916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パターン１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7943439" y="3438166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パターン２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7943439" y="4927897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パターン３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419872" y="4869160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パターン１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10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ja-JP" altLang="en-US" dirty="0" smtClean="0"/>
              <a:t>実習１のまとめ</a:t>
            </a: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dirty="0" smtClean="0"/>
              <a:t>並列化指示文の考え方、</a:t>
            </a:r>
            <a:r>
              <a:rPr lang="en-US" altLang="ja-JP" dirty="0" err="1" smtClean="0"/>
              <a:t>mpirun</a:t>
            </a:r>
            <a:r>
              <a:rPr lang="ja-JP" altLang="en-US" dirty="0" smtClean="0"/>
              <a:t>の使い方</a:t>
            </a:r>
            <a:endParaRPr lang="en-US" altLang="ja-JP" dirty="0" smtClean="0"/>
          </a:p>
          <a:p>
            <a:pPr lvl="1">
              <a:lnSpc>
                <a:spcPct val="130000"/>
              </a:lnSpc>
            </a:pPr>
            <a:r>
              <a:rPr lang="ja-JP" altLang="en-US" dirty="0" smtClean="0"/>
              <a:t>逐次実行、冗長実行、並列実行の違い</a:t>
            </a:r>
            <a:endParaRPr kumimoji="1" lang="en-US" altLang="ja-JP" dirty="0" smtClean="0"/>
          </a:p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dirty="0" smtClean="0"/>
              <a:t>プログラムの並列化</a:t>
            </a:r>
            <a:endParaRPr kumimoji="1" lang="en-US" altLang="ja-JP" dirty="0" smtClean="0"/>
          </a:p>
          <a:p>
            <a:pPr lvl="1">
              <a:lnSpc>
                <a:spcPct val="130000"/>
              </a:lnSpc>
            </a:pPr>
            <a:r>
              <a:rPr lang="ja-JP" altLang="en-US" dirty="0" smtClean="0"/>
              <a:t>配列の多次元分散</a:t>
            </a:r>
            <a:endParaRPr lang="en-US" altLang="ja-JP" dirty="0" smtClean="0"/>
          </a:p>
          <a:p>
            <a:pPr lvl="1">
              <a:lnSpc>
                <a:spcPct val="130000"/>
              </a:lnSpc>
            </a:pPr>
            <a:r>
              <a:rPr lang="ja-JP" altLang="en-US" dirty="0" smtClean="0"/>
              <a:t>ループ並列化の３つのパターン</a:t>
            </a:r>
            <a:endParaRPr lang="en-US" altLang="ja-JP" dirty="0" smtClean="0"/>
          </a:p>
          <a:p>
            <a:pPr marL="1161288" lvl="2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smtClean="0"/>
              <a:t>loop</a:t>
            </a:r>
            <a:r>
              <a:rPr lang="ja-JP" altLang="en-US" dirty="0" smtClean="0"/>
              <a:t>指示文だけでよい場合</a:t>
            </a:r>
            <a:endParaRPr lang="en-US" altLang="ja-JP" dirty="0"/>
          </a:p>
          <a:p>
            <a:pPr marL="1161288" lvl="2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smtClean="0"/>
              <a:t>shadow</a:t>
            </a:r>
            <a:r>
              <a:rPr lang="ja-JP" altLang="en-US" dirty="0" smtClean="0"/>
              <a:t>宣言＋</a:t>
            </a:r>
            <a:r>
              <a:rPr lang="en-US" altLang="ja-JP" dirty="0" smtClean="0"/>
              <a:t>reflect</a:t>
            </a:r>
            <a:r>
              <a:rPr lang="ja-JP" altLang="en-US" dirty="0" smtClean="0"/>
              <a:t>指示文＋</a:t>
            </a:r>
            <a:r>
              <a:rPr lang="en-US" altLang="ja-JP" dirty="0" smtClean="0"/>
              <a:t>loop</a:t>
            </a:r>
            <a:r>
              <a:rPr lang="ja-JP" altLang="en-US" dirty="0" smtClean="0"/>
              <a:t>指示文</a:t>
            </a:r>
            <a:endParaRPr lang="en-US" altLang="ja-JP" dirty="0"/>
          </a:p>
          <a:p>
            <a:pPr marL="1161288" lvl="2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smtClean="0"/>
              <a:t>loop</a:t>
            </a:r>
            <a:r>
              <a:rPr lang="ja-JP" altLang="en-US" dirty="0" smtClean="0"/>
              <a:t>指示文＋</a:t>
            </a:r>
            <a:r>
              <a:rPr lang="en-US" altLang="ja-JP" dirty="0" smtClean="0"/>
              <a:t>reduction</a:t>
            </a:r>
            <a:r>
              <a:rPr lang="ja-JP" altLang="en-US" dirty="0" smtClean="0"/>
              <a:t>演算</a:t>
            </a:r>
            <a:endParaRPr lang="en-US" altLang="ja-JP" dirty="0" smtClean="0"/>
          </a:p>
          <a:p>
            <a:pPr lvl="1">
              <a:lnSpc>
                <a:spcPct val="130000"/>
              </a:lnSpc>
            </a:pPr>
            <a:endParaRPr kumimoji="1"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68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逐次プログラムを</a:t>
            </a:r>
            <a:r>
              <a:rPr lang="en-US" altLang="ja-JP" dirty="0" smtClean="0"/>
              <a:t>XcalableMP</a:t>
            </a:r>
            <a:r>
              <a:rPr lang="ja-JP" altLang="en-US" dirty="0" smtClean="0"/>
              <a:t>で並列化する。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/>
              <a:t>基本的な</a:t>
            </a:r>
            <a:r>
              <a:rPr lang="en-US" altLang="ja-JP" dirty="0" err="1" smtClean="0"/>
              <a:t>XcalableMP</a:t>
            </a:r>
            <a:r>
              <a:rPr lang="ja-JP" altLang="en-US" dirty="0" smtClean="0"/>
              <a:t>指示文の使い方を習得する。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16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49391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サンプルプログラムの準備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03149"/>
              </p:ext>
            </p:extLst>
          </p:nvPr>
        </p:nvGraphicFramePr>
        <p:xfrm>
          <a:off x="323528" y="3573016"/>
          <a:ext cx="8568952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4296"/>
                <a:gridCol w="2736304"/>
                <a:gridCol w="3168352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C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Fortran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課題１　逐次版</a:t>
                      </a:r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/>
                      </a:r>
                      <a:b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</a:b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　　　並列化途中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init.c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xmp_init.c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init.f90</a:t>
                      </a:r>
                    </a:p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xmp_init.f90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課題２　逐次版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ja-JP" sz="2000" b="0" i="0" dirty="0" smtClean="0">
                          <a:latin typeface="+mj-ea"/>
                          <a:ea typeface="+mj-ea"/>
                        </a:rPr>
                        <a:t>　</a:t>
                      </a: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　　並列化途中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ja-JP" sz="2000" b="0" i="0" dirty="0" smtClean="0">
                          <a:latin typeface="+mj-ea"/>
                          <a:ea typeface="+mj-ea"/>
                        </a:rPr>
                        <a:t>　</a:t>
                      </a: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（　回答例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laplace.c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xmp_laplace.c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xmp_laplace_ans.c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laplace.f90</a:t>
                      </a:r>
                    </a:p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xmp_laplace.f90</a:t>
                      </a:r>
                    </a:p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xmp_laplace_ans.f90</a:t>
                      </a: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）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5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kumimoji="1" lang="ja-JP" altLang="en-US" dirty="0" smtClean="0"/>
              <a:t>課題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dirty="0" smtClean="0"/>
              <a:t>簡単なプログラムの並列化</a:t>
            </a:r>
            <a:endParaRPr lang="en-US" altLang="ja-JP" dirty="0" smtClean="0"/>
          </a:p>
          <a:p>
            <a:pPr lvl="1">
              <a:lnSpc>
                <a:spcPct val="130000"/>
              </a:lnSpc>
            </a:pPr>
            <a:r>
              <a:rPr lang="ja-JP" altLang="en-US" dirty="0" smtClean="0"/>
              <a:t>逐次実行、冗長実行、並列実行</a:t>
            </a:r>
            <a:endParaRPr kumimoji="1" lang="en-US" altLang="ja-JP" dirty="0" smtClean="0"/>
          </a:p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dirty="0" smtClean="0"/>
              <a:t>２次元差分法計算の並列化</a:t>
            </a:r>
            <a:endParaRPr kumimoji="1" lang="en-US" altLang="ja-JP" dirty="0" smtClean="0"/>
          </a:p>
          <a:p>
            <a:pPr lvl="1">
              <a:lnSpc>
                <a:spcPct val="130000"/>
              </a:lnSpc>
            </a:pPr>
            <a:r>
              <a:rPr lang="ja-JP" altLang="en-US" dirty="0" smtClean="0"/>
              <a:t>多次元分散、袖通信（</a:t>
            </a:r>
            <a:r>
              <a:rPr lang="en-US" altLang="ja-JP" dirty="0" smtClean="0"/>
              <a:t>shadow/reflect</a:t>
            </a:r>
            <a:r>
              <a:rPr lang="ja-JP" altLang="en-US" dirty="0" smtClean="0"/>
              <a:t>）、</a:t>
            </a:r>
            <a:r>
              <a:rPr lang="en-US" altLang="ja-JP" dirty="0" smtClean="0"/>
              <a:t>reduction</a:t>
            </a:r>
            <a:r>
              <a:rPr lang="ja-JP" altLang="en-US" dirty="0" smtClean="0"/>
              <a:t>演算</a:t>
            </a:r>
            <a:endParaRPr lang="en-US" altLang="ja-JP" dirty="0" smtClean="0"/>
          </a:p>
          <a:p>
            <a:pPr lvl="1">
              <a:lnSpc>
                <a:spcPct val="130000"/>
              </a:lnSpc>
            </a:pPr>
            <a:endParaRPr kumimoji="1"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2249424"/>
            <a:ext cx="8208912" cy="1179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61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2060848"/>
            <a:ext cx="8568952" cy="1080120"/>
          </a:xfrm>
        </p:spPr>
        <p:txBody>
          <a:bodyPr>
            <a:normAutofit fontScale="85000" lnSpcReduction="10000"/>
          </a:bodyPr>
          <a:lstStyle/>
          <a:p>
            <a:r>
              <a:rPr lang="ja-JP" altLang="en-US" sz="2200" dirty="0" smtClean="0">
                <a:latin typeface="ＭＳ ゴシック"/>
                <a:ea typeface="ＭＳ ゴシック"/>
                <a:cs typeface="ＭＳ ゴシック"/>
              </a:rPr>
              <a:t>プログラム</a:t>
            </a:r>
            <a:r>
              <a:rPr lang="ja-JP" altLang="en-US" sz="2200" dirty="0" smtClean="0">
                <a:latin typeface="ＭＳ ゴシック"/>
                <a:ea typeface="ＭＳ ゴシック"/>
                <a:cs typeface="ＭＳ ゴシック"/>
              </a:rPr>
              <a:t>をコンパイル</a:t>
            </a:r>
            <a:r>
              <a:rPr lang="ja-JP" altLang="en-US" sz="2200" dirty="0" smtClean="0">
                <a:latin typeface="ＭＳ ゴシック"/>
                <a:ea typeface="ＭＳ ゴシック"/>
                <a:cs typeface="ＭＳ ゴシック"/>
              </a:rPr>
              <a:t>せよ</a:t>
            </a:r>
            <a:r>
              <a:rPr lang="ja-JP" altLang="en-US" sz="2200" dirty="0" smtClean="0">
                <a:latin typeface="ＭＳ ゴシック"/>
                <a:ea typeface="ＭＳ ゴシック"/>
                <a:cs typeface="ＭＳ ゴシック"/>
              </a:rPr>
              <a:t>。</a:t>
            </a:r>
            <a:r>
              <a:rPr lang="en-US" altLang="ja-JP" sz="2200" dirty="0" smtClean="0">
                <a:latin typeface="ＭＳ ゴシック"/>
                <a:ea typeface="ＭＳ ゴシック"/>
                <a:cs typeface="ＭＳ ゴシック"/>
              </a:rPr>
              <a:t>	</a:t>
            </a:r>
            <a:r>
              <a:rPr lang="en-US" altLang="ja-JP" sz="1900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% </a:t>
            </a:r>
            <a:r>
              <a:rPr lang="en-US" altLang="ja-JP" sz="1900" dirty="0" err="1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xmpcc</a:t>
            </a:r>
            <a:r>
              <a:rPr lang="en-US" altLang="ja-JP" sz="1900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altLang="ja-JP" sz="1900" dirty="0" err="1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init.c</a:t>
            </a:r>
            <a:r>
              <a:rPr lang="en-US" altLang="ja-JP" sz="1900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ja-JP" altLang="en-US" sz="1900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または</a:t>
            </a:r>
            <a:r>
              <a:rPr lang="en-US" altLang="ja-JP" sz="1900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altLang="ja-JP" sz="1900" dirty="0" smtClean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xmpf90 init.f90</a:t>
            </a:r>
            <a:endParaRPr lang="en-US" altLang="ja-JP" sz="2000" dirty="0" smtClean="0">
              <a:solidFill>
                <a:srgbClr val="0000FF"/>
              </a:solidFill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2200" dirty="0" smtClean="0">
                <a:latin typeface="ＭＳ ゴシック"/>
                <a:ea typeface="ＭＳ ゴシック"/>
                <a:cs typeface="ＭＳ ゴシック"/>
              </a:rPr>
              <a:t>1</a:t>
            </a:r>
            <a:r>
              <a:rPr lang="ja-JP" altLang="en-US" sz="2200" dirty="0" smtClean="0">
                <a:latin typeface="ＭＳ ゴシック"/>
                <a:ea typeface="ＭＳ ゴシック"/>
                <a:cs typeface="ＭＳ ゴシック"/>
              </a:rPr>
              <a:t>ノードで実行せよ。</a:t>
            </a:r>
            <a:r>
              <a:rPr lang="en-US" altLang="ja-JP" sz="2200" dirty="0" smtClean="0">
                <a:latin typeface="ＭＳ ゴシック"/>
                <a:ea typeface="ＭＳ ゴシック"/>
                <a:cs typeface="ＭＳ ゴシック"/>
              </a:rPr>
              <a:t>			</a:t>
            </a:r>
            <a:r>
              <a:rPr lang="en-US" altLang="ja-JP" sz="2000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% ./</a:t>
            </a:r>
            <a:r>
              <a:rPr lang="en-US" altLang="ja-JP" sz="2000" dirty="0" err="1" smtClean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a.out</a:t>
            </a:r>
            <a:endParaRPr lang="en-US" altLang="ja-JP" sz="2200" dirty="0" smtClean="0">
              <a:solidFill>
                <a:srgbClr val="0000FF"/>
              </a:solidFill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2200" dirty="0" smtClean="0">
                <a:latin typeface="ＭＳ ゴシック"/>
                <a:ea typeface="ＭＳ ゴシック"/>
                <a:cs typeface="ＭＳ ゴシック"/>
              </a:rPr>
              <a:t>2</a:t>
            </a:r>
            <a:r>
              <a:rPr lang="ja-JP" altLang="en-US" sz="2200" dirty="0" smtClean="0">
                <a:latin typeface="ＭＳ ゴシック"/>
                <a:ea typeface="ＭＳ ゴシック"/>
                <a:cs typeface="ＭＳ ゴシック"/>
              </a:rPr>
              <a:t>ノードで</a:t>
            </a:r>
            <a:r>
              <a:rPr lang="ja-JP" altLang="en-US" sz="2200" dirty="0" smtClean="0">
                <a:latin typeface="ＭＳ ゴシック"/>
                <a:ea typeface="ＭＳ ゴシック"/>
                <a:cs typeface="ＭＳ ゴシック"/>
              </a:rPr>
              <a:t>実行</a:t>
            </a:r>
            <a:r>
              <a:rPr lang="ja-JP" altLang="en-US" sz="2200" dirty="0" smtClean="0">
                <a:latin typeface="ＭＳ ゴシック"/>
                <a:ea typeface="ＭＳ ゴシック"/>
                <a:cs typeface="ＭＳ ゴシック"/>
              </a:rPr>
              <a:t>せよ。何が起こるか？</a:t>
            </a:r>
            <a:r>
              <a:rPr lang="en-US" altLang="ja-JP" sz="2200" dirty="0" smtClean="0">
                <a:latin typeface="ＭＳ ゴシック"/>
                <a:ea typeface="ＭＳ ゴシック"/>
                <a:cs typeface="ＭＳ ゴシック"/>
              </a:rPr>
              <a:t>	</a:t>
            </a:r>
            <a:r>
              <a:rPr lang="en-US" altLang="ja-JP" sz="1900" dirty="0" smtClean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% </a:t>
            </a:r>
            <a:r>
              <a:rPr lang="en-US" altLang="ja-JP" sz="1900" dirty="0" err="1" smtClean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mpirun</a:t>
            </a:r>
            <a:r>
              <a:rPr lang="en-US" altLang="ja-JP" sz="1900" dirty="0" smtClean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 -n 2 </a:t>
            </a:r>
            <a:r>
              <a:rPr lang="en-US" altLang="ja-JP" sz="1900" dirty="0" err="1" smtClean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a.out</a:t>
            </a:r>
            <a:endParaRPr lang="en-US" altLang="ja-JP" sz="1900" dirty="0" smtClean="0">
              <a:solidFill>
                <a:srgbClr val="0000FF"/>
              </a:solidFill>
              <a:latin typeface="ＭＳ ゴシック"/>
              <a:ea typeface="ＭＳ ゴシック"/>
              <a:cs typeface="ＭＳ ゴシック"/>
            </a:endParaRP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プログラムの逐次</a:t>
            </a:r>
            <a:r>
              <a:rPr lang="ja-JP" altLang="en-US" dirty="0" smtClean="0"/>
              <a:t>実行・冗長実行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043608" y="3212976"/>
            <a:ext cx="3312368" cy="352839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stdio.h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a[10];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main(){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for(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a[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 = i+1;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for(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printf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("%d\n", a[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]);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return 0;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}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932040" y="3212976"/>
            <a:ext cx="3312368" cy="352839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program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integer :: a(10) 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integer ::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)=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do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print *, a(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do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end program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ja-JP" altLang="en-US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88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プログラム</a:t>
            </a:r>
            <a:r>
              <a:rPr kumimoji="1" lang="ja-JP" altLang="en-US" dirty="0" smtClean="0"/>
              <a:t>の並列実行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720080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sz="2400" dirty="0" err="1" smtClean="0">
                <a:latin typeface="ＭＳ ゴシック" pitchFamily="49" charset="-128"/>
                <a:ea typeface="ＭＳ ゴシック" pitchFamily="49" charset="-128"/>
              </a:rPr>
              <a:t>distrubute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指示文まで書いたプログラム </a:t>
            </a:r>
            <a:r>
              <a:rPr lang="en-US" altLang="ja-JP" sz="2400" dirty="0" err="1" smtClean="0">
                <a:latin typeface="ＭＳ ゴシック" pitchFamily="49" charset="-128"/>
                <a:ea typeface="ＭＳ ゴシック" pitchFamily="49" charset="-128"/>
              </a:rPr>
              <a:t>xmp_init.c</a:t>
            </a: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, xmp_init,f90 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を元に、指示文を追加して並列化し、コンパイル、実行せよ。</a:t>
            </a:r>
            <a:endParaRPr lang="en-US" altLang="ja-JP" sz="2400" dirty="0" smtClean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43608" y="2564904"/>
            <a:ext cx="3312368" cy="4176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nodes</a:t>
            </a:r>
            <a:r>
              <a:rPr lang="ja-JP" altLang="en-US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[template</a:t>
            </a:r>
            <a:r>
              <a:rPr lang="ja-JP" altLang="en-US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] 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[distribute</a:t>
            </a:r>
            <a:r>
              <a:rPr lang="ja-JP" altLang="en-US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] </a:t>
            </a:r>
          </a:p>
          <a:p>
            <a:pPr marL="109728" indent="0">
              <a:buNone/>
            </a:pPr>
            <a:r>
              <a:rPr lang="en-US" altLang="ja-JP" sz="14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a[10]; 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[align</a:t>
            </a:r>
            <a:r>
              <a:rPr lang="ja-JP" altLang="en-US" sz="1400" dirty="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main(){ 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a[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 = i+1; </a:t>
            </a:r>
            <a:endParaRPr lang="en-US" altLang="ja-JP" sz="14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printf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("%d\n", a[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]);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return 0;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}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932040" y="2564904"/>
            <a:ext cx="3312368" cy="4176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program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[nodes</a:t>
            </a:r>
            <a:r>
              <a:rPr lang="ja-JP" altLang="en-US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[template</a:t>
            </a:r>
            <a:r>
              <a:rPr lang="ja-JP" altLang="en-US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] 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[distribute</a:t>
            </a:r>
            <a:r>
              <a:rPr lang="ja-JP" altLang="en-US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] 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integer :: a(10) </a:t>
            </a:r>
          </a:p>
          <a:p>
            <a:pPr marL="109728"/>
            <a:r>
              <a:rPr lang="en-US" altLang="ja-JP" sz="1400" dirty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[align</a:t>
            </a:r>
            <a:r>
              <a:rPr lang="ja-JP" altLang="en-US" sz="1400" dirty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integer :: 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4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)=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do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print *, a(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do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end program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ja-JP" altLang="en-US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36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kumimoji="1" lang="ja-JP" altLang="en-US" dirty="0" smtClean="0"/>
              <a:t>課題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dirty="0" smtClean="0"/>
              <a:t>簡単なプログラムの並列化</a:t>
            </a:r>
            <a:endParaRPr lang="en-US" altLang="ja-JP" dirty="0" smtClean="0"/>
          </a:p>
          <a:p>
            <a:pPr lvl="1">
              <a:lnSpc>
                <a:spcPct val="130000"/>
              </a:lnSpc>
            </a:pPr>
            <a:r>
              <a:rPr lang="ja-JP" altLang="en-US" dirty="0" smtClean="0"/>
              <a:t>逐次実行、冗長実行、並列実行</a:t>
            </a:r>
            <a:endParaRPr kumimoji="1" lang="en-US" altLang="ja-JP" dirty="0" smtClean="0"/>
          </a:p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dirty="0" smtClean="0"/>
              <a:t>２次元差分法計算の並列化</a:t>
            </a:r>
            <a:endParaRPr kumimoji="1" lang="en-US" altLang="ja-JP" dirty="0" smtClean="0"/>
          </a:p>
          <a:p>
            <a:pPr lvl="1">
              <a:lnSpc>
                <a:spcPct val="130000"/>
              </a:lnSpc>
            </a:pPr>
            <a:r>
              <a:rPr lang="ja-JP" altLang="en-US" dirty="0" smtClean="0"/>
              <a:t>多次元分散、袖通信（</a:t>
            </a:r>
            <a:r>
              <a:rPr lang="en-US" altLang="ja-JP" dirty="0" smtClean="0"/>
              <a:t>reflect</a:t>
            </a:r>
            <a:r>
              <a:rPr lang="ja-JP" altLang="en-US" dirty="0" smtClean="0"/>
              <a:t>）、</a:t>
            </a:r>
            <a:r>
              <a:rPr lang="en-US" altLang="ja-JP" dirty="0" smtClean="0"/>
              <a:t>reduction</a:t>
            </a:r>
            <a:r>
              <a:rPr lang="ja-JP" altLang="en-US" dirty="0" smtClean="0"/>
              <a:t>演算</a:t>
            </a:r>
            <a:endParaRPr lang="en-US" altLang="ja-JP" dirty="0" smtClean="0"/>
          </a:p>
          <a:p>
            <a:pPr lvl="1">
              <a:lnSpc>
                <a:spcPct val="130000"/>
              </a:lnSpc>
            </a:pPr>
            <a:endParaRPr kumimoji="1"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3429000"/>
            <a:ext cx="8208912" cy="1179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99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984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２次元の差分法計算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0467"/>
              </p:ext>
            </p:extLst>
          </p:nvPr>
        </p:nvGraphicFramePr>
        <p:xfrm>
          <a:off x="323528" y="2213084"/>
          <a:ext cx="2304256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19690"/>
              </p:ext>
            </p:extLst>
          </p:nvPr>
        </p:nvGraphicFramePr>
        <p:xfrm>
          <a:off x="2843808" y="2272516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304799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12123"/>
              </p:ext>
            </p:extLst>
          </p:nvPr>
        </p:nvGraphicFramePr>
        <p:xfrm>
          <a:off x="2843808" y="2715498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3275856" y="220486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初期値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0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（境界条件）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636912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初期値</a:t>
            </a:r>
            <a:endParaRPr kumimoji="1" lang="en-US" altLang="ja-JP" dirty="0" smtClean="0"/>
          </a:p>
          <a:p>
            <a:r>
              <a:rPr lang="fr-FR" altLang="ja-JP" dirty="0" smtClean="0">
                <a:latin typeface="ＭＳ ゴシック" pitchFamily="49" charset="-128"/>
                <a:ea typeface="ＭＳ ゴシック" pitchFamily="49" charset="-128"/>
              </a:rPr>
              <a:t>[C] </a:t>
            </a:r>
            <a:r>
              <a:rPr lang="fr-FR" altLang="ja-JP" sz="1600" dirty="0" smtClean="0">
                <a:latin typeface="ＭＳ ゴシック" pitchFamily="49" charset="-128"/>
                <a:ea typeface="ＭＳ ゴシック" pitchFamily="49" charset="-128"/>
              </a:rPr>
              <a:t>sin</a:t>
            </a:r>
            <a:r>
              <a:rPr lang="fr-FR" altLang="ja-JP" sz="1600" dirty="0">
                <a:latin typeface="ＭＳ ゴシック" pitchFamily="49" charset="-128"/>
                <a:ea typeface="ＭＳ ゴシック" pitchFamily="49" charset="-128"/>
              </a:rPr>
              <a:t>((</a:t>
            </a:r>
            <a:r>
              <a:rPr lang="fr-FR" altLang="ja-JP" sz="1600" dirty="0" smtClean="0">
                <a:latin typeface="ＭＳ ゴシック" pitchFamily="49" charset="-128"/>
                <a:ea typeface="ＭＳ ゴシック" pitchFamily="49" charset="-128"/>
              </a:rPr>
              <a:t>double)j/N2*M_PI)+cos</a:t>
            </a:r>
            <a:r>
              <a:rPr lang="fr-FR" altLang="ja-JP" sz="1600" dirty="0">
                <a:latin typeface="ＭＳ ゴシック" pitchFamily="49" charset="-128"/>
                <a:ea typeface="ＭＳ ゴシック" pitchFamily="49" charset="-128"/>
              </a:rPr>
              <a:t>((</a:t>
            </a:r>
            <a:r>
              <a:rPr lang="fr-FR" altLang="ja-JP" sz="1600" dirty="0" smtClean="0">
                <a:latin typeface="ＭＳ ゴシック" pitchFamily="49" charset="-128"/>
                <a:ea typeface="ＭＳ ゴシック" pitchFamily="49" charset="-128"/>
              </a:rPr>
              <a:t>double)i/N1*M_PI)</a:t>
            </a:r>
            <a:endParaRPr lang="fr-FR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kumimoji="1" lang="fr-FR" altLang="ja-JP" dirty="0" smtClean="0">
                <a:latin typeface="ＭＳ ゴシック" pitchFamily="49" charset="-128"/>
                <a:ea typeface="ＭＳ ゴシック" pitchFamily="49" charset="-128"/>
              </a:rPr>
              <a:t>[F</a:t>
            </a:r>
            <a:r>
              <a:rPr lang="fr-FR" altLang="ja-JP" dirty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fr-FR" altLang="ja-JP" sz="1600" dirty="0">
                <a:latin typeface="ＭＳ ゴシック" pitchFamily="49" charset="-128"/>
                <a:ea typeface="ＭＳ ゴシック" pitchFamily="49" charset="-128"/>
              </a:rPr>
              <a:t>sin(dble(i-1)/N1*PI)+cos(dble(j-1)/N2*PI)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80882"/>
              </p:ext>
            </p:extLst>
          </p:nvPr>
        </p:nvGraphicFramePr>
        <p:xfrm>
          <a:off x="2843808" y="3767916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3131840" y="3714417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に対して、ラプラス方程式の差分法による</a:t>
            </a:r>
            <a:endParaRPr lang="en-US" altLang="ja-JP" dirty="0" smtClean="0"/>
          </a:p>
          <a:p>
            <a:r>
              <a:rPr lang="ja-JP" altLang="en-US" dirty="0" smtClean="0"/>
              <a:t>時間発展アルゴリズムを実行する。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783614" y="2636912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783614" y="2987660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619672" y="6269250"/>
            <a:ext cx="5120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各　 は上下</a:t>
            </a:r>
            <a:r>
              <a:rPr lang="ja-JP" altLang="en-US" sz="2000" dirty="0"/>
              <a:t>左右</a:t>
            </a:r>
            <a:r>
              <a:rPr kumimoji="1" lang="ja-JP" altLang="en-US" sz="2000" dirty="0" smtClean="0"/>
              <a:t>の要素を使い更新される。</a:t>
            </a:r>
            <a:endParaRPr kumimoji="1" lang="ja-JP" altLang="en-US" sz="20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95536" y="2986018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841603" y="2954660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46015"/>
              </p:ext>
            </p:extLst>
          </p:nvPr>
        </p:nvGraphicFramePr>
        <p:xfrm>
          <a:off x="1953780" y="6341258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019794" y="5199583"/>
            <a:ext cx="7571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 for(j </a:t>
            </a:r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= 1; j &lt; N2-1; j++)</a:t>
            </a:r>
          </a:p>
          <a:p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  for(i </a:t>
            </a:r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= 1; i &lt; N1-1; i++)</a:t>
            </a:r>
          </a:p>
          <a:p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     u[j</a:t>
            </a:r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][i] = (uu[j-1][i] + uu[j+1][i] + uu[j][i-1] + uu[j][i+1])/4.0</a:t>
            </a:r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;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347571" y="47971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>
                <a:latin typeface="ＭＳ ゴシック" pitchFamily="49" charset="-128"/>
                <a:ea typeface="ＭＳ ゴシック" pitchFamily="49" charset="-128"/>
              </a:rPr>
              <a:t>時間発展ループ</a:t>
            </a:r>
            <a:endParaRPr kumimoji="1" lang="ja-JP" altLang="en-US" u="sng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56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逐次コンパイルと実行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844824"/>
            <a:ext cx="8435280" cy="280831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laplace.c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または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laplace.f90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をコンパイルせよ。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endParaRPr lang="en-US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実行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し、検証値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(Verification)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が以下の値で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あることを確認せよ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。</a:t>
            </a:r>
            <a:endParaRPr lang="en-US" altLang="ja-JP" dirty="0"/>
          </a:p>
          <a:p>
            <a:pPr>
              <a:buFont typeface="Arial" pitchFamily="34" charset="0"/>
              <a:buChar char="•"/>
            </a:pP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pPr marL="704088" lvl="2" indent="0">
              <a:buNone/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5.548855...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10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3178</TotalTime>
  <Words>1736</Words>
  <Application>Microsoft Macintosh PowerPoint</Application>
  <PresentationFormat>画面に合わせる (4:3)</PresentationFormat>
  <Paragraphs>247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アーバン</vt:lpstr>
      <vt:lpstr>XcalableMP講習会　初級編 実習１</vt:lpstr>
      <vt:lpstr>目標</vt:lpstr>
      <vt:lpstr>サンプルプログラムの準備</vt:lpstr>
      <vt:lpstr>課題　</vt:lpstr>
      <vt:lpstr>プログラムの逐次実行・冗長実行</vt:lpstr>
      <vt:lpstr>プログラムの並列実行</vt:lpstr>
      <vt:lpstr>課題　</vt:lpstr>
      <vt:lpstr>２次元の差分法計算</vt:lpstr>
      <vt:lpstr>逐次コンパイルと実行</vt:lpstr>
      <vt:lpstr>並列化可能なループの３パターン</vt:lpstr>
      <vt:lpstr>２次元分散における隣接要素の参照</vt:lpstr>
      <vt:lpstr>２次元分散における隣接要素の参照（つづき）</vt:lpstr>
      <vt:lpstr>２次元ブロック分散による並列化</vt:lpstr>
      <vt:lpstr>PowerPoint プレゼンテーション</vt:lpstr>
      <vt:lpstr>実習１のまとめ　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XcalableMP講習会　初級編 演習１</dc:title>
  <dc:creator>shimosaka</dc:creator>
  <cp:lastModifiedBy>岩下</cp:lastModifiedBy>
  <cp:revision>188</cp:revision>
  <cp:lastPrinted>2015-10-20T05:31:51Z</cp:lastPrinted>
  <dcterms:created xsi:type="dcterms:W3CDTF">2013-07-10T09:42:03Z</dcterms:created>
  <dcterms:modified xsi:type="dcterms:W3CDTF">2015-12-09T05:50:58Z</dcterms:modified>
</cp:coreProperties>
</file>